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3"/>
  </p:notesMasterIdLst>
  <p:sldIdLst>
    <p:sldId id="529" r:id="rId2"/>
    <p:sldId id="571" r:id="rId3"/>
    <p:sldId id="1540" r:id="rId4"/>
    <p:sldId id="3272" r:id="rId5"/>
    <p:sldId id="3251" r:id="rId6"/>
    <p:sldId id="1545" r:id="rId7"/>
    <p:sldId id="1010" r:id="rId8"/>
    <p:sldId id="1026" r:id="rId9"/>
    <p:sldId id="1027" r:id="rId10"/>
    <p:sldId id="1474" r:id="rId11"/>
    <p:sldId id="3266" r:id="rId12"/>
    <p:sldId id="3271" r:id="rId13"/>
    <p:sldId id="3268" r:id="rId14"/>
    <p:sldId id="1502" r:id="rId15"/>
    <p:sldId id="3270" r:id="rId16"/>
    <p:sldId id="1473" r:id="rId17"/>
    <p:sldId id="646" r:id="rId18"/>
    <p:sldId id="647" r:id="rId19"/>
    <p:sldId id="650" r:id="rId20"/>
    <p:sldId id="1477" r:id="rId21"/>
    <p:sldId id="648" r:id="rId22"/>
    <p:sldId id="651" r:id="rId23"/>
    <p:sldId id="3269" r:id="rId24"/>
    <p:sldId id="1543" r:id="rId25"/>
    <p:sldId id="585" r:id="rId26"/>
    <p:sldId id="638" r:id="rId27"/>
    <p:sldId id="3246" r:id="rId28"/>
    <p:sldId id="256" r:id="rId29"/>
    <p:sldId id="257" r:id="rId30"/>
    <p:sldId id="1463" r:id="rId31"/>
    <p:sldId id="3262" r:id="rId32"/>
    <p:sldId id="3273" r:id="rId33"/>
    <p:sldId id="3254" r:id="rId34"/>
    <p:sldId id="1030" r:id="rId35"/>
    <p:sldId id="1041" r:id="rId36"/>
    <p:sldId id="1042" r:id="rId37"/>
    <p:sldId id="1043" r:id="rId38"/>
    <p:sldId id="1044" r:id="rId39"/>
    <p:sldId id="1050" r:id="rId40"/>
    <p:sldId id="1045" r:id="rId41"/>
    <p:sldId id="1047" r:id="rId4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762416"/>
    <a:srgbClr val="1E177C"/>
    <a:srgbClr val="EA968D"/>
    <a:srgbClr val="9290EA"/>
    <a:srgbClr val="FF0000"/>
    <a:srgbClr val="1A17A5"/>
    <a:srgbClr val="891637"/>
    <a:srgbClr val="CC0099"/>
    <a:srgbClr val="7414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0909"/>
    <p:restoredTop sz="65353" autoAdjust="0"/>
  </p:normalViewPr>
  <p:slideViewPr>
    <p:cSldViewPr>
      <p:cViewPr varScale="1">
        <p:scale>
          <a:sx n="80" d="100"/>
          <a:sy n="80" d="100"/>
        </p:scale>
        <p:origin x="2128" y="17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B8A4AD-30BE-4EB0-88E7-04F008072919}" type="datetimeFigureOut">
              <a:rPr lang="en-CA" smtClean="0"/>
              <a:t>2026-10-11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8C13DC-EB30-4E7B-9A79-FF6A33A169FE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72681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7DE5E11C-06A5-47B4-9150-823C84E42849}" type="slidenum">
              <a:rPr lang="en-US" smtClean="0"/>
              <a:pPr eaLnBrk="1" hangingPunct="1"/>
              <a:t>1</a:t>
            </a:fld>
            <a:endParaRPr lang="en-US"/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baseline="0" dirty="0"/>
          </a:p>
        </p:txBody>
      </p:sp>
    </p:spTree>
    <p:extLst>
      <p:ext uri="{BB962C8B-B14F-4D97-AF65-F5344CB8AC3E}">
        <p14:creationId xmlns:p14="http://schemas.microsoft.com/office/powerpoint/2010/main" val="31008224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43AA87-90BF-49A7-94A5-EF67FCE1416B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C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577379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8C13DC-EB30-4E7B-9A79-FF6A33A169FE}" type="slidenum">
              <a:rPr lang="en-CA" smtClean="0"/>
              <a:t>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506625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9E6AD0-0791-BBCE-D911-619FF60930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470DB86-7A11-7BD0-7C45-C2CCA361E05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9FE82C6-0515-EA50-3FA1-DDF6F13F96B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D1B4067-9575-CEBC-B064-8D04C98A64A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8C13DC-EB30-4E7B-9A79-FF6A33A169FE}" type="slidenum">
              <a:rPr lang="en-CA" smtClean="0"/>
              <a:t>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9039053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900E52-266B-67B4-F71F-00C75C8AE5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4779964-E41C-D894-63C3-A1DF7F2601C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1C02B43-9687-DA5E-B665-A9953C7A68A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endParaRPr lang="en-US" baseline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2D07CD6-A45D-6946-BF35-6E72A9DA970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43AA87-90BF-49A7-94A5-EF67FCE1416B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C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7288077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43AA87-90BF-49A7-94A5-EF67FCE1416B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C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6651812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Chinese Remainder Theorem, two-modulus form. Let p,q&gt;1 be coprime positive integers and N=pq. For every pair of integers a,b, there is exactly one x in {0,...,N-1} satisfying x≡a mod p and x≡b mod q. The factors need not be prime.</a:t>
            </a:r>
          </a:p>
          <a:p>
            <a:r>
              <a:t>Existence and efficient reconstruction: the extended Euclidean algorithm finds integers u,v with up+vq=1. Set x to the least nonnegative residue of a vq+b up modulo N. Reducing the Bezout identity modulo p shows vq≡1 mod p, while up≡0 mod p. Thus x≡a mod p. Likewise, up≡1 mod q and vq≡0 mod q, so x≡b mod q. Equivalently x≡a q(q⁻¹ mod p)+b p(p⁻¹ mod q) mod N.</a:t>
            </a:r>
          </a:p>
          <a:p>
            <a:r>
              <a:t>Uniqueness: for any two solutions x,x′, both p and q divide their difference. Because gcd(p,q)=1, their product N divides the difference, so the solutions are the same residue class modulo N. Choosing representatives in {0,...,N-1} gives equality.</a:t>
            </a:r>
          </a:p>
          <a:p>
            <a:r>
              <a:t>Example for oral explanation: p=3, q=5, a=2, b=1. Take u=2,v=-1, so 2·3−1·5=1. Then x≡2·(-5)+1·6≡11 mod15. Indeed 11≡2 mod3 and 11≡1 mod5.</a:t>
            </a:r>
          </a:p>
          <a:p>
            <a:r>
              <a:t>General form: for pairwise coprime positive moduli m_1,...,m_k, every tuple of residues has a unique simultaneous solution modulo M=∏m_i. With M_i=M/m_i and t_i=M_i⁻¹ mod m_i, x≡Σa_i M_i t_i mod M.</a:t>
            </a:r>
          </a:p>
          <a:p>
            <a:r>
              <a:t>The residue map Z/NZ → Z/pZ × Z/qZ is a ring isomorphism, which is why addition, multiplication, and squaring can be checked separately modulo the two factors. This supports the preceding slide about squares modulo pq.</a:t>
            </a:r>
          </a:p>
          <a:p>
            <a:r>
              <a:t>Source: standard Chinese Remainder Theorem; constructive proof supplied on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99190392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r>
              <a:rPr lang="en-US" baseline="0" dirty="0"/>
              <a:t>For x to be a square mod N, it has to be a square mod P and square mod Q. </a:t>
            </a:r>
          </a:p>
          <a:p>
            <a:pPr marL="228600" indent="-228600">
              <a:buAutoNum type="arabicPeriod"/>
            </a:pPr>
            <a:r>
              <a:rPr lang="en-US" baseline="0" dirty="0"/>
              <a:t>And conversely, if x = y1^2 mod P and x = y2^2 mod Q, then x = CRT(y1,y2)^2 mod PQ.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43AA87-90BF-49A7-94A5-EF67FCE1416B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C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8665173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Let N=pq with distinct primes p and q. In fact, the proof only needs p and q to be coprime positive integers. An integer y is a square modulo a modulus m if there is an integer x such that x²≡y mod m; this definition includes zero and nonunits.</a:t>
            </a:r>
          </a:p>
          <a:p>
            <a:r>
              <a:t>Forward implication: N divides x²−y, so each of p and q divides x²−y.</a:t>
            </a:r>
          </a:p>
          <a:p>
            <a:r>
              <a:t>Reverse implication: choose roots a modulo p and b modulo q. The Chinese remainder theorem produces a unique residue class x modulo pq satisfying x≡a mod p and x≡b mod q. Explicitly, x≡a q(q⁻¹ mod p)+b p(p⁻¹ mod q) mod N. Then x²−y is divisible by both coprime factors p and q, hence by their product. No Blum-modulus assumption is needed.</a:t>
            </a:r>
          </a:p>
          <a:p>
            <a:r>
              <a:t>The roots a and b can differ; CRT combines any pair of local roots into a global root. The assumption p≠q is essential for the stated argument. For example, y=3 is a square modulo 3 but is not a square modulo 9.</a:t>
            </a:r>
          </a:p>
          <a:p>
            <a:r>
              <a:t>Source: Chinese remainder theorem; complete proof supplied on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43AA87-90BF-49A7-94A5-EF67FCE1416B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C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4102916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r>
              <a:rPr lang="en-US" baseline="0" dirty="0"/>
              <a:t>Proof sketch on the board. Use the reciprocity law  (x/N) = (N/x) (-1)^{(x-1)(N-1)/4}  and (x/N) = (x mod N / N) and the supplementary facts (1 // N) = (-1)^{n-1/2}  and (2 // N) = (-1)^{n^2-1/8}.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43AA87-90BF-49A7-94A5-EF67FCE1416B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C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5857880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r>
              <a:rPr lang="en-US" baseline="0" dirty="0"/>
              <a:t>For x to be a square mod N, it has to be a square mod P and square mod Q. </a:t>
            </a:r>
          </a:p>
          <a:p>
            <a:pPr marL="228600" indent="-228600">
              <a:buAutoNum type="arabicPeriod"/>
            </a:pPr>
            <a:r>
              <a:rPr lang="en-US" baseline="0" dirty="0"/>
              <a:t>And conversely, if x = y1^2 mod P and x = y2^2 mod Q, then x = CRT(y1,y2)^2 mod PQ.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43AA87-90BF-49A7-94A5-EF67FCE1416B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C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7739545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43AA87-90BF-49A7-94A5-EF67FCE1416B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C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1011269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r>
              <a:rPr lang="en-US" baseline="0" dirty="0"/>
              <a:t>Need CRT.  E.g. x = 1 mod 3 and x = 2 mod 5 =&gt; x is unique mod 15.  x = c_3 * 1 + c_5 * 2.  c_3 = 10 is 1 mod 3 and 0 mod 5.  c_5 = 6 is 1 mod 5 and 0 mod 3. So x = 10*1+6*2 = 22 = 7 mod 15.</a:t>
            </a:r>
          </a:p>
          <a:p>
            <a:pPr marL="228600" indent="-228600">
              <a:buAutoNum type="arabicPeriod"/>
            </a:pPr>
            <a:endParaRPr lang="en-US" baseline="0" dirty="0"/>
          </a:p>
          <a:p>
            <a:pPr marL="228600" indent="-228600">
              <a:buAutoNum type="arabicPeriod"/>
            </a:pPr>
            <a:r>
              <a:rPr lang="en-US" baseline="0" dirty="0"/>
              <a:t>For x to be a square mod N, it has to be a square mod P and square mod Q. </a:t>
            </a:r>
          </a:p>
          <a:p>
            <a:pPr marL="228600" indent="-228600">
              <a:buAutoNum type="arabicPeriod"/>
            </a:pPr>
            <a:r>
              <a:rPr lang="en-US" baseline="0" dirty="0"/>
              <a:t>And conversely, if x = y1^2 mod P and x = y2^2 mod Q, then x = CRT(y1,y2)^2 mod PQ.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43AA87-90BF-49A7-94A5-EF67FCE1416B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C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5196896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43AA87-90BF-49A7-94A5-EF67FCE1416B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C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0166977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43AA87-90BF-49A7-94A5-EF67FCE1416B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C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2323770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70BAEA-2F3C-D16D-AFB4-5557FC7A33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Rectangle 7">
            <a:extLst>
              <a:ext uri="{FF2B5EF4-FFF2-40B4-BE49-F238E27FC236}">
                <a16:creationId xmlns:a16="http://schemas.microsoft.com/office/drawing/2014/main" id="{43CF4105-4FA5-BA5A-ABD8-59ED8AA0280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7575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 defTabSz="917575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defTabSz="917575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defTabSz="917575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defTabSz="917575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fld id="{04F12DCC-5EAF-B241-B398-BB9F74D68DC9}" type="slidenum">
              <a:rPr lang="en-US" altLang="en-US" sz="1200"/>
              <a:pPr/>
              <a:t>24</a:t>
            </a:fld>
            <a:endParaRPr lang="en-US" altLang="en-US" sz="1200"/>
          </a:p>
        </p:txBody>
      </p:sp>
      <p:sp>
        <p:nvSpPr>
          <p:cNvPr id="49154" name="Rectangle 2">
            <a:extLst>
              <a:ext uri="{FF2B5EF4-FFF2-40B4-BE49-F238E27FC236}">
                <a16:creationId xmlns:a16="http://schemas.microsoft.com/office/drawing/2014/main" id="{DFB5A738-73E9-18F8-06A2-D142D679925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5" name="Rectangle 3">
            <a:extLst>
              <a:ext uri="{FF2B5EF4-FFF2-40B4-BE49-F238E27FC236}">
                <a16:creationId xmlns:a16="http://schemas.microsoft.com/office/drawing/2014/main" id="{92C4D4F1-DA16-5DE7-40EC-05FB724429E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8975" y="4362450"/>
            <a:ext cx="5519738" cy="41338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lvl="1"/>
            <a:r>
              <a:rPr lang="en-US" altLang="en-US">
                <a:latin typeface="Times New Roman" panose="02020603050405020304" pitchFamily="18" charset="0"/>
                <a:ea typeface="ＭＳ Ｐゴシック" panose="020B0600070205080204" pitchFamily="34" charset="-128"/>
              </a:rPr>
              <a:t>Can recognize repeated message</a:t>
            </a:r>
          </a:p>
          <a:p>
            <a:pPr lvl="1"/>
            <a:r>
              <a:rPr lang="en-US" altLang="en-US">
                <a:latin typeface="Times New Roman" panose="02020603050405020304" pitchFamily="18" charset="0"/>
                <a:ea typeface="ＭＳ Ｐゴシック" panose="020B0600070205080204" pitchFamily="34" charset="-128"/>
              </a:rPr>
              <a:t>Can compute relationship between messages</a:t>
            </a:r>
          </a:p>
          <a:p>
            <a:pPr lvl="1"/>
            <a:r>
              <a:rPr lang="en-US" altLang="en-US">
                <a:latin typeface="Times New Roman" panose="02020603050405020304" pitchFamily="18" charset="0"/>
                <a:ea typeface="ＭＳ Ｐゴシック" panose="020B0600070205080204" pitchFamily="34" charset="-128"/>
              </a:rPr>
              <a:t>Can leak partial information about message </a:t>
            </a:r>
          </a:p>
          <a:p>
            <a:r>
              <a:rPr lang="en-US" altLang="en-US">
                <a:latin typeface="Times New Roman" panose="02020603050405020304" pitchFamily="18" charset="0"/>
                <a:ea typeface="ＭＳ Ｐゴシック" panose="020B0600070205080204" pitchFamily="34" charset="-128"/>
              </a:rPr>
              <a:t>	</a:t>
            </a:r>
          </a:p>
          <a:p>
            <a:endParaRPr lang="en-US" altLang="en-US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3022397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43AA87-90BF-49A7-94A5-EF67FCE1416B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C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1003976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43AA87-90BF-49A7-94A5-EF67FCE1416B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C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8331087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43AA87-90BF-49A7-94A5-EF67FCE1416B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C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4755522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Setup: N=pq is an odd RSA modulus and gcd(e,φ(N))=1. The target plaintext is the unique integer 0≤x&lt;N with c=x^e mod N. The assumed oracle O outputs t mod2 on input t^e mod N for every plaintext t (100% correctness). The ciphertext 2^e c mod N encrypts 2x mod N. If x&lt;N/2, then 2x&lt;N and the new plaintext is 2x, which is even. If x&gt;N/2, the new plaintext is 2x-N, which is odd because N is odd. Equality x=N/2 cannot occur for integer x. Thus one parity query is a comparison of x with N/2. This is exactly the parity/half-interval equivalence in GMT §3.1, Example 2.</a:t>
            </a:r>
          </a:p>
          <a:p>
            <a:endParaRPr/>
          </a:p>
          <a:p>
            <a:r>
              <a:t>References: S. Goldwasser, S. Micali and P. Tong, “Why and How to Establish a Private Code on a Public Network,” FOCS 1982, pp.134–144, §3.1, Examples 1 and 2. DOI:10.1109/SFCS.1982.100. Full text: https://fog.misty.com/perry/Bleichenbacher/Goldwasser-1982-FOCS.pdf</a:t>
            </a:r>
          </a:p>
          <a:p>
            <a:r>
              <a:t>M. Ben-Or, B. Chor and A. Shamir, “On the Cryptographic Security of Single RSA Bits,” STOC 1983, pp.421–430. DOI:10.1145/800061.808773.</a:t>
            </a:r>
          </a:p>
          <a:p>
            <a:r>
              <a:t>The deck presents the elementary exact-oracle reduction using repeated doubling. It does not use the noisy-predictor or GCD machinery.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Let n=ceil(log2 N). Define c_i=2^{ie}c mod N and r_i=2^i x mod N in {0,...,N-1}. Writing 2^i x=q_iN+r_i and reducing modulo 2 gives b_i=r_i mod2=q_i mod2 for i≥1, because 2^i x is even and N is odd. Let f=x/N. Then q_i=floor(2^i f), so q_i=2q_{i-1}+b_i with q_0=0. Therefore the concatenation b_1...b_i is the binary representation of q_i, and b_i are successive binary digits of x/N (not the ordinary binary digits of x). Define K_i=2K_{i-1}+b_i with K_0=0. We obtain K_i≤2^i x/N&lt;K_i+1. These nested intervals choose the lower half when b_i=0 and upper half when b_i=1. The argument also works for x=0. All arithmetic can use exact integers or rationals.</a:t>
            </a:r>
          </a:p>
          <a:p>
            <a:endParaRPr/>
          </a:p>
          <a:p>
            <a:r>
              <a:t>References: S. Goldwasser, S. Micali and P. Tong, “Why and How to Establish a Private Code on a Public Network,” FOCS 1982, pp.134–144, §3.1, Examples 1 and 2. DOI:10.1109/SFCS.1982.100. Full text: https://fog.misty.com/perry/Bleichenbacher/Goldwasser-1982-FOCS.pdf</a:t>
            </a:r>
          </a:p>
          <a:p>
            <a:r>
              <a:t>M. Ben-Or, B. Chor and A. Shamir, “On the Cryptographic Security of Single RSA Bits,” STOC 1983, pp.421–430. DOI:10.1145/800061.808773.</a:t>
            </a:r>
          </a:p>
          <a:p>
            <a:r>
              <a:t>The deck presents the elementary exact-oracle reduction using repeated doubling. It does not use the noisy-predictor or GCD machinery.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43AA87-90BF-49A7-94A5-EF67FCE1416B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en-C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2079805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Let N=pq with distinct primes p,q congruent to 3 modulo 4, and write QR_N={a² mod N:a∈Z_N*}. Every y∈QR_N has exactly four roots in Z_N*. Modulo p, choose one root a. The other is -a, and the Legendre symbol (-1/p)=(-1)^((p-1)/2)=-1. Hence (a/p) and (-a/p) have opposite signs: exactly one of the two roots is itself a square modulo p. The same applies modulo q. CRT combines the local root choices independently, so among the four roots modulo N, exactly one has Legendre symbol +1 at both primes. This is exactly the condition of membership in QR_N.</a:t>
            </a:r>
          </a:p>
          <a:p>
            <a:r>
              <a:t>Thus squaring is a permutation of QR_N. An equivalent proof is that QR_N has odd order (p-1)(q-1)/4, so exponentiation by 2 is a bijection on this group. This argument is about the unique root in QR_N, not about the smaller root with Jacobi symbol +1. The unique QR root may be above N/2: for example, modulo 21, the unique QR root of 4 is 16, while the smaller Jacobi +1 root is 5.</a:t>
            </a:r>
          </a:p>
          <a:p>
            <a:r>
              <a:t>Source: W. Alexi, B. Chor, O. Goldreich and C. P. Schnorr, “RSA and Rabin Functions: Certain Parts Are as Hard as the Whole,” SIAM J. Comput. 17(2), 194–209 (1988). User-provided acgs.pdf. https://mit6875.github.io/FA23HANDOUTS/rsa-hardcore-bit.pdf §6.1 records this permutation property. The slide supplies the elementary CRT proof.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D0DB51-C65A-3CFC-3939-E7DDDDB195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D1DA4E1-BC37-A9D3-F3F9-7CF1F48BA2D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2CF2036-C82B-580D-2696-A7A9D728941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endParaRPr lang="en-US" baseline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860FE24-8468-80E1-516C-9354938498C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43AA87-90BF-49A7-94A5-EF67FCE1416B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en-C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9706481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701715-A2D4-4038-F7E5-765A4FB3C2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60D724B-500E-14CF-F9BA-8FAF09F10F7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9A645EB-AB91-D85B-3870-3DAC8CBB9C3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endParaRPr lang="en-US" baseline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CECB078-80E7-12EA-018B-D4908DA38D7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43AA87-90BF-49A7-94A5-EF67FCE1416B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en-C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331593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DB9363-F440-4E1D-B0AF-94655AD61F33}" type="datetimeFigureOut">
              <a:rPr lang="en-CA" smtClean="0"/>
              <a:t>2026-10-11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E53B9-1987-4B63-835A-50030CAE541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0747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DB9363-F440-4E1D-B0AF-94655AD61F33}" type="datetimeFigureOut">
              <a:rPr lang="en-CA" smtClean="0"/>
              <a:t>2026-10-11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E53B9-1987-4B63-835A-50030CAE541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34071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DB9363-F440-4E1D-B0AF-94655AD61F33}" type="datetimeFigureOut">
              <a:rPr lang="en-CA" smtClean="0"/>
              <a:t>2026-10-11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E53B9-1987-4B63-835A-50030CAE541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408289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DB9363-F440-4E1D-B0AF-94655AD61F33}" type="datetimeFigureOut">
              <a:rPr lang="en-CA" smtClean="0"/>
              <a:t>2026-10-11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E53B9-1987-4B63-835A-50030CAE541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412741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DB9363-F440-4E1D-B0AF-94655AD61F33}" type="datetimeFigureOut">
              <a:rPr lang="en-CA" smtClean="0"/>
              <a:t>2026-10-11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E53B9-1987-4B63-835A-50030CAE541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620284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DB9363-F440-4E1D-B0AF-94655AD61F33}" type="datetimeFigureOut">
              <a:rPr lang="en-CA" smtClean="0"/>
              <a:t>2026-10-11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E53B9-1987-4B63-835A-50030CAE541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636054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DB9363-F440-4E1D-B0AF-94655AD61F33}" type="datetimeFigureOut">
              <a:rPr lang="en-CA" smtClean="0"/>
              <a:t>2026-10-11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E53B9-1987-4B63-835A-50030CAE541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865825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DB9363-F440-4E1D-B0AF-94655AD61F33}" type="datetimeFigureOut">
              <a:rPr lang="en-CA" smtClean="0"/>
              <a:t>2026-10-11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E53B9-1987-4B63-835A-50030CAE541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741089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DB9363-F440-4E1D-B0AF-94655AD61F33}" type="datetimeFigureOut">
              <a:rPr lang="en-CA" smtClean="0"/>
              <a:t>2026-10-11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E53B9-1987-4B63-835A-50030CAE541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575395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DB9363-F440-4E1D-B0AF-94655AD61F33}" type="datetimeFigureOut">
              <a:rPr lang="en-CA" smtClean="0"/>
              <a:t>2026-10-11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E53B9-1987-4B63-835A-50030CAE541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781474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DB9363-F440-4E1D-B0AF-94655AD61F33}" type="datetimeFigureOut">
              <a:rPr lang="en-CA" smtClean="0"/>
              <a:t>2026-10-11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E53B9-1987-4B63-835A-50030CAE541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399751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DB9363-F440-4E1D-B0AF-94655AD61F33}" type="datetimeFigureOut">
              <a:rPr lang="en-CA" smtClean="0"/>
              <a:t>2026-10-11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2E53B9-1987-4B63-835A-50030CAE541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947680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github.com/openai/math/blob/main/preprints/The-Quasi-Riemann-Hypothesis-September-30-2026/paper.pdf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3" Type="http://schemas.openxmlformats.org/officeDocument/2006/relationships/image" Target="../media/image29.png"/><Relationship Id="rId7" Type="http://schemas.openxmlformats.org/officeDocument/2006/relationships/image" Target="NUL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NULL"/><Relationship Id="rId5" Type="http://schemas.openxmlformats.org/officeDocument/2006/relationships/image" Target="NULL"/><Relationship Id="rId10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NUL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1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7" Type="http://schemas.openxmlformats.org/officeDocument/2006/relationships/image" Target="NUL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NULL"/><Relationship Id="rId5" Type="http://schemas.openxmlformats.org/officeDocument/2006/relationships/image" Target="NULL"/><Relationship Id="rId4" Type="http://schemas.openxmlformats.org/officeDocument/2006/relationships/image" Target="NULL"/><Relationship Id="rId9" Type="http://schemas.openxmlformats.org/officeDocument/2006/relationships/image" Target="../media/image7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7" Type="http://schemas.openxmlformats.org/officeDocument/2006/relationships/image" Target="NUL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NULL"/><Relationship Id="rId5" Type="http://schemas.openxmlformats.org/officeDocument/2006/relationships/image" Target="NULL"/><Relationship Id="rId4" Type="http://schemas.openxmlformats.org/officeDocument/2006/relationships/image" Target="NULL"/><Relationship Id="rId9" Type="http://schemas.openxmlformats.org/officeDocument/2006/relationships/image" Target="../media/image8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3" Type="http://schemas.openxmlformats.org/officeDocument/2006/relationships/image" Target="../media/image9.png"/><Relationship Id="rId7" Type="http://schemas.openxmlformats.org/officeDocument/2006/relationships/image" Target="NUL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NULL"/><Relationship Id="rId5" Type="http://schemas.openxmlformats.org/officeDocument/2006/relationships/image" Target="../media/image10.png"/><Relationship Id="rId4" Type="http://schemas.openxmlformats.org/officeDocument/2006/relationships/image" Target="NULL"/><Relationship Id="rId9" Type="http://schemas.openxmlformats.org/officeDocument/2006/relationships/image" Target="NUL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7" Type="http://schemas.openxmlformats.org/officeDocument/2006/relationships/image" Target="../media/image10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1.png"/><Relationship Id="rId5" Type="http://schemas.openxmlformats.org/officeDocument/2006/relationships/image" Target="../media/image80.png"/><Relationship Id="rId4" Type="http://schemas.openxmlformats.org/officeDocument/2006/relationships/image" Target="../media/image1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NUL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NULL"/><Relationship Id="rId4" Type="http://schemas.openxmlformats.org/officeDocument/2006/relationships/image" Target="../media/image1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0.png"/><Relationship Id="rId5" Type="http://schemas.openxmlformats.org/officeDocument/2006/relationships/image" Target="../media/image130.png"/><Relationship Id="rId4" Type="http://schemas.openxmlformats.org/officeDocument/2006/relationships/image" Target="../media/image12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0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6" Type="http://schemas.openxmlformats.org/officeDocument/2006/relationships/image" Target="NULL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36"/>
          <p:cNvSpPr>
            <a:spLocks noChangeArrowheads="1"/>
          </p:cNvSpPr>
          <p:nvPr/>
        </p:nvSpPr>
        <p:spPr bwMode="auto">
          <a:xfrm>
            <a:off x="396652" y="1268760"/>
            <a:ext cx="8458200" cy="17099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33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 eaLnBrk="0" hangingPunct="0"/>
            <a:r>
              <a:rPr lang="en-US" sz="4400" b="1" dirty="0">
                <a:solidFill>
                  <a:srgbClr val="1A17A5"/>
                </a:solidFill>
                <a:latin typeface="Calibri" pitchFamily="34" charset="0"/>
              </a:rPr>
              <a:t>MIT 6.875</a:t>
            </a:r>
          </a:p>
        </p:txBody>
      </p:sp>
      <p:sp>
        <p:nvSpPr>
          <p:cNvPr id="2051" name="Rectangle 5"/>
          <p:cNvSpPr>
            <a:spLocks noChangeArrowheads="1"/>
          </p:cNvSpPr>
          <p:nvPr/>
        </p:nvSpPr>
        <p:spPr bwMode="auto">
          <a:xfrm>
            <a:off x="1360884" y="4096544"/>
            <a:ext cx="64008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>
              <a:lnSpc>
                <a:spcPct val="90000"/>
              </a:lnSpc>
              <a:spcBef>
                <a:spcPct val="20000"/>
              </a:spcBef>
            </a:pPr>
            <a:r>
              <a:rPr lang="en-US" sz="4000" b="1" dirty="0">
                <a:solidFill>
                  <a:srgbClr val="891637"/>
                </a:solidFill>
                <a:latin typeface="Calibri" pitchFamily="34" charset="0"/>
              </a:rPr>
              <a:t>Lecture 9</a:t>
            </a:r>
          </a:p>
        </p:txBody>
      </p:sp>
      <p:sp>
        <p:nvSpPr>
          <p:cNvPr id="2052" name="Rectangle 5"/>
          <p:cNvSpPr>
            <a:spLocks noChangeArrowheads="1"/>
          </p:cNvSpPr>
          <p:nvPr/>
        </p:nvSpPr>
        <p:spPr bwMode="auto">
          <a:xfrm>
            <a:off x="1094184" y="3410744"/>
            <a:ext cx="69342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>
              <a:lnSpc>
                <a:spcPct val="90000"/>
              </a:lnSpc>
              <a:spcBef>
                <a:spcPct val="20000"/>
              </a:spcBef>
            </a:pPr>
            <a:r>
              <a:rPr lang="en-US" sz="4000" b="1" dirty="0">
                <a:solidFill>
                  <a:srgbClr val="891637"/>
                </a:solidFill>
                <a:latin typeface="Calibri" pitchFamily="34" charset="0"/>
              </a:rPr>
              <a:t>Foundations of Cryptography</a:t>
            </a:r>
          </a:p>
        </p:txBody>
      </p:sp>
    </p:spTree>
    <p:extLst>
      <p:ext uri="{BB962C8B-B14F-4D97-AF65-F5344CB8AC3E}">
        <p14:creationId xmlns:p14="http://schemas.microsoft.com/office/powerpoint/2010/main" val="64791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1">
            <a:extLst>
              <a:ext uri="{FF2B5EF4-FFF2-40B4-BE49-F238E27FC236}">
                <a16:creationId xmlns:a16="http://schemas.microsoft.com/office/drawing/2014/main" id="{D0BCA042-7756-9C4E-952E-DD3DD09C5B5A}"/>
              </a:ext>
            </a:extLst>
          </p:cNvPr>
          <p:cNvSpPr txBox="1">
            <a:spLocks/>
          </p:cNvSpPr>
          <p:nvPr/>
        </p:nvSpPr>
        <p:spPr>
          <a:xfrm>
            <a:off x="0" y="236116"/>
            <a:ext cx="8712968" cy="7920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>
                <a:solidFill>
                  <a:schemeClr val="accent1"/>
                </a:solidFill>
                <a:ea typeface="Cambria Math" pitchFamily="18" charset="0"/>
                <a:cs typeface="Arial Unicode MS" pitchFamily="34" charset="-128"/>
              </a:rPr>
              <a:t>Last Lecture</a:t>
            </a:r>
            <a:endParaRPr lang="en-US" sz="2400" i="1" dirty="0">
              <a:solidFill>
                <a:schemeClr val="accent1"/>
              </a:solidFill>
              <a:ea typeface="Cambria Math" pitchFamily="18" charset="0"/>
              <a:cs typeface="Arial Unicode MS" pitchFamily="34" charset="-128"/>
            </a:endParaRPr>
          </a:p>
        </p:txBody>
      </p:sp>
      <p:sp>
        <p:nvSpPr>
          <p:cNvPr id="4" name="Rectangle 63">
            <a:extLst>
              <a:ext uri="{FF2B5EF4-FFF2-40B4-BE49-F238E27FC236}">
                <a16:creationId xmlns:a16="http://schemas.microsoft.com/office/drawing/2014/main" id="{94F15107-6132-4541-AC44-955B33F6CBD1}"/>
              </a:ext>
            </a:extLst>
          </p:cNvPr>
          <p:cNvSpPr txBox="1">
            <a:spLocks noChangeArrowheads="1"/>
          </p:cNvSpPr>
          <p:nvPr/>
        </p:nvSpPr>
        <p:spPr>
          <a:xfrm>
            <a:off x="683568" y="1031491"/>
            <a:ext cx="9217024" cy="843221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>
                <a:latin typeface="+mn-lt"/>
                <a:ea typeface="American Typewriter" charset="0"/>
                <a:cs typeface="American Typewriter" charset="0"/>
              </a:rPr>
              <a:t>The Bit Security of DLOG</a:t>
            </a:r>
          </a:p>
          <a:p>
            <a:pPr algn="l"/>
            <a:br>
              <a:rPr lang="en-US" sz="2400" dirty="0">
                <a:latin typeface="+mn-lt"/>
                <a:ea typeface="American Typewriter" charset="0"/>
                <a:cs typeface="American Typewriter" charset="0"/>
              </a:rPr>
            </a:br>
            <a:endParaRPr lang="en-US" altLang="en-US" sz="2400" dirty="0">
              <a:latin typeface="+mn-lt"/>
              <a:ea typeface="American Typewriter" charset="0"/>
              <a:cs typeface="American Typewriter" charset="0"/>
            </a:endParaRPr>
          </a:p>
        </p:txBody>
      </p:sp>
      <p:sp>
        <p:nvSpPr>
          <p:cNvPr id="7" name="Rectangle 63">
            <a:extLst>
              <a:ext uri="{FF2B5EF4-FFF2-40B4-BE49-F238E27FC236}">
                <a16:creationId xmlns:a16="http://schemas.microsoft.com/office/drawing/2014/main" id="{FD8FE375-6E8E-8649-89F2-2D4508DF6686}"/>
              </a:ext>
            </a:extLst>
          </p:cNvPr>
          <p:cNvSpPr txBox="1">
            <a:spLocks noChangeArrowheads="1"/>
          </p:cNvSpPr>
          <p:nvPr/>
        </p:nvSpPr>
        <p:spPr>
          <a:xfrm>
            <a:off x="800363" y="3916196"/>
            <a:ext cx="7543274" cy="792088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>
                <a:latin typeface="+mn-lt"/>
                <a:ea typeface="American Typewriter" charset="0"/>
                <a:cs typeface="American Typewriter" charset="0"/>
              </a:rPr>
              <a:t>Z</a:t>
            </a:r>
            <a:r>
              <a:rPr lang="en-US" sz="2400" baseline="-25000" dirty="0">
                <a:latin typeface="+mn-lt"/>
                <a:ea typeface="American Typewriter" charset="0"/>
                <a:cs typeface="American Typewriter" charset="0"/>
              </a:rPr>
              <a:t>N</a:t>
            </a:r>
            <a:r>
              <a:rPr lang="en-US" sz="2400" dirty="0">
                <a:latin typeface="+mn-lt"/>
                <a:ea typeface="American Typewriter" charset="0"/>
                <a:cs typeface="American Typewriter" charset="0"/>
              </a:rPr>
              <a:t> * when N=</a:t>
            </a:r>
            <a:r>
              <a:rPr lang="en-US" sz="2400" dirty="0" err="1">
                <a:latin typeface="+mn-lt"/>
                <a:ea typeface="American Typewriter" charset="0"/>
                <a:cs typeface="American Typewriter" charset="0"/>
              </a:rPr>
              <a:t>pq</a:t>
            </a:r>
            <a:endParaRPr lang="en-US" sz="2400" dirty="0">
              <a:latin typeface="+mn-lt"/>
              <a:ea typeface="American Typewriter" charset="0"/>
              <a:cs typeface="American Typewriter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400" dirty="0">
              <a:latin typeface="+mn-lt"/>
              <a:ea typeface="American Typewriter" charset="0"/>
              <a:cs typeface="American Typewriter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>
                <a:latin typeface="+mn-lt"/>
                <a:ea typeface="American Typewriter" charset="0"/>
                <a:cs typeface="American Typewriter" charset="0"/>
              </a:rPr>
              <a:t>Trapdoor Permutations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400" dirty="0">
              <a:latin typeface="+mn-lt"/>
              <a:ea typeface="American Typewriter" charset="0"/>
              <a:cs typeface="American Typewriter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>
                <a:latin typeface="+mn-lt"/>
                <a:ea typeface="American Typewriter" charset="0"/>
                <a:cs typeface="American Typewriter" charset="0"/>
              </a:rPr>
              <a:t>Ex: RSA  permutation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400" dirty="0">
              <a:latin typeface="+mn-lt"/>
              <a:ea typeface="American Typewriter" charset="0"/>
              <a:cs typeface="American Typewriter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>
                <a:latin typeface="+mn-lt"/>
                <a:ea typeface="American Typewriter" charset="0"/>
                <a:cs typeface="American Typewriter" charset="0"/>
              </a:rPr>
              <a:t> Relation of RSA to the Factoring Problem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400" dirty="0">
              <a:latin typeface="+mn-lt"/>
              <a:ea typeface="American Typewriter" charset="0"/>
              <a:cs typeface="American Typewriter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>
                <a:latin typeface="+mn-lt"/>
                <a:ea typeface="American Typewriter" charset="0"/>
                <a:cs typeface="American Typewriter" charset="0"/>
              </a:rPr>
              <a:t>RSA PKC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400" dirty="0">
              <a:latin typeface="+mn-lt"/>
              <a:ea typeface="American Typewriter" charset="0"/>
              <a:cs typeface="American Typewriter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>
                <a:latin typeface="+mn-lt"/>
                <a:ea typeface="American Typewriter" charset="0"/>
                <a:cs typeface="American Typewriter" charset="0"/>
              </a:rPr>
              <a:t>Problems with RSA as a PKC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400" dirty="0">
              <a:latin typeface="+mn-lt"/>
              <a:ea typeface="American Typewriter" charset="0"/>
              <a:cs typeface="American Typewriter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>
                <a:latin typeface="+mn-lt"/>
                <a:ea typeface="American Typewriter" charset="0"/>
                <a:cs typeface="American Typewriter" charset="0"/>
              </a:rPr>
              <a:t>Rabin squaring function</a:t>
            </a:r>
          </a:p>
        </p:txBody>
      </p:sp>
      <p:sp>
        <p:nvSpPr>
          <p:cNvPr id="10" name="Rectangle 63">
            <a:extLst>
              <a:ext uri="{FF2B5EF4-FFF2-40B4-BE49-F238E27FC236}">
                <a16:creationId xmlns:a16="http://schemas.microsoft.com/office/drawing/2014/main" id="{9BD1957E-573C-D942-907B-B882473FAC0F}"/>
              </a:ext>
            </a:extLst>
          </p:cNvPr>
          <p:cNvSpPr txBox="1">
            <a:spLocks noChangeArrowheads="1"/>
          </p:cNvSpPr>
          <p:nvPr/>
        </p:nvSpPr>
        <p:spPr>
          <a:xfrm>
            <a:off x="686426" y="1467079"/>
            <a:ext cx="6840760" cy="504056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>
                <a:latin typeface="+mn-lt"/>
                <a:ea typeface="American Typewriter" charset="0"/>
                <a:cs typeface="American Typewriter" charset="0"/>
              </a:rPr>
              <a:t>The Elliptic Curve Group</a:t>
            </a:r>
          </a:p>
          <a:p>
            <a:pPr algn="l"/>
            <a:endParaRPr lang="en-US" sz="2400" dirty="0">
              <a:solidFill>
                <a:srgbClr val="7030A0"/>
              </a:solidFill>
              <a:latin typeface="+mn-lt"/>
              <a:ea typeface="American Typewriter" charset="0"/>
              <a:cs typeface="American Typewrite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6597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19459" name="Rectangle 3">
                <a:extLst>
                  <a:ext uri="{FF2B5EF4-FFF2-40B4-BE49-F238E27FC236}">
                    <a16:creationId xmlns:a16="http://schemas.microsoft.com/office/drawing/2014/main" id="{3B40A953-BBFA-6244-89A8-628EEC0D5F7D}"/>
                  </a:ext>
                </a:extLst>
              </p:cNvPr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533400" y="692696"/>
                <a:ext cx="8610600" cy="6165304"/>
              </a:xfrm>
            </p:spPr>
            <p:txBody>
              <a:bodyPr>
                <a:noAutofit/>
              </a:bodyPr>
              <a:lstStyle/>
              <a:p>
                <a:pPr eaLnBrk="1" hangingPunct="1">
                  <a:buFontTx/>
                  <a:buNone/>
                </a:pPr>
                <a:r>
                  <a:rPr lang="en-US" altLang="en-US" sz="2400" dirty="0">
                    <a:solidFill>
                      <a:schemeClr val="tx1"/>
                    </a:solidFill>
                    <a:cs typeface="Arial" panose="020B0604020202020204" pitchFamily="34" charset="0"/>
                  </a:rPr>
                  <a:t>Let y= x</a:t>
                </a:r>
                <a:r>
                  <a:rPr lang="en-US" altLang="en-US" sz="2400" baseline="30000" dirty="0">
                    <a:solidFill>
                      <a:schemeClr val="tx1"/>
                    </a:solidFill>
                    <a:cs typeface="Arial" panose="020B0604020202020204" pitchFamily="34" charset="0"/>
                  </a:rPr>
                  <a:t>2 </a:t>
                </a:r>
                <a:r>
                  <a:rPr lang="en-US" altLang="en-US" sz="2400" dirty="0">
                    <a:solidFill>
                      <a:schemeClr val="tx1"/>
                    </a:solidFill>
                    <a:cs typeface="Arial" panose="020B0604020202020204" pitchFamily="34" charset="0"/>
                  </a:rPr>
                  <a:t>mod p. </a:t>
                </a:r>
                <a:r>
                  <a:rPr lang="en-US" altLang="en-US" sz="2400" dirty="0" err="1">
                    <a:solidFill>
                      <a:schemeClr val="tx1"/>
                    </a:solidFill>
                    <a:cs typeface="Arial" panose="020B0604020202020204" pitchFamily="34" charset="0"/>
                  </a:rPr>
                  <a:t>SQRT</a:t>
                </a:r>
                <a:r>
                  <a:rPr lang="en-US" altLang="en-US" sz="2400" baseline="-25000" dirty="0" err="1">
                    <a:solidFill>
                      <a:schemeClr val="tx1"/>
                    </a:solidFill>
                    <a:cs typeface="Arial" panose="020B0604020202020204" pitchFamily="34" charset="0"/>
                  </a:rPr>
                  <a:t>p,g</a:t>
                </a:r>
                <a:r>
                  <a:rPr lang="en-US" altLang="en-US" sz="2400" dirty="0">
                    <a:solidFill>
                      <a:schemeClr val="tx1"/>
                    </a:solidFill>
                    <a:cs typeface="Arial" panose="020B0604020202020204" pitchFamily="34" charset="0"/>
                  </a:rPr>
                  <a:t>(y) =x. Solve for x as follows.</a:t>
                </a:r>
              </a:p>
              <a:p>
                <a:pPr eaLnBrk="1" hangingPunct="1">
                  <a:buFontTx/>
                  <a:buNone/>
                </a:pPr>
                <a:r>
                  <a:rPr lang="en-US" altLang="en-US" sz="2400" dirty="0">
                    <a:solidFill>
                      <a:schemeClr val="tx1"/>
                    </a:solidFill>
                    <a:cs typeface="Arial" panose="020B0604020202020204" pitchFamily="34" charset="0"/>
                  </a:rPr>
                  <a:t>If eq. is solvable, then y</a:t>
                </a:r>
                <a:r>
                  <a:rPr lang="en-US" altLang="en-US" sz="2400" baseline="30000" dirty="0">
                    <a:solidFill>
                      <a:schemeClr val="tx1"/>
                    </a:solidFill>
                    <a:cs typeface="Arial" panose="020B0604020202020204" pitchFamily="34" charset="0"/>
                  </a:rPr>
                  <a:t>(p-1)/2 </a:t>
                </a:r>
                <a:r>
                  <a:rPr lang="en-US" altLang="en-US" sz="2400" dirty="0">
                    <a:solidFill>
                      <a:schemeClr val="tx1"/>
                    </a:solidFill>
                    <a:cs typeface="Arial" panose="020B0604020202020204" pitchFamily="34" charset="0"/>
                  </a:rPr>
                  <a:t>= 1 mod p. </a:t>
                </a:r>
              </a:p>
              <a:p>
                <a:pPr eaLnBrk="1" hangingPunct="1">
                  <a:buFontTx/>
                  <a:buNone/>
                </a:pPr>
                <a:r>
                  <a:rPr lang="en-US" altLang="en-US" sz="2400" b="1" dirty="0">
                    <a:solidFill>
                      <a:srgbClr val="00B050"/>
                    </a:solidFill>
                    <a:cs typeface="Arial" panose="020B0604020202020204" pitchFamily="34" charset="0"/>
                  </a:rPr>
                  <a:t>Case 1: </a:t>
                </a:r>
                <a:r>
                  <a:rPr lang="en-US" altLang="en-US" sz="2400" dirty="0">
                    <a:solidFill>
                      <a:schemeClr val="tx1"/>
                    </a:solidFill>
                    <a:cs typeface="Arial" panose="020B0604020202020204" pitchFamily="34" charset="0"/>
                  </a:rPr>
                  <a:t>p=3 mod 4, (p-1)/2 = (4t+2)/2=2t+1 for some t</a:t>
                </a:r>
              </a:p>
              <a:p>
                <a:pPr eaLnBrk="1" hangingPunct="1">
                  <a:buFontTx/>
                  <a:buNone/>
                </a:pPr>
                <a:r>
                  <a:rPr lang="en-US" altLang="en-US" sz="2400" dirty="0">
                    <a:solidFill>
                      <a:schemeClr val="tx1"/>
                    </a:solidFill>
                    <a:cs typeface="Arial" panose="020B0604020202020204" pitchFamily="34" charset="0"/>
                  </a:rPr>
                  <a:t>y</a:t>
                </a:r>
                <a:r>
                  <a:rPr lang="en-US" altLang="en-US" sz="2400" baseline="30000" dirty="0">
                    <a:solidFill>
                      <a:schemeClr val="tx1"/>
                    </a:solidFill>
                    <a:cs typeface="Arial" panose="020B0604020202020204" pitchFamily="34" charset="0"/>
                  </a:rPr>
                  <a:t>(2t+1)</a:t>
                </a:r>
                <a:r>
                  <a:rPr lang="en-US" altLang="en-US" sz="2400" dirty="0">
                    <a:solidFill>
                      <a:schemeClr val="tx1"/>
                    </a:solidFill>
                    <a:cs typeface="Arial" panose="020B0604020202020204" pitchFamily="34" charset="0"/>
                  </a:rPr>
                  <a:t> = 1 mod p </a:t>
                </a:r>
                <a14:m>
                  <m:oMath xmlns:m="http://schemas.openxmlformats.org/officeDocument/2006/math">
                    <m:r>
                      <a:rPr lang="en-US" alt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→</m:t>
                    </m:r>
                  </m:oMath>
                </a14:m>
                <a:r>
                  <a:rPr lang="en-US" altLang="en-US" sz="2400" dirty="0">
                    <a:solidFill>
                      <a:schemeClr val="tx1"/>
                    </a:solidFill>
                    <a:cs typeface="Arial" panose="020B0604020202020204" pitchFamily="34" charset="0"/>
                  </a:rPr>
                  <a:t>(y </a:t>
                </a:r>
                <a:r>
                  <a:rPr lang="en-US" altLang="en-US" sz="2400" baseline="30000" dirty="0">
                    <a:solidFill>
                      <a:schemeClr val="tx1"/>
                    </a:solidFill>
                    <a:cs typeface="Arial" panose="020B0604020202020204" pitchFamily="34" charset="0"/>
                  </a:rPr>
                  <a:t>(2t+1)</a:t>
                </a:r>
                <a:r>
                  <a:rPr lang="en-US" altLang="en-US" sz="2400" dirty="0">
                    <a:solidFill>
                      <a:schemeClr val="tx1"/>
                    </a:solidFill>
                    <a:cs typeface="Arial" panose="020B0604020202020204" pitchFamily="34" charset="0"/>
                  </a:rPr>
                  <a:t>)y = </a:t>
                </a:r>
                <a:r>
                  <a:rPr lang="en-US" altLang="en-US" sz="2400" dirty="0">
                    <a:cs typeface="Arial" panose="020B0604020202020204" pitchFamily="34" charset="0"/>
                  </a:rPr>
                  <a:t>y </a:t>
                </a:r>
                <a:r>
                  <a:rPr lang="en-US" altLang="en-US" sz="2400" dirty="0">
                    <a:solidFill>
                      <a:schemeClr val="tx1"/>
                    </a:solidFill>
                    <a:cs typeface="Arial" panose="020B0604020202020204" pitchFamily="34" charset="0"/>
                  </a:rPr>
                  <a:t> mod p</a:t>
                </a:r>
                <a:r>
                  <a:rPr lang="en-US" altLang="en-US" sz="2400" dirty="0">
                    <a:ea typeface="Cambria Math" panose="02040503050406030204" pitchFamily="18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→</m:t>
                    </m:r>
                  </m:oMath>
                </a14:m>
                <a:r>
                  <a:rPr lang="en-US" altLang="en-US" sz="2400" dirty="0">
                    <a:solidFill>
                      <a:schemeClr val="tx1"/>
                    </a:solidFill>
                    <a:cs typeface="Arial" panose="020B0604020202020204" pitchFamily="34" charset="0"/>
                  </a:rPr>
                  <a:t>(y </a:t>
                </a:r>
                <a:r>
                  <a:rPr lang="en-US" altLang="en-US" sz="2400" baseline="30000" dirty="0">
                    <a:solidFill>
                      <a:schemeClr val="tx1"/>
                    </a:solidFill>
                    <a:cs typeface="Arial" panose="020B0604020202020204" pitchFamily="34" charset="0"/>
                  </a:rPr>
                  <a:t>(t+1)</a:t>
                </a:r>
                <a:r>
                  <a:rPr lang="en-US" altLang="en-US" sz="2400" dirty="0">
                    <a:solidFill>
                      <a:schemeClr val="tx1"/>
                    </a:solidFill>
                    <a:cs typeface="Arial" panose="020B0604020202020204" pitchFamily="34" charset="0"/>
                  </a:rPr>
                  <a:t>)</a:t>
                </a:r>
                <a:r>
                  <a:rPr lang="en-US" altLang="en-US" sz="2400" baseline="30000" dirty="0">
                    <a:solidFill>
                      <a:schemeClr val="tx1"/>
                    </a:solidFill>
                    <a:cs typeface="Arial" panose="020B0604020202020204" pitchFamily="34" charset="0"/>
                  </a:rPr>
                  <a:t>2</a:t>
                </a:r>
                <a:r>
                  <a:rPr lang="en-US" altLang="en-US" sz="2400" dirty="0">
                    <a:solidFill>
                      <a:schemeClr val="tx1"/>
                    </a:solidFill>
                    <a:cs typeface="Arial" panose="020B0604020202020204" pitchFamily="34" charset="0"/>
                  </a:rPr>
                  <a:t> = y mod p</a:t>
                </a:r>
              </a:p>
              <a:p>
                <a:pPr eaLnBrk="1" hangingPunct="1">
                  <a:buFontTx/>
                  <a:buNone/>
                </a:pPr>
                <a:r>
                  <a:rPr lang="en-US" altLang="en-US" sz="2400" dirty="0">
                    <a:solidFill>
                      <a:schemeClr val="tx1"/>
                    </a:solidFill>
                    <a:cs typeface="Arial" panose="020B0604020202020204" pitchFamily="34" charset="0"/>
                  </a:rPr>
                  <a:t>output SQRT(y) =y</a:t>
                </a:r>
                <a:r>
                  <a:rPr lang="en-US" altLang="en-US" sz="2400" baseline="30000" dirty="0">
                    <a:solidFill>
                      <a:schemeClr val="tx1"/>
                    </a:solidFill>
                    <a:cs typeface="Arial" panose="020B0604020202020204" pitchFamily="34" charset="0"/>
                  </a:rPr>
                  <a:t>(t+1) </a:t>
                </a:r>
                <a:r>
                  <a:rPr lang="en-US" altLang="en-US" sz="2400" dirty="0">
                    <a:solidFill>
                      <a:schemeClr val="tx1"/>
                    </a:solidFill>
                    <a:cs typeface="Arial" panose="020B0604020202020204" pitchFamily="34" charset="0"/>
                  </a:rPr>
                  <a:t>mod p.</a:t>
                </a:r>
                <a:endParaRPr lang="en-US" altLang="en-US" sz="2400" dirty="0">
                  <a:cs typeface="Arial" panose="020B0604020202020204" pitchFamily="34" charset="0"/>
                </a:endParaRPr>
              </a:p>
              <a:p>
                <a:pPr eaLnBrk="1" hangingPunct="1">
                  <a:buFontTx/>
                  <a:buNone/>
                </a:pPr>
                <a:endParaRPr lang="en-US" altLang="en-US" sz="2400" b="1" dirty="0">
                  <a:solidFill>
                    <a:srgbClr val="00B050"/>
                  </a:solidFill>
                  <a:cs typeface="Arial" panose="020B0604020202020204" pitchFamily="34" charset="0"/>
                </a:endParaRPr>
              </a:p>
              <a:p>
                <a:pPr eaLnBrk="1" hangingPunct="1">
                  <a:buFontTx/>
                  <a:buNone/>
                </a:pPr>
                <a:r>
                  <a:rPr lang="en-US" altLang="en-US" sz="2400" b="1" dirty="0">
                    <a:solidFill>
                      <a:srgbClr val="00B050"/>
                    </a:solidFill>
                    <a:cs typeface="Arial" panose="020B0604020202020204" pitchFamily="34" charset="0"/>
                  </a:rPr>
                  <a:t>Case 2: </a:t>
                </a:r>
                <a:r>
                  <a:rPr lang="en-US" altLang="en-US" sz="2400" dirty="0">
                    <a:solidFill>
                      <a:schemeClr val="tx1"/>
                    </a:solidFill>
                    <a:cs typeface="Arial" panose="020B0604020202020204" pitchFamily="34" charset="0"/>
                  </a:rPr>
                  <a:t>p= 1 mod 4? </a:t>
                </a:r>
                <a:r>
                  <a:rPr lang="en-US" altLang="en-US" sz="2400" dirty="0">
                    <a:cs typeface="Arial" panose="020B0604020202020204" pitchFamily="34" charset="0"/>
                  </a:rPr>
                  <a:t>(p-1)/2 = 2t =2</a:t>
                </a:r>
                <a:r>
                  <a:rPr lang="en-US" altLang="en-US" sz="2400" baseline="30000" dirty="0">
                    <a:cs typeface="Arial" panose="020B0604020202020204" pitchFamily="34" charset="0"/>
                  </a:rPr>
                  <a:t>m</a:t>
                </a:r>
                <a:r>
                  <a:rPr lang="en-US" altLang="en-US" sz="2400" dirty="0">
                    <a:cs typeface="Arial" panose="020B0604020202020204" pitchFamily="34" charset="0"/>
                  </a:rPr>
                  <a:t>s</a:t>
                </a:r>
                <a:r>
                  <a:rPr lang="en-US" altLang="en-US" sz="2400" baseline="30000" dirty="0">
                    <a:cs typeface="Arial" panose="020B0604020202020204" pitchFamily="34" charset="0"/>
                  </a:rPr>
                  <a:t> </a:t>
                </a:r>
                <a:r>
                  <a:rPr lang="en-US" altLang="en-US" sz="2400" dirty="0">
                    <a:cs typeface="Arial" panose="020B0604020202020204" pitchFamily="34" charset="0"/>
                  </a:rPr>
                  <a:t>where s is odd, m&gt;0</a:t>
                </a:r>
              </a:p>
              <a:p>
                <a:pPr eaLnBrk="1" hangingPunct="1">
                  <a:buFontTx/>
                  <a:buNone/>
                </a:pPr>
                <a:r>
                  <a:rPr lang="en-US" altLang="en-US" sz="2400" dirty="0">
                    <a:cs typeface="Arial" panose="020B0604020202020204" pitchFamily="34" charset="0"/>
                  </a:rPr>
                  <a:t>Try same trick? y</a:t>
                </a:r>
                <a:r>
                  <a:rPr lang="en-US" altLang="en-US" sz="2400" baseline="30000" dirty="0">
                    <a:cs typeface="Arial" panose="020B0604020202020204" pitchFamily="34" charset="0"/>
                  </a:rPr>
                  <a:t>2t</a:t>
                </a:r>
                <a:r>
                  <a:rPr lang="en-US" altLang="en-US" sz="2400" dirty="0">
                    <a:cs typeface="Arial" panose="020B0604020202020204" pitchFamily="34" charset="0"/>
                  </a:rPr>
                  <a:t>=1 mod p , unfortunately, the power of y is even!</a:t>
                </a:r>
              </a:p>
              <a:p>
                <a:pPr eaLnBrk="1" hangingPunct="1">
                  <a:buFontTx/>
                  <a:buNone/>
                </a:pPr>
                <a:r>
                  <a:rPr lang="en-US" altLang="en-US" sz="2400" dirty="0">
                    <a:solidFill>
                      <a:srgbClr val="00B050"/>
                    </a:solidFill>
                    <a:cs typeface="Arial" panose="020B0604020202020204" pitchFamily="34" charset="0"/>
                  </a:rPr>
                  <a:t>Way out? </a:t>
                </a:r>
                <a:r>
                  <a:rPr lang="en-US" altLang="en-US" sz="2400" dirty="0">
                    <a:cs typeface="Arial" panose="020B0604020202020204" pitchFamily="34" charset="0"/>
                  </a:rPr>
                  <a:t>Find z </a:t>
                </a:r>
                <a:r>
                  <a:rPr lang="en-US" altLang="en-US" sz="2400" dirty="0" err="1">
                    <a:cs typeface="Arial" panose="020B0604020202020204" pitchFamily="34" charset="0"/>
                  </a:rPr>
                  <a:t>s.t.</a:t>
                </a:r>
                <a:r>
                  <a:rPr lang="en-US" altLang="en-US" sz="2400" dirty="0">
                    <a:cs typeface="Arial" panose="020B0604020202020204" pitchFamily="34" charset="0"/>
                  </a:rPr>
                  <a:t> z is a non-square mod p, z</a:t>
                </a:r>
                <a:r>
                  <a:rPr lang="en-US" altLang="en-US" sz="2400" baseline="30000" dirty="0">
                    <a:cs typeface="Arial" panose="020B0604020202020204" pitchFamily="34" charset="0"/>
                  </a:rPr>
                  <a:t>(p-1)/2 </a:t>
                </a:r>
                <a:r>
                  <a:rPr lang="en-US" altLang="en-US" sz="2400" dirty="0">
                    <a:cs typeface="Arial" panose="020B0604020202020204" pitchFamily="34" charset="0"/>
                  </a:rPr>
                  <a:t>=z</a:t>
                </a:r>
                <a:r>
                  <a:rPr lang="en-US" altLang="en-US" sz="2400" baseline="30000" dirty="0">
                    <a:cs typeface="Arial" panose="020B0604020202020204" pitchFamily="34" charset="0"/>
                  </a:rPr>
                  <a:t>2t</a:t>
                </a:r>
                <a:r>
                  <a:rPr lang="en-US" altLang="en-US" sz="2400" dirty="0">
                    <a:cs typeface="Arial" panose="020B0604020202020204" pitchFamily="34" charset="0"/>
                  </a:rPr>
                  <a:t>= -1 mod p</a:t>
                </a:r>
                <a:endParaRPr lang="en-US" altLang="en-US" sz="2400" dirty="0">
                  <a:solidFill>
                    <a:schemeClr val="tx1"/>
                  </a:solidFill>
                  <a:cs typeface="Arial" panose="020B0604020202020204" pitchFamily="34" charset="0"/>
                </a:endParaRPr>
              </a:p>
              <a:p>
                <a:pPr eaLnBrk="1" hangingPunct="1">
                  <a:buFontTx/>
                  <a:buNone/>
                </a:pPr>
                <a:r>
                  <a:rPr lang="en-US" altLang="en-US" sz="2400" dirty="0">
                    <a:solidFill>
                      <a:schemeClr val="tx1"/>
                    </a:solidFill>
                    <a:cs typeface="Arial" panose="020B0604020202020204" pitchFamily="34" charset="0"/>
                  </a:rPr>
                  <a:t>set </a:t>
                </a:r>
                <a:r>
                  <a:rPr lang="en-US" altLang="en-US" sz="2400" dirty="0">
                    <a:cs typeface="Arial" panose="020B0604020202020204" pitchFamily="34" charset="0"/>
                  </a:rPr>
                  <a:t>eq</a:t>
                </a:r>
                <a:r>
                  <a:rPr lang="en-US" altLang="en-US" sz="2400" baseline="-25000" dirty="0">
                    <a:cs typeface="Arial" panose="020B0604020202020204" pitchFamily="34" charset="0"/>
                  </a:rPr>
                  <a:t>0</a:t>
                </a:r>
                <a:r>
                  <a:rPr lang="en-US" altLang="en-US" sz="2400" dirty="0">
                    <a:cs typeface="Arial" panose="020B0604020202020204" pitchFamily="34" charset="0"/>
                  </a:rPr>
                  <a:t>=</a:t>
                </a:r>
                <a:r>
                  <a:rPr lang="en-US" altLang="en-US" sz="2400" dirty="0">
                    <a:solidFill>
                      <a:schemeClr val="tx1"/>
                    </a:solidFill>
                    <a:cs typeface="Arial" panose="020B0604020202020204" pitchFamily="34" charset="0"/>
                  </a:rPr>
                  <a:t>y</a:t>
                </a:r>
                <a:r>
                  <a:rPr lang="en-US" altLang="en-US" sz="2400" baseline="30000" dirty="0">
                    <a:solidFill>
                      <a:schemeClr val="tx1"/>
                    </a:solidFill>
                    <a:cs typeface="Arial" panose="020B0604020202020204" pitchFamily="34" charset="0"/>
                  </a:rPr>
                  <a:t>2t </a:t>
                </a:r>
                <a:r>
                  <a:rPr lang="en-US" altLang="en-US" sz="2400" dirty="0">
                    <a:solidFill>
                      <a:schemeClr val="tx1"/>
                    </a:solidFill>
                    <a:cs typeface="Arial" panose="020B0604020202020204" pitchFamily="34" charset="0"/>
                  </a:rPr>
                  <a:t>mod p. e=0</a:t>
                </a:r>
              </a:p>
              <a:p>
                <a:pPr eaLnBrk="1" hangingPunct="1">
                  <a:buFontTx/>
                  <a:buNone/>
                </a:pPr>
                <a:r>
                  <a:rPr lang="en-US" altLang="en-US" sz="2400" dirty="0">
                    <a:cs typeface="Arial" panose="020B0604020202020204" pitchFamily="34" charset="0"/>
                  </a:rPr>
                  <a:t>For </a:t>
                </a:r>
                <a:r>
                  <a:rPr lang="en-US" altLang="en-US" sz="2400" dirty="0" err="1">
                    <a:cs typeface="Arial" panose="020B0604020202020204" pitchFamily="34" charset="0"/>
                  </a:rPr>
                  <a:t>i</a:t>
                </a:r>
                <a:r>
                  <a:rPr lang="en-US" altLang="en-US" sz="2400" dirty="0">
                    <a:cs typeface="Arial" panose="020B0604020202020204" pitchFamily="34" charset="0"/>
                  </a:rPr>
                  <a:t>=1 to m. </a:t>
                </a:r>
                <a:endParaRPr lang="en-US" altLang="en-US" sz="2400" dirty="0">
                  <a:solidFill>
                    <a:schemeClr val="tx1"/>
                  </a:solidFill>
                  <a:cs typeface="Arial" panose="020B0604020202020204" pitchFamily="34" charset="0"/>
                </a:endParaRPr>
              </a:p>
              <a:p>
                <a:pPr marL="0" indent="0" eaLnBrk="1" hangingPunct="1">
                  <a:spcBef>
                    <a:spcPts val="0"/>
                  </a:spcBef>
                  <a:buFontTx/>
                  <a:buNone/>
                </a:pPr>
                <a:r>
                  <a:rPr lang="en-US" altLang="en-US" sz="2400" dirty="0">
                    <a:solidFill>
                      <a:schemeClr val="tx1"/>
                    </a:solidFill>
                    <a:cs typeface="Arial" panose="020B0604020202020204" pitchFamily="34" charset="0"/>
                  </a:rPr>
                  <a:t>    Let </a:t>
                </a:r>
                <a:r>
                  <a:rPr lang="en-US" altLang="en-US" sz="2400" dirty="0" err="1">
                    <a:solidFill>
                      <a:schemeClr val="tx1"/>
                    </a:solidFill>
                    <a:cs typeface="Arial" panose="020B0604020202020204" pitchFamily="34" charset="0"/>
                  </a:rPr>
                  <a:t>eq</a:t>
                </a:r>
                <a:r>
                  <a:rPr lang="en-US" altLang="en-US" sz="2400" baseline="-25000" dirty="0" err="1">
                    <a:solidFill>
                      <a:schemeClr val="tx1"/>
                    </a:solidFill>
                    <a:cs typeface="Arial" panose="020B0604020202020204" pitchFamily="34" charset="0"/>
                  </a:rPr>
                  <a:t>I</a:t>
                </a:r>
                <a:r>
                  <a:rPr lang="en-US" altLang="en-US" sz="2400" dirty="0">
                    <a:solidFill>
                      <a:schemeClr val="tx1"/>
                    </a:solidFill>
                    <a:cs typeface="Arial" panose="020B0604020202020204" pitchFamily="34" charset="0"/>
                  </a:rPr>
                  <a:t> = (eq</a:t>
                </a:r>
                <a:r>
                  <a:rPr lang="en-US" altLang="en-US" sz="2400" baseline="-25000" dirty="0">
                    <a:solidFill>
                      <a:schemeClr val="tx1"/>
                    </a:solidFill>
                    <a:cs typeface="Arial" panose="020B0604020202020204" pitchFamily="34" charset="0"/>
                  </a:rPr>
                  <a:t>i-1</a:t>
                </a:r>
                <a:r>
                  <a:rPr lang="en-US" altLang="en-US" sz="2400" dirty="0">
                    <a:solidFill>
                      <a:schemeClr val="tx1"/>
                    </a:solidFill>
                    <a:cs typeface="Arial" panose="020B0604020202020204" pitchFamily="34" charset="0"/>
                  </a:rPr>
                  <a:t>)</a:t>
                </a:r>
                <a:r>
                  <a:rPr lang="en-US" altLang="en-US" sz="2400" baseline="30000" dirty="0">
                    <a:solidFill>
                      <a:schemeClr val="tx1"/>
                    </a:solidFill>
                    <a:cs typeface="Arial" panose="020B0604020202020204" pitchFamily="34" charset="0"/>
                  </a:rPr>
                  <a:t>1/2</a:t>
                </a:r>
                <a:r>
                  <a:rPr lang="en-US" altLang="en-US" sz="2400" dirty="0">
                    <a:solidFill>
                      <a:schemeClr val="tx1"/>
                    </a:solidFill>
                    <a:cs typeface="Arial" panose="020B0604020202020204" pitchFamily="34" charset="0"/>
                  </a:rPr>
                  <a:t> mod p</a:t>
                </a:r>
              </a:p>
              <a:p>
                <a:pPr marL="0" indent="0">
                  <a:spcBef>
                    <a:spcPts val="0"/>
                  </a:spcBef>
                  <a:buNone/>
                </a:pPr>
                <a:r>
                  <a:rPr lang="en-US" altLang="en-US" sz="2400" dirty="0">
                    <a:cs typeface="Arial" panose="020B0604020202020204" pitchFamily="34" charset="0"/>
                  </a:rPr>
                  <a:t>    If </a:t>
                </a:r>
                <a:r>
                  <a:rPr lang="en-US" altLang="en-US" sz="2400" dirty="0" err="1">
                    <a:cs typeface="Arial" panose="020B0604020202020204" pitchFamily="34" charset="0"/>
                  </a:rPr>
                  <a:t>eq</a:t>
                </a:r>
                <a:r>
                  <a:rPr lang="en-US" altLang="en-US" sz="2400" baseline="-25000" dirty="0" err="1">
                    <a:cs typeface="Arial" panose="020B0604020202020204" pitchFamily="34" charset="0"/>
                  </a:rPr>
                  <a:t>i</a:t>
                </a:r>
                <a:r>
                  <a:rPr lang="en-US" altLang="en-US" sz="2400" dirty="0">
                    <a:cs typeface="Arial" panose="020B0604020202020204" pitchFamily="34" charset="0"/>
                  </a:rPr>
                  <a:t> =-1 mod p</a:t>
                </a:r>
                <a:r>
                  <a:rPr lang="en-US" altLang="en-US" sz="2400" dirty="0">
                    <a:ea typeface="Cambria Math" panose="02040503050406030204" pitchFamily="18" charset="0"/>
                    <a:cs typeface="Arial" panose="020B0604020202020204" pitchFamily="34" charset="0"/>
                  </a:rPr>
                  <a:t>, then set  </a:t>
                </a:r>
                <a:r>
                  <a:rPr lang="en-US" altLang="en-US" sz="2400" dirty="0" err="1">
                    <a:cs typeface="Arial" panose="020B0604020202020204" pitchFamily="34" charset="0"/>
                  </a:rPr>
                  <a:t>eq</a:t>
                </a:r>
                <a:r>
                  <a:rPr lang="en-US" altLang="en-US" sz="2400" baseline="-25000" dirty="0" err="1">
                    <a:cs typeface="Arial" panose="020B0604020202020204" pitchFamily="34" charset="0"/>
                  </a:rPr>
                  <a:t>i</a:t>
                </a:r>
                <a:r>
                  <a:rPr lang="en-US" altLang="en-US" sz="2400" dirty="0">
                    <a:cs typeface="Arial" panose="020B0604020202020204" pitchFamily="34" charset="0"/>
                  </a:rPr>
                  <a:t>= z</a:t>
                </a:r>
                <a:r>
                  <a:rPr lang="en-US" altLang="en-US" sz="2400" baseline="30000" dirty="0">
                    <a:cs typeface="Arial" panose="020B0604020202020204" pitchFamily="34" charset="0"/>
                  </a:rPr>
                  <a:t>2t </a:t>
                </a:r>
                <a:r>
                  <a:rPr lang="en-US" altLang="en-US" sz="2400" dirty="0" err="1">
                    <a:cs typeface="Arial" panose="020B0604020202020204" pitchFamily="34" charset="0"/>
                  </a:rPr>
                  <a:t>eq</a:t>
                </a:r>
                <a:r>
                  <a:rPr lang="en-US" altLang="en-US" sz="2400" baseline="-25000" dirty="0" err="1">
                    <a:cs typeface="Arial" panose="020B0604020202020204" pitchFamily="34" charset="0"/>
                  </a:rPr>
                  <a:t>i</a:t>
                </a:r>
                <a:r>
                  <a:rPr lang="en-US" altLang="en-US" sz="2400" dirty="0">
                    <a:cs typeface="Arial" panose="020B0604020202020204" pitchFamily="34" charset="0"/>
                  </a:rPr>
                  <a:t> mod p</a:t>
                </a:r>
              </a:p>
              <a:p>
                <a:pPr marL="0" indent="0">
                  <a:spcBef>
                    <a:spcPts val="0"/>
                  </a:spcBef>
                  <a:buNone/>
                </a:pPr>
                <a:r>
                  <a:rPr lang="en-US" altLang="en-US" sz="2400" dirty="0">
                    <a:cs typeface="Arial" panose="020B0604020202020204" pitchFamily="34" charset="0"/>
                  </a:rPr>
                  <a:t>output SQRT(y)= (y</a:t>
                </a:r>
                <a14:m>
                  <m:oMath xmlns:m="http://schemas.openxmlformats.org/officeDocument/2006/math">
                    <m:r>
                      <a:rPr lang="en-US" altLang="en-US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∙</m:t>
                    </m:r>
                  </m:oMath>
                </a14:m>
                <a:r>
                  <a:rPr lang="en-US" altLang="en-US" sz="2400" dirty="0" err="1">
                    <a:cs typeface="Arial" panose="020B0604020202020204" pitchFamily="34" charset="0"/>
                  </a:rPr>
                  <a:t>eq</a:t>
                </a:r>
                <a:r>
                  <a:rPr lang="en-US" altLang="en-US" sz="2400" baseline="-25000" dirty="0" err="1">
                    <a:cs typeface="Arial" panose="020B0604020202020204" pitchFamily="34" charset="0"/>
                  </a:rPr>
                  <a:t>i</a:t>
                </a:r>
                <a:r>
                  <a:rPr lang="en-US" altLang="en-US" sz="2400" dirty="0">
                    <a:cs typeface="Arial" panose="020B0604020202020204" pitchFamily="34" charset="0"/>
                  </a:rPr>
                  <a:t> )</a:t>
                </a:r>
                <a:r>
                  <a:rPr lang="en-US" altLang="en-US" sz="2400" baseline="30000" dirty="0">
                    <a:cs typeface="Arial" panose="020B0604020202020204" pitchFamily="34" charset="0"/>
                  </a:rPr>
                  <a:t>1/2</a:t>
                </a:r>
                <a:r>
                  <a:rPr lang="en-US" altLang="en-US" sz="2400" dirty="0">
                    <a:cs typeface="Arial" panose="020B0604020202020204" pitchFamily="34" charset="0"/>
                  </a:rPr>
                  <a:t> mod p</a:t>
                </a:r>
                <a:endParaRPr lang="en-US" altLang="en-US" sz="2400" baseline="30000" dirty="0"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19459" name="Rectangle 3">
                <a:extLst>
                  <a:ext uri="{FF2B5EF4-FFF2-40B4-BE49-F238E27FC236}">
                    <a16:creationId xmlns:a16="http://schemas.microsoft.com/office/drawing/2014/main" id="{3B40A953-BBFA-6244-89A8-628EEC0D5F7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533400" y="692696"/>
                <a:ext cx="8610600" cy="6165304"/>
              </a:xfrm>
              <a:blipFill>
                <a:blip r:embed="rId3"/>
                <a:stretch>
                  <a:fillRect l="-1180" t="-82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itle 2">
            <a:extLst>
              <a:ext uri="{FF2B5EF4-FFF2-40B4-BE49-F238E27FC236}">
                <a16:creationId xmlns:a16="http://schemas.microsoft.com/office/drawing/2014/main" id="{4547FF25-CBFE-4F47-8AE3-612D16F884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-99392"/>
            <a:ext cx="7772400" cy="984885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Recall: Computing Square Roots mod P</a:t>
            </a:r>
          </a:p>
        </p:txBody>
      </p:sp>
    </p:spTree>
    <p:extLst>
      <p:ext uri="{BB962C8B-B14F-4D97-AF65-F5344CB8AC3E}">
        <p14:creationId xmlns:p14="http://schemas.microsoft.com/office/powerpoint/2010/main" val="5483882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A00555-1FA6-4D81-734D-2BFAC705D7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19459" name="Rectangle 3">
                <a:extLst>
                  <a:ext uri="{FF2B5EF4-FFF2-40B4-BE49-F238E27FC236}">
                    <a16:creationId xmlns:a16="http://schemas.microsoft.com/office/drawing/2014/main" id="{1F20B8F6-3303-4F16-43B4-AA133BDD6843}"/>
                  </a:ext>
                </a:extLst>
              </p:cNvPr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533400" y="692696"/>
                <a:ext cx="8610600" cy="4801314"/>
              </a:xfrm>
            </p:spPr>
            <p:txBody>
              <a:bodyPr>
                <a:noAutofit/>
              </a:bodyPr>
              <a:lstStyle/>
              <a:p>
                <a:pPr eaLnBrk="1" hangingPunct="1">
                  <a:buFontTx/>
                  <a:buNone/>
                </a:pPr>
                <a:r>
                  <a:rPr lang="en-US" altLang="en-US" sz="2400" dirty="0">
                    <a:solidFill>
                      <a:schemeClr val="tx1"/>
                    </a:solidFill>
                    <a:cs typeface="Arial" panose="020B0604020202020204" pitchFamily="34" charset="0"/>
                  </a:rPr>
                  <a:t>Let y= x</a:t>
                </a:r>
                <a:r>
                  <a:rPr lang="en-US" altLang="en-US" sz="2400" baseline="30000" dirty="0">
                    <a:solidFill>
                      <a:schemeClr val="tx1"/>
                    </a:solidFill>
                    <a:cs typeface="Arial" panose="020B0604020202020204" pitchFamily="34" charset="0"/>
                  </a:rPr>
                  <a:t>2 </a:t>
                </a:r>
                <a:r>
                  <a:rPr lang="en-US" altLang="en-US" sz="2400" dirty="0">
                    <a:solidFill>
                      <a:schemeClr val="tx1"/>
                    </a:solidFill>
                    <a:cs typeface="Arial" panose="020B0604020202020204" pitchFamily="34" charset="0"/>
                  </a:rPr>
                  <a:t>mod p. </a:t>
                </a:r>
                <a:r>
                  <a:rPr lang="en-US" altLang="en-US" sz="2400" dirty="0" err="1">
                    <a:solidFill>
                      <a:schemeClr val="tx1"/>
                    </a:solidFill>
                    <a:cs typeface="Arial" panose="020B0604020202020204" pitchFamily="34" charset="0"/>
                  </a:rPr>
                  <a:t>SQRT</a:t>
                </a:r>
                <a:r>
                  <a:rPr lang="en-US" altLang="en-US" sz="2400" baseline="-25000" dirty="0" err="1">
                    <a:solidFill>
                      <a:schemeClr val="tx1"/>
                    </a:solidFill>
                    <a:cs typeface="Arial" panose="020B0604020202020204" pitchFamily="34" charset="0"/>
                  </a:rPr>
                  <a:t>p,g</a:t>
                </a:r>
                <a:r>
                  <a:rPr lang="en-US" altLang="en-US" sz="2400" dirty="0">
                    <a:solidFill>
                      <a:schemeClr val="tx1"/>
                    </a:solidFill>
                    <a:cs typeface="Arial" panose="020B0604020202020204" pitchFamily="34" charset="0"/>
                  </a:rPr>
                  <a:t>(y) =x. Solve for x as follows.</a:t>
                </a:r>
              </a:p>
              <a:p>
                <a:pPr eaLnBrk="1" hangingPunct="1">
                  <a:buFontTx/>
                  <a:buNone/>
                </a:pPr>
                <a:r>
                  <a:rPr lang="en-US" altLang="en-US" sz="2400" dirty="0">
                    <a:solidFill>
                      <a:schemeClr val="tx1"/>
                    </a:solidFill>
                    <a:cs typeface="Arial" panose="020B0604020202020204" pitchFamily="34" charset="0"/>
                  </a:rPr>
                  <a:t>If eq. is solvable, then y</a:t>
                </a:r>
                <a:r>
                  <a:rPr lang="en-US" altLang="en-US" sz="2400" baseline="30000" dirty="0">
                    <a:solidFill>
                      <a:schemeClr val="tx1"/>
                    </a:solidFill>
                    <a:cs typeface="Arial" panose="020B0604020202020204" pitchFamily="34" charset="0"/>
                  </a:rPr>
                  <a:t>(p-1)/2 </a:t>
                </a:r>
                <a:r>
                  <a:rPr lang="en-US" altLang="en-US" sz="2400" dirty="0">
                    <a:solidFill>
                      <a:schemeClr val="tx1"/>
                    </a:solidFill>
                    <a:cs typeface="Arial" panose="020B0604020202020204" pitchFamily="34" charset="0"/>
                  </a:rPr>
                  <a:t>= 1 mod p. </a:t>
                </a:r>
              </a:p>
              <a:p>
                <a:pPr eaLnBrk="1" hangingPunct="1">
                  <a:buFontTx/>
                  <a:buNone/>
                </a:pPr>
                <a:r>
                  <a:rPr lang="en-US" altLang="en-US" sz="2400" b="1" dirty="0">
                    <a:solidFill>
                      <a:srgbClr val="00B050"/>
                    </a:solidFill>
                    <a:cs typeface="Arial" panose="020B0604020202020204" pitchFamily="34" charset="0"/>
                  </a:rPr>
                  <a:t>Case 1: </a:t>
                </a:r>
                <a:r>
                  <a:rPr lang="en-US" altLang="en-US" sz="2400" dirty="0">
                    <a:solidFill>
                      <a:schemeClr val="tx1"/>
                    </a:solidFill>
                    <a:cs typeface="Arial" panose="020B0604020202020204" pitchFamily="34" charset="0"/>
                  </a:rPr>
                  <a:t>p=3 mod 4, (p-1)/2 = (4t+2)/2=2t+1 for some t</a:t>
                </a:r>
              </a:p>
              <a:p>
                <a:pPr eaLnBrk="1" hangingPunct="1">
                  <a:buFontTx/>
                  <a:buNone/>
                </a:pPr>
                <a:r>
                  <a:rPr lang="en-US" altLang="en-US" sz="2400" dirty="0">
                    <a:solidFill>
                      <a:schemeClr val="tx1"/>
                    </a:solidFill>
                    <a:cs typeface="Arial" panose="020B0604020202020204" pitchFamily="34" charset="0"/>
                  </a:rPr>
                  <a:t>               y</a:t>
                </a:r>
                <a:r>
                  <a:rPr lang="en-US" altLang="en-US" sz="2400" baseline="30000" dirty="0">
                    <a:solidFill>
                      <a:schemeClr val="tx1"/>
                    </a:solidFill>
                    <a:cs typeface="Arial" panose="020B0604020202020204" pitchFamily="34" charset="0"/>
                  </a:rPr>
                  <a:t>(2t+1)</a:t>
                </a:r>
                <a:r>
                  <a:rPr lang="en-US" altLang="en-US" sz="2400" dirty="0">
                    <a:solidFill>
                      <a:schemeClr val="tx1"/>
                    </a:solidFill>
                    <a:cs typeface="Arial" panose="020B0604020202020204" pitchFamily="34" charset="0"/>
                  </a:rPr>
                  <a:t> = 1 mod p</a:t>
                </a:r>
              </a:p>
              <a:p>
                <a:pPr eaLnBrk="1" hangingPunct="1">
                  <a:buFontTx/>
                  <a:buNone/>
                </a:pPr>
                <a:r>
                  <a:rPr lang="en-US" altLang="en-US" sz="2400" dirty="0">
                    <a:solidFill>
                      <a:schemeClr val="tx1"/>
                    </a:solidFill>
                    <a:cs typeface="Arial" panose="020B0604020202020204" pitchFamily="34" charset="0"/>
                  </a:rPr>
                  <a:t>               (y </a:t>
                </a:r>
                <a:r>
                  <a:rPr lang="en-US" altLang="en-US" sz="2400" baseline="30000" dirty="0">
                    <a:solidFill>
                      <a:schemeClr val="tx1"/>
                    </a:solidFill>
                    <a:cs typeface="Arial" panose="020B0604020202020204" pitchFamily="34" charset="0"/>
                  </a:rPr>
                  <a:t>(2t+1)</a:t>
                </a:r>
                <a:r>
                  <a:rPr lang="en-US" altLang="en-US" sz="2400" dirty="0">
                    <a:solidFill>
                      <a:schemeClr val="tx1"/>
                    </a:solidFill>
                    <a:cs typeface="Arial" panose="020B0604020202020204" pitchFamily="34" charset="0"/>
                  </a:rPr>
                  <a:t>)y = </a:t>
                </a:r>
                <a:r>
                  <a:rPr lang="en-US" altLang="en-US" sz="2400" dirty="0">
                    <a:cs typeface="Arial" panose="020B0604020202020204" pitchFamily="34" charset="0"/>
                  </a:rPr>
                  <a:t>y </a:t>
                </a:r>
                <a:r>
                  <a:rPr lang="en-US" altLang="en-US" sz="2400" dirty="0">
                    <a:solidFill>
                      <a:schemeClr val="tx1"/>
                    </a:solidFill>
                    <a:cs typeface="Arial" panose="020B0604020202020204" pitchFamily="34" charset="0"/>
                  </a:rPr>
                  <a:t> mod p</a:t>
                </a:r>
              </a:p>
              <a:p>
                <a:pPr eaLnBrk="1" hangingPunct="1">
                  <a:buFontTx/>
                  <a:buNone/>
                </a:pPr>
                <a:r>
                  <a:rPr lang="en-US" altLang="en-US" sz="2400" dirty="0">
                    <a:solidFill>
                      <a:schemeClr val="tx1"/>
                    </a:solidFill>
                    <a:cs typeface="Arial" panose="020B0604020202020204" pitchFamily="34" charset="0"/>
                  </a:rPr>
                  <a:t>               (y </a:t>
                </a:r>
                <a:r>
                  <a:rPr lang="en-US" altLang="en-US" sz="2400" baseline="30000" dirty="0">
                    <a:solidFill>
                      <a:schemeClr val="tx1"/>
                    </a:solidFill>
                    <a:cs typeface="Arial" panose="020B0604020202020204" pitchFamily="34" charset="0"/>
                  </a:rPr>
                  <a:t>(t+1)</a:t>
                </a:r>
                <a:r>
                  <a:rPr lang="en-US" altLang="en-US" sz="2400" dirty="0">
                    <a:solidFill>
                      <a:schemeClr val="tx1"/>
                    </a:solidFill>
                    <a:cs typeface="Arial" panose="020B0604020202020204" pitchFamily="34" charset="0"/>
                  </a:rPr>
                  <a:t>)</a:t>
                </a:r>
                <a:r>
                  <a:rPr lang="en-US" altLang="en-US" sz="2400" baseline="30000" dirty="0">
                    <a:solidFill>
                      <a:schemeClr val="tx1"/>
                    </a:solidFill>
                    <a:cs typeface="Arial" panose="020B0604020202020204" pitchFamily="34" charset="0"/>
                  </a:rPr>
                  <a:t>2</a:t>
                </a:r>
                <a:r>
                  <a:rPr lang="en-US" altLang="en-US" sz="2400" dirty="0">
                    <a:solidFill>
                      <a:schemeClr val="tx1"/>
                    </a:solidFill>
                    <a:cs typeface="Arial" panose="020B0604020202020204" pitchFamily="34" charset="0"/>
                  </a:rPr>
                  <a:t> = y mod p</a:t>
                </a:r>
              </a:p>
              <a:p>
                <a:pPr eaLnBrk="1" hangingPunct="1">
                  <a:buFontTx/>
                  <a:buNone/>
                </a:pPr>
                <a:r>
                  <a:rPr lang="en-US" altLang="en-US" sz="2400" dirty="0">
                    <a:solidFill>
                      <a:schemeClr val="tx1"/>
                    </a:solidFill>
                    <a:cs typeface="Arial" panose="020B0604020202020204" pitchFamily="34" charset="0"/>
                  </a:rPr>
                  <a:t>              output square root x=y</a:t>
                </a:r>
                <a:r>
                  <a:rPr lang="en-US" altLang="en-US" sz="2400" baseline="30000" dirty="0">
                    <a:solidFill>
                      <a:schemeClr val="tx1"/>
                    </a:solidFill>
                    <a:cs typeface="Arial" panose="020B0604020202020204" pitchFamily="34" charset="0"/>
                  </a:rPr>
                  <a:t>(t+1) </a:t>
                </a:r>
                <a:r>
                  <a:rPr lang="en-US" altLang="en-US" sz="2400" dirty="0">
                    <a:solidFill>
                      <a:schemeClr val="tx1"/>
                    </a:solidFill>
                    <a:cs typeface="Arial" panose="020B0604020202020204" pitchFamily="34" charset="0"/>
                  </a:rPr>
                  <a:t>mod p</a:t>
                </a:r>
              </a:p>
              <a:p>
                <a:pPr eaLnBrk="1" hangingPunct="1">
                  <a:buFontTx/>
                  <a:buNone/>
                </a:pPr>
                <a:r>
                  <a:rPr lang="en-US" altLang="en-US" sz="2400" b="1" dirty="0">
                    <a:solidFill>
                      <a:srgbClr val="00B050"/>
                    </a:solidFill>
                    <a:cs typeface="Arial" panose="020B0604020202020204" pitchFamily="34" charset="0"/>
                  </a:rPr>
                  <a:t>Case 2</a:t>
                </a:r>
                <a:r>
                  <a:rPr lang="en-US" altLang="en-US" sz="2400" b="1" dirty="0">
                    <a:solidFill>
                      <a:schemeClr val="tx1"/>
                    </a:solidFill>
                    <a:cs typeface="Arial" panose="020B0604020202020204" pitchFamily="34" charset="0"/>
                  </a:rPr>
                  <a:t>: </a:t>
                </a:r>
                <a:r>
                  <a:rPr lang="en-US" altLang="en-US" sz="2400" dirty="0">
                    <a:solidFill>
                      <a:schemeClr val="tx1"/>
                    </a:solidFill>
                    <a:cs typeface="Arial" panose="020B0604020202020204" pitchFamily="34" charset="0"/>
                  </a:rPr>
                  <a:t>p= 1 mod 4? </a:t>
                </a:r>
                <a:r>
                  <a:rPr lang="en-US" altLang="en-US" sz="2400" dirty="0">
                    <a:cs typeface="Arial" panose="020B0604020202020204" pitchFamily="34" charset="0"/>
                  </a:rPr>
                  <a:t>(p-1)/2 = 2t for some t.</a:t>
                </a:r>
              </a:p>
              <a:p>
                <a:pPr eaLnBrk="1" hangingPunct="1">
                  <a:buFontTx/>
                  <a:buNone/>
                </a:pPr>
                <a:r>
                  <a:rPr lang="en-US" altLang="en-US" sz="2400" dirty="0">
                    <a:cs typeface="Arial" panose="020B0604020202020204" pitchFamily="34" charset="0"/>
                  </a:rPr>
                  <a:t>Same trick? y</a:t>
                </a:r>
                <a:r>
                  <a:rPr lang="en-US" altLang="en-US" sz="2400" baseline="30000" dirty="0">
                    <a:cs typeface="Arial" panose="020B0604020202020204" pitchFamily="34" charset="0"/>
                  </a:rPr>
                  <a:t>2t</a:t>
                </a:r>
                <a:r>
                  <a:rPr lang="en-US" altLang="en-US" sz="2400" dirty="0">
                    <a:cs typeface="Arial" panose="020B0604020202020204" pitchFamily="34" charset="0"/>
                  </a:rPr>
                  <a:t> = 1 mod p, try to get to </a:t>
                </a:r>
                <a:r>
                  <a:rPr lang="en-US" altLang="en-US" sz="2400" dirty="0" err="1">
                    <a:cs typeface="Arial" panose="020B0604020202020204" pitchFamily="34" charset="0"/>
                  </a:rPr>
                  <a:t>y</a:t>
                </a:r>
                <a:r>
                  <a:rPr lang="en-US" altLang="en-US" sz="2400" baseline="30000" dirty="0" err="1">
                    <a:cs typeface="Arial" panose="020B0604020202020204" pitchFamily="34" charset="0"/>
                  </a:rPr>
                  <a:t>odd</a:t>
                </a:r>
                <a:r>
                  <a:rPr lang="en-US" altLang="en-US" sz="2400" dirty="0">
                    <a:cs typeface="Arial" panose="020B0604020202020204" pitchFamily="34" charset="0"/>
                  </a:rPr>
                  <a:t> = 1 mod p. </a:t>
                </a:r>
              </a:p>
              <a:p>
                <a:pPr eaLnBrk="1" hangingPunct="1">
                  <a:buFontTx/>
                  <a:buNone/>
                </a:pPr>
                <a:r>
                  <a:rPr lang="en-US" altLang="en-US" sz="2400" dirty="0">
                    <a:cs typeface="Arial" panose="020B0604020202020204" pitchFamily="34" charset="0"/>
                  </a:rPr>
                  <a:t>May get stuck at </a:t>
                </a:r>
                <a:r>
                  <a:rPr lang="en-US" altLang="en-US" sz="2400" dirty="0" err="1">
                    <a:cs typeface="Arial" panose="020B0604020202020204" pitchFamily="34" charset="0"/>
                  </a:rPr>
                  <a:t>y</a:t>
                </a:r>
                <a:r>
                  <a:rPr lang="en-US" altLang="en-US" sz="2400" baseline="30000" dirty="0" err="1">
                    <a:cs typeface="Arial" panose="020B0604020202020204" pitchFamily="34" charset="0"/>
                  </a:rPr>
                  <a:t>m</a:t>
                </a:r>
                <a:r>
                  <a:rPr lang="en-US" altLang="en-US" sz="2400" dirty="0">
                    <a:cs typeface="Arial" panose="020B0604020202020204" pitchFamily="34" charset="0"/>
                  </a:rPr>
                  <a:t>=-1 mod p (2 roots of 1, 1 and -1) and m is even.</a:t>
                </a:r>
              </a:p>
              <a:p>
                <a:pPr eaLnBrk="1" hangingPunct="1">
                  <a:buFontTx/>
                  <a:buNone/>
                </a:pPr>
                <a:r>
                  <a:rPr lang="en-US" altLang="en-US" sz="2400" dirty="0">
                    <a:solidFill>
                      <a:srgbClr val="00B050"/>
                    </a:solidFill>
                    <a:cs typeface="Arial" panose="020B0604020202020204" pitchFamily="34" charset="0"/>
                  </a:rPr>
                  <a:t>Way out: </a:t>
                </a:r>
                <a:r>
                  <a:rPr lang="en-US" altLang="en-US" sz="2400" dirty="0">
                    <a:cs typeface="Arial" panose="020B0604020202020204" pitchFamily="34" charset="0"/>
                  </a:rPr>
                  <a:t>G</a:t>
                </a:r>
                <a:r>
                  <a:rPr lang="en-US" altLang="en-US" sz="2400" dirty="0">
                    <a:solidFill>
                      <a:schemeClr val="tx1"/>
                    </a:solidFill>
                    <a:cs typeface="Arial" panose="020B0604020202020204" pitchFamily="34" charset="0"/>
                  </a:rPr>
                  <a:t>iven</a:t>
                </a:r>
                <a:r>
                  <a:rPr lang="en-US" altLang="en-US" sz="2400" dirty="0">
                    <a:cs typeface="Arial" panose="020B0604020202020204" pitchFamily="34" charset="0"/>
                  </a:rPr>
                  <a:t> z </a:t>
                </a:r>
                <a:r>
                  <a:rPr lang="en-US" altLang="en-US" sz="2400" dirty="0" err="1">
                    <a:cs typeface="Arial" panose="020B0604020202020204" pitchFamily="34" charset="0"/>
                  </a:rPr>
                  <a:t>s.t.</a:t>
                </a:r>
                <a:r>
                  <a:rPr lang="en-US" altLang="en-US" sz="2400" dirty="0">
                    <a:cs typeface="Arial" panose="020B0604020202020204" pitchFamily="34" charset="0"/>
                  </a:rPr>
                  <a:t> z is a non-square mod p, z</a:t>
                </a:r>
                <a:r>
                  <a:rPr lang="en-US" altLang="en-US" sz="2400" baseline="30000" dirty="0">
                    <a:cs typeface="Arial" panose="020B0604020202020204" pitchFamily="34" charset="0"/>
                  </a:rPr>
                  <a:t>(p-1)/2 </a:t>
                </a:r>
                <a:r>
                  <a:rPr lang="en-US" altLang="en-US" sz="2400" dirty="0">
                    <a:cs typeface="Arial" panose="020B0604020202020204" pitchFamily="34" charset="0"/>
                  </a:rPr>
                  <a:t>= -1 mod p</a:t>
                </a:r>
              </a:p>
              <a:p>
                <a:pPr eaLnBrk="1" hangingPunct="1">
                  <a:buFontTx/>
                  <a:buNone/>
                </a:pPr>
                <a:r>
                  <a:rPr lang="en-US" altLang="en-US" sz="2400" b="1" u="sng" dirty="0">
                    <a:solidFill>
                      <a:srgbClr val="0000FF"/>
                    </a:solidFill>
                    <a:cs typeface="Arial" panose="020B0604020202020204" pitchFamily="34" charset="0"/>
                  </a:rPr>
                  <a:t>How to find z </a:t>
                </a:r>
                <a:r>
                  <a:rPr lang="en-US" altLang="en-US" sz="2400" b="1" u="sng" dirty="0" err="1">
                    <a:solidFill>
                      <a:srgbClr val="0000FF"/>
                    </a:solidFill>
                    <a:cs typeface="Arial" panose="020B0604020202020204" pitchFamily="34" charset="0"/>
                  </a:rPr>
                  <a:t>s.t.</a:t>
                </a:r>
                <a:r>
                  <a:rPr lang="en-US" altLang="en-US" sz="2400" b="1" u="sng" dirty="0">
                    <a:solidFill>
                      <a:srgbClr val="0000FF"/>
                    </a:solidFill>
                    <a:cs typeface="Arial" panose="020B0604020202020204" pitchFamily="34" charset="0"/>
                  </a:rPr>
                  <a:t> z non-square? </a:t>
                </a:r>
              </a:p>
              <a:p>
                <a:pPr eaLnBrk="1" hangingPunct="1">
                  <a:buFontTx/>
                  <a:buNone/>
                </a:pPr>
                <a:r>
                  <a:rPr lang="en-US" altLang="en-US" sz="2400" dirty="0">
                    <a:solidFill>
                      <a:schemeClr val="accent1"/>
                    </a:solidFill>
                    <a:cs typeface="Arial" panose="020B0604020202020204" pitchFamily="34" charset="0"/>
                  </a:rPr>
                  <a:t>Choose z </a:t>
                </a:r>
                <a:r>
                  <a:rPr lang="en-US" altLang="en-US" sz="2400" b="1" dirty="0">
                    <a:solidFill>
                      <a:schemeClr val="accent1"/>
                    </a:solidFill>
                    <a:cs typeface="Arial" panose="020B0604020202020204" pitchFamily="34" charset="0"/>
                  </a:rPr>
                  <a:t>at random </a:t>
                </a:r>
                <a:r>
                  <a:rPr lang="en-US" altLang="en-US" sz="2400" dirty="0" err="1">
                    <a:solidFill>
                      <a:schemeClr val="accent1"/>
                    </a:solidFill>
                    <a:cs typeface="Arial" panose="020B0604020202020204" pitchFamily="34" charset="0"/>
                  </a:rPr>
                  <a:t>s.t.</a:t>
                </a:r>
                <a:r>
                  <a:rPr lang="en-US" altLang="en-US" sz="2400" dirty="0">
                    <a:solidFill>
                      <a:schemeClr val="accent1"/>
                    </a:solidFill>
                    <a:cs typeface="Arial" panose="020B0604020202020204" pitchFamily="34" charset="0"/>
                  </a:rPr>
                  <a:t> z(</a:t>
                </a:r>
                <a:r>
                  <a:rPr lang="en-US" altLang="en-US" sz="2400" baseline="30000" dirty="0">
                    <a:solidFill>
                      <a:schemeClr val="accent1"/>
                    </a:solidFill>
                    <a:cs typeface="Arial" panose="020B0604020202020204" pitchFamily="34" charset="0"/>
                  </a:rPr>
                  <a:t>p-1/)2</a:t>
                </a:r>
                <a:r>
                  <a:rPr lang="en-US" altLang="en-US" sz="2400" dirty="0">
                    <a:solidFill>
                      <a:schemeClr val="accent1"/>
                    </a:solidFill>
                    <a:cs typeface="Arial" panose="020B0604020202020204" pitchFamily="34" charset="0"/>
                  </a:rPr>
                  <a:t>=-1 mod p. Expected 2 trials</a:t>
                </a:r>
              </a:p>
              <a:p>
                <a:pPr eaLnBrk="1" hangingPunct="1">
                  <a:buFontTx/>
                  <a:buNone/>
                </a:pPr>
                <a:r>
                  <a:rPr lang="en-US" altLang="en-US" sz="2400" dirty="0">
                    <a:solidFill>
                      <a:srgbClr val="0000FF"/>
                    </a:solidFill>
                    <a:cs typeface="Arial" panose="020B0604020202020204" pitchFamily="34" charset="0"/>
                  </a:rPr>
                  <a:t>OpenAI</a:t>
                </a:r>
                <a:r>
                  <a:rPr lang="en-US" altLang="en-US" sz="2400" dirty="0">
                    <a:solidFill>
                      <a:schemeClr val="accent1"/>
                    </a:solidFill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en-US" sz="2400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→</m:t>
                    </m:r>
                  </m:oMath>
                </a14:m>
                <a:r>
                  <a:rPr lang="en-US" altLang="en-US" sz="2400" dirty="0">
                    <a:solidFill>
                      <a:schemeClr val="accent1"/>
                    </a:solidFill>
                    <a:cs typeface="Arial" panose="020B0604020202020204" pitchFamily="34" charset="0"/>
                  </a:rPr>
                  <a:t>just try all z=1…O(log</a:t>
                </a:r>
                <a:r>
                  <a:rPr lang="en-US" altLang="en-US" sz="2400" baseline="30000" dirty="0">
                    <a:solidFill>
                      <a:schemeClr val="accent1"/>
                    </a:solidFill>
                    <a:cs typeface="Arial" panose="020B0604020202020204" pitchFamily="34" charset="0"/>
                  </a:rPr>
                  <a:t>2</a:t>
                </a:r>
                <a:r>
                  <a:rPr lang="en-US" altLang="en-US" sz="2400" dirty="0">
                    <a:solidFill>
                      <a:schemeClr val="accent1"/>
                    </a:solidFill>
                    <a:cs typeface="Arial" panose="020B0604020202020204" pitchFamily="34" charset="0"/>
                  </a:rPr>
                  <a:t>p) till find z</a:t>
                </a:r>
                <a:r>
                  <a:rPr lang="en-US" altLang="en-US" sz="2400" baseline="30000" dirty="0">
                    <a:solidFill>
                      <a:schemeClr val="accent1"/>
                    </a:solidFill>
                    <a:cs typeface="Arial" panose="020B0604020202020204" pitchFamily="34" charset="0"/>
                  </a:rPr>
                  <a:t>(p-1)/2</a:t>
                </a:r>
                <a:r>
                  <a:rPr lang="en-US" altLang="en-US" sz="2400" dirty="0">
                    <a:solidFill>
                      <a:schemeClr val="accent1"/>
                    </a:solidFill>
                    <a:cs typeface="Arial" panose="020B0604020202020204" pitchFamily="34" charset="0"/>
                  </a:rPr>
                  <a:t>= -1 mod p.</a:t>
                </a:r>
              </a:p>
              <a:p>
                <a:pPr marL="0" indent="0" eaLnBrk="1" hangingPunct="1">
                  <a:spcBef>
                    <a:spcPts val="0"/>
                  </a:spcBef>
                  <a:buFontTx/>
                  <a:buNone/>
                </a:pPr>
                <a:endParaRPr lang="en-US" altLang="en-US" sz="2400" dirty="0">
                  <a:solidFill>
                    <a:schemeClr val="tx1"/>
                  </a:solidFill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19459" name="Rectangle 3">
                <a:extLst>
                  <a:ext uri="{FF2B5EF4-FFF2-40B4-BE49-F238E27FC236}">
                    <a16:creationId xmlns:a16="http://schemas.microsoft.com/office/drawing/2014/main" id="{1F20B8F6-3303-4F16-43B4-AA133BDD684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533400" y="692696"/>
                <a:ext cx="8610600" cy="4801314"/>
              </a:xfrm>
              <a:blipFill>
                <a:blip r:embed="rId3"/>
                <a:stretch>
                  <a:fillRect l="-1180" t="-1055" b="-3139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itle 2">
            <a:extLst>
              <a:ext uri="{FF2B5EF4-FFF2-40B4-BE49-F238E27FC236}">
                <a16:creationId xmlns:a16="http://schemas.microsoft.com/office/drawing/2014/main" id="{A48B1C16-4787-2E0E-067A-556D73766A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-99392"/>
            <a:ext cx="7772400" cy="984885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Recall: Computing Square Roots mod P</a:t>
            </a:r>
          </a:p>
        </p:txBody>
      </p:sp>
    </p:spTree>
    <p:extLst>
      <p:ext uri="{BB962C8B-B14F-4D97-AF65-F5344CB8AC3E}">
        <p14:creationId xmlns:p14="http://schemas.microsoft.com/office/powerpoint/2010/main" val="2443483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0733ED-88AF-791D-D765-02CDADFC49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1"/>
                </a:solidFill>
              </a:rPr>
              <a:t>Open AI Solutions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7EC11B-F4D4-50C0-C55D-25EAB34522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br>
              <a:rPr lang="en-US" dirty="0"/>
            </a:br>
            <a:r>
              <a:rPr lang="en-US" dirty="0"/>
              <a:t>OpenAI claimed to have proven that the least quadratic non-residue is small (</a:t>
            </a:r>
            <a:r>
              <a:rPr lang="en-US" dirty="0">
                <a:hlinkClick r:id="rId2"/>
              </a:rPr>
              <a:t>https://github.com/openai/math/blob/main/preprints/The-Quasi-Riemann-Hypothesis-September-30-2026/paper.pdf</a:t>
            </a:r>
            <a:br>
              <a:rPr lang="en-US" dirty="0"/>
            </a:br>
            <a:endParaRPr lang="en-US" dirty="0"/>
          </a:p>
          <a:p>
            <a:pPr marL="0" indent="0">
              <a:buNone/>
            </a:pPr>
            <a:br>
              <a:rPr lang="en-US" dirty="0"/>
            </a:b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77690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F8EF7F-5B79-204A-6B62-F68480BFD9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1">
            <a:extLst>
              <a:ext uri="{FF2B5EF4-FFF2-40B4-BE49-F238E27FC236}">
                <a16:creationId xmlns:a16="http://schemas.microsoft.com/office/drawing/2014/main" id="{89CD1E42-E2B9-9B90-766A-12E5DDD5905F}"/>
              </a:ext>
            </a:extLst>
          </p:cNvPr>
          <p:cNvSpPr txBox="1">
            <a:spLocks/>
          </p:cNvSpPr>
          <p:nvPr/>
        </p:nvSpPr>
        <p:spPr>
          <a:xfrm>
            <a:off x="0" y="260796"/>
            <a:ext cx="8712968" cy="7920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>
                <a:solidFill>
                  <a:schemeClr val="accent1"/>
                </a:solidFill>
                <a:latin typeface="Calibri" panose="020F0502020204030204" pitchFamily="34" charset="0"/>
                <a:ea typeface="Cambria Math" pitchFamily="18" charset="0"/>
                <a:cs typeface="Arial Unicode MS" pitchFamily="34" charset="-128"/>
              </a:rPr>
              <a:t>Today</a:t>
            </a:r>
            <a:endParaRPr lang="en-US" sz="2400" i="1" dirty="0">
              <a:solidFill>
                <a:schemeClr val="accent1"/>
              </a:solidFill>
              <a:latin typeface="Calibri" panose="020F0502020204030204" pitchFamily="34" charset="0"/>
              <a:ea typeface="Cambria Math" pitchFamily="18" charset="0"/>
              <a:cs typeface="Arial Unicode MS" pitchFamily="34" charset="-128"/>
            </a:endParaRPr>
          </a:p>
        </p:txBody>
      </p:sp>
      <p:sp>
        <p:nvSpPr>
          <p:cNvPr id="8" name="Rectangle 63">
            <a:extLst>
              <a:ext uri="{FF2B5EF4-FFF2-40B4-BE49-F238E27FC236}">
                <a16:creationId xmlns:a16="http://schemas.microsoft.com/office/drawing/2014/main" id="{25FBF803-7393-691F-1E2A-33502C8DADF0}"/>
              </a:ext>
            </a:extLst>
          </p:cNvPr>
          <p:cNvSpPr txBox="1">
            <a:spLocks noChangeArrowheads="1"/>
          </p:cNvSpPr>
          <p:nvPr/>
        </p:nvSpPr>
        <p:spPr>
          <a:xfrm>
            <a:off x="755576" y="1556792"/>
            <a:ext cx="6840760" cy="792088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400" dirty="0">
                <a:latin typeface="+mn-lt"/>
                <a:ea typeface="American Typewriter" charset="0"/>
                <a:cs typeface="American Typewriter" charset="0"/>
              </a:rPr>
              <a:t> Bit-by-bit Probabilistic Encryption</a:t>
            </a:r>
          </a:p>
        </p:txBody>
      </p:sp>
      <p:sp>
        <p:nvSpPr>
          <p:cNvPr id="2" name="Rectangle 63">
            <a:extLst>
              <a:ext uri="{FF2B5EF4-FFF2-40B4-BE49-F238E27FC236}">
                <a16:creationId xmlns:a16="http://schemas.microsoft.com/office/drawing/2014/main" id="{15FFC1B8-539B-E759-3F7E-C9FDD54DE1C3}"/>
              </a:ext>
            </a:extLst>
          </p:cNvPr>
          <p:cNvSpPr txBox="1">
            <a:spLocks noChangeArrowheads="1"/>
          </p:cNvSpPr>
          <p:nvPr/>
        </p:nvSpPr>
        <p:spPr>
          <a:xfrm>
            <a:off x="1400909" y="2031985"/>
            <a:ext cx="7543274" cy="792088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en-US" sz="2400" dirty="0">
              <a:latin typeface="+mn-lt"/>
              <a:ea typeface="American Typewriter" charset="0"/>
              <a:cs typeface="American Typewriter" charset="0"/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400" dirty="0">
                <a:latin typeface="+mn-lt"/>
                <a:ea typeface="American Typewriter" charset="0"/>
                <a:cs typeface="American Typewriter" charset="0"/>
              </a:rPr>
              <a:t> Quadratic </a:t>
            </a:r>
            <a:r>
              <a:rPr lang="en-US" sz="2400" dirty="0" err="1">
                <a:latin typeface="+mn-lt"/>
                <a:ea typeface="American Typewriter" charset="0"/>
                <a:cs typeface="American Typewriter" charset="0"/>
              </a:rPr>
              <a:t>Residuosity</a:t>
            </a:r>
            <a:r>
              <a:rPr lang="en-US" sz="2400" dirty="0">
                <a:latin typeface="+mn-lt"/>
                <a:ea typeface="American Typewriter" charset="0"/>
                <a:cs typeface="American Typewriter" charset="0"/>
              </a:rPr>
              <a:t> (Goldwasser-Micali)</a:t>
            </a:r>
          </a:p>
        </p:txBody>
      </p:sp>
      <p:sp>
        <p:nvSpPr>
          <p:cNvPr id="6" name="Rectangle 63">
            <a:extLst>
              <a:ext uri="{FF2B5EF4-FFF2-40B4-BE49-F238E27FC236}">
                <a16:creationId xmlns:a16="http://schemas.microsoft.com/office/drawing/2014/main" id="{2BF1F573-E0C6-607F-C4D5-615D32DB360E}"/>
              </a:ext>
            </a:extLst>
          </p:cNvPr>
          <p:cNvSpPr txBox="1">
            <a:spLocks noChangeArrowheads="1"/>
          </p:cNvSpPr>
          <p:nvPr/>
        </p:nvSpPr>
        <p:spPr>
          <a:xfrm>
            <a:off x="1043608" y="3811784"/>
            <a:ext cx="6840760" cy="792088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400" dirty="0">
                <a:latin typeface="+mn-lt"/>
                <a:ea typeface="American Typewriter" charset="0"/>
                <a:cs typeface="American Typewriter" charset="0"/>
              </a:rPr>
              <a:t> Bit Security of RSA function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en-US" sz="2400" dirty="0">
              <a:latin typeface="+mn-lt"/>
              <a:ea typeface="American Typewriter" charset="0"/>
              <a:cs typeface="American Typewriter" charset="0"/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400" dirty="0">
                <a:latin typeface="+mn-lt"/>
                <a:ea typeface="American Typewriter" charset="0"/>
                <a:cs typeface="American Typewriter" charset="0"/>
              </a:rPr>
              <a:t>Bit Security of Rabin (Blum-Williams) </a:t>
            </a:r>
          </a:p>
          <a:p>
            <a:pPr algn="l"/>
            <a:r>
              <a:rPr lang="en-US" sz="2400">
                <a:latin typeface="+mn-lt"/>
                <a:ea typeface="American Typewriter" charset="0"/>
                <a:cs typeface="American Typewriter" charset="0"/>
              </a:rPr>
              <a:t>       Squaring </a:t>
            </a:r>
            <a:r>
              <a:rPr lang="en-US" sz="2400" dirty="0">
                <a:latin typeface="+mn-lt"/>
                <a:ea typeface="American Typewriter" charset="0"/>
                <a:cs typeface="American Typewriter" charset="0"/>
              </a:rPr>
              <a:t>function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en-US" sz="2400" dirty="0">
              <a:latin typeface="+mn-lt"/>
              <a:ea typeface="American Typewriter" charset="0"/>
              <a:cs typeface="American Typewriter" charset="0"/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400" dirty="0">
                <a:latin typeface="+mn-lt"/>
                <a:ea typeface="American Typewriter" charset="0"/>
                <a:cs typeface="American Typewriter" charset="0"/>
              </a:rPr>
              <a:t>PKC Based on Trapdoor Permutations</a:t>
            </a:r>
          </a:p>
        </p:txBody>
      </p:sp>
    </p:spTree>
    <p:extLst>
      <p:ext uri="{BB962C8B-B14F-4D97-AF65-F5344CB8AC3E}">
        <p14:creationId xmlns:p14="http://schemas.microsoft.com/office/powerpoint/2010/main" val="216703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2">
            <a:extLst>
              <a:ext uri="{FF2B5EF4-FFF2-40B4-BE49-F238E27FC236}">
                <a16:creationId xmlns:a16="http://schemas.microsoft.com/office/drawing/2014/main" id="{C6401763-68EE-C44B-759C-D0D10F7C95E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381000"/>
            <a:ext cx="8915400" cy="1295400"/>
          </a:xfrm>
        </p:spPr>
        <p:txBody>
          <a:bodyPr/>
          <a:lstStyle/>
          <a:p>
            <a:r>
              <a:rPr lang="en-US" altLang="en-US" sz="3600" dirty="0">
                <a:solidFill>
                  <a:schemeClr val="accent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Diffie-Hellman Proposal:</a:t>
            </a:r>
            <a:br>
              <a:rPr lang="en-US" altLang="en-US" sz="3600" dirty="0">
                <a:solidFill>
                  <a:schemeClr val="accent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</a:br>
            <a:r>
              <a:rPr lang="en-US" altLang="en-US" sz="3600" dirty="0">
                <a:solidFill>
                  <a:schemeClr val="accent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Let F be trapdoor </a:t>
            </a:r>
            <a:r>
              <a:rPr lang="en-US" altLang="en-US" sz="3600" b="1" dirty="0">
                <a:solidFill>
                  <a:schemeClr val="accent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Permutation</a:t>
            </a:r>
            <a:r>
              <a:rPr lang="en-US" altLang="en-US" sz="3600" dirty="0">
                <a:solidFill>
                  <a:schemeClr val="accent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 collection</a:t>
            </a:r>
            <a:endParaRPr lang="en-US" altLang="en-US" dirty="0">
              <a:solidFill>
                <a:schemeClr val="accent1"/>
              </a:solidFill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31746" name="Rectangle 3">
            <a:extLst>
              <a:ext uri="{FF2B5EF4-FFF2-40B4-BE49-F238E27FC236}">
                <a16:creationId xmlns:a16="http://schemas.microsoft.com/office/drawing/2014/main" id="{899F8A46-4DFC-77B9-51AC-693DB49B984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>
              <a:solidFill>
                <a:srgbClr val="008080"/>
              </a:solidFill>
              <a:ea typeface="ＭＳ Ｐゴシック" panose="020B0600070205080204" pitchFamily="34" charset="-128"/>
            </a:endParaRPr>
          </a:p>
          <a:p>
            <a:endParaRPr lang="en-US" altLang="en-US">
              <a:solidFill>
                <a:srgbClr val="008080"/>
              </a:solidFill>
              <a:ea typeface="ＭＳ Ｐゴシック" panose="020B0600070205080204" pitchFamily="34" charset="-128"/>
            </a:endParaRPr>
          </a:p>
        </p:txBody>
      </p:sp>
      <p:sp>
        <p:nvSpPr>
          <p:cNvPr id="31747" name="Text Box 4">
            <a:extLst>
              <a:ext uri="{FF2B5EF4-FFF2-40B4-BE49-F238E27FC236}">
                <a16:creationId xmlns:a16="http://schemas.microsoft.com/office/drawing/2014/main" id="{87440E95-7D0E-5142-5C32-D722E3DB71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4267200"/>
            <a:ext cx="8677275" cy="884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>
              <a:solidFill>
                <a:schemeClr val="tx2"/>
              </a:solidFill>
              <a:latin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2000">
              <a:solidFill>
                <a:srgbClr val="3366CC"/>
              </a:solidFill>
              <a:latin typeface="Times New Roman" panose="02020603050405020304" pitchFamily="18" charset="0"/>
            </a:endParaRPr>
          </a:p>
        </p:txBody>
      </p:sp>
      <p:sp>
        <p:nvSpPr>
          <p:cNvPr id="31748" name="Text Box 5">
            <a:extLst>
              <a:ext uri="{FF2B5EF4-FFF2-40B4-BE49-F238E27FC236}">
                <a16:creationId xmlns:a16="http://schemas.microsoft.com/office/drawing/2014/main" id="{B1F0B4F8-C32A-D2F6-04FA-41C435274B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4267200"/>
            <a:ext cx="4808538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3600">
              <a:solidFill>
                <a:srgbClr val="008080"/>
              </a:solidFill>
              <a:latin typeface="New York" pitchFamily="18" charset="0"/>
            </a:endParaRPr>
          </a:p>
        </p:txBody>
      </p:sp>
      <p:sp>
        <p:nvSpPr>
          <p:cNvPr id="314374" name="AutoShape 6" descr="5%">
            <a:extLst>
              <a:ext uri="{FF2B5EF4-FFF2-40B4-BE49-F238E27FC236}">
                <a16:creationId xmlns:a16="http://schemas.microsoft.com/office/drawing/2014/main" id="{13FE5D37-56ED-B94A-8DB0-3F5B08F1D4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914400"/>
            <a:ext cx="4572000" cy="1143000"/>
          </a:xfrm>
          <a:prstGeom prst="plaque">
            <a:avLst>
              <a:gd name="adj" fmla="val 16667"/>
            </a:avLst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 sz="3600">
              <a:effectLst>
                <a:outerShdw blurRad="38100" dist="38100" dir="2700000" algn="tl">
                  <a:srgbClr val="C0C0C0"/>
                </a:outerShdw>
              </a:effectLst>
              <a:latin typeface="New York" pitchFamily="18" charset="0"/>
              <a:ea typeface="+mn-ea"/>
            </a:endParaRPr>
          </a:p>
        </p:txBody>
      </p:sp>
      <p:sp>
        <p:nvSpPr>
          <p:cNvPr id="31750" name="Line 7">
            <a:extLst>
              <a:ext uri="{FF2B5EF4-FFF2-40B4-BE49-F238E27FC236}">
                <a16:creationId xmlns:a16="http://schemas.microsoft.com/office/drawing/2014/main" id="{BEFD7C68-57F9-ABEF-1B98-8204011A6E81}"/>
              </a:ext>
            </a:extLst>
          </p:cNvPr>
          <p:cNvSpPr>
            <a:spLocks noChangeShapeType="1"/>
          </p:cNvSpPr>
          <p:nvPr/>
        </p:nvSpPr>
        <p:spPr bwMode="auto">
          <a:xfrm>
            <a:off x="1981200" y="4953000"/>
            <a:ext cx="3416300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751" name="Rectangle 8">
            <a:extLst>
              <a:ext uri="{FF2B5EF4-FFF2-40B4-BE49-F238E27FC236}">
                <a16:creationId xmlns:a16="http://schemas.microsoft.com/office/drawing/2014/main" id="{53FC3E66-A930-8004-1E4F-5EA9739C59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4600" y="4267200"/>
            <a:ext cx="4572000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 defTabSz="7620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1pPr>
            <a:lvl2pPr marL="742950" indent="-285750" defTabSz="7620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2pPr>
            <a:lvl3pPr marL="1143000" indent="-228600" defTabSz="7620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3pPr>
            <a:lvl4pPr marL="1600200" indent="-228600" defTabSz="7620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4pPr>
            <a:lvl5pPr marL="2057400" indent="-228600" defTabSz="7620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5pPr>
            <a:lvl6pPr marL="25146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6pPr>
            <a:lvl7pPr marL="29718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7pPr>
            <a:lvl8pPr marL="34290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8pPr>
            <a:lvl9pPr marL="38862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chemeClr val="tx2"/>
                </a:solidFill>
                <a:latin typeface="Times New Roman" panose="02020603050405020304" pitchFamily="18" charset="0"/>
              </a:rPr>
              <a:t>Send  c</a:t>
            </a:r>
            <a:endParaRPr lang="en-US" altLang="en-US" sz="2400" b="1">
              <a:solidFill>
                <a:schemeClr val="tx2"/>
              </a:solidFill>
              <a:latin typeface="New York" pitchFamily="18" charset="0"/>
            </a:endParaRPr>
          </a:p>
        </p:txBody>
      </p:sp>
      <p:grpSp>
        <p:nvGrpSpPr>
          <p:cNvPr id="31752" name="Group 9">
            <a:extLst>
              <a:ext uri="{FF2B5EF4-FFF2-40B4-BE49-F238E27FC236}">
                <a16:creationId xmlns:a16="http://schemas.microsoft.com/office/drawing/2014/main" id="{247543E5-03CE-3E0F-93E3-D753F01A2EEF}"/>
              </a:ext>
            </a:extLst>
          </p:cNvPr>
          <p:cNvGrpSpPr>
            <a:grpSpLocks/>
          </p:cNvGrpSpPr>
          <p:nvPr/>
        </p:nvGrpSpPr>
        <p:grpSpPr bwMode="auto">
          <a:xfrm>
            <a:off x="762000" y="4038600"/>
            <a:ext cx="838200" cy="1219200"/>
            <a:chOff x="4235" y="1893"/>
            <a:chExt cx="496" cy="695"/>
          </a:xfrm>
        </p:grpSpPr>
        <p:sp>
          <p:nvSpPr>
            <p:cNvPr id="31784" name="Oval 10">
              <a:extLst>
                <a:ext uri="{FF2B5EF4-FFF2-40B4-BE49-F238E27FC236}">
                  <a16:creationId xmlns:a16="http://schemas.microsoft.com/office/drawing/2014/main" id="{5FF64B38-CACC-2D62-4042-9D9EC0DE65C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35" y="2100"/>
              <a:ext cx="496" cy="488"/>
            </a:xfrm>
            <a:prstGeom prst="ellipse">
              <a:avLst/>
            </a:prstGeom>
            <a:solidFill>
              <a:srgbClr val="FDA4B5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</a:endParaRPr>
            </a:p>
          </p:txBody>
        </p:sp>
        <p:sp>
          <p:nvSpPr>
            <p:cNvPr id="31785" name="Freeform 11">
              <a:extLst>
                <a:ext uri="{FF2B5EF4-FFF2-40B4-BE49-F238E27FC236}">
                  <a16:creationId xmlns:a16="http://schemas.microsoft.com/office/drawing/2014/main" id="{64219C5B-B175-E069-9261-A898C35CA95E}"/>
                </a:ext>
              </a:extLst>
            </p:cNvPr>
            <p:cNvSpPr>
              <a:spLocks/>
            </p:cNvSpPr>
            <p:nvPr/>
          </p:nvSpPr>
          <p:spPr bwMode="auto">
            <a:xfrm>
              <a:off x="4351" y="2384"/>
              <a:ext cx="249" cy="89"/>
            </a:xfrm>
            <a:custGeom>
              <a:avLst/>
              <a:gdLst>
                <a:gd name="T0" fmla="*/ 0 w 249"/>
                <a:gd name="T1" fmla="*/ 0 h 89"/>
                <a:gd name="T2" fmla="*/ 16 w 249"/>
                <a:gd name="T3" fmla="*/ 16 h 89"/>
                <a:gd name="T4" fmla="*/ 32 w 249"/>
                <a:gd name="T5" fmla="*/ 32 h 89"/>
                <a:gd name="T6" fmla="*/ 56 w 249"/>
                <a:gd name="T7" fmla="*/ 48 h 89"/>
                <a:gd name="T8" fmla="*/ 72 w 249"/>
                <a:gd name="T9" fmla="*/ 56 h 89"/>
                <a:gd name="T10" fmla="*/ 88 w 249"/>
                <a:gd name="T11" fmla="*/ 64 h 89"/>
                <a:gd name="T12" fmla="*/ 104 w 249"/>
                <a:gd name="T13" fmla="*/ 72 h 89"/>
                <a:gd name="T14" fmla="*/ 120 w 249"/>
                <a:gd name="T15" fmla="*/ 80 h 89"/>
                <a:gd name="T16" fmla="*/ 136 w 249"/>
                <a:gd name="T17" fmla="*/ 80 h 89"/>
                <a:gd name="T18" fmla="*/ 152 w 249"/>
                <a:gd name="T19" fmla="*/ 88 h 89"/>
                <a:gd name="T20" fmla="*/ 168 w 249"/>
                <a:gd name="T21" fmla="*/ 88 h 89"/>
                <a:gd name="T22" fmla="*/ 184 w 249"/>
                <a:gd name="T23" fmla="*/ 88 h 89"/>
                <a:gd name="T24" fmla="*/ 200 w 249"/>
                <a:gd name="T25" fmla="*/ 80 h 89"/>
                <a:gd name="T26" fmla="*/ 216 w 249"/>
                <a:gd name="T27" fmla="*/ 72 h 89"/>
                <a:gd name="T28" fmla="*/ 216 w 249"/>
                <a:gd name="T29" fmla="*/ 56 h 89"/>
                <a:gd name="T30" fmla="*/ 232 w 249"/>
                <a:gd name="T31" fmla="*/ 48 h 89"/>
                <a:gd name="T32" fmla="*/ 248 w 249"/>
                <a:gd name="T33" fmla="*/ 40 h 89"/>
                <a:gd name="T34" fmla="*/ 0 w 249"/>
                <a:gd name="T35" fmla="*/ 0 h 89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249"/>
                <a:gd name="T55" fmla="*/ 0 h 89"/>
                <a:gd name="T56" fmla="*/ 249 w 249"/>
                <a:gd name="T57" fmla="*/ 89 h 89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249" h="89">
                  <a:moveTo>
                    <a:pt x="0" y="0"/>
                  </a:moveTo>
                  <a:lnTo>
                    <a:pt x="16" y="16"/>
                  </a:lnTo>
                  <a:lnTo>
                    <a:pt x="32" y="32"/>
                  </a:lnTo>
                  <a:lnTo>
                    <a:pt x="56" y="48"/>
                  </a:lnTo>
                  <a:lnTo>
                    <a:pt x="72" y="56"/>
                  </a:lnTo>
                  <a:lnTo>
                    <a:pt x="88" y="64"/>
                  </a:lnTo>
                  <a:lnTo>
                    <a:pt x="104" y="72"/>
                  </a:lnTo>
                  <a:lnTo>
                    <a:pt x="120" y="80"/>
                  </a:lnTo>
                  <a:lnTo>
                    <a:pt x="136" y="80"/>
                  </a:lnTo>
                  <a:lnTo>
                    <a:pt x="152" y="88"/>
                  </a:lnTo>
                  <a:lnTo>
                    <a:pt x="168" y="88"/>
                  </a:lnTo>
                  <a:lnTo>
                    <a:pt x="184" y="88"/>
                  </a:lnTo>
                  <a:lnTo>
                    <a:pt x="200" y="80"/>
                  </a:lnTo>
                  <a:lnTo>
                    <a:pt x="216" y="72"/>
                  </a:lnTo>
                  <a:lnTo>
                    <a:pt x="216" y="56"/>
                  </a:lnTo>
                  <a:lnTo>
                    <a:pt x="232" y="48"/>
                  </a:lnTo>
                  <a:lnTo>
                    <a:pt x="248" y="40"/>
                  </a:lnTo>
                  <a:lnTo>
                    <a:pt x="0" y="0"/>
                  </a:lnTo>
                </a:path>
              </a:pathLst>
            </a:custGeom>
            <a:solidFill>
              <a:schemeClr val="accent1"/>
            </a:solidFill>
            <a:ln w="12700" cap="rnd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786" name="Oval 12">
              <a:extLst>
                <a:ext uri="{FF2B5EF4-FFF2-40B4-BE49-F238E27FC236}">
                  <a16:creationId xmlns:a16="http://schemas.microsoft.com/office/drawing/2014/main" id="{2E53436F-8B80-04A6-06B4-86EED7F7EE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63" y="2244"/>
              <a:ext cx="56" cy="56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</a:endParaRPr>
            </a:p>
          </p:txBody>
        </p:sp>
        <p:sp>
          <p:nvSpPr>
            <p:cNvPr id="31787" name="Oval 13">
              <a:extLst>
                <a:ext uri="{FF2B5EF4-FFF2-40B4-BE49-F238E27FC236}">
                  <a16:creationId xmlns:a16="http://schemas.microsoft.com/office/drawing/2014/main" id="{E9D9A95B-150D-426A-D06C-E416C5AD3EC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79" y="2260"/>
              <a:ext cx="56" cy="56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</a:endParaRPr>
            </a:p>
          </p:txBody>
        </p:sp>
        <p:sp>
          <p:nvSpPr>
            <p:cNvPr id="31788" name="Arc 14">
              <a:extLst>
                <a:ext uri="{FF2B5EF4-FFF2-40B4-BE49-F238E27FC236}">
                  <a16:creationId xmlns:a16="http://schemas.microsoft.com/office/drawing/2014/main" id="{C0934DB5-CF36-9563-26C7-88DF293231E2}"/>
                </a:ext>
              </a:extLst>
            </p:cNvPr>
            <p:cNvSpPr>
              <a:spLocks/>
            </p:cNvSpPr>
            <p:nvPr/>
          </p:nvSpPr>
          <p:spPr bwMode="auto">
            <a:xfrm>
              <a:off x="4282" y="1978"/>
              <a:ext cx="81" cy="167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12700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789" name="Arc 15">
              <a:extLst>
                <a:ext uri="{FF2B5EF4-FFF2-40B4-BE49-F238E27FC236}">
                  <a16:creationId xmlns:a16="http://schemas.microsoft.com/office/drawing/2014/main" id="{D624CF0E-AF4E-4AB5-ADBF-19DD504BD50F}"/>
                </a:ext>
              </a:extLst>
            </p:cNvPr>
            <p:cNvSpPr>
              <a:spLocks/>
            </p:cNvSpPr>
            <p:nvPr/>
          </p:nvSpPr>
          <p:spPr bwMode="auto">
            <a:xfrm>
              <a:off x="4346" y="1893"/>
              <a:ext cx="92" cy="230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12700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790" name="Arc 16">
              <a:extLst>
                <a:ext uri="{FF2B5EF4-FFF2-40B4-BE49-F238E27FC236}">
                  <a16:creationId xmlns:a16="http://schemas.microsoft.com/office/drawing/2014/main" id="{C94ED5E7-CB3C-0235-7749-9BB33868B4F5}"/>
                </a:ext>
              </a:extLst>
            </p:cNvPr>
            <p:cNvSpPr>
              <a:spLocks/>
            </p:cNvSpPr>
            <p:nvPr/>
          </p:nvSpPr>
          <p:spPr bwMode="auto">
            <a:xfrm>
              <a:off x="4565" y="1915"/>
              <a:ext cx="92" cy="230"/>
            </a:xfrm>
            <a:custGeom>
              <a:avLst/>
              <a:gdLst>
                <a:gd name="T0" fmla="*/ 0 w 21600"/>
                <a:gd name="T1" fmla="*/ 0 h 21599"/>
                <a:gd name="T2" fmla="*/ 0 w 21600"/>
                <a:gd name="T3" fmla="*/ 0 h 21599"/>
                <a:gd name="T4" fmla="*/ 0 w 21600"/>
                <a:gd name="T5" fmla="*/ 0 h 21599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599"/>
                <a:gd name="T11" fmla="*/ 21600 w 21600"/>
                <a:gd name="T12" fmla="*/ 21599 h 215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599" fill="none" extrusionOk="0">
                  <a:moveTo>
                    <a:pt x="0" y="21599"/>
                  </a:moveTo>
                  <a:cubicBezTo>
                    <a:pt x="0" y="9761"/>
                    <a:pt x="9528" y="129"/>
                    <a:pt x="21365" y="0"/>
                  </a:cubicBezTo>
                </a:path>
                <a:path w="21600" h="21599" stroke="0" extrusionOk="0">
                  <a:moveTo>
                    <a:pt x="0" y="21599"/>
                  </a:moveTo>
                  <a:cubicBezTo>
                    <a:pt x="0" y="9761"/>
                    <a:pt x="9528" y="129"/>
                    <a:pt x="21365" y="0"/>
                  </a:cubicBezTo>
                  <a:lnTo>
                    <a:pt x="21600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 w="12700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791" name="Arc 17">
              <a:extLst>
                <a:ext uri="{FF2B5EF4-FFF2-40B4-BE49-F238E27FC236}">
                  <a16:creationId xmlns:a16="http://schemas.microsoft.com/office/drawing/2014/main" id="{4D003B40-BD1D-78EC-FDEB-52DF476168A9}"/>
                </a:ext>
              </a:extLst>
            </p:cNvPr>
            <p:cNvSpPr>
              <a:spLocks/>
            </p:cNvSpPr>
            <p:nvPr/>
          </p:nvSpPr>
          <p:spPr bwMode="auto">
            <a:xfrm>
              <a:off x="4619" y="2021"/>
              <a:ext cx="101" cy="145"/>
            </a:xfrm>
            <a:custGeom>
              <a:avLst/>
              <a:gdLst>
                <a:gd name="T0" fmla="*/ 0 w 21600"/>
                <a:gd name="T1" fmla="*/ 0 h 21599"/>
                <a:gd name="T2" fmla="*/ 0 w 21600"/>
                <a:gd name="T3" fmla="*/ 0 h 21599"/>
                <a:gd name="T4" fmla="*/ 0 w 21600"/>
                <a:gd name="T5" fmla="*/ 0 h 21599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599"/>
                <a:gd name="T11" fmla="*/ 21600 w 21600"/>
                <a:gd name="T12" fmla="*/ 21599 h 215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599" fill="none" extrusionOk="0">
                  <a:moveTo>
                    <a:pt x="0" y="21599"/>
                  </a:moveTo>
                  <a:cubicBezTo>
                    <a:pt x="0" y="9753"/>
                    <a:pt x="9540" y="117"/>
                    <a:pt x="21386" y="0"/>
                  </a:cubicBezTo>
                </a:path>
                <a:path w="21600" h="21599" stroke="0" extrusionOk="0">
                  <a:moveTo>
                    <a:pt x="0" y="21599"/>
                  </a:moveTo>
                  <a:cubicBezTo>
                    <a:pt x="0" y="9753"/>
                    <a:pt x="9540" y="117"/>
                    <a:pt x="21386" y="0"/>
                  </a:cubicBezTo>
                  <a:lnTo>
                    <a:pt x="21600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 w="12700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1753" name="Group 18">
            <a:extLst>
              <a:ext uri="{FF2B5EF4-FFF2-40B4-BE49-F238E27FC236}">
                <a16:creationId xmlns:a16="http://schemas.microsoft.com/office/drawing/2014/main" id="{E698C41E-A960-CE2A-FC73-E8BD78159ECA}"/>
              </a:ext>
            </a:extLst>
          </p:cNvPr>
          <p:cNvGrpSpPr>
            <a:grpSpLocks/>
          </p:cNvGrpSpPr>
          <p:nvPr/>
        </p:nvGrpSpPr>
        <p:grpSpPr bwMode="auto">
          <a:xfrm>
            <a:off x="5410200" y="4343400"/>
            <a:ext cx="1206500" cy="990600"/>
            <a:chOff x="995" y="1909"/>
            <a:chExt cx="760" cy="750"/>
          </a:xfrm>
        </p:grpSpPr>
        <p:sp>
          <p:nvSpPr>
            <p:cNvPr id="31775" name="Oval 19">
              <a:extLst>
                <a:ext uri="{FF2B5EF4-FFF2-40B4-BE49-F238E27FC236}">
                  <a16:creationId xmlns:a16="http://schemas.microsoft.com/office/drawing/2014/main" id="{5BCF5878-A6C0-AA94-F785-7EEEE66B05B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31" y="2044"/>
              <a:ext cx="496" cy="488"/>
            </a:xfrm>
            <a:prstGeom prst="ellipse">
              <a:avLst/>
            </a:prstGeom>
            <a:solidFill>
              <a:srgbClr val="F6BF69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</a:endParaRPr>
            </a:p>
          </p:txBody>
        </p:sp>
        <p:sp>
          <p:nvSpPr>
            <p:cNvPr id="31776" name="Oval 20">
              <a:extLst>
                <a:ext uri="{FF2B5EF4-FFF2-40B4-BE49-F238E27FC236}">
                  <a16:creationId xmlns:a16="http://schemas.microsoft.com/office/drawing/2014/main" id="{B6C47AE7-6999-A674-0186-6D052BCA71B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59" y="2188"/>
              <a:ext cx="56" cy="56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</a:endParaRPr>
            </a:p>
          </p:txBody>
        </p:sp>
        <p:sp>
          <p:nvSpPr>
            <p:cNvPr id="31777" name="Oval 21">
              <a:extLst>
                <a:ext uri="{FF2B5EF4-FFF2-40B4-BE49-F238E27FC236}">
                  <a16:creationId xmlns:a16="http://schemas.microsoft.com/office/drawing/2014/main" id="{DE2AC6F6-7ABA-0E17-15DF-312583F816F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75" y="2204"/>
              <a:ext cx="56" cy="56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anose="030F0902030302020204" pitchFamily="66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>
                <a:latin typeface="Times New Roman" panose="02020603050405020304" pitchFamily="18" charset="0"/>
              </a:endParaRPr>
            </a:p>
          </p:txBody>
        </p:sp>
        <p:sp>
          <p:nvSpPr>
            <p:cNvPr id="31778" name="Freeform 22">
              <a:extLst>
                <a:ext uri="{FF2B5EF4-FFF2-40B4-BE49-F238E27FC236}">
                  <a16:creationId xmlns:a16="http://schemas.microsoft.com/office/drawing/2014/main" id="{1079CD9A-28E8-7D1F-DAD0-4FE59021D66C}"/>
                </a:ext>
              </a:extLst>
            </p:cNvPr>
            <p:cNvSpPr>
              <a:spLocks/>
            </p:cNvSpPr>
            <p:nvPr/>
          </p:nvSpPr>
          <p:spPr bwMode="auto">
            <a:xfrm>
              <a:off x="1231" y="2347"/>
              <a:ext cx="257" cy="75"/>
            </a:xfrm>
            <a:custGeom>
              <a:avLst/>
              <a:gdLst>
                <a:gd name="T0" fmla="*/ 0 w 257"/>
                <a:gd name="T1" fmla="*/ 0 h 75"/>
                <a:gd name="T2" fmla="*/ 21 w 257"/>
                <a:gd name="T3" fmla="*/ 10 h 75"/>
                <a:gd name="T4" fmla="*/ 53 w 257"/>
                <a:gd name="T5" fmla="*/ 21 h 75"/>
                <a:gd name="T6" fmla="*/ 85 w 257"/>
                <a:gd name="T7" fmla="*/ 21 h 75"/>
                <a:gd name="T8" fmla="*/ 107 w 257"/>
                <a:gd name="T9" fmla="*/ 32 h 75"/>
                <a:gd name="T10" fmla="*/ 128 w 257"/>
                <a:gd name="T11" fmla="*/ 32 h 75"/>
                <a:gd name="T12" fmla="*/ 149 w 257"/>
                <a:gd name="T13" fmla="*/ 32 h 75"/>
                <a:gd name="T14" fmla="*/ 171 w 257"/>
                <a:gd name="T15" fmla="*/ 32 h 75"/>
                <a:gd name="T16" fmla="*/ 192 w 257"/>
                <a:gd name="T17" fmla="*/ 32 h 75"/>
                <a:gd name="T18" fmla="*/ 213 w 257"/>
                <a:gd name="T19" fmla="*/ 42 h 75"/>
                <a:gd name="T20" fmla="*/ 235 w 257"/>
                <a:gd name="T21" fmla="*/ 32 h 75"/>
                <a:gd name="T22" fmla="*/ 256 w 257"/>
                <a:gd name="T23" fmla="*/ 21 h 75"/>
                <a:gd name="T24" fmla="*/ 235 w 257"/>
                <a:gd name="T25" fmla="*/ 42 h 75"/>
                <a:gd name="T26" fmla="*/ 213 w 257"/>
                <a:gd name="T27" fmla="*/ 53 h 75"/>
                <a:gd name="T28" fmla="*/ 192 w 257"/>
                <a:gd name="T29" fmla="*/ 64 h 75"/>
                <a:gd name="T30" fmla="*/ 171 w 257"/>
                <a:gd name="T31" fmla="*/ 64 h 75"/>
                <a:gd name="T32" fmla="*/ 149 w 257"/>
                <a:gd name="T33" fmla="*/ 74 h 75"/>
                <a:gd name="T34" fmla="*/ 128 w 257"/>
                <a:gd name="T35" fmla="*/ 74 h 75"/>
                <a:gd name="T36" fmla="*/ 107 w 257"/>
                <a:gd name="T37" fmla="*/ 74 h 75"/>
                <a:gd name="T38" fmla="*/ 85 w 257"/>
                <a:gd name="T39" fmla="*/ 74 h 75"/>
                <a:gd name="T40" fmla="*/ 64 w 257"/>
                <a:gd name="T41" fmla="*/ 64 h 75"/>
                <a:gd name="T42" fmla="*/ 53 w 257"/>
                <a:gd name="T43" fmla="*/ 42 h 75"/>
                <a:gd name="T44" fmla="*/ 32 w 257"/>
                <a:gd name="T45" fmla="*/ 32 h 75"/>
                <a:gd name="T46" fmla="*/ 21 w 257"/>
                <a:gd name="T47" fmla="*/ 10 h 75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257"/>
                <a:gd name="T73" fmla="*/ 0 h 75"/>
                <a:gd name="T74" fmla="*/ 257 w 257"/>
                <a:gd name="T75" fmla="*/ 75 h 75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257" h="75">
                  <a:moveTo>
                    <a:pt x="0" y="0"/>
                  </a:moveTo>
                  <a:lnTo>
                    <a:pt x="21" y="10"/>
                  </a:lnTo>
                  <a:lnTo>
                    <a:pt x="53" y="21"/>
                  </a:lnTo>
                  <a:lnTo>
                    <a:pt x="85" y="21"/>
                  </a:lnTo>
                  <a:lnTo>
                    <a:pt x="107" y="32"/>
                  </a:lnTo>
                  <a:lnTo>
                    <a:pt x="128" y="32"/>
                  </a:lnTo>
                  <a:lnTo>
                    <a:pt x="149" y="32"/>
                  </a:lnTo>
                  <a:lnTo>
                    <a:pt x="171" y="32"/>
                  </a:lnTo>
                  <a:lnTo>
                    <a:pt x="192" y="32"/>
                  </a:lnTo>
                  <a:lnTo>
                    <a:pt x="213" y="42"/>
                  </a:lnTo>
                  <a:lnTo>
                    <a:pt x="235" y="32"/>
                  </a:lnTo>
                  <a:lnTo>
                    <a:pt x="256" y="21"/>
                  </a:lnTo>
                  <a:lnTo>
                    <a:pt x="235" y="42"/>
                  </a:lnTo>
                  <a:lnTo>
                    <a:pt x="213" y="53"/>
                  </a:lnTo>
                  <a:lnTo>
                    <a:pt x="192" y="64"/>
                  </a:lnTo>
                  <a:lnTo>
                    <a:pt x="171" y="64"/>
                  </a:lnTo>
                  <a:lnTo>
                    <a:pt x="149" y="74"/>
                  </a:lnTo>
                  <a:lnTo>
                    <a:pt x="128" y="74"/>
                  </a:lnTo>
                  <a:lnTo>
                    <a:pt x="107" y="74"/>
                  </a:lnTo>
                  <a:lnTo>
                    <a:pt x="85" y="74"/>
                  </a:lnTo>
                  <a:lnTo>
                    <a:pt x="64" y="64"/>
                  </a:lnTo>
                  <a:lnTo>
                    <a:pt x="53" y="42"/>
                  </a:lnTo>
                  <a:lnTo>
                    <a:pt x="32" y="32"/>
                  </a:lnTo>
                  <a:lnTo>
                    <a:pt x="21" y="10"/>
                  </a:lnTo>
                </a:path>
              </a:pathLst>
            </a:custGeom>
            <a:solidFill>
              <a:schemeClr val="accent1"/>
            </a:solidFill>
            <a:ln w="12700" cap="rnd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779" name="Freeform 23">
              <a:extLst>
                <a:ext uri="{FF2B5EF4-FFF2-40B4-BE49-F238E27FC236}">
                  <a16:creationId xmlns:a16="http://schemas.microsoft.com/office/drawing/2014/main" id="{FC3C7B86-8CB3-A006-FF48-D482D74CE353}"/>
                </a:ext>
              </a:extLst>
            </p:cNvPr>
            <p:cNvSpPr>
              <a:spLocks/>
            </p:cNvSpPr>
            <p:nvPr/>
          </p:nvSpPr>
          <p:spPr bwMode="auto">
            <a:xfrm>
              <a:off x="1423" y="1943"/>
              <a:ext cx="332" cy="716"/>
            </a:xfrm>
            <a:custGeom>
              <a:avLst/>
              <a:gdLst>
                <a:gd name="T0" fmla="*/ 114 w 332"/>
                <a:gd name="T1" fmla="*/ 215 h 716"/>
                <a:gd name="T2" fmla="*/ 118 w 332"/>
                <a:gd name="T3" fmla="*/ 221 h 716"/>
                <a:gd name="T4" fmla="*/ 88 w 332"/>
                <a:gd name="T5" fmla="*/ 147 h 716"/>
                <a:gd name="T6" fmla="*/ 56 w 332"/>
                <a:gd name="T7" fmla="*/ 113 h 716"/>
                <a:gd name="T8" fmla="*/ 0 w 332"/>
                <a:gd name="T9" fmla="*/ 101 h 716"/>
                <a:gd name="T10" fmla="*/ 34 w 332"/>
                <a:gd name="T11" fmla="*/ 39 h 716"/>
                <a:gd name="T12" fmla="*/ 85 w 332"/>
                <a:gd name="T13" fmla="*/ 0 h 716"/>
                <a:gd name="T14" fmla="*/ 107 w 332"/>
                <a:gd name="T15" fmla="*/ 0 h 716"/>
                <a:gd name="T16" fmla="*/ 128 w 332"/>
                <a:gd name="T17" fmla="*/ 0 h 716"/>
                <a:gd name="T18" fmla="*/ 149 w 332"/>
                <a:gd name="T19" fmla="*/ 11 h 716"/>
                <a:gd name="T20" fmla="*/ 171 w 332"/>
                <a:gd name="T21" fmla="*/ 22 h 716"/>
                <a:gd name="T22" fmla="*/ 192 w 332"/>
                <a:gd name="T23" fmla="*/ 32 h 716"/>
                <a:gd name="T24" fmla="*/ 224 w 332"/>
                <a:gd name="T25" fmla="*/ 54 h 716"/>
                <a:gd name="T26" fmla="*/ 245 w 332"/>
                <a:gd name="T27" fmla="*/ 64 h 716"/>
                <a:gd name="T28" fmla="*/ 256 w 332"/>
                <a:gd name="T29" fmla="*/ 86 h 716"/>
                <a:gd name="T30" fmla="*/ 267 w 332"/>
                <a:gd name="T31" fmla="*/ 107 h 716"/>
                <a:gd name="T32" fmla="*/ 277 w 332"/>
                <a:gd name="T33" fmla="*/ 128 h 716"/>
                <a:gd name="T34" fmla="*/ 288 w 332"/>
                <a:gd name="T35" fmla="*/ 150 h 716"/>
                <a:gd name="T36" fmla="*/ 299 w 332"/>
                <a:gd name="T37" fmla="*/ 171 h 716"/>
                <a:gd name="T38" fmla="*/ 299 w 332"/>
                <a:gd name="T39" fmla="*/ 192 h 716"/>
                <a:gd name="T40" fmla="*/ 299 w 332"/>
                <a:gd name="T41" fmla="*/ 214 h 716"/>
                <a:gd name="T42" fmla="*/ 309 w 332"/>
                <a:gd name="T43" fmla="*/ 246 h 716"/>
                <a:gd name="T44" fmla="*/ 309 w 332"/>
                <a:gd name="T45" fmla="*/ 288 h 716"/>
                <a:gd name="T46" fmla="*/ 309 w 332"/>
                <a:gd name="T47" fmla="*/ 310 h 716"/>
                <a:gd name="T48" fmla="*/ 309 w 332"/>
                <a:gd name="T49" fmla="*/ 342 h 716"/>
                <a:gd name="T50" fmla="*/ 320 w 332"/>
                <a:gd name="T51" fmla="*/ 374 h 716"/>
                <a:gd name="T52" fmla="*/ 320 w 332"/>
                <a:gd name="T53" fmla="*/ 416 h 716"/>
                <a:gd name="T54" fmla="*/ 320 w 332"/>
                <a:gd name="T55" fmla="*/ 448 h 716"/>
                <a:gd name="T56" fmla="*/ 331 w 332"/>
                <a:gd name="T57" fmla="*/ 480 h 716"/>
                <a:gd name="T58" fmla="*/ 331 w 332"/>
                <a:gd name="T59" fmla="*/ 502 h 716"/>
                <a:gd name="T60" fmla="*/ 331 w 332"/>
                <a:gd name="T61" fmla="*/ 534 h 716"/>
                <a:gd name="T62" fmla="*/ 331 w 332"/>
                <a:gd name="T63" fmla="*/ 555 h 716"/>
                <a:gd name="T64" fmla="*/ 331 w 332"/>
                <a:gd name="T65" fmla="*/ 576 h 716"/>
                <a:gd name="T66" fmla="*/ 331 w 332"/>
                <a:gd name="T67" fmla="*/ 598 h 716"/>
                <a:gd name="T68" fmla="*/ 331 w 332"/>
                <a:gd name="T69" fmla="*/ 630 h 716"/>
                <a:gd name="T70" fmla="*/ 331 w 332"/>
                <a:gd name="T71" fmla="*/ 651 h 716"/>
                <a:gd name="T72" fmla="*/ 331 w 332"/>
                <a:gd name="T73" fmla="*/ 672 h 716"/>
                <a:gd name="T74" fmla="*/ 331 w 332"/>
                <a:gd name="T75" fmla="*/ 694 h 716"/>
                <a:gd name="T76" fmla="*/ 331 w 332"/>
                <a:gd name="T77" fmla="*/ 715 h 716"/>
                <a:gd name="T78" fmla="*/ 331 w 332"/>
                <a:gd name="T79" fmla="*/ 694 h 716"/>
                <a:gd name="T80" fmla="*/ 320 w 332"/>
                <a:gd name="T81" fmla="*/ 672 h 716"/>
                <a:gd name="T82" fmla="*/ 309 w 332"/>
                <a:gd name="T83" fmla="*/ 651 h 716"/>
                <a:gd name="T84" fmla="*/ 309 w 332"/>
                <a:gd name="T85" fmla="*/ 630 h 716"/>
                <a:gd name="T86" fmla="*/ 299 w 332"/>
                <a:gd name="T87" fmla="*/ 608 h 716"/>
                <a:gd name="T88" fmla="*/ 288 w 332"/>
                <a:gd name="T89" fmla="*/ 587 h 716"/>
                <a:gd name="T90" fmla="*/ 277 w 332"/>
                <a:gd name="T91" fmla="*/ 566 h 716"/>
                <a:gd name="T92" fmla="*/ 256 w 332"/>
                <a:gd name="T93" fmla="*/ 544 h 716"/>
                <a:gd name="T94" fmla="*/ 235 w 332"/>
                <a:gd name="T95" fmla="*/ 523 h 716"/>
                <a:gd name="T96" fmla="*/ 192 w 332"/>
                <a:gd name="T97" fmla="*/ 355 h 716"/>
                <a:gd name="T98" fmla="*/ 114 w 332"/>
                <a:gd name="T99" fmla="*/ 215 h 71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332"/>
                <a:gd name="T151" fmla="*/ 0 h 716"/>
                <a:gd name="T152" fmla="*/ 332 w 332"/>
                <a:gd name="T153" fmla="*/ 716 h 71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332" h="716">
                  <a:moveTo>
                    <a:pt x="114" y="215"/>
                  </a:moveTo>
                  <a:lnTo>
                    <a:pt x="118" y="221"/>
                  </a:lnTo>
                  <a:lnTo>
                    <a:pt x="88" y="147"/>
                  </a:lnTo>
                  <a:lnTo>
                    <a:pt x="56" y="113"/>
                  </a:lnTo>
                  <a:lnTo>
                    <a:pt x="0" y="101"/>
                  </a:lnTo>
                  <a:lnTo>
                    <a:pt x="34" y="39"/>
                  </a:lnTo>
                  <a:lnTo>
                    <a:pt x="85" y="0"/>
                  </a:lnTo>
                  <a:lnTo>
                    <a:pt x="107" y="0"/>
                  </a:lnTo>
                  <a:lnTo>
                    <a:pt x="128" y="0"/>
                  </a:lnTo>
                  <a:lnTo>
                    <a:pt x="149" y="11"/>
                  </a:lnTo>
                  <a:lnTo>
                    <a:pt x="171" y="22"/>
                  </a:lnTo>
                  <a:lnTo>
                    <a:pt x="192" y="32"/>
                  </a:lnTo>
                  <a:lnTo>
                    <a:pt x="224" y="54"/>
                  </a:lnTo>
                  <a:lnTo>
                    <a:pt x="245" y="64"/>
                  </a:lnTo>
                  <a:lnTo>
                    <a:pt x="256" y="86"/>
                  </a:lnTo>
                  <a:lnTo>
                    <a:pt x="267" y="107"/>
                  </a:lnTo>
                  <a:lnTo>
                    <a:pt x="277" y="128"/>
                  </a:lnTo>
                  <a:lnTo>
                    <a:pt x="288" y="150"/>
                  </a:lnTo>
                  <a:lnTo>
                    <a:pt x="299" y="171"/>
                  </a:lnTo>
                  <a:lnTo>
                    <a:pt x="299" y="192"/>
                  </a:lnTo>
                  <a:lnTo>
                    <a:pt x="299" y="214"/>
                  </a:lnTo>
                  <a:lnTo>
                    <a:pt x="309" y="246"/>
                  </a:lnTo>
                  <a:lnTo>
                    <a:pt x="309" y="288"/>
                  </a:lnTo>
                  <a:lnTo>
                    <a:pt x="309" y="310"/>
                  </a:lnTo>
                  <a:lnTo>
                    <a:pt x="309" y="342"/>
                  </a:lnTo>
                  <a:lnTo>
                    <a:pt x="320" y="374"/>
                  </a:lnTo>
                  <a:lnTo>
                    <a:pt x="320" y="416"/>
                  </a:lnTo>
                  <a:lnTo>
                    <a:pt x="320" y="448"/>
                  </a:lnTo>
                  <a:lnTo>
                    <a:pt x="331" y="480"/>
                  </a:lnTo>
                  <a:lnTo>
                    <a:pt x="331" y="502"/>
                  </a:lnTo>
                  <a:lnTo>
                    <a:pt x="331" y="534"/>
                  </a:lnTo>
                  <a:lnTo>
                    <a:pt x="331" y="555"/>
                  </a:lnTo>
                  <a:lnTo>
                    <a:pt x="331" y="576"/>
                  </a:lnTo>
                  <a:lnTo>
                    <a:pt x="331" y="598"/>
                  </a:lnTo>
                  <a:lnTo>
                    <a:pt x="331" y="630"/>
                  </a:lnTo>
                  <a:lnTo>
                    <a:pt x="331" y="651"/>
                  </a:lnTo>
                  <a:lnTo>
                    <a:pt x="331" y="672"/>
                  </a:lnTo>
                  <a:lnTo>
                    <a:pt x="331" y="694"/>
                  </a:lnTo>
                  <a:lnTo>
                    <a:pt x="331" y="715"/>
                  </a:lnTo>
                  <a:lnTo>
                    <a:pt x="331" y="694"/>
                  </a:lnTo>
                  <a:lnTo>
                    <a:pt x="320" y="672"/>
                  </a:lnTo>
                  <a:lnTo>
                    <a:pt x="309" y="651"/>
                  </a:lnTo>
                  <a:lnTo>
                    <a:pt x="309" y="630"/>
                  </a:lnTo>
                  <a:lnTo>
                    <a:pt x="299" y="608"/>
                  </a:lnTo>
                  <a:lnTo>
                    <a:pt x="288" y="587"/>
                  </a:lnTo>
                  <a:lnTo>
                    <a:pt x="277" y="566"/>
                  </a:lnTo>
                  <a:lnTo>
                    <a:pt x="256" y="544"/>
                  </a:lnTo>
                  <a:lnTo>
                    <a:pt x="235" y="523"/>
                  </a:lnTo>
                  <a:lnTo>
                    <a:pt x="192" y="355"/>
                  </a:lnTo>
                  <a:lnTo>
                    <a:pt x="114" y="215"/>
                  </a:lnTo>
                </a:path>
              </a:pathLst>
            </a:custGeom>
            <a:solidFill>
              <a:srgbClr val="AD6900"/>
            </a:solidFill>
            <a:ln w="12700" cap="rnd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780" name="Freeform 24">
              <a:extLst>
                <a:ext uri="{FF2B5EF4-FFF2-40B4-BE49-F238E27FC236}">
                  <a16:creationId xmlns:a16="http://schemas.microsoft.com/office/drawing/2014/main" id="{EB0A9189-AD89-36A2-868C-740CE25388A3}"/>
                </a:ext>
              </a:extLst>
            </p:cNvPr>
            <p:cNvSpPr>
              <a:spLocks/>
            </p:cNvSpPr>
            <p:nvPr/>
          </p:nvSpPr>
          <p:spPr bwMode="auto">
            <a:xfrm>
              <a:off x="1237" y="2172"/>
              <a:ext cx="91" cy="15"/>
            </a:xfrm>
            <a:custGeom>
              <a:avLst/>
              <a:gdLst>
                <a:gd name="T0" fmla="*/ 0 w 91"/>
                <a:gd name="T1" fmla="*/ 14 h 15"/>
                <a:gd name="T2" fmla="*/ 4 w 91"/>
                <a:gd name="T3" fmla="*/ 12 h 15"/>
                <a:gd name="T4" fmla="*/ 8 w 91"/>
                <a:gd name="T5" fmla="*/ 10 h 15"/>
                <a:gd name="T6" fmla="*/ 12 w 91"/>
                <a:gd name="T7" fmla="*/ 10 h 15"/>
                <a:gd name="T8" fmla="*/ 20 w 91"/>
                <a:gd name="T9" fmla="*/ 6 h 15"/>
                <a:gd name="T10" fmla="*/ 26 w 91"/>
                <a:gd name="T11" fmla="*/ 4 h 15"/>
                <a:gd name="T12" fmla="*/ 32 w 91"/>
                <a:gd name="T13" fmla="*/ 4 h 15"/>
                <a:gd name="T14" fmla="*/ 38 w 91"/>
                <a:gd name="T15" fmla="*/ 2 h 15"/>
                <a:gd name="T16" fmla="*/ 42 w 91"/>
                <a:gd name="T17" fmla="*/ 2 h 15"/>
                <a:gd name="T18" fmla="*/ 48 w 91"/>
                <a:gd name="T19" fmla="*/ 2 h 15"/>
                <a:gd name="T20" fmla="*/ 54 w 91"/>
                <a:gd name="T21" fmla="*/ 0 h 15"/>
                <a:gd name="T22" fmla="*/ 60 w 91"/>
                <a:gd name="T23" fmla="*/ 0 h 15"/>
                <a:gd name="T24" fmla="*/ 64 w 91"/>
                <a:gd name="T25" fmla="*/ 0 h 15"/>
                <a:gd name="T26" fmla="*/ 70 w 91"/>
                <a:gd name="T27" fmla="*/ 0 h 15"/>
                <a:gd name="T28" fmla="*/ 74 w 91"/>
                <a:gd name="T29" fmla="*/ 0 h 15"/>
                <a:gd name="T30" fmla="*/ 78 w 91"/>
                <a:gd name="T31" fmla="*/ 0 h 15"/>
                <a:gd name="T32" fmla="*/ 82 w 91"/>
                <a:gd name="T33" fmla="*/ 4 h 15"/>
                <a:gd name="T34" fmla="*/ 86 w 91"/>
                <a:gd name="T35" fmla="*/ 4 h 15"/>
                <a:gd name="T36" fmla="*/ 90 w 91"/>
                <a:gd name="T37" fmla="*/ 6 h 15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91"/>
                <a:gd name="T58" fmla="*/ 0 h 15"/>
                <a:gd name="T59" fmla="*/ 91 w 91"/>
                <a:gd name="T60" fmla="*/ 15 h 15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91" h="15">
                  <a:moveTo>
                    <a:pt x="0" y="14"/>
                  </a:moveTo>
                  <a:lnTo>
                    <a:pt x="4" y="12"/>
                  </a:lnTo>
                  <a:lnTo>
                    <a:pt x="8" y="10"/>
                  </a:lnTo>
                  <a:lnTo>
                    <a:pt x="12" y="10"/>
                  </a:lnTo>
                  <a:lnTo>
                    <a:pt x="20" y="6"/>
                  </a:lnTo>
                  <a:lnTo>
                    <a:pt x="26" y="4"/>
                  </a:lnTo>
                  <a:lnTo>
                    <a:pt x="32" y="4"/>
                  </a:lnTo>
                  <a:lnTo>
                    <a:pt x="38" y="2"/>
                  </a:lnTo>
                  <a:lnTo>
                    <a:pt x="42" y="2"/>
                  </a:lnTo>
                  <a:lnTo>
                    <a:pt x="48" y="2"/>
                  </a:lnTo>
                  <a:lnTo>
                    <a:pt x="54" y="0"/>
                  </a:lnTo>
                  <a:lnTo>
                    <a:pt x="60" y="0"/>
                  </a:lnTo>
                  <a:lnTo>
                    <a:pt x="64" y="0"/>
                  </a:lnTo>
                  <a:lnTo>
                    <a:pt x="70" y="0"/>
                  </a:lnTo>
                  <a:lnTo>
                    <a:pt x="74" y="0"/>
                  </a:lnTo>
                  <a:lnTo>
                    <a:pt x="78" y="0"/>
                  </a:lnTo>
                  <a:lnTo>
                    <a:pt x="82" y="4"/>
                  </a:lnTo>
                  <a:lnTo>
                    <a:pt x="86" y="4"/>
                  </a:lnTo>
                  <a:lnTo>
                    <a:pt x="90" y="6"/>
                  </a:lnTo>
                </a:path>
              </a:pathLst>
            </a:custGeom>
            <a:noFill/>
            <a:ln w="12700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781" name="Freeform 25">
              <a:extLst>
                <a:ext uri="{FF2B5EF4-FFF2-40B4-BE49-F238E27FC236}">
                  <a16:creationId xmlns:a16="http://schemas.microsoft.com/office/drawing/2014/main" id="{C9957EF7-8B2A-5424-14C5-0BC0C75C7006}"/>
                </a:ext>
              </a:extLst>
            </p:cNvPr>
            <p:cNvSpPr>
              <a:spLocks/>
            </p:cNvSpPr>
            <p:nvPr/>
          </p:nvSpPr>
          <p:spPr bwMode="auto">
            <a:xfrm>
              <a:off x="1449" y="2180"/>
              <a:ext cx="91" cy="15"/>
            </a:xfrm>
            <a:custGeom>
              <a:avLst/>
              <a:gdLst>
                <a:gd name="T0" fmla="*/ 0 w 91"/>
                <a:gd name="T1" fmla="*/ 14 h 15"/>
                <a:gd name="T2" fmla="*/ 4 w 91"/>
                <a:gd name="T3" fmla="*/ 12 h 15"/>
                <a:gd name="T4" fmla="*/ 8 w 91"/>
                <a:gd name="T5" fmla="*/ 10 h 15"/>
                <a:gd name="T6" fmla="*/ 12 w 91"/>
                <a:gd name="T7" fmla="*/ 10 h 15"/>
                <a:gd name="T8" fmla="*/ 20 w 91"/>
                <a:gd name="T9" fmla="*/ 6 h 15"/>
                <a:gd name="T10" fmla="*/ 26 w 91"/>
                <a:gd name="T11" fmla="*/ 4 h 15"/>
                <a:gd name="T12" fmla="*/ 32 w 91"/>
                <a:gd name="T13" fmla="*/ 4 h 15"/>
                <a:gd name="T14" fmla="*/ 38 w 91"/>
                <a:gd name="T15" fmla="*/ 2 h 15"/>
                <a:gd name="T16" fmla="*/ 42 w 91"/>
                <a:gd name="T17" fmla="*/ 2 h 15"/>
                <a:gd name="T18" fmla="*/ 48 w 91"/>
                <a:gd name="T19" fmla="*/ 2 h 15"/>
                <a:gd name="T20" fmla="*/ 54 w 91"/>
                <a:gd name="T21" fmla="*/ 0 h 15"/>
                <a:gd name="T22" fmla="*/ 60 w 91"/>
                <a:gd name="T23" fmla="*/ 0 h 15"/>
                <a:gd name="T24" fmla="*/ 64 w 91"/>
                <a:gd name="T25" fmla="*/ 0 h 15"/>
                <a:gd name="T26" fmla="*/ 70 w 91"/>
                <a:gd name="T27" fmla="*/ 0 h 15"/>
                <a:gd name="T28" fmla="*/ 74 w 91"/>
                <a:gd name="T29" fmla="*/ 0 h 15"/>
                <a:gd name="T30" fmla="*/ 78 w 91"/>
                <a:gd name="T31" fmla="*/ 0 h 15"/>
                <a:gd name="T32" fmla="*/ 82 w 91"/>
                <a:gd name="T33" fmla="*/ 4 h 15"/>
                <a:gd name="T34" fmla="*/ 86 w 91"/>
                <a:gd name="T35" fmla="*/ 4 h 15"/>
                <a:gd name="T36" fmla="*/ 90 w 91"/>
                <a:gd name="T37" fmla="*/ 6 h 15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91"/>
                <a:gd name="T58" fmla="*/ 0 h 15"/>
                <a:gd name="T59" fmla="*/ 91 w 91"/>
                <a:gd name="T60" fmla="*/ 15 h 15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91" h="15">
                  <a:moveTo>
                    <a:pt x="0" y="14"/>
                  </a:moveTo>
                  <a:lnTo>
                    <a:pt x="4" y="12"/>
                  </a:lnTo>
                  <a:lnTo>
                    <a:pt x="8" y="10"/>
                  </a:lnTo>
                  <a:lnTo>
                    <a:pt x="12" y="10"/>
                  </a:lnTo>
                  <a:lnTo>
                    <a:pt x="20" y="6"/>
                  </a:lnTo>
                  <a:lnTo>
                    <a:pt x="26" y="4"/>
                  </a:lnTo>
                  <a:lnTo>
                    <a:pt x="32" y="4"/>
                  </a:lnTo>
                  <a:lnTo>
                    <a:pt x="38" y="2"/>
                  </a:lnTo>
                  <a:lnTo>
                    <a:pt x="42" y="2"/>
                  </a:lnTo>
                  <a:lnTo>
                    <a:pt x="48" y="2"/>
                  </a:lnTo>
                  <a:lnTo>
                    <a:pt x="54" y="0"/>
                  </a:lnTo>
                  <a:lnTo>
                    <a:pt x="60" y="0"/>
                  </a:lnTo>
                  <a:lnTo>
                    <a:pt x="64" y="0"/>
                  </a:lnTo>
                  <a:lnTo>
                    <a:pt x="70" y="0"/>
                  </a:lnTo>
                  <a:lnTo>
                    <a:pt x="74" y="0"/>
                  </a:lnTo>
                  <a:lnTo>
                    <a:pt x="78" y="0"/>
                  </a:lnTo>
                  <a:lnTo>
                    <a:pt x="82" y="4"/>
                  </a:lnTo>
                  <a:lnTo>
                    <a:pt x="86" y="4"/>
                  </a:lnTo>
                  <a:lnTo>
                    <a:pt x="90" y="6"/>
                  </a:lnTo>
                </a:path>
              </a:pathLst>
            </a:custGeom>
            <a:noFill/>
            <a:ln w="12700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782" name="Freeform 26">
              <a:extLst>
                <a:ext uri="{FF2B5EF4-FFF2-40B4-BE49-F238E27FC236}">
                  <a16:creationId xmlns:a16="http://schemas.microsoft.com/office/drawing/2014/main" id="{6E0B28A6-8C5A-5743-CFCB-9932ECD6D2D6}"/>
                </a:ext>
              </a:extLst>
            </p:cNvPr>
            <p:cNvSpPr>
              <a:spLocks/>
            </p:cNvSpPr>
            <p:nvPr/>
          </p:nvSpPr>
          <p:spPr bwMode="auto">
            <a:xfrm>
              <a:off x="995" y="1932"/>
              <a:ext cx="332" cy="716"/>
            </a:xfrm>
            <a:custGeom>
              <a:avLst/>
              <a:gdLst>
                <a:gd name="T0" fmla="*/ 217 w 332"/>
                <a:gd name="T1" fmla="*/ 215 h 716"/>
                <a:gd name="T2" fmla="*/ 213 w 332"/>
                <a:gd name="T3" fmla="*/ 221 h 716"/>
                <a:gd name="T4" fmla="*/ 243 w 332"/>
                <a:gd name="T5" fmla="*/ 147 h 716"/>
                <a:gd name="T6" fmla="*/ 275 w 332"/>
                <a:gd name="T7" fmla="*/ 113 h 716"/>
                <a:gd name="T8" fmla="*/ 331 w 332"/>
                <a:gd name="T9" fmla="*/ 101 h 716"/>
                <a:gd name="T10" fmla="*/ 297 w 332"/>
                <a:gd name="T11" fmla="*/ 39 h 716"/>
                <a:gd name="T12" fmla="*/ 246 w 332"/>
                <a:gd name="T13" fmla="*/ 0 h 716"/>
                <a:gd name="T14" fmla="*/ 224 w 332"/>
                <a:gd name="T15" fmla="*/ 0 h 716"/>
                <a:gd name="T16" fmla="*/ 203 w 332"/>
                <a:gd name="T17" fmla="*/ 0 h 716"/>
                <a:gd name="T18" fmla="*/ 182 w 332"/>
                <a:gd name="T19" fmla="*/ 11 h 716"/>
                <a:gd name="T20" fmla="*/ 160 w 332"/>
                <a:gd name="T21" fmla="*/ 22 h 716"/>
                <a:gd name="T22" fmla="*/ 139 w 332"/>
                <a:gd name="T23" fmla="*/ 32 h 716"/>
                <a:gd name="T24" fmla="*/ 107 w 332"/>
                <a:gd name="T25" fmla="*/ 54 h 716"/>
                <a:gd name="T26" fmla="*/ 86 w 332"/>
                <a:gd name="T27" fmla="*/ 64 h 716"/>
                <a:gd name="T28" fmla="*/ 75 w 332"/>
                <a:gd name="T29" fmla="*/ 86 h 716"/>
                <a:gd name="T30" fmla="*/ 64 w 332"/>
                <a:gd name="T31" fmla="*/ 107 h 716"/>
                <a:gd name="T32" fmla="*/ 54 w 332"/>
                <a:gd name="T33" fmla="*/ 128 h 716"/>
                <a:gd name="T34" fmla="*/ 43 w 332"/>
                <a:gd name="T35" fmla="*/ 150 h 716"/>
                <a:gd name="T36" fmla="*/ 32 w 332"/>
                <a:gd name="T37" fmla="*/ 171 h 716"/>
                <a:gd name="T38" fmla="*/ 32 w 332"/>
                <a:gd name="T39" fmla="*/ 192 h 716"/>
                <a:gd name="T40" fmla="*/ 32 w 332"/>
                <a:gd name="T41" fmla="*/ 214 h 716"/>
                <a:gd name="T42" fmla="*/ 22 w 332"/>
                <a:gd name="T43" fmla="*/ 246 h 716"/>
                <a:gd name="T44" fmla="*/ 22 w 332"/>
                <a:gd name="T45" fmla="*/ 288 h 716"/>
                <a:gd name="T46" fmla="*/ 22 w 332"/>
                <a:gd name="T47" fmla="*/ 310 h 716"/>
                <a:gd name="T48" fmla="*/ 22 w 332"/>
                <a:gd name="T49" fmla="*/ 342 h 716"/>
                <a:gd name="T50" fmla="*/ 11 w 332"/>
                <a:gd name="T51" fmla="*/ 374 h 716"/>
                <a:gd name="T52" fmla="*/ 11 w 332"/>
                <a:gd name="T53" fmla="*/ 416 h 716"/>
                <a:gd name="T54" fmla="*/ 11 w 332"/>
                <a:gd name="T55" fmla="*/ 448 h 716"/>
                <a:gd name="T56" fmla="*/ 0 w 332"/>
                <a:gd name="T57" fmla="*/ 480 h 716"/>
                <a:gd name="T58" fmla="*/ 0 w 332"/>
                <a:gd name="T59" fmla="*/ 502 h 716"/>
                <a:gd name="T60" fmla="*/ 0 w 332"/>
                <a:gd name="T61" fmla="*/ 534 h 716"/>
                <a:gd name="T62" fmla="*/ 0 w 332"/>
                <a:gd name="T63" fmla="*/ 555 h 716"/>
                <a:gd name="T64" fmla="*/ 0 w 332"/>
                <a:gd name="T65" fmla="*/ 576 h 716"/>
                <a:gd name="T66" fmla="*/ 0 w 332"/>
                <a:gd name="T67" fmla="*/ 598 h 716"/>
                <a:gd name="T68" fmla="*/ 0 w 332"/>
                <a:gd name="T69" fmla="*/ 630 h 716"/>
                <a:gd name="T70" fmla="*/ 0 w 332"/>
                <a:gd name="T71" fmla="*/ 651 h 716"/>
                <a:gd name="T72" fmla="*/ 0 w 332"/>
                <a:gd name="T73" fmla="*/ 672 h 716"/>
                <a:gd name="T74" fmla="*/ 0 w 332"/>
                <a:gd name="T75" fmla="*/ 694 h 716"/>
                <a:gd name="T76" fmla="*/ 0 w 332"/>
                <a:gd name="T77" fmla="*/ 715 h 716"/>
                <a:gd name="T78" fmla="*/ 0 w 332"/>
                <a:gd name="T79" fmla="*/ 694 h 716"/>
                <a:gd name="T80" fmla="*/ 11 w 332"/>
                <a:gd name="T81" fmla="*/ 672 h 716"/>
                <a:gd name="T82" fmla="*/ 22 w 332"/>
                <a:gd name="T83" fmla="*/ 651 h 716"/>
                <a:gd name="T84" fmla="*/ 22 w 332"/>
                <a:gd name="T85" fmla="*/ 630 h 716"/>
                <a:gd name="T86" fmla="*/ 32 w 332"/>
                <a:gd name="T87" fmla="*/ 608 h 716"/>
                <a:gd name="T88" fmla="*/ 43 w 332"/>
                <a:gd name="T89" fmla="*/ 587 h 716"/>
                <a:gd name="T90" fmla="*/ 54 w 332"/>
                <a:gd name="T91" fmla="*/ 566 h 716"/>
                <a:gd name="T92" fmla="*/ 75 w 332"/>
                <a:gd name="T93" fmla="*/ 544 h 716"/>
                <a:gd name="T94" fmla="*/ 96 w 332"/>
                <a:gd name="T95" fmla="*/ 523 h 716"/>
                <a:gd name="T96" fmla="*/ 139 w 332"/>
                <a:gd name="T97" fmla="*/ 355 h 716"/>
                <a:gd name="T98" fmla="*/ 217 w 332"/>
                <a:gd name="T99" fmla="*/ 215 h 71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332"/>
                <a:gd name="T151" fmla="*/ 0 h 716"/>
                <a:gd name="T152" fmla="*/ 332 w 332"/>
                <a:gd name="T153" fmla="*/ 716 h 71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332" h="716">
                  <a:moveTo>
                    <a:pt x="217" y="215"/>
                  </a:moveTo>
                  <a:lnTo>
                    <a:pt x="213" y="221"/>
                  </a:lnTo>
                  <a:lnTo>
                    <a:pt x="243" y="147"/>
                  </a:lnTo>
                  <a:lnTo>
                    <a:pt x="275" y="113"/>
                  </a:lnTo>
                  <a:lnTo>
                    <a:pt x="331" y="101"/>
                  </a:lnTo>
                  <a:lnTo>
                    <a:pt x="297" y="39"/>
                  </a:lnTo>
                  <a:lnTo>
                    <a:pt x="246" y="0"/>
                  </a:lnTo>
                  <a:lnTo>
                    <a:pt x="224" y="0"/>
                  </a:lnTo>
                  <a:lnTo>
                    <a:pt x="203" y="0"/>
                  </a:lnTo>
                  <a:lnTo>
                    <a:pt x="182" y="11"/>
                  </a:lnTo>
                  <a:lnTo>
                    <a:pt x="160" y="22"/>
                  </a:lnTo>
                  <a:lnTo>
                    <a:pt x="139" y="32"/>
                  </a:lnTo>
                  <a:lnTo>
                    <a:pt x="107" y="54"/>
                  </a:lnTo>
                  <a:lnTo>
                    <a:pt x="86" y="64"/>
                  </a:lnTo>
                  <a:lnTo>
                    <a:pt x="75" y="86"/>
                  </a:lnTo>
                  <a:lnTo>
                    <a:pt x="64" y="107"/>
                  </a:lnTo>
                  <a:lnTo>
                    <a:pt x="54" y="128"/>
                  </a:lnTo>
                  <a:lnTo>
                    <a:pt x="43" y="150"/>
                  </a:lnTo>
                  <a:lnTo>
                    <a:pt x="32" y="171"/>
                  </a:lnTo>
                  <a:lnTo>
                    <a:pt x="32" y="192"/>
                  </a:lnTo>
                  <a:lnTo>
                    <a:pt x="32" y="214"/>
                  </a:lnTo>
                  <a:lnTo>
                    <a:pt x="22" y="246"/>
                  </a:lnTo>
                  <a:lnTo>
                    <a:pt x="22" y="288"/>
                  </a:lnTo>
                  <a:lnTo>
                    <a:pt x="22" y="310"/>
                  </a:lnTo>
                  <a:lnTo>
                    <a:pt x="22" y="342"/>
                  </a:lnTo>
                  <a:lnTo>
                    <a:pt x="11" y="374"/>
                  </a:lnTo>
                  <a:lnTo>
                    <a:pt x="11" y="416"/>
                  </a:lnTo>
                  <a:lnTo>
                    <a:pt x="11" y="448"/>
                  </a:lnTo>
                  <a:lnTo>
                    <a:pt x="0" y="480"/>
                  </a:lnTo>
                  <a:lnTo>
                    <a:pt x="0" y="502"/>
                  </a:lnTo>
                  <a:lnTo>
                    <a:pt x="0" y="534"/>
                  </a:lnTo>
                  <a:lnTo>
                    <a:pt x="0" y="555"/>
                  </a:lnTo>
                  <a:lnTo>
                    <a:pt x="0" y="576"/>
                  </a:lnTo>
                  <a:lnTo>
                    <a:pt x="0" y="598"/>
                  </a:lnTo>
                  <a:lnTo>
                    <a:pt x="0" y="630"/>
                  </a:lnTo>
                  <a:lnTo>
                    <a:pt x="0" y="651"/>
                  </a:lnTo>
                  <a:lnTo>
                    <a:pt x="0" y="672"/>
                  </a:lnTo>
                  <a:lnTo>
                    <a:pt x="0" y="694"/>
                  </a:lnTo>
                  <a:lnTo>
                    <a:pt x="0" y="715"/>
                  </a:lnTo>
                  <a:lnTo>
                    <a:pt x="0" y="694"/>
                  </a:lnTo>
                  <a:lnTo>
                    <a:pt x="11" y="672"/>
                  </a:lnTo>
                  <a:lnTo>
                    <a:pt x="22" y="651"/>
                  </a:lnTo>
                  <a:lnTo>
                    <a:pt x="22" y="630"/>
                  </a:lnTo>
                  <a:lnTo>
                    <a:pt x="32" y="608"/>
                  </a:lnTo>
                  <a:lnTo>
                    <a:pt x="43" y="587"/>
                  </a:lnTo>
                  <a:lnTo>
                    <a:pt x="54" y="566"/>
                  </a:lnTo>
                  <a:lnTo>
                    <a:pt x="75" y="544"/>
                  </a:lnTo>
                  <a:lnTo>
                    <a:pt x="96" y="523"/>
                  </a:lnTo>
                  <a:lnTo>
                    <a:pt x="139" y="355"/>
                  </a:lnTo>
                  <a:lnTo>
                    <a:pt x="217" y="215"/>
                  </a:lnTo>
                </a:path>
              </a:pathLst>
            </a:custGeom>
            <a:solidFill>
              <a:srgbClr val="AD6900"/>
            </a:solidFill>
            <a:ln w="12700" cap="rnd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783" name="Freeform 27">
              <a:extLst>
                <a:ext uri="{FF2B5EF4-FFF2-40B4-BE49-F238E27FC236}">
                  <a16:creationId xmlns:a16="http://schemas.microsoft.com/office/drawing/2014/main" id="{00B9A9E3-6F1E-9CEB-5EAE-633AC60838B1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0" y="1909"/>
              <a:ext cx="321" cy="129"/>
            </a:xfrm>
            <a:custGeom>
              <a:avLst/>
              <a:gdLst>
                <a:gd name="T0" fmla="*/ 0 w 321"/>
                <a:gd name="T1" fmla="*/ 47 h 129"/>
                <a:gd name="T2" fmla="*/ 37 w 321"/>
                <a:gd name="T3" fmla="*/ 23 h 129"/>
                <a:gd name="T4" fmla="*/ 74 w 321"/>
                <a:gd name="T5" fmla="*/ 12 h 129"/>
                <a:gd name="T6" fmla="*/ 113 w 321"/>
                <a:gd name="T7" fmla="*/ 12 h 129"/>
                <a:gd name="T8" fmla="*/ 150 w 321"/>
                <a:gd name="T9" fmla="*/ 0 h 129"/>
                <a:gd name="T10" fmla="*/ 187 w 321"/>
                <a:gd name="T11" fmla="*/ 12 h 129"/>
                <a:gd name="T12" fmla="*/ 226 w 321"/>
                <a:gd name="T13" fmla="*/ 23 h 129"/>
                <a:gd name="T14" fmla="*/ 263 w 321"/>
                <a:gd name="T15" fmla="*/ 23 h 129"/>
                <a:gd name="T16" fmla="*/ 301 w 321"/>
                <a:gd name="T17" fmla="*/ 35 h 129"/>
                <a:gd name="T18" fmla="*/ 320 w 321"/>
                <a:gd name="T19" fmla="*/ 58 h 129"/>
                <a:gd name="T20" fmla="*/ 320 w 321"/>
                <a:gd name="T21" fmla="*/ 82 h 129"/>
                <a:gd name="T22" fmla="*/ 283 w 321"/>
                <a:gd name="T23" fmla="*/ 93 h 129"/>
                <a:gd name="T24" fmla="*/ 263 w 321"/>
                <a:gd name="T25" fmla="*/ 117 h 129"/>
                <a:gd name="T26" fmla="*/ 226 w 321"/>
                <a:gd name="T27" fmla="*/ 117 h 129"/>
                <a:gd name="T28" fmla="*/ 187 w 321"/>
                <a:gd name="T29" fmla="*/ 128 h 129"/>
                <a:gd name="T30" fmla="*/ 150 w 321"/>
                <a:gd name="T31" fmla="*/ 128 h 129"/>
                <a:gd name="T32" fmla="*/ 113 w 321"/>
                <a:gd name="T33" fmla="*/ 128 h 129"/>
                <a:gd name="T34" fmla="*/ 94 w 321"/>
                <a:gd name="T35" fmla="*/ 105 h 129"/>
                <a:gd name="T36" fmla="*/ 74 w 321"/>
                <a:gd name="T37" fmla="*/ 82 h 129"/>
                <a:gd name="T38" fmla="*/ 57 w 321"/>
                <a:gd name="T39" fmla="*/ 58 h 129"/>
                <a:gd name="T40" fmla="*/ 18 w 321"/>
                <a:gd name="T41" fmla="*/ 58 h 129"/>
                <a:gd name="T42" fmla="*/ 0 w 321"/>
                <a:gd name="T43" fmla="*/ 47 h 129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321"/>
                <a:gd name="T67" fmla="*/ 0 h 129"/>
                <a:gd name="T68" fmla="*/ 321 w 321"/>
                <a:gd name="T69" fmla="*/ 129 h 129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321" h="129">
                  <a:moveTo>
                    <a:pt x="0" y="47"/>
                  </a:moveTo>
                  <a:lnTo>
                    <a:pt x="37" y="23"/>
                  </a:lnTo>
                  <a:lnTo>
                    <a:pt x="74" y="12"/>
                  </a:lnTo>
                  <a:lnTo>
                    <a:pt x="113" y="12"/>
                  </a:lnTo>
                  <a:lnTo>
                    <a:pt x="150" y="0"/>
                  </a:lnTo>
                  <a:lnTo>
                    <a:pt x="187" y="12"/>
                  </a:lnTo>
                  <a:lnTo>
                    <a:pt x="226" y="23"/>
                  </a:lnTo>
                  <a:lnTo>
                    <a:pt x="263" y="23"/>
                  </a:lnTo>
                  <a:lnTo>
                    <a:pt x="301" y="35"/>
                  </a:lnTo>
                  <a:lnTo>
                    <a:pt x="320" y="58"/>
                  </a:lnTo>
                  <a:lnTo>
                    <a:pt x="320" y="82"/>
                  </a:lnTo>
                  <a:lnTo>
                    <a:pt x="283" y="93"/>
                  </a:lnTo>
                  <a:lnTo>
                    <a:pt x="263" y="117"/>
                  </a:lnTo>
                  <a:lnTo>
                    <a:pt x="226" y="117"/>
                  </a:lnTo>
                  <a:lnTo>
                    <a:pt x="187" y="128"/>
                  </a:lnTo>
                  <a:lnTo>
                    <a:pt x="150" y="128"/>
                  </a:lnTo>
                  <a:lnTo>
                    <a:pt x="113" y="128"/>
                  </a:lnTo>
                  <a:lnTo>
                    <a:pt x="94" y="105"/>
                  </a:lnTo>
                  <a:lnTo>
                    <a:pt x="74" y="82"/>
                  </a:lnTo>
                  <a:lnTo>
                    <a:pt x="57" y="58"/>
                  </a:lnTo>
                  <a:lnTo>
                    <a:pt x="18" y="58"/>
                  </a:lnTo>
                  <a:lnTo>
                    <a:pt x="0" y="47"/>
                  </a:lnTo>
                </a:path>
              </a:pathLst>
            </a:custGeom>
            <a:solidFill>
              <a:srgbClr val="AD6900"/>
            </a:solidFill>
            <a:ln w="12700" cap="rnd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1754" name="Group 28">
            <a:extLst>
              <a:ext uri="{FF2B5EF4-FFF2-40B4-BE49-F238E27FC236}">
                <a16:creationId xmlns:a16="http://schemas.microsoft.com/office/drawing/2014/main" id="{64294122-5DB5-BD57-B0D4-468FAF3A046A}"/>
              </a:ext>
            </a:extLst>
          </p:cNvPr>
          <p:cNvGrpSpPr>
            <a:grpSpLocks/>
          </p:cNvGrpSpPr>
          <p:nvPr/>
        </p:nvGrpSpPr>
        <p:grpSpPr bwMode="auto">
          <a:xfrm>
            <a:off x="2514600" y="5181600"/>
            <a:ext cx="977900" cy="1017588"/>
            <a:chOff x="2472" y="2624"/>
            <a:chExt cx="616" cy="641"/>
          </a:xfrm>
        </p:grpSpPr>
        <p:grpSp>
          <p:nvGrpSpPr>
            <p:cNvPr id="31763" name="Group 29">
              <a:extLst>
                <a:ext uri="{FF2B5EF4-FFF2-40B4-BE49-F238E27FC236}">
                  <a16:creationId xmlns:a16="http://schemas.microsoft.com/office/drawing/2014/main" id="{5E99E7A4-CF45-2CB6-68F7-0725E5B6006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661" y="2624"/>
              <a:ext cx="427" cy="641"/>
              <a:chOff x="2661" y="2624"/>
              <a:chExt cx="427" cy="641"/>
            </a:xfrm>
          </p:grpSpPr>
          <p:sp>
            <p:nvSpPr>
              <p:cNvPr id="31770" name="Freeform 30">
                <a:extLst>
                  <a:ext uri="{FF2B5EF4-FFF2-40B4-BE49-F238E27FC236}">
                    <a16:creationId xmlns:a16="http://schemas.microsoft.com/office/drawing/2014/main" id="{6F3E2D15-BDB3-C484-F975-D1EE0F2BB47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61" y="2624"/>
                <a:ext cx="427" cy="641"/>
              </a:xfrm>
              <a:custGeom>
                <a:avLst/>
                <a:gdLst>
                  <a:gd name="T0" fmla="*/ 370 w 427"/>
                  <a:gd name="T1" fmla="*/ 87 h 641"/>
                  <a:gd name="T2" fmla="*/ 343 w 427"/>
                  <a:gd name="T3" fmla="*/ 58 h 641"/>
                  <a:gd name="T4" fmla="*/ 296 w 427"/>
                  <a:gd name="T5" fmla="*/ 29 h 641"/>
                  <a:gd name="T6" fmla="*/ 250 w 427"/>
                  <a:gd name="T7" fmla="*/ 20 h 641"/>
                  <a:gd name="T8" fmla="*/ 203 w 427"/>
                  <a:gd name="T9" fmla="*/ 10 h 641"/>
                  <a:gd name="T10" fmla="*/ 148 w 427"/>
                  <a:gd name="T11" fmla="*/ 0 h 641"/>
                  <a:gd name="T12" fmla="*/ 92 w 427"/>
                  <a:gd name="T13" fmla="*/ 0 h 641"/>
                  <a:gd name="T14" fmla="*/ 56 w 427"/>
                  <a:gd name="T15" fmla="*/ 29 h 641"/>
                  <a:gd name="T16" fmla="*/ 37 w 427"/>
                  <a:gd name="T17" fmla="*/ 68 h 641"/>
                  <a:gd name="T18" fmla="*/ 18 w 427"/>
                  <a:gd name="T19" fmla="*/ 107 h 641"/>
                  <a:gd name="T20" fmla="*/ 9 w 427"/>
                  <a:gd name="T21" fmla="*/ 145 h 641"/>
                  <a:gd name="T22" fmla="*/ 0 w 427"/>
                  <a:gd name="T23" fmla="*/ 185 h 641"/>
                  <a:gd name="T24" fmla="*/ 0 w 427"/>
                  <a:gd name="T25" fmla="*/ 233 h 641"/>
                  <a:gd name="T26" fmla="*/ 0 w 427"/>
                  <a:gd name="T27" fmla="*/ 272 h 641"/>
                  <a:gd name="T28" fmla="*/ 0 w 427"/>
                  <a:gd name="T29" fmla="*/ 311 h 641"/>
                  <a:gd name="T30" fmla="*/ 18 w 427"/>
                  <a:gd name="T31" fmla="*/ 349 h 641"/>
                  <a:gd name="T32" fmla="*/ 56 w 427"/>
                  <a:gd name="T33" fmla="*/ 369 h 641"/>
                  <a:gd name="T34" fmla="*/ 92 w 427"/>
                  <a:gd name="T35" fmla="*/ 388 h 641"/>
                  <a:gd name="T36" fmla="*/ 130 w 427"/>
                  <a:gd name="T37" fmla="*/ 407 h 641"/>
                  <a:gd name="T38" fmla="*/ 157 w 427"/>
                  <a:gd name="T39" fmla="*/ 436 h 641"/>
                  <a:gd name="T40" fmla="*/ 176 w 427"/>
                  <a:gd name="T41" fmla="*/ 485 h 641"/>
                  <a:gd name="T42" fmla="*/ 195 w 427"/>
                  <a:gd name="T43" fmla="*/ 524 h 641"/>
                  <a:gd name="T44" fmla="*/ 203 w 427"/>
                  <a:gd name="T45" fmla="*/ 563 h 641"/>
                  <a:gd name="T46" fmla="*/ 231 w 427"/>
                  <a:gd name="T47" fmla="*/ 602 h 641"/>
                  <a:gd name="T48" fmla="*/ 269 w 427"/>
                  <a:gd name="T49" fmla="*/ 621 h 641"/>
                  <a:gd name="T50" fmla="*/ 315 w 427"/>
                  <a:gd name="T51" fmla="*/ 631 h 641"/>
                  <a:gd name="T52" fmla="*/ 352 w 427"/>
                  <a:gd name="T53" fmla="*/ 640 h 641"/>
                  <a:gd name="T54" fmla="*/ 389 w 427"/>
                  <a:gd name="T55" fmla="*/ 611 h 641"/>
                  <a:gd name="T56" fmla="*/ 408 w 427"/>
                  <a:gd name="T57" fmla="*/ 573 h 641"/>
                  <a:gd name="T58" fmla="*/ 426 w 427"/>
                  <a:gd name="T59" fmla="*/ 534 h 641"/>
                  <a:gd name="T60" fmla="*/ 417 w 427"/>
                  <a:gd name="T61" fmla="*/ 495 h 641"/>
                  <a:gd name="T62" fmla="*/ 408 w 427"/>
                  <a:gd name="T63" fmla="*/ 456 h 641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427"/>
                  <a:gd name="T97" fmla="*/ 0 h 641"/>
                  <a:gd name="T98" fmla="*/ 427 w 427"/>
                  <a:gd name="T99" fmla="*/ 641 h 641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427" h="641">
                    <a:moveTo>
                      <a:pt x="380" y="116"/>
                    </a:moveTo>
                    <a:lnTo>
                      <a:pt x="370" y="87"/>
                    </a:lnTo>
                    <a:lnTo>
                      <a:pt x="362" y="68"/>
                    </a:lnTo>
                    <a:lnTo>
                      <a:pt x="343" y="58"/>
                    </a:lnTo>
                    <a:lnTo>
                      <a:pt x="324" y="49"/>
                    </a:lnTo>
                    <a:lnTo>
                      <a:pt x="296" y="29"/>
                    </a:lnTo>
                    <a:lnTo>
                      <a:pt x="278" y="29"/>
                    </a:lnTo>
                    <a:lnTo>
                      <a:pt x="250" y="20"/>
                    </a:lnTo>
                    <a:lnTo>
                      <a:pt x="223" y="10"/>
                    </a:lnTo>
                    <a:lnTo>
                      <a:pt x="203" y="10"/>
                    </a:lnTo>
                    <a:lnTo>
                      <a:pt x="176" y="0"/>
                    </a:lnTo>
                    <a:lnTo>
                      <a:pt x="148" y="0"/>
                    </a:lnTo>
                    <a:lnTo>
                      <a:pt x="111" y="0"/>
                    </a:lnTo>
                    <a:lnTo>
                      <a:pt x="92" y="0"/>
                    </a:lnTo>
                    <a:lnTo>
                      <a:pt x="74" y="10"/>
                    </a:lnTo>
                    <a:lnTo>
                      <a:pt x="56" y="29"/>
                    </a:lnTo>
                    <a:lnTo>
                      <a:pt x="46" y="49"/>
                    </a:lnTo>
                    <a:lnTo>
                      <a:pt x="37" y="68"/>
                    </a:lnTo>
                    <a:lnTo>
                      <a:pt x="28" y="87"/>
                    </a:lnTo>
                    <a:lnTo>
                      <a:pt x="18" y="107"/>
                    </a:lnTo>
                    <a:lnTo>
                      <a:pt x="9" y="126"/>
                    </a:lnTo>
                    <a:lnTo>
                      <a:pt x="9" y="145"/>
                    </a:lnTo>
                    <a:lnTo>
                      <a:pt x="0" y="165"/>
                    </a:lnTo>
                    <a:lnTo>
                      <a:pt x="0" y="185"/>
                    </a:lnTo>
                    <a:lnTo>
                      <a:pt x="0" y="204"/>
                    </a:lnTo>
                    <a:lnTo>
                      <a:pt x="0" y="233"/>
                    </a:lnTo>
                    <a:lnTo>
                      <a:pt x="0" y="253"/>
                    </a:lnTo>
                    <a:lnTo>
                      <a:pt x="0" y="272"/>
                    </a:lnTo>
                    <a:lnTo>
                      <a:pt x="0" y="291"/>
                    </a:lnTo>
                    <a:lnTo>
                      <a:pt x="0" y="311"/>
                    </a:lnTo>
                    <a:lnTo>
                      <a:pt x="9" y="330"/>
                    </a:lnTo>
                    <a:lnTo>
                      <a:pt x="18" y="349"/>
                    </a:lnTo>
                    <a:lnTo>
                      <a:pt x="37" y="359"/>
                    </a:lnTo>
                    <a:lnTo>
                      <a:pt x="56" y="369"/>
                    </a:lnTo>
                    <a:lnTo>
                      <a:pt x="74" y="369"/>
                    </a:lnTo>
                    <a:lnTo>
                      <a:pt x="92" y="388"/>
                    </a:lnTo>
                    <a:lnTo>
                      <a:pt x="111" y="398"/>
                    </a:lnTo>
                    <a:lnTo>
                      <a:pt x="130" y="407"/>
                    </a:lnTo>
                    <a:lnTo>
                      <a:pt x="139" y="427"/>
                    </a:lnTo>
                    <a:lnTo>
                      <a:pt x="157" y="436"/>
                    </a:lnTo>
                    <a:lnTo>
                      <a:pt x="167" y="465"/>
                    </a:lnTo>
                    <a:lnTo>
                      <a:pt x="176" y="485"/>
                    </a:lnTo>
                    <a:lnTo>
                      <a:pt x="185" y="505"/>
                    </a:lnTo>
                    <a:lnTo>
                      <a:pt x="195" y="524"/>
                    </a:lnTo>
                    <a:lnTo>
                      <a:pt x="203" y="544"/>
                    </a:lnTo>
                    <a:lnTo>
                      <a:pt x="203" y="563"/>
                    </a:lnTo>
                    <a:lnTo>
                      <a:pt x="223" y="582"/>
                    </a:lnTo>
                    <a:lnTo>
                      <a:pt x="231" y="602"/>
                    </a:lnTo>
                    <a:lnTo>
                      <a:pt x="250" y="611"/>
                    </a:lnTo>
                    <a:lnTo>
                      <a:pt x="269" y="621"/>
                    </a:lnTo>
                    <a:lnTo>
                      <a:pt x="287" y="621"/>
                    </a:lnTo>
                    <a:lnTo>
                      <a:pt x="315" y="631"/>
                    </a:lnTo>
                    <a:lnTo>
                      <a:pt x="334" y="640"/>
                    </a:lnTo>
                    <a:lnTo>
                      <a:pt x="352" y="640"/>
                    </a:lnTo>
                    <a:lnTo>
                      <a:pt x="370" y="631"/>
                    </a:lnTo>
                    <a:lnTo>
                      <a:pt x="389" y="611"/>
                    </a:lnTo>
                    <a:lnTo>
                      <a:pt x="398" y="592"/>
                    </a:lnTo>
                    <a:lnTo>
                      <a:pt x="408" y="573"/>
                    </a:lnTo>
                    <a:lnTo>
                      <a:pt x="417" y="553"/>
                    </a:lnTo>
                    <a:lnTo>
                      <a:pt x="426" y="534"/>
                    </a:lnTo>
                    <a:lnTo>
                      <a:pt x="426" y="515"/>
                    </a:lnTo>
                    <a:lnTo>
                      <a:pt x="417" y="495"/>
                    </a:lnTo>
                    <a:lnTo>
                      <a:pt x="426" y="456"/>
                    </a:lnTo>
                    <a:lnTo>
                      <a:pt x="408" y="456"/>
                    </a:lnTo>
                    <a:lnTo>
                      <a:pt x="398" y="446"/>
                    </a:lnTo>
                  </a:path>
                </a:pathLst>
              </a:custGeom>
              <a:solidFill>
                <a:srgbClr val="F57B49"/>
              </a:solidFill>
              <a:ln w="12700" cap="rnd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771" name="Freeform 31">
                <a:extLst>
                  <a:ext uri="{FF2B5EF4-FFF2-40B4-BE49-F238E27FC236}">
                    <a16:creationId xmlns:a16="http://schemas.microsoft.com/office/drawing/2014/main" id="{B94967A5-2782-30AB-1130-C146F86E376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11" y="2676"/>
                <a:ext cx="344" cy="525"/>
              </a:xfrm>
              <a:custGeom>
                <a:avLst/>
                <a:gdLst>
                  <a:gd name="T0" fmla="*/ 298 w 344"/>
                  <a:gd name="T1" fmla="*/ 71 h 525"/>
                  <a:gd name="T2" fmla="*/ 276 w 344"/>
                  <a:gd name="T3" fmla="*/ 48 h 525"/>
                  <a:gd name="T4" fmla="*/ 239 w 344"/>
                  <a:gd name="T5" fmla="*/ 24 h 525"/>
                  <a:gd name="T6" fmla="*/ 202 w 344"/>
                  <a:gd name="T7" fmla="*/ 16 h 525"/>
                  <a:gd name="T8" fmla="*/ 164 w 344"/>
                  <a:gd name="T9" fmla="*/ 8 h 525"/>
                  <a:gd name="T10" fmla="*/ 119 w 344"/>
                  <a:gd name="T11" fmla="*/ 0 h 525"/>
                  <a:gd name="T12" fmla="*/ 74 w 344"/>
                  <a:gd name="T13" fmla="*/ 0 h 525"/>
                  <a:gd name="T14" fmla="*/ 45 w 344"/>
                  <a:gd name="T15" fmla="*/ 24 h 525"/>
                  <a:gd name="T16" fmla="*/ 29 w 344"/>
                  <a:gd name="T17" fmla="*/ 56 h 525"/>
                  <a:gd name="T18" fmla="*/ 15 w 344"/>
                  <a:gd name="T19" fmla="*/ 88 h 525"/>
                  <a:gd name="T20" fmla="*/ 7 w 344"/>
                  <a:gd name="T21" fmla="*/ 119 h 525"/>
                  <a:gd name="T22" fmla="*/ 0 w 344"/>
                  <a:gd name="T23" fmla="*/ 151 h 525"/>
                  <a:gd name="T24" fmla="*/ 0 w 344"/>
                  <a:gd name="T25" fmla="*/ 191 h 525"/>
                  <a:gd name="T26" fmla="*/ 0 w 344"/>
                  <a:gd name="T27" fmla="*/ 223 h 525"/>
                  <a:gd name="T28" fmla="*/ 0 w 344"/>
                  <a:gd name="T29" fmla="*/ 255 h 525"/>
                  <a:gd name="T30" fmla="*/ 15 w 344"/>
                  <a:gd name="T31" fmla="*/ 286 h 525"/>
                  <a:gd name="T32" fmla="*/ 45 w 344"/>
                  <a:gd name="T33" fmla="*/ 302 h 525"/>
                  <a:gd name="T34" fmla="*/ 74 w 344"/>
                  <a:gd name="T35" fmla="*/ 318 h 525"/>
                  <a:gd name="T36" fmla="*/ 104 w 344"/>
                  <a:gd name="T37" fmla="*/ 333 h 525"/>
                  <a:gd name="T38" fmla="*/ 127 w 344"/>
                  <a:gd name="T39" fmla="*/ 357 h 525"/>
                  <a:gd name="T40" fmla="*/ 141 w 344"/>
                  <a:gd name="T41" fmla="*/ 397 h 525"/>
                  <a:gd name="T42" fmla="*/ 157 w 344"/>
                  <a:gd name="T43" fmla="*/ 429 h 525"/>
                  <a:gd name="T44" fmla="*/ 164 w 344"/>
                  <a:gd name="T45" fmla="*/ 461 h 525"/>
                  <a:gd name="T46" fmla="*/ 186 w 344"/>
                  <a:gd name="T47" fmla="*/ 493 h 525"/>
                  <a:gd name="T48" fmla="*/ 216 w 344"/>
                  <a:gd name="T49" fmla="*/ 508 h 525"/>
                  <a:gd name="T50" fmla="*/ 253 w 344"/>
                  <a:gd name="T51" fmla="*/ 517 h 525"/>
                  <a:gd name="T52" fmla="*/ 284 w 344"/>
                  <a:gd name="T53" fmla="*/ 524 h 525"/>
                  <a:gd name="T54" fmla="*/ 314 w 344"/>
                  <a:gd name="T55" fmla="*/ 500 h 525"/>
                  <a:gd name="T56" fmla="*/ 328 w 344"/>
                  <a:gd name="T57" fmla="*/ 469 h 525"/>
                  <a:gd name="T58" fmla="*/ 343 w 344"/>
                  <a:gd name="T59" fmla="*/ 437 h 525"/>
                  <a:gd name="T60" fmla="*/ 336 w 344"/>
                  <a:gd name="T61" fmla="*/ 405 h 525"/>
                  <a:gd name="T62" fmla="*/ 328 w 344"/>
                  <a:gd name="T63" fmla="*/ 374 h 525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344"/>
                  <a:gd name="T97" fmla="*/ 0 h 525"/>
                  <a:gd name="T98" fmla="*/ 344 w 344"/>
                  <a:gd name="T99" fmla="*/ 525 h 525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344" h="525">
                    <a:moveTo>
                      <a:pt x="306" y="95"/>
                    </a:moveTo>
                    <a:lnTo>
                      <a:pt x="298" y="71"/>
                    </a:lnTo>
                    <a:lnTo>
                      <a:pt x="291" y="56"/>
                    </a:lnTo>
                    <a:lnTo>
                      <a:pt x="276" y="48"/>
                    </a:lnTo>
                    <a:lnTo>
                      <a:pt x="261" y="40"/>
                    </a:lnTo>
                    <a:lnTo>
                      <a:pt x="239" y="24"/>
                    </a:lnTo>
                    <a:lnTo>
                      <a:pt x="224" y="24"/>
                    </a:lnTo>
                    <a:lnTo>
                      <a:pt x="202" y="16"/>
                    </a:lnTo>
                    <a:lnTo>
                      <a:pt x="179" y="8"/>
                    </a:lnTo>
                    <a:lnTo>
                      <a:pt x="164" y="8"/>
                    </a:lnTo>
                    <a:lnTo>
                      <a:pt x="141" y="0"/>
                    </a:lnTo>
                    <a:lnTo>
                      <a:pt x="119" y="0"/>
                    </a:lnTo>
                    <a:lnTo>
                      <a:pt x="90" y="0"/>
                    </a:lnTo>
                    <a:lnTo>
                      <a:pt x="74" y="0"/>
                    </a:lnTo>
                    <a:lnTo>
                      <a:pt x="60" y="8"/>
                    </a:lnTo>
                    <a:lnTo>
                      <a:pt x="45" y="24"/>
                    </a:lnTo>
                    <a:lnTo>
                      <a:pt x="37" y="40"/>
                    </a:lnTo>
                    <a:lnTo>
                      <a:pt x="29" y="56"/>
                    </a:lnTo>
                    <a:lnTo>
                      <a:pt x="22" y="71"/>
                    </a:lnTo>
                    <a:lnTo>
                      <a:pt x="15" y="88"/>
                    </a:lnTo>
                    <a:lnTo>
                      <a:pt x="7" y="103"/>
                    </a:lnTo>
                    <a:lnTo>
                      <a:pt x="7" y="119"/>
                    </a:lnTo>
                    <a:lnTo>
                      <a:pt x="0" y="135"/>
                    </a:lnTo>
                    <a:lnTo>
                      <a:pt x="0" y="151"/>
                    </a:lnTo>
                    <a:lnTo>
                      <a:pt x="0" y="167"/>
                    </a:lnTo>
                    <a:lnTo>
                      <a:pt x="0" y="191"/>
                    </a:lnTo>
                    <a:lnTo>
                      <a:pt x="0" y="207"/>
                    </a:lnTo>
                    <a:lnTo>
                      <a:pt x="0" y="223"/>
                    </a:lnTo>
                    <a:lnTo>
                      <a:pt x="0" y="238"/>
                    </a:lnTo>
                    <a:lnTo>
                      <a:pt x="0" y="255"/>
                    </a:lnTo>
                    <a:lnTo>
                      <a:pt x="7" y="270"/>
                    </a:lnTo>
                    <a:lnTo>
                      <a:pt x="15" y="286"/>
                    </a:lnTo>
                    <a:lnTo>
                      <a:pt x="29" y="294"/>
                    </a:lnTo>
                    <a:lnTo>
                      <a:pt x="45" y="302"/>
                    </a:lnTo>
                    <a:lnTo>
                      <a:pt x="60" y="302"/>
                    </a:lnTo>
                    <a:lnTo>
                      <a:pt x="74" y="318"/>
                    </a:lnTo>
                    <a:lnTo>
                      <a:pt x="90" y="326"/>
                    </a:lnTo>
                    <a:lnTo>
                      <a:pt x="104" y="333"/>
                    </a:lnTo>
                    <a:lnTo>
                      <a:pt x="112" y="350"/>
                    </a:lnTo>
                    <a:lnTo>
                      <a:pt x="127" y="357"/>
                    </a:lnTo>
                    <a:lnTo>
                      <a:pt x="134" y="381"/>
                    </a:lnTo>
                    <a:lnTo>
                      <a:pt x="141" y="397"/>
                    </a:lnTo>
                    <a:lnTo>
                      <a:pt x="149" y="413"/>
                    </a:lnTo>
                    <a:lnTo>
                      <a:pt x="157" y="429"/>
                    </a:lnTo>
                    <a:lnTo>
                      <a:pt x="164" y="445"/>
                    </a:lnTo>
                    <a:lnTo>
                      <a:pt x="164" y="461"/>
                    </a:lnTo>
                    <a:lnTo>
                      <a:pt x="179" y="476"/>
                    </a:lnTo>
                    <a:lnTo>
                      <a:pt x="186" y="493"/>
                    </a:lnTo>
                    <a:lnTo>
                      <a:pt x="202" y="500"/>
                    </a:lnTo>
                    <a:lnTo>
                      <a:pt x="216" y="508"/>
                    </a:lnTo>
                    <a:lnTo>
                      <a:pt x="231" y="508"/>
                    </a:lnTo>
                    <a:lnTo>
                      <a:pt x="253" y="517"/>
                    </a:lnTo>
                    <a:lnTo>
                      <a:pt x="269" y="524"/>
                    </a:lnTo>
                    <a:lnTo>
                      <a:pt x="284" y="524"/>
                    </a:lnTo>
                    <a:lnTo>
                      <a:pt x="298" y="517"/>
                    </a:lnTo>
                    <a:lnTo>
                      <a:pt x="314" y="500"/>
                    </a:lnTo>
                    <a:lnTo>
                      <a:pt x="321" y="485"/>
                    </a:lnTo>
                    <a:lnTo>
                      <a:pt x="328" y="469"/>
                    </a:lnTo>
                    <a:lnTo>
                      <a:pt x="336" y="453"/>
                    </a:lnTo>
                    <a:lnTo>
                      <a:pt x="343" y="437"/>
                    </a:lnTo>
                    <a:lnTo>
                      <a:pt x="343" y="421"/>
                    </a:lnTo>
                    <a:lnTo>
                      <a:pt x="336" y="405"/>
                    </a:lnTo>
                    <a:lnTo>
                      <a:pt x="343" y="374"/>
                    </a:lnTo>
                    <a:lnTo>
                      <a:pt x="328" y="374"/>
                    </a:lnTo>
                    <a:lnTo>
                      <a:pt x="321" y="365"/>
                    </a:lnTo>
                  </a:path>
                </a:pathLst>
              </a:custGeom>
              <a:solidFill>
                <a:srgbClr val="FFA27C"/>
              </a:solidFill>
              <a:ln w="12700" cap="rnd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772" name="Freeform 32">
                <a:extLst>
                  <a:ext uri="{FF2B5EF4-FFF2-40B4-BE49-F238E27FC236}">
                    <a16:creationId xmlns:a16="http://schemas.microsoft.com/office/drawing/2014/main" id="{BE1A1B85-4635-6163-39A7-E5038B10BC1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00" y="2799"/>
                <a:ext cx="121" cy="253"/>
              </a:xfrm>
              <a:custGeom>
                <a:avLst/>
                <a:gdLst>
                  <a:gd name="T0" fmla="*/ 120 w 121"/>
                  <a:gd name="T1" fmla="*/ 0 h 253"/>
                  <a:gd name="T2" fmla="*/ 105 w 121"/>
                  <a:gd name="T3" fmla="*/ 0 h 253"/>
                  <a:gd name="T4" fmla="*/ 90 w 121"/>
                  <a:gd name="T5" fmla="*/ 10 h 253"/>
                  <a:gd name="T6" fmla="*/ 75 w 121"/>
                  <a:gd name="T7" fmla="*/ 18 h 253"/>
                  <a:gd name="T8" fmla="*/ 67 w 121"/>
                  <a:gd name="T9" fmla="*/ 38 h 253"/>
                  <a:gd name="T10" fmla="*/ 53 w 121"/>
                  <a:gd name="T11" fmla="*/ 38 h 253"/>
                  <a:gd name="T12" fmla="*/ 38 w 121"/>
                  <a:gd name="T13" fmla="*/ 56 h 253"/>
                  <a:gd name="T14" fmla="*/ 22 w 121"/>
                  <a:gd name="T15" fmla="*/ 66 h 253"/>
                  <a:gd name="T16" fmla="*/ 22 w 121"/>
                  <a:gd name="T17" fmla="*/ 84 h 253"/>
                  <a:gd name="T18" fmla="*/ 8 w 121"/>
                  <a:gd name="T19" fmla="*/ 102 h 253"/>
                  <a:gd name="T20" fmla="*/ 0 w 121"/>
                  <a:gd name="T21" fmla="*/ 122 h 253"/>
                  <a:gd name="T22" fmla="*/ 0 w 121"/>
                  <a:gd name="T23" fmla="*/ 140 h 253"/>
                  <a:gd name="T24" fmla="*/ 0 w 121"/>
                  <a:gd name="T25" fmla="*/ 158 h 253"/>
                  <a:gd name="T26" fmla="*/ 0 w 121"/>
                  <a:gd name="T27" fmla="*/ 178 h 253"/>
                  <a:gd name="T28" fmla="*/ 15 w 121"/>
                  <a:gd name="T29" fmla="*/ 186 h 253"/>
                  <a:gd name="T30" fmla="*/ 38 w 121"/>
                  <a:gd name="T31" fmla="*/ 196 h 253"/>
                  <a:gd name="T32" fmla="*/ 53 w 121"/>
                  <a:gd name="T33" fmla="*/ 206 h 253"/>
                  <a:gd name="T34" fmla="*/ 67 w 121"/>
                  <a:gd name="T35" fmla="*/ 206 h 253"/>
                  <a:gd name="T36" fmla="*/ 67 w 121"/>
                  <a:gd name="T37" fmla="*/ 224 h 253"/>
                  <a:gd name="T38" fmla="*/ 75 w 121"/>
                  <a:gd name="T39" fmla="*/ 242 h 253"/>
                  <a:gd name="T40" fmla="*/ 90 w 121"/>
                  <a:gd name="T41" fmla="*/ 242 h 253"/>
                  <a:gd name="T42" fmla="*/ 105 w 121"/>
                  <a:gd name="T43" fmla="*/ 252 h 253"/>
                  <a:gd name="T44" fmla="*/ 120 w 121"/>
                  <a:gd name="T45" fmla="*/ 252 h 253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121"/>
                  <a:gd name="T70" fmla="*/ 0 h 253"/>
                  <a:gd name="T71" fmla="*/ 121 w 121"/>
                  <a:gd name="T72" fmla="*/ 253 h 253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121" h="253">
                    <a:moveTo>
                      <a:pt x="120" y="0"/>
                    </a:moveTo>
                    <a:lnTo>
                      <a:pt x="105" y="0"/>
                    </a:lnTo>
                    <a:lnTo>
                      <a:pt x="90" y="10"/>
                    </a:lnTo>
                    <a:lnTo>
                      <a:pt x="75" y="18"/>
                    </a:lnTo>
                    <a:lnTo>
                      <a:pt x="67" y="38"/>
                    </a:lnTo>
                    <a:lnTo>
                      <a:pt x="53" y="38"/>
                    </a:lnTo>
                    <a:lnTo>
                      <a:pt x="38" y="56"/>
                    </a:lnTo>
                    <a:lnTo>
                      <a:pt x="22" y="66"/>
                    </a:lnTo>
                    <a:lnTo>
                      <a:pt x="22" y="84"/>
                    </a:lnTo>
                    <a:lnTo>
                      <a:pt x="8" y="102"/>
                    </a:lnTo>
                    <a:lnTo>
                      <a:pt x="0" y="122"/>
                    </a:lnTo>
                    <a:lnTo>
                      <a:pt x="0" y="140"/>
                    </a:lnTo>
                    <a:lnTo>
                      <a:pt x="0" y="158"/>
                    </a:lnTo>
                    <a:lnTo>
                      <a:pt x="0" y="178"/>
                    </a:lnTo>
                    <a:lnTo>
                      <a:pt x="15" y="186"/>
                    </a:lnTo>
                    <a:lnTo>
                      <a:pt x="38" y="196"/>
                    </a:lnTo>
                    <a:lnTo>
                      <a:pt x="53" y="206"/>
                    </a:lnTo>
                    <a:lnTo>
                      <a:pt x="67" y="206"/>
                    </a:lnTo>
                    <a:lnTo>
                      <a:pt x="67" y="224"/>
                    </a:lnTo>
                    <a:lnTo>
                      <a:pt x="75" y="242"/>
                    </a:lnTo>
                    <a:lnTo>
                      <a:pt x="90" y="242"/>
                    </a:lnTo>
                    <a:lnTo>
                      <a:pt x="105" y="252"/>
                    </a:lnTo>
                    <a:lnTo>
                      <a:pt x="120" y="252"/>
                    </a:lnTo>
                  </a:path>
                </a:pathLst>
              </a:custGeom>
              <a:solidFill>
                <a:srgbClr val="F57B49"/>
              </a:solidFill>
              <a:ln w="12700" cap="rnd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773" name="Freeform 33">
                <a:extLst>
                  <a:ext uri="{FF2B5EF4-FFF2-40B4-BE49-F238E27FC236}">
                    <a16:creationId xmlns:a16="http://schemas.microsoft.com/office/drawing/2014/main" id="{735C2C0B-5CA4-BCC3-FCC9-E75C3D4A6C0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08" y="2805"/>
                <a:ext cx="38" cy="117"/>
              </a:xfrm>
              <a:custGeom>
                <a:avLst/>
                <a:gdLst>
                  <a:gd name="T0" fmla="*/ 37 w 38"/>
                  <a:gd name="T1" fmla="*/ 0 h 117"/>
                  <a:gd name="T2" fmla="*/ 37 w 38"/>
                  <a:gd name="T3" fmla="*/ 19 h 117"/>
                  <a:gd name="T4" fmla="*/ 37 w 38"/>
                  <a:gd name="T5" fmla="*/ 38 h 117"/>
                  <a:gd name="T6" fmla="*/ 28 w 38"/>
                  <a:gd name="T7" fmla="*/ 58 h 117"/>
                  <a:gd name="T8" fmla="*/ 28 w 38"/>
                  <a:gd name="T9" fmla="*/ 77 h 117"/>
                  <a:gd name="T10" fmla="*/ 9 w 38"/>
                  <a:gd name="T11" fmla="*/ 96 h 117"/>
                  <a:gd name="T12" fmla="*/ 0 w 38"/>
                  <a:gd name="T13" fmla="*/ 116 h 11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8"/>
                  <a:gd name="T22" fmla="*/ 0 h 117"/>
                  <a:gd name="T23" fmla="*/ 38 w 38"/>
                  <a:gd name="T24" fmla="*/ 117 h 11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8" h="117">
                    <a:moveTo>
                      <a:pt x="37" y="0"/>
                    </a:moveTo>
                    <a:lnTo>
                      <a:pt x="37" y="19"/>
                    </a:lnTo>
                    <a:lnTo>
                      <a:pt x="37" y="38"/>
                    </a:lnTo>
                    <a:lnTo>
                      <a:pt x="28" y="58"/>
                    </a:lnTo>
                    <a:lnTo>
                      <a:pt x="28" y="77"/>
                    </a:lnTo>
                    <a:lnTo>
                      <a:pt x="9" y="96"/>
                    </a:lnTo>
                    <a:lnTo>
                      <a:pt x="0" y="116"/>
                    </a:lnTo>
                  </a:path>
                </a:pathLst>
              </a:custGeom>
              <a:noFill/>
              <a:ln w="12700" cap="rnd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774" name="Freeform 34">
                <a:extLst>
                  <a:ext uri="{FF2B5EF4-FFF2-40B4-BE49-F238E27FC236}">
                    <a16:creationId xmlns:a16="http://schemas.microsoft.com/office/drawing/2014/main" id="{E1262B1A-8AFD-1497-F44D-6075026E5CF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15" y="2936"/>
                <a:ext cx="65" cy="79"/>
              </a:xfrm>
              <a:custGeom>
                <a:avLst/>
                <a:gdLst>
                  <a:gd name="T0" fmla="*/ 64 w 65"/>
                  <a:gd name="T1" fmla="*/ 78 h 79"/>
                  <a:gd name="T2" fmla="*/ 64 w 65"/>
                  <a:gd name="T3" fmla="*/ 59 h 79"/>
                  <a:gd name="T4" fmla="*/ 64 w 65"/>
                  <a:gd name="T5" fmla="*/ 39 h 79"/>
                  <a:gd name="T6" fmla="*/ 55 w 65"/>
                  <a:gd name="T7" fmla="*/ 19 h 79"/>
                  <a:gd name="T8" fmla="*/ 36 w 65"/>
                  <a:gd name="T9" fmla="*/ 0 h 79"/>
                  <a:gd name="T10" fmla="*/ 18 w 65"/>
                  <a:gd name="T11" fmla="*/ 0 h 79"/>
                  <a:gd name="T12" fmla="*/ 0 w 65"/>
                  <a:gd name="T13" fmla="*/ 10 h 79"/>
                  <a:gd name="T14" fmla="*/ 0 w 65"/>
                  <a:gd name="T15" fmla="*/ 29 h 79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65"/>
                  <a:gd name="T25" fmla="*/ 0 h 79"/>
                  <a:gd name="T26" fmla="*/ 65 w 65"/>
                  <a:gd name="T27" fmla="*/ 79 h 79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65" h="79">
                    <a:moveTo>
                      <a:pt x="64" y="78"/>
                    </a:moveTo>
                    <a:lnTo>
                      <a:pt x="64" y="59"/>
                    </a:lnTo>
                    <a:lnTo>
                      <a:pt x="64" y="39"/>
                    </a:lnTo>
                    <a:lnTo>
                      <a:pt x="55" y="19"/>
                    </a:lnTo>
                    <a:lnTo>
                      <a:pt x="36" y="0"/>
                    </a:lnTo>
                    <a:lnTo>
                      <a:pt x="18" y="0"/>
                    </a:lnTo>
                    <a:lnTo>
                      <a:pt x="0" y="10"/>
                    </a:lnTo>
                    <a:lnTo>
                      <a:pt x="0" y="29"/>
                    </a:lnTo>
                  </a:path>
                </a:pathLst>
              </a:custGeom>
              <a:noFill/>
              <a:ln w="12700" cap="rnd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31764" name="Line 35">
              <a:extLst>
                <a:ext uri="{FF2B5EF4-FFF2-40B4-BE49-F238E27FC236}">
                  <a16:creationId xmlns:a16="http://schemas.microsoft.com/office/drawing/2014/main" id="{0A8B52F6-A955-5CFB-4EAD-B45662579D1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04" y="2671"/>
              <a:ext cx="88" cy="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765" name="Line 36">
              <a:extLst>
                <a:ext uri="{FF2B5EF4-FFF2-40B4-BE49-F238E27FC236}">
                  <a16:creationId xmlns:a16="http://schemas.microsoft.com/office/drawing/2014/main" id="{6294D36E-7A5A-6109-3739-194D711DB46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72" y="2789"/>
              <a:ext cx="120" cy="5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766" name="Line 37">
              <a:extLst>
                <a:ext uri="{FF2B5EF4-FFF2-40B4-BE49-F238E27FC236}">
                  <a16:creationId xmlns:a16="http://schemas.microsoft.com/office/drawing/2014/main" id="{9702FAA2-D88D-0DAA-8F1D-01414070475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72" y="2907"/>
              <a:ext cx="110" cy="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767" name="Line 38">
              <a:extLst>
                <a:ext uri="{FF2B5EF4-FFF2-40B4-BE49-F238E27FC236}">
                  <a16:creationId xmlns:a16="http://schemas.microsoft.com/office/drawing/2014/main" id="{F8921168-9B08-85D1-F5C8-78A7BE540FD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472" y="2982"/>
              <a:ext cx="120" cy="3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768" name="Line 39">
              <a:extLst>
                <a:ext uri="{FF2B5EF4-FFF2-40B4-BE49-F238E27FC236}">
                  <a16:creationId xmlns:a16="http://schemas.microsoft.com/office/drawing/2014/main" id="{1CCC573C-3ECB-4B58-C161-670116B0307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515" y="3058"/>
              <a:ext cx="77" cy="6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769" name="Line 40">
              <a:extLst>
                <a:ext uri="{FF2B5EF4-FFF2-40B4-BE49-F238E27FC236}">
                  <a16:creationId xmlns:a16="http://schemas.microsoft.com/office/drawing/2014/main" id="{2BC2826E-8EE2-83A1-1355-12AF4F25287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610" y="3132"/>
              <a:ext cx="24" cy="8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31755" name="AutoShape 41">
            <a:extLst>
              <a:ext uri="{FF2B5EF4-FFF2-40B4-BE49-F238E27FC236}">
                <a16:creationId xmlns:a16="http://schemas.microsoft.com/office/drawing/2014/main" id="{669C5188-3DA1-1840-D295-A03E37E981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77000" y="3962400"/>
            <a:ext cx="1828800" cy="1066800"/>
          </a:xfrm>
          <a:prstGeom prst="wedgeEllipseCallout">
            <a:avLst>
              <a:gd name="adj1" fmla="val -38542"/>
              <a:gd name="adj2" fmla="val 40028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3600">
              <a:latin typeface="New York" pitchFamily="18" charset="0"/>
            </a:endParaRPr>
          </a:p>
        </p:txBody>
      </p:sp>
      <p:sp>
        <p:nvSpPr>
          <p:cNvPr id="31756" name="Text Box 42">
            <a:extLst>
              <a:ext uri="{FF2B5EF4-FFF2-40B4-BE49-F238E27FC236}">
                <a16:creationId xmlns:a16="http://schemas.microsoft.com/office/drawing/2014/main" id="{BAB3B689-0D9D-FE48-1026-C2EB2DDB37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05600" y="4038600"/>
            <a:ext cx="1596974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latin typeface="Times New Roman" panose="02020603050405020304" pitchFamily="18" charset="0"/>
              </a:rPr>
              <a:t>Knows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 err="1">
                <a:latin typeface="Times New Roman" panose="02020603050405020304" pitchFamily="18" charset="0"/>
              </a:rPr>
              <a:t>t</a:t>
            </a:r>
            <a:r>
              <a:rPr lang="en-US" altLang="en-US" sz="2400" baseline="-25000" dirty="0" err="1">
                <a:latin typeface="Times New Roman" panose="02020603050405020304" pitchFamily="18" charset="0"/>
              </a:rPr>
              <a:t>u</a:t>
            </a:r>
            <a:endParaRPr lang="en-US" altLang="en-US" sz="2400" baseline="-25000" dirty="0">
              <a:latin typeface="Times New Roman" panose="02020603050405020304" pitchFamily="18" charset="0"/>
            </a:endParaRPr>
          </a:p>
        </p:txBody>
      </p:sp>
      <p:sp>
        <p:nvSpPr>
          <p:cNvPr id="31757" name="Line 43">
            <a:extLst>
              <a:ext uri="{FF2B5EF4-FFF2-40B4-BE49-F238E27FC236}">
                <a16:creationId xmlns:a16="http://schemas.microsoft.com/office/drawing/2014/main" id="{545317FF-3640-0B4B-F421-28D57AE109D5}"/>
              </a:ext>
            </a:extLst>
          </p:cNvPr>
          <p:cNvSpPr>
            <a:spLocks noChangeShapeType="1"/>
          </p:cNvSpPr>
          <p:nvPr/>
        </p:nvSpPr>
        <p:spPr bwMode="auto">
          <a:xfrm>
            <a:off x="2286000" y="2362200"/>
            <a:ext cx="2438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758" name="Text Box 44">
            <a:extLst>
              <a:ext uri="{FF2B5EF4-FFF2-40B4-BE49-F238E27FC236}">
                <a16:creationId xmlns:a16="http://schemas.microsoft.com/office/drawing/2014/main" id="{CB05DC78-AEE0-26BE-0287-747FA04DDB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1752600"/>
            <a:ext cx="6716713" cy="181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latin typeface="Times New Roman" panose="02020603050405020304" pitchFamily="18" charset="0"/>
              </a:rPr>
              <a:t>User public key     User  private key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2400" dirty="0">
              <a:latin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latin typeface="Times New Roman" panose="02020603050405020304" pitchFamily="18" charset="0"/>
              </a:rPr>
              <a:t>     f</a:t>
            </a:r>
            <a:r>
              <a:rPr lang="en-US" altLang="en-US" sz="2400" baseline="-25000" dirty="0">
                <a:latin typeface="Times New Roman" panose="02020603050405020304" pitchFamily="18" charset="0"/>
              </a:rPr>
              <a:t>u                                                    </a:t>
            </a:r>
            <a:r>
              <a:rPr lang="en-US" altLang="en-US" sz="2400" dirty="0" err="1">
                <a:latin typeface="Times New Roman" panose="02020603050405020304" pitchFamily="18" charset="0"/>
              </a:rPr>
              <a:t>t</a:t>
            </a:r>
            <a:r>
              <a:rPr lang="en-US" altLang="en-US" sz="2400" baseline="-25000" dirty="0" err="1">
                <a:latin typeface="Times New Roman" panose="02020603050405020304" pitchFamily="18" charset="0"/>
              </a:rPr>
              <a:t>u</a:t>
            </a:r>
            <a:r>
              <a:rPr lang="en-US" altLang="en-US" sz="2400" baseline="30000" dirty="0">
                <a:latin typeface="Times New Roman" panose="02020603050405020304" pitchFamily="18" charset="0"/>
              </a:rPr>
              <a:t>                       </a:t>
            </a:r>
            <a:r>
              <a:rPr lang="en-US" altLang="en-US" sz="2400" dirty="0">
                <a:latin typeface="Times New Roman" panose="02020603050405020304" pitchFamily="18" charset="0"/>
              </a:rPr>
              <a:t>G(1</a:t>
            </a:r>
            <a:r>
              <a:rPr lang="en-US" altLang="en-US" sz="2400" baseline="30000" dirty="0">
                <a:latin typeface="Times New Roman" panose="02020603050405020304" pitchFamily="18" charset="0"/>
              </a:rPr>
              <a:t>n</a:t>
            </a:r>
            <a:r>
              <a:rPr lang="en-US" altLang="en-US" sz="2400" dirty="0">
                <a:latin typeface="Times New Roman" panose="02020603050405020304" pitchFamily="18" charset="0"/>
              </a:rPr>
              <a:t>) outputs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latin typeface="Times New Roman" panose="02020603050405020304" pitchFamily="18" charset="0"/>
              </a:rPr>
              <a:t>					    (</a:t>
            </a:r>
            <a:r>
              <a:rPr lang="en-US" altLang="en-US" sz="2400" dirty="0" err="1">
                <a:latin typeface="Times New Roman" panose="02020603050405020304" pitchFamily="18" charset="0"/>
              </a:rPr>
              <a:t>f</a:t>
            </a:r>
            <a:r>
              <a:rPr lang="en-US" altLang="en-US" sz="2400" baseline="-25000" dirty="0" err="1">
                <a:latin typeface="Times New Roman" panose="02020603050405020304" pitchFamily="18" charset="0"/>
              </a:rPr>
              <a:t>u</a:t>
            </a:r>
            <a:r>
              <a:rPr lang="en-US" altLang="en-US" sz="2400" dirty="0" err="1">
                <a:latin typeface="Times New Roman" panose="02020603050405020304" pitchFamily="18" charset="0"/>
              </a:rPr>
              <a:t>,t</a:t>
            </a:r>
            <a:r>
              <a:rPr lang="en-US" altLang="en-US" sz="2400" baseline="-25000" dirty="0" err="1">
                <a:latin typeface="Times New Roman" panose="02020603050405020304" pitchFamily="18" charset="0"/>
              </a:rPr>
              <a:t>u</a:t>
            </a:r>
            <a:r>
              <a:rPr lang="en-US" altLang="en-US" sz="2400" dirty="0">
                <a:latin typeface="Times New Roman" panose="02020603050405020304" pitchFamily="18" charset="0"/>
              </a:rPr>
              <a:t>) in F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2400" baseline="-25000" dirty="0">
              <a:latin typeface="Times New Roman" panose="02020603050405020304" pitchFamily="18" charset="0"/>
            </a:endParaRPr>
          </a:p>
        </p:txBody>
      </p:sp>
      <p:sp>
        <p:nvSpPr>
          <p:cNvPr id="31759" name="Line 45">
            <a:extLst>
              <a:ext uri="{FF2B5EF4-FFF2-40B4-BE49-F238E27FC236}">
                <a16:creationId xmlns:a16="http://schemas.microsoft.com/office/drawing/2014/main" id="{980B88DE-42B1-C4D0-BEBA-6F13E5E2CD59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429000" y="1524000"/>
            <a:ext cx="76200" cy="2133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760" name="Line 46">
            <a:extLst>
              <a:ext uri="{FF2B5EF4-FFF2-40B4-BE49-F238E27FC236}">
                <a16:creationId xmlns:a16="http://schemas.microsoft.com/office/drawing/2014/main" id="{B1789335-1A2C-E986-F3E3-EFC908B9298C}"/>
              </a:ext>
            </a:extLst>
          </p:cNvPr>
          <p:cNvSpPr>
            <a:spLocks noChangeShapeType="1"/>
          </p:cNvSpPr>
          <p:nvPr/>
        </p:nvSpPr>
        <p:spPr bwMode="auto">
          <a:xfrm>
            <a:off x="1066800" y="2362200"/>
            <a:ext cx="5638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761" name="Text Box 47">
            <a:extLst>
              <a:ext uri="{FF2B5EF4-FFF2-40B4-BE49-F238E27FC236}">
                <a16:creationId xmlns:a16="http://schemas.microsoft.com/office/drawing/2014/main" id="{32ED18B3-631E-EFC3-86ED-9426EA46F3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5867400"/>
            <a:ext cx="2427288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</a:rPr>
              <a:t>On message m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</a:rPr>
              <a:t>Compute c=f</a:t>
            </a:r>
            <a:r>
              <a:rPr lang="en-US" altLang="en-US" sz="2400" baseline="-25000">
                <a:latin typeface="Times New Roman" panose="02020603050405020304" pitchFamily="18" charset="0"/>
              </a:rPr>
              <a:t>u</a:t>
            </a:r>
            <a:r>
              <a:rPr lang="en-US" altLang="en-US" sz="2400">
                <a:latin typeface="Times New Roman" panose="02020603050405020304" pitchFamily="18" charset="0"/>
              </a:rPr>
              <a:t>(m) </a:t>
            </a:r>
          </a:p>
        </p:txBody>
      </p:sp>
      <p:sp>
        <p:nvSpPr>
          <p:cNvPr id="31762" name="Text Box 48">
            <a:extLst>
              <a:ext uri="{FF2B5EF4-FFF2-40B4-BE49-F238E27FC236}">
                <a16:creationId xmlns:a16="http://schemas.microsoft.com/office/drawing/2014/main" id="{A24037D5-CECA-9C93-332A-2A247B1AE0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62600" y="5867400"/>
            <a:ext cx="3335338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</a:rPr>
              <a:t>On input c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</a:rPr>
              <a:t>let m = f</a:t>
            </a:r>
            <a:r>
              <a:rPr lang="en-US" altLang="en-US" sz="2400" baseline="30000">
                <a:latin typeface="Times New Roman" panose="02020603050405020304" pitchFamily="18" charset="0"/>
              </a:rPr>
              <a:t>-1</a:t>
            </a:r>
            <a:r>
              <a:rPr lang="en-US" altLang="en-US" sz="2400" baseline="-25000">
                <a:latin typeface="Times New Roman" panose="02020603050405020304" pitchFamily="18" charset="0"/>
              </a:rPr>
              <a:t>u</a:t>
            </a:r>
            <a:r>
              <a:rPr lang="en-US" altLang="en-US" sz="2400">
                <a:latin typeface="Times New Roman" panose="02020603050405020304" pitchFamily="18" charset="0"/>
              </a:rPr>
              <a:t>(c) =f</a:t>
            </a:r>
            <a:r>
              <a:rPr lang="en-US" altLang="en-US" sz="2400" baseline="30000">
                <a:latin typeface="Times New Roman" panose="02020603050405020304" pitchFamily="18" charset="0"/>
              </a:rPr>
              <a:t>-1</a:t>
            </a:r>
            <a:r>
              <a:rPr lang="en-US" altLang="en-US" sz="2400" baseline="-25000">
                <a:latin typeface="Times New Roman" panose="02020603050405020304" pitchFamily="18" charset="0"/>
              </a:rPr>
              <a:t>u</a:t>
            </a:r>
            <a:r>
              <a:rPr lang="en-US" altLang="en-US" sz="2400">
                <a:latin typeface="Times New Roman" panose="02020603050405020304" pitchFamily="18" charset="0"/>
              </a:rPr>
              <a:t>(f</a:t>
            </a:r>
            <a:r>
              <a:rPr lang="en-US" altLang="en-US" sz="2400" baseline="-25000">
                <a:latin typeface="Times New Roman" panose="02020603050405020304" pitchFamily="18" charset="0"/>
              </a:rPr>
              <a:t>u</a:t>
            </a:r>
            <a:r>
              <a:rPr lang="en-US" altLang="en-US" sz="2400">
                <a:latin typeface="Times New Roman" panose="02020603050405020304" pitchFamily="18" charset="0"/>
              </a:rPr>
              <a:t>(m)) 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Rectangle 2">
            <a:extLst>
              <a:ext uri="{FF2B5EF4-FFF2-40B4-BE49-F238E27FC236}">
                <a16:creationId xmlns:a16="http://schemas.microsoft.com/office/drawing/2014/main" id="{51630BB0-F202-A242-B147-F992AB61763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2590800"/>
            <a:ext cx="9144000" cy="1143000"/>
          </a:xfrm>
        </p:spPr>
        <p:txBody>
          <a:bodyPr>
            <a:normAutofit fontScale="90000"/>
          </a:bodyPr>
          <a:lstStyle/>
          <a:p>
            <a:pPr algn="l">
              <a:defRPr/>
            </a:pPr>
            <a:r>
              <a:rPr lang="en-US" sz="3600" dirty="0">
                <a:latin typeface="+mn-lt"/>
                <a:cs typeface="Arial"/>
              </a:rPr>
              <a:t>How to Build a PKC </a:t>
            </a:r>
            <a:br>
              <a:rPr lang="en-US" sz="3600" dirty="0">
                <a:latin typeface="+mn-lt"/>
                <a:cs typeface="Arial"/>
              </a:rPr>
            </a:br>
            <a:r>
              <a:rPr lang="en-US" sz="3600" dirty="0">
                <a:latin typeface="+mn-lt"/>
                <a:cs typeface="Arial"/>
              </a:rPr>
              <a:t>which can be </a:t>
            </a:r>
            <a:r>
              <a:rPr lang="en-US" sz="3600" dirty="0">
                <a:solidFill>
                  <a:schemeClr val="accent1"/>
                </a:solidFill>
                <a:latin typeface="+mn-lt"/>
                <a:cs typeface="Arial"/>
              </a:rPr>
              <a:t>proved computationally</a:t>
            </a:r>
            <a:br>
              <a:rPr lang="en-US" sz="3600" dirty="0">
                <a:solidFill>
                  <a:schemeClr val="accent1"/>
                </a:solidFill>
                <a:latin typeface="+mn-lt"/>
                <a:cs typeface="Arial"/>
              </a:rPr>
            </a:br>
            <a:r>
              <a:rPr lang="en-US" sz="3600" dirty="0">
                <a:solidFill>
                  <a:schemeClr val="accent1"/>
                </a:solidFill>
                <a:latin typeface="+mn-lt"/>
                <a:cs typeface="Arial"/>
              </a:rPr>
              <a:t>indistinguishable based on the factoring problem</a:t>
            </a:r>
            <a:r>
              <a:rPr lang="en-US" sz="3600" dirty="0">
                <a:latin typeface="+mn-lt"/>
                <a:cs typeface="Arial"/>
              </a:rPr>
              <a:t>? </a:t>
            </a:r>
            <a:br>
              <a:rPr lang="en-US" sz="3600" dirty="0">
                <a:latin typeface="+mn-lt"/>
                <a:cs typeface="Arial"/>
              </a:rPr>
            </a:br>
            <a:br>
              <a:rPr lang="en-US" sz="3600" dirty="0">
                <a:latin typeface="+mn-lt"/>
                <a:cs typeface="Arial"/>
              </a:rPr>
            </a:br>
            <a:br>
              <a:rPr lang="en-US" sz="3600" dirty="0">
                <a:latin typeface="+mn-lt"/>
                <a:cs typeface="Arial"/>
              </a:rPr>
            </a:br>
            <a:r>
              <a:rPr lang="en-US" sz="3600" dirty="0">
                <a:latin typeface="+mn-lt"/>
                <a:cs typeface="Arial"/>
              </a:rPr>
              <a:t>First Key Step: </a:t>
            </a:r>
            <a:br>
              <a:rPr lang="en-US" sz="3600" dirty="0">
                <a:latin typeface="+mn-lt"/>
                <a:cs typeface="Arial"/>
              </a:rPr>
            </a:br>
            <a:r>
              <a:rPr lang="en-US" sz="3600" dirty="0">
                <a:solidFill>
                  <a:srgbClr val="0033CC"/>
                </a:solidFill>
                <a:latin typeface="+mn-lt"/>
                <a:cs typeface="Arial"/>
              </a:rPr>
              <a:t>How to Build a PKC for 1 bit messages?</a:t>
            </a:r>
            <a:endParaRPr lang="en-US" dirty="0">
              <a:solidFill>
                <a:srgbClr val="0033CC"/>
              </a:solidFill>
              <a:latin typeface="+mn-lt"/>
              <a:cs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Rectangle 2">
            <a:extLst>
              <a:ext uri="{FF2B5EF4-FFF2-40B4-BE49-F238E27FC236}">
                <a16:creationId xmlns:a16="http://schemas.microsoft.com/office/drawing/2014/main" id="{6799E81B-97FB-5C6E-A8C7-A21D790C436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152400"/>
            <a:ext cx="9144000" cy="1143000"/>
          </a:xfrm>
        </p:spPr>
        <p:txBody>
          <a:bodyPr/>
          <a:lstStyle/>
          <a:p>
            <a:r>
              <a:rPr lang="en-US" altLang="en-US" sz="3600" b="1" dirty="0">
                <a:solidFill>
                  <a:schemeClr val="accent1"/>
                </a:solidFill>
                <a:ea typeface="ＭＳ Ｐゴシック" panose="020B0600070205080204" pitchFamily="34" charset="-128"/>
                <a:cs typeface="Arial" panose="020B0604020202020204" pitchFamily="34" charset="0"/>
              </a:rPr>
              <a:t>A probabilistic ``gadget</a:t>
            </a:r>
            <a:r>
              <a:rPr lang="ja-JP" altLang="en-US" sz="3600" b="1">
                <a:solidFill>
                  <a:schemeClr val="accent1"/>
                </a:solidFill>
                <a:ea typeface="ＭＳ Ｐゴシック" panose="020B0600070205080204" pitchFamily="34" charset="-128"/>
                <a:cs typeface="Arial" panose="020B0604020202020204" pitchFamily="34" charset="0"/>
              </a:rPr>
              <a:t>’’</a:t>
            </a:r>
            <a:endParaRPr lang="en-US" altLang="en-US" b="1" dirty="0">
              <a:solidFill>
                <a:schemeClr val="accent1"/>
              </a:solidFill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47106" name="Rectangle 3">
            <a:extLst>
              <a:ext uri="{FF2B5EF4-FFF2-40B4-BE49-F238E27FC236}">
                <a16:creationId xmlns:a16="http://schemas.microsoft.com/office/drawing/2014/main" id="{CD2C99EE-DFE0-ABAF-0959-C55B096BAE2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81000" y="1600200"/>
            <a:ext cx="8153400" cy="4114800"/>
          </a:xfrm>
        </p:spPr>
        <p:txBody>
          <a:bodyPr/>
          <a:lstStyle/>
          <a:p>
            <a:pPr>
              <a:buFontTx/>
              <a:buNone/>
            </a:pPr>
            <a:endParaRPr lang="en-US" altLang="en-US">
              <a:ea typeface="ＭＳ Ｐゴシック" panose="020B0600070205080204" pitchFamily="34" charset="-128"/>
            </a:endParaRPr>
          </a:p>
          <a:p>
            <a:pPr>
              <a:buFontTx/>
              <a:buNone/>
            </a:pPr>
            <a:endParaRPr lang="en-US" altLang="en-US">
              <a:solidFill>
                <a:srgbClr val="0066FF"/>
              </a:solidFill>
              <a:ea typeface="ＭＳ Ｐゴシック" panose="020B0600070205080204" pitchFamily="34" charset="-128"/>
            </a:endParaRPr>
          </a:p>
        </p:txBody>
      </p:sp>
      <p:sp>
        <p:nvSpPr>
          <p:cNvPr id="47107" name="Rectangle 4">
            <a:extLst>
              <a:ext uri="{FF2B5EF4-FFF2-40B4-BE49-F238E27FC236}">
                <a16:creationId xmlns:a16="http://schemas.microsoft.com/office/drawing/2014/main" id="{E6026988-6686-7CFA-3CD8-D6BE6E8629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1676400"/>
            <a:ext cx="6400800" cy="426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>
            <a:lvl1pPr marL="342900" indent="-3429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20000"/>
              </a:spcBef>
            </a:pPr>
            <a:r>
              <a:rPr lang="en-US" altLang="en-US" sz="2800">
                <a:solidFill>
                  <a:srgbClr val="00279F"/>
                </a:solidFill>
                <a:latin typeface="Comic Sans MS" panose="030F0902030302020204" pitchFamily="66" charset="0"/>
              </a:rPr>
              <a:t>Easy to sample</a:t>
            </a:r>
          </a:p>
        </p:txBody>
      </p:sp>
      <p:sp>
        <p:nvSpPr>
          <p:cNvPr id="47108" name="Rectangle 5">
            <a:extLst>
              <a:ext uri="{FF2B5EF4-FFF2-40B4-BE49-F238E27FC236}">
                <a16:creationId xmlns:a16="http://schemas.microsoft.com/office/drawing/2014/main" id="{0E418B04-6AAF-ABE1-B800-CD643879F4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86400" y="1676400"/>
            <a:ext cx="1087438" cy="51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800" b="1">
                <a:solidFill>
                  <a:srgbClr val="00279F"/>
                </a:solidFill>
                <a:cs typeface="Arial" panose="020B0604020202020204" pitchFamily="34" charset="0"/>
              </a:rPr>
              <a:t>E</a:t>
            </a:r>
            <a:r>
              <a:rPr lang="en-US" altLang="en-US" sz="2800" b="1" baseline="-25000">
                <a:solidFill>
                  <a:srgbClr val="00279F"/>
                </a:solidFill>
                <a:cs typeface="Arial" panose="020B0604020202020204" pitchFamily="34" charset="0"/>
              </a:rPr>
              <a:t>1</a:t>
            </a:r>
            <a:r>
              <a:rPr lang="en-US" altLang="en-US" sz="2800" b="1">
                <a:solidFill>
                  <a:srgbClr val="00279F"/>
                </a:solidFill>
                <a:cs typeface="Arial" panose="020B0604020202020204" pitchFamily="34" charset="0"/>
              </a:rPr>
              <a:t>(</a:t>
            </a:r>
            <a:r>
              <a:rPr lang="en-US" altLang="en-US" sz="2800" b="1">
                <a:solidFill>
                  <a:schemeClr val="tx2"/>
                </a:solidFill>
                <a:cs typeface="Arial" panose="020B0604020202020204" pitchFamily="34" charset="0"/>
              </a:rPr>
              <a:t>m</a:t>
            </a:r>
            <a:r>
              <a:rPr lang="en-US" altLang="en-US" sz="2800" b="1">
                <a:solidFill>
                  <a:srgbClr val="00279F"/>
                </a:solidFill>
                <a:cs typeface="Arial" panose="020B0604020202020204" pitchFamily="34" charset="0"/>
              </a:rPr>
              <a:t>)</a:t>
            </a:r>
          </a:p>
        </p:txBody>
      </p:sp>
      <p:sp>
        <p:nvSpPr>
          <p:cNvPr id="47109" name="Rectangle 6">
            <a:extLst>
              <a:ext uri="{FF2B5EF4-FFF2-40B4-BE49-F238E27FC236}">
                <a16:creationId xmlns:a16="http://schemas.microsoft.com/office/drawing/2014/main" id="{BA9C6938-9165-F53F-025A-8D9C0EB459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15000" y="2057400"/>
            <a:ext cx="1304925" cy="51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800" b="1">
                <a:solidFill>
                  <a:srgbClr val="00279F"/>
                </a:solidFill>
                <a:cs typeface="Arial" panose="020B0604020202020204" pitchFamily="34" charset="0"/>
              </a:rPr>
              <a:t>E</a:t>
            </a:r>
            <a:r>
              <a:rPr lang="en-US" altLang="en-US" sz="2800" b="1" baseline="-25000">
                <a:solidFill>
                  <a:srgbClr val="00279F"/>
                </a:solidFill>
                <a:cs typeface="Arial" panose="020B0604020202020204" pitchFamily="34" charset="0"/>
              </a:rPr>
              <a:t>2</a:t>
            </a:r>
            <a:r>
              <a:rPr lang="en-US" altLang="en-US" sz="2800" b="1">
                <a:solidFill>
                  <a:srgbClr val="00279F"/>
                </a:solidFill>
                <a:cs typeface="Arial" panose="020B0604020202020204" pitchFamily="34" charset="0"/>
              </a:rPr>
              <a:t>(</a:t>
            </a:r>
            <a:r>
              <a:rPr lang="en-US" altLang="en-US" sz="2800" b="1">
                <a:solidFill>
                  <a:schemeClr val="tx2"/>
                </a:solidFill>
                <a:cs typeface="Arial" panose="020B0604020202020204" pitchFamily="34" charset="0"/>
              </a:rPr>
              <a:t>m</a:t>
            </a:r>
            <a:r>
              <a:rPr lang="en-US" altLang="en-US" sz="2800" b="1">
                <a:solidFill>
                  <a:srgbClr val="00279F"/>
                </a:solidFill>
                <a:cs typeface="Arial" panose="020B0604020202020204" pitchFamily="34" charset="0"/>
              </a:rPr>
              <a:t>)</a:t>
            </a:r>
          </a:p>
        </p:txBody>
      </p:sp>
      <p:sp>
        <p:nvSpPr>
          <p:cNvPr id="47110" name="Rectangle 7">
            <a:extLst>
              <a:ext uri="{FF2B5EF4-FFF2-40B4-BE49-F238E27FC236}">
                <a16:creationId xmlns:a16="http://schemas.microsoft.com/office/drawing/2014/main" id="{5AC820E9-486F-3D23-5468-519B244860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15000" y="2514600"/>
            <a:ext cx="1676400" cy="51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800" b="1">
                <a:solidFill>
                  <a:srgbClr val="00279F"/>
                </a:solidFill>
                <a:cs typeface="Arial" panose="020B0604020202020204" pitchFamily="34" charset="0"/>
              </a:rPr>
              <a:t>E</a:t>
            </a:r>
            <a:r>
              <a:rPr lang="en-US" altLang="en-US" sz="2800" b="1" baseline="-25000">
                <a:solidFill>
                  <a:srgbClr val="00279F"/>
                </a:solidFill>
                <a:cs typeface="Arial" panose="020B0604020202020204" pitchFamily="34" charset="0"/>
              </a:rPr>
              <a:t>3</a:t>
            </a:r>
            <a:r>
              <a:rPr lang="en-US" altLang="en-US" sz="2800" b="1">
                <a:solidFill>
                  <a:srgbClr val="00279F"/>
                </a:solidFill>
                <a:cs typeface="Arial" panose="020B0604020202020204" pitchFamily="34" charset="0"/>
              </a:rPr>
              <a:t>(</a:t>
            </a:r>
            <a:r>
              <a:rPr lang="en-US" altLang="en-US" sz="2800" b="1">
                <a:solidFill>
                  <a:schemeClr val="tx2"/>
                </a:solidFill>
                <a:cs typeface="Arial" panose="020B0604020202020204" pitchFamily="34" charset="0"/>
              </a:rPr>
              <a:t>m</a:t>
            </a:r>
            <a:r>
              <a:rPr lang="en-US" altLang="en-US" sz="2800" b="1">
                <a:solidFill>
                  <a:srgbClr val="00279F"/>
                </a:solidFill>
                <a:cs typeface="Arial" panose="020B0604020202020204" pitchFamily="34" charset="0"/>
              </a:rPr>
              <a:t>) …</a:t>
            </a:r>
          </a:p>
        </p:txBody>
      </p:sp>
      <p:sp>
        <p:nvSpPr>
          <p:cNvPr id="47111" name="Rectangle 8">
            <a:extLst>
              <a:ext uri="{FF2B5EF4-FFF2-40B4-BE49-F238E27FC236}">
                <a16:creationId xmlns:a16="http://schemas.microsoft.com/office/drawing/2014/main" id="{20897FF0-F1BA-504A-CC9F-C49742EA78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91200" y="3048000"/>
            <a:ext cx="1668463" cy="51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800" b="1">
                <a:solidFill>
                  <a:srgbClr val="00279F"/>
                </a:solidFill>
                <a:cs typeface="Arial" panose="020B0604020202020204" pitchFamily="34" charset="0"/>
              </a:rPr>
              <a:t>E</a:t>
            </a:r>
            <a:r>
              <a:rPr lang="en-US" altLang="en-US" sz="2800" b="1" baseline="-25000">
                <a:solidFill>
                  <a:srgbClr val="00279F"/>
                </a:solidFill>
                <a:cs typeface="Arial" panose="020B0604020202020204" pitchFamily="34" charset="0"/>
              </a:rPr>
              <a:t>2</a:t>
            </a:r>
            <a:r>
              <a:rPr lang="en-US" altLang="en-US" sz="2800" b="1" baseline="30000">
                <a:solidFill>
                  <a:srgbClr val="00279F"/>
                </a:solidFill>
                <a:cs typeface="Arial" panose="020B0604020202020204" pitchFamily="34" charset="0"/>
              </a:rPr>
              <a:t>100</a:t>
            </a:r>
            <a:r>
              <a:rPr lang="en-US" altLang="en-US" sz="2800" b="1">
                <a:solidFill>
                  <a:srgbClr val="00279F"/>
                </a:solidFill>
                <a:cs typeface="Arial" panose="020B0604020202020204" pitchFamily="34" charset="0"/>
              </a:rPr>
              <a:t>(</a:t>
            </a:r>
            <a:r>
              <a:rPr lang="en-US" altLang="en-US" sz="2800" b="1">
                <a:solidFill>
                  <a:schemeClr val="tx2"/>
                </a:solidFill>
                <a:cs typeface="Arial" panose="020B0604020202020204" pitchFamily="34" charset="0"/>
              </a:rPr>
              <a:t>m</a:t>
            </a:r>
            <a:r>
              <a:rPr lang="en-US" altLang="en-US" sz="2800" b="1">
                <a:solidFill>
                  <a:srgbClr val="00279F"/>
                </a:solidFill>
                <a:cs typeface="Arial" panose="020B0604020202020204" pitchFamily="34" charset="0"/>
              </a:rPr>
              <a:t>)</a:t>
            </a:r>
          </a:p>
        </p:txBody>
      </p:sp>
      <p:sp>
        <p:nvSpPr>
          <p:cNvPr id="47112" name="Rectangle 9">
            <a:extLst>
              <a:ext uri="{FF2B5EF4-FFF2-40B4-BE49-F238E27FC236}">
                <a16:creationId xmlns:a16="http://schemas.microsoft.com/office/drawing/2014/main" id="{820170C5-61C6-DAB8-64FE-DA7B39C5E7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2819400"/>
            <a:ext cx="477838" cy="51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800" b="1">
                <a:solidFill>
                  <a:schemeClr val="tx2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m</a:t>
            </a:r>
          </a:p>
        </p:txBody>
      </p:sp>
      <p:sp>
        <p:nvSpPr>
          <p:cNvPr id="47113" name="Rectangle 10">
            <a:extLst>
              <a:ext uri="{FF2B5EF4-FFF2-40B4-BE49-F238E27FC236}">
                <a16:creationId xmlns:a16="http://schemas.microsoft.com/office/drawing/2014/main" id="{F580A6FD-84E7-7887-70FB-C8E33A4B13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0" y="3352800"/>
            <a:ext cx="3276600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chemeClr val="hlink"/>
                </a:solidFill>
                <a:cs typeface="Arial" panose="020B0604020202020204" pitchFamily="34" charset="0"/>
              </a:rPr>
              <a:t>   </a:t>
            </a:r>
            <a:r>
              <a:rPr lang="en-US" altLang="en-US" sz="2400">
                <a:solidFill>
                  <a:srgbClr val="FF3300"/>
                </a:solidFill>
                <a:cs typeface="Arial" panose="020B0604020202020204" pitchFamily="34" charset="0"/>
              </a:rPr>
              <a:t>Hard to distinguish</a:t>
            </a:r>
          </a:p>
        </p:txBody>
      </p:sp>
      <p:sp>
        <p:nvSpPr>
          <p:cNvPr id="47114" name="Freeform 11">
            <a:extLst>
              <a:ext uri="{FF2B5EF4-FFF2-40B4-BE49-F238E27FC236}">
                <a16:creationId xmlns:a16="http://schemas.microsoft.com/office/drawing/2014/main" id="{D5382BA5-6AF5-F1E7-86EC-279ED512B490}"/>
              </a:ext>
            </a:extLst>
          </p:cNvPr>
          <p:cNvSpPr>
            <a:spLocks/>
          </p:cNvSpPr>
          <p:nvPr/>
        </p:nvSpPr>
        <p:spPr bwMode="auto">
          <a:xfrm>
            <a:off x="1981200" y="2971800"/>
            <a:ext cx="3962400" cy="1136650"/>
          </a:xfrm>
          <a:custGeom>
            <a:avLst/>
            <a:gdLst>
              <a:gd name="T0" fmla="*/ 2147483646 w 2604"/>
              <a:gd name="T1" fmla="*/ 2147483646 h 236"/>
              <a:gd name="T2" fmla="*/ 2147483646 w 2604"/>
              <a:gd name="T3" fmla="*/ 2147483646 h 236"/>
              <a:gd name="T4" fmla="*/ 2147483646 w 2604"/>
              <a:gd name="T5" fmla="*/ 2147483646 h 236"/>
              <a:gd name="T6" fmla="*/ 2147483646 w 2604"/>
              <a:gd name="T7" fmla="*/ 2147483646 h 236"/>
              <a:gd name="T8" fmla="*/ 2147483646 w 2604"/>
              <a:gd name="T9" fmla="*/ 2147483646 h 236"/>
              <a:gd name="T10" fmla="*/ 2147483646 w 2604"/>
              <a:gd name="T11" fmla="*/ 2147483646 h 236"/>
              <a:gd name="T12" fmla="*/ 0 w 2604"/>
              <a:gd name="T13" fmla="*/ 0 h 236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2604"/>
              <a:gd name="T22" fmla="*/ 0 h 236"/>
              <a:gd name="T23" fmla="*/ 2604 w 2604"/>
              <a:gd name="T24" fmla="*/ 236 h 2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604" h="236">
                <a:moveTo>
                  <a:pt x="2603" y="141"/>
                </a:moveTo>
                <a:lnTo>
                  <a:pt x="2285" y="226"/>
                </a:lnTo>
                <a:lnTo>
                  <a:pt x="1620" y="235"/>
                </a:lnTo>
                <a:lnTo>
                  <a:pt x="1287" y="235"/>
                </a:lnTo>
                <a:lnTo>
                  <a:pt x="983" y="216"/>
                </a:lnTo>
                <a:lnTo>
                  <a:pt x="333" y="132"/>
                </a:lnTo>
                <a:lnTo>
                  <a:pt x="0" y="0"/>
                </a:lnTo>
              </a:path>
            </a:pathLst>
          </a:custGeom>
          <a:noFill/>
          <a:ln w="38100" cap="rnd">
            <a:solidFill>
              <a:srgbClr val="CC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7115" name="Arc 12">
            <a:extLst>
              <a:ext uri="{FF2B5EF4-FFF2-40B4-BE49-F238E27FC236}">
                <a16:creationId xmlns:a16="http://schemas.microsoft.com/office/drawing/2014/main" id="{9174D154-DCDE-F199-502D-ABCD3E1654B8}"/>
              </a:ext>
            </a:extLst>
          </p:cNvPr>
          <p:cNvSpPr>
            <a:spLocks/>
          </p:cNvSpPr>
          <p:nvPr/>
        </p:nvSpPr>
        <p:spPr bwMode="auto">
          <a:xfrm rot="10800000">
            <a:off x="1905000" y="2133600"/>
            <a:ext cx="3684588" cy="382588"/>
          </a:xfrm>
          <a:custGeom>
            <a:avLst/>
            <a:gdLst>
              <a:gd name="T0" fmla="*/ 2147483646 w 21600"/>
              <a:gd name="T1" fmla="*/ 0 h 21600"/>
              <a:gd name="T2" fmla="*/ 0 w 21600"/>
              <a:gd name="T3" fmla="*/ 2147483646 h 21600"/>
              <a:gd name="T4" fmla="*/ 0 w 21600"/>
              <a:gd name="T5" fmla="*/ 0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21600" y="0"/>
                </a:moveTo>
                <a:cubicBezTo>
                  <a:pt x="21600" y="11929"/>
                  <a:pt x="11929" y="21599"/>
                  <a:pt x="0" y="21600"/>
                </a:cubicBezTo>
              </a:path>
              <a:path w="21600" h="21600" stroke="0" extrusionOk="0">
                <a:moveTo>
                  <a:pt x="21600" y="0"/>
                </a:moveTo>
                <a:cubicBezTo>
                  <a:pt x="21600" y="11929"/>
                  <a:pt x="11929" y="21599"/>
                  <a:pt x="0" y="21600"/>
                </a:cubicBezTo>
                <a:lnTo>
                  <a:pt x="0" y="0"/>
                </a:lnTo>
                <a:lnTo>
                  <a:pt x="21600" y="0"/>
                </a:lnTo>
                <a:close/>
              </a:path>
            </a:pathLst>
          </a:custGeom>
          <a:noFill/>
          <a:ln w="38100" cap="rnd">
            <a:solidFill>
              <a:srgbClr val="339933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7116" name="Arc 13">
            <a:extLst>
              <a:ext uri="{FF2B5EF4-FFF2-40B4-BE49-F238E27FC236}">
                <a16:creationId xmlns:a16="http://schemas.microsoft.com/office/drawing/2014/main" id="{75795AD0-14AD-E089-1C57-DD25E09C66B9}"/>
              </a:ext>
            </a:extLst>
          </p:cNvPr>
          <p:cNvSpPr>
            <a:spLocks/>
          </p:cNvSpPr>
          <p:nvPr/>
        </p:nvSpPr>
        <p:spPr bwMode="auto">
          <a:xfrm rot="10800000">
            <a:off x="1905000" y="2438400"/>
            <a:ext cx="3721100" cy="247650"/>
          </a:xfrm>
          <a:custGeom>
            <a:avLst/>
            <a:gdLst>
              <a:gd name="T0" fmla="*/ 2147483646 w 21600"/>
              <a:gd name="T1" fmla="*/ 0 h 21600"/>
              <a:gd name="T2" fmla="*/ 0 w 21600"/>
              <a:gd name="T3" fmla="*/ 2147483646 h 21600"/>
              <a:gd name="T4" fmla="*/ 0 w 21600"/>
              <a:gd name="T5" fmla="*/ 0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21600" y="0"/>
                </a:moveTo>
                <a:cubicBezTo>
                  <a:pt x="21600" y="11929"/>
                  <a:pt x="11929" y="21599"/>
                  <a:pt x="0" y="21600"/>
                </a:cubicBezTo>
              </a:path>
              <a:path w="21600" h="21600" stroke="0" extrusionOk="0">
                <a:moveTo>
                  <a:pt x="21600" y="0"/>
                </a:moveTo>
                <a:cubicBezTo>
                  <a:pt x="21600" y="11929"/>
                  <a:pt x="11929" y="21599"/>
                  <a:pt x="0" y="21600"/>
                </a:cubicBezTo>
                <a:lnTo>
                  <a:pt x="0" y="0"/>
                </a:lnTo>
                <a:lnTo>
                  <a:pt x="21600" y="0"/>
                </a:lnTo>
                <a:close/>
              </a:path>
            </a:pathLst>
          </a:custGeom>
          <a:noFill/>
          <a:ln w="38100" cap="rnd">
            <a:solidFill>
              <a:srgbClr val="339933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7117" name="Arc 14">
            <a:extLst>
              <a:ext uri="{FF2B5EF4-FFF2-40B4-BE49-F238E27FC236}">
                <a16:creationId xmlns:a16="http://schemas.microsoft.com/office/drawing/2014/main" id="{B6054388-EAAB-6F88-80ED-8E6B7F789F18}"/>
              </a:ext>
            </a:extLst>
          </p:cNvPr>
          <p:cNvSpPr>
            <a:spLocks/>
          </p:cNvSpPr>
          <p:nvPr/>
        </p:nvSpPr>
        <p:spPr bwMode="auto">
          <a:xfrm rot="10800000">
            <a:off x="1905000" y="2667000"/>
            <a:ext cx="3806825" cy="280988"/>
          </a:xfrm>
          <a:custGeom>
            <a:avLst/>
            <a:gdLst>
              <a:gd name="T0" fmla="*/ 2147483646 w 21600"/>
              <a:gd name="T1" fmla="*/ 0 h 21600"/>
              <a:gd name="T2" fmla="*/ 0 w 21600"/>
              <a:gd name="T3" fmla="*/ 2147483646 h 21600"/>
              <a:gd name="T4" fmla="*/ 0 w 21600"/>
              <a:gd name="T5" fmla="*/ 0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21600" y="0"/>
                </a:moveTo>
                <a:cubicBezTo>
                  <a:pt x="21600" y="11929"/>
                  <a:pt x="11929" y="21599"/>
                  <a:pt x="0" y="21600"/>
                </a:cubicBezTo>
              </a:path>
              <a:path w="21600" h="21600" stroke="0" extrusionOk="0">
                <a:moveTo>
                  <a:pt x="21600" y="0"/>
                </a:moveTo>
                <a:cubicBezTo>
                  <a:pt x="21600" y="11929"/>
                  <a:pt x="11929" y="21599"/>
                  <a:pt x="0" y="21600"/>
                </a:cubicBezTo>
                <a:lnTo>
                  <a:pt x="0" y="0"/>
                </a:lnTo>
                <a:lnTo>
                  <a:pt x="21600" y="0"/>
                </a:lnTo>
                <a:close/>
              </a:path>
            </a:pathLst>
          </a:custGeom>
          <a:noFill/>
          <a:ln w="38100" cap="rnd">
            <a:solidFill>
              <a:srgbClr val="339933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7118" name="Arc 15">
            <a:extLst>
              <a:ext uri="{FF2B5EF4-FFF2-40B4-BE49-F238E27FC236}">
                <a16:creationId xmlns:a16="http://schemas.microsoft.com/office/drawing/2014/main" id="{DD481B0C-038F-33CE-1D67-6B5C427427BD}"/>
              </a:ext>
            </a:extLst>
          </p:cNvPr>
          <p:cNvSpPr>
            <a:spLocks/>
          </p:cNvSpPr>
          <p:nvPr/>
        </p:nvSpPr>
        <p:spPr bwMode="auto">
          <a:xfrm rot="10800000">
            <a:off x="1981200" y="2895600"/>
            <a:ext cx="3683000" cy="95250"/>
          </a:xfrm>
          <a:custGeom>
            <a:avLst/>
            <a:gdLst>
              <a:gd name="T0" fmla="*/ 2147483646 w 21600"/>
              <a:gd name="T1" fmla="*/ 0 h 21600"/>
              <a:gd name="T2" fmla="*/ 0 w 21600"/>
              <a:gd name="T3" fmla="*/ 2147483646 h 21600"/>
              <a:gd name="T4" fmla="*/ 0 w 21600"/>
              <a:gd name="T5" fmla="*/ 0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21600" y="0"/>
                </a:moveTo>
                <a:cubicBezTo>
                  <a:pt x="21600" y="11929"/>
                  <a:pt x="11929" y="21599"/>
                  <a:pt x="0" y="21600"/>
                </a:cubicBezTo>
              </a:path>
              <a:path w="21600" h="21600" stroke="0" extrusionOk="0">
                <a:moveTo>
                  <a:pt x="21600" y="0"/>
                </a:moveTo>
                <a:cubicBezTo>
                  <a:pt x="21600" y="11929"/>
                  <a:pt x="11929" y="21599"/>
                  <a:pt x="0" y="21600"/>
                </a:cubicBezTo>
                <a:lnTo>
                  <a:pt x="0" y="0"/>
                </a:lnTo>
                <a:lnTo>
                  <a:pt x="21600" y="0"/>
                </a:lnTo>
                <a:close/>
              </a:path>
            </a:pathLst>
          </a:custGeom>
          <a:noFill/>
          <a:ln w="38100" cap="rnd">
            <a:solidFill>
              <a:srgbClr val="339933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9568" name="Freeform 16">
            <a:extLst>
              <a:ext uri="{FF2B5EF4-FFF2-40B4-BE49-F238E27FC236}">
                <a16:creationId xmlns:a16="http://schemas.microsoft.com/office/drawing/2014/main" id="{A6B56FEB-7C95-5E6B-8905-EBF02F1CC441}"/>
              </a:ext>
            </a:extLst>
          </p:cNvPr>
          <p:cNvSpPr>
            <a:spLocks/>
          </p:cNvSpPr>
          <p:nvPr/>
        </p:nvSpPr>
        <p:spPr bwMode="auto">
          <a:xfrm>
            <a:off x="2057400" y="3276600"/>
            <a:ext cx="4040188" cy="1239838"/>
          </a:xfrm>
          <a:custGeom>
            <a:avLst/>
            <a:gdLst>
              <a:gd name="T0" fmla="*/ 2147483646 w 2444"/>
              <a:gd name="T1" fmla="*/ 2147483646 h 598"/>
              <a:gd name="T2" fmla="*/ 2147483646 w 2444"/>
              <a:gd name="T3" fmla="*/ 2147483646 h 598"/>
              <a:gd name="T4" fmla="*/ 2147483646 w 2444"/>
              <a:gd name="T5" fmla="*/ 2147483646 h 598"/>
              <a:gd name="T6" fmla="*/ 2147483646 w 2444"/>
              <a:gd name="T7" fmla="*/ 2147483646 h 598"/>
              <a:gd name="T8" fmla="*/ 2147483646 w 2444"/>
              <a:gd name="T9" fmla="*/ 2147483646 h 598"/>
              <a:gd name="T10" fmla="*/ 2147483646 w 2444"/>
              <a:gd name="T11" fmla="*/ 2147483646 h 598"/>
              <a:gd name="T12" fmla="*/ 2147483646 w 2444"/>
              <a:gd name="T13" fmla="*/ 2147483646 h 598"/>
              <a:gd name="T14" fmla="*/ 2147483646 w 2444"/>
              <a:gd name="T15" fmla="*/ 2147483646 h 598"/>
              <a:gd name="T16" fmla="*/ 2147483646 w 2444"/>
              <a:gd name="T17" fmla="*/ 2147483646 h 598"/>
              <a:gd name="T18" fmla="*/ 2147483646 w 2444"/>
              <a:gd name="T19" fmla="*/ 2147483646 h 598"/>
              <a:gd name="T20" fmla="*/ 2147483646 w 2444"/>
              <a:gd name="T21" fmla="*/ 2147483646 h 598"/>
              <a:gd name="T22" fmla="*/ 2147483646 w 2444"/>
              <a:gd name="T23" fmla="*/ 2147483646 h 598"/>
              <a:gd name="T24" fmla="*/ 2147483646 w 2444"/>
              <a:gd name="T25" fmla="*/ 2147483646 h 598"/>
              <a:gd name="T26" fmla="*/ 2147483646 w 2444"/>
              <a:gd name="T27" fmla="*/ 2147483646 h 598"/>
              <a:gd name="T28" fmla="*/ 2147483646 w 2444"/>
              <a:gd name="T29" fmla="*/ 2147483646 h 598"/>
              <a:gd name="T30" fmla="*/ 2147483646 w 2444"/>
              <a:gd name="T31" fmla="*/ 2147483646 h 598"/>
              <a:gd name="T32" fmla="*/ 2147483646 w 2444"/>
              <a:gd name="T33" fmla="*/ 2147483646 h 598"/>
              <a:gd name="T34" fmla="*/ 2147483646 w 2444"/>
              <a:gd name="T35" fmla="*/ 2147483646 h 598"/>
              <a:gd name="T36" fmla="*/ 2147483646 w 2444"/>
              <a:gd name="T37" fmla="*/ 2147483646 h 598"/>
              <a:gd name="T38" fmla="*/ 2147483646 w 2444"/>
              <a:gd name="T39" fmla="*/ 2147483646 h 598"/>
              <a:gd name="T40" fmla="*/ 2147483646 w 2444"/>
              <a:gd name="T41" fmla="*/ 2147483646 h 598"/>
              <a:gd name="T42" fmla="*/ 2147483646 w 2444"/>
              <a:gd name="T43" fmla="*/ 2147483646 h 598"/>
              <a:gd name="T44" fmla="*/ 2147483646 w 2444"/>
              <a:gd name="T45" fmla="*/ 2147483646 h 598"/>
              <a:gd name="T46" fmla="*/ 2147483646 w 2444"/>
              <a:gd name="T47" fmla="*/ 2147483646 h 598"/>
              <a:gd name="T48" fmla="*/ 2147483646 w 2444"/>
              <a:gd name="T49" fmla="*/ 2147483646 h 598"/>
              <a:gd name="T50" fmla="*/ 2147483646 w 2444"/>
              <a:gd name="T51" fmla="*/ 2147483646 h 598"/>
              <a:gd name="T52" fmla="*/ 2147483646 w 2444"/>
              <a:gd name="T53" fmla="*/ 2147483646 h 598"/>
              <a:gd name="T54" fmla="*/ 2147483646 w 2444"/>
              <a:gd name="T55" fmla="*/ 2147483646 h 598"/>
              <a:gd name="T56" fmla="*/ 2147483646 w 2444"/>
              <a:gd name="T57" fmla="*/ 2147483646 h 598"/>
              <a:gd name="T58" fmla="*/ 2147483646 w 2444"/>
              <a:gd name="T59" fmla="*/ 2147483646 h 598"/>
              <a:gd name="T60" fmla="*/ 2147483646 w 2444"/>
              <a:gd name="T61" fmla="*/ 2147483646 h 598"/>
              <a:gd name="T62" fmla="*/ 2147483646 w 2444"/>
              <a:gd name="T63" fmla="*/ 2147483646 h 598"/>
              <a:gd name="T64" fmla="*/ 2147483646 w 2444"/>
              <a:gd name="T65" fmla="*/ 2147483646 h 598"/>
              <a:gd name="T66" fmla="*/ 2147483646 w 2444"/>
              <a:gd name="T67" fmla="*/ 2147483646 h 598"/>
              <a:gd name="T68" fmla="*/ 2147483646 w 2444"/>
              <a:gd name="T69" fmla="*/ 2147483646 h 598"/>
              <a:gd name="T70" fmla="*/ 2147483646 w 2444"/>
              <a:gd name="T71" fmla="*/ 2147483646 h 598"/>
              <a:gd name="T72" fmla="*/ 2147483646 w 2444"/>
              <a:gd name="T73" fmla="*/ 2147483646 h 598"/>
              <a:gd name="T74" fmla="*/ 2147483646 w 2444"/>
              <a:gd name="T75" fmla="*/ 2147483646 h 598"/>
              <a:gd name="T76" fmla="*/ 2147483646 w 2444"/>
              <a:gd name="T77" fmla="*/ 2147483646 h 598"/>
              <a:gd name="T78" fmla="*/ 2147483646 w 2444"/>
              <a:gd name="T79" fmla="*/ 2147483646 h 598"/>
              <a:gd name="T80" fmla="*/ 0 w 2444"/>
              <a:gd name="T81" fmla="*/ 0 h 598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w 2444"/>
              <a:gd name="T124" fmla="*/ 0 h 598"/>
              <a:gd name="T125" fmla="*/ 2444 w 2444"/>
              <a:gd name="T126" fmla="*/ 598 h 598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T123" t="T124" r="T125" b="T126"/>
            <a:pathLst>
              <a:path w="2444" h="598">
                <a:moveTo>
                  <a:pt x="2443" y="32"/>
                </a:moveTo>
                <a:lnTo>
                  <a:pt x="2432" y="53"/>
                </a:lnTo>
                <a:lnTo>
                  <a:pt x="2421" y="74"/>
                </a:lnTo>
                <a:lnTo>
                  <a:pt x="2400" y="106"/>
                </a:lnTo>
                <a:lnTo>
                  <a:pt x="2368" y="138"/>
                </a:lnTo>
                <a:lnTo>
                  <a:pt x="2336" y="170"/>
                </a:lnTo>
                <a:lnTo>
                  <a:pt x="2304" y="192"/>
                </a:lnTo>
                <a:lnTo>
                  <a:pt x="2293" y="224"/>
                </a:lnTo>
                <a:lnTo>
                  <a:pt x="2272" y="234"/>
                </a:lnTo>
                <a:lnTo>
                  <a:pt x="2240" y="266"/>
                </a:lnTo>
                <a:lnTo>
                  <a:pt x="2219" y="277"/>
                </a:lnTo>
                <a:lnTo>
                  <a:pt x="2187" y="309"/>
                </a:lnTo>
                <a:lnTo>
                  <a:pt x="2165" y="341"/>
                </a:lnTo>
                <a:lnTo>
                  <a:pt x="2133" y="362"/>
                </a:lnTo>
                <a:lnTo>
                  <a:pt x="2101" y="384"/>
                </a:lnTo>
                <a:lnTo>
                  <a:pt x="2059" y="405"/>
                </a:lnTo>
                <a:lnTo>
                  <a:pt x="2027" y="426"/>
                </a:lnTo>
                <a:lnTo>
                  <a:pt x="2005" y="437"/>
                </a:lnTo>
                <a:lnTo>
                  <a:pt x="1973" y="458"/>
                </a:lnTo>
                <a:lnTo>
                  <a:pt x="1952" y="469"/>
                </a:lnTo>
                <a:lnTo>
                  <a:pt x="1920" y="490"/>
                </a:lnTo>
                <a:lnTo>
                  <a:pt x="1899" y="501"/>
                </a:lnTo>
                <a:lnTo>
                  <a:pt x="1867" y="512"/>
                </a:lnTo>
                <a:lnTo>
                  <a:pt x="1824" y="522"/>
                </a:lnTo>
                <a:lnTo>
                  <a:pt x="1792" y="544"/>
                </a:lnTo>
                <a:lnTo>
                  <a:pt x="1749" y="544"/>
                </a:lnTo>
                <a:lnTo>
                  <a:pt x="1728" y="554"/>
                </a:lnTo>
                <a:lnTo>
                  <a:pt x="1685" y="565"/>
                </a:lnTo>
                <a:lnTo>
                  <a:pt x="1653" y="576"/>
                </a:lnTo>
                <a:lnTo>
                  <a:pt x="1632" y="576"/>
                </a:lnTo>
                <a:lnTo>
                  <a:pt x="1589" y="576"/>
                </a:lnTo>
                <a:lnTo>
                  <a:pt x="1568" y="576"/>
                </a:lnTo>
                <a:lnTo>
                  <a:pt x="1525" y="586"/>
                </a:lnTo>
                <a:lnTo>
                  <a:pt x="1504" y="586"/>
                </a:lnTo>
                <a:lnTo>
                  <a:pt x="1461" y="586"/>
                </a:lnTo>
                <a:lnTo>
                  <a:pt x="1419" y="597"/>
                </a:lnTo>
                <a:lnTo>
                  <a:pt x="1365" y="597"/>
                </a:lnTo>
                <a:lnTo>
                  <a:pt x="1323" y="597"/>
                </a:lnTo>
                <a:lnTo>
                  <a:pt x="1280" y="597"/>
                </a:lnTo>
                <a:lnTo>
                  <a:pt x="1227" y="597"/>
                </a:lnTo>
                <a:lnTo>
                  <a:pt x="1163" y="597"/>
                </a:lnTo>
                <a:lnTo>
                  <a:pt x="1120" y="597"/>
                </a:lnTo>
                <a:lnTo>
                  <a:pt x="1067" y="597"/>
                </a:lnTo>
                <a:lnTo>
                  <a:pt x="1024" y="597"/>
                </a:lnTo>
                <a:lnTo>
                  <a:pt x="981" y="597"/>
                </a:lnTo>
                <a:lnTo>
                  <a:pt x="949" y="597"/>
                </a:lnTo>
                <a:lnTo>
                  <a:pt x="928" y="597"/>
                </a:lnTo>
                <a:lnTo>
                  <a:pt x="843" y="586"/>
                </a:lnTo>
                <a:lnTo>
                  <a:pt x="811" y="586"/>
                </a:lnTo>
                <a:lnTo>
                  <a:pt x="768" y="576"/>
                </a:lnTo>
                <a:lnTo>
                  <a:pt x="747" y="576"/>
                </a:lnTo>
                <a:lnTo>
                  <a:pt x="704" y="565"/>
                </a:lnTo>
                <a:lnTo>
                  <a:pt x="651" y="565"/>
                </a:lnTo>
                <a:lnTo>
                  <a:pt x="629" y="544"/>
                </a:lnTo>
                <a:lnTo>
                  <a:pt x="608" y="533"/>
                </a:lnTo>
                <a:lnTo>
                  <a:pt x="576" y="522"/>
                </a:lnTo>
                <a:lnTo>
                  <a:pt x="555" y="522"/>
                </a:lnTo>
                <a:lnTo>
                  <a:pt x="501" y="501"/>
                </a:lnTo>
                <a:lnTo>
                  <a:pt x="459" y="490"/>
                </a:lnTo>
                <a:lnTo>
                  <a:pt x="427" y="480"/>
                </a:lnTo>
                <a:lnTo>
                  <a:pt x="405" y="458"/>
                </a:lnTo>
                <a:lnTo>
                  <a:pt x="395" y="437"/>
                </a:lnTo>
                <a:lnTo>
                  <a:pt x="373" y="426"/>
                </a:lnTo>
                <a:lnTo>
                  <a:pt x="341" y="394"/>
                </a:lnTo>
                <a:lnTo>
                  <a:pt x="299" y="362"/>
                </a:lnTo>
                <a:lnTo>
                  <a:pt x="277" y="341"/>
                </a:lnTo>
                <a:lnTo>
                  <a:pt x="256" y="320"/>
                </a:lnTo>
                <a:lnTo>
                  <a:pt x="235" y="298"/>
                </a:lnTo>
                <a:lnTo>
                  <a:pt x="213" y="277"/>
                </a:lnTo>
                <a:lnTo>
                  <a:pt x="192" y="256"/>
                </a:lnTo>
                <a:lnTo>
                  <a:pt x="171" y="224"/>
                </a:lnTo>
                <a:lnTo>
                  <a:pt x="139" y="192"/>
                </a:lnTo>
                <a:lnTo>
                  <a:pt x="117" y="170"/>
                </a:lnTo>
                <a:lnTo>
                  <a:pt x="96" y="149"/>
                </a:lnTo>
                <a:lnTo>
                  <a:pt x="96" y="128"/>
                </a:lnTo>
                <a:lnTo>
                  <a:pt x="85" y="106"/>
                </a:lnTo>
                <a:lnTo>
                  <a:pt x="75" y="85"/>
                </a:lnTo>
                <a:lnTo>
                  <a:pt x="53" y="74"/>
                </a:lnTo>
                <a:lnTo>
                  <a:pt x="43" y="53"/>
                </a:lnTo>
                <a:lnTo>
                  <a:pt x="21" y="32"/>
                </a:lnTo>
                <a:lnTo>
                  <a:pt x="21" y="10"/>
                </a:lnTo>
                <a:lnTo>
                  <a:pt x="0" y="0"/>
                </a:lnTo>
              </a:path>
            </a:pathLst>
          </a:custGeom>
          <a:noFill/>
          <a:ln w="38100" cap="rnd">
            <a:solidFill>
              <a:srgbClr val="339933"/>
            </a:solidFill>
            <a:prstDash val="lg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7120" name="Oval 17">
            <a:extLst>
              <a:ext uri="{FF2B5EF4-FFF2-40B4-BE49-F238E27FC236}">
                <a16:creationId xmlns:a16="http://schemas.microsoft.com/office/drawing/2014/main" id="{B4DBD344-DD30-F24E-07AD-270B47FBFD1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196975" y="5588000"/>
            <a:ext cx="471488" cy="465138"/>
          </a:xfrm>
          <a:prstGeom prst="ellipse">
            <a:avLst/>
          </a:prstGeom>
          <a:solidFill>
            <a:srgbClr val="F6BF69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47121" name="Rectangle 18">
            <a:extLst>
              <a:ext uri="{FF2B5EF4-FFF2-40B4-BE49-F238E27FC236}">
                <a16:creationId xmlns:a16="http://schemas.microsoft.com/office/drawing/2014/main" id="{44A8AACA-AA4F-DD64-9194-D2CBFDD3C86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4876800"/>
            <a:ext cx="873125" cy="51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 defTabSz="7620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1pPr>
            <a:lvl2pPr marL="742950" indent="-285750" defTabSz="7620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2pPr>
            <a:lvl3pPr marL="1143000" indent="-228600" defTabSz="7620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3pPr>
            <a:lvl4pPr marL="1600200" indent="-228600" defTabSz="7620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4pPr>
            <a:lvl5pPr marL="2057400" indent="-228600" defTabSz="7620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5pPr>
            <a:lvl6pPr marL="25146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6pPr>
            <a:lvl7pPr marL="29718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7pPr>
            <a:lvl8pPr marL="34290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8pPr>
            <a:lvl9pPr marL="38862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800" b="1">
                <a:solidFill>
                  <a:srgbClr val="00279F"/>
                </a:solidFill>
                <a:latin typeface="New York" pitchFamily="18" charset="0"/>
              </a:rPr>
              <a:t>Bob</a:t>
            </a:r>
          </a:p>
        </p:txBody>
      </p:sp>
      <p:sp>
        <p:nvSpPr>
          <p:cNvPr id="47122" name="Line 19">
            <a:extLst>
              <a:ext uri="{FF2B5EF4-FFF2-40B4-BE49-F238E27FC236}">
                <a16:creationId xmlns:a16="http://schemas.microsoft.com/office/drawing/2014/main" id="{0F494BD3-5A01-2CA4-8F8C-81D5D97E3E16}"/>
              </a:ext>
            </a:extLst>
          </p:cNvPr>
          <p:cNvSpPr>
            <a:spLocks noChangeAspect="1" noChangeShapeType="1"/>
          </p:cNvSpPr>
          <p:nvPr/>
        </p:nvSpPr>
        <p:spPr bwMode="auto">
          <a:xfrm>
            <a:off x="1905000" y="5867400"/>
            <a:ext cx="4495800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7123" name="Rectangle 20">
            <a:extLst>
              <a:ext uri="{FF2B5EF4-FFF2-40B4-BE49-F238E27FC236}">
                <a16:creationId xmlns:a16="http://schemas.microsoft.com/office/drawing/2014/main" id="{D43166C3-37A9-EA27-FEF9-12DB6F63E9A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2057400" y="5486400"/>
            <a:ext cx="4491038" cy="363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 defTabSz="7620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1pPr>
            <a:lvl2pPr marL="742950" indent="-285750" defTabSz="7620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2pPr>
            <a:lvl3pPr marL="1143000" indent="-228600" defTabSz="7620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3pPr>
            <a:lvl4pPr marL="1600200" indent="-228600" defTabSz="7620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4pPr>
            <a:lvl5pPr marL="2057400" indent="-228600" defTabSz="7620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5pPr>
            <a:lvl6pPr marL="25146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6pPr>
            <a:lvl7pPr marL="29718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7pPr>
            <a:lvl8pPr marL="34290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8pPr>
            <a:lvl9pPr marL="38862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 b="1">
                <a:solidFill>
                  <a:schemeClr val="tx2"/>
                </a:solidFill>
                <a:latin typeface="New York" pitchFamily="18" charset="0"/>
              </a:rPr>
              <a:t>Choose an  encryption E</a:t>
            </a:r>
            <a:r>
              <a:rPr lang="en-US" altLang="en-US" sz="1800" b="1" baseline="-25000">
                <a:solidFill>
                  <a:schemeClr val="tx2"/>
                </a:solidFill>
                <a:latin typeface="New York" pitchFamily="18" charset="0"/>
              </a:rPr>
              <a:t>i</a:t>
            </a:r>
            <a:r>
              <a:rPr lang="en-US" altLang="en-US" sz="1800" b="1">
                <a:solidFill>
                  <a:schemeClr val="tx2"/>
                </a:solidFill>
                <a:latin typeface="New York" pitchFamily="18" charset="0"/>
              </a:rPr>
              <a:t>(m) at random </a:t>
            </a:r>
          </a:p>
        </p:txBody>
      </p:sp>
      <p:sp>
        <p:nvSpPr>
          <p:cNvPr id="47124" name="Oval 21">
            <a:extLst>
              <a:ext uri="{FF2B5EF4-FFF2-40B4-BE49-F238E27FC236}">
                <a16:creationId xmlns:a16="http://schemas.microsoft.com/office/drawing/2014/main" id="{22FDF63F-2FC4-F6F5-E7CB-2C3A540BCCC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317625" y="5726113"/>
            <a:ext cx="53975" cy="52387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47125" name="Oval 22">
            <a:extLst>
              <a:ext uri="{FF2B5EF4-FFF2-40B4-BE49-F238E27FC236}">
                <a16:creationId xmlns:a16="http://schemas.microsoft.com/office/drawing/2014/main" id="{C86F34F1-6291-CE70-D3EB-970C618182E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24000" y="5740400"/>
            <a:ext cx="53975" cy="53975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grpSp>
        <p:nvGrpSpPr>
          <p:cNvPr id="47126" name="Group 23">
            <a:extLst>
              <a:ext uri="{FF2B5EF4-FFF2-40B4-BE49-F238E27FC236}">
                <a16:creationId xmlns:a16="http://schemas.microsoft.com/office/drawing/2014/main" id="{8E737BC4-ED1F-5F63-051F-D9D1605332A8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6400800" y="5486400"/>
            <a:ext cx="473075" cy="661988"/>
            <a:chOff x="4235" y="1893"/>
            <a:chExt cx="496" cy="695"/>
          </a:xfrm>
        </p:grpSpPr>
        <p:sp>
          <p:nvSpPr>
            <p:cNvPr id="47149" name="Oval 24">
              <a:extLst>
                <a:ext uri="{FF2B5EF4-FFF2-40B4-BE49-F238E27FC236}">
                  <a16:creationId xmlns:a16="http://schemas.microsoft.com/office/drawing/2014/main" id="{26E4FBD1-CBD7-0170-6B07-2825CF8C96CA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4235" y="2100"/>
              <a:ext cx="496" cy="488"/>
            </a:xfrm>
            <a:prstGeom prst="ellipse">
              <a:avLst/>
            </a:prstGeom>
            <a:solidFill>
              <a:srgbClr val="FDA4B5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7150" name="Freeform 25">
              <a:extLst>
                <a:ext uri="{FF2B5EF4-FFF2-40B4-BE49-F238E27FC236}">
                  <a16:creationId xmlns:a16="http://schemas.microsoft.com/office/drawing/2014/main" id="{54617FF3-72E1-DC7E-C982-552BE6D33BA3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351" y="2384"/>
              <a:ext cx="249" cy="89"/>
            </a:xfrm>
            <a:custGeom>
              <a:avLst/>
              <a:gdLst>
                <a:gd name="T0" fmla="*/ 0 w 249"/>
                <a:gd name="T1" fmla="*/ 0 h 89"/>
                <a:gd name="T2" fmla="*/ 16 w 249"/>
                <a:gd name="T3" fmla="*/ 16 h 89"/>
                <a:gd name="T4" fmla="*/ 32 w 249"/>
                <a:gd name="T5" fmla="*/ 32 h 89"/>
                <a:gd name="T6" fmla="*/ 56 w 249"/>
                <a:gd name="T7" fmla="*/ 48 h 89"/>
                <a:gd name="T8" fmla="*/ 72 w 249"/>
                <a:gd name="T9" fmla="*/ 56 h 89"/>
                <a:gd name="T10" fmla="*/ 88 w 249"/>
                <a:gd name="T11" fmla="*/ 64 h 89"/>
                <a:gd name="T12" fmla="*/ 104 w 249"/>
                <a:gd name="T13" fmla="*/ 72 h 89"/>
                <a:gd name="T14" fmla="*/ 120 w 249"/>
                <a:gd name="T15" fmla="*/ 80 h 89"/>
                <a:gd name="T16" fmla="*/ 136 w 249"/>
                <a:gd name="T17" fmla="*/ 80 h 89"/>
                <a:gd name="T18" fmla="*/ 152 w 249"/>
                <a:gd name="T19" fmla="*/ 88 h 89"/>
                <a:gd name="T20" fmla="*/ 168 w 249"/>
                <a:gd name="T21" fmla="*/ 88 h 89"/>
                <a:gd name="T22" fmla="*/ 184 w 249"/>
                <a:gd name="T23" fmla="*/ 88 h 89"/>
                <a:gd name="T24" fmla="*/ 200 w 249"/>
                <a:gd name="T25" fmla="*/ 80 h 89"/>
                <a:gd name="T26" fmla="*/ 216 w 249"/>
                <a:gd name="T27" fmla="*/ 72 h 89"/>
                <a:gd name="T28" fmla="*/ 216 w 249"/>
                <a:gd name="T29" fmla="*/ 56 h 89"/>
                <a:gd name="T30" fmla="*/ 232 w 249"/>
                <a:gd name="T31" fmla="*/ 48 h 89"/>
                <a:gd name="T32" fmla="*/ 248 w 249"/>
                <a:gd name="T33" fmla="*/ 40 h 89"/>
                <a:gd name="T34" fmla="*/ 0 w 249"/>
                <a:gd name="T35" fmla="*/ 0 h 89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249"/>
                <a:gd name="T55" fmla="*/ 0 h 89"/>
                <a:gd name="T56" fmla="*/ 249 w 249"/>
                <a:gd name="T57" fmla="*/ 89 h 89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249" h="89">
                  <a:moveTo>
                    <a:pt x="0" y="0"/>
                  </a:moveTo>
                  <a:lnTo>
                    <a:pt x="16" y="16"/>
                  </a:lnTo>
                  <a:lnTo>
                    <a:pt x="32" y="32"/>
                  </a:lnTo>
                  <a:lnTo>
                    <a:pt x="56" y="48"/>
                  </a:lnTo>
                  <a:lnTo>
                    <a:pt x="72" y="56"/>
                  </a:lnTo>
                  <a:lnTo>
                    <a:pt x="88" y="64"/>
                  </a:lnTo>
                  <a:lnTo>
                    <a:pt x="104" y="72"/>
                  </a:lnTo>
                  <a:lnTo>
                    <a:pt x="120" y="80"/>
                  </a:lnTo>
                  <a:lnTo>
                    <a:pt x="136" y="80"/>
                  </a:lnTo>
                  <a:lnTo>
                    <a:pt x="152" y="88"/>
                  </a:lnTo>
                  <a:lnTo>
                    <a:pt x="168" y="88"/>
                  </a:lnTo>
                  <a:lnTo>
                    <a:pt x="184" y="88"/>
                  </a:lnTo>
                  <a:lnTo>
                    <a:pt x="200" y="80"/>
                  </a:lnTo>
                  <a:lnTo>
                    <a:pt x="216" y="72"/>
                  </a:lnTo>
                  <a:lnTo>
                    <a:pt x="216" y="56"/>
                  </a:lnTo>
                  <a:lnTo>
                    <a:pt x="232" y="48"/>
                  </a:lnTo>
                  <a:lnTo>
                    <a:pt x="248" y="40"/>
                  </a:lnTo>
                  <a:lnTo>
                    <a:pt x="0" y="0"/>
                  </a:lnTo>
                </a:path>
              </a:pathLst>
            </a:custGeom>
            <a:solidFill>
              <a:schemeClr val="accent1"/>
            </a:solidFill>
            <a:ln w="12700" cap="rnd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7151" name="Oval 26">
              <a:extLst>
                <a:ext uri="{FF2B5EF4-FFF2-40B4-BE49-F238E27FC236}">
                  <a16:creationId xmlns:a16="http://schemas.microsoft.com/office/drawing/2014/main" id="{E2F085D0-20D2-AC48-34EB-45261AA44744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4363" y="2245"/>
              <a:ext cx="57" cy="55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7152" name="Oval 27">
              <a:extLst>
                <a:ext uri="{FF2B5EF4-FFF2-40B4-BE49-F238E27FC236}">
                  <a16:creationId xmlns:a16="http://schemas.microsoft.com/office/drawing/2014/main" id="{38061578-4688-FBB0-D3FB-DE3F4919AC65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4580" y="2260"/>
              <a:ext cx="55" cy="57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7153" name="Arc 28">
              <a:extLst>
                <a:ext uri="{FF2B5EF4-FFF2-40B4-BE49-F238E27FC236}">
                  <a16:creationId xmlns:a16="http://schemas.microsoft.com/office/drawing/2014/main" id="{FD89CFE9-0C37-5F7C-65DA-4F00333DB56E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282" y="1978"/>
              <a:ext cx="81" cy="167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12700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7154" name="Arc 29">
              <a:extLst>
                <a:ext uri="{FF2B5EF4-FFF2-40B4-BE49-F238E27FC236}">
                  <a16:creationId xmlns:a16="http://schemas.microsoft.com/office/drawing/2014/main" id="{ABF2C613-5099-F0C2-4171-D847ACF693F6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346" y="1893"/>
              <a:ext cx="92" cy="230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12700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7155" name="Arc 30">
              <a:extLst>
                <a:ext uri="{FF2B5EF4-FFF2-40B4-BE49-F238E27FC236}">
                  <a16:creationId xmlns:a16="http://schemas.microsoft.com/office/drawing/2014/main" id="{493FC899-28FC-FB3E-F5DC-B0E37DB97B46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565" y="1915"/>
              <a:ext cx="92" cy="230"/>
            </a:xfrm>
            <a:custGeom>
              <a:avLst/>
              <a:gdLst>
                <a:gd name="T0" fmla="*/ 0 w 21600"/>
                <a:gd name="T1" fmla="*/ 0 h 21599"/>
                <a:gd name="T2" fmla="*/ 0 w 21600"/>
                <a:gd name="T3" fmla="*/ 0 h 21599"/>
                <a:gd name="T4" fmla="*/ 0 w 21600"/>
                <a:gd name="T5" fmla="*/ 0 h 21599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599"/>
                <a:gd name="T11" fmla="*/ 21600 w 21600"/>
                <a:gd name="T12" fmla="*/ 21599 h 215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599" fill="none" extrusionOk="0">
                  <a:moveTo>
                    <a:pt x="0" y="21599"/>
                  </a:moveTo>
                  <a:cubicBezTo>
                    <a:pt x="0" y="9761"/>
                    <a:pt x="9528" y="129"/>
                    <a:pt x="21365" y="0"/>
                  </a:cubicBezTo>
                </a:path>
                <a:path w="21600" h="21599" stroke="0" extrusionOk="0">
                  <a:moveTo>
                    <a:pt x="0" y="21599"/>
                  </a:moveTo>
                  <a:cubicBezTo>
                    <a:pt x="0" y="9761"/>
                    <a:pt x="9528" y="129"/>
                    <a:pt x="21365" y="0"/>
                  </a:cubicBezTo>
                  <a:lnTo>
                    <a:pt x="21600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 w="12700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7156" name="Arc 31">
              <a:extLst>
                <a:ext uri="{FF2B5EF4-FFF2-40B4-BE49-F238E27FC236}">
                  <a16:creationId xmlns:a16="http://schemas.microsoft.com/office/drawing/2014/main" id="{3B85A2CD-A483-17EA-939D-0B59EF97B0F5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619" y="2021"/>
              <a:ext cx="101" cy="145"/>
            </a:xfrm>
            <a:custGeom>
              <a:avLst/>
              <a:gdLst>
                <a:gd name="T0" fmla="*/ 0 w 21600"/>
                <a:gd name="T1" fmla="*/ 0 h 21599"/>
                <a:gd name="T2" fmla="*/ 0 w 21600"/>
                <a:gd name="T3" fmla="*/ 0 h 21599"/>
                <a:gd name="T4" fmla="*/ 0 w 21600"/>
                <a:gd name="T5" fmla="*/ 0 h 21599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599"/>
                <a:gd name="T11" fmla="*/ 21600 w 21600"/>
                <a:gd name="T12" fmla="*/ 21599 h 215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599" fill="none" extrusionOk="0">
                  <a:moveTo>
                    <a:pt x="0" y="21599"/>
                  </a:moveTo>
                  <a:cubicBezTo>
                    <a:pt x="0" y="9753"/>
                    <a:pt x="9540" y="117"/>
                    <a:pt x="21386" y="0"/>
                  </a:cubicBezTo>
                </a:path>
                <a:path w="21600" h="21599" stroke="0" extrusionOk="0">
                  <a:moveTo>
                    <a:pt x="0" y="21599"/>
                  </a:moveTo>
                  <a:cubicBezTo>
                    <a:pt x="0" y="9753"/>
                    <a:pt x="9540" y="117"/>
                    <a:pt x="21386" y="0"/>
                  </a:cubicBezTo>
                  <a:lnTo>
                    <a:pt x="21600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 w="12700" cap="rnd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47127" name="Freeform 32">
            <a:extLst>
              <a:ext uri="{FF2B5EF4-FFF2-40B4-BE49-F238E27FC236}">
                <a16:creationId xmlns:a16="http://schemas.microsoft.com/office/drawing/2014/main" id="{6BF44A00-C509-9711-B67C-355BD5E844BD}"/>
              </a:ext>
            </a:extLst>
          </p:cNvPr>
          <p:cNvSpPr>
            <a:spLocks noChangeAspect="1"/>
          </p:cNvSpPr>
          <p:nvPr/>
        </p:nvSpPr>
        <p:spPr bwMode="auto">
          <a:xfrm>
            <a:off x="1292225" y="5876925"/>
            <a:ext cx="244475" cy="71438"/>
          </a:xfrm>
          <a:custGeom>
            <a:avLst/>
            <a:gdLst>
              <a:gd name="T0" fmla="*/ 0 w 257"/>
              <a:gd name="T1" fmla="*/ 0 h 75"/>
              <a:gd name="T2" fmla="*/ 2147483646 w 257"/>
              <a:gd name="T3" fmla="*/ 2147483646 h 75"/>
              <a:gd name="T4" fmla="*/ 2147483646 w 257"/>
              <a:gd name="T5" fmla="*/ 2147483646 h 75"/>
              <a:gd name="T6" fmla="*/ 2147483646 w 257"/>
              <a:gd name="T7" fmla="*/ 2147483646 h 75"/>
              <a:gd name="T8" fmla="*/ 2147483646 w 257"/>
              <a:gd name="T9" fmla="*/ 2147483646 h 75"/>
              <a:gd name="T10" fmla="*/ 2147483646 w 257"/>
              <a:gd name="T11" fmla="*/ 2147483646 h 75"/>
              <a:gd name="T12" fmla="*/ 2147483646 w 257"/>
              <a:gd name="T13" fmla="*/ 2147483646 h 75"/>
              <a:gd name="T14" fmla="*/ 2147483646 w 257"/>
              <a:gd name="T15" fmla="*/ 2147483646 h 75"/>
              <a:gd name="T16" fmla="*/ 2147483646 w 257"/>
              <a:gd name="T17" fmla="*/ 2147483646 h 75"/>
              <a:gd name="T18" fmla="*/ 2147483646 w 257"/>
              <a:gd name="T19" fmla="*/ 2147483646 h 75"/>
              <a:gd name="T20" fmla="*/ 2147483646 w 257"/>
              <a:gd name="T21" fmla="*/ 2147483646 h 75"/>
              <a:gd name="T22" fmla="*/ 2147483646 w 257"/>
              <a:gd name="T23" fmla="*/ 2147483646 h 75"/>
              <a:gd name="T24" fmla="*/ 2147483646 w 257"/>
              <a:gd name="T25" fmla="*/ 2147483646 h 75"/>
              <a:gd name="T26" fmla="*/ 2147483646 w 257"/>
              <a:gd name="T27" fmla="*/ 2147483646 h 75"/>
              <a:gd name="T28" fmla="*/ 2147483646 w 257"/>
              <a:gd name="T29" fmla="*/ 2147483646 h 75"/>
              <a:gd name="T30" fmla="*/ 2147483646 w 257"/>
              <a:gd name="T31" fmla="*/ 2147483646 h 75"/>
              <a:gd name="T32" fmla="*/ 2147483646 w 257"/>
              <a:gd name="T33" fmla="*/ 2147483646 h 75"/>
              <a:gd name="T34" fmla="*/ 2147483646 w 257"/>
              <a:gd name="T35" fmla="*/ 2147483646 h 75"/>
              <a:gd name="T36" fmla="*/ 2147483646 w 257"/>
              <a:gd name="T37" fmla="*/ 2147483646 h 75"/>
              <a:gd name="T38" fmla="*/ 2147483646 w 257"/>
              <a:gd name="T39" fmla="*/ 2147483646 h 75"/>
              <a:gd name="T40" fmla="*/ 2147483646 w 257"/>
              <a:gd name="T41" fmla="*/ 2147483646 h 75"/>
              <a:gd name="T42" fmla="*/ 2147483646 w 257"/>
              <a:gd name="T43" fmla="*/ 2147483646 h 75"/>
              <a:gd name="T44" fmla="*/ 2147483646 w 257"/>
              <a:gd name="T45" fmla="*/ 2147483646 h 75"/>
              <a:gd name="T46" fmla="*/ 2147483646 w 257"/>
              <a:gd name="T47" fmla="*/ 2147483646 h 75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w 257"/>
              <a:gd name="T73" fmla="*/ 0 h 75"/>
              <a:gd name="T74" fmla="*/ 257 w 257"/>
              <a:gd name="T75" fmla="*/ 75 h 75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T72" t="T73" r="T74" b="T75"/>
            <a:pathLst>
              <a:path w="257" h="75">
                <a:moveTo>
                  <a:pt x="0" y="0"/>
                </a:moveTo>
                <a:lnTo>
                  <a:pt x="21" y="10"/>
                </a:lnTo>
                <a:lnTo>
                  <a:pt x="53" y="21"/>
                </a:lnTo>
                <a:lnTo>
                  <a:pt x="85" y="21"/>
                </a:lnTo>
                <a:lnTo>
                  <a:pt x="107" y="32"/>
                </a:lnTo>
                <a:lnTo>
                  <a:pt x="128" y="32"/>
                </a:lnTo>
                <a:lnTo>
                  <a:pt x="149" y="32"/>
                </a:lnTo>
                <a:lnTo>
                  <a:pt x="171" y="32"/>
                </a:lnTo>
                <a:lnTo>
                  <a:pt x="192" y="32"/>
                </a:lnTo>
                <a:lnTo>
                  <a:pt x="213" y="42"/>
                </a:lnTo>
                <a:lnTo>
                  <a:pt x="235" y="32"/>
                </a:lnTo>
                <a:lnTo>
                  <a:pt x="256" y="21"/>
                </a:lnTo>
                <a:lnTo>
                  <a:pt x="235" y="42"/>
                </a:lnTo>
                <a:lnTo>
                  <a:pt x="213" y="53"/>
                </a:lnTo>
                <a:lnTo>
                  <a:pt x="192" y="64"/>
                </a:lnTo>
                <a:lnTo>
                  <a:pt x="171" y="64"/>
                </a:lnTo>
                <a:lnTo>
                  <a:pt x="149" y="74"/>
                </a:lnTo>
                <a:lnTo>
                  <a:pt x="128" y="74"/>
                </a:lnTo>
                <a:lnTo>
                  <a:pt x="107" y="74"/>
                </a:lnTo>
                <a:lnTo>
                  <a:pt x="85" y="74"/>
                </a:lnTo>
                <a:lnTo>
                  <a:pt x="64" y="64"/>
                </a:lnTo>
                <a:lnTo>
                  <a:pt x="53" y="42"/>
                </a:lnTo>
                <a:lnTo>
                  <a:pt x="32" y="32"/>
                </a:lnTo>
                <a:lnTo>
                  <a:pt x="21" y="10"/>
                </a:lnTo>
              </a:path>
            </a:pathLst>
          </a:custGeom>
          <a:solidFill>
            <a:schemeClr val="accent1"/>
          </a:solidFill>
          <a:ln w="12700" cap="rnd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7128" name="Freeform 33">
            <a:extLst>
              <a:ext uri="{FF2B5EF4-FFF2-40B4-BE49-F238E27FC236}">
                <a16:creationId xmlns:a16="http://schemas.microsoft.com/office/drawing/2014/main" id="{18A4E789-9069-749B-0CFA-521BB7A4DE9A}"/>
              </a:ext>
            </a:extLst>
          </p:cNvPr>
          <p:cNvSpPr>
            <a:spLocks noChangeAspect="1"/>
          </p:cNvSpPr>
          <p:nvPr/>
        </p:nvSpPr>
        <p:spPr bwMode="auto">
          <a:xfrm>
            <a:off x="1474788" y="5492750"/>
            <a:ext cx="315912" cy="681038"/>
          </a:xfrm>
          <a:custGeom>
            <a:avLst/>
            <a:gdLst>
              <a:gd name="T0" fmla="*/ 2147483646 w 332"/>
              <a:gd name="T1" fmla="*/ 2147483646 h 716"/>
              <a:gd name="T2" fmla="*/ 2147483646 w 332"/>
              <a:gd name="T3" fmla="*/ 2147483646 h 716"/>
              <a:gd name="T4" fmla="*/ 2147483646 w 332"/>
              <a:gd name="T5" fmla="*/ 2147483646 h 716"/>
              <a:gd name="T6" fmla="*/ 2147483646 w 332"/>
              <a:gd name="T7" fmla="*/ 2147483646 h 716"/>
              <a:gd name="T8" fmla="*/ 0 w 332"/>
              <a:gd name="T9" fmla="*/ 2147483646 h 716"/>
              <a:gd name="T10" fmla="*/ 2147483646 w 332"/>
              <a:gd name="T11" fmla="*/ 2147483646 h 716"/>
              <a:gd name="T12" fmla="*/ 2147483646 w 332"/>
              <a:gd name="T13" fmla="*/ 0 h 716"/>
              <a:gd name="T14" fmla="*/ 2147483646 w 332"/>
              <a:gd name="T15" fmla="*/ 0 h 716"/>
              <a:gd name="T16" fmla="*/ 2147483646 w 332"/>
              <a:gd name="T17" fmla="*/ 0 h 716"/>
              <a:gd name="T18" fmla="*/ 2147483646 w 332"/>
              <a:gd name="T19" fmla="*/ 2147483646 h 716"/>
              <a:gd name="T20" fmla="*/ 2147483646 w 332"/>
              <a:gd name="T21" fmla="*/ 2147483646 h 716"/>
              <a:gd name="T22" fmla="*/ 2147483646 w 332"/>
              <a:gd name="T23" fmla="*/ 2147483646 h 716"/>
              <a:gd name="T24" fmla="*/ 2147483646 w 332"/>
              <a:gd name="T25" fmla="*/ 2147483646 h 716"/>
              <a:gd name="T26" fmla="*/ 2147483646 w 332"/>
              <a:gd name="T27" fmla="*/ 2147483646 h 716"/>
              <a:gd name="T28" fmla="*/ 2147483646 w 332"/>
              <a:gd name="T29" fmla="*/ 2147483646 h 716"/>
              <a:gd name="T30" fmla="*/ 2147483646 w 332"/>
              <a:gd name="T31" fmla="*/ 2147483646 h 716"/>
              <a:gd name="T32" fmla="*/ 2147483646 w 332"/>
              <a:gd name="T33" fmla="*/ 2147483646 h 716"/>
              <a:gd name="T34" fmla="*/ 2147483646 w 332"/>
              <a:gd name="T35" fmla="*/ 2147483646 h 716"/>
              <a:gd name="T36" fmla="*/ 2147483646 w 332"/>
              <a:gd name="T37" fmla="*/ 2147483646 h 716"/>
              <a:gd name="T38" fmla="*/ 2147483646 w 332"/>
              <a:gd name="T39" fmla="*/ 2147483646 h 716"/>
              <a:gd name="T40" fmla="*/ 2147483646 w 332"/>
              <a:gd name="T41" fmla="*/ 2147483646 h 716"/>
              <a:gd name="T42" fmla="*/ 2147483646 w 332"/>
              <a:gd name="T43" fmla="*/ 2147483646 h 716"/>
              <a:gd name="T44" fmla="*/ 2147483646 w 332"/>
              <a:gd name="T45" fmla="*/ 2147483646 h 716"/>
              <a:gd name="T46" fmla="*/ 2147483646 w 332"/>
              <a:gd name="T47" fmla="*/ 2147483646 h 716"/>
              <a:gd name="T48" fmla="*/ 2147483646 w 332"/>
              <a:gd name="T49" fmla="*/ 2147483646 h 716"/>
              <a:gd name="T50" fmla="*/ 2147483646 w 332"/>
              <a:gd name="T51" fmla="*/ 2147483646 h 716"/>
              <a:gd name="T52" fmla="*/ 2147483646 w 332"/>
              <a:gd name="T53" fmla="*/ 2147483646 h 716"/>
              <a:gd name="T54" fmla="*/ 2147483646 w 332"/>
              <a:gd name="T55" fmla="*/ 2147483646 h 716"/>
              <a:gd name="T56" fmla="*/ 2147483646 w 332"/>
              <a:gd name="T57" fmla="*/ 2147483646 h 716"/>
              <a:gd name="T58" fmla="*/ 2147483646 w 332"/>
              <a:gd name="T59" fmla="*/ 2147483646 h 716"/>
              <a:gd name="T60" fmla="*/ 2147483646 w 332"/>
              <a:gd name="T61" fmla="*/ 2147483646 h 716"/>
              <a:gd name="T62" fmla="*/ 2147483646 w 332"/>
              <a:gd name="T63" fmla="*/ 2147483646 h 716"/>
              <a:gd name="T64" fmla="*/ 2147483646 w 332"/>
              <a:gd name="T65" fmla="*/ 2147483646 h 716"/>
              <a:gd name="T66" fmla="*/ 2147483646 w 332"/>
              <a:gd name="T67" fmla="*/ 2147483646 h 716"/>
              <a:gd name="T68" fmla="*/ 2147483646 w 332"/>
              <a:gd name="T69" fmla="*/ 2147483646 h 716"/>
              <a:gd name="T70" fmla="*/ 2147483646 w 332"/>
              <a:gd name="T71" fmla="*/ 2147483646 h 716"/>
              <a:gd name="T72" fmla="*/ 2147483646 w 332"/>
              <a:gd name="T73" fmla="*/ 2147483646 h 716"/>
              <a:gd name="T74" fmla="*/ 2147483646 w 332"/>
              <a:gd name="T75" fmla="*/ 2147483646 h 716"/>
              <a:gd name="T76" fmla="*/ 2147483646 w 332"/>
              <a:gd name="T77" fmla="*/ 2147483646 h 716"/>
              <a:gd name="T78" fmla="*/ 2147483646 w 332"/>
              <a:gd name="T79" fmla="*/ 2147483646 h 716"/>
              <a:gd name="T80" fmla="*/ 2147483646 w 332"/>
              <a:gd name="T81" fmla="*/ 2147483646 h 716"/>
              <a:gd name="T82" fmla="*/ 2147483646 w 332"/>
              <a:gd name="T83" fmla="*/ 2147483646 h 716"/>
              <a:gd name="T84" fmla="*/ 2147483646 w 332"/>
              <a:gd name="T85" fmla="*/ 2147483646 h 716"/>
              <a:gd name="T86" fmla="*/ 2147483646 w 332"/>
              <a:gd name="T87" fmla="*/ 2147483646 h 716"/>
              <a:gd name="T88" fmla="*/ 2147483646 w 332"/>
              <a:gd name="T89" fmla="*/ 2147483646 h 716"/>
              <a:gd name="T90" fmla="*/ 2147483646 w 332"/>
              <a:gd name="T91" fmla="*/ 2147483646 h 716"/>
              <a:gd name="T92" fmla="*/ 2147483646 w 332"/>
              <a:gd name="T93" fmla="*/ 2147483646 h 716"/>
              <a:gd name="T94" fmla="*/ 2147483646 w 332"/>
              <a:gd name="T95" fmla="*/ 2147483646 h 716"/>
              <a:gd name="T96" fmla="*/ 2147483646 w 332"/>
              <a:gd name="T97" fmla="*/ 2147483646 h 716"/>
              <a:gd name="T98" fmla="*/ 2147483646 w 332"/>
              <a:gd name="T99" fmla="*/ 2147483646 h 71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w 332"/>
              <a:gd name="T151" fmla="*/ 0 h 716"/>
              <a:gd name="T152" fmla="*/ 332 w 332"/>
              <a:gd name="T153" fmla="*/ 716 h 716"/>
            </a:gdLst>
            <a:ahLst/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T150" t="T151" r="T152" b="T153"/>
            <a:pathLst>
              <a:path w="332" h="716">
                <a:moveTo>
                  <a:pt x="114" y="215"/>
                </a:moveTo>
                <a:lnTo>
                  <a:pt x="118" y="221"/>
                </a:lnTo>
                <a:lnTo>
                  <a:pt x="88" y="147"/>
                </a:lnTo>
                <a:lnTo>
                  <a:pt x="56" y="113"/>
                </a:lnTo>
                <a:lnTo>
                  <a:pt x="0" y="101"/>
                </a:lnTo>
                <a:lnTo>
                  <a:pt x="34" y="39"/>
                </a:lnTo>
                <a:lnTo>
                  <a:pt x="85" y="0"/>
                </a:lnTo>
                <a:lnTo>
                  <a:pt x="107" y="0"/>
                </a:lnTo>
                <a:lnTo>
                  <a:pt x="128" y="0"/>
                </a:lnTo>
                <a:lnTo>
                  <a:pt x="149" y="11"/>
                </a:lnTo>
                <a:lnTo>
                  <a:pt x="171" y="22"/>
                </a:lnTo>
                <a:lnTo>
                  <a:pt x="192" y="32"/>
                </a:lnTo>
                <a:lnTo>
                  <a:pt x="224" y="54"/>
                </a:lnTo>
                <a:lnTo>
                  <a:pt x="245" y="64"/>
                </a:lnTo>
                <a:lnTo>
                  <a:pt x="256" y="86"/>
                </a:lnTo>
                <a:lnTo>
                  <a:pt x="267" y="107"/>
                </a:lnTo>
                <a:lnTo>
                  <a:pt x="277" y="128"/>
                </a:lnTo>
                <a:lnTo>
                  <a:pt x="288" y="150"/>
                </a:lnTo>
                <a:lnTo>
                  <a:pt x="299" y="171"/>
                </a:lnTo>
                <a:lnTo>
                  <a:pt x="299" y="192"/>
                </a:lnTo>
                <a:lnTo>
                  <a:pt x="299" y="214"/>
                </a:lnTo>
                <a:lnTo>
                  <a:pt x="309" y="246"/>
                </a:lnTo>
                <a:lnTo>
                  <a:pt x="309" y="288"/>
                </a:lnTo>
                <a:lnTo>
                  <a:pt x="309" y="310"/>
                </a:lnTo>
                <a:lnTo>
                  <a:pt x="309" y="342"/>
                </a:lnTo>
                <a:lnTo>
                  <a:pt x="320" y="374"/>
                </a:lnTo>
                <a:lnTo>
                  <a:pt x="320" y="416"/>
                </a:lnTo>
                <a:lnTo>
                  <a:pt x="320" y="448"/>
                </a:lnTo>
                <a:lnTo>
                  <a:pt x="331" y="480"/>
                </a:lnTo>
                <a:lnTo>
                  <a:pt x="331" y="502"/>
                </a:lnTo>
                <a:lnTo>
                  <a:pt x="331" y="534"/>
                </a:lnTo>
                <a:lnTo>
                  <a:pt x="331" y="555"/>
                </a:lnTo>
                <a:lnTo>
                  <a:pt x="331" y="576"/>
                </a:lnTo>
                <a:lnTo>
                  <a:pt x="331" y="598"/>
                </a:lnTo>
                <a:lnTo>
                  <a:pt x="331" y="630"/>
                </a:lnTo>
                <a:lnTo>
                  <a:pt x="331" y="651"/>
                </a:lnTo>
                <a:lnTo>
                  <a:pt x="331" y="672"/>
                </a:lnTo>
                <a:lnTo>
                  <a:pt x="331" y="694"/>
                </a:lnTo>
                <a:lnTo>
                  <a:pt x="331" y="715"/>
                </a:lnTo>
                <a:lnTo>
                  <a:pt x="331" y="694"/>
                </a:lnTo>
                <a:lnTo>
                  <a:pt x="320" y="672"/>
                </a:lnTo>
                <a:lnTo>
                  <a:pt x="309" y="651"/>
                </a:lnTo>
                <a:lnTo>
                  <a:pt x="309" y="630"/>
                </a:lnTo>
                <a:lnTo>
                  <a:pt x="299" y="608"/>
                </a:lnTo>
                <a:lnTo>
                  <a:pt x="288" y="587"/>
                </a:lnTo>
                <a:lnTo>
                  <a:pt x="277" y="566"/>
                </a:lnTo>
                <a:lnTo>
                  <a:pt x="256" y="544"/>
                </a:lnTo>
                <a:lnTo>
                  <a:pt x="235" y="523"/>
                </a:lnTo>
                <a:lnTo>
                  <a:pt x="192" y="355"/>
                </a:lnTo>
                <a:lnTo>
                  <a:pt x="114" y="215"/>
                </a:lnTo>
              </a:path>
            </a:pathLst>
          </a:custGeom>
          <a:solidFill>
            <a:srgbClr val="AD6900"/>
          </a:solidFill>
          <a:ln w="12700" cap="rnd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7129" name="Freeform 34">
            <a:extLst>
              <a:ext uri="{FF2B5EF4-FFF2-40B4-BE49-F238E27FC236}">
                <a16:creationId xmlns:a16="http://schemas.microsoft.com/office/drawing/2014/main" id="{B0437B4D-8D6C-4218-6958-352777C878CC}"/>
              </a:ext>
            </a:extLst>
          </p:cNvPr>
          <p:cNvSpPr>
            <a:spLocks noChangeAspect="1"/>
          </p:cNvSpPr>
          <p:nvPr/>
        </p:nvSpPr>
        <p:spPr bwMode="auto">
          <a:xfrm>
            <a:off x="1296988" y="5710238"/>
            <a:ext cx="87312" cy="14287"/>
          </a:xfrm>
          <a:custGeom>
            <a:avLst/>
            <a:gdLst>
              <a:gd name="T0" fmla="*/ 0 w 91"/>
              <a:gd name="T1" fmla="*/ 2147483646 h 15"/>
              <a:gd name="T2" fmla="*/ 2147483646 w 91"/>
              <a:gd name="T3" fmla="*/ 2147483646 h 15"/>
              <a:gd name="T4" fmla="*/ 2147483646 w 91"/>
              <a:gd name="T5" fmla="*/ 2147483646 h 15"/>
              <a:gd name="T6" fmla="*/ 2147483646 w 91"/>
              <a:gd name="T7" fmla="*/ 2147483646 h 15"/>
              <a:gd name="T8" fmla="*/ 2147483646 w 91"/>
              <a:gd name="T9" fmla="*/ 2147483646 h 15"/>
              <a:gd name="T10" fmla="*/ 2147483646 w 91"/>
              <a:gd name="T11" fmla="*/ 2147483646 h 15"/>
              <a:gd name="T12" fmla="*/ 2147483646 w 91"/>
              <a:gd name="T13" fmla="*/ 2147483646 h 15"/>
              <a:gd name="T14" fmla="*/ 2147483646 w 91"/>
              <a:gd name="T15" fmla="*/ 2147483646 h 15"/>
              <a:gd name="T16" fmla="*/ 2147483646 w 91"/>
              <a:gd name="T17" fmla="*/ 2147483646 h 15"/>
              <a:gd name="T18" fmla="*/ 2147483646 w 91"/>
              <a:gd name="T19" fmla="*/ 2147483646 h 15"/>
              <a:gd name="T20" fmla="*/ 2147483646 w 91"/>
              <a:gd name="T21" fmla="*/ 0 h 15"/>
              <a:gd name="T22" fmla="*/ 2147483646 w 91"/>
              <a:gd name="T23" fmla="*/ 0 h 15"/>
              <a:gd name="T24" fmla="*/ 2147483646 w 91"/>
              <a:gd name="T25" fmla="*/ 0 h 15"/>
              <a:gd name="T26" fmla="*/ 2147483646 w 91"/>
              <a:gd name="T27" fmla="*/ 0 h 15"/>
              <a:gd name="T28" fmla="*/ 2147483646 w 91"/>
              <a:gd name="T29" fmla="*/ 0 h 15"/>
              <a:gd name="T30" fmla="*/ 2147483646 w 91"/>
              <a:gd name="T31" fmla="*/ 0 h 15"/>
              <a:gd name="T32" fmla="*/ 2147483646 w 91"/>
              <a:gd name="T33" fmla="*/ 2147483646 h 15"/>
              <a:gd name="T34" fmla="*/ 2147483646 w 91"/>
              <a:gd name="T35" fmla="*/ 2147483646 h 15"/>
              <a:gd name="T36" fmla="*/ 2147483646 w 91"/>
              <a:gd name="T37" fmla="*/ 2147483646 h 15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w 91"/>
              <a:gd name="T58" fmla="*/ 0 h 15"/>
              <a:gd name="T59" fmla="*/ 91 w 91"/>
              <a:gd name="T60" fmla="*/ 15 h 15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T57" t="T58" r="T59" b="T60"/>
            <a:pathLst>
              <a:path w="91" h="15">
                <a:moveTo>
                  <a:pt x="0" y="14"/>
                </a:moveTo>
                <a:lnTo>
                  <a:pt x="4" y="12"/>
                </a:lnTo>
                <a:lnTo>
                  <a:pt x="8" y="10"/>
                </a:lnTo>
                <a:lnTo>
                  <a:pt x="12" y="10"/>
                </a:lnTo>
                <a:lnTo>
                  <a:pt x="20" y="6"/>
                </a:lnTo>
                <a:lnTo>
                  <a:pt x="26" y="4"/>
                </a:lnTo>
                <a:lnTo>
                  <a:pt x="32" y="4"/>
                </a:lnTo>
                <a:lnTo>
                  <a:pt x="38" y="2"/>
                </a:lnTo>
                <a:lnTo>
                  <a:pt x="42" y="2"/>
                </a:lnTo>
                <a:lnTo>
                  <a:pt x="48" y="2"/>
                </a:lnTo>
                <a:lnTo>
                  <a:pt x="54" y="0"/>
                </a:lnTo>
                <a:lnTo>
                  <a:pt x="60" y="0"/>
                </a:lnTo>
                <a:lnTo>
                  <a:pt x="64" y="0"/>
                </a:lnTo>
                <a:lnTo>
                  <a:pt x="70" y="0"/>
                </a:lnTo>
                <a:lnTo>
                  <a:pt x="74" y="0"/>
                </a:lnTo>
                <a:lnTo>
                  <a:pt x="78" y="0"/>
                </a:lnTo>
                <a:lnTo>
                  <a:pt x="82" y="4"/>
                </a:lnTo>
                <a:lnTo>
                  <a:pt x="86" y="4"/>
                </a:lnTo>
                <a:lnTo>
                  <a:pt x="90" y="6"/>
                </a:lnTo>
              </a:path>
            </a:pathLst>
          </a:custGeom>
          <a:noFill/>
          <a:ln w="12700" cap="rnd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7130" name="Freeform 35">
            <a:extLst>
              <a:ext uri="{FF2B5EF4-FFF2-40B4-BE49-F238E27FC236}">
                <a16:creationId xmlns:a16="http://schemas.microsoft.com/office/drawing/2014/main" id="{38BAC898-221E-D2EF-803F-F4B7372AC4A6}"/>
              </a:ext>
            </a:extLst>
          </p:cNvPr>
          <p:cNvSpPr>
            <a:spLocks noChangeAspect="1"/>
          </p:cNvSpPr>
          <p:nvPr/>
        </p:nvSpPr>
        <p:spPr bwMode="auto">
          <a:xfrm>
            <a:off x="1498600" y="5718175"/>
            <a:ext cx="87313" cy="14288"/>
          </a:xfrm>
          <a:custGeom>
            <a:avLst/>
            <a:gdLst>
              <a:gd name="T0" fmla="*/ 0 w 91"/>
              <a:gd name="T1" fmla="*/ 2147483646 h 15"/>
              <a:gd name="T2" fmla="*/ 2147483646 w 91"/>
              <a:gd name="T3" fmla="*/ 2147483646 h 15"/>
              <a:gd name="T4" fmla="*/ 2147483646 w 91"/>
              <a:gd name="T5" fmla="*/ 2147483646 h 15"/>
              <a:gd name="T6" fmla="*/ 2147483646 w 91"/>
              <a:gd name="T7" fmla="*/ 2147483646 h 15"/>
              <a:gd name="T8" fmla="*/ 2147483646 w 91"/>
              <a:gd name="T9" fmla="*/ 2147483646 h 15"/>
              <a:gd name="T10" fmla="*/ 2147483646 w 91"/>
              <a:gd name="T11" fmla="*/ 2147483646 h 15"/>
              <a:gd name="T12" fmla="*/ 2147483646 w 91"/>
              <a:gd name="T13" fmla="*/ 2147483646 h 15"/>
              <a:gd name="T14" fmla="*/ 2147483646 w 91"/>
              <a:gd name="T15" fmla="*/ 2147483646 h 15"/>
              <a:gd name="T16" fmla="*/ 2147483646 w 91"/>
              <a:gd name="T17" fmla="*/ 2147483646 h 15"/>
              <a:gd name="T18" fmla="*/ 2147483646 w 91"/>
              <a:gd name="T19" fmla="*/ 2147483646 h 15"/>
              <a:gd name="T20" fmla="*/ 2147483646 w 91"/>
              <a:gd name="T21" fmla="*/ 0 h 15"/>
              <a:gd name="T22" fmla="*/ 2147483646 w 91"/>
              <a:gd name="T23" fmla="*/ 0 h 15"/>
              <a:gd name="T24" fmla="*/ 2147483646 w 91"/>
              <a:gd name="T25" fmla="*/ 0 h 15"/>
              <a:gd name="T26" fmla="*/ 2147483646 w 91"/>
              <a:gd name="T27" fmla="*/ 0 h 15"/>
              <a:gd name="T28" fmla="*/ 2147483646 w 91"/>
              <a:gd name="T29" fmla="*/ 0 h 15"/>
              <a:gd name="T30" fmla="*/ 2147483646 w 91"/>
              <a:gd name="T31" fmla="*/ 0 h 15"/>
              <a:gd name="T32" fmla="*/ 2147483646 w 91"/>
              <a:gd name="T33" fmla="*/ 2147483646 h 15"/>
              <a:gd name="T34" fmla="*/ 2147483646 w 91"/>
              <a:gd name="T35" fmla="*/ 2147483646 h 15"/>
              <a:gd name="T36" fmla="*/ 2147483646 w 91"/>
              <a:gd name="T37" fmla="*/ 2147483646 h 15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w 91"/>
              <a:gd name="T58" fmla="*/ 0 h 15"/>
              <a:gd name="T59" fmla="*/ 91 w 91"/>
              <a:gd name="T60" fmla="*/ 15 h 15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T57" t="T58" r="T59" b="T60"/>
            <a:pathLst>
              <a:path w="91" h="15">
                <a:moveTo>
                  <a:pt x="0" y="14"/>
                </a:moveTo>
                <a:lnTo>
                  <a:pt x="4" y="12"/>
                </a:lnTo>
                <a:lnTo>
                  <a:pt x="8" y="10"/>
                </a:lnTo>
                <a:lnTo>
                  <a:pt x="12" y="10"/>
                </a:lnTo>
                <a:lnTo>
                  <a:pt x="20" y="6"/>
                </a:lnTo>
                <a:lnTo>
                  <a:pt x="26" y="4"/>
                </a:lnTo>
                <a:lnTo>
                  <a:pt x="32" y="4"/>
                </a:lnTo>
                <a:lnTo>
                  <a:pt x="38" y="2"/>
                </a:lnTo>
                <a:lnTo>
                  <a:pt x="42" y="2"/>
                </a:lnTo>
                <a:lnTo>
                  <a:pt x="48" y="2"/>
                </a:lnTo>
                <a:lnTo>
                  <a:pt x="54" y="0"/>
                </a:lnTo>
                <a:lnTo>
                  <a:pt x="60" y="0"/>
                </a:lnTo>
                <a:lnTo>
                  <a:pt x="64" y="0"/>
                </a:lnTo>
                <a:lnTo>
                  <a:pt x="70" y="0"/>
                </a:lnTo>
                <a:lnTo>
                  <a:pt x="74" y="0"/>
                </a:lnTo>
                <a:lnTo>
                  <a:pt x="78" y="0"/>
                </a:lnTo>
                <a:lnTo>
                  <a:pt x="82" y="4"/>
                </a:lnTo>
                <a:lnTo>
                  <a:pt x="86" y="4"/>
                </a:lnTo>
                <a:lnTo>
                  <a:pt x="90" y="6"/>
                </a:lnTo>
              </a:path>
            </a:pathLst>
          </a:custGeom>
          <a:noFill/>
          <a:ln w="12700" cap="rnd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7131" name="Freeform 36">
            <a:extLst>
              <a:ext uri="{FF2B5EF4-FFF2-40B4-BE49-F238E27FC236}">
                <a16:creationId xmlns:a16="http://schemas.microsoft.com/office/drawing/2014/main" id="{65758197-E282-3EE5-5A0B-4440C448B387}"/>
              </a:ext>
            </a:extLst>
          </p:cNvPr>
          <p:cNvSpPr>
            <a:spLocks noChangeAspect="1"/>
          </p:cNvSpPr>
          <p:nvPr/>
        </p:nvSpPr>
        <p:spPr bwMode="auto">
          <a:xfrm>
            <a:off x="1066800" y="5481638"/>
            <a:ext cx="315913" cy="682625"/>
          </a:xfrm>
          <a:custGeom>
            <a:avLst/>
            <a:gdLst>
              <a:gd name="T0" fmla="*/ 2147483646 w 332"/>
              <a:gd name="T1" fmla="*/ 2147483646 h 716"/>
              <a:gd name="T2" fmla="*/ 2147483646 w 332"/>
              <a:gd name="T3" fmla="*/ 2147483646 h 716"/>
              <a:gd name="T4" fmla="*/ 2147483646 w 332"/>
              <a:gd name="T5" fmla="*/ 2147483646 h 716"/>
              <a:gd name="T6" fmla="*/ 2147483646 w 332"/>
              <a:gd name="T7" fmla="*/ 2147483646 h 716"/>
              <a:gd name="T8" fmla="*/ 2147483646 w 332"/>
              <a:gd name="T9" fmla="*/ 2147483646 h 716"/>
              <a:gd name="T10" fmla="*/ 2147483646 w 332"/>
              <a:gd name="T11" fmla="*/ 2147483646 h 716"/>
              <a:gd name="T12" fmla="*/ 2147483646 w 332"/>
              <a:gd name="T13" fmla="*/ 0 h 716"/>
              <a:gd name="T14" fmla="*/ 2147483646 w 332"/>
              <a:gd name="T15" fmla="*/ 0 h 716"/>
              <a:gd name="T16" fmla="*/ 2147483646 w 332"/>
              <a:gd name="T17" fmla="*/ 0 h 716"/>
              <a:gd name="T18" fmla="*/ 2147483646 w 332"/>
              <a:gd name="T19" fmla="*/ 2147483646 h 716"/>
              <a:gd name="T20" fmla="*/ 2147483646 w 332"/>
              <a:gd name="T21" fmla="*/ 2147483646 h 716"/>
              <a:gd name="T22" fmla="*/ 2147483646 w 332"/>
              <a:gd name="T23" fmla="*/ 2147483646 h 716"/>
              <a:gd name="T24" fmla="*/ 2147483646 w 332"/>
              <a:gd name="T25" fmla="*/ 2147483646 h 716"/>
              <a:gd name="T26" fmla="*/ 2147483646 w 332"/>
              <a:gd name="T27" fmla="*/ 2147483646 h 716"/>
              <a:gd name="T28" fmla="*/ 2147483646 w 332"/>
              <a:gd name="T29" fmla="*/ 2147483646 h 716"/>
              <a:gd name="T30" fmla="*/ 2147483646 w 332"/>
              <a:gd name="T31" fmla="*/ 2147483646 h 716"/>
              <a:gd name="T32" fmla="*/ 2147483646 w 332"/>
              <a:gd name="T33" fmla="*/ 2147483646 h 716"/>
              <a:gd name="T34" fmla="*/ 2147483646 w 332"/>
              <a:gd name="T35" fmla="*/ 2147483646 h 716"/>
              <a:gd name="T36" fmla="*/ 2147483646 w 332"/>
              <a:gd name="T37" fmla="*/ 2147483646 h 716"/>
              <a:gd name="T38" fmla="*/ 2147483646 w 332"/>
              <a:gd name="T39" fmla="*/ 2147483646 h 716"/>
              <a:gd name="T40" fmla="*/ 2147483646 w 332"/>
              <a:gd name="T41" fmla="*/ 2147483646 h 716"/>
              <a:gd name="T42" fmla="*/ 2147483646 w 332"/>
              <a:gd name="T43" fmla="*/ 2147483646 h 716"/>
              <a:gd name="T44" fmla="*/ 2147483646 w 332"/>
              <a:gd name="T45" fmla="*/ 2147483646 h 716"/>
              <a:gd name="T46" fmla="*/ 2147483646 w 332"/>
              <a:gd name="T47" fmla="*/ 2147483646 h 716"/>
              <a:gd name="T48" fmla="*/ 2147483646 w 332"/>
              <a:gd name="T49" fmla="*/ 2147483646 h 716"/>
              <a:gd name="T50" fmla="*/ 2147483646 w 332"/>
              <a:gd name="T51" fmla="*/ 2147483646 h 716"/>
              <a:gd name="T52" fmla="*/ 2147483646 w 332"/>
              <a:gd name="T53" fmla="*/ 2147483646 h 716"/>
              <a:gd name="T54" fmla="*/ 2147483646 w 332"/>
              <a:gd name="T55" fmla="*/ 2147483646 h 716"/>
              <a:gd name="T56" fmla="*/ 0 w 332"/>
              <a:gd name="T57" fmla="*/ 2147483646 h 716"/>
              <a:gd name="T58" fmla="*/ 0 w 332"/>
              <a:gd name="T59" fmla="*/ 2147483646 h 716"/>
              <a:gd name="T60" fmla="*/ 0 w 332"/>
              <a:gd name="T61" fmla="*/ 2147483646 h 716"/>
              <a:gd name="T62" fmla="*/ 0 w 332"/>
              <a:gd name="T63" fmla="*/ 2147483646 h 716"/>
              <a:gd name="T64" fmla="*/ 0 w 332"/>
              <a:gd name="T65" fmla="*/ 2147483646 h 716"/>
              <a:gd name="T66" fmla="*/ 0 w 332"/>
              <a:gd name="T67" fmla="*/ 2147483646 h 716"/>
              <a:gd name="T68" fmla="*/ 0 w 332"/>
              <a:gd name="T69" fmla="*/ 2147483646 h 716"/>
              <a:gd name="T70" fmla="*/ 0 w 332"/>
              <a:gd name="T71" fmla="*/ 2147483646 h 716"/>
              <a:gd name="T72" fmla="*/ 0 w 332"/>
              <a:gd name="T73" fmla="*/ 2147483646 h 716"/>
              <a:gd name="T74" fmla="*/ 0 w 332"/>
              <a:gd name="T75" fmla="*/ 2147483646 h 716"/>
              <a:gd name="T76" fmla="*/ 0 w 332"/>
              <a:gd name="T77" fmla="*/ 2147483646 h 716"/>
              <a:gd name="T78" fmla="*/ 0 w 332"/>
              <a:gd name="T79" fmla="*/ 2147483646 h 716"/>
              <a:gd name="T80" fmla="*/ 2147483646 w 332"/>
              <a:gd name="T81" fmla="*/ 2147483646 h 716"/>
              <a:gd name="T82" fmla="*/ 2147483646 w 332"/>
              <a:gd name="T83" fmla="*/ 2147483646 h 716"/>
              <a:gd name="T84" fmla="*/ 2147483646 w 332"/>
              <a:gd name="T85" fmla="*/ 2147483646 h 716"/>
              <a:gd name="T86" fmla="*/ 2147483646 w 332"/>
              <a:gd name="T87" fmla="*/ 2147483646 h 716"/>
              <a:gd name="T88" fmla="*/ 2147483646 w 332"/>
              <a:gd name="T89" fmla="*/ 2147483646 h 716"/>
              <a:gd name="T90" fmla="*/ 2147483646 w 332"/>
              <a:gd name="T91" fmla="*/ 2147483646 h 716"/>
              <a:gd name="T92" fmla="*/ 2147483646 w 332"/>
              <a:gd name="T93" fmla="*/ 2147483646 h 716"/>
              <a:gd name="T94" fmla="*/ 2147483646 w 332"/>
              <a:gd name="T95" fmla="*/ 2147483646 h 716"/>
              <a:gd name="T96" fmla="*/ 2147483646 w 332"/>
              <a:gd name="T97" fmla="*/ 2147483646 h 716"/>
              <a:gd name="T98" fmla="*/ 2147483646 w 332"/>
              <a:gd name="T99" fmla="*/ 2147483646 h 71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w 332"/>
              <a:gd name="T151" fmla="*/ 0 h 716"/>
              <a:gd name="T152" fmla="*/ 332 w 332"/>
              <a:gd name="T153" fmla="*/ 716 h 716"/>
            </a:gdLst>
            <a:ahLst/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T150" t="T151" r="T152" b="T153"/>
            <a:pathLst>
              <a:path w="332" h="716">
                <a:moveTo>
                  <a:pt x="217" y="215"/>
                </a:moveTo>
                <a:lnTo>
                  <a:pt x="213" y="221"/>
                </a:lnTo>
                <a:lnTo>
                  <a:pt x="243" y="147"/>
                </a:lnTo>
                <a:lnTo>
                  <a:pt x="275" y="113"/>
                </a:lnTo>
                <a:lnTo>
                  <a:pt x="331" y="101"/>
                </a:lnTo>
                <a:lnTo>
                  <a:pt x="297" y="39"/>
                </a:lnTo>
                <a:lnTo>
                  <a:pt x="246" y="0"/>
                </a:lnTo>
                <a:lnTo>
                  <a:pt x="224" y="0"/>
                </a:lnTo>
                <a:lnTo>
                  <a:pt x="203" y="0"/>
                </a:lnTo>
                <a:lnTo>
                  <a:pt x="182" y="11"/>
                </a:lnTo>
                <a:lnTo>
                  <a:pt x="160" y="22"/>
                </a:lnTo>
                <a:lnTo>
                  <a:pt x="139" y="32"/>
                </a:lnTo>
                <a:lnTo>
                  <a:pt x="107" y="54"/>
                </a:lnTo>
                <a:lnTo>
                  <a:pt x="86" y="64"/>
                </a:lnTo>
                <a:lnTo>
                  <a:pt x="75" y="86"/>
                </a:lnTo>
                <a:lnTo>
                  <a:pt x="64" y="107"/>
                </a:lnTo>
                <a:lnTo>
                  <a:pt x="54" y="128"/>
                </a:lnTo>
                <a:lnTo>
                  <a:pt x="43" y="150"/>
                </a:lnTo>
                <a:lnTo>
                  <a:pt x="32" y="171"/>
                </a:lnTo>
                <a:lnTo>
                  <a:pt x="32" y="192"/>
                </a:lnTo>
                <a:lnTo>
                  <a:pt x="32" y="214"/>
                </a:lnTo>
                <a:lnTo>
                  <a:pt x="22" y="246"/>
                </a:lnTo>
                <a:lnTo>
                  <a:pt x="22" y="288"/>
                </a:lnTo>
                <a:lnTo>
                  <a:pt x="22" y="310"/>
                </a:lnTo>
                <a:lnTo>
                  <a:pt x="22" y="342"/>
                </a:lnTo>
                <a:lnTo>
                  <a:pt x="11" y="374"/>
                </a:lnTo>
                <a:lnTo>
                  <a:pt x="11" y="416"/>
                </a:lnTo>
                <a:lnTo>
                  <a:pt x="11" y="448"/>
                </a:lnTo>
                <a:lnTo>
                  <a:pt x="0" y="480"/>
                </a:lnTo>
                <a:lnTo>
                  <a:pt x="0" y="502"/>
                </a:lnTo>
                <a:lnTo>
                  <a:pt x="0" y="534"/>
                </a:lnTo>
                <a:lnTo>
                  <a:pt x="0" y="555"/>
                </a:lnTo>
                <a:lnTo>
                  <a:pt x="0" y="576"/>
                </a:lnTo>
                <a:lnTo>
                  <a:pt x="0" y="598"/>
                </a:lnTo>
                <a:lnTo>
                  <a:pt x="0" y="630"/>
                </a:lnTo>
                <a:lnTo>
                  <a:pt x="0" y="651"/>
                </a:lnTo>
                <a:lnTo>
                  <a:pt x="0" y="672"/>
                </a:lnTo>
                <a:lnTo>
                  <a:pt x="0" y="694"/>
                </a:lnTo>
                <a:lnTo>
                  <a:pt x="0" y="715"/>
                </a:lnTo>
                <a:lnTo>
                  <a:pt x="0" y="694"/>
                </a:lnTo>
                <a:lnTo>
                  <a:pt x="11" y="672"/>
                </a:lnTo>
                <a:lnTo>
                  <a:pt x="22" y="651"/>
                </a:lnTo>
                <a:lnTo>
                  <a:pt x="22" y="630"/>
                </a:lnTo>
                <a:lnTo>
                  <a:pt x="32" y="608"/>
                </a:lnTo>
                <a:lnTo>
                  <a:pt x="43" y="587"/>
                </a:lnTo>
                <a:lnTo>
                  <a:pt x="54" y="566"/>
                </a:lnTo>
                <a:lnTo>
                  <a:pt x="75" y="544"/>
                </a:lnTo>
                <a:lnTo>
                  <a:pt x="96" y="523"/>
                </a:lnTo>
                <a:lnTo>
                  <a:pt x="139" y="355"/>
                </a:lnTo>
                <a:lnTo>
                  <a:pt x="217" y="215"/>
                </a:lnTo>
              </a:path>
            </a:pathLst>
          </a:custGeom>
          <a:solidFill>
            <a:srgbClr val="AD6900"/>
          </a:solidFill>
          <a:ln w="12700" cap="rnd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7132" name="Freeform 37">
            <a:extLst>
              <a:ext uri="{FF2B5EF4-FFF2-40B4-BE49-F238E27FC236}">
                <a16:creationId xmlns:a16="http://schemas.microsoft.com/office/drawing/2014/main" id="{676C5082-DEB7-51F3-5A54-3FD62FB8BE12}"/>
              </a:ext>
            </a:extLst>
          </p:cNvPr>
          <p:cNvSpPr>
            <a:spLocks noChangeAspect="1"/>
          </p:cNvSpPr>
          <p:nvPr/>
        </p:nvSpPr>
        <p:spPr bwMode="auto">
          <a:xfrm>
            <a:off x="1281113" y="5459413"/>
            <a:ext cx="306387" cy="123825"/>
          </a:xfrm>
          <a:custGeom>
            <a:avLst/>
            <a:gdLst>
              <a:gd name="T0" fmla="*/ 0 w 321"/>
              <a:gd name="T1" fmla="*/ 2147483646 h 129"/>
              <a:gd name="T2" fmla="*/ 2147483646 w 321"/>
              <a:gd name="T3" fmla="*/ 2147483646 h 129"/>
              <a:gd name="T4" fmla="*/ 2147483646 w 321"/>
              <a:gd name="T5" fmla="*/ 2147483646 h 129"/>
              <a:gd name="T6" fmla="*/ 2147483646 w 321"/>
              <a:gd name="T7" fmla="*/ 2147483646 h 129"/>
              <a:gd name="T8" fmla="*/ 2147483646 w 321"/>
              <a:gd name="T9" fmla="*/ 0 h 129"/>
              <a:gd name="T10" fmla="*/ 2147483646 w 321"/>
              <a:gd name="T11" fmla="*/ 2147483646 h 129"/>
              <a:gd name="T12" fmla="*/ 2147483646 w 321"/>
              <a:gd name="T13" fmla="*/ 2147483646 h 129"/>
              <a:gd name="T14" fmla="*/ 2147483646 w 321"/>
              <a:gd name="T15" fmla="*/ 2147483646 h 129"/>
              <a:gd name="T16" fmla="*/ 2147483646 w 321"/>
              <a:gd name="T17" fmla="*/ 2147483646 h 129"/>
              <a:gd name="T18" fmla="*/ 2147483646 w 321"/>
              <a:gd name="T19" fmla="*/ 2147483646 h 129"/>
              <a:gd name="T20" fmla="*/ 2147483646 w 321"/>
              <a:gd name="T21" fmla="*/ 2147483646 h 129"/>
              <a:gd name="T22" fmla="*/ 2147483646 w 321"/>
              <a:gd name="T23" fmla="*/ 2147483646 h 129"/>
              <a:gd name="T24" fmla="*/ 2147483646 w 321"/>
              <a:gd name="T25" fmla="*/ 2147483646 h 129"/>
              <a:gd name="T26" fmla="*/ 2147483646 w 321"/>
              <a:gd name="T27" fmla="*/ 2147483646 h 129"/>
              <a:gd name="T28" fmla="*/ 2147483646 w 321"/>
              <a:gd name="T29" fmla="*/ 2147483646 h 129"/>
              <a:gd name="T30" fmla="*/ 2147483646 w 321"/>
              <a:gd name="T31" fmla="*/ 2147483646 h 129"/>
              <a:gd name="T32" fmla="*/ 2147483646 w 321"/>
              <a:gd name="T33" fmla="*/ 2147483646 h 129"/>
              <a:gd name="T34" fmla="*/ 2147483646 w 321"/>
              <a:gd name="T35" fmla="*/ 2147483646 h 129"/>
              <a:gd name="T36" fmla="*/ 2147483646 w 321"/>
              <a:gd name="T37" fmla="*/ 2147483646 h 129"/>
              <a:gd name="T38" fmla="*/ 2147483646 w 321"/>
              <a:gd name="T39" fmla="*/ 2147483646 h 129"/>
              <a:gd name="T40" fmla="*/ 2147483646 w 321"/>
              <a:gd name="T41" fmla="*/ 2147483646 h 129"/>
              <a:gd name="T42" fmla="*/ 0 w 321"/>
              <a:gd name="T43" fmla="*/ 2147483646 h 129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w 321"/>
              <a:gd name="T67" fmla="*/ 0 h 129"/>
              <a:gd name="T68" fmla="*/ 321 w 321"/>
              <a:gd name="T69" fmla="*/ 129 h 129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T66" t="T67" r="T68" b="T69"/>
            <a:pathLst>
              <a:path w="321" h="129">
                <a:moveTo>
                  <a:pt x="0" y="47"/>
                </a:moveTo>
                <a:lnTo>
                  <a:pt x="37" y="23"/>
                </a:lnTo>
                <a:lnTo>
                  <a:pt x="74" y="12"/>
                </a:lnTo>
                <a:lnTo>
                  <a:pt x="113" y="12"/>
                </a:lnTo>
                <a:lnTo>
                  <a:pt x="150" y="0"/>
                </a:lnTo>
                <a:lnTo>
                  <a:pt x="187" y="12"/>
                </a:lnTo>
                <a:lnTo>
                  <a:pt x="226" y="23"/>
                </a:lnTo>
                <a:lnTo>
                  <a:pt x="263" y="23"/>
                </a:lnTo>
                <a:lnTo>
                  <a:pt x="301" y="35"/>
                </a:lnTo>
                <a:lnTo>
                  <a:pt x="320" y="58"/>
                </a:lnTo>
                <a:lnTo>
                  <a:pt x="320" y="82"/>
                </a:lnTo>
                <a:lnTo>
                  <a:pt x="283" y="93"/>
                </a:lnTo>
                <a:lnTo>
                  <a:pt x="263" y="117"/>
                </a:lnTo>
                <a:lnTo>
                  <a:pt x="226" y="117"/>
                </a:lnTo>
                <a:lnTo>
                  <a:pt x="187" y="128"/>
                </a:lnTo>
                <a:lnTo>
                  <a:pt x="150" y="128"/>
                </a:lnTo>
                <a:lnTo>
                  <a:pt x="113" y="128"/>
                </a:lnTo>
                <a:lnTo>
                  <a:pt x="94" y="105"/>
                </a:lnTo>
                <a:lnTo>
                  <a:pt x="74" y="82"/>
                </a:lnTo>
                <a:lnTo>
                  <a:pt x="57" y="58"/>
                </a:lnTo>
                <a:lnTo>
                  <a:pt x="18" y="58"/>
                </a:lnTo>
                <a:lnTo>
                  <a:pt x="0" y="47"/>
                </a:lnTo>
              </a:path>
            </a:pathLst>
          </a:custGeom>
          <a:solidFill>
            <a:srgbClr val="AD6900"/>
          </a:solidFill>
          <a:ln w="12700" cap="rnd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7133" name="Rectangle 38">
            <a:extLst>
              <a:ext uri="{FF2B5EF4-FFF2-40B4-BE49-F238E27FC236}">
                <a16:creationId xmlns:a16="http://schemas.microsoft.com/office/drawing/2014/main" id="{EB02D98C-897B-771B-611C-3BB32404A19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082675" y="5029200"/>
            <a:ext cx="1031875" cy="51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>
            <a:lvl1pPr defTabSz="7620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1pPr>
            <a:lvl2pPr marL="742950" indent="-285750" defTabSz="7620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2pPr>
            <a:lvl3pPr marL="1143000" indent="-228600" defTabSz="7620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3pPr>
            <a:lvl4pPr marL="1600200" indent="-228600" defTabSz="7620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4pPr>
            <a:lvl5pPr marL="2057400" indent="-228600" defTabSz="7620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5pPr>
            <a:lvl6pPr marL="25146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6pPr>
            <a:lvl7pPr marL="29718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7pPr>
            <a:lvl8pPr marL="34290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8pPr>
            <a:lvl9pPr marL="38862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800" b="1">
                <a:solidFill>
                  <a:srgbClr val="00279F"/>
                </a:solidFill>
                <a:latin typeface="New York" pitchFamily="18" charset="0"/>
              </a:rPr>
              <a:t>Alice</a:t>
            </a:r>
          </a:p>
        </p:txBody>
      </p:sp>
      <p:grpSp>
        <p:nvGrpSpPr>
          <p:cNvPr id="47134" name="Group 39">
            <a:extLst>
              <a:ext uri="{FF2B5EF4-FFF2-40B4-BE49-F238E27FC236}">
                <a16:creationId xmlns:a16="http://schemas.microsoft.com/office/drawing/2014/main" id="{3CF572A7-1481-6A1F-1EC5-39658E6D9D7E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3352800" y="6096000"/>
            <a:ext cx="587375" cy="611188"/>
            <a:chOff x="2472" y="2624"/>
            <a:chExt cx="616" cy="641"/>
          </a:xfrm>
        </p:grpSpPr>
        <p:grpSp>
          <p:nvGrpSpPr>
            <p:cNvPr id="47137" name="Group 40">
              <a:extLst>
                <a:ext uri="{FF2B5EF4-FFF2-40B4-BE49-F238E27FC236}">
                  <a16:creationId xmlns:a16="http://schemas.microsoft.com/office/drawing/2014/main" id="{3F92F290-8EA0-68FD-D7AE-ACC35CADB2FC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2661" y="2624"/>
              <a:ext cx="427" cy="641"/>
              <a:chOff x="2661" y="2624"/>
              <a:chExt cx="427" cy="641"/>
            </a:xfrm>
          </p:grpSpPr>
          <p:sp>
            <p:nvSpPr>
              <p:cNvPr id="47144" name="Freeform 41">
                <a:extLst>
                  <a:ext uri="{FF2B5EF4-FFF2-40B4-BE49-F238E27FC236}">
                    <a16:creationId xmlns:a16="http://schemas.microsoft.com/office/drawing/2014/main" id="{C5B4AC8A-E2E0-C4FE-4370-19990EDF0276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2661" y="2624"/>
                <a:ext cx="427" cy="641"/>
              </a:xfrm>
              <a:custGeom>
                <a:avLst/>
                <a:gdLst>
                  <a:gd name="T0" fmla="*/ 370 w 427"/>
                  <a:gd name="T1" fmla="*/ 87 h 641"/>
                  <a:gd name="T2" fmla="*/ 343 w 427"/>
                  <a:gd name="T3" fmla="*/ 58 h 641"/>
                  <a:gd name="T4" fmla="*/ 296 w 427"/>
                  <a:gd name="T5" fmla="*/ 29 h 641"/>
                  <a:gd name="T6" fmla="*/ 250 w 427"/>
                  <a:gd name="T7" fmla="*/ 20 h 641"/>
                  <a:gd name="T8" fmla="*/ 203 w 427"/>
                  <a:gd name="T9" fmla="*/ 10 h 641"/>
                  <a:gd name="T10" fmla="*/ 148 w 427"/>
                  <a:gd name="T11" fmla="*/ 0 h 641"/>
                  <a:gd name="T12" fmla="*/ 92 w 427"/>
                  <a:gd name="T13" fmla="*/ 0 h 641"/>
                  <a:gd name="T14" fmla="*/ 56 w 427"/>
                  <a:gd name="T15" fmla="*/ 29 h 641"/>
                  <a:gd name="T16" fmla="*/ 37 w 427"/>
                  <a:gd name="T17" fmla="*/ 68 h 641"/>
                  <a:gd name="T18" fmla="*/ 18 w 427"/>
                  <a:gd name="T19" fmla="*/ 107 h 641"/>
                  <a:gd name="T20" fmla="*/ 9 w 427"/>
                  <a:gd name="T21" fmla="*/ 145 h 641"/>
                  <a:gd name="T22" fmla="*/ 0 w 427"/>
                  <a:gd name="T23" fmla="*/ 185 h 641"/>
                  <a:gd name="T24" fmla="*/ 0 w 427"/>
                  <a:gd name="T25" fmla="*/ 233 h 641"/>
                  <a:gd name="T26" fmla="*/ 0 w 427"/>
                  <a:gd name="T27" fmla="*/ 272 h 641"/>
                  <a:gd name="T28" fmla="*/ 0 w 427"/>
                  <a:gd name="T29" fmla="*/ 311 h 641"/>
                  <a:gd name="T30" fmla="*/ 18 w 427"/>
                  <a:gd name="T31" fmla="*/ 349 h 641"/>
                  <a:gd name="T32" fmla="*/ 56 w 427"/>
                  <a:gd name="T33" fmla="*/ 369 h 641"/>
                  <a:gd name="T34" fmla="*/ 92 w 427"/>
                  <a:gd name="T35" fmla="*/ 388 h 641"/>
                  <a:gd name="T36" fmla="*/ 130 w 427"/>
                  <a:gd name="T37" fmla="*/ 407 h 641"/>
                  <a:gd name="T38" fmla="*/ 157 w 427"/>
                  <a:gd name="T39" fmla="*/ 436 h 641"/>
                  <a:gd name="T40" fmla="*/ 176 w 427"/>
                  <a:gd name="T41" fmla="*/ 485 h 641"/>
                  <a:gd name="T42" fmla="*/ 195 w 427"/>
                  <a:gd name="T43" fmla="*/ 524 h 641"/>
                  <a:gd name="T44" fmla="*/ 203 w 427"/>
                  <a:gd name="T45" fmla="*/ 563 h 641"/>
                  <a:gd name="T46" fmla="*/ 231 w 427"/>
                  <a:gd name="T47" fmla="*/ 602 h 641"/>
                  <a:gd name="T48" fmla="*/ 269 w 427"/>
                  <a:gd name="T49" fmla="*/ 621 h 641"/>
                  <a:gd name="T50" fmla="*/ 315 w 427"/>
                  <a:gd name="T51" fmla="*/ 631 h 641"/>
                  <a:gd name="T52" fmla="*/ 352 w 427"/>
                  <a:gd name="T53" fmla="*/ 640 h 641"/>
                  <a:gd name="T54" fmla="*/ 389 w 427"/>
                  <a:gd name="T55" fmla="*/ 611 h 641"/>
                  <a:gd name="T56" fmla="*/ 408 w 427"/>
                  <a:gd name="T57" fmla="*/ 573 h 641"/>
                  <a:gd name="T58" fmla="*/ 426 w 427"/>
                  <a:gd name="T59" fmla="*/ 534 h 641"/>
                  <a:gd name="T60" fmla="*/ 417 w 427"/>
                  <a:gd name="T61" fmla="*/ 495 h 641"/>
                  <a:gd name="T62" fmla="*/ 408 w 427"/>
                  <a:gd name="T63" fmla="*/ 456 h 641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427"/>
                  <a:gd name="T97" fmla="*/ 0 h 641"/>
                  <a:gd name="T98" fmla="*/ 427 w 427"/>
                  <a:gd name="T99" fmla="*/ 641 h 641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427" h="641">
                    <a:moveTo>
                      <a:pt x="380" y="116"/>
                    </a:moveTo>
                    <a:lnTo>
                      <a:pt x="370" y="87"/>
                    </a:lnTo>
                    <a:lnTo>
                      <a:pt x="362" y="68"/>
                    </a:lnTo>
                    <a:lnTo>
                      <a:pt x="343" y="58"/>
                    </a:lnTo>
                    <a:lnTo>
                      <a:pt x="324" y="49"/>
                    </a:lnTo>
                    <a:lnTo>
                      <a:pt x="296" y="29"/>
                    </a:lnTo>
                    <a:lnTo>
                      <a:pt x="278" y="29"/>
                    </a:lnTo>
                    <a:lnTo>
                      <a:pt x="250" y="20"/>
                    </a:lnTo>
                    <a:lnTo>
                      <a:pt x="223" y="10"/>
                    </a:lnTo>
                    <a:lnTo>
                      <a:pt x="203" y="10"/>
                    </a:lnTo>
                    <a:lnTo>
                      <a:pt x="176" y="0"/>
                    </a:lnTo>
                    <a:lnTo>
                      <a:pt x="148" y="0"/>
                    </a:lnTo>
                    <a:lnTo>
                      <a:pt x="111" y="0"/>
                    </a:lnTo>
                    <a:lnTo>
                      <a:pt x="92" y="0"/>
                    </a:lnTo>
                    <a:lnTo>
                      <a:pt x="74" y="10"/>
                    </a:lnTo>
                    <a:lnTo>
                      <a:pt x="56" y="29"/>
                    </a:lnTo>
                    <a:lnTo>
                      <a:pt x="46" y="49"/>
                    </a:lnTo>
                    <a:lnTo>
                      <a:pt x="37" y="68"/>
                    </a:lnTo>
                    <a:lnTo>
                      <a:pt x="28" y="87"/>
                    </a:lnTo>
                    <a:lnTo>
                      <a:pt x="18" y="107"/>
                    </a:lnTo>
                    <a:lnTo>
                      <a:pt x="9" y="126"/>
                    </a:lnTo>
                    <a:lnTo>
                      <a:pt x="9" y="145"/>
                    </a:lnTo>
                    <a:lnTo>
                      <a:pt x="0" y="165"/>
                    </a:lnTo>
                    <a:lnTo>
                      <a:pt x="0" y="185"/>
                    </a:lnTo>
                    <a:lnTo>
                      <a:pt x="0" y="204"/>
                    </a:lnTo>
                    <a:lnTo>
                      <a:pt x="0" y="233"/>
                    </a:lnTo>
                    <a:lnTo>
                      <a:pt x="0" y="253"/>
                    </a:lnTo>
                    <a:lnTo>
                      <a:pt x="0" y="272"/>
                    </a:lnTo>
                    <a:lnTo>
                      <a:pt x="0" y="291"/>
                    </a:lnTo>
                    <a:lnTo>
                      <a:pt x="0" y="311"/>
                    </a:lnTo>
                    <a:lnTo>
                      <a:pt x="9" y="330"/>
                    </a:lnTo>
                    <a:lnTo>
                      <a:pt x="18" y="349"/>
                    </a:lnTo>
                    <a:lnTo>
                      <a:pt x="37" y="359"/>
                    </a:lnTo>
                    <a:lnTo>
                      <a:pt x="56" y="369"/>
                    </a:lnTo>
                    <a:lnTo>
                      <a:pt x="74" y="369"/>
                    </a:lnTo>
                    <a:lnTo>
                      <a:pt x="92" y="388"/>
                    </a:lnTo>
                    <a:lnTo>
                      <a:pt x="111" y="398"/>
                    </a:lnTo>
                    <a:lnTo>
                      <a:pt x="130" y="407"/>
                    </a:lnTo>
                    <a:lnTo>
                      <a:pt x="139" y="427"/>
                    </a:lnTo>
                    <a:lnTo>
                      <a:pt x="157" y="436"/>
                    </a:lnTo>
                    <a:lnTo>
                      <a:pt x="167" y="465"/>
                    </a:lnTo>
                    <a:lnTo>
                      <a:pt x="176" y="485"/>
                    </a:lnTo>
                    <a:lnTo>
                      <a:pt x="185" y="505"/>
                    </a:lnTo>
                    <a:lnTo>
                      <a:pt x="195" y="524"/>
                    </a:lnTo>
                    <a:lnTo>
                      <a:pt x="203" y="544"/>
                    </a:lnTo>
                    <a:lnTo>
                      <a:pt x="203" y="563"/>
                    </a:lnTo>
                    <a:lnTo>
                      <a:pt x="223" y="582"/>
                    </a:lnTo>
                    <a:lnTo>
                      <a:pt x="231" y="602"/>
                    </a:lnTo>
                    <a:lnTo>
                      <a:pt x="250" y="611"/>
                    </a:lnTo>
                    <a:lnTo>
                      <a:pt x="269" y="621"/>
                    </a:lnTo>
                    <a:lnTo>
                      <a:pt x="287" y="621"/>
                    </a:lnTo>
                    <a:lnTo>
                      <a:pt x="315" y="631"/>
                    </a:lnTo>
                    <a:lnTo>
                      <a:pt x="334" y="640"/>
                    </a:lnTo>
                    <a:lnTo>
                      <a:pt x="352" y="640"/>
                    </a:lnTo>
                    <a:lnTo>
                      <a:pt x="370" y="631"/>
                    </a:lnTo>
                    <a:lnTo>
                      <a:pt x="389" y="611"/>
                    </a:lnTo>
                    <a:lnTo>
                      <a:pt x="398" y="592"/>
                    </a:lnTo>
                    <a:lnTo>
                      <a:pt x="408" y="573"/>
                    </a:lnTo>
                    <a:lnTo>
                      <a:pt x="417" y="553"/>
                    </a:lnTo>
                    <a:lnTo>
                      <a:pt x="426" y="534"/>
                    </a:lnTo>
                    <a:lnTo>
                      <a:pt x="426" y="515"/>
                    </a:lnTo>
                    <a:lnTo>
                      <a:pt x="417" y="495"/>
                    </a:lnTo>
                    <a:lnTo>
                      <a:pt x="426" y="456"/>
                    </a:lnTo>
                    <a:lnTo>
                      <a:pt x="408" y="456"/>
                    </a:lnTo>
                    <a:lnTo>
                      <a:pt x="398" y="446"/>
                    </a:lnTo>
                  </a:path>
                </a:pathLst>
              </a:custGeom>
              <a:solidFill>
                <a:srgbClr val="F57B49"/>
              </a:solidFill>
              <a:ln w="12700" cap="rnd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7145" name="Freeform 42">
                <a:extLst>
                  <a:ext uri="{FF2B5EF4-FFF2-40B4-BE49-F238E27FC236}">
                    <a16:creationId xmlns:a16="http://schemas.microsoft.com/office/drawing/2014/main" id="{0EC848E3-3D2A-2448-7102-C5D6111FF30E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2711" y="2676"/>
                <a:ext cx="344" cy="525"/>
              </a:xfrm>
              <a:custGeom>
                <a:avLst/>
                <a:gdLst>
                  <a:gd name="T0" fmla="*/ 298 w 344"/>
                  <a:gd name="T1" fmla="*/ 71 h 525"/>
                  <a:gd name="T2" fmla="*/ 276 w 344"/>
                  <a:gd name="T3" fmla="*/ 48 h 525"/>
                  <a:gd name="T4" fmla="*/ 239 w 344"/>
                  <a:gd name="T5" fmla="*/ 24 h 525"/>
                  <a:gd name="T6" fmla="*/ 202 w 344"/>
                  <a:gd name="T7" fmla="*/ 16 h 525"/>
                  <a:gd name="T8" fmla="*/ 164 w 344"/>
                  <a:gd name="T9" fmla="*/ 8 h 525"/>
                  <a:gd name="T10" fmla="*/ 119 w 344"/>
                  <a:gd name="T11" fmla="*/ 0 h 525"/>
                  <a:gd name="T12" fmla="*/ 74 w 344"/>
                  <a:gd name="T13" fmla="*/ 0 h 525"/>
                  <a:gd name="T14" fmla="*/ 45 w 344"/>
                  <a:gd name="T15" fmla="*/ 24 h 525"/>
                  <a:gd name="T16" fmla="*/ 29 w 344"/>
                  <a:gd name="T17" fmla="*/ 56 h 525"/>
                  <a:gd name="T18" fmla="*/ 15 w 344"/>
                  <a:gd name="T19" fmla="*/ 88 h 525"/>
                  <a:gd name="T20" fmla="*/ 7 w 344"/>
                  <a:gd name="T21" fmla="*/ 119 h 525"/>
                  <a:gd name="T22" fmla="*/ 0 w 344"/>
                  <a:gd name="T23" fmla="*/ 151 h 525"/>
                  <a:gd name="T24" fmla="*/ 0 w 344"/>
                  <a:gd name="T25" fmla="*/ 191 h 525"/>
                  <a:gd name="T26" fmla="*/ 0 w 344"/>
                  <a:gd name="T27" fmla="*/ 223 h 525"/>
                  <a:gd name="T28" fmla="*/ 0 w 344"/>
                  <a:gd name="T29" fmla="*/ 255 h 525"/>
                  <a:gd name="T30" fmla="*/ 15 w 344"/>
                  <a:gd name="T31" fmla="*/ 286 h 525"/>
                  <a:gd name="T32" fmla="*/ 45 w 344"/>
                  <a:gd name="T33" fmla="*/ 302 h 525"/>
                  <a:gd name="T34" fmla="*/ 74 w 344"/>
                  <a:gd name="T35" fmla="*/ 318 h 525"/>
                  <a:gd name="T36" fmla="*/ 104 w 344"/>
                  <a:gd name="T37" fmla="*/ 333 h 525"/>
                  <a:gd name="T38" fmla="*/ 127 w 344"/>
                  <a:gd name="T39" fmla="*/ 357 h 525"/>
                  <a:gd name="T40" fmla="*/ 141 w 344"/>
                  <a:gd name="T41" fmla="*/ 397 h 525"/>
                  <a:gd name="T42" fmla="*/ 157 w 344"/>
                  <a:gd name="T43" fmla="*/ 429 h 525"/>
                  <a:gd name="T44" fmla="*/ 164 w 344"/>
                  <a:gd name="T45" fmla="*/ 461 h 525"/>
                  <a:gd name="T46" fmla="*/ 186 w 344"/>
                  <a:gd name="T47" fmla="*/ 493 h 525"/>
                  <a:gd name="T48" fmla="*/ 216 w 344"/>
                  <a:gd name="T49" fmla="*/ 508 h 525"/>
                  <a:gd name="T50" fmla="*/ 253 w 344"/>
                  <a:gd name="T51" fmla="*/ 517 h 525"/>
                  <a:gd name="T52" fmla="*/ 284 w 344"/>
                  <a:gd name="T53" fmla="*/ 524 h 525"/>
                  <a:gd name="T54" fmla="*/ 314 w 344"/>
                  <a:gd name="T55" fmla="*/ 500 h 525"/>
                  <a:gd name="T56" fmla="*/ 328 w 344"/>
                  <a:gd name="T57" fmla="*/ 469 h 525"/>
                  <a:gd name="T58" fmla="*/ 343 w 344"/>
                  <a:gd name="T59" fmla="*/ 437 h 525"/>
                  <a:gd name="T60" fmla="*/ 336 w 344"/>
                  <a:gd name="T61" fmla="*/ 405 h 525"/>
                  <a:gd name="T62" fmla="*/ 328 w 344"/>
                  <a:gd name="T63" fmla="*/ 374 h 525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344"/>
                  <a:gd name="T97" fmla="*/ 0 h 525"/>
                  <a:gd name="T98" fmla="*/ 344 w 344"/>
                  <a:gd name="T99" fmla="*/ 525 h 525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344" h="525">
                    <a:moveTo>
                      <a:pt x="306" y="95"/>
                    </a:moveTo>
                    <a:lnTo>
                      <a:pt x="298" y="71"/>
                    </a:lnTo>
                    <a:lnTo>
                      <a:pt x="291" y="56"/>
                    </a:lnTo>
                    <a:lnTo>
                      <a:pt x="276" y="48"/>
                    </a:lnTo>
                    <a:lnTo>
                      <a:pt x="261" y="40"/>
                    </a:lnTo>
                    <a:lnTo>
                      <a:pt x="239" y="24"/>
                    </a:lnTo>
                    <a:lnTo>
                      <a:pt x="224" y="24"/>
                    </a:lnTo>
                    <a:lnTo>
                      <a:pt x="202" y="16"/>
                    </a:lnTo>
                    <a:lnTo>
                      <a:pt x="179" y="8"/>
                    </a:lnTo>
                    <a:lnTo>
                      <a:pt x="164" y="8"/>
                    </a:lnTo>
                    <a:lnTo>
                      <a:pt x="141" y="0"/>
                    </a:lnTo>
                    <a:lnTo>
                      <a:pt x="119" y="0"/>
                    </a:lnTo>
                    <a:lnTo>
                      <a:pt x="90" y="0"/>
                    </a:lnTo>
                    <a:lnTo>
                      <a:pt x="74" y="0"/>
                    </a:lnTo>
                    <a:lnTo>
                      <a:pt x="60" y="8"/>
                    </a:lnTo>
                    <a:lnTo>
                      <a:pt x="45" y="24"/>
                    </a:lnTo>
                    <a:lnTo>
                      <a:pt x="37" y="40"/>
                    </a:lnTo>
                    <a:lnTo>
                      <a:pt x="29" y="56"/>
                    </a:lnTo>
                    <a:lnTo>
                      <a:pt x="22" y="71"/>
                    </a:lnTo>
                    <a:lnTo>
                      <a:pt x="15" y="88"/>
                    </a:lnTo>
                    <a:lnTo>
                      <a:pt x="7" y="103"/>
                    </a:lnTo>
                    <a:lnTo>
                      <a:pt x="7" y="119"/>
                    </a:lnTo>
                    <a:lnTo>
                      <a:pt x="0" y="135"/>
                    </a:lnTo>
                    <a:lnTo>
                      <a:pt x="0" y="151"/>
                    </a:lnTo>
                    <a:lnTo>
                      <a:pt x="0" y="167"/>
                    </a:lnTo>
                    <a:lnTo>
                      <a:pt x="0" y="191"/>
                    </a:lnTo>
                    <a:lnTo>
                      <a:pt x="0" y="207"/>
                    </a:lnTo>
                    <a:lnTo>
                      <a:pt x="0" y="223"/>
                    </a:lnTo>
                    <a:lnTo>
                      <a:pt x="0" y="238"/>
                    </a:lnTo>
                    <a:lnTo>
                      <a:pt x="0" y="255"/>
                    </a:lnTo>
                    <a:lnTo>
                      <a:pt x="7" y="270"/>
                    </a:lnTo>
                    <a:lnTo>
                      <a:pt x="15" y="286"/>
                    </a:lnTo>
                    <a:lnTo>
                      <a:pt x="29" y="294"/>
                    </a:lnTo>
                    <a:lnTo>
                      <a:pt x="45" y="302"/>
                    </a:lnTo>
                    <a:lnTo>
                      <a:pt x="60" y="302"/>
                    </a:lnTo>
                    <a:lnTo>
                      <a:pt x="74" y="318"/>
                    </a:lnTo>
                    <a:lnTo>
                      <a:pt x="90" y="326"/>
                    </a:lnTo>
                    <a:lnTo>
                      <a:pt x="104" y="333"/>
                    </a:lnTo>
                    <a:lnTo>
                      <a:pt x="112" y="350"/>
                    </a:lnTo>
                    <a:lnTo>
                      <a:pt x="127" y="357"/>
                    </a:lnTo>
                    <a:lnTo>
                      <a:pt x="134" y="381"/>
                    </a:lnTo>
                    <a:lnTo>
                      <a:pt x="141" y="397"/>
                    </a:lnTo>
                    <a:lnTo>
                      <a:pt x="149" y="413"/>
                    </a:lnTo>
                    <a:lnTo>
                      <a:pt x="157" y="429"/>
                    </a:lnTo>
                    <a:lnTo>
                      <a:pt x="164" y="445"/>
                    </a:lnTo>
                    <a:lnTo>
                      <a:pt x="164" y="461"/>
                    </a:lnTo>
                    <a:lnTo>
                      <a:pt x="179" y="476"/>
                    </a:lnTo>
                    <a:lnTo>
                      <a:pt x="186" y="493"/>
                    </a:lnTo>
                    <a:lnTo>
                      <a:pt x="202" y="500"/>
                    </a:lnTo>
                    <a:lnTo>
                      <a:pt x="216" y="508"/>
                    </a:lnTo>
                    <a:lnTo>
                      <a:pt x="231" y="508"/>
                    </a:lnTo>
                    <a:lnTo>
                      <a:pt x="253" y="517"/>
                    </a:lnTo>
                    <a:lnTo>
                      <a:pt x="269" y="524"/>
                    </a:lnTo>
                    <a:lnTo>
                      <a:pt x="284" y="524"/>
                    </a:lnTo>
                    <a:lnTo>
                      <a:pt x="298" y="517"/>
                    </a:lnTo>
                    <a:lnTo>
                      <a:pt x="314" y="500"/>
                    </a:lnTo>
                    <a:lnTo>
                      <a:pt x="321" y="485"/>
                    </a:lnTo>
                    <a:lnTo>
                      <a:pt x="328" y="469"/>
                    </a:lnTo>
                    <a:lnTo>
                      <a:pt x="336" y="453"/>
                    </a:lnTo>
                    <a:lnTo>
                      <a:pt x="343" y="437"/>
                    </a:lnTo>
                    <a:lnTo>
                      <a:pt x="343" y="421"/>
                    </a:lnTo>
                    <a:lnTo>
                      <a:pt x="336" y="405"/>
                    </a:lnTo>
                    <a:lnTo>
                      <a:pt x="343" y="374"/>
                    </a:lnTo>
                    <a:lnTo>
                      <a:pt x="328" y="374"/>
                    </a:lnTo>
                    <a:lnTo>
                      <a:pt x="321" y="365"/>
                    </a:lnTo>
                  </a:path>
                </a:pathLst>
              </a:custGeom>
              <a:solidFill>
                <a:srgbClr val="FFA27C"/>
              </a:solidFill>
              <a:ln w="12700" cap="rnd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7146" name="Freeform 43">
                <a:extLst>
                  <a:ext uri="{FF2B5EF4-FFF2-40B4-BE49-F238E27FC236}">
                    <a16:creationId xmlns:a16="http://schemas.microsoft.com/office/drawing/2014/main" id="{4D13E30C-7D80-46E8-312D-6F51B4AE18D0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2900" y="2799"/>
                <a:ext cx="121" cy="253"/>
              </a:xfrm>
              <a:custGeom>
                <a:avLst/>
                <a:gdLst>
                  <a:gd name="T0" fmla="*/ 120 w 121"/>
                  <a:gd name="T1" fmla="*/ 0 h 253"/>
                  <a:gd name="T2" fmla="*/ 105 w 121"/>
                  <a:gd name="T3" fmla="*/ 0 h 253"/>
                  <a:gd name="T4" fmla="*/ 90 w 121"/>
                  <a:gd name="T5" fmla="*/ 10 h 253"/>
                  <a:gd name="T6" fmla="*/ 75 w 121"/>
                  <a:gd name="T7" fmla="*/ 18 h 253"/>
                  <a:gd name="T8" fmla="*/ 67 w 121"/>
                  <a:gd name="T9" fmla="*/ 38 h 253"/>
                  <a:gd name="T10" fmla="*/ 53 w 121"/>
                  <a:gd name="T11" fmla="*/ 38 h 253"/>
                  <a:gd name="T12" fmla="*/ 38 w 121"/>
                  <a:gd name="T13" fmla="*/ 56 h 253"/>
                  <a:gd name="T14" fmla="*/ 22 w 121"/>
                  <a:gd name="T15" fmla="*/ 66 h 253"/>
                  <a:gd name="T16" fmla="*/ 22 w 121"/>
                  <a:gd name="T17" fmla="*/ 84 h 253"/>
                  <a:gd name="T18" fmla="*/ 8 w 121"/>
                  <a:gd name="T19" fmla="*/ 102 h 253"/>
                  <a:gd name="T20" fmla="*/ 0 w 121"/>
                  <a:gd name="T21" fmla="*/ 122 h 253"/>
                  <a:gd name="T22" fmla="*/ 0 w 121"/>
                  <a:gd name="T23" fmla="*/ 140 h 253"/>
                  <a:gd name="T24" fmla="*/ 0 w 121"/>
                  <a:gd name="T25" fmla="*/ 158 h 253"/>
                  <a:gd name="T26" fmla="*/ 0 w 121"/>
                  <a:gd name="T27" fmla="*/ 178 h 253"/>
                  <a:gd name="T28" fmla="*/ 15 w 121"/>
                  <a:gd name="T29" fmla="*/ 186 h 253"/>
                  <a:gd name="T30" fmla="*/ 38 w 121"/>
                  <a:gd name="T31" fmla="*/ 196 h 253"/>
                  <a:gd name="T32" fmla="*/ 53 w 121"/>
                  <a:gd name="T33" fmla="*/ 206 h 253"/>
                  <a:gd name="T34" fmla="*/ 67 w 121"/>
                  <a:gd name="T35" fmla="*/ 206 h 253"/>
                  <a:gd name="T36" fmla="*/ 67 w 121"/>
                  <a:gd name="T37" fmla="*/ 224 h 253"/>
                  <a:gd name="T38" fmla="*/ 75 w 121"/>
                  <a:gd name="T39" fmla="*/ 242 h 253"/>
                  <a:gd name="T40" fmla="*/ 90 w 121"/>
                  <a:gd name="T41" fmla="*/ 242 h 253"/>
                  <a:gd name="T42" fmla="*/ 105 w 121"/>
                  <a:gd name="T43" fmla="*/ 252 h 253"/>
                  <a:gd name="T44" fmla="*/ 120 w 121"/>
                  <a:gd name="T45" fmla="*/ 252 h 253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121"/>
                  <a:gd name="T70" fmla="*/ 0 h 253"/>
                  <a:gd name="T71" fmla="*/ 121 w 121"/>
                  <a:gd name="T72" fmla="*/ 253 h 253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121" h="253">
                    <a:moveTo>
                      <a:pt x="120" y="0"/>
                    </a:moveTo>
                    <a:lnTo>
                      <a:pt x="105" y="0"/>
                    </a:lnTo>
                    <a:lnTo>
                      <a:pt x="90" y="10"/>
                    </a:lnTo>
                    <a:lnTo>
                      <a:pt x="75" y="18"/>
                    </a:lnTo>
                    <a:lnTo>
                      <a:pt x="67" y="38"/>
                    </a:lnTo>
                    <a:lnTo>
                      <a:pt x="53" y="38"/>
                    </a:lnTo>
                    <a:lnTo>
                      <a:pt x="38" y="56"/>
                    </a:lnTo>
                    <a:lnTo>
                      <a:pt x="22" y="66"/>
                    </a:lnTo>
                    <a:lnTo>
                      <a:pt x="22" y="84"/>
                    </a:lnTo>
                    <a:lnTo>
                      <a:pt x="8" y="102"/>
                    </a:lnTo>
                    <a:lnTo>
                      <a:pt x="0" y="122"/>
                    </a:lnTo>
                    <a:lnTo>
                      <a:pt x="0" y="140"/>
                    </a:lnTo>
                    <a:lnTo>
                      <a:pt x="0" y="158"/>
                    </a:lnTo>
                    <a:lnTo>
                      <a:pt x="0" y="178"/>
                    </a:lnTo>
                    <a:lnTo>
                      <a:pt x="15" y="186"/>
                    </a:lnTo>
                    <a:lnTo>
                      <a:pt x="38" y="196"/>
                    </a:lnTo>
                    <a:lnTo>
                      <a:pt x="53" y="206"/>
                    </a:lnTo>
                    <a:lnTo>
                      <a:pt x="67" y="206"/>
                    </a:lnTo>
                    <a:lnTo>
                      <a:pt x="67" y="224"/>
                    </a:lnTo>
                    <a:lnTo>
                      <a:pt x="75" y="242"/>
                    </a:lnTo>
                    <a:lnTo>
                      <a:pt x="90" y="242"/>
                    </a:lnTo>
                    <a:lnTo>
                      <a:pt x="105" y="252"/>
                    </a:lnTo>
                    <a:lnTo>
                      <a:pt x="120" y="252"/>
                    </a:lnTo>
                  </a:path>
                </a:pathLst>
              </a:custGeom>
              <a:solidFill>
                <a:srgbClr val="F57B49"/>
              </a:solidFill>
              <a:ln w="12700" cap="rnd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7147" name="Freeform 44">
                <a:extLst>
                  <a:ext uri="{FF2B5EF4-FFF2-40B4-BE49-F238E27FC236}">
                    <a16:creationId xmlns:a16="http://schemas.microsoft.com/office/drawing/2014/main" id="{7C825BC8-B3A8-43F1-9030-0F27E4B5D29D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3008" y="2805"/>
                <a:ext cx="38" cy="117"/>
              </a:xfrm>
              <a:custGeom>
                <a:avLst/>
                <a:gdLst>
                  <a:gd name="T0" fmla="*/ 37 w 38"/>
                  <a:gd name="T1" fmla="*/ 0 h 117"/>
                  <a:gd name="T2" fmla="*/ 37 w 38"/>
                  <a:gd name="T3" fmla="*/ 19 h 117"/>
                  <a:gd name="T4" fmla="*/ 37 w 38"/>
                  <a:gd name="T5" fmla="*/ 38 h 117"/>
                  <a:gd name="T6" fmla="*/ 28 w 38"/>
                  <a:gd name="T7" fmla="*/ 58 h 117"/>
                  <a:gd name="T8" fmla="*/ 28 w 38"/>
                  <a:gd name="T9" fmla="*/ 77 h 117"/>
                  <a:gd name="T10" fmla="*/ 9 w 38"/>
                  <a:gd name="T11" fmla="*/ 96 h 117"/>
                  <a:gd name="T12" fmla="*/ 0 w 38"/>
                  <a:gd name="T13" fmla="*/ 116 h 11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8"/>
                  <a:gd name="T22" fmla="*/ 0 h 117"/>
                  <a:gd name="T23" fmla="*/ 38 w 38"/>
                  <a:gd name="T24" fmla="*/ 117 h 11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8" h="117">
                    <a:moveTo>
                      <a:pt x="37" y="0"/>
                    </a:moveTo>
                    <a:lnTo>
                      <a:pt x="37" y="19"/>
                    </a:lnTo>
                    <a:lnTo>
                      <a:pt x="37" y="38"/>
                    </a:lnTo>
                    <a:lnTo>
                      <a:pt x="28" y="58"/>
                    </a:lnTo>
                    <a:lnTo>
                      <a:pt x="28" y="77"/>
                    </a:lnTo>
                    <a:lnTo>
                      <a:pt x="9" y="96"/>
                    </a:lnTo>
                    <a:lnTo>
                      <a:pt x="0" y="116"/>
                    </a:lnTo>
                  </a:path>
                </a:pathLst>
              </a:custGeom>
              <a:noFill/>
              <a:ln w="12700" cap="rnd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7148" name="Freeform 45">
                <a:extLst>
                  <a:ext uri="{FF2B5EF4-FFF2-40B4-BE49-F238E27FC236}">
                    <a16:creationId xmlns:a16="http://schemas.microsoft.com/office/drawing/2014/main" id="{8882382D-F698-1AAA-779B-54DB4A8527DD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3015" y="2936"/>
                <a:ext cx="65" cy="79"/>
              </a:xfrm>
              <a:custGeom>
                <a:avLst/>
                <a:gdLst>
                  <a:gd name="T0" fmla="*/ 64 w 65"/>
                  <a:gd name="T1" fmla="*/ 78 h 79"/>
                  <a:gd name="T2" fmla="*/ 64 w 65"/>
                  <a:gd name="T3" fmla="*/ 59 h 79"/>
                  <a:gd name="T4" fmla="*/ 64 w 65"/>
                  <a:gd name="T5" fmla="*/ 39 h 79"/>
                  <a:gd name="T6" fmla="*/ 55 w 65"/>
                  <a:gd name="T7" fmla="*/ 19 h 79"/>
                  <a:gd name="T8" fmla="*/ 36 w 65"/>
                  <a:gd name="T9" fmla="*/ 0 h 79"/>
                  <a:gd name="T10" fmla="*/ 18 w 65"/>
                  <a:gd name="T11" fmla="*/ 0 h 79"/>
                  <a:gd name="T12" fmla="*/ 0 w 65"/>
                  <a:gd name="T13" fmla="*/ 10 h 79"/>
                  <a:gd name="T14" fmla="*/ 0 w 65"/>
                  <a:gd name="T15" fmla="*/ 29 h 79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65"/>
                  <a:gd name="T25" fmla="*/ 0 h 79"/>
                  <a:gd name="T26" fmla="*/ 65 w 65"/>
                  <a:gd name="T27" fmla="*/ 79 h 79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65" h="79">
                    <a:moveTo>
                      <a:pt x="64" y="78"/>
                    </a:moveTo>
                    <a:lnTo>
                      <a:pt x="64" y="59"/>
                    </a:lnTo>
                    <a:lnTo>
                      <a:pt x="64" y="39"/>
                    </a:lnTo>
                    <a:lnTo>
                      <a:pt x="55" y="19"/>
                    </a:lnTo>
                    <a:lnTo>
                      <a:pt x="36" y="0"/>
                    </a:lnTo>
                    <a:lnTo>
                      <a:pt x="18" y="0"/>
                    </a:lnTo>
                    <a:lnTo>
                      <a:pt x="0" y="10"/>
                    </a:lnTo>
                    <a:lnTo>
                      <a:pt x="0" y="29"/>
                    </a:lnTo>
                  </a:path>
                </a:pathLst>
              </a:custGeom>
              <a:noFill/>
              <a:ln w="12700" cap="rnd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47138" name="Line 46">
              <a:extLst>
                <a:ext uri="{FF2B5EF4-FFF2-40B4-BE49-F238E27FC236}">
                  <a16:creationId xmlns:a16="http://schemas.microsoft.com/office/drawing/2014/main" id="{A2DD42D5-2002-52C4-479E-3D441B56DBEC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2504" y="2671"/>
              <a:ext cx="88" cy="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7139" name="Line 47">
              <a:extLst>
                <a:ext uri="{FF2B5EF4-FFF2-40B4-BE49-F238E27FC236}">
                  <a16:creationId xmlns:a16="http://schemas.microsoft.com/office/drawing/2014/main" id="{3C13FFF7-1B86-FB10-B2E3-AEAB71721E4B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2472" y="2789"/>
              <a:ext cx="120" cy="5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7140" name="Line 48">
              <a:extLst>
                <a:ext uri="{FF2B5EF4-FFF2-40B4-BE49-F238E27FC236}">
                  <a16:creationId xmlns:a16="http://schemas.microsoft.com/office/drawing/2014/main" id="{A9C1271E-6EB7-7D90-1EA5-0F12A6BE36C0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2472" y="2907"/>
              <a:ext cx="110" cy="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7141" name="Line 49">
              <a:extLst>
                <a:ext uri="{FF2B5EF4-FFF2-40B4-BE49-F238E27FC236}">
                  <a16:creationId xmlns:a16="http://schemas.microsoft.com/office/drawing/2014/main" id="{8AF58809-FF8A-8D49-5712-5483F06310B7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 flipV="1">
              <a:off x="2472" y="2982"/>
              <a:ext cx="120" cy="3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7142" name="Line 50">
              <a:extLst>
                <a:ext uri="{FF2B5EF4-FFF2-40B4-BE49-F238E27FC236}">
                  <a16:creationId xmlns:a16="http://schemas.microsoft.com/office/drawing/2014/main" id="{EDB0A777-0F0B-F00E-2C83-4AB7D3C6A560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 flipV="1">
              <a:off x="2515" y="3059"/>
              <a:ext cx="77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7143" name="Line 51">
              <a:extLst>
                <a:ext uri="{FF2B5EF4-FFF2-40B4-BE49-F238E27FC236}">
                  <a16:creationId xmlns:a16="http://schemas.microsoft.com/office/drawing/2014/main" id="{192D68CD-34A2-9DAD-DACE-AD2475942E53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 flipV="1">
              <a:off x="2610" y="3132"/>
              <a:ext cx="23" cy="8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79604" name="AutoShape 52">
            <a:extLst>
              <a:ext uri="{FF2B5EF4-FFF2-40B4-BE49-F238E27FC236}">
                <a16:creationId xmlns:a16="http://schemas.microsoft.com/office/drawing/2014/main" id="{6861C7E8-57BB-6C92-F8C5-2C68901F9A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81800" y="4800600"/>
            <a:ext cx="1676400" cy="762000"/>
          </a:xfrm>
          <a:prstGeom prst="cloudCallout">
            <a:avLst>
              <a:gd name="adj1" fmla="val -26991"/>
              <a:gd name="adj2" fmla="val -1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9pPr>
          </a:lstStyle>
          <a:p>
            <a:pPr algn="ctr" rtl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chemeClr val="tx2"/>
                </a:solidFill>
                <a:latin typeface="Times New Roman (Hebrew)" charset="0"/>
              </a:rPr>
              <a:t>Knows</a:t>
            </a:r>
          </a:p>
          <a:p>
            <a:pPr algn="ctr" rtl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chemeClr val="tx2"/>
                </a:solidFill>
                <a:latin typeface="Times New Roman (Hebrew)" charset="0"/>
              </a:rPr>
              <a:t>trapdoor</a:t>
            </a:r>
          </a:p>
        </p:txBody>
      </p:sp>
      <p:sp>
        <p:nvSpPr>
          <p:cNvPr id="279605" name="Text Box 53">
            <a:extLst>
              <a:ext uri="{FF2B5EF4-FFF2-40B4-BE49-F238E27FC236}">
                <a16:creationId xmlns:a16="http://schemas.microsoft.com/office/drawing/2014/main" id="{B55B13A7-7AD9-5D79-1C63-20AB06EDD7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19400" y="4419600"/>
            <a:ext cx="340201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000"/>
              <a:t>Easy if a </a:t>
            </a:r>
            <a:r>
              <a:rPr lang="en-US" altLang="en-US" sz="2000" b="1">
                <a:solidFill>
                  <a:srgbClr val="FF0000"/>
                </a:solidFill>
              </a:rPr>
              <a:t>trapdoor</a:t>
            </a:r>
            <a:r>
              <a:rPr lang="en-US" altLang="en-US" sz="2000"/>
              <a:t> is known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9604" grpId="0" animBg="1"/>
      <p:bldP spid="27960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1">
            <a:extLst>
              <a:ext uri="{FF2B5EF4-FFF2-40B4-BE49-F238E27FC236}">
                <a16:creationId xmlns:a16="http://schemas.microsoft.com/office/drawing/2014/main" id="{D0BCA042-7756-9C4E-952E-DD3DD09C5B5A}"/>
              </a:ext>
            </a:extLst>
          </p:cNvPr>
          <p:cNvSpPr txBox="1">
            <a:spLocks/>
          </p:cNvSpPr>
          <p:nvPr/>
        </p:nvSpPr>
        <p:spPr>
          <a:xfrm>
            <a:off x="1187624" y="404664"/>
            <a:ext cx="6840760" cy="7920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b="1" dirty="0">
                <a:solidFill>
                  <a:schemeClr val="accent1"/>
                </a:solidFill>
                <a:latin typeface="+mj-lt"/>
                <a:ea typeface="Cambria Math" pitchFamily="18" charset="0"/>
                <a:cs typeface="Arial Unicode MS" pitchFamily="34" charset="-128"/>
              </a:rPr>
              <a:t>Back to Quadratic Residues mod p (squares)</a:t>
            </a:r>
            <a:endParaRPr lang="en-US" sz="1600" i="1" dirty="0">
              <a:solidFill>
                <a:schemeClr val="accent1"/>
              </a:solidFill>
              <a:latin typeface="+mj-lt"/>
              <a:ea typeface="Cambria Math" pitchFamily="18" charset="0"/>
              <a:cs typeface="Arial Unicode MS" pitchFamily="34" charset="-12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A41FE074-5F2B-A849-B06E-F41C9A801EBC}"/>
                  </a:ext>
                </a:extLst>
              </p:cNvPr>
              <p:cNvSpPr/>
              <p:nvPr/>
            </p:nvSpPr>
            <p:spPr>
              <a:xfrm>
                <a:off x="323528" y="1130531"/>
                <a:ext cx="8640960" cy="5232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800" dirty="0"/>
                  <a:t>Let P be prime. We saw that exactly half of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𝑍</m:t>
                        </m:r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𝑃</m:t>
                        </m:r>
                      </m:sub>
                      <m:sup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</m:oMath>
                </a14:m>
                <a:r>
                  <a:rPr lang="en-US" sz="2800" dirty="0"/>
                  <a:t> are squares.</a:t>
                </a:r>
              </a:p>
            </p:txBody>
          </p:sp>
        </mc:Choice>
        <mc:Fallback xmlns="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A41FE074-5F2B-A849-B06E-F41C9A801EB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3528" y="1130531"/>
                <a:ext cx="8640960" cy="523220"/>
              </a:xfrm>
              <a:prstGeom prst="rect">
                <a:avLst/>
              </a:prstGeom>
              <a:blipFill>
                <a:blip r:embed="rId3"/>
                <a:stretch>
                  <a:fillRect l="-1466" t="-9302" r="-1173" b="-302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E47613E7-B59B-0149-8597-BBD93381D1A3}"/>
                  </a:ext>
                </a:extLst>
              </p:cNvPr>
              <p:cNvSpPr/>
              <p:nvPr/>
            </p:nvSpPr>
            <p:spPr>
              <a:xfrm>
                <a:off x="323528" y="1822362"/>
                <a:ext cx="8208912" cy="155728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800" dirty="0"/>
                  <a:t>Define the </a:t>
                </a:r>
                <a:r>
                  <a:rPr lang="en-US" sz="2800" dirty="0">
                    <a:solidFill>
                      <a:schemeClr val="accent1"/>
                    </a:solidFill>
                  </a:rPr>
                  <a:t>Legendre Symbol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type m:val="noBar"/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num>
                          <m:den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𝑃</m:t>
                            </m:r>
                          </m:den>
                        </m:f>
                      </m:e>
                    </m:d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en-US" sz="2800" dirty="0"/>
                  <a:t> if x is a square, -1 if x is not a square, and 0 if x = 0 mod P. </a:t>
                </a:r>
              </a:p>
              <a:p>
                <a:r>
                  <a:rPr lang="en-US" sz="2800" dirty="0"/>
                  <a:t>Note: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type m:val="noBar"/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𝑎𝑏</m:t>
                            </m:r>
                          </m:num>
                          <m:den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𝑃</m:t>
                            </m:r>
                          </m:den>
                        </m:f>
                      </m:e>
                    </m:d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type m:val="noBar"/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num>
                          <m:den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𝑃</m:t>
                            </m:r>
                          </m:den>
                        </m:f>
                      </m:e>
                    </m:d>
                    <m:d>
                      <m:d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type m:val="noBar"/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𝑏</m:t>
                            </m:r>
                          </m:num>
                          <m:den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𝑃</m:t>
                            </m:r>
                          </m:den>
                        </m:f>
                      </m:e>
                    </m:d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∀</m:t>
                    </m:r>
                    <m:r>
                      <m:rPr>
                        <m:sty m:val="p"/>
                      </m:rPr>
                      <a:rPr lang="en-US" sz="2800" b="0" i="0" smtClean="0">
                        <a:latin typeface="Cambria Math" panose="02040503050406030204" pitchFamily="18" charset="0"/>
                      </a:rPr>
                      <m:t>a</m:t>
                    </m:r>
                    <m:r>
                      <a:rPr lang="en-US" sz="2800" b="0" i="0" smtClean="0">
                        <a:latin typeface="Cambria Math" panose="02040503050406030204" pitchFamily="18" charset="0"/>
                      </a:rPr>
                      <m:t>,</m:t>
                    </m:r>
                    <m:r>
                      <m:rPr>
                        <m:sty m:val="p"/>
                      </m:rPr>
                      <a:rPr lang="en-US" sz="2800" b="0" i="0" smtClean="0">
                        <a:latin typeface="Cambria Math" panose="02040503050406030204" pitchFamily="18" charset="0"/>
                      </a:rPr>
                      <m:t>b</m:t>
                    </m:r>
                    <m:r>
                      <a:rPr lang="en-US" sz="28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2800" b="0" i="0" smtClean="0">
                        <a:latin typeface="Cambria Math" panose="02040503050406030204" pitchFamily="18" charset="0"/>
                      </a:rPr>
                      <m:t>in</m:t>
                    </m:r>
                    <m:r>
                      <a:rPr lang="en-US" sz="28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2800" b="0" i="0" smtClean="0">
                        <a:latin typeface="Cambria Math" panose="02040503050406030204" pitchFamily="18" charset="0"/>
                      </a:rPr>
                      <m:t>Zp</m:t>
                    </m:r>
                    <m:r>
                      <a:rPr lang="en-US" sz="2800" b="0" i="0" smtClean="0">
                        <a:latin typeface="Cambria Math" panose="02040503050406030204" pitchFamily="18" charset="0"/>
                      </a:rPr>
                      <m:t>∗</m:t>
                    </m:r>
                  </m:oMath>
                </a14:m>
                <a:r>
                  <a:rPr lang="en-US" sz="2800" dirty="0"/>
                  <a:t> </a:t>
                </a:r>
              </a:p>
            </p:txBody>
          </p:sp>
        </mc:Choice>
        <mc:Fallback xmlns="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E47613E7-B59B-0149-8597-BBD93381D1A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3528" y="1822362"/>
                <a:ext cx="8208912" cy="1557286"/>
              </a:xfrm>
              <a:prstGeom prst="rect">
                <a:avLst/>
              </a:prstGeom>
              <a:blipFill>
                <a:blip r:embed="rId4"/>
                <a:stretch>
                  <a:fillRect l="-1546" t="-1626" r="-773" b="-81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Oval 1">
            <a:extLst>
              <a:ext uri="{FF2B5EF4-FFF2-40B4-BE49-F238E27FC236}">
                <a16:creationId xmlns:a16="http://schemas.microsoft.com/office/drawing/2014/main" id="{E072BDA2-C168-E148-A174-397DBB3A45C6}"/>
              </a:ext>
            </a:extLst>
          </p:cNvPr>
          <p:cNvSpPr/>
          <p:nvPr/>
        </p:nvSpPr>
        <p:spPr>
          <a:xfrm>
            <a:off x="1907704" y="4574629"/>
            <a:ext cx="5400600" cy="2022723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9B53DBE-3D7D-4D4B-8202-4003B7F422A1}"/>
              </a:ext>
            </a:extLst>
          </p:cNvPr>
          <p:cNvCxnSpPr>
            <a:cxnSpLocks/>
            <a:stCxn id="2" idx="0"/>
            <a:endCxn id="2" idx="4"/>
          </p:cNvCxnSpPr>
          <p:nvPr/>
        </p:nvCxnSpPr>
        <p:spPr>
          <a:xfrm>
            <a:off x="4608004" y="4574629"/>
            <a:ext cx="0" cy="202272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59E37584-6628-A042-8E2E-43481BC69B31}"/>
                  </a:ext>
                </a:extLst>
              </p:cNvPr>
              <p:cNvSpPr/>
              <p:nvPr/>
            </p:nvSpPr>
            <p:spPr>
              <a:xfrm>
                <a:off x="3023828" y="4862661"/>
                <a:ext cx="1584176" cy="5232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𝐿𝑒𝑔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b>
                      </m:sSub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59E37584-6628-A042-8E2E-43481BC69B3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23828" y="4862661"/>
                <a:ext cx="1584176" cy="523220"/>
              </a:xfrm>
              <a:prstGeom prst="rect">
                <a:avLst/>
              </a:prstGeom>
              <a:blipFill>
                <a:blip r:embed="rId5"/>
                <a:stretch>
                  <a:fillRect b="-1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D01FB915-DDFD-694E-9558-0402E2E748C6}"/>
                  </a:ext>
                </a:extLst>
              </p:cNvPr>
              <p:cNvSpPr/>
              <p:nvPr/>
            </p:nvSpPr>
            <p:spPr>
              <a:xfrm>
                <a:off x="4589140" y="4845014"/>
                <a:ext cx="1584176" cy="5232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𝐿𝑒𝑔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+1</m:t>
                          </m:r>
                        </m:sub>
                      </m:sSub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D01FB915-DDFD-694E-9558-0402E2E748C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89140" y="4845014"/>
                <a:ext cx="1584176" cy="523220"/>
              </a:xfrm>
              <a:prstGeom prst="rect">
                <a:avLst/>
              </a:prstGeom>
              <a:blipFill>
                <a:blip r:embed="rId6"/>
                <a:stretch>
                  <a:fillRect b="-1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520035B1-597A-0147-A870-A48CD8F0B75B}"/>
                  </a:ext>
                </a:extLst>
              </p:cNvPr>
              <p:cNvSpPr/>
              <p:nvPr/>
            </p:nvSpPr>
            <p:spPr>
              <a:xfrm>
                <a:off x="713234" y="5175971"/>
                <a:ext cx="1584176" cy="5232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𝑍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sub>
                        <m:sup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bSup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520035B1-597A-0147-A870-A48CD8F0B75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3234" y="5175971"/>
                <a:ext cx="1584176" cy="523220"/>
              </a:xfrm>
              <a:prstGeom prst="rect">
                <a:avLst/>
              </a:prstGeom>
              <a:blipFill>
                <a:blip r:embed="rId7"/>
                <a:stretch>
                  <a:fillRect b="-47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876EE821-93FD-D846-88DB-646C1EF2B4AE}"/>
                  </a:ext>
                </a:extLst>
              </p:cNvPr>
              <p:cNvSpPr/>
              <p:nvPr/>
            </p:nvSpPr>
            <p:spPr>
              <a:xfrm>
                <a:off x="2297410" y="5388113"/>
                <a:ext cx="2291730" cy="72244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{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: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type m:val="noBar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num>
                            <m:den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den>
                          </m:f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=−1}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876EE821-93FD-D846-88DB-646C1EF2B4A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97410" y="5388113"/>
                <a:ext cx="2291730" cy="722442"/>
              </a:xfrm>
              <a:prstGeom prst="rect">
                <a:avLst/>
              </a:prstGeom>
              <a:blipFill>
                <a:blip r:embed="rId8"/>
                <a:stretch>
                  <a:fillRect b="-877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5A518617-4C82-284D-B8C9-7E4369C948E0}"/>
                  </a:ext>
                </a:extLst>
              </p:cNvPr>
              <p:cNvSpPr/>
              <p:nvPr/>
            </p:nvSpPr>
            <p:spPr>
              <a:xfrm>
                <a:off x="4626868" y="5368234"/>
                <a:ext cx="2291730" cy="72244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{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: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type m:val="noBar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num>
                            <m:den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den>
                          </m:f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=+1}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5A518617-4C82-284D-B8C9-7E4369C948E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26868" y="5368234"/>
                <a:ext cx="2291730" cy="722442"/>
              </a:xfrm>
              <a:prstGeom prst="rect">
                <a:avLst/>
              </a:prstGeom>
              <a:blipFill>
                <a:blip r:embed="rId9"/>
                <a:stretch>
                  <a:fillRect b="-68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95071600-CDB3-7A4A-92C5-C0AB4E553A99}"/>
              </a:ext>
            </a:extLst>
          </p:cNvPr>
          <p:cNvCxnSpPr>
            <a:cxnSpLocks/>
          </p:cNvCxnSpPr>
          <p:nvPr/>
        </p:nvCxnSpPr>
        <p:spPr>
          <a:xfrm>
            <a:off x="4626868" y="2132856"/>
            <a:ext cx="36004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57F75079-BCC4-3445-9B6A-718D28E01A04}"/>
              </a:ext>
            </a:extLst>
          </p:cNvPr>
          <p:cNvCxnSpPr>
            <a:cxnSpLocks/>
          </p:cNvCxnSpPr>
          <p:nvPr/>
        </p:nvCxnSpPr>
        <p:spPr>
          <a:xfrm>
            <a:off x="3023828" y="5733256"/>
            <a:ext cx="36004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0BAEDD83-4694-DD4A-A751-F21D57FAE35A}"/>
              </a:ext>
            </a:extLst>
          </p:cNvPr>
          <p:cNvCxnSpPr>
            <a:cxnSpLocks/>
          </p:cNvCxnSpPr>
          <p:nvPr/>
        </p:nvCxnSpPr>
        <p:spPr>
          <a:xfrm>
            <a:off x="5292080" y="5729100"/>
            <a:ext cx="36004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1723AF58-ED12-2A47-B401-5A941ABC8304}"/>
                  </a:ext>
                </a:extLst>
              </p:cNvPr>
              <p:cNvSpPr/>
              <p:nvPr/>
            </p:nvSpPr>
            <p:spPr>
              <a:xfrm>
                <a:off x="245184" y="3831282"/>
                <a:ext cx="4104451" cy="5993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800" dirty="0">
                    <a:solidFill>
                      <a:schemeClr val="accent1"/>
                    </a:solidFill>
                  </a:rPr>
                  <a:t>claim: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type m:val="noBar"/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num>
                          <m:den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𝑃</m:t>
                            </m:r>
                          </m:den>
                        </m:f>
                      </m:e>
                    </m:d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−1)/2</m:t>
                        </m:r>
                      </m:sup>
                    </m:sSup>
                  </m:oMath>
                </a14:m>
                <a:endParaRPr lang="en-US" sz="2800" dirty="0"/>
              </a:p>
            </p:txBody>
          </p:sp>
        </mc:Choice>
        <mc:Fallback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1723AF58-ED12-2A47-B401-5A941ABC830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5184" y="3831282"/>
                <a:ext cx="4104451" cy="599331"/>
              </a:xfrm>
              <a:prstGeom prst="rect">
                <a:avLst/>
              </a:prstGeom>
              <a:blipFill>
                <a:blip r:embed="rId10"/>
                <a:stretch>
                  <a:fillRect l="-3086" t="-4167" b="-208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ACE13517-50DF-43AF-D4B7-1BECB0BF8DDE}"/>
              </a:ext>
            </a:extLst>
          </p:cNvPr>
          <p:cNvCxnSpPr>
            <a:cxnSpLocks/>
          </p:cNvCxnSpPr>
          <p:nvPr/>
        </p:nvCxnSpPr>
        <p:spPr>
          <a:xfrm>
            <a:off x="2483768" y="3119752"/>
            <a:ext cx="36004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86A3E83-B7E0-53B1-325F-C881C02961B4}"/>
              </a:ext>
            </a:extLst>
          </p:cNvPr>
          <p:cNvCxnSpPr>
            <a:cxnSpLocks/>
          </p:cNvCxnSpPr>
          <p:nvPr/>
        </p:nvCxnSpPr>
        <p:spPr>
          <a:xfrm>
            <a:off x="1403648" y="3140968"/>
            <a:ext cx="36004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9D37033A-EB63-A44A-FD37-DC6CCDADDE20}"/>
              </a:ext>
            </a:extLst>
          </p:cNvPr>
          <p:cNvCxnSpPr>
            <a:cxnSpLocks/>
          </p:cNvCxnSpPr>
          <p:nvPr/>
        </p:nvCxnSpPr>
        <p:spPr>
          <a:xfrm>
            <a:off x="3023828" y="3116441"/>
            <a:ext cx="36004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37315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9280ECE-F934-4573-60B5-0A836D33851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16" t="-602" r="25904" b="-1"/>
          <a:stretch>
            <a:fillRect/>
          </a:stretch>
        </p:blipFill>
        <p:spPr>
          <a:xfrm rot="5400000">
            <a:off x="2180253" y="-659972"/>
            <a:ext cx="5112568" cy="853798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8275C90-8C75-7E6A-B10F-A0C47A2E30AA}"/>
              </a:ext>
            </a:extLst>
          </p:cNvPr>
          <p:cNvSpPr txBox="1"/>
          <p:nvPr/>
        </p:nvSpPr>
        <p:spPr>
          <a:xfrm>
            <a:off x="1547664" y="332656"/>
            <a:ext cx="250562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chemeClr val="accent1"/>
                </a:solidFill>
              </a:rPr>
              <a:t>Proof of claim</a:t>
            </a:r>
          </a:p>
        </p:txBody>
      </p:sp>
    </p:spTree>
    <p:extLst>
      <p:ext uri="{BB962C8B-B14F-4D97-AF65-F5344CB8AC3E}">
        <p14:creationId xmlns:p14="http://schemas.microsoft.com/office/powerpoint/2010/main" val="10321501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65FBCEA-7766-4C5D-A2CC-C31B37D7B45E}"/>
              </a:ext>
            </a:extLst>
          </p:cNvPr>
          <p:cNvSpPr>
            <a:spLocks noGrp="1"/>
          </p:cNvSpPr>
          <p:nvPr/>
        </p:nvSpPr>
        <p:spPr>
          <a:xfrm>
            <a:off x="514350" y="700088"/>
            <a:ext cx="8115300" cy="571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3150" b="1">
                <a:solidFill>
                  <a:srgbClr val="14232D"/>
                </a:solidFill>
                <a:latin typeface="DejaVu Sans"/>
                <a:ea typeface="DejaVu Sans"/>
                <a:cs typeface="DejaVu Sans"/>
              </a:defRPr>
            </a:pPr>
            <a:r>
              <a:rPr sz="3600" b="1" dirty="0">
                <a:solidFill>
                  <a:schemeClr val="accent1"/>
                </a:solidFill>
                <a:latin typeface="+mj-lt"/>
                <a:ea typeface="DejaVu Sans"/>
                <a:cs typeface="DejaVu Sans"/>
              </a:rPr>
              <a:t>The Chinese Remainder Theorem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55D61E7-F80B-46F7-ABF7-CB27DCB0D242}"/>
              </a:ext>
            </a:extLst>
          </p:cNvPr>
          <p:cNvSpPr>
            <a:spLocks noGrp="1"/>
          </p:cNvSpPr>
          <p:nvPr/>
        </p:nvSpPr>
        <p:spPr>
          <a:xfrm>
            <a:off x="514350" y="1843088"/>
            <a:ext cx="8115300" cy="4286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250" b="0">
                <a:solidFill>
                  <a:srgbClr val="14232D"/>
                </a:solidFill>
                <a:latin typeface="DejaVu Sans"/>
                <a:ea typeface="DejaVu Sans"/>
                <a:cs typeface="DejaVu Sans"/>
              </a:defRPr>
            </a:pPr>
            <a:r>
              <a:rPr sz="1688">
                <a:solidFill>
                  <a:srgbClr val="14232D"/>
                </a:solidFill>
                <a:latin typeface="DejaVu Sans"/>
                <a:ea typeface="DejaVu Sans"/>
                <a:cs typeface="DejaVu Sans"/>
              </a:rPr>
              <a:t>Let p,q &gt; 1 be coprime integers, and N = pq.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E286DF9-6A53-403C-9A7D-045403FEC195}"/>
              </a:ext>
            </a:extLst>
          </p:cNvPr>
          <p:cNvSpPr>
            <a:spLocks noGrp="1"/>
          </p:cNvSpPr>
          <p:nvPr/>
        </p:nvSpPr>
        <p:spPr>
          <a:xfrm>
            <a:off x="514350" y="2328863"/>
            <a:ext cx="8115300" cy="4286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250" b="0">
                <a:solidFill>
                  <a:srgbClr val="14232D"/>
                </a:solidFill>
                <a:latin typeface="DejaVu Sans"/>
                <a:ea typeface="DejaVu Sans"/>
                <a:cs typeface="DejaVu Sans"/>
              </a:defRPr>
            </a:pPr>
            <a:r>
              <a:rPr sz="1688">
                <a:solidFill>
                  <a:srgbClr val="14232D"/>
                </a:solidFill>
                <a:latin typeface="DejaVu Sans"/>
                <a:ea typeface="DejaVu Sans"/>
                <a:cs typeface="DejaVu Sans"/>
              </a:rPr>
              <a:t>For any integers a,b, a unique x ∈ {0,…,N − 1} satisfies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3303A71-F15B-47E0-AF4A-BCB8B252A9DC}"/>
              </a:ext>
            </a:extLst>
          </p:cNvPr>
          <p:cNvSpPr>
            <a:spLocks noGrp="1"/>
          </p:cNvSpPr>
          <p:nvPr/>
        </p:nvSpPr>
        <p:spPr>
          <a:xfrm>
            <a:off x="514350" y="2764632"/>
            <a:ext cx="8115300" cy="464344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550" b="1">
                <a:solidFill>
                  <a:srgbClr val="087F8C"/>
                </a:solidFill>
                <a:latin typeface="DejaVu Sans"/>
                <a:ea typeface="DejaVu Sans"/>
                <a:cs typeface="DejaVu Sans"/>
              </a:defRPr>
            </a:pPr>
            <a:r>
              <a:rPr sz="1913" b="1">
                <a:solidFill>
                  <a:srgbClr val="087F8C"/>
                </a:solidFill>
                <a:latin typeface="DejaVu Sans"/>
                <a:ea typeface="DejaVu Sans"/>
                <a:cs typeface="DejaVu Sans"/>
              </a:rPr>
              <a:t>x ≡ a (mod p)     and     x ≡ b (mod q).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E3604B3-FFCB-46D3-8A33-E37ECC3ACF7C}"/>
              </a:ext>
            </a:extLst>
          </p:cNvPr>
          <p:cNvSpPr>
            <a:spLocks noGrp="1"/>
          </p:cNvSpPr>
          <p:nvPr/>
        </p:nvSpPr>
        <p:spPr>
          <a:xfrm>
            <a:off x="514350" y="3436144"/>
            <a:ext cx="8115300" cy="4286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175" b="0">
                <a:solidFill>
                  <a:srgbClr val="14232D"/>
                </a:solidFill>
                <a:latin typeface="DejaVu Sans"/>
                <a:ea typeface="DejaVu Sans"/>
                <a:cs typeface="DejaVu Sans"/>
              </a:defRPr>
            </a:pPr>
            <a:r>
              <a:rPr sz="1631">
                <a:solidFill>
                  <a:srgbClr val="14232D"/>
                </a:solidFill>
                <a:latin typeface="DejaVu Sans"/>
                <a:ea typeface="DejaVu Sans"/>
                <a:cs typeface="DejaVu Sans"/>
              </a:rPr>
              <a:t>Construction. Find u,v with up + vq = 1 (extended Euclid).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9BC86A8-7830-4AF4-939B-20E6ACF1B41D}"/>
              </a:ext>
            </a:extLst>
          </p:cNvPr>
          <p:cNvSpPr>
            <a:spLocks noGrp="1"/>
          </p:cNvSpPr>
          <p:nvPr/>
        </p:nvSpPr>
        <p:spPr>
          <a:xfrm>
            <a:off x="828675" y="3907632"/>
            <a:ext cx="7800975" cy="464344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550" b="1">
                <a:solidFill>
                  <a:srgbClr val="087F8C"/>
                </a:solidFill>
                <a:latin typeface="DejaVu Sans"/>
                <a:ea typeface="DejaVu Sans"/>
                <a:cs typeface="DejaVu Sans"/>
              </a:defRPr>
            </a:pPr>
            <a:r>
              <a:rPr sz="1913" b="1">
                <a:solidFill>
                  <a:srgbClr val="087F8C"/>
                </a:solidFill>
                <a:latin typeface="DejaVu Sans"/>
                <a:ea typeface="DejaVu Sans"/>
                <a:cs typeface="DejaVu Sans"/>
              </a:rPr>
              <a:t>x = (a · vq + b · up) mod N.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E475D35-4466-4CCF-B2C3-3C61089F9052}"/>
              </a:ext>
            </a:extLst>
          </p:cNvPr>
          <p:cNvSpPr>
            <a:spLocks noGrp="1"/>
          </p:cNvSpPr>
          <p:nvPr/>
        </p:nvSpPr>
        <p:spPr>
          <a:xfrm>
            <a:off x="828675" y="4379119"/>
            <a:ext cx="7800975" cy="4286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250" b="0">
                <a:solidFill>
                  <a:srgbClr val="14232D"/>
                </a:solidFill>
                <a:latin typeface="DejaVu Sans"/>
                <a:ea typeface="DejaVu Sans"/>
                <a:cs typeface="DejaVu Sans"/>
              </a:defRPr>
            </a:pPr>
            <a:r>
              <a:rPr sz="1688">
                <a:solidFill>
                  <a:srgbClr val="14232D"/>
                </a:solidFill>
                <a:latin typeface="DejaVu Sans"/>
                <a:ea typeface="DejaVu Sans"/>
                <a:cs typeface="DejaVu Sans"/>
              </a:rPr>
              <a:t>Modulo p this is a. Modulo q it is b.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14504D7-589C-445D-A494-827711CAA324}"/>
              </a:ext>
            </a:extLst>
          </p:cNvPr>
          <p:cNvSpPr>
            <a:spLocks noGrp="1"/>
          </p:cNvSpPr>
          <p:nvPr/>
        </p:nvSpPr>
        <p:spPr>
          <a:xfrm>
            <a:off x="514350" y="5007769"/>
            <a:ext cx="8115300" cy="4286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100" b="0">
                <a:solidFill>
                  <a:srgbClr val="14232D"/>
                </a:solidFill>
                <a:latin typeface="DejaVu Sans"/>
                <a:ea typeface="DejaVu Sans"/>
                <a:cs typeface="DejaVu Sans"/>
              </a:defRPr>
            </a:pPr>
            <a:r>
              <a:rPr sz="1575">
                <a:solidFill>
                  <a:srgbClr val="14232D"/>
                </a:solidFill>
                <a:latin typeface="DejaVu Sans"/>
                <a:ea typeface="DejaVu Sans"/>
                <a:cs typeface="DejaVu Sans"/>
              </a:rPr>
              <a:t>Uniqueness. If x and x′ both work, p and q divide x − x′.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22010C2-A486-45CF-B216-C5707B33C764}"/>
              </a:ext>
            </a:extLst>
          </p:cNvPr>
          <p:cNvSpPr>
            <a:spLocks noGrp="1"/>
          </p:cNvSpPr>
          <p:nvPr/>
        </p:nvSpPr>
        <p:spPr>
          <a:xfrm>
            <a:off x="828675" y="5436394"/>
            <a:ext cx="7800975" cy="4286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250" b="1">
                <a:solidFill>
                  <a:srgbClr val="087F8C"/>
                </a:solidFill>
                <a:latin typeface="DejaVu Sans"/>
                <a:ea typeface="DejaVu Sans"/>
                <a:cs typeface="DejaVu Sans"/>
              </a:defRPr>
            </a:pPr>
            <a:r>
              <a:rPr sz="1688" b="1">
                <a:solidFill>
                  <a:srgbClr val="087F8C"/>
                </a:solidFill>
                <a:latin typeface="DejaVu Sans"/>
                <a:ea typeface="DejaVu Sans"/>
                <a:cs typeface="DejaVu Sans"/>
              </a:rPr>
              <a:t>Thus N ∣ (x − x′), so x ≡ x′ (mod N).</a:t>
            </a:r>
          </a:p>
        </p:txBody>
      </p:sp>
    </p:spTree>
    <p:extLst>
      <p:ext uri="{BB962C8B-B14F-4D97-AF65-F5344CB8AC3E}">
        <p14:creationId xmlns:p14="http://schemas.microsoft.com/office/powerpoint/2010/main" val="23940266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34770C8-9B7A-BCCA-29A1-055A3DE42C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92848" y="1182406"/>
            <a:ext cx="6486394" cy="486479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A7E3FAC-440C-D84A-A510-01C8177B841C}"/>
              </a:ext>
            </a:extLst>
          </p:cNvPr>
          <p:cNvSpPr txBox="1"/>
          <p:nvPr/>
        </p:nvSpPr>
        <p:spPr>
          <a:xfrm>
            <a:off x="6732240" y="980728"/>
            <a:ext cx="10679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On Board</a:t>
            </a:r>
          </a:p>
        </p:txBody>
      </p:sp>
    </p:spTree>
    <p:extLst>
      <p:ext uri="{BB962C8B-B14F-4D97-AF65-F5344CB8AC3E}">
        <p14:creationId xmlns:p14="http://schemas.microsoft.com/office/powerpoint/2010/main" val="9104745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1">
            <a:extLst>
              <a:ext uri="{FF2B5EF4-FFF2-40B4-BE49-F238E27FC236}">
                <a16:creationId xmlns:a16="http://schemas.microsoft.com/office/drawing/2014/main" id="{D0BCA042-7756-9C4E-952E-DD3DD09C5B5A}"/>
              </a:ext>
            </a:extLst>
          </p:cNvPr>
          <p:cNvSpPr txBox="1">
            <a:spLocks/>
          </p:cNvSpPr>
          <p:nvPr/>
        </p:nvSpPr>
        <p:spPr>
          <a:xfrm>
            <a:off x="1547664" y="404664"/>
            <a:ext cx="6192688" cy="7920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>
                <a:solidFill>
                  <a:schemeClr val="accent1"/>
                </a:solidFill>
                <a:latin typeface="Calibri" panose="020F0502020204030204" pitchFamily="34" charset="0"/>
                <a:ea typeface="Cambria Math" pitchFamily="18" charset="0"/>
                <a:cs typeface="Arial Unicode MS" pitchFamily="34" charset="-128"/>
              </a:rPr>
              <a:t>Quadratic Residues mod N</a:t>
            </a:r>
            <a:endParaRPr lang="en-US" sz="2400" i="1" dirty="0">
              <a:solidFill>
                <a:schemeClr val="accent1"/>
              </a:solidFill>
              <a:latin typeface="Calibri" panose="020F0502020204030204" pitchFamily="34" charset="0"/>
              <a:ea typeface="Cambria Math" pitchFamily="18" charset="0"/>
              <a:cs typeface="Arial Unicode MS" pitchFamily="34" charset="-12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E47613E7-B59B-0149-8597-BBD93381D1A3}"/>
                  </a:ext>
                </a:extLst>
              </p:cNvPr>
              <p:cNvSpPr/>
              <p:nvPr/>
            </p:nvSpPr>
            <p:spPr>
              <a:xfrm>
                <a:off x="395536" y="2462734"/>
                <a:ext cx="7971837" cy="95410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800" dirty="0"/>
                  <a:t> is square mod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lang="en-US" sz="2800" dirty="0"/>
                  <a:t> iff </a:t>
                </a:r>
                <a14:m>
                  <m:oMath xmlns:m="http://schemas.openxmlformats.org/officeDocument/2006/math">
                    <m:r>
                      <a:rPr lang="en-US" sz="2800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800" dirty="0"/>
                  <a:t> is square mod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US" sz="2800" dirty="0"/>
                  <a:t> and it is a square mod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r>
                  <a:rPr lang="en-US" sz="2800" dirty="0"/>
                  <a:t>. </a:t>
                </a:r>
              </a:p>
            </p:txBody>
          </p:sp>
        </mc:Choice>
        <mc:Fallback xmlns="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E47613E7-B59B-0149-8597-BBD93381D1A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536" y="2462734"/>
                <a:ext cx="7971837" cy="954107"/>
              </a:xfrm>
              <a:prstGeom prst="rect">
                <a:avLst/>
              </a:prstGeom>
              <a:blipFill>
                <a:blip r:embed="rId3"/>
                <a:stretch>
                  <a:fillRect l="-1590" t="-6494" b="-1558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C0774C76-156C-1AA8-B579-601CFBCE4CBF}"/>
                  </a:ext>
                </a:extLst>
              </p:cNvPr>
              <p:cNvSpPr/>
              <p:nvPr/>
            </p:nvSpPr>
            <p:spPr>
              <a:xfrm>
                <a:off x="395536" y="1476073"/>
                <a:ext cx="8712968" cy="5232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800" dirty="0"/>
                  <a:t>Now, let N = PQ be a product of two primes and look at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𝑍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sub>
                      <m:sup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</m:oMath>
                </a14:m>
                <a:endParaRPr lang="en-US" sz="2800" dirty="0"/>
              </a:p>
            </p:txBody>
          </p:sp>
        </mc:Choice>
        <mc:Fallback xmlns="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C0774C76-156C-1AA8-B579-601CFBCE4CB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536" y="1476073"/>
                <a:ext cx="8712968" cy="523220"/>
              </a:xfrm>
              <a:prstGeom prst="rect">
                <a:avLst/>
              </a:prstGeom>
              <a:blipFill>
                <a:blip r:embed="rId4"/>
                <a:stretch>
                  <a:fillRect l="-1456" t="-14286" b="-28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0719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9E13862F-28DD-4FCD-83A1-B09511D267A0}"/>
              </a:ext>
            </a:extLst>
          </p:cNvPr>
          <p:cNvSpPr>
            <a:spLocks noGrp="1"/>
          </p:cNvSpPr>
          <p:nvPr/>
        </p:nvSpPr>
        <p:spPr>
          <a:xfrm>
            <a:off x="179512" y="485775"/>
            <a:ext cx="8784976" cy="571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3150" b="1">
                <a:solidFill>
                  <a:srgbClr val="14232D"/>
                </a:solidFill>
                <a:latin typeface="DejaVu Sans"/>
                <a:ea typeface="DejaVu Sans"/>
                <a:cs typeface="DejaVu Sans"/>
              </a:defRPr>
            </a:pPr>
            <a:r>
              <a:rPr lang="en-US" sz="2800" b="1" dirty="0">
                <a:solidFill>
                  <a:schemeClr val="accent1"/>
                </a:solidFill>
                <a:latin typeface="DejaVu Sans"/>
                <a:ea typeface="DejaVu Sans"/>
                <a:cs typeface="DejaVu Sans"/>
              </a:rPr>
              <a:t>Quadratic Residues</a:t>
            </a:r>
            <a:r>
              <a:rPr sz="2800" b="1" dirty="0">
                <a:solidFill>
                  <a:schemeClr val="accent1"/>
                </a:solidFill>
                <a:latin typeface="DejaVu Sans"/>
                <a:ea typeface="DejaVu Sans"/>
                <a:cs typeface="DejaVu Sans"/>
              </a:rPr>
              <a:t> modulo N: CRT proof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A05BA57-EBAB-4059-863C-4243D0FE2E22}"/>
              </a:ext>
            </a:extLst>
          </p:cNvPr>
          <p:cNvSpPr>
            <a:spLocks noGrp="1"/>
          </p:cNvSpPr>
          <p:nvPr/>
        </p:nvSpPr>
        <p:spPr>
          <a:xfrm>
            <a:off x="514350" y="1843088"/>
            <a:ext cx="8115300" cy="4286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250" b="0">
                <a:solidFill>
                  <a:srgbClr val="14232D"/>
                </a:solidFill>
                <a:latin typeface="DejaVu Sans"/>
                <a:ea typeface="DejaVu Sans"/>
                <a:cs typeface="DejaVu Sans"/>
              </a:defRPr>
            </a:pPr>
            <a:r>
              <a:rPr sz="1688">
                <a:solidFill>
                  <a:srgbClr val="14232D"/>
                </a:solidFill>
                <a:latin typeface="DejaVu Sans"/>
                <a:ea typeface="DejaVu Sans"/>
                <a:cs typeface="DejaVu Sans"/>
              </a:rPr>
              <a:t>Let N = pq, where p and q are distinct primes.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7ADBB75-8F71-49A4-8B3C-574C22E5A013}"/>
              </a:ext>
            </a:extLst>
          </p:cNvPr>
          <p:cNvSpPr>
            <a:spLocks noGrp="1"/>
          </p:cNvSpPr>
          <p:nvPr/>
        </p:nvSpPr>
        <p:spPr>
          <a:xfrm>
            <a:off x="514350" y="2393156"/>
            <a:ext cx="8115300" cy="500063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325" b="1">
                <a:solidFill>
                  <a:srgbClr val="087F8C"/>
                </a:solidFill>
                <a:latin typeface="DejaVu Sans"/>
                <a:ea typeface="DejaVu Sans"/>
                <a:cs typeface="DejaVu Sans"/>
              </a:defRPr>
            </a:pPr>
            <a:r>
              <a:rPr sz="1744" b="1">
                <a:solidFill>
                  <a:srgbClr val="087F8C"/>
                </a:solidFill>
                <a:latin typeface="DejaVu Sans"/>
                <a:ea typeface="DejaVu Sans"/>
                <a:cs typeface="DejaVu Sans"/>
              </a:rPr>
              <a:t>y is a square mod N ⇔ y is a square mod p and mod q.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E6756FE-139D-437F-98C0-5D1FD2ACC181}"/>
              </a:ext>
            </a:extLst>
          </p:cNvPr>
          <p:cNvSpPr>
            <a:spLocks noGrp="1"/>
          </p:cNvSpPr>
          <p:nvPr/>
        </p:nvSpPr>
        <p:spPr>
          <a:xfrm>
            <a:off x="514350" y="3050382"/>
            <a:ext cx="8115300" cy="464344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250" b="0">
                <a:solidFill>
                  <a:srgbClr val="14232D"/>
                </a:solidFill>
                <a:latin typeface="DejaVu Sans"/>
                <a:ea typeface="DejaVu Sans"/>
                <a:cs typeface="DejaVu Sans"/>
              </a:defRPr>
            </a:pPr>
            <a:r>
              <a:rPr sz="1688">
                <a:solidFill>
                  <a:srgbClr val="14232D"/>
                </a:solidFill>
                <a:latin typeface="DejaVu Sans"/>
                <a:ea typeface="DejaVu Sans"/>
                <a:cs typeface="DejaVu Sans"/>
              </a:rPr>
              <a:t>⇒  If x² ≡ y (mod N), reduce modulo p and modulo q.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7B258C5-2C70-402A-9555-134002853F1A}"/>
              </a:ext>
            </a:extLst>
          </p:cNvPr>
          <p:cNvSpPr>
            <a:spLocks noGrp="1"/>
          </p:cNvSpPr>
          <p:nvPr/>
        </p:nvSpPr>
        <p:spPr>
          <a:xfrm>
            <a:off x="514350" y="3707606"/>
            <a:ext cx="8115300" cy="4286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250" b="0">
                <a:solidFill>
                  <a:srgbClr val="14232D"/>
                </a:solidFill>
                <a:latin typeface="DejaVu Sans"/>
                <a:ea typeface="DejaVu Sans"/>
                <a:cs typeface="DejaVu Sans"/>
              </a:defRPr>
            </a:pPr>
            <a:r>
              <a:rPr sz="1688">
                <a:solidFill>
                  <a:srgbClr val="14232D"/>
                </a:solidFill>
                <a:latin typeface="DejaVu Sans"/>
                <a:ea typeface="DejaVu Sans"/>
                <a:cs typeface="DejaVu Sans"/>
              </a:rPr>
              <a:t>⇐  Suppose a² ≡ y (mod p) and b² ≡ y (mod q).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26716C9-221E-4992-9200-148ACA60D297}"/>
              </a:ext>
            </a:extLst>
          </p:cNvPr>
          <p:cNvSpPr>
            <a:spLocks noGrp="1"/>
          </p:cNvSpPr>
          <p:nvPr/>
        </p:nvSpPr>
        <p:spPr>
          <a:xfrm>
            <a:off x="828675" y="4207669"/>
            <a:ext cx="7800975" cy="4286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250" b="0">
                <a:solidFill>
                  <a:srgbClr val="14232D"/>
                </a:solidFill>
                <a:latin typeface="DejaVu Sans"/>
                <a:ea typeface="DejaVu Sans"/>
                <a:cs typeface="DejaVu Sans"/>
              </a:defRPr>
            </a:pPr>
            <a:r>
              <a:rPr sz="1688">
                <a:solidFill>
                  <a:srgbClr val="14232D"/>
                </a:solidFill>
                <a:latin typeface="DejaVu Sans"/>
                <a:ea typeface="DejaVu Sans"/>
                <a:cs typeface="DejaVu Sans"/>
              </a:rPr>
              <a:t>By CRT, choose x ≡ a (mod p) and x ≡ b (mod q).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453206F-5124-45D4-8075-27245BFDD60F}"/>
              </a:ext>
            </a:extLst>
          </p:cNvPr>
          <p:cNvSpPr>
            <a:spLocks noGrp="1"/>
          </p:cNvSpPr>
          <p:nvPr/>
        </p:nvSpPr>
        <p:spPr>
          <a:xfrm>
            <a:off x="828675" y="4707731"/>
            <a:ext cx="7800975" cy="4286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175" b="0">
                <a:solidFill>
                  <a:srgbClr val="14232D"/>
                </a:solidFill>
                <a:latin typeface="DejaVu Sans"/>
                <a:ea typeface="DejaVu Sans"/>
                <a:cs typeface="DejaVu Sans"/>
              </a:defRPr>
            </a:pPr>
            <a:r>
              <a:rPr sz="1631">
                <a:solidFill>
                  <a:srgbClr val="14232D"/>
                </a:solidFill>
                <a:latin typeface="DejaVu Sans"/>
                <a:ea typeface="DejaVu Sans"/>
                <a:cs typeface="DejaVu Sans"/>
              </a:rPr>
              <a:t>Then p ∣ (x² − y) and q ∣ (x² − y). Since gcd(p,q) = 1,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A17E888-B814-4D04-829B-9181B2CA7236}"/>
              </a:ext>
            </a:extLst>
          </p:cNvPr>
          <p:cNvSpPr>
            <a:spLocks noGrp="1"/>
          </p:cNvSpPr>
          <p:nvPr/>
        </p:nvSpPr>
        <p:spPr>
          <a:xfrm>
            <a:off x="828675" y="5207794"/>
            <a:ext cx="7800975" cy="500063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400" b="1">
                <a:solidFill>
                  <a:srgbClr val="087F8C"/>
                </a:solidFill>
                <a:latin typeface="DejaVu Sans"/>
                <a:ea typeface="DejaVu Sans"/>
                <a:cs typeface="DejaVu Sans"/>
              </a:defRPr>
            </a:pPr>
            <a:r>
              <a:rPr b="1">
                <a:solidFill>
                  <a:srgbClr val="087F8C"/>
                </a:solidFill>
                <a:latin typeface="DejaVu Sans"/>
                <a:ea typeface="DejaVu Sans"/>
                <a:cs typeface="DejaVu Sans"/>
              </a:rPr>
              <a:t>pq ∣ (x² − y), so x² ≡ y (mod N).</a:t>
            </a:r>
          </a:p>
        </p:txBody>
      </p:sp>
    </p:spTree>
    <p:extLst>
      <p:ext uri="{BB962C8B-B14F-4D97-AF65-F5344CB8AC3E}">
        <p14:creationId xmlns:p14="http://schemas.microsoft.com/office/powerpoint/2010/main" val="15103960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1">
            <a:extLst>
              <a:ext uri="{FF2B5EF4-FFF2-40B4-BE49-F238E27FC236}">
                <a16:creationId xmlns:a16="http://schemas.microsoft.com/office/drawing/2014/main" id="{D0BCA042-7756-9C4E-952E-DD3DD09C5B5A}"/>
              </a:ext>
            </a:extLst>
          </p:cNvPr>
          <p:cNvSpPr txBox="1">
            <a:spLocks/>
          </p:cNvSpPr>
          <p:nvPr/>
        </p:nvSpPr>
        <p:spPr>
          <a:xfrm>
            <a:off x="1097868" y="357587"/>
            <a:ext cx="6948264" cy="7920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>
                <a:solidFill>
                  <a:schemeClr val="accent1"/>
                </a:solidFill>
                <a:latin typeface="Calibri" panose="020F0502020204030204" pitchFamily="34" charset="0"/>
                <a:ea typeface="Cambria Math" pitchFamily="18" charset="0"/>
                <a:cs typeface="Arial Unicode MS" pitchFamily="34" charset="-128"/>
              </a:rPr>
              <a:t>Quadratic Residues mod N</a:t>
            </a:r>
            <a:endParaRPr lang="en-US" sz="2400" i="1" dirty="0">
              <a:solidFill>
                <a:schemeClr val="accent1"/>
              </a:solidFill>
              <a:latin typeface="Calibri" panose="020F0502020204030204" pitchFamily="34" charset="0"/>
              <a:ea typeface="Cambria Math" pitchFamily="18" charset="0"/>
              <a:cs typeface="Arial Unicode MS" pitchFamily="34" charset="-128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E072BDA2-C168-E148-A174-397DBB3A45C6}"/>
              </a:ext>
            </a:extLst>
          </p:cNvPr>
          <p:cNvSpPr/>
          <p:nvPr/>
        </p:nvSpPr>
        <p:spPr>
          <a:xfrm>
            <a:off x="1619673" y="4502621"/>
            <a:ext cx="5400600" cy="2022723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9B53DBE-3D7D-4D4B-8202-4003B7F422A1}"/>
              </a:ext>
            </a:extLst>
          </p:cNvPr>
          <p:cNvCxnSpPr>
            <a:cxnSpLocks/>
            <a:stCxn id="2" idx="0"/>
            <a:endCxn id="2" idx="4"/>
          </p:cNvCxnSpPr>
          <p:nvPr/>
        </p:nvCxnSpPr>
        <p:spPr>
          <a:xfrm>
            <a:off x="4319973" y="4502621"/>
            <a:ext cx="0" cy="202272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59E37584-6628-A042-8E2E-43481BC69B31}"/>
                  </a:ext>
                </a:extLst>
              </p:cNvPr>
              <p:cNvSpPr/>
              <p:nvPr/>
            </p:nvSpPr>
            <p:spPr>
              <a:xfrm>
                <a:off x="2735797" y="4790653"/>
                <a:ext cx="1584176" cy="5232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𝐽𝑎𝑐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b>
                      </m:sSub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59E37584-6628-A042-8E2E-43481BC69B3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35797" y="4790653"/>
                <a:ext cx="1584176" cy="523220"/>
              </a:xfrm>
              <a:prstGeom prst="rect">
                <a:avLst/>
              </a:prstGeom>
              <a:blipFill>
                <a:blip r:embed="rId4"/>
                <a:stretch>
                  <a:fillRect b="-119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D01FB915-DDFD-694E-9558-0402E2E748C6}"/>
                  </a:ext>
                </a:extLst>
              </p:cNvPr>
              <p:cNvSpPr/>
              <p:nvPr/>
            </p:nvSpPr>
            <p:spPr>
              <a:xfrm>
                <a:off x="4301109" y="4773006"/>
                <a:ext cx="1584176" cy="5232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𝐽𝑎𝑐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+1</m:t>
                          </m:r>
                        </m:sub>
                      </m:sSub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D01FB915-DDFD-694E-9558-0402E2E748C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01109" y="4773006"/>
                <a:ext cx="1584176" cy="523220"/>
              </a:xfrm>
              <a:prstGeom prst="rect">
                <a:avLst/>
              </a:prstGeom>
              <a:blipFill>
                <a:blip r:embed="rId5"/>
                <a:stretch>
                  <a:fillRect b="-116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520035B1-597A-0147-A870-A48CD8F0B75B}"/>
                  </a:ext>
                </a:extLst>
              </p:cNvPr>
              <p:cNvSpPr/>
              <p:nvPr/>
            </p:nvSpPr>
            <p:spPr>
              <a:xfrm>
                <a:off x="1475656" y="4214589"/>
                <a:ext cx="1584176" cy="5232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𝑍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sub>
                        <m:sup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bSup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520035B1-597A-0147-A870-A48CD8F0B75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75656" y="4214589"/>
                <a:ext cx="1584176" cy="523220"/>
              </a:xfrm>
              <a:prstGeom prst="rect">
                <a:avLst/>
              </a:prstGeom>
              <a:blipFill>
                <a:blip r:embed="rId6"/>
                <a:stretch>
                  <a:fillRect b="-47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876EE821-93FD-D846-88DB-646C1EF2B4AE}"/>
                  </a:ext>
                </a:extLst>
              </p:cNvPr>
              <p:cNvSpPr/>
              <p:nvPr/>
            </p:nvSpPr>
            <p:spPr>
              <a:xfrm>
                <a:off x="2009379" y="5316105"/>
                <a:ext cx="2291730" cy="72244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{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: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type m:val="noBar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num>
                            <m:den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den>
                          </m:f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=−1}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876EE821-93FD-D846-88DB-646C1EF2B4A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09379" y="5316105"/>
                <a:ext cx="2291730" cy="722442"/>
              </a:xfrm>
              <a:prstGeom prst="rect">
                <a:avLst/>
              </a:prstGeom>
              <a:blipFill>
                <a:blip r:embed="rId7"/>
                <a:stretch>
                  <a:fillRect b="-68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5A518617-4C82-284D-B8C9-7E4369C948E0}"/>
                  </a:ext>
                </a:extLst>
              </p:cNvPr>
              <p:cNvSpPr/>
              <p:nvPr/>
            </p:nvSpPr>
            <p:spPr>
              <a:xfrm>
                <a:off x="4338837" y="5296226"/>
                <a:ext cx="2291730" cy="72244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{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: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type m:val="noBar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num>
                            <m:den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den>
                          </m:f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=+1}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5A518617-4C82-284D-B8C9-7E4369C948E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38837" y="5296226"/>
                <a:ext cx="2291730" cy="722442"/>
              </a:xfrm>
              <a:prstGeom prst="rect">
                <a:avLst/>
              </a:prstGeom>
              <a:blipFill>
                <a:blip r:embed="rId8"/>
                <a:stretch>
                  <a:fillRect b="-877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9EFA12DA-BDB4-AD4F-9C5E-89BC3C30BD43}"/>
                  </a:ext>
                </a:extLst>
              </p:cNvPr>
              <p:cNvSpPr/>
              <p:nvPr/>
            </p:nvSpPr>
            <p:spPr>
              <a:xfrm>
                <a:off x="467544" y="1412375"/>
                <a:ext cx="8449217" cy="159896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800" dirty="0">
                    <a:solidFill>
                      <a:srgbClr val="0070C0"/>
                    </a:solidFill>
                  </a:rPr>
                  <a:t>Define the Jacobi symbol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800" b="1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type m:val="noBar"/>
                            <m:ctrlPr>
                              <a:rPr lang="en-US" sz="2800" b="1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800" b="1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𝒙</m:t>
                            </m:r>
                          </m:num>
                          <m:den>
                            <m:r>
                              <a:rPr lang="en-US" sz="2800" b="1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𝑵</m:t>
                            </m:r>
                          </m:den>
                        </m:f>
                      </m:e>
                    </m:d>
                  </m:oMath>
                </a14:m>
                <a:r>
                  <a:rPr lang="en-US" sz="2800" b="1" dirty="0">
                    <a:solidFill>
                      <a:srgbClr val="0070C0"/>
                    </a:solidFill>
                  </a:rPr>
                  <a:t> =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800" b="1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type m:val="noBar"/>
                            <m:ctrlPr>
                              <a:rPr lang="en-US" sz="2800" b="1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800" b="1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𝒙</m:t>
                            </m:r>
                          </m:num>
                          <m:den>
                            <m:r>
                              <a:rPr lang="en-US" sz="2800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𝑷</m:t>
                            </m:r>
                          </m:den>
                        </m:f>
                      </m:e>
                    </m:d>
                  </m:oMath>
                </a14:m>
                <a:r>
                  <a:rPr lang="en-US" sz="2800" b="1" dirty="0">
                    <a:solidFill>
                      <a:srgbClr val="0070C0"/>
                    </a:solidFill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800" b="1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type m:val="noBar"/>
                            <m:ctrlPr>
                              <a:rPr lang="en-US" sz="2800" b="1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800" b="1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𝒙</m:t>
                            </m:r>
                          </m:num>
                          <m:den>
                            <m:r>
                              <a:rPr lang="en-US" sz="2800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𝑸</m:t>
                            </m:r>
                          </m:den>
                        </m:f>
                      </m:e>
                    </m:d>
                  </m:oMath>
                </a14:m>
                <a:r>
                  <a:rPr lang="en-US" sz="2800" dirty="0">
                    <a:solidFill>
                      <a:srgbClr val="0070C0"/>
                    </a:solidFill>
                  </a:rPr>
                  <a:t> </a:t>
                </a:r>
              </a:p>
              <a:p>
                <a:r>
                  <a:rPr lang="en-US" sz="2800" dirty="0"/>
                  <a:t>It is +1 if </a:t>
                </a:r>
                <a14:m>
                  <m:oMath xmlns:m="http://schemas.openxmlformats.org/officeDocument/2006/math">
                    <m:r>
                      <a:rPr lang="en-US" sz="2800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800" dirty="0"/>
                  <a:t> is a square mod both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US" sz="2800" dirty="0"/>
                  <a:t> and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r>
                  <a:rPr lang="en-US" sz="2800" dirty="0"/>
                  <a:t> or </a:t>
                </a:r>
              </a:p>
              <a:p>
                <a:r>
                  <a:rPr lang="en-US" sz="2800" dirty="0"/>
                  <a:t>                        a non-square mod both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US" sz="2800" dirty="0"/>
                  <a:t> and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r>
                  <a:rPr lang="en-US" sz="2800" dirty="0"/>
                  <a:t>. </a:t>
                </a:r>
              </a:p>
            </p:txBody>
          </p:sp>
        </mc:Choice>
        <mc:Fallback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9EFA12DA-BDB4-AD4F-9C5E-89BC3C30BD4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544" y="1412375"/>
                <a:ext cx="8449217" cy="1598964"/>
              </a:xfrm>
              <a:prstGeom prst="rect">
                <a:avLst/>
              </a:prstGeom>
              <a:blipFill>
                <a:blip r:embed="rId9"/>
                <a:stretch>
                  <a:fillRect l="-1499" b="-94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52526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1">
            <a:extLst>
              <a:ext uri="{FF2B5EF4-FFF2-40B4-BE49-F238E27FC236}">
                <a16:creationId xmlns:a16="http://schemas.microsoft.com/office/drawing/2014/main" id="{D0BCA042-7756-9C4E-952E-DD3DD09C5B5A}"/>
              </a:ext>
            </a:extLst>
          </p:cNvPr>
          <p:cNvSpPr txBox="1">
            <a:spLocks/>
          </p:cNvSpPr>
          <p:nvPr/>
        </p:nvSpPr>
        <p:spPr>
          <a:xfrm>
            <a:off x="1581945" y="404664"/>
            <a:ext cx="6230415" cy="7920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>
                <a:solidFill>
                  <a:schemeClr val="accent1"/>
                </a:solidFill>
                <a:latin typeface="Calibri" panose="020F0502020204030204" pitchFamily="34" charset="0"/>
                <a:ea typeface="Cambria Math" pitchFamily="18" charset="0"/>
                <a:cs typeface="Arial Unicode MS" pitchFamily="34" charset="-128"/>
              </a:rPr>
              <a:t>Quadratic Residues mod N</a:t>
            </a:r>
            <a:endParaRPr lang="en-US" sz="2400" i="1" dirty="0">
              <a:solidFill>
                <a:schemeClr val="accent1"/>
              </a:solidFill>
              <a:latin typeface="Calibri" panose="020F0502020204030204" pitchFamily="34" charset="0"/>
              <a:ea typeface="Cambria Math" pitchFamily="18" charset="0"/>
              <a:cs typeface="Arial Unicode MS" pitchFamily="34" charset="-128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E072BDA2-C168-E148-A174-397DBB3A45C6}"/>
              </a:ext>
            </a:extLst>
          </p:cNvPr>
          <p:cNvSpPr/>
          <p:nvPr/>
        </p:nvSpPr>
        <p:spPr>
          <a:xfrm>
            <a:off x="1619673" y="2486397"/>
            <a:ext cx="5400600" cy="2022723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9B53DBE-3D7D-4D4B-8202-4003B7F422A1}"/>
              </a:ext>
            </a:extLst>
          </p:cNvPr>
          <p:cNvCxnSpPr>
            <a:cxnSpLocks/>
            <a:stCxn id="2" idx="0"/>
            <a:endCxn id="2" idx="4"/>
          </p:cNvCxnSpPr>
          <p:nvPr/>
        </p:nvCxnSpPr>
        <p:spPr>
          <a:xfrm>
            <a:off x="4319973" y="2486397"/>
            <a:ext cx="0" cy="202272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59E37584-6628-A042-8E2E-43481BC69B31}"/>
                  </a:ext>
                </a:extLst>
              </p:cNvPr>
              <p:cNvSpPr/>
              <p:nvPr/>
            </p:nvSpPr>
            <p:spPr>
              <a:xfrm>
                <a:off x="2735797" y="2774429"/>
                <a:ext cx="1584176" cy="5232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𝐽𝑎𝑐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b>
                      </m:sSub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59E37584-6628-A042-8E2E-43481BC69B3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35797" y="2774429"/>
                <a:ext cx="1584176" cy="523220"/>
              </a:xfrm>
              <a:prstGeom prst="rect">
                <a:avLst/>
              </a:prstGeom>
              <a:blipFill>
                <a:blip r:embed="rId4"/>
                <a:stretch>
                  <a:fillRect b="-142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D01FB915-DDFD-694E-9558-0402E2E748C6}"/>
                  </a:ext>
                </a:extLst>
              </p:cNvPr>
              <p:cNvSpPr/>
              <p:nvPr/>
            </p:nvSpPr>
            <p:spPr>
              <a:xfrm>
                <a:off x="4301109" y="2756782"/>
                <a:ext cx="1584176" cy="5232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𝐽𝑎𝑐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+1</m:t>
                          </m:r>
                        </m:sub>
                      </m:sSub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D01FB915-DDFD-694E-9558-0402E2E748C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01109" y="2756782"/>
                <a:ext cx="1584176" cy="523220"/>
              </a:xfrm>
              <a:prstGeom prst="rect">
                <a:avLst/>
              </a:prstGeom>
              <a:blipFill>
                <a:blip r:embed="rId5"/>
                <a:stretch>
                  <a:fillRect b="-116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520035B1-597A-0147-A870-A48CD8F0B75B}"/>
                  </a:ext>
                </a:extLst>
              </p:cNvPr>
              <p:cNvSpPr/>
              <p:nvPr/>
            </p:nvSpPr>
            <p:spPr>
              <a:xfrm>
                <a:off x="1581945" y="2324088"/>
                <a:ext cx="1584176" cy="5232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𝑍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sub>
                        <m:sup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bSup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520035B1-597A-0147-A870-A48CD8F0B75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81945" y="2324088"/>
                <a:ext cx="1584176" cy="523220"/>
              </a:xfrm>
              <a:prstGeom prst="rect">
                <a:avLst/>
              </a:prstGeom>
              <a:blipFill>
                <a:blip r:embed="rId6"/>
                <a:stretch>
                  <a:fillRect b="-23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876EE821-93FD-D846-88DB-646C1EF2B4AE}"/>
                  </a:ext>
                </a:extLst>
              </p:cNvPr>
              <p:cNvSpPr/>
              <p:nvPr/>
            </p:nvSpPr>
            <p:spPr>
              <a:xfrm>
                <a:off x="2009379" y="3299881"/>
                <a:ext cx="2291730" cy="72244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{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: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type m:val="noBar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num>
                            <m:den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den>
                          </m:f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=−1}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876EE821-93FD-D846-88DB-646C1EF2B4A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09379" y="3299881"/>
                <a:ext cx="2291730" cy="722442"/>
              </a:xfrm>
              <a:prstGeom prst="rect">
                <a:avLst/>
              </a:prstGeom>
              <a:blipFill>
                <a:blip r:embed="rId7"/>
                <a:stretch>
                  <a:fillRect b="-68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5A518617-4C82-284D-B8C9-7E4369C948E0}"/>
                  </a:ext>
                </a:extLst>
              </p:cNvPr>
              <p:cNvSpPr/>
              <p:nvPr/>
            </p:nvSpPr>
            <p:spPr>
              <a:xfrm>
                <a:off x="4338837" y="3280002"/>
                <a:ext cx="2291730" cy="72244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{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: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type m:val="noBar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num>
                            <m:den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den>
                          </m:f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=+1}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5A518617-4C82-284D-B8C9-7E4369C948E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38837" y="3280002"/>
                <a:ext cx="2291730" cy="722442"/>
              </a:xfrm>
              <a:prstGeom prst="rect">
                <a:avLst/>
              </a:prstGeom>
              <a:blipFill>
                <a:blip r:embed="rId8"/>
                <a:stretch>
                  <a:fillRect b="-68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9EFA12DA-BDB4-AD4F-9C5E-89BC3C30BD43}"/>
                  </a:ext>
                </a:extLst>
              </p:cNvPr>
              <p:cNvSpPr/>
              <p:nvPr/>
            </p:nvSpPr>
            <p:spPr>
              <a:xfrm>
                <a:off x="611560" y="5357267"/>
                <a:ext cx="7971837" cy="11680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800" b="1" i="1" dirty="0">
                    <a:solidFill>
                      <a:srgbClr val="FF0000"/>
                    </a:solidFill>
                  </a:rPr>
                  <a:t>Surprising fact</a:t>
                </a:r>
                <a:r>
                  <a:rPr lang="en-US" sz="2800" dirty="0"/>
                  <a:t>: </a:t>
                </a:r>
                <a:r>
                  <a:rPr lang="en-US" sz="2800" dirty="0">
                    <a:solidFill>
                      <a:srgbClr val="0070C0"/>
                    </a:solidFill>
                  </a:rPr>
                  <a:t>Jacobi symbol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type m:val="noBar"/>
                            <m:ctrlPr>
                              <a:rPr lang="en-US" sz="28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num>
                          <m:den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𝑁</m:t>
                            </m:r>
                          </m:den>
                        </m:f>
                      </m:e>
                    </m:d>
                  </m:oMath>
                </a14:m>
                <a:r>
                  <a:rPr lang="en-US" sz="2800" dirty="0"/>
                  <a:t> =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type m:val="noBar"/>
                            <m:ctrlPr>
                              <a:rPr lang="en-US" sz="28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num>
                          <m:den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𝑃</m:t>
                            </m:r>
                          </m:den>
                        </m:f>
                      </m:e>
                    </m:d>
                  </m:oMath>
                </a14:m>
                <a:r>
                  <a:rPr lang="en-US" sz="2800" dirty="0"/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type m:val="noBar"/>
                            <m:ctrlPr>
                              <a:rPr lang="en-US" sz="28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num>
                          <m:den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𝑄</m:t>
                            </m:r>
                          </m:den>
                        </m:f>
                      </m:e>
                    </m:d>
                  </m:oMath>
                </a14:m>
                <a:r>
                  <a:rPr lang="en-US" sz="2800" dirty="0"/>
                  <a:t> is computable in poly time without knowing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US" sz="2800" dirty="0"/>
                  <a:t> and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r>
                  <a:rPr lang="en-US" sz="2800" dirty="0"/>
                  <a:t>.  </a:t>
                </a:r>
              </a:p>
            </p:txBody>
          </p:sp>
        </mc:Choice>
        <mc:Fallback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9EFA12DA-BDB4-AD4F-9C5E-89BC3C30BD4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5357267"/>
                <a:ext cx="7971837" cy="1168077"/>
              </a:xfrm>
              <a:prstGeom prst="rect">
                <a:avLst/>
              </a:prstGeom>
              <a:blipFill>
                <a:blip r:embed="rId9"/>
                <a:stretch>
                  <a:fillRect l="-1752" b="-139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24691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1">
            <a:extLst>
              <a:ext uri="{FF2B5EF4-FFF2-40B4-BE49-F238E27FC236}">
                <a16:creationId xmlns:a16="http://schemas.microsoft.com/office/drawing/2014/main" id="{D0BCA042-7756-9C4E-952E-DD3DD09C5B5A}"/>
              </a:ext>
            </a:extLst>
          </p:cNvPr>
          <p:cNvSpPr txBox="1">
            <a:spLocks/>
          </p:cNvSpPr>
          <p:nvPr/>
        </p:nvSpPr>
        <p:spPr>
          <a:xfrm>
            <a:off x="1547664" y="404664"/>
            <a:ext cx="6192688" cy="7920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>
                <a:solidFill>
                  <a:schemeClr val="accent1"/>
                </a:solidFill>
                <a:latin typeface="Calibri" panose="020F0502020204030204" pitchFamily="34" charset="0"/>
                <a:ea typeface="Cambria Math" pitchFamily="18" charset="0"/>
                <a:cs typeface="Arial Unicode MS" pitchFamily="34" charset="-128"/>
              </a:rPr>
              <a:t>Quadratic Residues mod N</a:t>
            </a:r>
            <a:endParaRPr lang="en-US" sz="2400" i="1" dirty="0">
              <a:solidFill>
                <a:schemeClr val="accent1"/>
              </a:solidFill>
              <a:latin typeface="Calibri" panose="020F0502020204030204" pitchFamily="34" charset="0"/>
              <a:ea typeface="Cambria Math" pitchFamily="18" charset="0"/>
              <a:cs typeface="Arial Unicode MS" pitchFamily="34" charset="-128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E47613E7-B59B-0149-8597-BBD93381D1A3}"/>
                  </a:ext>
                </a:extLst>
              </p:cNvPr>
              <p:cNvSpPr/>
              <p:nvPr/>
            </p:nvSpPr>
            <p:spPr>
              <a:xfrm>
                <a:off x="611560" y="1412776"/>
                <a:ext cx="7971837" cy="954107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800" dirty="0"/>
                  <a:t> is square mod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lang="en-US" sz="2800" dirty="0"/>
                  <a:t> iff </a:t>
                </a:r>
                <a:endParaRPr lang="en-US" sz="2800" i="1" dirty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sz="2800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800" dirty="0"/>
                  <a:t> is square mod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US" sz="2800" dirty="0"/>
                  <a:t> and it is a square mod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r>
                  <a:rPr lang="en-US" sz="2800" dirty="0"/>
                  <a:t>. </a:t>
                </a:r>
              </a:p>
            </p:txBody>
          </p:sp>
        </mc:Choice>
        <mc:Fallback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E47613E7-B59B-0149-8597-BBD93381D1A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1412776"/>
                <a:ext cx="7971837" cy="954107"/>
              </a:xfrm>
              <a:prstGeom prst="rect">
                <a:avLst/>
              </a:prstGeom>
              <a:blipFill>
                <a:blip r:embed="rId3"/>
                <a:stretch>
                  <a:fillRect t="-5195" b="-16883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Oval 1">
            <a:extLst>
              <a:ext uri="{FF2B5EF4-FFF2-40B4-BE49-F238E27FC236}">
                <a16:creationId xmlns:a16="http://schemas.microsoft.com/office/drawing/2014/main" id="{E072BDA2-C168-E148-A174-397DBB3A45C6}"/>
              </a:ext>
            </a:extLst>
          </p:cNvPr>
          <p:cNvSpPr/>
          <p:nvPr/>
        </p:nvSpPr>
        <p:spPr>
          <a:xfrm>
            <a:off x="2231740" y="2811797"/>
            <a:ext cx="5400600" cy="2022723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9B53DBE-3D7D-4D4B-8202-4003B7F422A1}"/>
              </a:ext>
            </a:extLst>
          </p:cNvPr>
          <p:cNvCxnSpPr>
            <a:cxnSpLocks/>
            <a:stCxn id="2" idx="0"/>
            <a:endCxn id="2" idx="4"/>
          </p:cNvCxnSpPr>
          <p:nvPr/>
        </p:nvCxnSpPr>
        <p:spPr>
          <a:xfrm>
            <a:off x="4932040" y="2811797"/>
            <a:ext cx="0" cy="202272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D01FB915-DDFD-694E-9558-0402E2E748C6}"/>
                  </a:ext>
                </a:extLst>
              </p:cNvPr>
              <p:cNvSpPr/>
              <p:nvPr/>
            </p:nvSpPr>
            <p:spPr>
              <a:xfrm>
                <a:off x="6516216" y="2636912"/>
                <a:ext cx="1584176" cy="5232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𝐽𝑎𝑐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+1</m:t>
                          </m:r>
                        </m:sub>
                      </m:sSub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D01FB915-DDFD-694E-9558-0402E2E748C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16216" y="2636912"/>
                <a:ext cx="1584176" cy="523220"/>
              </a:xfrm>
              <a:prstGeom prst="rect">
                <a:avLst/>
              </a:prstGeom>
              <a:blipFill>
                <a:blip r:embed="rId4"/>
                <a:stretch>
                  <a:fillRect b="-142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9EFA12DA-BDB4-AD4F-9C5E-89BC3C30BD43}"/>
                  </a:ext>
                </a:extLst>
              </p:cNvPr>
              <p:cNvSpPr/>
              <p:nvPr/>
            </p:nvSpPr>
            <p:spPr>
              <a:xfrm>
                <a:off x="611560" y="5542024"/>
                <a:ext cx="7971837" cy="95410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𝑄𝑅</m:t>
                        </m:r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𝑁</m:t>
                        </m:r>
                      </m:sub>
                    </m:sSub>
                  </m:oMath>
                </a14:m>
                <a:r>
                  <a:rPr lang="en-US" sz="2800" dirty="0"/>
                  <a:t> is the </a:t>
                </a:r>
                <a:r>
                  <a:rPr lang="en-US" sz="2800" b="1" dirty="0"/>
                  <a:t>set of squares mod </a:t>
                </a:r>
                <a14:m>
                  <m:oMath xmlns:m="http://schemas.openxmlformats.org/officeDocument/2006/math">
                    <m:r>
                      <a:rPr lang="en-US" sz="2800" b="1" i="1" smtClean="0">
                        <a:latin typeface="Cambria Math" panose="02040503050406030204" pitchFamily="18" charset="0"/>
                      </a:rPr>
                      <m:t>𝑵</m:t>
                    </m:r>
                  </m:oMath>
                </a14:m>
                <a:r>
                  <a:rPr lang="en-US" sz="2800" b="1" dirty="0"/>
                  <a:t> </a:t>
                </a:r>
                <a:r>
                  <a:rPr lang="en-US" sz="2800" dirty="0"/>
                  <a:t>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𝑄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𝑁</m:t>
                        </m:r>
                      </m:sub>
                    </m:sSub>
                  </m:oMath>
                </a14:m>
                <a:r>
                  <a:rPr lang="en-US" sz="2800" dirty="0"/>
                  <a:t> is the </a:t>
                </a:r>
                <a:r>
                  <a:rPr lang="en-US" sz="2800" b="1" dirty="0"/>
                  <a:t>set of non-squares mod </a:t>
                </a:r>
                <a14:m>
                  <m:oMath xmlns:m="http://schemas.openxmlformats.org/officeDocument/2006/math">
                    <m:r>
                      <a:rPr lang="en-US" sz="2800" b="1" i="1" smtClean="0">
                        <a:latin typeface="Cambria Math" panose="02040503050406030204" pitchFamily="18" charset="0"/>
                      </a:rPr>
                      <m:t>𝑵</m:t>
                    </m:r>
                  </m:oMath>
                </a14:m>
                <a:r>
                  <a:rPr lang="en-US" sz="2800" b="1" dirty="0"/>
                  <a:t> </a:t>
                </a:r>
                <a:r>
                  <a:rPr lang="en-US" sz="2800" dirty="0"/>
                  <a:t>with Jacobi symbol +1.</a:t>
                </a:r>
              </a:p>
            </p:txBody>
          </p:sp>
        </mc:Choice>
        <mc:Fallback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9EFA12DA-BDB4-AD4F-9C5E-89BC3C30BD4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5542024"/>
                <a:ext cx="7971837" cy="954107"/>
              </a:xfrm>
              <a:prstGeom prst="rect">
                <a:avLst/>
              </a:prstGeom>
              <a:blipFill>
                <a:blip r:embed="rId5"/>
                <a:stretch>
                  <a:fillRect l="-1752" t="-6579" b="-171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8A3216E5-0073-E04B-A115-F68B5CDDE261}"/>
              </a:ext>
            </a:extLst>
          </p:cNvPr>
          <p:cNvCxnSpPr>
            <a:cxnSpLocks/>
            <a:stCxn id="2" idx="6"/>
          </p:cNvCxnSpPr>
          <p:nvPr/>
        </p:nvCxnSpPr>
        <p:spPr>
          <a:xfrm flipH="1">
            <a:off x="4925720" y="3823159"/>
            <a:ext cx="2706620" cy="1146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83A65486-DAFA-5E4A-9D23-F43B0C186238}"/>
              </a:ext>
            </a:extLst>
          </p:cNvPr>
          <p:cNvSpPr/>
          <p:nvPr/>
        </p:nvSpPr>
        <p:spPr>
          <a:xfrm>
            <a:off x="1943707" y="2636912"/>
            <a:ext cx="2982013" cy="23599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C68D2262-0AB4-A247-B593-2576A58B45EA}"/>
                  </a:ext>
                </a:extLst>
              </p:cNvPr>
              <p:cNvSpPr/>
              <p:nvPr/>
            </p:nvSpPr>
            <p:spPr>
              <a:xfrm>
                <a:off x="4883259" y="3130951"/>
                <a:ext cx="1584176" cy="5232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𝑄𝑅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sub>
                      </m:sSub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C68D2262-0AB4-A247-B593-2576A58B45E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83259" y="3130951"/>
                <a:ext cx="1584176" cy="523220"/>
              </a:xfrm>
              <a:prstGeom prst="rect">
                <a:avLst/>
              </a:prstGeom>
              <a:blipFill>
                <a:blip r:embed="rId6"/>
                <a:stretch>
                  <a:fillRect b="-142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D0419FE9-1762-8249-9F4C-3C73AF4A93CF}"/>
                  </a:ext>
                </a:extLst>
              </p:cNvPr>
              <p:cNvSpPr/>
              <p:nvPr/>
            </p:nvSpPr>
            <p:spPr>
              <a:xfrm>
                <a:off x="4883259" y="4009277"/>
                <a:ext cx="1584176" cy="5232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𝑄𝑁𝑅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sub>
                      </m:sSub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D0419FE9-1762-8249-9F4C-3C73AF4A93C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83259" y="4009277"/>
                <a:ext cx="1584176" cy="523220"/>
              </a:xfrm>
              <a:prstGeom prst="rect">
                <a:avLst/>
              </a:prstGeom>
              <a:blipFill>
                <a:blip r:embed="rId7"/>
                <a:stretch>
                  <a:fillRect b="-116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37FB6E16-E45B-5249-B636-FD962EA9D808}"/>
                  </a:ext>
                </a:extLst>
              </p:cNvPr>
              <p:cNvSpPr/>
              <p:nvPr/>
            </p:nvSpPr>
            <p:spPr>
              <a:xfrm>
                <a:off x="827583" y="3086323"/>
                <a:ext cx="4392488" cy="55297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000" dirty="0"/>
                  <a:t>So: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𝑄𝑅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𝑁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 {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: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type m:val="noBar"/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num>
                          <m:den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𝑃</m:t>
                            </m:r>
                          </m:den>
                        </m:f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type m:val="noBar"/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num>
                          <m:den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𝑄</m:t>
                            </m:r>
                          </m:den>
                        </m:f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=+1}</m:t>
                    </m:r>
                  </m:oMath>
                </a14:m>
                <a:endParaRPr lang="en-US" sz="2000" dirty="0"/>
              </a:p>
            </p:txBody>
          </p:sp>
        </mc:Choice>
        <mc:Fallback xmlns=""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37FB6E16-E45B-5249-B636-FD962EA9D80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7583" y="3086323"/>
                <a:ext cx="4392488" cy="552972"/>
              </a:xfrm>
              <a:prstGeom prst="rect">
                <a:avLst/>
              </a:prstGeom>
              <a:blipFill>
                <a:blip r:embed="rId8"/>
                <a:stretch>
                  <a:fillRect l="-1445" b="-44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5E93736C-A028-0643-8A3B-777825706217}"/>
                  </a:ext>
                </a:extLst>
              </p:cNvPr>
              <p:cNvSpPr/>
              <p:nvPr/>
            </p:nvSpPr>
            <p:spPr>
              <a:xfrm>
                <a:off x="1079611" y="4018789"/>
                <a:ext cx="4392488" cy="55297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00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𝑄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𝑁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 {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: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type m:val="noBar"/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num>
                          <m:den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𝑃</m:t>
                            </m:r>
                          </m:den>
                        </m:f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type m:val="noBar"/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num>
                          <m:den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𝑄</m:t>
                            </m:r>
                          </m:den>
                        </m:f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=−1}</m:t>
                    </m:r>
                  </m:oMath>
                </a14:m>
                <a:endParaRPr lang="en-US" sz="2000" dirty="0"/>
              </a:p>
            </p:txBody>
          </p:sp>
        </mc:Choice>
        <mc:Fallback xmlns=""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5E93736C-A028-0643-8A3B-77782570621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9611" y="4018789"/>
                <a:ext cx="4392488" cy="552972"/>
              </a:xfrm>
              <a:prstGeom prst="rect">
                <a:avLst/>
              </a:prstGeom>
              <a:blipFill>
                <a:blip r:embed="rId9"/>
                <a:stretch>
                  <a:fillRect b="-454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40185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1">
            <a:extLst>
              <a:ext uri="{FF2B5EF4-FFF2-40B4-BE49-F238E27FC236}">
                <a16:creationId xmlns:a16="http://schemas.microsoft.com/office/drawing/2014/main" id="{D0BCA042-7756-9C4E-952E-DD3DD09C5B5A}"/>
              </a:ext>
            </a:extLst>
          </p:cNvPr>
          <p:cNvSpPr txBox="1">
            <a:spLocks/>
          </p:cNvSpPr>
          <p:nvPr/>
        </p:nvSpPr>
        <p:spPr>
          <a:xfrm>
            <a:off x="1259632" y="404664"/>
            <a:ext cx="6768752" cy="7920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>
                <a:solidFill>
                  <a:schemeClr val="accent1"/>
                </a:solidFill>
                <a:latin typeface="Calibri" panose="020F0502020204030204" pitchFamily="34" charset="0"/>
                <a:ea typeface="Cambria Math" pitchFamily="18" charset="0"/>
                <a:cs typeface="Arial Unicode MS" pitchFamily="34" charset="-128"/>
              </a:rPr>
              <a:t>Recognizing Squares mod N</a:t>
            </a:r>
            <a:endParaRPr lang="en-US" sz="2400" i="1" dirty="0">
              <a:solidFill>
                <a:schemeClr val="accent1"/>
              </a:solidFill>
              <a:latin typeface="Calibri" panose="020F0502020204030204" pitchFamily="34" charset="0"/>
              <a:ea typeface="Cambria Math" pitchFamily="18" charset="0"/>
              <a:cs typeface="Arial Unicode MS" pitchFamily="34" charset="-12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E47613E7-B59B-0149-8597-BBD93381D1A3}"/>
                  </a:ext>
                </a:extLst>
              </p:cNvPr>
              <p:cNvSpPr/>
              <p:nvPr/>
            </p:nvSpPr>
            <p:spPr>
              <a:xfrm>
                <a:off x="586081" y="1684894"/>
                <a:ext cx="7971837" cy="5232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800" dirty="0"/>
                  <a:t>Let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𝑃𝑄</m:t>
                    </m:r>
                  </m:oMath>
                </a14:m>
                <a:r>
                  <a:rPr lang="en-US" sz="2800" dirty="0"/>
                  <a:t> be a product of two large primes.</a:t>
                </a:r>
              </a:p>
            </p:txBody>
          </p:sp>
        </mc:Choice>
        <mc:Fallback xmlns="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E47613E7-B59B-0149-8597-BBD93381D1A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6081" y="1684894"/>
                <a:ext cx="7971837" cy="523220"/>
              </a:xfrm>
              <a:prstGeom prst="rect">
                <a:avLst/>
              </a:prstGeom>
              <a:blipFill>
                <a:blip r:embed="rId3"/>
                <a:stretch>
                  <a:fillRect l="-1592" t="-11905" b="-309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Rectangle 16">
            <a:extLst>
              <a:ext uri="{FF2B5EF4-FFF2-40B4-BE49-F238E27FC236}">
                <a16:creationId xmlns:a16="http://schemas.microsoft.com/office/drawing/2014/main" id="{9EFA12DA-BDB4-AD4F-9C5E-89BC3C30BD43}"/>
              </a:ext>
            </a:extLst>
          </p:cNvPr>
          <p:cNvSpPr/>
          <p:nvPr/>
        </p:nvSpPr>
        <p:spPr>
          <a:xfrm>
            <a:off x="586081" y="2204864"/>
            <a:ext cx="797183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/>
              <a:t>Quadratic </a:t>
            </a:r>
            <a:r>
              <a:rPr lang="en-US" sz="2800" dirty="0" err="1"/>
              <a:t>Residuosity</a:t>
            </a:r>
            <a:r>
              <a:rPr lang="en-US" sz="2800" dirty="0"/>
              <a:t> Assumption (QRA)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7522952-0B83-7E43-8EEC-B513592D8F10}"/>
              </a:ext>
            </a:extLst>
          </p:cNvPr>
          <p:cNvSpPr/>
          <p:nvPr/>
        </p:nvSpPr>
        <p:spPr>
          <a:xfrm>
            <a:off x="2579003" y="1091118"/>
            <a:ext cx="460851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/>
              <a:t>… seems hard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3003160D-B917-114E-8169-4558EEA1C825}"/>
                  </a:ext>
                </a:extLst>
              </p:cNvPr>
              <p:cNvSpPr/>
              <p:nvPr/>
            </p:nvSpPr>
            <p:spPr>
              <a:xfrm>
                <a:off x="612450" y="2708920"/>
                <a:ext cx="7971837" cy="1815882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txBody>
              <a:bodyPr wrap="square">
                <a:spAutoFit/>
              </a:bodyPr>
              <a:lstStyle/>
              <a:p>
                <a:r>
                  <a:rPr lang="en-US" sz="2800" dirty="0"/>
                  <a:t>Let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𝑃𝑄</m:t>
                    </m:r>
                  </m:oMath>
                </a14:m>
                <a:r>
                  <a:rPr lang="en-US" sz="2800" dirty="0"/>
                  <a:t> be a product of two large primes. </a:t>
                </a:r>
                <a:br>
                  <a:rPr lang="en-US" sz="2800" dirty="0"/>
                </a:br>
                <a:r>
                  <a:rPr lang="en-US" sz="2800" dirty="0"/>
                  <a:t>No PPT algorithm can distinguish between a random element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𝑄𝑅</m:t>
                        </m:r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𝑁</m:t>
                        </m:r>
                      </m:sub>
                    </m:sSub>
                  </m:oMath>
                </a14:m>
                <a:r>
                  <a:rPr lang="en-US" sz="2800" dirty="0"/>
                  <a:t> from a random element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𝑄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𝑁</m:t>
                        </m:r>
                      </m:sub>
                    </m:sSub>
                  </m:oMath>
                </a14:m>
                <a:r>
                  <a:rPr lang="en-US" sz="2800" dirty="0"/>
                  <a:t> given only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lang="en-US" sz="2800" dirty="0"/>
                  <a:t>.</a:t>
                </a:r>
              </a:p>
            </p:txBody>
          </p:sp>
        </mc:Choice>
        <mc:Fallback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3003160D-B917-114E-8169-4558EEA1C82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450" y="2708920"/>
                <a:ext cx="7971837" cy="1815882"/>
              </a:xfrm>
              <a:prstGeom prst="rect">
                <a:avLst/>
              </a:prstGeom>
              <a:blipFill>
                <a:blip r:embed="rId4"/>
                <a:stretch>
                  <a:fillRect l="-1429" t="-2759" b="-8276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Oval 17">
            <a:extLst>
              <a:ext uri="{FF2B5EF4-FFF2-40B4-BE49-F238E27FC236}">
                <a16:creationId xmlns:a16="http://schemas.microsoft.com/office/drawing/2014/main" id="{38F5881D-389D-2AF4-35A0-405959D79272}"/>
              </a:ext>
            </a:extLst>
          </p:cNvPr>
          <p:cNvSpPr/>
          <p:nvPr/>
        </p:nvSpPr>
        <p:spPr>
          <a:xfrm>
            <a:off x="2303748" y="4539989"/>
            <a:ext cx="5400600" cy="2022723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02B03D27-2DA7-F353-618D-183F407067F6}"/>
              </a:ext>
            </a:extLst>
          </p:cNvPr>
          <p:cNvCxnSpPr>
            <a:cxnSpLocks/>
            <a:stCxn id="18" idx="0"/>
            <a:endCxn id="18" idx="4"/>
          </p:cNvCxnSpPr>
          <p:nvPr/>
        </p:nvCxnSpPr>
        <p:spPr>
          <a:xfrm>
            <a:off x="5004048" y="4539989"/>
            <a:ext cx="0" cy="202272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9D7D3EF2-ED7C-6CA1-2C76-6AD4A5BC35F6}"/>
                  </a:ext>
                </a:extLst>
              </p:cNvPr>
              <p:cNvSpPr/>
              <p:nvPr/>
            </p:nvSpPr>
            <p:spPr>
              <a:xfrm>
                <a:off x="6588224" y="4365104"/>
                <a:ext cx="1584176" cy="5232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𝐽𝑎𝑐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+1</m:t>
                          </m:r>
                        </m:sub>
                      </m:sSub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9D7D3EF2-ED7C-6CA1-2C76-6AD4A5BC35F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88224" y="4365104"/>
                <a:ext cx="1584176" cy="523220"/>
              </a:xfrm>
              <a:prstGeom prst="rect">
                <a:avLst/>
              </a:prstGeom>
              <a:blipFill>
                <a:blip r:embed="rId5"/>
                <a:stretch>
                  <a:fillRect b="-142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EDCA009B-EC3E-CFA6-4555-238BA963FDE9}"/>
              </a:ext>
            </a:extLst>
          </p:cNvPr>
          <p:cNvCxnSpPr>
            <a:cxnSpLocks/>
            <a:stCxn id="18" idx="6"/>
          </p:cNvCxnSpPr>
          <p:nvPr/>
        </p:nvCxnSpPr>
        <p:spPr>
          <a:xfrm flipH="1">
            <a:off x="4997728" y="5551351"/>
            <a:ext cx="2706620" cy="1146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 21">
            <a:extLst>
              <a:ext uri="{FF2B5EF4-FFF2-40B4-BE49-F238E27FC236}">
                <a16:creationId xmlns:a16="http://schemas.microsoft.com/office/drawing/2014/main" id="{5C5A7AE4-0C3F-FD6E-4A21-0312CE378ECA}"/>
              </a:ext>
            </a:extLst>
          </p:cNvPr>
          <p:cNvSpPr/>
          <p:nvPr/>
        </p:nvSpPr>
        <p:spPr>
          <a:xfrm>
            <a:off x="2024280" y="4524802"/>
            <a:ext cx="2982013" cy="23599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021DBC9D-08ED-DB83-F137-6549033F2393}"/>
                  </a:ext>
                </a:extLst>
              </p:cNvPr>
              <p:cNvSpPr/>
              <p:nvPr/>
            </p:nvSpPr>
            <p:spPr>
              <a:xfrm>
                <a:off x="4955267" y="4859143"/>
                <a:ext cx="1584176" cy="5232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𝑄𝑅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sub>
                      </m:sSub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021DBC9D-08ED-DB83-F137-6549033F239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55267" y="4859143"/>
                <a:ext cx="1584176" cy="523220"/>
              </a:xfrm>
              <a:prstGeom prst="rect">
                <a:avLst/>
              </a:prstGeom>
              <a:blipFill>
                <a:blip r:embed="rId6"/>
                <a:stretch>
                  <a:fillRect b="-142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8C87FCD6-B046-895C-BEFB-B23458A5C172}"/>
                  </a:ext>
                </a:extLst>
              </p:cNvPr>
              <p:cNvSpPr/>
              <p:nvPr/>
            </p:nvSpPr>
            <p:spPr>
              <a:xfrm>
                <a:off x="4955267" y="5737469"/>
                <a:ext cx="1584176" cy="5232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𝑄𝑁𝑅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sub>
                      </m:sSub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8C87FCD6-B046-895C-BEFB-B23458A5C17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55267" y="5737469"/>
                <a:ext cx="1584176" cy="523220"/>
              </a:xfrm>
              <a:prstGeom prst="rect">
                <a:avLst/>
              </a:prstGeom>
              <a:blipFill>
                <a:blip r:embed="rId7"/>
                <a:stretch>
                  <a:fillRect b="-142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10181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1">
            <a:extLst>
              <a:ext uri="{FF2B5EF4-FFF2-40B4-BE49-F238E27FC236}">
                <a16:creationId xmlns:a16="http://schemas.microsoft.com/office/drawing/2014/main" id="{D0BCA042-7756-9C4E-952E-DD3DD09C5B5A}"/>
              </a:ext>
            </a:extLst>
          </p:cNvPr>
          <p:cNvSpPr txBox="1">
            <a:spLocks/>
          </p:cNvSpPr>
          <p:nvPr/>
        </p:nvSpPr>
        <p:spPr>
          <a:xfrm>
            <a:off x="1547664" y="404664"/>
            <a:ext cx="6192688" cy="7920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>
                <a:solidFill>
                  <a:schemeClr val="accent1"/>
                </a:solidFill>
                <a:latin typeface="Calibri" panose="020F0502020204030204" pitchFamily="34" charset="0"/>
                <a:ea typeface="Cambria Math" pitchFamily="18" charset="0"/>
                <a:cs typeface="Arial Unicode MS" pitchFamily="34" charset="-128"/>
              </a:rPr>
              <a:t>Finding Square Roots Mod N</a:t>
            </a:r>
            <a:endParaRPr lang="en-US" sz="2400" i="1" dirty="0">
              <a:solidFill>
                <a:schemeClr val="accent1"/>
              </a:solidFill>
              <a:latin typeface="Calibri" panose="020F0502020204030204" pitchFamily="34" charset="0"/>
              <a:ea typeface="Cambria Math" pitchFamily="18" charset="0"/>
              <a:cs typeface="Arial Unicode MS" pitchFamily="34" charset="-12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47613E7-B59B-0149-8597-BBD93381D1A3}"/>
              </a:ext>
            </a:extLst>
          </p:cNvPr>
          <p:cNvSpPr/>
          <p:nvPr/>
        </p:nvSpPr>
        <p:spPr>
          <a:xfrm>
            <a:off x="2579003" y="1091118"/>
            <a:ext cx="460851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/>
              <a:t>… is as hard as factoring N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9EFA12DA-BDB4-AD4F-9C5E-89BC3C30BD43}"/>
                  </a:ext>
                </a:extLst>
              </p:cNvPr>
              <p:cNvSpPr/>
              <p:nvPr/>
            </p:nvSpPr>
            <p:spPr>
              <a:xfrm>
                <a:off x="658089" y="1792288"/>
                <a:ext cx="7971837" cy="95410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8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⇐</m:t>
                    </m:r>
                  </m:oMath>
                </a14:m>
                <a:r>
                  <a:rPr lang="en-US" sz="2800" dirty="0"/>
                  <a:t> Suppose you know P and Q and you want to find the square root of y mod N.</a:t>
                </a:r>
              </a:p>
            </p:txBody>
          </p:sp>
        </mc:Choice>
        <mc:Fallback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9EFA12DA-BDB4-AD4F-9C5E-89BC3C30BD4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8089" y="1792288"/>
                <a:ext cx="7971837" cy="954107"/>
              </a:xfrm>
              <a:prstGeom prst="rect">
                <a:avLst/>
              </a:prstGeom>
              <a:blipFill>
                <a:blip r:embed="rId3"/>
                <a:stretch>
                  <a:fillRect l="-1590" t="-7895" b="-157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Rectangle 13">
            <a:extLst>
              <a:ext uri="{FF2B5EF4-FFF2-40B4-BE49-F238E27FC236}">
                <a16:creationId xmlns:a16="http://schemas.microsoft.com/office/drawing/2014/main" id="{C9994DF7-E223-FF4B-992F-0C657028F97C}"/>
              </a:ext>
            </a:extLst>
          </p:cNvPr>
          <p:cNvSpPr/>
          <p:nvPr/>
        </p:nvSpPr>
        <p:spPr>
          <a:xfrm>
            <a:off x="658089" y="2872408"/>
            <a:ext cx="797183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/>
              <a:t>Find the square roots of y mod P and mod Q.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A4CF1C5A-8199-5746-B063-EDE049D430DA}"/>
                  </a:ext>
                </a:extLst>
              </p:cNvPr>
              <p:cNvSpPr/>
              <p:nvPr/>
            </p:nvSpPr>
            <p:spPr>
              <a:xfrm>
                <a:off x="1259632" y="3574486"/>
                <a:ext cx="2880320" cy="52924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sSubSup>
                        <m:sSubSup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sub>
                        <m:sup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800" b="0" i="0" smtClean="0">
                          <a:latin typeface="Cambria Math" panose="02040503050406030204" pitchFamily="18" charset="0"/>
                        </a:rPr>
                        <m:t>mod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𝑃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A4CF1C5A-8199-5746-B063-EDE049D430D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59632" y="3574486"/>
                <a:ext cx="2880320" cy="529247"/>
              </a:xfrm>
              <a:prstGeom prst="rect">
                <a:avLst/>
              </a:prstGeom>
              <a:blipFill>
                <a:blip r:embed="rId4"/>
                <a:stretch>
                  <a:fillRect b="-209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060F3425-7201-5441-9098-BCB231EF30E3}"/>
                  </a:ext>
                </a:extLst>
              </p:cNvPr>
              <p:cNvSpPr/>
              <p:nvPr/>
            </p:nvSpPr>
            <p:spPr>
              <a:xfrm>
                <a:off x="4427984" y="3521641"/>
                <a:ext cx="2880320" cy="57849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sSubSup>
                        <m:sSubSup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sub>
                        <m:sup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800" b="0" i="0" smtClean="0">
                          <a:latin typeface="Cambria Math" panose="02040503050406030204" pitchFamily="18" charset="0"/>
                        </a:rPr>
                        <m:t>mod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𝑄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060F3425-7201-5441-9098-BCB231EF30E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27984" y="3521641"/>
                <a:ext cx="2880320" cy="578492"/>
              </a:xfrm>
              <a:prstGeom prst="rect">
                <a:avLst/>
              </a:prstGeom>
              <a:blipFill>
                <a:blip r:embed="rId5"/>
                <a:stretch>
                  <a:fillRect b="-1276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22CD3252-2BEB-BD42-97C8-766C7792ED7E}"/>
                  </a:ext>
                </a:extLst>
              </p:cNvPr>
              <p:cNvSpPr/>
              <p:nvPr/>
            </p:nvSpPr>
            <p:spPr>
              <a:xfrm>
                <a:off x="670210" y="4288636"/>
                <a:ext cx="7790222" cy="187666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800" dirty="0"/>
                  <a:t>Use the Chinese remainder theorem. Let </a:t>
                </a:r>
                <a14:m>
                  <m:oMath xmlns:m="http://schemas.openxmlformats.org/officeDocument/2006/math">
                    <m:r>
                      <a:rPr lang="en-US" sz="28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2800" b="0" i="0" smtClean="0">
                        <a:latin typeface="Cambria Math" panose="02040503050406030204" pitchFamily="18" charset="0"/>
                      </a:rPr>
                      <m:t>x</m:t>
                    </m:r>
                    <m:r>
                      <a:rPr lang="en-US" sz="2800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∓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sub>
                    </m:sSub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∓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</m:sub>
                    </m:sSub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</m:sub>
                    </m:sSub>
                  </m:oMath>
                </a14:m>
                <a:r>
                  <a:rPr lang="en-US" sz="2800" dirty="0"/>
                  <a:t> where the CRT coefficients</a:t>
                </a:r>
              </a:p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𝑃</m:t>
                          </m:r>
                        </m:sub>
                      </m:sSub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=1 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𝑚𝑜𝑑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𝑎𝑛𝑑</m:t>
                      </m:r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𝑃</m:t>
                          </m:r>
                        </m:sub>
                      </m:sSub>
                      <m:r>
                        <a:rPr lang="en-US" sz="2800" i="1">
                          <a:latin typeface="Cambria Math" panose="02040503050406030204" pitchFamily="18" charset="0"/>
                        </a:rPr>
                        <m:t>=0 </m:t>
                      </m:r>
                      <m:r>
                        <a:rPr lang="en-US" sz="2800" i="1">
                          <a:latin typeface="Cambria Math" panose="02040503050406030204" pitchFamily="18" charset="0"/>
                        </a:rPr>
                        <m:t>𝑚𝑜𝑑</m:t>
                      </m:r>
                      <m:r>
                        <a:rPr lang="en-US" sz="280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800" i="1">
                          <a:latin typeface="Cambria Math" panose="02040503050406030204" pitchFamily="18" charset="0"/>
                        </a:rPr>
                        <m:t>𝑄</m:t>
                      </m:r>
                    </m:oMath>
                  </m:oMathPara>
                </a14:m>
                <a:endParaRPr lang="en-US" sz="2800" dirty="0"/>
              </a:p>
              <a:p>
                <a:r>
                  <a:rPr lang="en-US" sz="2800" dirty="0"/>
                  <a:t>	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</m:sub>
                    </m:sSub>
                    <m:r>
                      <a:rPr lang="en-US" sz="28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sz="2800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800" i="1">
                        <a:latin typeface="Cambria Math" panose="02040503050406030204" pitchFamily="18" charset="0"/>
                      </a:rPr>
                      <m:t>𝑚𝑜𝑑</m:t>
                    </m:r>
                    <m:r>
                      <a:rPr lang="en-US" sz="2800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800" i="1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sz="2800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800" i="1">
                        <a:latin typeface="Cambria Math" panose="02040503050406030204" pitchFamily="18" charset="0"/>
                      </a:rPr>
                      <m:t>𝑎𝑛𝑑</m:t>
                    </m:r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𝑄</m:t>
                        </m:r>
                      </m:sub>
                    </m:sSub>
                    <m:r>
                      <a:rPr lang="en-US" sz="2800" i="1">
                        <a:latin typeface="Cambria Math" panose="02040503050406030204" pitchFamily="18" charset="0"/>
                      </a:rPr>
                      <m:t>=1 </m:t>
                    </m:r>
                    <m:r>
                      <a:rPr lang="en-US" sz="2800" i="1">
                        <a:latin typeface="Cambria Math" panose="02040503050406030204" pitchFamily="18" charset="0"/>
                      </a:rPr>
                      <m:t>𝑚𝑜𝑑</m:t>
                    </m:r>
                    <m:r>
                      <a:rPr lang="en-US" sz="2800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endParaRPr lang="en-US" sz="2800" dirty="0"/>
              </a:p>
            </p:txBody>
          </p:sp>
        </mc:Choice>
        <mc:Fallback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22CD3252-2BEB-BD42-97C8-766C7792ED7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0210" y="4288636"/>
                <a:ext cx="7790222" cy="1876668"/>
              </a:xfrm>
              <a:prstGeom prst="rect">
                <a:avLst/>
              </a:prstGeom>
              <a:blipFill>
                <a:blip r:embed="rId6"/>
                <a:stretch>
                  <a:fillRect l="-1626" t="-3356" b="-40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53CEF8AF-0056-AE48-8B80-F0F6AF70B796}"/>
                  </a:ext>
                </a:extLst>
              </p:cNvPr>
              <p:cNvSpPr/>
              <p:nvPr/>
            </p:nvSpPr>
            <p:spPr>
              <a:xfrm>
                <a:off x="683568" y="6290156"/>
                <a:ext cx="7790222" cy="5232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800" dirty="0"/>
                  <a:t>Then </a:t>
                </a:r>
                <a14:m>
                  <m:oMath xmlns:m="http://schemas.openxmlformats.org/officeDocument/2006/math">
                    <m:r>
                      <a:rPr lang="en-US" sz="28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2800" b="0" i="0" smtClean="0">
                        <a:latin typeface="Cambria Math" panose="02040503050406030204" pitchFamily="18" charset="0"/>
                      </a:rPr>
                      <m:t>x</m:t>
                    </m:r>
                  </m:oMath>
                </a14:m>
                <a:r>
                  <a:rPr lang="en-US" sz="2800" dirty="0"/>
                  <a:t> are the square roots of y mod N. </a:t>
                </a:r>
              </a:p>
            </p:txBody>
          </p:sp>
        </mc:Choice>
        <mc:Fallback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53CEF8AF-0056-AE48-8B80-F0F6AF70B79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568" y="6290156"/>
                <a:ext cx="7790222" cy="523220"/>
              </a:xfrm>
              <a:prstGeom prst="rect">
                <a:avLst/>
              </a:prstGeom>
              <a:blipFill>
                <a:blip r:embed="rId7"/>
                <a:stretch>
                  <a:fillRect l="-1626" t="-11905" b="-309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39469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1">
            <a:extLst>
              <a:ext uri="{FF2B5EF4-FFF2-40B4-BE49-F238E27FC236}">
                <a16:creationId xmlns:a16="http://schemas.microsoft.com/office/drawing/2014/main" id="{D0BCA042-7756-9C4E-952E-DD3DD09C5B5A}"/>
              </a:ext>
            </a:extLst>
          </p:cNvPr>
          <p:cNvSpPr txBox="1">
            <a:spLocks/>
          </p:cNvSpPr>
          <p:nvPr/>
        </p:nvSpPr>
        <p:spPr>
          <a:xfrm>
            <a:off x="467544" y="404664"/>
            <a:ext cx="8115853" cy="7920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>
                <a:solidFill>
                  <a:schemeClr val="accent1"/>
                </a:solidFill>
                <a:latin typeface="Calibri" panose="020F0502020204030204" pitchFamily="34" charset="0"/>
                <a:ea typeface="Cambria Math" pitchFamily="18" charset="0"/>
                <a:cs typeface="Arial Unicode MS" pitchFamily="34" charset="-128"/>
              </a:rPr>
              <a:t>Goldwasser-Micali (GM) Encryption</a:t>
            </a:r>
            <a:endParaRPr lang="en-US" sz="2400" i="1" dirty="0">
              <a:solidFill>
                <a:schemeClr val="accent1"/>
              </a:solidFill>
              <a:latin typeface="Calibri" panose="020F0502020204030204" pitchFamily="34" charset="0"/>
              <a:ea typeface="Cambria Math" pitchFamily="18" charset="0"/>
              <a:cs typeface="Arial Unicode MS" pitchFamily="34" charset="-12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84379F58-564F-CD4C-90D4-78B43AF58274}"/>
                  </a:ext>
                </a:extLst>
              </p:cNvPr>
              <p:cNvSpPr/>
              <p:nvPr/>
            </p:nvSpPr>
            <p:spPr>
              <a:xfrm>
                <a:off x="611560" y="1476073"/>
                <a:ext cx="7971837" cy="224676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𝐺𝑒𝑛</m:t>
                    </m:r>
                    <m:d>
                      <m:d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  <m:sup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p>
                        </m:sSup>
                      </m:e>
                    </m:d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: </m:t>
                    </m:r>
                  </m:oMath>
                </a14:m>
                <a:r>
                  <a:rPr lang="en-US" sz="2800" dirty="0"/>
                  <a:t>Generate random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sz="2800" dirty="0"/>
                  <a:t>-bit primes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sz="2800" dirty="0"/>
                  <a:t> and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𝑞</m:t>
                    </m:r>
                  </m:oMath>
                </a14:m>
                <a:r>
                  <a:rPr lang="en-US" sz="2800" dirty="0"/>
                  <a:t> and let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𝑝𝑞</m:t>
                    </m:r>
                  </m:oMath>
                </a14:m>
                <a:r>
                  <a:rPr lang="en-US" sz="2800" dirty="0"/>
                  <a:t>. Let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𝑄𝑁𝑅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𝑁</m:t>
                        </m:r>
                      </m:sub>
                    </m:sSub>
                  </m:oMath>
                </a14:m>
                <a:r>
                  <a:rPr lang="en-US" sz="2800" dirty="0"/>
                  <a:t> be some quadratic non-residue with Jacobi symbol +1.  </a:t>
                </a:r>
                <a:br>
                  <a:rPr lang="en-US" sz="2800" dirty="0"/>
                </a:br>
                <a:br>
                  <a:rPr lang="en-US" sz="2800" dirty="0"/>
                </a:br>
                <a:r>
                  <a:rPr lang="en-US" sz="2800" dirty="0"/>
                  <a:t>Let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𝑝𝑘</m:t>
                    </m:r>
                    <m:r>
                      <a:rPr lang="en-US" sz="2800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=(</m:t>
                    </m:r>
                    <m:r>
                      <a:rPr lang="en-US" sz="2800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sz="2800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800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800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800" dirty="0">
                    <a:solidFill>
                      <a:srgbClr val="0000FF"/>
                    </a:solidFill>
                  </a:rPr>
                  <a:t> </a:t>
                </a:r>
                <a:r>
                  <a:rPr lang="en-US" sz="2800" dirty="0"/>
                  <a:t>and let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𝑠𝑘</m:t>
                    </m:r>
                    <m:r>
                      <a:rPr lang="en-US" sz="2800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=(</m:t>
                    </m:r>
                    <m:r>
                      <a:rPr lang="en-US" sz="2800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sz="2800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800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sz="2800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800" dirty="0">
                    <a:solidFill>
                      <a:srgbClr val="0000FF"/>
                    </a:solidFill>
                  </a:rPr>
                  <a:t>.</a:t>
                </a:r>
                <a:endParaRPr lang="en-US" sz="2800" dirty="0"/>
              </a:p>
            </p:txBody>
          </p:sp>
        </mc:Choice>
        <mc:Fallback xmlns="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84379F58-564F-CD4C-90D4-78B43AF5827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1476073"/>
                <a:ext cx="7971837" cy="2246769"/>
              </a:xfrm>
              <a:prstGeom prst="rect">
                <a:avLst/>
              </a:prstGeom>
              <a:blipFill>
                <a:blip r:embed="rId3"/>
                <a:stretch>
                  <a:fillRect l="-1752" t="-2809" r="-1274" b="-67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B16E5B7C-A7BB-3145-99EC-6E17E5251EF6}"/>
                  </a:ext>
                </a:extLst>
              </p:cNvPr>
              <p:cNvSpPr/>
              <p:nvPr/>
            </p:nvSpPr>
            <p:spPr>
              <a:xfrm>
                <a:off x="600201" y="4060229"/>
                <a:ext cx="7971837" cy="138499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𝐸𝑛𝑐</m:t>
                    </m:r>
                    <m:d>
                      <m:d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𝑝𝑘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</m:d>
                  </m:oMath>
                </a14:m>
                <a:r>
                  <a:rPr lang="en-US" sz="2800" dirty="0"/>
                  <a:t> where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US" sz="2800" dirty="0"/>
                  <a:t> is a bit: </a:t>
                </a:r>
              </a:p>
              <a:p>
                <a:r>
                  <a:rPr lang="en-US" sz="2800" dirty="0"/>
                  <a:t>Generate random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sSubSup>
                      <m:sSubSupPr>
                        <m:ctrlP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𝑍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𝑁</m:t>
                        </m:r>
                      </m:sub>
                      <m:sup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∗</m:t>
                        </m:r>
                      </m:sup>
                    </m:sSubSup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800" dirty="0"/>
                  <a:t>and output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p>
                        <m:r>
                          <a:rPr lang="en-US" sz="2800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800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2800" b="0" i="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mod</m:t>
                    </m:r>
                    <m:r>
                      <a:rPr lang="en-US" sz="2800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800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lang="en-US" sz="2800" dirty="0">
                    <a:solidFill>
                      <a:srgbClr val="0000FF"/>
                    </a:solidFill>
                  </a:rPr>
                  <a:t> if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sz="2800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sz="2800" dirty="0">
                    <a:solidFill>
                      <a:srgbClr val="0000FF"/>
                    </a:solidFill>
                  </a:rPr>
                  <a:t> and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p>
                        <m:r>
                          <a:rPr lang="en-US" sz="28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800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800" i="1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280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mod</m:t>
                    </m:r>
                    <m:r>
                      <a:rPr lang="en-US" sz="2800" i="1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800" i="1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lang="en-US" sz="2800" dirty="0">
                    <a:solidFill>
                      <a:srgbClr val="0000FF"/>
                    </a:solidFill>
                  </a:rPr>
                  <a:t> if </a:t>
                </a:r>
                <a14:m>
                  <m:oMath xmlns:m="http://schemas.openxmlformats.org/officeDocument/2006/math">
                    <m:r>
                      <a:rPr lang="en-US" sz="2800" i="1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sz="2800" i="1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en-US" sz="2800" dirty="0">
                    <a:solidFill>
                      <a:srgbClr val="0000FF"/>
                    </a:solidFill>
                  </a:rPr>
                  <a:t>.</a:t>
                </a:r>
                <a:endParaRPr lang="en-US" sz="2800" dirty="0"/>
              </a:p>
            </p:txBody>
          </p:sp>
        </mc:Choice>
        <mc:Fallback xmlns=""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B16E5B7C-A7BB-3145-99EC-6E17E5251EF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0201" y="4060229"/>
                <a:ext cx="7971837" cy="1384995"/>
              </a:xfrm>
              <a:prstGeom prst="rect">
                <a:avLst/>
              </a:prstGeom>
              <a:blipFill>
                <a:blip r:embed="rId4"/>
                <a:stretch>
                  <a:fillRect l="-1431" t="-4545" b="-109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24AE1291-9FF6-6B48-8ACA-6DF155165504}"/>
                  </a:ext>
                </a:extLst>
              </p:cNvPr>
              <p:cNvSpPr/>
              <p:nvPr/>
            </p:nvSpPr>
            <p:spPr>
              <a:xfrm>
                <a:off x="611560" y="5787261"/>
                <a:ext cx="7971837" cy="95410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𝐷𝑒𝑐</m:t>
                    </m:r>
                    <m:d>
                      <m:d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𝑠𝑘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</m:d>
                  </m:oMath>
                </a14:m>
                <a:r>
                  <a:rPr lang="en-US" sz="2800" dirty="0"/>
                  <a:t>: Check if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8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c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sSubSup>
                      <m:sSubSupPr>
                        <m:ctrlP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𝑍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𝑁</m:t>
                        </m:r>
                      </m:sub>
                      <m:sup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∗</m:t>
                        </m:r>
                      </m:sup>
                    </m:sSubSup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800" dirty="0"/>
                  <a:t>is a quadratic residue using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sz="2800" dirty="0"/>
                  <a:t> and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𝑞</m:t>
                    </m:r>
                  </m:oMath>
                </a14:m>
                <a:r>
                  <a:rPr lang="en-US" sz="2800" dirty="0"/>
                  <a:t>. If yes, output 0 else 1. </a:t>
                </a:r>
              </a:p>
            </p:txBody>
          </p:sp>
        </mc:Choice>
        <mc:Fallback xmlns=""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24AE1291-9FF6-6B48-8ACA-6DF15516550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5787261"/>
                <a:ext cx="7971837" cy="954107"/>
              </a:xfrm>
              <a:prstGeom prst="rect">
                <a:avLst/>
              </a:prstGeom>
              <a:blipFill>
                <a:blip r:embed="rId5"/>
                <a:stretch>
                  <a:fillRect l="-1752" t="-8000" b="-16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40238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1">
            <a:extLst>
              <a:ext uri="{FF2B5EF4-FFF2-40B4-BE49-F238E27FC236}">
                <a16:creationId xmlns:a16="http://schemas.microsoft.com/office/drawing/2014/main" id="{D0BCA042-7756-9C4E-952E-DD3DD09C5B5A}"/>
              </a:ext>
            </a:extLst>
          </p:cNvPr>
          <p:cNvSpPr txBox="1">
            <a:spLocks/>
          </p:cNvSpPr>
          <p:nvPr/>
        </p:nvSpPr>
        <p:spPr>
          <a:xfrm>
            <a:off x="467544" y="404664"/>
            <a:ext cx="8115853" cy="7920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>
                <a:solidFill>
                  <a:schemeClr val="accent1"/>
                </a:solidFill>
                <a:latin typeface="Calibri" panose="020F0502020204030204" pitchFamily="34" charset="0"/>
                <a:ea typeface="Cambria Math" pitchFamily="18" charset="0"/>
                <a:cs typeface="Arial Unicode MS" pitchFamily="34" charset="-128"/>
              </a:rPr>
              <a:t>Goldwasser-Micali (GM) Encryption</a:t>
            </a:r>
            <a:endParaRPr lang="en-US" sz="2400" i="1" dirty="0">
              <a:solidFill>
                <a:schemeClr val="accent1"/>
              </a:solidFill>
              <a:latin typeface="Calibri" panose="020F0502020204030204" pitchFamily="34" charset="0"/>
              <a:ea typeface="Cambria Math" pitchFamily="18" charset="0"/>
              <a:cs typeface="Arial Unicode MS" pitchFamily="34" charset="-12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B16E5B7C-A7BB-3145-99EC-6E17E5251EF6}"/>
                  </a:ext>
                </a:extLst>
              </p:cNvPr>
              <p:cNvSpPr/>
              <p:nvPr/>
            </p:nvSpPr>
            <p:spPr>
              <a:xfrm>
                <a:off x="589653" y="1628800"/>
                <a:ext cx="7971837" cy="138499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𝐸𝑛𝑐</m:t>
                    </m:r>
                    <m:d>
                      <m:d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𝑝𝑘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</m:d>
                  </m:oMath>
                </a14:m>
                <a:r>
                  <a:rPr lang="en-US" sz="2800" dirty="0"/>
                  <a:t> where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US" sz="2800" dirty="0"/>
                  <a:t> is a bit: </a:t>
                </a:r>
              </a:p>
              <a:p>
                <a:r>
                  <a:rPr lang="en-US" sz="2800" dirty="0"/>
                  <a:t>Generate random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sSubSup>
                      <m:sSubSupPr>
                        <m:ctrlP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𝑍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𝑁</m:t>
                        </m:r>
                      </m:sub>
                      <m:sup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∗</m:t>
                        </m:r>
                      </m:sup>
                    </m:sSubSup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800" dirty="0"/>
                  <a:t>and output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p>
                        <m:r>
                          <a:rPr lang="en-US" sz="2800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800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2800" b="0" i="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mod</m:t>
                    </m:r>
                    <m:r>
                      <a:rPr lang="en-US" sz="2800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800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lang="en-US" sz="2800" dirty="0">
                    <a:solidFill>
                      <a:srgbClr val="0000FF"/>
                    </a:solidFill>
                  </a:rPr>
                  <a:t> if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sz="2800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sz="2800" dirty="0">
                    <a:solidFill>
                      <a:srgbClr val="0000FF"/>
                    </a:solidFill>
                  </a:rPr>
                  <a:t> and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p>
                        <m:r>
                          <a:rPr lang="en-US" sz="2800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800" b="0" i="1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800" i="1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280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mod</m:t>
                    </m:r>
                    <m:r>
                      <a:rPr lang="en-US" sz="2800" i="1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800" i="1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lang="en-US" sz="2800" dirty="0">
                    <a:solidFill>
                      <a:srgbClr val="0000FF"/>
                    </a:solidFill>
                  </a:rPr>
                  <a:t> if </a:t>
                </a:r>
                <a14:m>
                  <m:oMath xmlns:m="http://schemas.openxmlformats.org/officeDocument/2006/math">
                    <m:r>
                      <a:rPr lang="en-US" sz="2800" i="1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sz="2800" i="1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en-US" sz="2800" dirty="0">
                    <a:solidFill>
                      <a:srgbClr val="0000FF"/>
                    </a:solidFill>
                  </a:rPr>
                  <a:t>.</a:t>
                </a:r>
                <a:endParaRPr lang="en-US" sz="2800" dirty="0"/>
              </a:p>
            </p:txBody>
          </p:sp>
        </mc:Choice>
        <mc:Fallback xmlns=""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B16E5B7C-A7BB-3145-99EC-6E17E5251EF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9653" y="1628800"/>
                <a:ext cx="7971837" cy="1384995"/>
              </a:xfrm>
              <a:prstGeom prst="rect">
                <a:avLst/>
              </a:prstGeom>
              <a:blipFill>
                <a:blip r:embed="rId3"/>
                <a:stretch>
                  <a:fillRect l="-1431" t="-4545" b="-118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angle 5">
            <a:extLst>
              <a:ext uri="{FF2B5EF4-FFF2-40B4-BE49-F238E27FC236}">
                <a16:creationId xmlns:a16="http://schemas.microsoft.com/office/drawing/2014/main" id="{E7D51262-8950-6D49-8041-706FAE6C5E73}"/>
              </a:ext>
            </a:extLst>
          </p:cNvPr>
          <p:cNvSpPr/>
          <p:nvPr/>
        </p:nvSpPr>
        <p:spPr>
          <a:xfrm>
            <a:off x="611560" y="3169769"/>
            <a:ext cx="797183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i="1" dirty="0"/>
              <a:t>Computational indistinguishability follows directly from the quadratic </a:t>
            </a:r>
            <a:r>
              <a:rPr lang="en-US" sz="2800" i="1" dirty="0" err="1"/>
              <a:t>residuosity</a:t>
            </a:r>
            <a:r>
              <a:rPr lang="en-US" sz="2800" i="1" dirty="0"/>
              <a:t> assumption.</a:t>
            </a:r>
          </a:p>
        </p:txBody>
      </p:sp>
      <p:sp>
        <p:nvSpPr>
          <p:cNvPr id="2" name="Rectangle 17">
            <a:extLst>
              <a:ext uri="{FF2B5EF4-FFF2-40B4-BE49-F238E27FC236}">
                <a16:creationId xmlns:a16="http://schemas.microsoft.com/office/drawing/2014/main" id="{C8544276-B2ED-D514-5FBB-1901326AF254}"/>
              </a:ext>
            </a:extLst>
          </p:cNvPr>
          <p:cNvSpPr>
            <a:spLocks noChangeArrowheads="1"/>
          </p:cNvSpPr>
          <p:nvPr/>
        </p:nvSpPr>
        <p:spPr bwMode="auto">
          <a:xfrm rot="10800000">
            <a:off x="3632936" y="4809110"/>
            <a:ext cx="1077400" cy="7668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488" tIns="44450" rIns="90488" bIns="4445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4400" b="1">
                <a:latin typeface="Times New Roman" panose="02020603050405020304" pitchFamily="18" charset="0"/>
                <a:cs typeface="Arial" panose="020B0604020202020204" pitchFamily="34" charset="0"/>
              </a:rPr>
              <a:t>≈</a:t>
            </a:r>
            <a:endParaRPr lang="en-US" altLang="en-US" sz="4400" b="1">
              <a:solidFill>
                <a:schemeClr val="tx2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4" name="Freeform 16">
            <a:extLst>
              <a:ext uri="{FF2B5EF4-FFF2-40B4-BE49-F238E27FC236}">
                <a16:creationId xmlns:a16="http://schemas.microsoft.com/office/drawing/2014/main" id="{168E4FD9-50E5-6CCC-E408-31344A191559}"/>
              </a:ext>
            </a:extLst>
          </p:cNvPr>
          <p:cNvSpPr>
            <a:spLocks/>
          </p:cNvSpPr>
          <p:nvPr/>
        </p:nvSpPr>
        <p:spPr bwMode="auto">
          <a:xfrm>
            <a:off x="2415082" y="4185375"/>
            <a:ext cx="1666603" cy="1876773"/>
          </a:xfrm>
          <a:custGeom>
            <a:avLst/>
            <a:gdLst>
              <a:gd name="T0" fmla="*/ 2147483646 w 1140"/>
              <a:gd name="T1" fmla="*/ 2147483646 h 673"/>
              <a:gd name="T2" fmla="*/ 2147483646 w 1140"/>
              <a:gd name="T3" fmla="*/ 2147483646 h 673"/>
              <a:gd name="T4" fmla="*/ 2147483646 w 1140"/>
              <a:gd name="T5" fmla="*/ 2147483646 h 673"/>
              <a:gd name="T6" fmla="*/ 2147483646 w 1140"/>
              <a:gd name="T7" fmla="*/ 2147483646 h 673"/>
              <a:gd name="T8" fmla="*/ 2147483646 w 1140"/>
              <a:gd name="T9" fmla="*/ 0 h 673"/>
              <a:gd name="T10" fmla="*/ 2147483646 w 1140"/>
              <a:gd name="T11" fmla="*/ 2147483646 h 673"/>
              <a:gd name="T12" fmla="*/ 2147483646 w 1140"/>
              <a:gd name="T13" fmla="*/ 2147483646 h 673"/>
              <a:gd name="T14" fmla="*/ 2147483646 w 1140"/>
              <a:gd name="T15" fmla="*/ 2147483646 h 673"/>
              <a:gd name="T16" fmla="*/ 2147483646 w 1140"/>
              <a:gd name="T17" fmla="*/ 2147483646 h 673"/>
              <a:gd name="T18" fmla="*/ 2147483646 w 1140"/>
              <a:gd name="T19" fmla="*/ 2147483646 h 673"/>
              <a:gd name="T20" fmla="*/ 2147483646 w 1140"/>
              <a:gd name="T21" fmla="*/ 2147483646 h 673"/>
              <a:gd name="T22" fmla="*/ 2147483646 w 1140"/>
              <a:gd name="T23" fmla="*/ 2147483646 h 673"/>
              <a:gd name="T24" fmla="*/ 2147483646 w 1140"/>
              <a:gd name="T25" fmla="*/ 2147483646 h 673"/>
              <a:gd name="T26" fmla="*/ 2147483646 w 1140"/>
              <a:gd name="T27" fmla="*/ 2147483646 h 673"/>
              <a:gd name="T28" fmla="*/ 2147483646 w 1140"/>
              <a:gd name="T29" fmla="*/ 2147483646 h 673"/>
              <a:gd name="T30" fmla="*/ 2147483646 w 1140"/>
              <a:gd name="T31" fmla="*/ 2147483646 h 673"/>
              <a:gd name="T32" fmla="*/ 2147483646 w 1140"/>
              <a:gd name="T33" fmla="*/ 2147483646 h 673"/>
              <a:gd name="T34" fmla="*/ 2147483646 w 1140"/>
              <a:gd name="T35" fmla="*/ 2147483646 h 673"/>
              <a:gd name="T36" fmla="*/ 2147483646 w 1140"/>
              <a:gd name="T37" fmla="*/ 2147483646 h 673"/>
              <a:gd name="T38" fmla="*/ 2147483646 w 1140"/>
              <a:gd name="T39" fmla="*/ 2147483646 h 673"/>
              <a:gd name="T40" fmla="*/ 2147483646 w 1140"/>
              <a:gd name="T41" fmla="*/ 2147483646 h 673"/>
              <a:gd name="T42" fmla="*/ 2147483646 w 1140"/>
              <a:gd name="T43" fmla="*/ 2147483646 h 673"/>
              <a:gd name="T44" fmla="*/ 2147483646 w 1140"/>
              <a:gd name="T45" fmla="*/ 2147483646 h 673"/>
              <a:gd name="T46" fmla="*/ 2147483646 w 1140"/>
              <a:gd name="T47" fmla="*/ 2147483646 h 673"/>
              <a:gd name="T48" fmla="*/ 2147483646 w 1140"/>
              <a:gd name="T49" fmla="*/ 2147483646 h 673"/>
              <a:gd name="T50" fmla="*/ 2147483646 w 1140"/>
              <a:gd name="T51" fmla="*/ 2147483646 h 673"/>
              <a:gd name="T52" fmla="*/ 2147483646 w 1140"/>
              <a:gd name="T53" fmla="*/ 2147483646 h 673"/>
              <a:gd name="T54" fmla="*/ 2147483646 w 1140"/>
              <a:gd name="T55" fmla="*/ 2147483646 h 673"/>
              <a:gd name="T56" fmla="*/ 2147483646 w 1140"/>
              <a:gd name="T57" fmla="*/ 2147483646 h 673"/>
              <a:gd name="T58" fmla="*/ 2147483646 w 1140"/>
              <a:gd name="T59" fmla="*/ 2147483646 h 673"/>
              <a:gd name="T60" fmla="*/ 0 w 1140"/>
              <a:gd name="T61" fmla="*/ 2147483646 h 673"/>
              <a:gd name="T62" fmla="*/ 2147483646 w 1140"/>
              <a:gd name="T63" fmla="*/ 2147483646 h 673"/>
              <a:gd name="T64" fmla="*/ 2147483646 w 1140"/>
              <a:gd name="T65" fmla="*/ 2147483646 h 673"/>
              <a:gd name="T66" fmla="*/ 2147483646 w 1140"/>
              <a:gd name="T67" fmla="*/ 2147483646 h 673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w 1140"/>
              <a:gd name="T103" fmla="*/ 0 h 673"/>
              <a:gd name="T104" fmla="*/ 1140 w 1140"/>
              <a:gd name="T105" fmla="*/ 673 h 673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T102" t="T103" r="T104" b="T105"/>
            <a:pathLst>
              <a:path w="1140" h="673">
                <a:moveTo>
                  <a:pt x="308" y="164"/>
                </a:moveTo>
                <a:lnTo>
                  <a:pt x="339" y="119"/>
                </a:lnTo>
                <a:lnTo>
                  <a:pt x="369" y="74"/>
                </a:lnTo>
                <a:lnTo>
                  <a:pt x="400" y="59"/>
                </a:lnTo>
                <a:lnTo>
                  <a:pt x="432" y="45"/>
                </a:lnTo>
                <a:lnTo>
                  <a:pt x="478" y="29"/>
                </a:lnTo>
                <a:lnTo>
                  <a:pt x="524" y="15"/>
                </a:lnTo>
                <a:lnTo>
                  <a:pt x="570" y="15"/>
                </a:lnTo>
                <a:lnTo>
                  <a:pt x="616" y="0"/>
                </a:lnTo>
                <a:lnTo>
                  <a:pt x="662" y="0"/>
                </a:lnTo>
                <a:lnTo>
                  <a:pt x="709" y="0"/>
                </a:lnTo>
                <a:lnTo>
                  <a:pt x="755" y="15"/>
                </a:lnTo>
                <a:lnTo>
                  <a:pt x="831" y="15"/>
                </a:lnTo>
                <a:lnTo>
                  <a:pt x="862" y="29"/>
                </a:lnTo>
                <a:lnTo>
                  <a:pt x="893" y="29"/>
                </a:lnTo>
                <a:lnTo>
                  <a:pt x="939" y="45"/>
                </a:lnTo>
                <a:lnTo>
                  <a:pt x="986" y="59"/>
                </a:lnTo>
                <a:lnTo>
                  <a:pt x="1032" y="74"/>
                </a:lnTo>
                <a:lnTo>
                  <a:pt x="1047" y="104"/>
                </a:lnTo>
                <a:lnTo>
                  <a:pt x="1078" y="119"/>
                </a:lnTo>
                <a:lnTo>
                  <a:pt x="1078" y="149"/>
                </a:lnTo>
                <a:lnTo>
                  <a:pt x="1093" y="179"/>
                </a:lnTo>
                <a:lnTo>
                  <a:pt x="1124" y="208"/>
                </a:lnTo>
                <a:lnTo>
                  <a:pt x="1124" y="239"/>
                </a:lnTo>
                <a:lnTo>
                  <a:pt x="1124" y="269"/>
                </a:lnTo>
                <a:lnTo>
                  <a:pt x="1139" y="314"/>
                </a:lnTo>
                <a:lnTo>
                  <a:pt x="1139" y="358"/>
                </a:lnTo>
                <a:lnTo>
                  <a:pt x="1139" y="403"/>
                </a:lnTo>
                <a:lnTo>
                  <a:pt x="1124" y="448"/>
                </a:lnTo>
                <a:lnTo>
                  <a:pt x="1108" y="493"/>
                </a:lnTo>
                <a:lnTo>
                  <a:pt x="1108" y="538"/>
                </a:lnTo>
                <a:lnTo>
                  <a:pt x="1093" y="582"/>
                </a:lnTo>
                <a:lnTo>
                  <a:pt x="1062" y="597"/>
                </a:lnTo>
                <a:lnTo>
                  <a:pt x="1047" y="627"/>
                </a:lnTo>
                <a:lnTo>
                  <a:pt x="1016" y="642"/>
                </a:lnTo>
                <a:lnTo>
                  <a:pt x="969" y="656"/>
                </a:lnTo>
                <a:lnTo>
                  <a:pt x="908" y="672"/>
                </a:lnTo>
                <a:lnTo>
                  <a:pt x="877" y="672"/>
                </a:lnTo>
                <a:lnTo>
                  <a:pt x="831" y="672"/>
                </a:lnTo>
                <a:lnTo>
                  <a:pt x="785" y="672"/>
                </a:lnTo>
                <a:lnTo>
                  <a:pt x="739" y="672"/>
                </a:lnTo>
                <a:lnTo>
                  <a:pt x="692" y="672"/>
                </a:lnTo>
                <a:lnTo>
                  <a:pt x="646" y="656"/>
                </a:lnTo>
                <a:lnTo>
                  <a:pt x="600" y="656"/>
                </a:lnTo>
                <a:lnTo>
                  <a:pt x="554" y="642"/>
                </a:lnTo>
                <a:lnTo>
                  <a:pt x="524" y="612"/>
                </a:lnTo>
                <a:lnTo>
                  <a:pt x="493" y="612"/>
                </a:lnTo>
                <a:lnTo>
                  <a:pt x="462" y="597"/>
                </a:lnTo>
                <a:lnTo>
                  <a:pt x="415" y="582"/>
                </a:lnTo>
                <a:lnTo>
                  <a:pt x="369" y="552"/>
                </a:lnTo>
                <a:lnTo>
                  <a:pt x="323" y="538"/>
                </a:lnTo>
                <a:lnTo>
                  <a:pt x="277" y="507"/>
                </a:lnTo>
                <a:lnTo>
                  <a:pt x="247" y="477"/>
                </a:lnTo>
                <a:lnTo>
                  <a:pt x="216" y="477"/>
                </a:lnTo>
                <a:lnTo>
                  <a:pt x="185" y="463"/>
                </a:lnTo>
                <a:lnTo>
                  <a:pt x="155" y="432"/>
                </a:lnTo>
                <a:lnTo>
                  <a:pt x="123" y="432"/>
                </a:lnTo>
                <a:lnTo>
                  <a:pt x="92" y="418"/>
                </a:lnTo>
                <a:lnTo>
                  <a:pt x="77" y="388"/>
                </a:lnTo>
                <a:lnTo>
                  <a:pt x="46" y="388"/>
                </a:lnTo>
                <a:lnTo>
                  <a:pt x="16" y="343"/>
                </a:lnTo>
                <a:lnTo>
                  <a:pt x="0" y="298"/>
                </a:lnTo>
                <a:lnTo>
                  <a:pt x="31" y="253"/>
                </a:lnTo>
                <a:lnTo>
                  <a:pt x="62" y="253"/>
                </a:lnTo>
                <a:lnTo>
                  <a:pt x="108" y="224"/>
                </a:lnTo>
                <a:lnTo>
                  <a:pt x="170" y="194"/>
                </a:lnTo>
                <a:lnTo>
                  <a:pt x="201" y="179"/>
                </a:lnTo>
                <a:lnTo>
                  <a:pt x="247" y="179"/>
                </a:lnTo>
                <a:lnTo>
                  <a:pt x="293" y="179"/>
                </a:lnTo>
              </a:path>
            </a:pathLst>
          </a:custGeom>
          <a:solidFill>
            <a:srgbClr val="EEECE1"/>
          </a:solidFill>
          <a:ln w="12700" cap="rnd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" name="Oval 18">
            <a:extLst>
              <a:ext uri="{FF2B5EF4-FFF2-40B4-BE49-F238E27FC236}">
                <a16:creationId xmlns:a16="http://schemas.microsoft.com/office/drawing/2014/main" id="{A1732B0A-2B77-8D61-4506-EC622A9C80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81510" y="4259212"/>
            <a:ext cx="1481425" cy="1768011"/>
          </a:xfrm>
          <a:prstGeom prst="ellipse">
            <a:avLst/>
          </a:prstGeom>
          <a:solidFill>
            <a:srgbClr val="EEECE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7" name="Rectangle 19">
            <a:extLst>
              <a:ext uri="{FF2B5EF4-FFF2-40B4-BE49-F238E27FC236}">
                <a16:creationId xmlns:a16="http://schemas.microsoft.com/office/drawing/2014/main" id="{4CF4873A-7CDD-4491-C80C-1A563B1B36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65123" y="4435564"/>
            <a:ext cx="1212075" cy="1013098"/>
          </a:xfrm>
          <a:prstGeom prst="rect">
            <a:avLst/>
          </a:prstGeom>
          <a:solidFill>
            <a:srgbClr val="EEECE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488" tIns="44450" rIns="90488" bIns="4445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00279F"/>
                </a:solidFill>
                <a:latin typeface="+mn-lt"/>
                <a:cs typeface="Arial" panose="020B0604020202020204" pitchFamily="34" charset="0"/>
              </a:rPr>
              <a:t>Quadratic non-residues</a:t>
            </a:r>
          </a:p>
        </p:txBody>
      </p:sp>
      <p:sp>
        <p:nvSpPr>
          <p:cNvPr id="8" name="Text Box 21">
            <a:extLst>
              <a:ext uri="{FF2B5EF4-FFF2-40B4-BE49-F238E27FC236}">
                <a16:creationId xmlns:a16="http://schemas.microsoft.com/office/drawing/2014/main" id="{151A597D-96BC-1283-9CD0-672F3F61FE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99792" y="4653136"/>
            <a:ext cx="1224136" cy="707886"/>
          </a:xfrm>
          <a:prstGeom prst="rect">
            <a:avLst/>
          </a:prstGeom>
          <a:solidFill>
            <a:srgbClr val="EEECE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FF3300"/>
                </a:solidFill>
                <a:latin typeface="+mn-lt"/>
              </a:rPr>
              <a:t>Quadratic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FF3300"/>
                </a:solidFill>
                <a:latin typeface="+mn-lt"/>
              </a:rPr>
              <a:t>Residues</a:t>
            </a:r>
          </a:p>
        </p:txBody>
      </p:sp>
      <p:sp>
        <p:nvSpPr>
          <p:cNvPr id="9" name="Rectangle 22">
            <a:extLst>
              <a:ext uri="{FF2B5EF4-FFF2-40B4-BE49-F238E27FC236}">
                <a16:creationId xmlns:a16="http://schemas.microsoft.com/office/drawing/2014/main" id="{A86BDB88-49B6-AB46-44EF-A93BB706B5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4114" y="4664142"/>
            <a:ext cx="1773221" cy="1197764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488" tIns="44450" rIns="90488" bIns="4445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rgbClr val="FF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cipher texts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rgbClr val="FF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of `1</a:t>
            </a:r>
            <a:r>
              <a:rPr lang="ja-JP" altLang="en-US" sz="2400" b="1">
                <a:solidFill>
                  <a:srgbClr val="FF33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’</a:t>
            </a:r>
            <a:endParaRPr lang="en-US" altLang="ja-JP" sz="2400" b="1" dirty="0">
              <a:solidFill>
                <a:srgbClr val="FF3300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2400" b="1" dirty="0">
              <a:solidFill>
                <a:srgbClr val="FF3300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10" name="Rectangle 23">
            <a:extLst>
              <a:ext uri="{FF2B5EF4-FFF2-40B4-BE49-F238E27FC236}">
                <a16:creationId xmlns:a16="http://schemas.microsoft.com/office/drawing/2014/main" id="{E0D08D68-E7C8-25A7-2C28-3B91471428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63486" y="4654663"/>
            <a:ext cx="1885450" cy="828432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488" tIns="44450" rIns="90488" bIns="4445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rgbClr val="1F497D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cipher texts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rgbClr val="1F497D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of `0</a:t>
            </a:r>
            <a:r>
              <a:rPr lang="ja-JP" altLang="en-US" sz="2400" b="1">
                <a:solidFill>
                  <a:srgbClr val="1F497D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’</a:t>
            </a:r>
            <a:endParaRPr lang="en-US" altLang="en-US" sz="2400" b="1" dirty="0">
              <a:solidFill>
                <a:srgbClr val="1F497D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11" name="Rectangle 15">
            <a:extLst>
              <a:ext uri="{FF2B5EF4-FFF2-40B4-BE49-F238E27FC236}">
                <a16:creationId xmlns:a16="http://schemas.microsoft.com/office/drawing/2014/main" id="{7DEE1A30-2309-744D-7AC8-182469B773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5708" y="6029568"/>
            <a:ext cx="8686800" cy="8284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More Generally, Hard Decision Problems where can sample Yes and No instances</a:t>
            </a:r>
          </a:p>
        </p:txBody>
      </p:sp>
    </p:spTree>
    <p:extLst>
      <p:ext uri="{BB962C8B-B14F-4D97-AF65-F5344CB8AC3E}">
        <p14:creationId xmlns:p14="http://schemas.microsoft.com/office/powerpoint/2010/main" val="3687549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109013-1995-AB9E-CB00-5E273BF6C6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0892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accent1"/>
                </a:solidFill>
              </a:rPr>
              <a:t>What about using Trapdoor Permutations?</a:t>
            </a:r>
          </a:p>
        </p:txBody>
      </p:sp>
    </p:spTree>
    <p:extLst>
      <p:ext uri="{BB962C8B-B14F-4D97-AF65-F5344CB8AC3E}">
        <p14:creationId xmlns:p14="http://schemas.microsoft.com/office/powerpoint/2010/main" val="188408387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C7268E-F02E-1433-6E44-6453D2760A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Rectangle 17">
            <a:extLst>
              <a:ext uri="{FF2B5EF4-FFF2-40B4-BE49-F238E27FC236}">
                <a16:creationId xmlns:a16="http://schemas.microsoft.com/office/drawing/2014/main" id="{322E366E-9A42-8D13-6951-92F64589EC2A}"/>
              </a:ext>
            </a:extLst>
          </p:cNvPr>
          <p:cNvSpPr>
            <a:spLocks noChangeArrowheads="1"/>
          </p:cNvSpPr>
          <p:nvPr/>
        </p:nvSpPr>
        <p:spPr bwMode="auto">
          <a:xfrm rot="10800000">
            <a:off x="3505200" y="4648200"/>
            <a:ext cx="1219200" cy="766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4400" b="1">
                <a:latin typeface="Times New Roman" panose="02020603050405020304" pitchFamily="18" charset="0"/>
                <a:cs typeface="Arial" panose="020B0604020202020204" pitchFamily="34" charset="0"/>
              </a:rPr>
              <a:t>≈</a:t>
            </a:r>
            <a:endParaRPr lang="en-US" altLang="en-US" sz="4400" b="1">
              <a:solidFill>
                <a:schemeClr val="tx2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48130" name="Rectangle 13">
            <a:extLst>
              <a:ext uri="{FF2B5EF4-FFF2-40B4-BE49-F238E27FC236}">
                <a16:creationId xmlns:a16="http://schemas.microsoft.com/office/drawing/2014/main" id="{F555CB42-9AEF-EEBC-677B-8A4209DCDB2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228600"/>
            <a:ext cx="8915400" cy="1143000"/>
          </a:xfrm>
        </p:spPr>
        <p:txBody>
          <a:bodyPr/>
          <a:lstStyle/>
          <a:p>
            <a:r>
              <a:rPr lang="en-US" altLang="en-US" sz="3200" dirty="0">
                <a:solidFill>
                  <a:schemeClr val="accent1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Probabilistic Encryption of 1 bit messages, </a:t>
            </a:r>
            <a:br>
              <a:rPr lang="en-US" altLang="en-US" sz="3200" dirty="0">
                <a:solidFill>
                  <a:schemeClr val="accent1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</a:br>
            <a:r>
              <a:rPr lang="en-US" altLang="en-US" sz="3200" dirty="0">
                <a:solidFill>
                  <a:schemeClr val="accent1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based on </a:t>
            </a:r>
            <a:r>
              <a:rPr lang="en-US" altLang="en-US" sz="3200" b="1" dirty="0">
                <a:solidFill>
                  <a:schemeClr val="accent1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any </a:t>
            </a:r>
            <a:r>
              <a:rPr lang="en-US" altLang="en-US" sz="3200" dirty="0">
                <a:solidFill>
                  <a:schemeClr val="accent1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Trapdoor Permutation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3854" name="Rectangle 14">
                <a:extLst>
                  <a:ext uri="{FF2B5EF4-FFF2-40B4-BE49-F238E27FC236}">
                    <a16:creationId xmlns:a16="http://schemas.microsoft.com/office/drawing/2014/main" id="{6843583E-E0D5-8D92-602A-866A39F2B83A}"/>
                  </a:ext>
                </a:extLst>
              </p:cNvPr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0" y="1371600"/>
                <a:ext cx="8915400" cy="4525963"/>
              </a:xfrm>
            </p:spPr>
            <p:txBody>
              <a:bodyPr/>
              <a:lstStyle/>
              <a:p>
                <a:pPr>
                  <a:defRPr/>
                </a:pPr>
                <a:endParaRPr lang="en-US" sz="2400" dirty="0">
                  <a:latin typeface="Arial"/>
                  <a:ea typeface="+mn-ea"/>
                  <a:cs typeface="Arial"/>
                </a:endParaRPr>
              </a:p>
              <a:p>
                <a:pPr>
                  <a:defRPr/>
                </a:pPr>
                <a:r>
                  <a:rPr lang="en-US" sz="2800" dirty="0">
                    <a:solidFill>
                      <a:srgbClr val="3366FF"/>
                    </a:solidFill>
                    <a:latin typeface="Arial"/>
                    <a:ea typeface="+mn-ea"/>
                    <a:cs typeface="Arial"/>
                  </a:rPr>
                  <a:t>Gen(1</a:t>
                </a:r>
                <a:r>
                  <a:rPr lang="en-US" sz="2800" baseline="30000" dirty="0">
                    <a:solidFill>
                      <a:srgbClr val="3366FF"/>
                    </a:solidFill>
                    <a:latin typeface="Arial"/>
                    <a:ea typeface="+mn-ea"/>
                    <a:cs typeface="Arial"/>
                  </a:rPr>
                  <a:t>n</a:t>
                </a:r>
                <a:r>
                  <a:rPr lang="en-US" sz="2800" dirty="0">
                    <a:solidFill>
                      <a:srgbClr val="3366FF"/>
                    </a:solidFill>
                    <a:latin typeface="Arial"/>
                    <a:ea typeface="+mn-ea"/>
                    <a:cs typeface="Arial"/>
                  </a:rPr>
                  <a:t>): </a:t>
                </a:r>
                <a:r>
                  <a:rPr lang="en-US" sz="2400" dirty="0">
                    <a:latin typeface="Arial"/>
                    <a:ea typeface="+mn-ea"/>
                    <a:cs typeface="Arial"/>
                  </a:rPr>
                  <a:t>Pick f be a trapdoor permutation with trapdoor 	         information </a:t>
                </a:r>
                <a:r>
                  <a:rPr lang="en-US" sz="2400" dirty="0" err="1">
                    <a:latin typeface="Arial"/>
                    <a:ea typeface="+mn-ea"/>
                    <a:cs typeface="Arial"/>
                  </a:rPr>
                  <a:t>t</a:t>
                </a:r>
                <a:r>
                  <a:rPr lang="en-US" sz="2400" baseline="-25000" dirty="0" err="1">
                    <a:latin typeface="Arial"/>
                    <a:ea typeface="+mn-ea"/>
                    <a:cs typeface="Arial"/>
                  </a:rPr>
                  <a:t>f</a:t>
                </a:r>
                <a:r>
                  <a:rPr lang="en-US" sz="2400" dirty="0">
                    <a:latin typeface="Arial"/>
                    <a:ea typeface="+mn-ea"/>
                    <a:cs typeface="Arial"/>
                  </a:rPr>
                  <a:t> and B hard-core predict for f.</a:t>
                </a:r>
                <a:endParaRPr lang="en-US" sz="2800" dirty="0">
                  <a:latin typeface="Arial"/>
                  <a:ea typeface="+mn-ea"/>
                  <a:cs typeface="Arial"/>
                </a:endParaRPr>
              </a:p>
              <a:p>
                <a:pPr>
                  <a:defRPr/>
                </a:pPr>
                <a:r>
                  <a:rPr lang="en-US" sz="2800" dirty="0">
                    <a:solidFill>
                      <a:srgbClr val="3366FF"/>
                    </a:solidFill>
                    <a:latin typeface="Arial"/>
                    <a:ea typeface="+mn-ea"/>
                    <a:cs typeface="Arial"/>
                  </a:rPr>
                  <a:t>Enc (f, m): </a:t>
                </a:r>
                <a:r>
                  <a:rPr lang="en-US" sz="2400" dirty="0">
                    <a:latin typeface="Arial"/>
                    <a:ea typeface="+mn-ea"/>
                    <a:cs typeface="Arial"/>
                  </a:rPr>
                  <a:t>Pick r at random  set c=(f(r),B( r)</a:t>
                </a:r>
                <a14:m>
                  <m:oMath xmlns:m="http://schemas.openxmlformats.org/officeDocument/2006/math">
                    <m:r>
                      <a:rPr lang="en-US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/>
                      </a:rPr>
                      <m:t>⨁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/>
                      </a:rPr>
                      <m:t>𝑚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/>
                      </a:rPr>
                      <m:t>)</m:t>
                    </m:r>
                  </m:oMath>
                </a14:m>
                <a:endParaRPr lang="en-US" sz="2800" dirty="0">
                  <a:latin typeface="Arial"/>
                  <a:ea typeface="+mn-ea"/>
                  <a:cs typeface="Arial"/>
                </a:endParaRPr>
              </a:p>
              <a:p>
                <a:pPr>
                  <a:defRPr/>
                </a:pPr>
                <a:r>
                  <a:rPr lang="en-US" sz="2800" dirty="0">
                    <a:solidFill>
                      <a:srgbClr val="3366FF"/>
                    </a:solidFill>
                    <a:latin typeface="Arial"/>
                    <a:ea typeface="+mn-ea"/>
                    <a:cs typeface="Arial"/>
                  </a:rPr>
                  <a:t>Dec(</a:t>
                </a:r>
                <a:r>
                  <a:rPr lang="en-US" sz="2800" dirty="0" err="1">
                    <a:solidFill>
                      <a:srgbClr val="3366FF"/>
                    </a:solidFill>
                    <a:latin typeface="Arial"/>
                    <a:ea typeface="+mn-ea"/>
                    <a:cs typeface="Arial"/>
                  </a:rPr>
                  <a:t>t</a:t>
                </a:r>
                <a:r>
                  <a:rPr lang="en-US" sz="2800" baseline="-25000" dirty="0" err="1">
                    <a:solidFill>
                      <a:srgbClr val="3366FF"/>
                    </a:solidFill>
                    <a:latin typeface="Arial"/>
                    <a:ea typeface="+mn-ea"/>
                    <a:cs typeface="Arial"/>
                  </a:rPr>
                  <a:t>f</a:t>
                </a:r>
                <a:r>
                  <a:rPr lang="en-US" sz="2800" baseline="-25000" dirty="0">
                    <a:solidFill>
                      <a:srgbClr val="3366FF"/>
                    </a:solidFill>
                    <a:latin typeface="Arial"/>
                    <a:ea typeface="+mn-ea"/>
                    <a:cs typeface="Arial"/>
                  </a:rPr>
                  <a:t>,</a:t>
                </a:r>
                <a:r>
                  <a:rPr lang="en-US" sz="2800" dirty="0">
                    <a:solidFill>
                      <a:srgbClr val="3366FF"/>
                    </a:solidFill>
                    <a:latin typeface="Arial"/>
                    <a:cs typeface="Arial"/>
                  </a:rPr>
                  <a:t>(</a:t>
                </a:r>
                <a:r>
                  <a:rPr lang="en-US" sz="2800" dirty="0" err="1">
                    <a:solidFill>
                      <a:srgbClr val="3366FF"/>
                    </a:solidFill>
                    <a:latin typeface="Arial"/>
                    <a:cs typeface="Arial"/>
                  </a:rPr>
                  <a:t>u,v</a:t>
                </a:r>
                <a:r>
                  <a:rPr lang="en-US" sz="2800" dirty="0">
                    <a:solidFill>
                      <a:srgbClr val="3366FF"/>
                    </a:solidFill>
                    <a:latin typeface="Arial"/>
                    <a:cs typeface="Arial"/>
                  </a:rPr>
                  <a:t>)</a:t>
                </a:r>
                <a:r>
                  <a:rPr lang="en-US" sz="2800" dirty="0">
                    <a:solidFill>
                      <a:srgbClr val="3366FF"/>
                    </a:solidFill>
                    <a:latin typeface="Arial"/>
                    <a:ea typeface="+mn-ea"/>
                    <a:cs typeface="Arial"/>
                  </a:rPr>
                  <a:t>):  </a:t>
                </a:r>
                <a:r>
                  <a:rPr lang="en-US" sz="2400" dirty="0">
                    <a:solidFill>
                      <a:srgbClr val="000000"/>
                    </a:solidFill>
                    <a:latin typeface="Arial"/>
                    <a:ea typeface="+mn-ea"/>
                    <a:cs typeface="Arial"/>
                  </a:rPr>
                  <a:t>Invert r=f</a:t>
                </a:r>
                <a:r>
                  <a:rPr lang="en-US" sz="2400" baseline="30000" dirty="0">
                    <a:solidFill>
                      <a:srgbClr val="000000"/>
                    </a:solidFill>
                    <a:latin typeface="Arial"/>
                    <a:ea typeface="+mn-ea"/>
                    <a:cs typeface="Arial"/>
                  </a:rPr>
                  <a:t>-1</a:t>
                </a:r>
                <a:r>
                  <a:rPr lang="en-US" sz="2400" dirty="0">
                    <a:solidFill>
                      <a:srgbClr val="000000"/>
                    </a:solidFill>
                    <a:latin typeface="Arial"/>
                    <a:ea typeface="+mn-ea"/>
                    <a:cs typeface="Arial"/>
                  </a:rPr>
                  <a:t>(u), output m=B(r)</a:t>
                </a:r>
                <a:r>
                  <a:rPr lang="en-US" sz="2800" dirty="0">
                    <a:ea typeface="Cambria Math" panose="02040503050406030204" pitchFamily="18" charset="0"/>
                    <a:cs typeface="Arial"/>
                  </a:rPr>
                  <a:t> </a:t>
                </a:r>
                <a14:m>
                  <m:oMath xmlns:m="http://schemas.openxmlformats.org/officeDocument/2006/math"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/>
                      </a:rPr>
                      <m:t>⨁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/>
                      </a:rPr>
                      <m:t>𝑣</m:t>
                    </m:r>
                  </m:oMath>
                </a14:m>
                <a:endParaRPr lang="en-US" sz="2800" dirty="0">
                  <a:solidFill>
                    <a:srgbClr val="000000"/>
                  </a:solidFill>
                  <a:latin typeface="Arial"/>
                  <a:ea typeface="+mn-ea"/>
                  <a:cs typeface="Arial"/>
                </a:endParaRPr>
              </a:p>
              <a:p>
                <a:pPr>
                  <a:defRPr/>
                </a:pPr>
                <a:endParaRPr lang="en-US" sz="2400" dirty="0">
                  <a:latin typeface="Arial"/>
                  <a:ea typeface="+mn-ea"/>
                  <a:cs typeface="Arial"/>
                </a:endParaRPr>
              </a:p>
            </p:txBody>
          </p:sp>
        </mc:Choice>
        <mc:Fallback xmlns="">
          <p:sp>
            <p:nvSpPr>
              <p:cNvPr id="163854" name="Rectangle 14">
                <a:extLst>
                  <a:ext uri="{FF2B5EF4-FFF2-40B4-BE49-F238E27FC236}">
                    <a16:creationId xmlns:a16="http://schemas.microsoft.com/office/drawing/2014/main" id="{6843583E-E0D5-8D92-602A-866A39F2B83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0" y="1371600"/>
                <a:ext cx="8915400" cy="4525963"/>
              </a:xfrm>
              <a:blipFill>
                <a:blip r:embed="rId3"/>
                <a:stretch>
                  <a:fillRect l="-128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8132" name="Rectangle 15">
            <a:extLst>
              <a:ext uri="{FF2B5EF4-FFF2-40B4-BE49-F238E27FC236}">
                <a16:creationId xmlns:a16="http://schemas.microsoft.com/office/drawing/2014/main" id="{E292FFE6-70EB-45A1-AA00-DBE179FC3D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6029325"/>
            <a:ext cx="8686800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336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Claim</a:t>
            </a:r>
            <a:r>
              <a:rPr lang="en-US" altLang="en-US" sz="24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If B is a hard-core predicate for f trapdoor permutation, scheme (Gen, Enc, Dec) is computationally indistinguishable</a:t>
            </a:r>
            <a:endParaRPr lang="en-US" altLang="en-US" sz="2400" b="1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133" name="Freeform 16">
            <a:extLst>
              <a:ext uri="{FF2B5EF4-FFF2-40B4-BE49-F238E27FC236}">
                <a16:creationId xmlns:a16="http://schemas.microsoft.com/office/drawing/2014/main" id="{3BE10F9C-FEE3-DAC1-5806-1029CB775C8F}"/>
              </a:ext>
            </a:extLst>
          </p:cNvPr>
          <p:cNvSpPr>
            <a:spLocks/>
          </p:cNvSpPr>
          <p:nvPr/>
        </p:nvSpPr>
        <p:spPr bwMode="auto">
          <a:xfrm>
            <a:off x="2209800" y="4495800"/>
            <a:ext cx="1885950" cy="1177925"/>
          </a:xfrm>
          <a:custGeom>
            <a:avLst/>
            <a:gdLst>
              <a:gd name="T0" fmla="*/ 2147483646 w 1140"/>
              <a:gd name="T1" fmla="*/ 2147483646 h 673"/>
              <a:gd name="T2" fmla="*/ 2147483646 w 1140"/>
              <a:gd name="T3" fmla="*/ 2147483646 h 673"/>
              <a:gd name="T4" fmla="*/ 2147483646 w 1140"/>
              <a:gd name="T5" fmla="*/ 2147483646 h 673"/>
              <a:gd name="T6" fmla="*/ 2147483646 w 1140"/>
              <a:gd name="T7" fmla="*/ 2147483646 h 673"/>
              <a:gd name="T8" fmla="*/ 2147483646 w 1140"/>
              <a:gd name="T9" fmla="*/ 0 h 673"/>
              <a:gd name="T10" fmla="*/ 2147483646 w 1140"/>
              <a:gd name="T11" fmla="*/ 2147483646 h 673"/>
              <a:gd name="T12" fmla="*/ 2147483646 w 1140"/>
              <a:gd name="T13" fmla="*/ 2147483646 h 673"/>
              <a:gd name="T14" fmla="*/ 2147483646 w 1140"/>
              <a:gd name="T15" fmla="*/ 2147483646 h 673"/>
              <a:gd name="T16" fmla="*/ 2147483646 w 1140"/>
              <a:gd name="T17" fmla="*/ 2147483646 h 673"/>
              <a:gd name="T18" fmla="*/ 2147483646 w 1140"/>
              <a:gd name="T19" fmla="*/ 2147483646 h 673"/>
              <a:gd name="T20" fmla="*/ 2147483646 w 1140"/>
              <a:gd name="T21" fmla="*/ 2147483646 h 673"/>
              <a:gd name="T22" fmla="*/ 2147483646 w 1140"/>
              <a:gd name="T23" fmla="*/ 2147483646 h 673"/>
              <a:gd name="T24" fmla="*/ 2147483646 w 1140"/>
              <a:gd name="T25" fmla="*/ 2147483646 h 673"/>
              <a:gd name="T26" fmla="*/ 2147483646 w 1140"/>
              <a:gd name="T27" fmla="*/ 2147483646 h 673"/>
              <a:gd name="T28" fmla="*/ 2147483646 w 1140"/>
              <a:gd name="T29" fmla="*/ 2147483646 h 673"/>
              <a:gd name="T30" fmla="*/ 2147483646 w 1140"/>
              <a:gd name="T31" fmla="*/ 2147483646 h 673"/>
              <a:gd name="T32" fmla="*/ 2147483646 w 1140"/>
              <a:gd name="T33" fmla="*/ 2147483646 h 673"/>
              <a:gd name="T34" fmla="*/ 2147483646 w 1140"/>
              <a:gd name="T35" fmla="*/ 2147483646 h 673"/>
              <a:gd name="T36" fmla="*/ 2147483646 w 1140"/>
              <a:gd name="T37" fmla="*/ 2147483646 h 673"/>
              <a:gd name="T38" fmla="*/ 2147483646 w 1140"/>
              <a:gd name="T39" fmla="*/ 2147483646 h 673"/>
              <a:gd name="T40" fmla="*/ 2147483646 w 1140"/>
              <a:gd name="T41" fmla="*/ 2147483646 h 673"/>
              <a:gd name="T42" fmla="*/ 2147483646 w 1140"/>
              <a:gd name="T43" fmla="*/ 2147483646 h 673"/>
              <a:gd name="T44" fmla="*/ 2147483646 w 1140"/>
              <a:gd name="T45" fmla="*/ 2147483646 h 673"/>
              <a:gd name="T46" fmla="*/ 2147483646 w 1140"/>
              <a:gd name="T47" fmla="*/ 2147483646 h 673"/>
              <a:gd name="T48" fmla="*/ 2147483646 w 1140"/>
              <a:gd name="T49" fmla="*/ 2147483646 h 673"/>
              <a:gd name="T50" fmla="*/ 2147483646 w 1140"/>
              <a:gd name="T51" fmla="*/ 2147483646 h 673"/>
              <a:gd name="T52" fmla="*/ 2147483646 w 1140"/>
              <a:gd name="T53" fmla="*/ 2147483646 h 673"/>
              <a:gd name="T54" fmla="*/ 2147483646 w 1140"/>
              <a:gd name="T55" fmla="*/ 2147483646 h 673"/>
              <a:gd name="T56" fmla="*/ 2147483646 w 1140"/>
              <a:gd name="T57" fmla="*/ 2147483646 h 673"/>
              <a:gd name="T58" fmla="*/ 2147483646 w 1140"/>
              <a:gd name="T59" fmla="*/ 2147483646 h 673"/>
              <a:gd name="T60" fmla="*/ 0 w 1140"/>
              <a:gd name="T61" fmla="*/ 2147483646 h 673"/>
              <a:gd name="T62" fmla="*/ 2147483646 w 1140"/>
              <a:gd name="T63" fmla="*/ 2147483646 h 673"/>
              <a:gd name="T64" fmla="*/ 2147483646 w 1140"/>
              <a:gd name="T65" fmla="*/ 2147483646 h 673"/>
              <a:gd name="T66" fmla="*/ 2147483646 w 1140"/>
              <a:gd name="T67" fmla="*/ 2147483646 h 673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w 1140"/>
              <a:gd name="T103" fmla="*/ 0 h 673"/>
              <a:gd name="T104" fmla="*/ 1140 w 1140"/>
              <a:gd name="T105" fmla="*/ 673 h 673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T102" t="T103" r="T104" b="T105"/>
            <a:pathLst>
              <a:path w="1140" h="673">
                <a:moveTo>
                  <a:pt x="308" y="164"/>
                </a:moveTo>
                <a:lnTo>
                  <a:pt x="339" y="119"/>
                </a:lnTo>
                <a:lnTo>
                  <a:pt x="369" y="74"/>
                </a:lnTo>
                <a:lnTo>
                  <a:pt x="400" y="59"/>
                </a:lnTo>
                <a:lnTo>
                  <a:pt x="432" y="45"/>
                </a:lnTo>
                <a:lnTo>
                  <a:pt x="478" y="29"/>
                </a:lnTo>
                <a:lnTo>
                  <a:pt x="524" y="15"/>
                </a:lnTo>
                <a:lnTo>
                  <a:pt x="570" y="15"/>
                </a:lnTo>
                <a:lnTo>
                  <a:pt x="616" y="0"/>
                </a:lnTo>
                <a:lnTo>
                  <a:pt x="662" y="0"/>
                </a:lnTo>
                <a:lnTo>
                  <a:pt x="709" y="0"/>
                </a:lnTo>
                <a:lnTo>
                  <a:pt x="755" y="15"/>
                </a:lnTo>
                <a:lnTo>
                  <a:pt x="831" y="15"/>
                </a:lnTo>
                <a:lnTo>
                  <a:pt x="862" y="29"/>
                </a:lnTo>
                <a:lnTo>
                  <a:pt x="893" y="29"/>
                </a:lnTo>
                <a:lnTo>
                  <a:pt x="939" y="45"/>
                </a:lnTo>
                <a:lnTo>
                  <a:pt x="986" y="59"/>
                </a:lnTo>
                <a:lnTo>
                  <a:pt x="1032" y="74"/>
                </a:lnTo>
                <a:lnTo>
                  <a:pt x="1047" y="104"/>
                </a:lnTo>
                <a:lnTo>
                  <a:pt x="1078" y="119"/>
                </a:lnTo>
                <a:lnTo>
                  <a:pt x="1078" y="149"/>
                </a:lnTo>
                <a:lnTo>
                  <a:pt x="1093" y="179"/>
                </a:lnTo>
                <a:lnTo>
                  <a:pt x="1124" y="208"/>
                </a:lnTo>
                <a:lnTo>
                  <a:pt x="1124" y="239"/>
                </a:lnTo>
                <a:lnTo>
                  <a:pt x="1124" y="269"/>
                </a:lnTo>
                <a:lnTo>
                  <a:pt x="1139" y="314"/>
                </a:lnTo>
                <a:lnTo>
                  <a:pt x="1139" y="358"/>
                </a:lnTo>
                <a:lnTo>
                  <a:pt x="1139" y="403"/>
                </a:lnTo>
                <a:lnTo>
                  <a:pt x="1124" y="448"/>
                </a:lnTo>
                <a:lnTo>
                  <a:pt x="1108" y="493"/>
                </a:lnTo>
                <a:lnTo>
                  <a:pt x="1108" y="538"/>
                </a:lnTo>
                <a:lnTo>
                  <a:pt x="1093" y="582"/>
                </a:lnTo>
                <a:lnTo>
                  <a:pt x="1062" y="597"/>
                </a:lnTo>
                <a:lnTo>
                  <a:pt x="1047" y="627"/>
                </a:lnTo>
                <a:lnTo>
                  <a:pt x="1016" y="642"/>
                </a:lnTo>
                <a:lnTo>
                  <a:pt x="969" y="656"/>
                </a:lnTo>
                <a:lnTo>
                  <a:pt x="908" y="672"/>
                </a:lnTo>
                <a:lnTo>
                  <a:pt x="877" y="672"/>
                </a:lnTo>
                <a:lnTo>
                  <a:pt x="831" y="672"/>
                </a:lnTo>
                <a:lnTo>
                  <a:pt x="785" y="672"/>
                </a:lnTo>
                <a:lnTo>
                  <a:pt x="739" y="672"/>
                </a:lnTo>
                <a:lnTo>
                  <a:pt x="692" y="672"/>
                </a:lnTo>
                <a:lnTo>
                  <a:pt x="646" y="656"/>
                </a:lnTo>
                <a:lnTo>
                  <a:pt x="600" y="656"/>
                </a:lnTo>
                <a:lnTo>
                  <a:pt x="554" y="642"/>
                </a:lnTo>
                <a:lnTo>
                  <a:pt x="524" y="612"/>
                </a:lnTo>
                <a:lnTo>
                  <a:pt x="493" y="612"/>
                </a:lnTo>
                <a:lnTo>
                  <a:pt x="462" y="597"/>
                </a:lnTo>
                <a:lnTo>
                  <a:pt x="415" y="582"/>
                </a:lnTo>
                <a:lnTo>
                  <a:pt x="369" y="552"/>
                </a:lnTo>
                <a:lnTo>
                  <a:pt x="323" y="538"/>
                </a:lnTo>
                <a:lnTo>
                  <a:pt x="277" y="507"/>
                </a:lnTo>
                <a:lnTo>
                  <a:pt x="247" y="477"/>
                </a:lnTo>
                <a:lnTo>
                  <a:pt x="216" y="477"/>
                </a:lnTo>
                <a:lnTo>
                  <a:pt x="185" y="463"/>
                </a:lnTo>
                <a:lnTo>
                  <a:pt x="155" y="432"/>
                </a:lnTo>
                <a:lnTo>
                  <a:pt x="123" y="432"/>
                </a:lnTo>
                <a:lnTo>
                  <a:pt x="92" y="418"/>
                </a:lnTo>
                <a:lnTo>
                  <a:pt x="77" y="388"/>
                </a:lnTo>
                <a:lnTo>
                  <a:pt x="46" y="388"/>
                </a:lnTo>
                <a:lnTo>
                  <a:pt x="16" y="343"/>
                </a:lnTo>
                <a:lnTo>
                  <a:pt x="0" y="298"/>
                </a:lnTo>
                <a:lnTo>
                  <a:pt x="31" y="253"/>
                </a:lnTo>
                <a:lnTo>
                  <a:pt x="62" y="253"/>
                </a:lnTo>
                <a:lnTo>
                  <a:pt x="108" y="224"/>
                </a:lnTo>
                <a:lnTo>
                  <a:pt x="170" y="194"/>
                </a:lnTo>
                <a:lnTo>
                  <a:pt x="201" y="179"/>
                </a:lnTo>
                <a:lnTo>
                  <a:pt x="247" y="179"/>
                </a:lnTo>
                <a:lnTo>
                  <a:pt x="293" y="179"/>
                </a:lnTo>
              </a:path>
            </a:pathLst>
          </a:custGeom>
          <a:solidFill>
            <a:srgbClr val="EEECE1"/>
          </a:solidFill>
          <a:ln w="12700" cap="rnd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8134" name="Oval 18">
            <a:extLst>
              <a:ext uri="{FF2B5EF4-FFF2-40B4-BE49-F238E27FC236}">
                <a16:creationId xmlns:a16="http://schemas.microsoft.com/office/drawing/2014/main" id="{BAFDED3D-0971-9045-4742-D600C17CFC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00600" y="4529138"/>
            <a:ext cx="1676400" cy="1109662"/>
          </a:xfrm>
          <a:prstGeom prst="ellipse">
            <a:avLst/>
          </a:prstGeom>
          <a:solidFill>
            <a:srgbClr val="EEECE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48135" name="Rectangle 19">
            <a:extLst>
              <a:ext uri="{FF2B5EF4-FFF2-40B4-BE49-F238E27FC236}">
                <a16:creationId xmlns:a16="http://schemas.microsoft.com/office/drawing/2014/main" id="{05E5050F-842D-37DD-3723-316DE031BB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19663" y="4648200"/>
            <a:ext cx="1371600" cy="950913"/>
          </a:xfrm>
          <a:prstGeom prst="rect">
            <a:avLst/>
          </a:prstGeom>
          <a:solidFill>
            <a:srgbClr val="EEECE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800" dirty="0">
                <a:solidFill>
                  <a:srgbClr val="00279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f(r)</a:t>
            </a:r>
            <a:r>
              <a:rPr lang="en-US" altLang="en-US" sz="2800" dirty="0" err="1">
                <a:solidFill>
                  <a:srgbClr val="00279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s.t.</a:t>
            </a:r>
            <a:r>
              <a:rPr lang="en-US" altLang="en-US" sz="2800" dirty="0">
                <a:solidFill>
                  <a:srgbClr val="00279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B(r)=1</a:t>
            </a:r>
          </a:p>
        </p:txBody>
      </p:sp>
      <p:sp>
        <p:nvSpPr>
          <p:cNvPr id="48136" name="Text Box 21">
            <a:extLst>
              <a:ext uri="{FF2B5EF4-FFF2-40B4-BE49-F238E27FC236}">
                <a16:creationId xmlns:a16="http://schemas.microsoft.com/office/drawing/2014/main" id="{19EE5C36-51B6-8C4E-A832-45478D1756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19400" y="4681538"/>
            <a:ext cx="1253869" cy="954107"/>
          </a:xfrm>
          <a:prstGeom prst="rect">
            <a:avLst/>
          </a:prstGeom>
          <a:solidFill>
            <a:srgbClr val="EEECE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>
                <a:solidFill>
                  <a:srgbClr val="FF3300"/>
                </a:solidFill>
                <a:latin typeface="Arial" panose="020B0604020202020204" pitchFamily="34" charset="0"/>
              </a:rPr>
              <a:t>f(r) </a:t>
            </a:r>
            <a:r>
              <a:rPr lang="en-US" altLang="en-US" sz="2800" dirty="0" err="1">
                <a:solidFill>
                  <a:srgbClr val="FF3300"/>
                </a:solidFill>
                <a:latin typeface="Arial" panose="020B0604020202020204" pitchFamily="34" charset="0"/>
              </a:rPr>
              <a:t>s.t.</a:t>
            </a:r>
            <a:endParaRPr lang="en-US" altLang="en-US" sz="2800" dirty="0">
              <a:solidFill>
                <a:srgbClr val="FF3300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>
                <a:solidFill>
                  <a:srgbClr val="FF3300"/>
                </a:solidFill>
                <a:latin typeface="Arial" panose="020B0604020202020204" pitchFamily="34" charset="0"/>
              </a:rPr>
              <a:t>B(r)=0</a:t>
            </a:r>
          </a:p>
        </p:txBody>
      </p:sp>
    </p:spTree>
    <p:extLst>
      <p:ext uri="{BB962C8B-B14F-4D97-AF65-F5344CB8AC3E}">
        <p14:creationId xmlns:p14="http://schemas.microsoft.com/office/powerpoint/2010/main" val="357272576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1">
            <a:extLst>
              <a:ext uri="{FF2B5EF4-FFF2-40B4-BE49-F238E27FC236}">
                <a16:creationId xmlns:a16="http://schemas.microsoft.com/office/drawing/2014/main" id="{D0BCA042-7756-9C4E-952E-DD3DD09C5B5A}"/>
              </a:ext>
            </a:extLst>
          </p:cNvPr>
          <p:cNvSpPr txBox="1">
            <a:spLocks/>
          </p:cNvSpPr>
          <p:nvPr/>
        </p:nvSpPr>
        <p:spPr>
          <a:xfrm>
            <a:off x="20543" y="476672"/>
            <a:ext cx="8712968" cy="79208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Calibri" panose="020F0502020204030204" pitchFamily="34" charset="0"/>
                <a:ea typeface="Cambria Math" pitchFamily="18" charset="0"/>
                <a:cs typeface="Arial Unicode MS" pitchFamily="34" charset="-128"/>
              </a:rPr>
              <a:t>Recall: Trapdoor Permutations Candidates</a:t>
            </a:r>
            <a:endParaRPr kumimoji="0" lang="en-US" sz="2400" b="0" i="1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Calibri" panose="020F0502020204030204" pitchFamily="34" charset="0"/>
              <a:ea typeface="Cambria Math" pitchFamily="18" charset="0"/>
              <a:cs typeface="Arial Unicode MS" pitchFamily="34" charset="-128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6E6146E-1CAE-CC4C-83AF-A7908DE720BF}"/>
              </a:ext>
            </a:extLst>
          </p:cNvPr>
          <p:cNvSpPr/>
          <p:nvPr/>
        </p:nvSpPr>
        <p:spPr>
          <a:xfrm>
            <a:off x="467544" y="2344524"/>
            <a:ext cx="853244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Two candidates (both need factoring to be hard):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C032357-9594-494A-A64E-91EDC845520C}"/>
              </a:ext>
            </a:extLst>
          </p:cNvPr>
          <p:cNvSpPr/>
          <p:nvPr/>
        </p:nvSpPr>
        <p:spPr>
          <a:xfrm>
            <a:off x="720080" y="5000110"/>
            <a:ext cx="853244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The Rabin/Blum-Williams Function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50A17AC-8EC0-1048-97CF-2F675E9253C1}"/>
              </a:ext>
            </a:extLst>
          </p:cNvPr>
          <p:cNvSpPr/>
          <p:nvPr/>
        </p:nvSpPr>
        <p:spPr>
          <a:xfrm>
            <a:off x="611560" y="3442066"/>
            <a:ext cx="853244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The RSA (Rivest-Shamir-Adleman)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Permuation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32990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1">
            <a:extLst>
              <a:ext uri="{FF2B5EF4-FFF2-40B4-BE49-F238E27FC236}">
                <a16:creationId xmlns:a16="http://schemas.microsoft.com/office/drawing/2014/main" id="{D0BCA042-7756-9C4E-952E-DD3DD09C5B5A}"/>
              </a:ext>
            </a:extLst>
          </p:cNvPr>
          <p:cNvSpPr txBox="1">
            <a:spLocks/>
          </p:cNvSpPr>
          <p:nvPr/>
        </p:nvSpPr>
        <p:spPr>
          <a:xfrm>
            <a:off x="20543" y="476672"/>
            <a:ext cx="8712968" cy="7920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Calibri" panose="020F0502020204030204" pitchFamily="34" charset="0"/>
                <a:ea typeface="Cambria Math" pitchFamily="18" charset="0"/>
                <a:cs typeface="Arial Unicode MS" pitchFamily="34" charset="-128"/>
              </a:rPr>
              <a:t>Recall, The RSA Trapdoor Permutation</a:t>
            </a:r>
            <a:endParaRPr kumimoji="0" lang="en-US" sz="2400" b="0" i="1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Calibri" panose="020F0502020204030204" pitchFamily="34" charset="0"/>
              <a:ea typeface="Cambria Math" pitchFamily="18" charset="0"/>
              <a:cs typeface="Arial Unicode MS" pitchFamily="34" charset="-128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EBB9F70B-2A36-8643-9973-20CA6D6F2B9A}"/>
                  </a:ext>
                </a:extLst>
              </p:cNvPr>
              <p:cNvSpPr/>
              <p:nvPr/>
            </p:nvSpPr>
            <p:spPr>
              <a:xfrm>
                <a:off x="467544" y="1556792"/>
                <a:ext cx="8532440" cy="97302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Let </a:t>
                </a:r>
                <a14:m>
                  <m:oMath xmlns:m="http://schemas.openxmlformats.org/officeDocument/2006/math"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𝑒</m:t>
                    </m:r>
                  </m:oMath>
                </a14:m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 be an integer with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kumimoji="0" lang="en-US" sz="2800" b="0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kumimoji="0" lang="en-US" sz="2800" b="0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gcd</m:t>
                        </m:r>
                      </m:fName>
                      <m:e>
                        <m:d>
                          <m:dPr>
                            <m:ctrlP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dPr>
                          <m:e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𝑒</m:t>
                            </m:r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,</m:t>
                            </m:r>
                            <m:r>
                              <m:rPr>
                                <m:sty m:val="p"/>
                              </m:rPr>
                              <a:rPr kumimoji="0" lang="el-GR" sz="2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  <m:t>ϕ</m:t>
                            </m:r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(</m:t>
                            </m:r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𝑁</m:t>
                            </m:r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)</m:t>
                            </m:r>
                          </m:e>
                        </m:d>
                      </m:e>
                    </m:func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=1.</m:t>
                    </m:r>
                  </m:oMath>
                </a14:m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 Then, the map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𝑅𝑆𝐴</m:t>
                        </m:r>
                      </m:e>
                      <m:sub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𝑁</m:t>
                        </m:r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,</m:t>
                        </m:r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𝑒</m:t>
                        </m:r>
                      </m:sub>
                    </m:sSub>
                    <m:d>
                      <m:dPr>
                        <m:ctrlP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𝑥</m:t>
                        </m:r>
                      </m:e>
                    </m:d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sSup>
                      <m:sSupPr>
                        <m:ctrlP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pPr>
                      <m:e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𝑥</m:t>
                        </m:r>
                      </m:e>
                      <m:sup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𝑒</m:t>
                        </m:r>
                      </m:sup>
                    </m:sSup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 </m:t>
                    </m:r>
                    <m:r>
                      <m:rPr>
                        <m:sty m:val="p"/>
                      </m:rPr>
                      <a:rPr kumimoji="0" lang="en-US" sz="2800" b="0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mod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 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𝑁</m:t>
                    </m:r>
                  </m:oMath>
                </a14:m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 is a trapdoor permutation.</a:t>
                </a:r>
              </a:p>
            </p:txBody>
          </p:sp>
        </mc:Choice>
        <mc:Fallback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EBB9F70B-2A36-8643-9973-20CA6D6F2B9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544" y="1556792"/>
                <a:ext cx="8532440" cy="973023"/>
              </a:xfrm>
              <a:prstGeom prst="rect">
                <a:avLst/>
              </a:prstGeom>
              <a:blipFill>
                <a:blip r:embed="rId3"/>
                <a:stretch>
                  <a:fillRect l="-1486" t="-6410" b="-141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CB03C0B5-5956-EC4F-97B3-A7B597DE7210}"/>
                  </a:ext>
                </a:extLst>
              </p:cNvPr>
              <p:cNvSpPr/>
              <p:nvPr/>
            </p:nvSpPr>
            <p:spPr>
              <a:xfrm>
                <a:off x="483151" y="5589240"/>
                <a:ext cx="8532440" cy="54213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{</m:t>
                          </m:r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𝑅𝑆𝐴</m:t>
                          </m:r>
                        </m:e>
                        <m:sub>
                          <m: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𝑁</m:t>
                          </m:r>
                          <m: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,</m:t>
                          </m:r>
                          <m: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𝑒</m:t>
                          </m:r>
                        </m:sub>
                      </m:sSub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:</m:t>
                      </m:r>
                      <m:func>
                        <m:funcPr>
                          <m:ctrlP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gcd</m:t>
                          </m:r>
                        </m:fName>
                        <m:e>
                          <m:d>
                            <m:dPr>
                              <m:ctrlPr>
                                <a:rPr kumimoji="0" lang="en-US" sz="2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dPr>
                            <m:e>
                              <m:r>
                                <a:rPr kumimoji="0" lang="en-US" sz="2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𝑒</m:t>
                              </m:r>
                              <m:r>
                                <a:rPr kumimoji="0" lang="en-US" sz="2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,</m:t>
                              </m:r>
                              <m:r>
                                <a:rPr kumimoji="0" lang="en-US" sz="2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𝑁</m:t>
                              </m:r>
                            </m:e>
                          </m:d>
                        </m:e>
                      </m:func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=1}</m:t>
                      </m:r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CB03C0B5-5956-EC4F-97B3-A7B597DE721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3151" y="5589240"/>
                <a:ext cx="8532440" cy="542136"/>
              </a:xfrm>
              <a:prstGeom prst="rect">
                <a:avLst/>
              </a:prstGeom>
              <a:blipFill>
                <a:blip r:embed="rId4"/>
                <a:stretch>
                  <a:fillRect b="-186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16A29BAF-DFFF-E943-B348-5F7B205C772F}"/>
                  </a:ext>
                </a:extLst>
              </p:cNvPr>
              <p:cNvSpPr/>
              <p:nvPr/>
            </p:nvSpPr>
            <p:spPr>
              <a:xfrm>
                <a:off x="467544" y="2852936"/>
                <a:ext cx="8532440" cy="9909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0" i="0" u="sng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Key Fact</a:t>
                </a: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: Given </a:t>
                </a:r>
                <a14:m>
                  <m:oMath xmlns:m="http://schemas.openxmlformats.org/officeDocument/2006/math"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𝑑</m:t>
                    </m:r>
                  </m:oMath>
                </a14:m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 such that </a:t>
                </a:r>
                <a14:m>
                  <m:oMath xmlns:m="http://schemas.openxmlformats.org/officeDocument/2006/math"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𝑒𝑑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=1 </m:t>
                    </m:r>
                    <m:r>
                      <m:rPr>
                        <m:sty m:val="p"/>
                      </m:rPr>
                      <a:rPr kumimoji="0" lang="en-US" sz="2800" b="0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mod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 </m:t>
                    </m:r>
                    <m:r>
                      <m:rPr>
                        <m:sty m:val="p"/>
                      </m:rPr>
                      <a:rPr kumimoji="0" lang="el-GR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ϕ</m:t>
                    </m:r>
                    <m:d>
                      <m:dPr>
                        <m:ctrlP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</m:ctrlPr>
                      </m:dPr>
                      <m:e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𝑁</m:t>
                        </m:r>
                      </m:e>
                    </m:d>
                  </m:oMath>
                </a14:m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, it is easy to compute </a:t>
                </a:r>
                <a14:m>
                  <m:oMath xmlns:m="http://schemas.openxmlformats.org/officeDocument/2006/math"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𝑥</m:t>
                    </m:r>
                  </m:oMath>
                </a14:m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 given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pPr>
                      <m:e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𝑥</m:t>
                        </m:r>
                      </m:e>
                      <m:sup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𝑒</m:t>
                        </m:r>
                      </m:sup>
                    </m:sSup>
                  </m:oMath>
                </a14:m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. </a:t>
                </a:r>
              </a:p>
            </p:txBody>
          </p:sp>
        </mc:Choice>
        <mc:Fallback xmlns=""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16A29BAF-DFFF-E943-B348-5F7B205C772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544" y="2852936"/>
                <a:ext cx="8532440" cy="990977"/>
              </a:xfrm>
              <a:prstGeom prst="rect">
                <a:avLst/>
              </a:prstGeom>
              <a:blipFill>
                <a:blip r:embed="rId5"/>
                <a:stretch>
                  <a:fillRect l="-1486" t="-6329" b="-113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078406FE-8DB2-7B4D-BF84-15E4D0D37537}"/>
                  </a:ext>
                </a:extLst>
              </p:cNvPr>
              <p:cNvSpPr/>
              <p:nvPr/>
            </p:nvSpPr>
            <p:spPr>
              <a:xfrm>
                <a:off x="465802" y="3987110"/>
                <a:ext cx="8532440" cy="55226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Proof: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pPr>
                      <m:e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(</m:t>
                        </m:r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𝑥</m:t>
                        </m:r>
                      </m:e>
                      <m:sup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𝑒</m:t>
                        </m:r>
                      </m:sup>
                    </m:sSup>
                    <m:sSup>
                      <m:sSupPr>
                        <m:ctrlP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pPr>
                      <m:e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)</m:t>
                        </m:r>
                      </m:e>
                      <m:sup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𝑑</m:t>
                        </m:r>
                      </m:sup>
                    </m:sSup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sSup>
                      <m:sSupPr>
                        <m:ctrlP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pPr>
                      <m:e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𝑥</m:t>
                        </m:r>
                      </m:e>
                      <m:sup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𝑘</m:t>
                        </m:r>
                        <m:r>
                          <m:rPr>
                            <m:sty m:val="p"/>
                          </m:rPr>
                          <a:rPr kumimoji="0" lang="el-GR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ϕ</m:t>
                        </m:r>
                        <m:d>
                          <m:dPr>
                            <m:ctrlPr>
                              <a:rPr kumimoji="0" lang="en-US" sz="2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</m:ctrlPr>
                          </m:dPr>
                          <m:e>
                            <m:r>
                              <a:rPr kumimoji="0" lang="en-US" sz="2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  <m:t>𝑁</m:t>
                            </m:r>
                          </m:e>
                        </m:d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+1</m:t>
                        </m:r>
                      </m:sup>
                    </m:sSup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=(</m:t>
                    </m:r>
                    <m:sSup>
                      <m:sSupPr>
                        <m:ctrlP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pPr>
                      <m:e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𝑥</m:t>
                        </m:r>
                      </m:e>
                      <m:sup>
                        <m:r>
                          <m:rPr>
                            <m:sty m:val="p"/>
                          </m:rPr>
                          <a:rPr kumimoji="0" lang="el-GR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ϕ</m:t>
                        </m:r>
                        <m:d>
                          <m:dPr>
                            <m:ctrlPr>
                              <a:rPr kumimoji="0" lang="en-US" sz="2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</m:ctrlPr>
                          </m:dPr>
                          <m:e>
                            <m:r>
                              <a:rPr kumimoji="0" lang="en-US" sz="2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  <m:t>𝑁</m:t>
                            </m:r>
                          </m:e>
                        </m:d>
                      </m:sup>
                    </m:sSup>
                    <m:sSup>
                      <m:sSupPr>
                        <m:ctrlP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pPr>
                      <m:e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)</m:t>
                        </m:r>
                      </m:e>
                      <m:sup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𝑘</m:t>
                        </m:r>
                      </m:sup>
                    </m:sSup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∙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𝑥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=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𝑥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 </m:t>
                    </m:r>
                    <m:r>
                      <m:rPr>
                        <m:sty m:val="p"/>
                      </m:rPr>
                      <a:rPr kumimoji="0" lang="en-US" sz="2800" b="0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mod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 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𝑁</m:t>
                    </m:r>
                  </m:oMath>
                </a14:m>
                <a:r>
                  <a:rPr kumimoji="0" lang="en-US" sz="28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  </a:t>
                </a:r>
              </a:p>
            </p:txBody>
          </p:sp>
        </mc:Choice>
        <mc:Fallback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078406FE-8DB2-7B4D-BF84-15E4D0D3753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5802" y="3987110"/>
                <a:ext cx="8532440" cy="552267"/>
              </a:xfrm>
              <a:prstGeom prst="rect">
                <a:avLst/>
              </a:prstGeom>
              <a:blipFill>
                <a:blip r:embed="rId6"/>
                <a:stretch>
                  <a:fillRect l="-1486" t="-2222" b="-28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Rectangle 21">
            <a:extLst>
              <a:ext uri="{FF2B5EF4-FFF2-40B4-BE49-F238E27FC236}">
                <a16:creationId xmlns:a16="http://schemas.microsoft.com/office/drawing/2014/main" id="{0CBF51FA-071F-3E41-83DE-4A165E5111F8}"/>
              </a:ext>
            </a:extLst>
          </p:cNvPr>
          <p:cNvSpPr/>
          <p:nvPr/>
        </p:nvSpPr>
        <p:spPr>
          <a:xfrm>
            <a:off x="2483768" y="4429138"/>
            <a:ext cx="187220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(for some integer k)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E50A4313-06EF-644A-ADE5-013CEF13845C}"/>
              </a:ext>
            </a:extLst>
          </p:cNvPr>
          <p:cNvSpPr/>
          <p:nvPr/>
        </p:nvSpPr>
        <p:spPr>
          <a:xfrm>
            <a:off x="467544" y="5013176"/>
            <a:ext cx="8532440" cy="5421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This gave us the RSA trapdoor permutation collection.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25BD59A7-3606-AB4E-BA05-53643AA56768}"/>
                  </a:ext>
                </a:extLst>
              </p:cNvPr>
              <p:cNvSpPr/>
              <p:nvPr/>
            </p:nvSpPr>
            <p:spPr>
              <a:xfrm>
                <a:off x="467544" y="6165304"/>
                <a:ext cx="8532440" cy="5232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Trapdoor for inversion: </a:t>
                </a:r>
                <a14:m>
                  <m:oMath xmlns:m="http://schemas.openxmlformats.org/officeDocument/2006/math"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𝑑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sSup>
                      <m:sSupPr>
                        <m:ctrlP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pPr>
                      <m:e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𝑒</m:t>
                        </m:r>
                      </m:e>
                      <m:sup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−1</m:t>
                        </m:r>
                      </m:sup>
                    </m:sSup>
                    <m:r>
                      <m:rPr>
                        <m:sty m:val="p"/>
                      </m:rPr>
                      <a:rPr kumimoji="0" lang="en-US" sz="2800" b="0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mod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 </m:t>
                    </m:r>
                    <m:r>
                      <m:rPr>
                        <m:sty m:val="p"/>
                      </m:rPr>
                      <a:rPr kumimoji="0" lang="el-GR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ϕ</m:t>
                    </m:r>
                    <m:d>
                      <m:dPr>
                        <m:ctrlP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</m:ctrlPr>
                      </m:dPr>
                      <m:e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𝑁</m:t>
                        </m:r>
                      </m:e>
                    </m:d>
                  </m:oMath>
                </a14:m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.</a:t>
                </a:r>
              </a:p>
            </p:txBody>
          </p:sp>
        </mc:Choice>
        <mc:Fallback xmlns=""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25BD59A7-3606-AB4E-BA05-53643AA5676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544" y="6165304"/>
                <a:ext cx="8532440" cy="523220"/>
              </a:xfrm>
              <a:prstGeom prst="rect">
                <a:avLst/>
              </a:prstGeom>
              <a:blipFill>
                <a:blip r:embed="rId7"/>
                <a:stretch>
                  <a:fillRect l="-1486" t="-9302" b="-279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30332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21" grpId="0"/>
      <p:bldP spid="26" grpId="0"/>
      <p:bldP spid="27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1">
            <a:extLst>
              <a:ext uri="{FF2B5EF4-FFF2-40B4-BE49-F238E27FC236}">
                <a16:creationId xmlns:a16="http://schemas.microsoft.com/office/drawing/2014/main" id="{D0BCA042-7756-9C4E-952E-DD3DD09C5B5A}"/>
              </a:ext>
            </a:extLst>
          </p:cNvPr>
          <p:cNvSpPr txBox="1">
            <a:spLocks/>
          </p:cNvSpPr>
          <p:nvPr/>
        </p:nvSpPr>
        <p:spPr>
          <a:xfrm>
            <a:off x="20543" y="476672"/>
            <a:ext cx="8712968" cy="7920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Calibri" panose="020F0502020204030204" pitchFamily="34" charset="0"/>
                <a:ea typeface="Cambria Math" pitchFamily="18" charset="0"/>
                <a:cs typeface="Arial Unicode MS" pitchFamily="34" charset="-128"/>
              </a:rPr>
              <a:t>The RSA Trapdoor Permutation</a:t>
            </a:r>
            <a:endParaRPr kumimoji="0" lang="en-US" sz="2400" b="0" i="1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Calibri" panose="020F0502020204030204" pitchFamily="34" charset="0"/>
              <a:ea typeface="Cambria Math" pitchFamily="18" charset="0"/>
              <a:cs typeface="Arial Unicode MS" pitchFamily="34" charset="-128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25BD59A7-3606-AB4E-BA05-53643AA56768}"/>
              </a:ext>
            </a:extLst>
          </p:cNvPr>
          <p:cNvSpPr/>
          <p:nvPr/>
        </p:nvSpPr>
        <p:spPr>
          <a:xfrm>
            <a:off x="345721" y="1772816"/>
            <a:ext cx="879827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Hardcore bits (galore) for the RSA trapdoor one-way perm: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AD70D779-B7C1-B34D-A61D-6633A5AC32AD}"/>
                  </a:ext>
                </a:extLst>
              </p:cNvPr>
              <p:cNvSpPr/>
              <p:nvPr/>
            </p:nvSpPr>
            <p:spPr>
              <a:xfrm>
                <a:off x="611561" y="2500107"/>
                <a:ext cx="8532440" cy="5232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457200" marR="0" lvl="0" indent="-45720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The Goldreich-Levin bit 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kumimoji="0" lang="en-US" sz="2800" b="0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GL</m:t>
                    </m:r>
                    <m:d>
                      <m:dPr>
                        <m:ctrlP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𝑟</m:t>
                        </m:r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;</m:t>
                        </m:r>
                        <m:sSup>
                          <m:sSupPr>
                            <m:ctrlP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pPr>
                          <m:e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𝑟</m:t>
                            </m:r>
                          </m:e>
                          <m:sup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′</m:t>
                            </m:r>
                          </m:sup>
                        </m:sSup>
                      </m:e>
                    </m:d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 </m:t>
                    </m:r>
                    <m:d>
                      <m:dPr>
                        <m:begChr m:val="⟨"/>
                        <m:endChr m:val="⟩"/>
                        <m:ctrlP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𝑟</m:t>
                        </m:r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,</m:t>
                        </m:r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𝑟</m:t>
                        </m:r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′</m:t>
                        </m:r>
                      </m:e>
                    </m:d>
                    <m:r>
                      <a:rPr kumimoji="0" lang="en-US" sz="2800" b="0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 </m:t>
                    </m:r>
                    <m:r>
                      <m:rPr>
                        <m:sty m:val="p"/>
                      </m:rPr>
                      <a:rPr kumimoji="0" lang="en-US" sz="2800" b="0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mod</m:t>
                    </m:r>
                    <m:r>
                      <a:rPr kumimoji="0" lang="en-US" sz="2800" b="0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 2</m:t>
                    </m:r>
                  </m:oMath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AD70D779-B7C1-B34D-A61D-6633A5AC32A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1" y="2500107"/>
                <a:ext cx="8532440" cy="523220"/>
              </a:xfrm>
              <a:prstGeom prst="rect">
                <a:avLst/>
              </a:prstGeom>
              <a:blipFill>
                <a:blip r:embed="rId3"/>
                <a:stretch>
                  <a:fillRect l="-1339" t="-11628" b="-279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F9BFCFB6-1E22-914C-8B89-9F2AB69F64D3}"/>
                  </a:ext>
                </a:extLst>
              </p:cNvPr>
              <p:cNvSpPr/>
              <p:nvPr/>
            </p:nvSpPr>
            <p:spPr>
              <a:xfrm>
                <a:off x="611561" y="3193812"/>
                <a:ext cx="8532440" cy="5232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457200" marR="0" lvl="0" indent="-45720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The least significant bit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kumimoji="0" lang="en-US" sz="2800" b="0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LSB</m:t>
                    </m:r>
                    <m:d>
                      <m:dPr>
                        <m:ctrlP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𝑟</m:t>
                        </m:r>
                      </m:e>
                    </m:d>
                  </m:oMath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F9BFCFB6-1E22-914C-8B89-9F2AB69F64D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1" y="3193812"/>
                <a:ext cx="8532440" cy="523220"/>
              </a:xfrm>
              <a:prstGeom prst="rect">
                <a:avLst/>
              </a:prstGeom>
              <a:blipFill>
                <a:blip r:embed="rId4"/>
                <a:stretch>
                  <a:fillRect l="-1339" t="-11905" b="-309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FCDD44C2-6D93-6446-B605-3BA8332F3BE1}"/>
                  </a:ext>
                </a:extLst>
              </p:cNvPr>
              <p:cNvSpPr/>
              <p:nvPr/>
            </p:nvSpPr>
            <p:spPr>
              <a:xfrm>
                <a:off x="611561" y="3861048"/>
                <a:ext cx="8532440" cy="5232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457200" marR="0" lvl="0" indent="-45720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The “most significant bit”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𝐻𝐴𝐿𝐹</m:t>
                        </m:r>
                      </m:e>
                      <m:sub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𝑁</m:t>
                        </m:r>
                      </m:sub>
                    </m:sSub>
                    <m:d>
                      <m:dPr>
                        <m:ctrlP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𝑟</m:t>
                        </m:r>
                      </m:e>
                    </m:d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=1</m:t>
                    </m:r>
                  </m:oMath>
                </a14:m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 iff </a:t>
                </a:r>
                <a14:m>
                  <m:oMath xmlns:m="http://schemas.openxmlformats.org/officeDocument/2006/math"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𝑟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&lt;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𝑁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/2</m:t>
                    </m:r>
                  </m:oMath>
                </a14:m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 </a:t>
                </a:r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FCDD44C2-6D93-6446-B605-3BA8332F3BE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1" y="3861048"/>
                <a:ext cx="8532440" cy="523220"/>
              </a:xfrm>
              <a:prstGeom prst="rect">
                <a:avLst/>
              </a:prstGeom>
              <a:blipFill>
                <a:blip r:embed="rId5"/>
                <a:stretch>
                  <a:fillRect l="-1339" t="-9302" b="-302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46C9D54B-3C55-7647-8AC5-6759C89361E4}"/>
                  </a:ext>
                </a:extLst>
              </p:cNvPr>
              <p:cNvSpPr/>
              <p:nvPr/>
            </p:nvSpPr>
            <p:spPr>
              <a:xfrm>
                <a:off x="611561" y="4561964"/>
                <a:ext cx="8532440" cy="5232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457200" marR="0" lvl="0" indent="-45720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In fact, any single bit of </a:t>
                </a:r>
                <a14:m>
                  <m:oMath xmlns:m="http://schemas.openxmlformats.org/officeDocument/2006/math"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𝑟</m:t>
                    </m:r>
                  </m:oMath>
                </a14:m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 is hardcore. </a:t>
                </a:r>
              </a:p>
            </p:txBody>
          </p:sp>
        </mc:Choice>
        <mc:Fallback xmlns="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46C9D54B-3C55-7647-8AC5-6759C89361E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1" y="4561964"/>
                <a:ext cx="8532440" cy="523220"/>
              </a:xfrm>
              <a:prstGeom prst="rect">
                <a:avLst/>
              </a:prstGeom>
              <a:blipFill>
                <a:blip r:embed="rId6"/>
                <a:stretch>
                  <a:fillRect l="-1339" t="-11905" b="-309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38140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5DFF5B3-8122-429E-B4EE-5FA217B106B7}"/>
              </a:ext>
            </a:extLst>
          </p:cNvPr>
          <p:cNvSpPr>
            <a:spLocks noGrp="1"/>
          </p:cNvSpPr>
          <p:nvPr/>
        </p:nvSpPr>
        <p:spPr>
          <a:xfrm>
            <a:off x="497364" y="300284"/>
            <a:ext cx="8646636" cy="571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3300" b="1">
                <a:solidFill>
                  <a:srgbClr val="14232D"/>
                </a:solidFill>
                <a:latin typeface="DejaVu Sans"/>
                <a:ea typeface="DejaVu Sans"/>
                <a:cs typeface="DejaVu Sans"/>
              </a:defRPr>
            </a:pPr>
            <a:r>
              <a:rPr lang="en-US" sz="3200" dirty="0">
                <a:solidFill>
                  <a:schemeClr val="accent1"/>
                </a:solidFill>
                <a:latin typeface="+mj-lt"/>
                <a:ea typeface="DejaVu Sans"/>
                <a:cs typeface="DejaVu Sans"/>
              </a:rPr>
              <a:t>LSB is hard bit from </a:t>
            </a:r>
            <a:r>
              <a:rPr lang="en-US" sz="3200" dirty="0" err="1">
                <a:solidFill>
                  <a:schemeClr val="accent1"/>
                </a:solidFill>
                <a:latin typeface="+mj-lt"/>
                <a:ea typeface="DejaVu Sans"/>
                <a:cs typeface="DejaVu Sans"/>
              </a:rPr>
              <a:t>RSA:</a:t>
            </a:r>
            <a:r>
              <a:rPr sz="3200" dirty="0" err="1">
                <a:solidFill>
                  <a:schemeClr val="accent1"/>
                </a:solidFill>
                <a:latin typeface="+mj-lt"/>
                <a:ea typeface="DejaVu Sans"/>
                <a:cs typeface="DejaVu Sans"/>
              </a:rPr>
              <a:t>One</a:t>
            </a:r>
            <a:r>
              <a:rPr sz="3200" dirty="0">
                <a:solidFill>
                  <a:schemeClr val="accent1"/>
                </a:solidFill>
                <a:latin typeface="+mj-lt"/>
                <a:ea typeface="DejaVu Sans"/>
                <a:cs typeface="DejaVu Sans"/>
              </a:rPr>
              <a:t> parity answer halves </a:t>
            </a:r>
            <a:r>
              <a:rPr lang="en-US" sz="3200" dirty="0">
                <a:solidFill>
                  <a:schemeClr val="accent1"/>
                </a:solidFill>
                <a:latin typeface="+mj-lt"/>
                <a:ea typeface="DejaVu Sans"/>
                <a:cs typeface="DejaVu Sans"/>
              </a:rPr>
              <a:t> </a:t>
            </a:r>
            <a:r>
              <a:rPr sz="3200" dirty="0">
                <a:solidFill>
                  <a:schemeClr val="accent1"/>
                </a:solidFill>
                <a:latin typeface="+mj-lt"/>
                <a:ea typeface="DejaVu Sans"/>
                <a:cs typeface="DejaVu Sans"/>
              </a:rPr>
              <a:t>the interval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EE93823-15E3-47F9-900E-DDB7C51C27BF}"/>
              </a:ext>
            </a:extLst>
          </p:cNvPr>
          <p:cNvSpPr>
            <a:spLocks noGrp="1"/>
          </p:cNvSpPr>
          <p:nvPr/>
        </p:nvSpPr>
        <p:spPr>
          <a:xfrm>
            <a:off x="8358188" y="6536280"/>
            <a:ext cx="285750" cy="214313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500" b="0">
                <a:solidFill>
                  <a:srgbClr val="56656F"/>
                </a:solidFill>
                <a:latin typeface="DejaVu Sans"/>
                <a:ea typeface="DejaVu Sans"/>
                <a:cs typeface="DejaVu Sans"/>
              </a:defRPr>
            </a:pPr>
            <a:r>
              <a:rPr sz="1200">
                <a:solidFill>
                  <a:srgbClr val="56656F"/>
                </a:solidFill>
                <a:latin typeface="DejaVu Sans"/>
                <a:ea typeface="DejaVu Sans"/>
                <a:cs typeface="DejaVu Sans"/>
              </a:rPr>
              <a:t>1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6FF47C7-8172-4C3F-B86D-0C014DC5E5D7}"/>
              </a:ext>
            </a:extLst>
          </p:cNvPr>
          <p:cNvSpPr>
            <a:spLocks noGrp="1"/>
          </p:cNvSpPr>
          <p:nvPr/>
        </p:nvSpPr>
        <p:spPr>
          <a:xfrm>
            <a:off x="514350" y="1723305"/>
            <a:ext cx="8115300" cy="571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175" b="0">
                <a:solidFill>
                  <a:srgbClr val="14232D"/>
                </a:solidFill>
                <a:latin typeface="DejaVu Sans"/>
                <a:ea typeface="DejaVu Sans"/>
                <a:cs typeface="DejaVu Sans"/>
              </a:defRPr>
            </a:pPr>
            <a:r>
              <a:rPr sz="2400" dirty="0">
                <a:solidFill>
                  <a:srgbClr val="14232D"/>
                </a:solidFill>
                <a:ea typeface="DejaVu Sans"/>
                <a:cs typeface="DejaVu Sans"/>
              </a:rPr>
              <a:t>Given c = xᵉ mod N. </a:t>
            </a:r>
            <a:endParaRPr lang="en-US" sz="2400" dirty="0">
              <a:solidFill>
                <a:srgbClr val="14232D"/>
              </a:solidFill>
              <a:ea typeface="DejaVu Sans"/>
              <a:cs typeface="DejaVu Sans"/>
            </a:endParaRPr>
          </a:p>
          <a:p>
            <a:pPr>
              <a:defRPr sz="2175" b="0">
                <a:solidFill>
                  <a:srgbClr val="14232D"/>
                </a:solidFill>
                <a:latin typeface="DejaVu Sans"/>
                <a:ea typeface="DejaVu Sans"/>
                <a:cs typeface="DejaVu Sans"/>
              </a:defRPr>
            </a:pPr>
            <a:r>
              <a:rPr lang="en-US" sz="2400" dirty="0">
                <a:solidFill>
                  <a:srgbClr val="14232D"/>
                </a:solidFill>
                <a:ea typeface="DejaVu Sans"/>
                <a:cs typeface="DejaVu Sans"/>
              </a:rPr>
              <a:t>Assume there exists PRED(</a:t>
            </a:r>
            <a:r>
              <a:rPr sz="2400" dirty="0">
                <a:solidFill>
                  <a:srgbClr val="14232D"/>
                </a:solidFill>
                <a:ea typeface="DejaVu Sans"/>
                <a:cs typeface="DejaVu Sans"/>
              </a:rPr>
              <a:t>tᵉ mod N) =</a:t>
            </a:r>
            <a:r>
              <a:rPr lang="en-US" sz="2400" dirty="0" err="1">
                <a:solidFill>
                  <a:srgbClr val="14232D"/>
                </a:solidFill>
                <a:ea typeface="DejaVu Sans"/>
                <a:cs typeface="DejaVu Sans"/>
              </a:rPr>
              <a:t>lsb</a:t>
            </a:r>
            <a:r>
              <a:rPr lang="en-US" sz="2400" dirty="0">
                <a:solidFill>
                  <a:srgbClr val="14232D"/>
                </a:solidFill>
                <a:ea typeface="DejaVu Sans"/>
                <a:cs typeface="DejaVu Sans"/>
              </a:rPr>
              <a:t>(t) =</a:t>
            </a:r>
            <a:r>
              <a:rPr sz="2400" dirty="0">
                <a:solidFill>
                  <a:srgbClr val="14232D"/>
                </a:solidFill>
                <a:ea typeface="DejaVu Sans"/>
                <a:cs typeface="DejaVu Sans"/>
              </a:rPr>
              <a:t> </a:t>
            </a:r>
            <a:endParaRPr lang="en-US" sz="2400" dirty="0">
              <a:solidFill>
                <a:srgbClr val="14232D"/>
              </a:solidFill>
              <a:ea typeface="DejaVu Sans"/>
              <a:cs typeface="DejaVu Sans"/>
            </a:endParaRPr>
          </a:p>
          <a:p>
            <a:pPr>
              <a:defRPr sz="2175" b="0">
                <a:solidFill>
                  <a:srgbClr val="14232D"/>
                </a:solidFill>
                <a:latin typeface="DejaVu Sans"/>
                <a:ea typeface="DejaVu Sans"/>
                <a:cs typeface="DejaVu Sans"/>
              </a:defRPr>
            </a:pPr>
            <a:r>
              <a:rPr sz="2400" dirty="0">
                <a:solidFill>
                  <a:srgbClr val="14232D"/>
                </a:solidFill>
                <a:ea typeface="DejaVu Sans"/>
                <a:cs typeface="DejaVu Sans"/>
              </a:rPr>
              <a:t>t mod 2 for 0 ≤ t &lt; N</a:t>
            </a:r>
            <a:r>
              <a:rPr lang="en-US" sz="2400" dirty="0">
                <a:solidFill>
                  <a:srgbClr val="14232D"/>
                </a:solidFill>
                <a:ea typeface="DejaVu Sans"/>
                <a:cs typeface="DejaVu Sans"/>
              </a:rPr>
              <a:t> for all t,</a:t>
            </a:r>
            <a:endParaRPr sz="2400" dirty="0">
              <a:solidFill>
                <a:srgbClr val="14232D"/>
              </a:solidFill>
              <a:ea typeface="DejaVu Sans"/>
              <a:cs typeface="DejaVu San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2364FC4-A3E5-4001-A975-DFF3F4D4F8DD}"/>
              </a:ext>
            </a:extLst>
          </p:cNvPr>
          <p:cNvSpPr>
            <a:spLocks noGrp="1"/>
          </p:cNvSpPr>
          <p:nvPr/>
        </p:nvSpPr>
        <p:spPr>
          <a:xfrm>
            <a:off x="497364" y="3221581"/>
            <a:ext cx="8115300" cy="464344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475" b="1">
                <a:solidFill>
                  <a:srgbClr val="087F8C"/>
                </a:solidFill>
                <a:latin typeface="DejaVu Sans"/>
                <a:ea typeface="DejaVu Sans"/>
                <a:cs typeface="DejaVu Sans"/>
              </a:defRPr>
            </a:pPr>
            <a:r>
              <a:rPr sz="2400" b="1" dirty="0">
                <a:ea typeface="DejaVu Sans"/>
                <a:cs typeface="DejaVu Sans"/>
              </a:rPr>
              <a:t>Compute c₁ = 2ᵉ · c mod N = (2x)ᵉ mod N.</a:t>
            </a:r>
            <a:r>
              <a:rPr lang="en-US" sz="2400" b="1" dirty="0">
                <a:ea typeface="DejaVu Sans"/>
                <a:cs typeface="DejaVu Sans"/>
              </a:rPr>
              <a:t>  </a:t>
            </a:r>
            <a:endParaRPr sz="2400" b="1" dirty="0">
              <a:ea typeface="DejaVu Sans"/>
              <a:cs typeface="DejaVu San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74CDD83-EE37-4EAB-88B5-317896F64D36}"/>
              </a:ext>
            </a:extLst>
          </p:cNvPr>
          <p:cNvSpPr>
            <a:spLocks noGrp="1"/>
          </p:cNvSpPr>
          <p:nvPr/>
        </p:nvSpPr>
        <p:spPr>
          <a:xfrm>
            <a:off x="514350" y="4093118"/>
            <a:ext cx="8115300" cy="464344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250" b="0">
                <a:solidFill>
                  <a:srgbClr val="14232D"/>
                </a:solidFill>
                <a:latin typeface="DejaVu Sans"/>
                <a:ea typeface="DejaVu Sans"/>
                <a:cs typeface="DejaVu Sans"/>
              </a:defRPr>
            </a:pPr>
            <a:r>
              <a:rPr dirty="0">
                <a:solidFill>
                  <a:srgbClr val="14232D"/>
                </a:solidFill>
                <a:latin typeface="DejaVu Sans"/>
                <a:ea typeface="DejaVu Sans"/>
                <a:cs typeface="DejaVu Sans"/>
              </a:rPr>
              <a:t>The parity of plaintext tells us which half contains x: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FD33F4AD-9BE4-4D3A-AB5A-42B008F6A27A}"/>
                  </a:ext>
                </a:extLst>
              </p:cNvPr>
              <p:cNvSpPr>
                <a:spLocks noGrp="1"/>
              </p:cNvSpPr>
              <p:nvPr/>
            </p:nvSpPr>
            <p:spPr>
              <a:xfrm>
                <a:off x="514350" y="4657474"/>
                <a:ext cx="8115300" cy="464344"/>
              </a:xfrm>
              <a:prstGeom prst="rect">
                <a:avLst/>
              </a:prstGeom>
              <a:noFill/>
              <a:ln w="0">
                <a:noFill/>
              </a:ln>
            </p:spPr>
            <p:txBody>
              <a:bodyPr>
                <a:noAutofit/>
              </a:bodyPr>
              <a:lstStyle/>
              <a:p>
                <a:pPr>
                  <a:defRPr sz="2400" b="1">
                    <a:solidFill>
                      <a:srgbClr val="14232D"/>
                    </a:solidFill>
                    <a:latin typeface="DejaVu Sans"/>
                    <a:ea typeface="DejaVu Sans"/>
                    <a:cs typeface="DejaVu Sans"/>
                  </a:defRPr>
                </a:pPr>
                <a:r>
                  <a:rPr lang="en-US" sz="2400" dirty="0">
                    <a:solidFill>
                      <a:srgbClr val="14232D"/>
                    </a:solidFill>
                    <a:ea typeface="DejaVu Sans"/>
                    <a:cs typeface="DejaVu Sans"/>
                  </a:rPr>
                  <a:t>PRED</a:t>
                </a:r>
                <a:r>
                  <a:rPr sz="2400" dirty="0">
                    <a:solidFill>
                      <a:srgbClr val="14232D"/>
                    </a:solidFill>
                    <a:ea typeface="DejaVu Sans"/>
                    <a:cs typeface="DejaVu Sans"/>
                  </a:rPr>
                  <a:t>(c₁) = 0</a:t>
                </a:r>
                <a14:m>
                  <m:oMath xmlns:m="http://schemas.openxmlformats.org/officeDocument/2006/math">
                    <m:r>
                      <a:rPr lang="en-US" sz="2400" b="0" i="1" dirty="0" smtClean="0">
                        <a:solidFill>
                          <a:srgbClr val="14232D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DejaVu Sans"/>
                      </a:rPr>
                      <m:t>→</m:t>
                    </m:r>
                  </m:oMath>
                </a14:m>
                <a:r>
                  <a:rPr sz="2400" dirty="0">
                    <a:solidFill>
                      <a:srgbClr val="14232D"/>
                    </a:solidFill>
                    <a:ea typeface="DejaVu Sans"/>
                    <a:cs typeface="DejaVu Sans"/>
                  </a:rPr>
                  <a:t>  2x mod N = 2x, so x &lt; N/2.</a:t>
                </a:r>
              </a:p>
            </p:txBody>
          </p:sp>
        </mc:Choice>
        <mc:Fallback xmlns="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FD33F4AD-9BE4-4D3A-AB5A-42B008F6A27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4350" y="4657474"/>
                <a:ext cx="8115300" cy="464344"/>
              </a:xfrm>
              <a:prstGeom prst="rect">
                <a:avLst/>
              </a:prstGeom>
              <a:blipFill>
                <a:blip r:embed="rId3"/>
                <a:stretch>
                  <a:fillRect l="-1094" t="-13158" b="-28947"/>
                </a:stretch>
              </a:blipFill>
              <a:ln w="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FFF28E9E-6303-42B5-9808-0A025D9AA4E6}"/>
                  </a:ext>
                </a:extLst>
              </p:cNvPr>
              <p:cNvSpPr>
                <a:spLocks noGrp="1"/>
              </p:cNvSpPr>
              <p:nvPr/>
            </p:nvSpPr>
            <p:spPr>
              <a:xfrm>
                <a:off x="514350" y="5200399"/>
                <a:ext cx="8882186" cy="464344"/>
              </a:xfrm>
              <a:prstGeom prst="rect">
                <a:avLst/>
              </a:prstGeom>
              <a:noFill/>
              <a:ln w="0">
                <a:noFill/>
              </a:ln>
            </p:spPr>
            <p:txBody>
              <a:bodyPr>
                <a:noAutofit/>
              </a:bodyPr>
              <a:lstStyle/>
              <a:p>
                <a:pPr>
                  <a:defRPr sz="2400" b="1">
                    <a:solidFill>
                      <a:srgbClr val="14232D"/>
                    </a:solidFill>
                    <a:latin typeface="DejaVu Sans"/>
                    <a:ea typeface="DejaVu Sans"/>
                    <a:cs typeface="DejaVu Sans"/>
                  </a:defRPr>
                </a:pPr>
                <a:r>
                  <a:rPr lang="en-US" sz="2400" b="1" dirty="0">
                    <a:solidFill>
                      <a:srgbClr val="14232D"/>
                    </a:solidFill>
                    <a:latin typeface="DejaVu Sans"/>
                    <a:ea typeface="DejaVu Sans"/>
                    <a:cs typeface="DejaVu Sans"/>
                  </a:rPr>
                  <a:t>PRED</a:t>
                </a:r>
                <a:r>
                  <a:rPr sz="2400" b="1" dirty="0">
                    <a:solidFill>
                      <a:srgbClr val="14232D"/>
                    </a:solidFill>
                    <a:latin typeface="DejaVu Sans"/>
                    <a:ea typeface="DejaVu Sans"/>
                    <a:cs typeface="DejaVu Sans"/>
                  </a:rPr>
                  <a:t>(c₁) = 1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solidFill>
                          <a:srgbClr val="14232D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DejaVu Sans"/>
                      </a:rPr>
                      <m:t>→</m:t>
                    </m:r>
                  </m:oMath>
                </a14:m>
                <a:r>
                  <a:rPr sz="2400" b="1" dirty="0">
                    <a:solidFill>
                      <a:srgbClr val="14232D"/>
                    </a:solidFill>
                    <a:latin typeface="DejaVu Sans"/>
                    <a:ea typeface="DejaVu Sans"/>
                    <a:cs typeface="DejaVu Sans"/>
                  </a:rPr>
                  <a:t>  2x mod N = 2x − N, so x &gt; N/2.</a:t>
                </a:r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FFF28E9E-6303-42B5-9808-0A025D9AA4E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4350" y="5200399"/>
                <a:ext cx="8882186" cy="464344"/>
              </a:xfrm>
              <a:prstGeom prst="rect">
                <a:avLst/>
              </a:prstGeom>
              <a:blipFill>
                <a:blip r:embed="rId4"/>
                <a:stretch>
                  <a:fillRect l="-1000" t="-13514" b="-29730"/>
                </a:stretch>
              </a:blipFill>
              <a:ln w="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Rectangle 8">
            <a:extLst>
              <a:ext uri="{FF2B5EF4-FFF2-40B4-BE49-F238E27FC236}">
                <a16:creationId xmlns:a16="http://schemas.microsoft.com/office/drawing/2014/main" id="{BFD90A22-7F48-4B47-A967-6E66E8721696}"/>
              </a:ext>
            </a:extLst>
          </p:cNvPr>
          <p:cNvSpPr>
            <a:spLocks noGrp="1"/>
          </p:cNvSpPr>
          <p:nvPr/>
        </p:nvSpPr>
        <p:spPr>
          <a:xfrm>
            <a:off x="514350" y="5936205"/>
            <a:ext cx="8115300" cy="4286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325" b="0">
                <a:solidFill>
                  <a:srgbClr val="087F8C"/>
                </a:solidFill>
                <a:latin typeface="DejaVu Sans"/>
                <a:ea typeface="DejaVu Sans"/>
                <a:cs typeface="DejaVu Sans"/>
              </a:defRPr>
            </a:pPr>
            <a:r>
              <a:rPr>
                <a:solidFill>
                  <a:srgbClr val="087F8C"/>
                </a:solidFill>
                <a:latin typeface="DejaVu Sans"/>
                <a:ea typeface="DejaVu Sans"/>
                <a:cs typeface="DejaVu Sans"/>
              </a:rPr>
              <a:t>Subtracting the odd number N changes the parity.</a:t>
            </a:r>
          </a:p>
        </p:txBody>
      </p:sp>
    </p:spTree>
    <p:extLst>
      <p:ext uri="{BB962C8B-B14F-4D97-AF65-F5344CB8AC3E}">
        <p14:creationId xmlns:p14="http://schemas.microsoft.com/office/powerpoint/2010/main" val="191993600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4E2230A8-3FF5-41A7-A824-B2821F76CC19}"/>
              </a:ext>
            </a:extLst>
          </p:cNvPr>
          <p:cNvSpPr>
            <a:spLocks noGrp="1"/>
          </p:cNvSpPr>
          <p:nvPr/>
        </p:nvSpPr>
        <p:spPr>
          <a:xfrm>
            <a:off x="528638" y="614364"/>
            <a:ext cx="8115300" cy="571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3300" b="1">
                <a:solidFill>
                  <a:srgbClr val="14232D"/>
                </a:solidFill>
                <a:latin typeface="DejaVu Sans"/>
                <a:ea typeface="DejaVu Sans"/>
                <a:cs typeface="DejaVu Sans"/>
              </a:defRPr>
            </a:pPr>
            <a:r>
              <a:rPr sz="3200" b="1" dirty="0">
                <a:solidFill>
                  <a:schemeClr val="accent1"/>
                </a:solidFill>
                <a:latin typeface="+mj-lt"/>
                <a:ea typeface="DejaVu Sans"/>
                <a:cs typeface="DejaVu Sans"/>
              </a:rPr>
              <a:t>Repeated doubling reveals the bits of x/N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C86CDF5-8593-4401-B4F9-2C3C3EFE983E}"/>
              </a:ext>
            </a:extLst>
          </p:cNvPr>
          <p:cNvSpPr>
            <a:spLocks noGrp="1"/>
          </p:cNvSpPr>
          <p:nvPr/>
        </p:nvSpPr>
        <p:spPr>
          <a:xfrm>
            <a:off x="514350" y="1935957"/>
            <a:ext cx="8115300" cy="464344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325" b="0">
                <a:solidFill>
                  <a:srgbClr val="14232D"/>
                </a:solidFill>
                <a:latin typeface="DejaVu Sans"/>
                <a:ea typeface="DejaVu Sans"/>
                <a:cs typeface="DejaVu Sans"/>
              </a:defRPr>
            </a:pPr>
            <a:r>
              <a:rPr sz="2400" dirty="0">
                <a:solidFill>
                  <a:srgbClr val="14232D"/>
                </a:solidFill>
                <a:ea typeface="DejaVu Sans"/>
                <a:cs typeface="DejaVu Sans"/>
              </a:rPr>
              <a:t>At step </a:t>
            </a:r>
            <a:r>
              <a:rPr sz="2400" dirty="0" err="1">
                <a:solidFill>
                  <a:srgbClr val="14232D"/>
                </a:solidFill>
                <a:ea typeface="DejaVu Sans"/>
                <a:cs typeface="DejaVu Sans"/>
              </a:rPr>
              <a:t>i</a:t>
            </a:r>
            <a:r>
              <a:rPr sz="2400" dirty="0">
                <a:solidFill>
                  <a:srgbClr val="14232D"/>
                </a:solidFill>
                <a:ea typeface="DejaVu Sans"/>
                <a:cs typeface="DejaVu Sans"/>
              </a:rPr>
              <a:t>, query cᵢ = 2</a:t>
            </a:r>
            <a:r>
              <a:rPr lang="en-US" sz="2400" baseline="30000" dirty="0">
                <a:solidFill>
                  <a:srgbClr val="14232D"/>
                </a:solidFill>
                <a:ea typeface="DejaVu Sans"/>
                <a:cs typeface="DejaVu Sans"/>
              </a:rPr>
              <a:t>ei</a:t>
            </a:r>
            <a:r>
              <a:rPr sz="2400" dirty="0">
                <a:solidFill>
                  <a:srgbClr val="14232D"/>
                </a:solidFill>
                <a:ea typeface="DejaVu Sans"/>
                <a:cs typeface="DejaVu Sans"/>
              </a:rPr>
              <a:t> · c mod N and </a:t>
            </a:r>
            <a:endParaRPr lang="en-US" sz="2400" dirty="0">
              <a:solidFill>
                <a:srgbClr val="14232D"/>
              </a:solidFill>
              <a:ea typeface="DejaVu Sans"/>
              <a:cs typeface="DejaVu Sans"/>
            </a:endParaRPr>
          </a:p>
          <a:p>
            <a:pPr>
              <a:defRPr sz="2325" b="0">
                <a:solidFill>
                  <a:srgbClr val="14232D"/>
                </a:solidFill>
                <a:latin typeface="DejaVu Sans"/>
                <a:ea typeface="DejaVu Sans"/>
                <a:cs typeface="DejaVu Sans"/>
              </a:defRPr>
            </a:pPr>
            <a:r>
              <a:rPr sz="2400" dirty="0">
                <a:solidFill>
                  <a:srgbClr val="14232D"/>
                </a:solidFill>
                <a:ea typeface="DejaVu Sans"/>
                <a:cs typeface="DejaVu Sans"/>
              </a:rPr>
              <a:t>let bᵢ = </a:t>
            </a:r>
            <a:r>
              <a:rPr lang="en-US" sz="2400" dirty="0">
                <a:solidFill>
                  <a:srgbClr val="14232D"/>
                </a:solidFill>
                <a:ea typeface="DejaVu Sans"/>
                <a:cs typeface="DejaVu Sans"/>
              </a:rPr>
              <a:t>PRED</a:t>
            </a:r>
            <a:r>
              <a:rPr sz="2400" dirty="0">
                <a:solidFill>
                  <a:srgbClr val="14232D"/>
                </a:solidFill>
                <a:ea typeface="DejaVu Sans"/>
                <a:cs typeface="DejaVu Sans"/>
              </a:rPr>
              <a:t>(cᵢ).</a:t>
            </a:r>
            <a:endParaRPr lang="en-US" sz="2400" dirty="0">
              <a:solidFill>
                <a:srgbClr val="14232D"/>
              </a:solidFill>
              <a:ea typeface="DejaVu Sans"/>
              <a:cs typeface="DejaVu Sans"/>
            </a:endParaRPr>
          </a:p>
          <a:p>
            <a:pPr>
              <a:defRPr sz="2325" b="0">
                <a:solidFill>
                  <a:srgbClr val="14232D"/>
                </a:solidFill>
                <a:latin typeface="DejaVu Sans"/>
                <a:ea typeface="DejaVu Sans"/>
                <a:cs typeface="DejaVu Sans"/>
              </a:defRPr>
            </a:pPr>
            <a:endParaRPr lang="en-US" sz="2400" dirty="0">
              <a:solidFill>
                <a:srgbClr val="14232D"/>
              </a:solidFill>
              <a:ea typeface="DejaVu Sans"/>
              <a:cs typeface="DejaVu Sans"/>
            </a:endParaRPr>
          </a:p>
          <a:p>
            <a:pPr>
              <a:defRPr sz="2325" b="0">
                <a:solidFill>
                  <a:srgbClr val="14232D"/>
                </a:solidFill>
                <a:latin typeface="DejaVu Sans"/>
                <a:ea typeface="DejaVu Sans"/>
                <a:cs typeface="DejaVu Sans"/>
              </a:defRPr>
            </a:pPr>
            <a:endParaRPr lang="en-US" sz="2400" dirty="0">
              <a:solidFill>
                <a:srgbClr val="14232D"/>
              </a:solidFill>
              <a:ea typeface="DejaVu Sans"/>
              <a:cs typeface="DejaVu Sans"/>
            </a:endParaRPr>
          </a:p>
          <a:p>
            <a:pPr>
              <a:defRPr sz="2325" b="0">
                <a:solidFill>
                  <a:srgbClr val="14232D"/>
                </a:solidFill>
                <a:latin typeface="DejaVu Sans"/>
                <a:ea typeface="DejaVu Sans"/>
                <a:cs typeface="DejaVu Sans"/>
              </a:defRPr>
            </a:pPr>
            <a:endParaRPr sz="2400" dirty="0">
              <a:solidFill>
                <a:srgbClr val="14232D"/>
              </a:solidFill>
              <a:ea typeface="DejaVu Sans"/>
              <a:cs typeface="DejaVu San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855C228-F3E9-41F8-B3D6-20695F2CA8C4}"/>
              </a:ext>
            </a:extLst>
          </p:cNvPr>
          <p:cNvSpPr>
            <a:spLocks noGrp="1"/>
          </p:cNvSpPr>
          <p:nvPr/>
        </p:nvSpPr>
        <p:spPr>
          <a:xfrm>
            <a:off x="528638" y="2793207"/>
            <a:ext cx="8115300" cy="464344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175" b="0">
                <a:solidFill>
                  <a:srgbClr val="14232D"/>
                </a:solidFill>
                <a:latin typeface="DejaVu Sans"/>
                <a:ea typeface="DejaVu Sans"/>
                <a:cs typeface="DejaVu Sans"/>
              </a:defRPr>
            </a:pPr>
            <a:r>
              <a:rPr lang="en-US" sz="2400" dirty="0">
                <a:solidFill>
                  <a:srgbClr val="14232D"/>
                </a:solidFill>
                <a:ea typeface="DejaVu Sans"/>
                <a:cs typeface="DejaVu Sans"/>
              </a:rPr>
              <a:t>Since </a:t>
            </a:r>
            <a:r>
              <a:rPr sz="2400" dirty="0">
                <a:solidFill>
                  <a:srgbClr val="14232D"/>
                </a:solidFill>
                <a:ea typeface="DejaVu Sans"/>
                <a:cs typeface="DejaVu Sans"/>
              </a:rPr>
              <a:t>N is odd and 2ⁱx is even,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34113DB-8EAA-4518-94F4-6471DCAAE3B7}"/>
              </a:ext>
            </a:extLst>
          </p:cNvPr>
          <p:cNvSpPr>
            <a:spLocks noGrp="1"/>
          </p:cNvSpPr>
          <p:nvPr/>
        </p:nvSpPr>
        <p:spPr>
          <a:xfrm>
            <a:off x="528638" y="3257550"/>
            <a:ext cx="8115300" cy="500063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550" b="1">
                <a:solidFill>
                  <a:srgbClr val="14232D"/>
                </a:solidFill>
                <a:latin typeface="DejaVu Sans"/>
                <a:ea typeface="DejaVu Sans"/>
                <a:cs typeface="DejaVu Sans"/>
              </a:defRPr>
            </a:pPr>
            <a:r>
              <a:rPr sz="2400" b="1" dirty="0" err="1">
                <a:solidFill>
                  <a:srgbClr val="14232D"/>
                </a:solidFill>
                <a:ea typeface="DejaVu Sans"/>
                <a:cs typeface="DejaVu Sans"/>
              </a:rPr>
              <a:t>b₁,b</a:t>
            </a:r>
            <a:r>
              <a:rPr sz="2400" b="1" dirty="0">
                <a:solidFill>
                  <a:srgbClr val="14232D"/>
                </a:solidFill>
                <a:ea typeface="DejaVu Sans"/>
                <a:cs typeface="DejaVu Sans"/>
              </a:rPr>
              <a:t>₂,… are the binary digits of x/N.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F396659-DA3A-611E-E2AC-3EFDA8F4CE64}"/>
              </a:ext>
            </a:extLst>
          </p:cNvPr>
          <p:cNvSpPr>
            <a:spLocks noGrp="1"/>
          </p:cNvSpPr>
          <p:nvPr/>
        </p:nvSpPr>
        <p:spPr>
          <a:xfrm>
            <a:off x="528638" y="4171950"/>
            <a:ext cx="8115300" cy="571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3300" b="1">
                <a:solidFill>
                  <a:srgbClr val="14232D"/>
                </a:solidFill>
                <a:latin typeface="DejaVu Sans"/>
                <a:ea typeface="DejaVu Sans"/>
                <a:cs typeface="DejaVu Sans"/>
              </a:defRPr>
            </a:pPr>
            <a:r>
              <a:rPr lang="en-US" sz="2475" b="1" dirty="0">
                <a:solidFill>
                  <a:srgbClr val="14232D"/>
                </a:solidFill>
                <a:latin typeface="DejaVu Sans"/>
                <a:ea typeface="DejaVu Sans"/>
                <a:cs typeface="DejaVu Sans"/>
              </a:rPr>
              <a:t>R</a:t>
            </a:r>
            <a:r>
              <a:rPr sz="2475" b="1" dirty="0">
                <a:solidFill>
                  <a:srgbClr val="14232D"/>
                </a:solidFill>
                <a:latin typeface="DejaVu Sans"/>
                <a:ea typeface="DejaVu Sans"/>
                <a:cs typeface="DejaVu Sans"/>
              </a:rPr>
              <a:t>SA inverter </a:t>
            </a:r>
            <a:r>
              <a:rPr lang="en-US" sz="2475" b="1" dirty="0">
                <a:solidFill>
                  <a:srgbClr val="14232D"/>
                </a:solidFill>
                <a:latin typeface="DejaVu Sans"/>
                <a:ea typeface="DejaVu Sans"/>
                <a:cs typeface="DejaVu Sans"/>
              </a:rPr>
              <a:t>[</a:t>
            </a:r>
            <a:r>
              <a:rPr sz="2475" b="1" dirty="0">
                <a:solidFill>
                  <a:srgbClr val="14232D"/>
                </a:solidFill>
                <a:latin typeface="DejaVu Sans"/>
                <a:ea typeface="DejaVu Sans"/>
                <a:cs typeface="DejaVu Sans"/>
              </a:rPr>
              <a:t>uses ⌈log₂ N⌉ queries</a:t>
            </a:r>
            <a:r>
              <a:rPr lang="en-US" sz="2475" b="1" dirty="0">
                <a:solidFill>
                  <a:srgbClr val="14232D"/>
                </a:solidFill>
                <a:latin typeface="DejaVu Sans"/>
                <a:ea typeface="DejaVu Sans"/>
                <a:cs typeface="DejaVu Sans"/>
              </a:rPr>
              <a:t>]</a:t>
            </a:r>
            <a:endParaRPr sz="2475" b="1" dirty="0">
              <a:solidFill>
                <a:srgbClr val="14232D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336DCD1-8A8B-79A8-AF32-B929FE005F32}"/>
              </a:ext>
            </a:extLst>
          </p:cNvPr>
          <p:cNvSpPr txBox="1"/>
          <p:nvPr/>
        </p:nvSpPr>
        <p:spPr>
          <a:xfrm>
            <a:off x="528638" y="5445224"/>
            <a:ext cx="786234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chemeClr val="accent1"/>
                </a:solidFill>
              </a:rPr>
              <a:t>What if PRED makes mistake?   See paper by AGCS88</a:t>
            </a:r>
          </a:p>
        </p:txBody>
      </p:sp>
    </p:spTree>
    <p:extLst>
      <p:ext uri="{BB962C8B-B14F-4D97-AF65-F5344CB8AC3E}">
        <p14:creationId xmlns:p14="http://schemas.microsoft.com/office/powerpoint/2010/main" val="20867427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1">
            <a:extLst>
              <a:ext uri="{FF2B5EF4-FFF2-40B4-BE49-F238E27FC236}">
                <a16:creationId xmlns:a16="http://schemas.microsoft.com/office/drawing/2014/main" id="{D0BCA042-7756-9C4E-952E-DD3DD09C5B5A}"/>
              </a:ext>
            </a:extLst>
          </p:cNvPr>
          <p:cNvSpPr txBox="1">
            <a:spLocks/>
          </p:cNvSpPr>
          <p:nvPr/>
        </p:nvSpPr>
        <p:spPr>
          <a:xfrm>
            <a:off x="467544" y="404664"/>
            <a:ext cx="8115853" cy="7920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Calibri" panose="020F0502020204030204" pitchFamily="34" charset="0"/>
                <a:ea typeface="Cambria Math" pitchFamily="18" charset="0"/>
                <a:cs typeface="Arial Unicode MS" pitchFamily="34" charset="-128"/>
              </a:rPr>
              <a:t>RSA Bit Encryption</a:t>
            </a:r>
            <a:endParaRPr kumimoji="0" lang="en-US" sz="2400" b="0" i="1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Calibri" panose="020F0502020204030204" pitchFamily="34" charset="0"/>
              <a:ea typeface="Cambria Math" pitchFamily="18" charset="0"/>
              <a:cs typeface="Arial Unicode MS" pitchFamily="34" charset="-12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D35325ED-1B82-2046-BC5D-661C2C3DCBD2}"/>
                  </a:ext>
                </a:extLst>
              </p:cNvPr>
              <p:cNvSpPr/>
              <p:nvPr/>
            </p:nvSpPr>
            <p:spPr>
              <a:xfrm>
                <a:off x="611560" y="1196752"/>
                <a:ext cx="7971837" cy="181588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457200" marR="0" lvl="0" indent="-45720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𝐺𝑒𝑛</m:t>
                    </m:r>
                    <m:d>
                      <m:dPr>
                        <m:ctrlP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pPr>
                          <m:e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1</m:t>
                            </m:r>
                          </m:e>
                          <m:sup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𝑛</m:t>
                            </m:r>
                          </m:sup>
                        </m:sSup>
                      </m:e>
                    </m:d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: </m:t>
                    </m:r>
                  </m:oMath>
                </a14:m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Let </a:t>
                </a:r>
                <a14:m>
                  <m:oMath xmlns:m="http://schemas.openxmlformats.org/officeDocument/2006/math"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𝑁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𝑝𝑞</m:t>
                    </m:r>
                  </m:oMath>
                </a14:m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 and </a:t>
                </a:r>
                <a14:m>
                  <m:oMath xmlns:m="http://schemas.openxmlformats.org/officeDocument/2006/math">
                    <m:d>
                      <m:dPr>
                        <m:ctrlP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𝑒</m:t>
                        </m:r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,</m:t>
                        </m:r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𝑑</m:t>
                        </m:r>
                      </m:e>
                    </m:d>
                  </m:oMath>
                </a14:m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 be such that </a:t>
                </a:r>
                <a14:m>
                  <m:oMath xmlns:m="http://schemas.openxmlformats.org/officeDocument/2006/math"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𝑒𝑑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=1 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𝑚𝑜𝑑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 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𝜙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(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𝑁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)</m:t>
                    </m:r>
                  </m:oMath>
                </a14:m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. </a:t>
                </a:r>
                <a:b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</a:br>
                <a:b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</a:b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Let </a:t>
                </a:r>
                <a14:m>
                  <m:oMath xmlns:m="http://schemas.openxmlformats.org/officeDocument/2006/math"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𝑝𝑘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=(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𝑁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,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𝑒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)</m:t>
                    </m:r>
                  </m:oMath>
                </a14:m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FF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 </a:t>
                </a: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and let </a:t>
                </a:r>
                <a14:m>
                  <m:oMath xmlns:m="http://schemas.openxmlformats.org/officeDocument/2006/math"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𝑠𝑘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𝑑</m:t>
                    </m:r>
                  </m:oMath>
                </a14:m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FF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.</a:t>
                </a:r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D35325ED-1B82-2046-BC5D-661C2C3DCBD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1196752"/>
                <a:ext cx="7971837" cy="1815882"/>
              </a:xfrm>
              <a:prstGeom prst="rect">
                <a:avLst/>
              </a:prstGeom>
              <a:blipFill>
                <a:blip r:embed="rId3"/>
                <a:stretch>
                  <a:fillRect l="-1433" t="-2778"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AD80A1A5-F8A1-8B4A-A14C-447FF8556630}"/>
                  </a:ext>
                </a:extLst>
              </p:cNvPr>
              <p:cNvSpPr/>
              <p:nvPr/>
            </p:nvSpPr>
            <p:spPr>
              <a:xfrm>
                <a:off x="600201" y="3278013"/>
                <a:ext cx="7971837" cy="95410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457200" marR="0" lvl="0" indent="-45720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𝐸𝑛𝑐</m:t>
                    </m:r>
                    <m:d>
                      <m:dPr>
                        <m:ctrlP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𝑝𝑘</m:t>
                        </m:r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,</m:t>
                        </m:r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𝑏</m:t>
                        </m:r>
                      </m:e>
                    </m:d>
                  </m:oMath>
                </a14:m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 where </a:t>
                </a:r>
                <a14:m>
                  <m:oMath xmlns:m="http://schemas.openxmlformats.org/officeDocument/2006/math"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𝑏</m:t>
                    </m:r>
                  </m:oMath>
                </a14:m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 is a bit: Generate random </a:t>
                </a:r>
                <a14:m>
                  <m:oMath xmlns:m="http://schemas.openxmlformats.org/officeDocument/2006/math"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𝑟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∈</m:t>
                    </m:r>
                    <m:sSubSup>
                      <m:sSubSupPr>
                        <m:ctrlP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</m:ctrlPr>
                      </m:sSubSupPr>
                      <m:e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𝑍</m:t>
                        </m:r>
                      </m:e>
                      <m:sub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𝑁</m:t>
                        </m:r>
                      </m:sub>
                      <m:sup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∗</m:t>
                        </m:r>
                      </m:sup>
                    </m:sSubSup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 </m:t>
                    </m:r>
                  </m:oMath>
                </a14:m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and output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pPr>
                      <m:e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𝑟</m:t>
                        </m:r>
                      </m:e>
                      <m:sup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𝑒</m:t>
                        </m:r>
                      </m:sup>
                    </m:sSup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 </m:t>
                    </m:r>
                    <m:r>
                      <m:rPr>
                        <m:sty m:val="p"/>
                      </m:rPr>
                      <a:rPr kumimoji="0" lang="en-US" sz="2800" b="0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mod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 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𝑁</m:t>
                    </m:r>
                  </m:oMath>
                </a14:m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 and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kumimoji="0" lang="en-US" sz="2800" b="0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LSB</m:t>
                    </m:r>
                    <m:d>
                      <m:dPr>
                        <m:ctrlP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𝑟</m:t>
                        </m:r>
                      </m:e>
                    </m:d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⨁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𝑚</m:t>
                    </m:r>
                  </m:oMath>
                </a14:m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.</a:t>
                </a:r>
              </a:p>
            </p:txBody>
          </p:sp>
        </mc:Choice>
        <mc:Fallback xmlns="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AD80A1A5-F8A1-8B4A-A14C-447FF855663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0201" y="3278013"/>
                <a:ext cx="7971837" cy="954107"/>
              </a:xfrm>
              <a:prstGeom prst="rect">
                <a:avLst/>
              </a:prstGeom>
              <a:blipFill>
                <a:blip r:embed="rId4"/>
                <a:stretch>
                  <a:fillRect l="-1272" t="-6579" b="-171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7C1C908B-85E3-9449-9A8C-114D463683A9}"/>
                  </a:ext>
                </a:extLst>
              </p:cNvPr>
              <p:cNvSpPr/>
              <p:nvPr/>
            </p:nvSpPr>
            <p:spPr>
              <a:xfrm>
                <a:off x="611560" y="4581128"/>
                <a:ext cx="7971837" cy="5232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457200" marR="0" lvl="0" indent="-45720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𝐷𝑒𝑐</m:t>
                    </m:r>
                    <m:d>
                      <m:dPr>
                        <m:ctrlP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𝑠𝑘</m:t>
                        </m:r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,</m:t>
                        </m:r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𝑐</m:t>
                        </m:r>
                      </m:e>
                    </m:d>
                  </m:oMath>
                </a14:m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: Recover </a:t>
                </a:r>
                <a14:m>
                  <m:oMath xmlns:m="http://schemas.openxmlformats.org/officeDocument/2006/math"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𝑟</m:t>
                    </m:r>
                  </m:oMath>
                </a14:m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 via RSA inversion.</a:t>
                </a:r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7C1C908B-85E3-9449-9A8C-114D463683A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4581128"/>
                <a:ext cx="7971837" cy="523220"/>
              </a:xfrm>
              <a:prstGeom prst="rect">
                <a:avLst/>
              </a:prstGeom>
              <a:blipFill>
                <a:blip r:embed="rId5"/>
                <a:stretch>
                  <a:fillRect l="-1433" t="-11905" b="-28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47FFA5FA-3D29-EB41-BB7E-04D2FD639FB3}"/>
                  </a:ext>
                </a:extLst>
              </p:cNvPr>
              <p:cNvSpPr/>
              <p:nvPr/>
            </p:nvSpPr>
            <p:spPr>
              <a:xfrm>
                <a:off x="611560" y="5571237"/>
                <a:ext cx="7971837" cy="95410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0" i="0" u="sng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IND-secure under the RSA assumption</a:t>
                </a: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: given </a:t>
                </a:r>
                <a14:m>
                  <m:oMath xmlns:m="http://schemas.openxmlformats.org/officeDocument/2006/math">
                    <m:r>
                      <a:rPr kumimoji="0" lang="en-US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𝑁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,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𝑒</m:t>
                    </m:r>
                  </m:oMath>
                </a14:m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 (as above) and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pPr>
                      <m:e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𝑟</m:t>
                        </m:r>
                      </m:e>
                      <m:sup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𝑒</m:t>
                        </m:r>
                      </m:sup>
                    </m:sSup>
                    <m:r>
                      <a:rPr kumimoji="0" lang="en-US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 </m:t>
                    </m:r>
                  </m:oMath>
                </a14:m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mod N, hard to compute </a:t>
                </a:r>
                <a14:m>
                  <m:oMath xmlns:m="http://schemas.openxmlformats.org/officeDocument/2006/math"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𝑟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.</m:t>
                    </m:r>
                  </m:oMath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47FFA5FA-3D29-EB41-BB7E-04D2FD639FB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5571237"/>
                <a:ext cx="7971837" cy="954107"/>
              </a:xfrm>
              <a:prstGeom prst="rect">
                <a:avLst/>
              </a:prstGeom>
              <a:blipFill>
                <a:blip r:embed="rId6"/>
                <a:stretch>
                  <a:fillRect l="-1752" t="-6579" r="-318" b="-157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9782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EAD9B1C3-B051-465C-B947-80380DE22779}"/>
              </a:ext>
            </a:extLst>
          </p:cNvPr>
          <p:cNvSpPr>
            <a:spLocks noGrp="1"/>
          </p:cNvSpPr>
          <p:nvPr/>
        </p:nvSpPr>
        <p:spPr>
          <a:xfrm>
            <a:off x="212089" y="312728"/>
            <a:ext cx="8966970" cy="642938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3150" b="1">
                <a:solidFill>
                  <a:srgbClr val="14232D"/>
                </a:solidFill>
                <a:latin typeface="DejaVu Sans"/>
                <a:ea typeface="DejaVu Sans"/>
                <a:cs typeface="DejaVu Sans"/>
              </a:defRPr>
            </a:pPr>
            <a:r>
              <a:rPr lang="en-US" sz="3200" b="1" dirty="0">
                <a:solidFill>
                  <a:schemeClr val="accent1"/>
                </a:solidFill>
                <a:latin typeface="+mj-lt"/>
                <a:ea typeface="DejaVu Sans"/>
                <a:cs typeface="DejaVu Sans"/>
              </a:rPr>
              <a:t>Blum-Williams is a Trapdoor Permutation over the squares</a:t>
            </a:r>
            <a:endParaRPr sz="3200" b="1" dirty="0">
              <a:solidFill>
                <a:schemeClr val="accent1"/>
              </a:solidFill>
              <a:latin typeface="+mj-lt"/>
              <a:ea typeface="DejaVu Sans"/>
              <a:cs typeface="DejaVu Sans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C9C5D2E-BE55-4CA6-8B93-97CFA2DF9C0F}"/>
              </a:ext>
            </a:extLst>
          </p:cNvPr>
          <p:cNvSpPr>
            <a:spLocks noGrp="1"/>
          </p:cNvSpPr>
          <p:nvPr/>
        </p:nvSpPr>
        <p:spPr>
          <a:xfrm>
            <a:off x="8308973" y="7493467"/>
            <a:ext cx="285750" cy="185738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350" b="0">
                <a:solidFill>
                  <a:srgbClr val="56656F"/>
                </a:solidFill>
                <a:latin typeface="DejaVu Sans"/>
                <a:ea typeface="DejaVu Sans"/>
                <a:cs typeface="DejaVu Sans"/>
              </a:defRPr>
            </a:pPr>
            <a:r>
              <a:rPr sz="2400">
                <a:ea typeface="DejaVu Sans"/>
                <a:cs typeface="DejaVu Sans"/>
              </a:rPr>
              <a:t>1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B9DD60CB-66FB-41F9-AEB7-62C30064C576}"/>
                  </a:ext>
                </a:extLst>
              </p:cNvPr>
              <p:cNvSpPr>
                <a:spLocks noGrp="1"/>
              </p:cNvSpPr>
              <p:nvPr/>
            </p:nvSpPr>
            <p:spPr>
              <a:xfrm>
                <a:off x="498670" y="1389460"/>
                <a:ext cx="8393809" cy="464344"/>
              </a:xfrm>
              <a:prstGeom prst="rect">
                <a:avLst/>
              </a:prstGeom>
              <a:noFill/>
              <a:ln w="0">
                <a:noFill/>
              </a:ln>
            </p:spPr>
            <p:txBody>
              <a:bodyPr>
                <a:noAutofit/>
              </a:bodyPr>
              <a:lstStyle/>
              <a:p>
                <a:pPr>
                  <a:defRPr sz="2250" b="0">
                    <a:solidFill>
                      <a:srgbClr val="14232D"/>
                    </a:solidFill>
                    <a:latin typeface="DejaVu Sans"/>
                    <a:ea typeface="DejaVu Sans"/>
                    <a:cs typeface="DejaVu Sans"/>
                  </a:defRPr>
                </a:pPr>
                <a:r>
                  <a:rPr lang="en-US" sz="2400" dirty="0">
                    <a:solidFill>
                      <a:srgbClr val="14232D"/>
                    </a:solidFill>
                    <a:ea typeface="DejaVu Sans"/>
                    <a:cs typeface="DejaVu Sans"/>
                  </a:rPr>
                  <a:t>Let N = </a:t>
                </a:r>
                <a:r>
                  <a:rPr lang="en-US" sz="2400" dirty="0" err="1">
                    <a:solidFill>
                      <a:srgbClr val="14232D"/>
                    </a:solidFill>
                    <a:ea typeface="DejaVu Sans"/>
                    <a:cs typeface="DejaVu Sans"/>
                  </a:rPr>
                  <a:t>pq</a:t>
                </a:r>
                <a:r>
                  <a:rPr lang="en-US" sz="2400" dirty="0">
                    <a:solidFill>
                      <a:srgbClr val="14232D"/>
                    </a:solidFill>
                    <a:ea typeface="DejaVu Sans"/>
                    <a:cs typeface="DejaVu Sans"/>
                  </a:rPr>
                  <a:t>,  p ≡ q ≡ 3 (mod 4). </a:t>
                </a:r>
              </a:p>
              <a:p>
                <a:pPr>
                  <a:defRPr sz="2250" b="0">
                    <a:solidFill>
                      <a:srgbClr val="14232D"/>
                    </a:solidFill>
                    <a:latin typeface="DejaVu Sans"/>
                    <a:ea typeface="DejaVu Sans"/>
                    <a:cs typeface="DejaVu Sans"/>
                  </a:defRPr>
                </a:pPr>
                <a:r>
                  <a:rPr lang="en-US" sz="2800" dirty="0">
                    <a:solidFill>
                      <a:schemeClr val="accent1"/>
                    </a:solidFill>
                    <a:latin typeface="Calibri"/>
                  </a:rPr>
                  <a:t>claim </a:t>
                </a:r>
                <a:r>
                  <a:rPr lang="en-US" sz="2800" dirty="0">
                    <a:solidFill>
                      <a:prstClr val="black"/>
                    </a:solidFill>
                    <a:latin typeface="Calibri"/>
                  </a:rPr>
                  <a:t>F</a:t>
                </a:r>
                <a:r>
                  <a:rPr lang="en-US" sz="2800" baseline="-25000" dirty="0">
                    <a:solidFill>
                      <a:prstClr val="black"/>
                    </a:solidFill>
                    <a:latin typeface="Calibri"/>
                  </a:rPr>
                  <a:t>N</a:t>
                </a:r>
                <a:r>
                  <a:rPr lang="en-US" sz="2800" dirty="0">
                    <a:solidFill>
                      <a:prstClr val="black"/>
                    </a:solidFill>
                    <a:latin typeface="Calibri"/>
                  </a:rPr>
                  <a:t>(x) = x</a:t>
                </a:r>
                <a:r>
                  <a:rPr lang="en-US" sz="2800" baseline="30000" dirty="0">
                    <a:solidFill>
                      <a:prstClr val="black"/>
                    </a:solidFill>
                    <a:latin typeface="Calibri"/>
                  </a:rPr>
                  <a:t>2</a:t>
                </a:r>
                <a:r>
                  <a:rPr lang="en-US" sz="2800" dirty="0">
                    <a:solidFill>
                      <a:prstClr val="black"/>
                    </a:solidFill>
                    <a:latin typeface="Calibri"/>
                  </a:rPr>
                  <a:t> mod N is a permutation over QR</a:t>
                </a:r>
              </a:p>
              <a:p>
                <a:pPr>
                  <a:defRPr sz="2250" b="0">
                    <a:solidFill>
                      <a:srgbClr val="14232D"/>
                    </a:solidFill>
                    <a:latin typeface="DejaVu Sans"/>
                    <a:ea typeface="DejaVu Sans"/>
                    <a:cs typeface="DejaVu Sans"/>
                  </a:defRPr>
                </a:pPr>
                <a:endParaRPr lang="en-US" sz="2400" dirty="0">
                  <a:solidFill>
                    <a:srgbClr val="14232D"/>
                  </a:solidFill>
                  <a:ea typeface="DejaVu Sans"/>
                  <a:cs typeface="DejaVu Sans"/>
                </a:endParaRPr>
              </a:p>
              <a:p>
                <a:pPr>
                  <a:defRPr sz="2250" b="0">
                    <a:solidFill>
                      <a:srgbClr val="14232D"/>
                    </a:solidFill>
                    <a:latin typeface="DejaVu Sans"/>
                    <a:ea typeface="DejaVu Sans"/>
                    <a:cs typeface="DejaVu Sans"/>
                  </a:defRPr>
                </a:pPr>
                <a:r>
                  <a:rPr lang="en-US" sz="2400" dirty="0">
                    <a:solidFill>
                      <a:srgbClr val="14232D"/>
                    </a:solidFill>
                    <a:ea typeface="DejaVu Sans"/>
                    <a:cs typeface="DejaVu Sans"/>
                  </a:rPr>
                  <a:t>Proof:-1 is a non-square since (−1/p) =(−1)</a:t>
                </a:r>
                <a:r>
                  <a:rPr lang="en-US" sz="2400" baseline="30000" dirty="0">
                    <a:solidFill>
                      <a:srgbClr val="14232D"/>
                    </a:solidFill>
                    <a:ea typeface="DejaVu Sans"/>
                    <a:cs typeface="DejaVu Sans"/>
                  </a:rPr>
                  <a:t>odd</a:t>
                </a:r>
                <a:r>
                  <a:rPr lang="en-US" sz="2400" dirty="0">
                    <a:solidFill>
                      <a:srgbClr val="14232D"/>
                    </a:solidFill>
                    <a:ea typeface="DejaVu Sans"/>
                    <a:cs typeface="DejaVu Sans"/>
                  </a:rPr>
                  <a:t>=-1 </a:t>
                </a:r>
              </a:p>
              <a:p>
                <a:pPr>
                  <a:defRPr sz="2250" b="0">
                    <a:solidFill>
                      <a:srgbClr val="14232D"/>
                    </a:solidFill>
                    <a:latin typeface="DejaVu Sans"/>
                    <a:ea typeface="DejaVu Sans"/>
                    <a:cs typeface="DejaVu Sans"/>
                  </a:defRPr>
                </a:pPr>
                <a:r>
                  <a:rPr lang="en-US" sz="2400" dirty="0">
                    <a:solidFill>
                      <a:srgbClr val="14232D"/>
                    </a:solidFill>
                    <a:ea typeface="DejaVu Sans"/>
                    <a:cs typeface="DejaVu Sans"/>
                  </a:rPr>
                  <a:t>Let y ∈ QR</a:t>
                </a:r>
                <a:r>
                  <a:rPr lang="en-US" sz="2400" baseline="-25000" dirty="0">
                    <a:solidFill>
                      <a:srgbClr val="14232D"/>
                    </a:solidFill>
                    <a:ea typeface="DejaVu Sans"/>
                    <a:cs typeface="DejaVu Sans"/>
                  </a:rPr>
                  <a:t>N</a:t>
                </a:r>
                <a:r>
                  <a:rPr lang="en-US" sz="2400" dirty="0">
                    <a:solidFill>
                      <a:srgbClr val="14232D"/>
                    </a:solidFill>
                    <a:ea typeface="DejaVu Sans"/>
                    <a:cs typeface="DejaVu Sans"/>
                  </a:rPr>
                  <a:t> </a:t>
                </a:r>
              </a:p>
              <a:p>
                <a:pPr>
                  <a:defRPr sz="2250" b="0">
                    <a:solidFill>
                      <a:srgbClr val="14232D"/>
                    </a:solidFill>
                    <a:latin typeface="DejaVu Sans"/>
                    <a:ea typeface="DejaVu Sans"/>
                    <a:cs typeface="DejaVu Sans"/>
                  </a:defRPr>
                </a:pPr>
                <a:endParaRPr lang="en-US" sz="2400" dirty="0">
                  <a:solidFill>
                    <a:srgbClr val="14232D"/>
                  </a:solidFill>
                  <a:ea typeface="DejaVu Sans"/>
                  <a:cs typeface="DejaVu Sans"/>
                </a:endParaRPr>
              </a:p>
              <a:p>
                <a:pPr>
                  <a:defRPr sz="2250" b="0">
                    <a:solidFill>
                      <a:srgbClr val="14232D"/>
                    </a:solidFill>
                    <a:latin typeface="DejaVu Sans"/>
                    <a:ea typeface="DejaVu Sans"/>
                    <a:cs typeface="DejaVu Sans"/>
                  </a:defRPr>
                </a:pPr>
                <a:r>
                  <a:rPr lang="en-US" sz="2400" dirty="0">
                    <a:solidFill>
                      <a:srgbClr val="14232D"/>
                    </a:solidFill>
                    <a:ea typeface="DejaVu Sans"/>
                    <a:cs typeface="DejaVu Sans"/>
                  </a:rPr>
                  <a:t>By CRT, the 4 square roots of y are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ar-AE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AE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∓</m:t>
                        </m:r>
                        <m:r>
                          <a:rPr lang="ar-AE" sz="2800" i="1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ar-AE" sz="2800" i="1">
                            <a:latin typeface="Cambria Math" panose="02040503050406030204" pitchFamily="18" charset="0"/>
                          </a:rPr>
                          <m:t>𝑃</m:t>
                        </m:r>
                      </m:sub>
                    </m:sSub>
                    <m:sSub>
                      <m:sSubPr>
                        <m:ctrlPr>
                          <a:rPr lang="ar-AE" sz="2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AE" sz="28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ar-AE" sz="2800" i="1">
                            <a:latin typeface="Cambria Math" panose="02040503050406030204" pitchFamily="18" charset="0"/>
                          </a:rPr>
                          <m:t>𝑃</m:t>
                        </m:r>
                      </m:sub>
                    </m:sSub>
                    <m:r>
                      <a:rPr lang="ar-AE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∓</m:t>
                    </m:r>
                    <m:sSub>
                      <m:sSubPr>
                        <m:ctrlPr>
                          <a:rPr lang="ar-AE" sz="2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AE" sz="2800" i="1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ar-AE" sz="2800" i="1">
                            <a:latin typeface="Cambria Math" panose="02040503050406030204" pitchFamily="18" charset="0"/>
                          </a:rPr>
                          <m:t>𝑄</m:t>
                        </m:r>
                      </m:sub>
                    </m:sSub>
                    <m:sSub>
                      <m:sSubPr>
                        <m:ctrlPr>
                          <a:rPr lang="ar-AE" sz="2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AE" sz="28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ar-AE" sz="2800" i="1">
                            <a:latin typeface="Cambria Math" panose="02040503050406030204" pitchFamily="18" charset="0"/>
                          </a:rPr>
                          <m:t>𝑄</m:t>
                        </m:r>
                      </m:sub>
                    </m:sSub>
                  </m:oMath>
                </a14:m>
                <a:r>
                  <a:rPr lang="ar-AE" sz="2800" dirty="0"/>
                  <a:t> </a:t>
                </a:r>
                <a:r>
                  <a:rPr lang="en-US" sz="2800" dirty="0"/>
                  <a:t>where the coefficients</a:t>
                </a:r>
              </a:p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ar-AE" sz="2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ar-AE" sz="2800" i="1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ar-AE" sz="2800" i="1">
                              <a:latin typeface="Cambria Math" panose="02040503050406030204" pitchFamily="18" charset="0"/>
                            </a:rPr>
                            <m:t>𝑃</m:t>
                          </m:r>
                        </m:sub>
                      </m:sSub>
                      <m:r>
                        <a:rPr lang="ar-AE" sz="2800" i="1">
                          <a:latin typeface="Cambria Math" panose="02040503050406030204" pitchFamily="18" charset="0"/>
                        </a:rPr>
                        <m:t>=1 </m:t>
                      </m:r>
                      <m:r>
                        <a:rPr lang="ar-AE" sz="2800" i="1">
                          <a:latin typeface="Cambria Math" panose="02040503050406030204" pitchFamily="18" charset="0"/>
                        </a:rPr>
                        <m:t>𝑚𝑜𝑑</m:t>
                      </m:r>
                      <m:r>
                        <a:rPr lang="ar-AE" sz="280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ar-AE" sz="2800" i="1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ar-AE" sz="280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ar-AE" sz="2800" i="1">
                          <a:latin typeface="Cambria Math" panose="02040503050406030204" pitchFamily="18" charset="0"/>
                        </a:rPr>
                        <m:t>𝑎𝑛𝑑</m:t>
                      </m:r>
                      <m:sSub>
                        <m:sSubPr>
                          <m:ctrlPr>
                            <a:rPr lang="ar-AE" sz="2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ar-AE" sz="28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ar-AE" sz="2800" i="1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ar-AE" sz="2800" i="1">
                              <a:latin typeface="Cambria Math" panose="02040503050406030204" pitchFamily="18" charset="0"/>
                            </a:rPr>
                            <m:t>𝑃</m:t>
                          </m:r>
                        </m:sub>
                      </m:sSub>
                      <m:r>
                        <a:rPr lang="ar-AE" sz="2800" i="1">
                          <a:latin typeface="Cambria Math" panose="02040503050406030204" pitchFamily="18" charset="0"/>
                        </a:rPr>
                        <m:t>=0 </m:t>
                      </m:r>
                      <m:r>
                        <a:rPr lang="ar-AE" sz="2800" i="1">
                          <a:latin typeface="Cambria Math" panose="02040503050406030204" pitchFamily="18" charset="0"/>
                        </a:rPr>
                        <m:t>𝑚𝑜𝑑</m:t>
                      </m:r>
                      <m:r>
                        <a:rPr lang="ar-AE" sz="280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ar-AE" sz="2800" i="1">
                          <a:latin typeface="Cambria Math" panose="02040503050406030204" pitchFamily="18" charset="0"/>
                        </a:rPr>
                        <m:t>𝑄</m:t>
                      </m:r>
                    </m:oMath>
                  </m:oMathPara>
                </a14:m>
                <a:endParaRPr lang="ar-AE" sz="2800" dirty="0"/>
              </a:p>
              <a:p>
                <a:r>
                  <a:rPr lang="en-US" sz="2800" dirty="0"/>
                  <a:t>          </a:t>
                </a:r>
                <a:r>
                  <a:rPr lang="ar-AE" sz="2800" dirty="0"/>
                  <a:t>        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ar-AE" sz="2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AE" sz="2800" i="1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ar-AE" sz="2800" i="1">
                            <a:latin typeface="Cambria Math" panose="02040503050406030204" pitchFamily="18" charset="0"/>
                          </a:rPr>
                          <m:t>𝑄</m:t>
                        </m:r>
                      </m:sub>
                    </m:sSub>
                    <m:r>
                      <a:rPr lang="ar-AE" sz="28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ar-AE" sz="2800" i="1">
                        <a:latin typeface="Cambria Math" panose="02040503050406030204" pitchFamily="18" charset="0"/>
                      </a:rPr>
                      <m:t>0</m:t>
                    </m:r>
                    <m:r>
                      <a:rPr lang="ar-AE" sz="2800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ar-AE" sz="2800" i="1">
                        <a:latin typeface="Cambria Math" panose="02040503050406030204" pitchFamily="18" charset="0"/>
                      </a:rPr>
                      <m:t>𝑚𝑜𝑑</m:t>
                    </m:r>
                    <m:r>
                      <a:rPr lang="ar-AE" sz="2800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ar-AE" sz="2800" i="1">
                        <a:latin typeface="Cambria Math" panose="02040503050406030204" pitchFamily="18" charset="0"/>
                      </a:rPr>
                      <m:t>𝑃</m:t>
                    </m:r>
                    <m:r>
                      <a:rPr lang="ar-AE" sz="2800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ar-AE" sz="2800" i="1">
                        <a:latin typeface="Cambria Math" panose="02040503050406030204" pitchFamily="18" charset="0"/>
                      </a:rPr>
                      <m:t>𝑎𝑛𝑑</m:t>
                    </m:r>
                    <m:sSub>
                      <m:sSubPr>
                        <m:ctrlPr>
                          <a:rPr lang="ar-AE" sz="2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AE" sz="2800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ar-AE" sz="2800" i="1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ar-AE" sz="2800" i="1">
                            <a:latin typeface="Cambria Math" panose="02040503050406030204" pitchFamily="18" charset="0"/>
                          </a:rPr>
                          <m:t>𝑄</m:t>
                        </m:r>
                      </m:sub>
                    </m:sSub>
                    <m:r>
                      <a:rPr lang="ar-AE" sz="2800" i="1">
                        <a:latin typeface="Cambria Math" panose="02040503050406030204" pitchFamily="18" charset="0"/>
                      </a:rPr>
                      <m:t>=1 </m:t>
                    </m:r>
                    <m:r>
                      <a:rPr lang="ar-AE" sz="2800" i="1">
                        <a:latin typeface="Cambria Math" panose="02040503050406030204" pitchFamily="18" charset="0"/>
                      </a:rPr>
                      <m:t>𝑚𝑜𝑑</m:t>
                    </m:r>
                    <m:r>
                      <a:rPr lang="ar-AE" sz="2800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ar-AE" sz="2800" i="1"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endParaRPr lang="ar-AE" sz="2800" dirty="0"/>
              </a:p>
              <a:p>
                <a:r>
                  <a:rPr lang="en-US" sz="2800" dirty="0"/>
                  <a:t>Since (-1) is a non-square mod and mod q, the only root of y which is a square is x =</a:t>
                </a:r>
                <a:r>
                  <a:rPr lang="en-US" sz="2800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ar-AE" sz="2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AE" sz="2800" i="1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ar-AE" sz="2800" i="1">
                            <a:latin typeface="Cambria Math" panose="02040503050406030204" pitchFamily="18" charset="0"/>
                          </a:rPr>
                          <m:t>𝑃</m:t>
                        </m:r>
                      </m:sub>
                    </m:sSub>
                    <m:sSub>
                      <m:sSubPr>
                        <m:ctrlPr>
                          <a:rPr lang="ar-AE" sz="2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AE" sz="28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ar-AE" sz="2800" i="1">
                            <a:latin typeface="Cambria Math" panose="02040503050406030204" pitchFamily="18" charset="0"/>
                          </a:rPr>
                          <m:t>𝑃</m:t>
                        </m:r>
                      </m:sub>
                    </m:sSub>
                    <m:r>
                      <a:rPr lang="ar-AE" sz="2800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ar-AE" sz="2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AE" sz="2800" i="1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ar-AE" sz="2800" i="1">
                            <a:latin typeface="Cambria Math" panose="02040503050406030204" pitchFamily="18" charset="0"/>
                          </a:rPr>
                          <m:t>𝑄</m:t>
                        </m:r>
                      </m:sub>
                    </m:sSub>
                    <m:sSub>
                      <m:sSubPr>
                        <m:ctrlPr>
                          <a:rPr lang="ar-AE" sz="2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AE" sz="28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ar-AE" sz="2800" i="1">
                            <a:latin typeface="Cambria Math" panose="02040503050406030204" pitchFamily="18" charset="0"/>
                          </a:rPr>
                          <m:t>𝑄</m:t>
                        </m:r>
                      </m:sub>
                    </m:sSub>
                  </m:oMath>
                </a14:m>
                <a:r>
                  <a:rPr lang="ar-AE" sz="2800" dirty="0"/>
                  <a:t> </a:t>
                </a:r>
              </a:p>
              <a:p>
                <a:pPr>
                  <a:defRPr sz="2250" b="0">
                    <a:solidFill>
                      <a:srgbClr val="14232D"/>
                    </a:solidFill>
                    <a:latin typeface="DejaVu Sans"/>
                    <a:ea typeface="DejaVu Sans"/>
                    <a:cs typeface="DejaVu Sans"/>
                  </a:defRPr>
                </a:pPr>
                <a:endParaRPr sz="2400" dirty="0">
                  <a:solidFill>
                    <a:srgbClr val="14232D"/>
                  </a:solidFill>
                  <a:ea typeface="DejaVu Sans"/>
                  <a:cs typeface="DejaVu Sans"/>
                </a:endParaRPr>
              </a:p>
            </p:txBody>
          </p:sp>
        </mc:Choice>
        <mc:Fallback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B9DD60CB-66FB-41F9-AEB7-62C30064C57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8670" y="1389460"/>
                <a:ext cx="8393809" cy="464344"/>
              </a:xfrm>
              <a:prstGeom prst="rect">
                <a:avLst/>
              </a:prstGeom>
              <a:blipFill>
                <a:blip r:embed="rId3"/>
                <a:stretch>
                  <a:fillRect l="-1511" t="-10811" b="-983784"/>
                </a:stretch>
              </a:blipFill>
              <a:ln w="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C38EDA36-910F-431C-98D8-4AD951C22ED9}"/>
                  </a:ext>
                </a:extLst>
              </p:cNvPr>
              <p:cNvSpPr>
                <a:spLocks noGrp="1"/>
              </p:cNvSpPr>
              <p:nvPr/>
            </p:nvSpPr>
            <p:spPr>
              <a:xfrm>
                <a:off x="53055" y="6309579"/>
                <a:ext cx="9037889" cy="428625"/>
              </a:xfrm>
              <a:prstGeom prst="rect">
                <a:avLst/>
              </a:prstGeom>
              <a:noFill/>
              <a:ln w="0">
                <a:noFill/>
              </a:ln>
            </p:spPr>
            <p:txBody>
              <a:bodyPr>
                <a:noAutofit/>
              </a:bodyPr>
              <a:lstStyle/>
              <a:p>
                <a:pPr>
                  <a:defRPr sz="2325" b="1">
                    <a:solidFill>
                      <a:srgbClr val="14232D"/>
                    </a:solidFill>
                    <a:latin typeface="DejaVu Sans"/>
                    <a:ea typeface="DejaVu Sans"/>
                    <a:cs typeface="DejaVu Sans"/>
                  </a:defRPr>
                </a:pPr>
                <a14:m>
                  <m:oMath xmlns:m="http://schemas.openxmlformats.org/officeDocument/2006/math">
                    <m:r>
                      <a:rPr lang="en-US" sz="2400" b="1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DejaVu Sans"/>
                      </a:rPr>
                      <m:t>⟶</m:t>
                    </m:r>
                  </m:oMath>
                </a14:m>
                <a:r>
                  <a:rPr sz="2400" b="1" dirty="0">
                    <a:ea typeface="DejaVu Sans"/>
                    <a:cs typeface="DejaVu Sans"/>
                  </a:rPr>
                  <a:t> </a:t>
                </a:r>
                <a:r>
                  <a:rPr lang="en-US" sz="2400" b="1" dirty="0">
                    <a:ea typeface="DejaVu Sans"/>
                    <a:cs typeface="DejaVu Sans"/>
                  </a:rPr>
                  <a:t>F</a:t>
                </a:r>
                <a:r>
                  <a:rPr lang="en-US" sz="2400" b="1" baseline="-25000" dirty="0">
                    <a:ea typeface="DejaVu Sans"/>
                    <a:cs typeface="DejaVu Sans"/>
                  </a:rPr>
                  <a:t>N</a:t>
                </a:r>
                <a:r>
                  <a:rPr lang="en-US" sz="2400" b="1" dirty="0">
                    <a:ea typeface="DejaVu Sans"/>
                    <a:cs typeface="DejaVu Sans"/>
                  </a:rPr>
                  <a:t> </a:t>
                </a:r>
                <a:r>
                  <a:rPr sz="2400" b="1" dirty="0">
                    <a:ea typeface="DejaVu Sans"/>
                    <a:cs typeface="DejaVu Sans"/>
                  </a:rPr>
                  <a:t>is a permutation </a:t>
                </a:r>
                <a:r>
                  <a:rPr lang="en-US" sz="2400" b="1" dirty="0">
                    <a:ea typeface="DejaVu Sans"/>
                    <a:cs typeface="DejaVu Sans"/>
                  </a:rPr>
                  <a:t>over QR</a:t>
                </a:r>
                <a:r>
                  <a:rPr lang="en-US" sz="2400" b="1" baseline="-25000" dirty="0">
                    <a:ea typeface="DejaVu Sans"/>
                    <a:cs typeface="DejaVu Sans"/>
                  </a:rPr>
                  <a:t>N</a:t>
                </a:r>
                <a:endParaRPr sz="2400" b="1" baseline="-25000" dirty="0">
                  <a:ea typeface="DejaVu Sans"/>
                  <a:cs typeface="DejaVu Sans"/>
                </a:endParaRPr>
              </a:p>
            </p:txBody>
          </p:sp>
        </mc:Choice>
        <mc:Fallback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C38EDA36-910F-431C-98D8-4AD951C22ED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055" y="6309579"/>
                <a:ext cx="9037889" cy="428625"/>
              </a:xfrm>
              <a:prstGeom prst="rect">
                <a:avLst/>
              </a:prstGeom>
              <a:blipFill>
                <a:blip r:embed="rId4"/>
                <a:stretch>
                  <a:fillRect t="-11429" b="-40000"/>
                </a:stretch>
              </a:blipFill>
              <a:ln w="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7086136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6E8AD0-D09F-3030-0A47-74620C703D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1">
            <a:extLst>
              <a:ext uri="{FF2B5EF4-FFF2-40B4-BE49-F238E27FC236}">
                <a16:creationId xmlns:a16="http://schemas.microsoft.com/office/drawing/2014/main" id="{C9E4B26F-2922-487E-7612-8D632E32EA0E}"/>
              </a:ext>
            </a:extLst>
          </p:cNvPr>
          <p:cNvSpPr txBox="1">
            <a:spLocks/>
          </p:cNvSpPr>
          <p:nvPr/>
        </p:nvSpPr>
        <p:spPr>
          <a:xfrm>
            <a:off x="20543" y="476672"/>
            <a:ext cx="8712968" cy="792088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Calibri" panose="020F0502020204030204" pitchFamily="34" charset="0"/>
                <a:ea typeface="Cambria Math" pitchFamily="18" charset="0"/>
                <a:cs typeface="Arial Unicode MS" pitchFamily="34" charset="-128"/>
              </a:rPr>
              <a:t>The Rabin/Blum-Williams Trapdoor Permutation</a:t>
            </a:r>
            <a:endParaRPr kumimoji="0" lang="en-US" sz="2400" b="0" i="1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Calibri" panose="020F0502020204030204" pitchFamily="34" charset="0"/>
              <a:ea typeface="Cambria Math" pitchFamily="18" charset="0"/>
              <a:cs typeface="Arial Unicode MS" pitchFamily="34" charset="-12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5368660-6910-A171-F208-382CBF669BEB}"/>
              </a:ext>
            </a:extLst>
          </p:cNvPr>
          <p:cNvSpPr/>
          <p:nvPr/>
        </p:nvSpPr>
        <p:spPr>
          <a:xfrm>
            <a:off x="467544" y="1556792"/>
            <a:ext cx="914501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Let N=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pq,p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=q=3 mod 4.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dirty="0">
                <a:solidFill>
                  <a:prstClr val="black"/>
                </a:solidFill>
                <a:latin typeface="Calibri"/>
              </a:rPr>
              <a:t>F</a:t>
            </a:r>
            <a:r>
              <a:rPr lang="en-US" sz="2800" baseline="-25000" dirty="0">
                <a:solidFill>
                  <a:prstClr val="black"/>
                </a:solidFill>
                <a:latin typeface="Calibri"/>
              </a:rPr>
              <a:t>N</a:t>
            </a:r>
            <a:r>
              <a:rPr lang="en-US" sz="2800" dirty="0">
                <a:solidFill>
                  <a:prstClr val="black"/>
                </a:solidFill>
                <a:latin typeface="Calibri"/>
              </a:rPr>
              <a:t>(x) = x</a:t>
            </a:r>
            <a:r>
              <a:rPr lang="en-US" sz="2800" baseline="30000" dirty="0">
                <a:solidFill>
                  <a:prstClr val="black"/>
                </a:solidFill>
                <a:latin typeface="Calibri"/>
              </a:rPr>
              <a:t>2</a:t>
            </a:r>
            <a:r>
              <a:rPr lang="en-US" sz="2800" dirty="0">
                <a:solidFill>
                  <a:prstClr val="black"/>
                </a:solidFill>
                <a:latin typeface="Calibri"/>
              </a:rPr>
              <a:t> mod N is a permutation over QR</a:t>
            </a:r>
            <a:r>
              <a:rPr lang="en-US" sz="2800" baseline="-25000" dirty="0">
                <a:solidFill>
                  <a:prstClr val="black"/>
                </a:solidFill>
                <a:latin typeface="Calibri"/>
              </a:rPr>
              <a:t>N</a:t>
            </a:r>
            <a:endParaRPr kumimoji="0" lang="en-US" sz="2800" b="0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3AE08F75-1CD8-07D1-B312-3F7115C2F69A}"/>
              </a:ext>
            </a:extLst>
          </p:cNvPr>
          <p:cNvSpPr/>
          <p:nvPr/>
        </p:nvSpPr>
        <p:spPr>
          <a:xfrm>
            <a:off x="467544" y="3485327"/>
            <a:ext cx="879827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Hardcore bits (galore) for the F: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A4845504-3B64-C1A0-02D6-4958A69CDC18}"/>
                  </a:ext>
                </a:extLst>
              </p:cNvPr>
              <p:cNvSpPr/>
              <p:nvPr/>
            </p:nvSpPr>
            <p:spPr>
              <a:xfrm>
                <a:off x="730256" y="4006756"/>
                <a:ext cx="8532440" cy="5232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457200" marR="0" lvl="0" indent="-45720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The Goldreich-Levin bit 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kumimoji="0" lang="en-US" sz="2800" b="0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GL</m:t>
                    </m:r>
                    <m:d>
                      <m:dPr>
                        <m:ctrlP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𝑥</m:t>
                        </m:r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;</m:t>
                        </m:r>
                        <m:sSup>
                          <m:sSupPr>
                            <m:ctrlP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pPr>
                          <m:e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𝑟</m:t>
                            </m:r>
                          </m:e>
                          <m:sup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′</m:t>
                            </m:r>
                          </m:sup>
                        </m:sSup>
                      </m:e>
                    </m:d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 </m:t>
                    </m:r>
                    <m:d>
                      <m:dPr>
                        <m:begChr m:val="⟨"/>
                        <m:endChr m:val="⟩"/>
                        <m:ctrlP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𝑥</m:t>
                        </m:r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,</m:t>
                        </m:r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𝑟</m:t>
                        </m:r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′</m:t>
                        </m:r>
                      </m:e>
                    </m:d>
                    <m:r>
                      <a:rPr kumimoji="0" lang="en-US" sz="2800" b="0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 </m:t>
                    </m:r>
                    <m:r>
                      <m:rPr>
                        <m:sty m:val="p"/>
                      </m:rPr>
                      <a:rPr kumimoji="0" lang="en-US" sz="2800" b="0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mod</m:t>
                    </m:r>
                    <m:r>
                      <a:rPr kumimoji="0" lang="en-US" sz="2800" b="0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 2</m:t>
                    </m:r>
                  </m:oMath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A4845504-3B64-C1A0-02D6-4958A69CDC1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0256" y="4006756"/>
                <a:ext cx="8532440" cy="523220"/>
              </a:xfrm>
              <a:prstGeom prst="rect">
                <a:avLst/>
              </a:prstGeom>
              <a:blipFill>
                <a:blip r:embed="rId3"/>
                <a:stretch>
                  <a:fillRect l="-1337" t="-11905" b="-309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D3AE007B-9DC8-1D2E-216D-604A1CFF21E5}"/>
                  </a:ext>
                </a:extLst>
              </p:cNvPr>
              <p:cNvSpPr/>
              <p:nvPr/>
            </p:nvSpPr>
            <p:spPr>
              <a:xfrm>
                <a:off x="730256" y="4700461"/>
                <a:ext cx="8532440" cy="5232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457200" marR="0" lvl="0" indent="-45720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The least significant bit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kumimoji="0" lang="en-US" sz="2800" b="0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LSB</m:t>
                    </m:r>
                    <m:r>
                      <a:rPr kumimoji="0" lang="en-US" sz="2800" b="0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(</m:t>
                    </m:r>
                    <m:r>
                      <m:rPr>
                        <m:sty m:val="p"/>
                      </m:rPr>
                      <a:rPr kumimoji="0" lang="en-US" sz="2800" b="0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x</m:t>
                    </m:r>
                    <m:r>
                      <a:rPr kumimoji="0" lang="en-US" sz="2800" b="0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)</m:t>
                    </m:r>
                  </m:oMath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D3AE007B-9DC8-1D2E-216D-604A1CFF21E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0256" y="4700461"/>
                <a:ext cx="8532440" cy="523220"/>
              </a:xfrm>
              <a:prstGeom prst="rect">
                <a:avLst/>
              </a:prstGeom>
              <a:blipFill>
                <a:blip r:embed="rId4"/>
                <a:stretch>
                  <a:fillRect l="-1337" t="-14286" b="-28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612C845C-F153-D2A9-0C6B-9C5764F25299}"/>
                  </a:ext>
                </a:extLst>
              </p:cNvPr>
              <p:cNvSpPr/>
              <p:nvPr/>
            </p:nvSpPr>
            <p:spPr>
              <a:xfrm>
                <a:off x="730256" y="5367697"/>
                <a:ext cx="8532440" cy="5232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457200" marR="0" lvl="0" indent="-45720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The “most significant bit”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𝐻𝐴𝐿𝐹</m:t>
                        </m:r>
                      </m:e>
                      <m:sub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𝑁</m:t>
                        </m:r>
                      </m:sub>
                    </m:sSub>
                    <m:d>
                      <m:dPr>
                        <m:ctrlP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𝑥</m:t>
                        </m:r>
                      </m:e>
                    </m:d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=1</m:t>
                    </m:r>
                  </m:oMath>
                </a14:m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 iff </a:t>
                </a:r>
                <a14:m>
                  <m:oMath xmlns:m="http://schemas.openxmlformats.org/officeDocument/2006/math"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𝑥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&lt;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𝑁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/2</m:t>
                    </m:r>
                  </m:oMath>
                </a14:m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 </a:t>
                </a:r>
              </a:p>
            </p:txBody>
          </p:sp>
        </mc:Choice>
        <mc:Fallback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612C845C-F153-D2A9-0C6B-9C5764F2529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0256" y="5367697"/>
                <a:ext cx="8532440" cy="523220"/>
              </a:xfrm>
              <a:prstGeom prst="rect">
                <a:avLst/>
              </a:prstGeom>
              <a:blipFill>
                <a:blip r:embed="rId5"/>
                <a:stretch>
                  <a:fillRect l="-1337" t="-11905" b="-309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B8CABCD7-2B3B-DB05-4BB9-71CC5C9AD434}"/>
                  </a:ext>
                </a:extLst>
              </p:cNvPr>
              <p:cNvSpPr/>
              <p:nvPr/>
            </p:nvSpPr>
            <p:spPr>
              <a:xfrm>
                <a:off x="730256" y="6068613"/>
                <a:ext cx="8532440" cy="5232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457200" marR="0" lvl="0" indent="-45720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In fact, any single bit of </a:t>
                </a:r>
                <a14:m>
                  <m:oMath xmlns:m="http://schemas.openxmlformats.org/officeDocument/2006/math"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𝑥</m:t>
                    </m:r>
                  </m:oMath>
                </a14:m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 is hardcore. </a:t>
                </a:r>
              </a:p>
            </p:txBody>
          </p:sp>
        </mc:Choice>
        <mc:Fallback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B8CABCD7-2B3B-DB05-4BB9-71CC5C9AD43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0256" y="6068613"/>
                <a:ext cx="8532440" cy="523220"/>
              </a:xfrm>
              <a:prstGeom prst="rect">
                <a:avLst/>
              </a:prstGeom>
              <a:blipFill>
                <a:blip r:embed="rId6"/>
                <a:stretch>
                  <a:fillRect l="-1337" t="-14634" b="-317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302252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EFF680-19A6-41CA-A568-05E7B9F24A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1">
            <a:extLst>
              <a:ext uri="{FF2B5EF4-FFF2-40B4-BE49-F238E27FC236}">
                <a16:creationId xmlns:a16="http://schemas.microsoft.com/office/drawing/2014/main" id="{1AE174DA-C09E-A74C-B055-6A7D5581E524}"/>
              </a:ext>
            </a:extLst>
          </p:cNvPr>
          <p:cNvSpPr txBox="1">
            <a:spLocks/>
          </p:cNvSpPr>
          <p:nvPr/>
        </p:nvSpPr>
        <p:spPr>
          <a:xfrm>
            <a:off x="467544" y="404664"/>
            <a:ext cx="8115853" cy="7920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891637"/>
                </a:solidFill>
                <a:effectLst/>
                <a:uLnTx/>
                <a:uFillTx/>
                <a:latin typeface="Calibri" panose="020F0502020204030204" pitchFamily="34" charset="0"/>
                <a:ea typeface="Cambria Math" pitchFamily="18" charset="0"/>
                <a:cs typeface="Arial Unicode MS" pitchFamily="34" charset="-128"/>
              </a:rPr>
              <a:t>Rabin/BW Bit Encryption</a:t>
            </a:r>
            <a:endParaRPr kumimoji="0" lang="en-US" sz="2400" b="0" i="1" u="none" strike="noStrike" kern="1200" cap="none" spc="0" normalizeH="0" baseline="0" noProof="0" dirty="0">
              <a:ln>
                <a:noFill/>
              </a:ln>
              <a:solidFill>
                <a:srgbClr val="891637"/>
              </a:solidFill>
              <a:effectLst/>
              <a:uLnTx/>
              <a:uFillTx/>
              <a:latin typeface="Calibri" panose="020F0502020204030204" pitchFamily="34" charset="0"/>
              <a:ea typeface="Cambria Math" pitchFamily="18" charset="0"/>
              <a:cs typeface="Arial Unicode MS" pitchFamily="34" charset="-128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DD4557B9-F316-46D1-177D-669857B4210E}"/>
                  </a:ext>
                </a:extLst>
              </p:cNvPr>
              <p:cNvSpPr/>
              <p:nvPr/>
            </p:nvSpPr>
            <p:spPr>
              <a:xfrm>
                <a:off x="611560" y="1628800"/>
                <a:ext cx="7971837" cy="138499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457200" marR="0" lvl="0" indent="-45720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𝐺𝑒𝑛</m:t>
                    </m:r>
                    <m:d>
                      <m:dPr>
                        <m:ctrlP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pPr>
                          <m:e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1</m:t>
                            </m:r>
                          </m:e>
                          <m:sup>
                            <m:r>
                              <a:rPr kumimoji="0" lang="en-US" sz="2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𝑛</m:t>
                            </m:r>
                          </m:sup>
                        </m:sSup>
                      </m:e>
                    </m:d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: </m:t>
                    </m:r>
                  </m:oMath>
                </a14:m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Let </a:t>
                </a:r>
                <a14:m>
                  <m:oMath xmlns:m="http://schemas.openxmlformats.org/officeDocument/2006/math"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𝑁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𝑝𝑞</m:t>
                    </m:r>
                  </m:oMath>
                </a14:m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 and </a:t>
                </a:r>
                <a14:m>
                  <m:oMath xmlns:m="http://schemas.openxmlformats.org/officeDocument/2006/math"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𝑝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𝑞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=3 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𝑚𝑜𝑑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 4</m:t>
                    </m:r>
                  </m:oMath>
                </a14:m>
                <a:b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</a:br>
                <a:b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</a:b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Let </a:t>
                </a:r>
                <a14:m>
                  <m:oMath xmlns:m="http://schemas.openxmlformats.org/officeDocument/2006/math"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𝑝𝑘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𝑁</m:t>
                    </m:r>
                  </m:oMath>
                </a14:m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FF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 </a:t>
                </a: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and let </a:t>
                </a:r>
                <a14:m>
                  <m:oMath xmlns:m="http://schemas.openxmlformats.org/officeDocument/2006/math"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𝑠𝑘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={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𝑝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,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𝑞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}</m:t>
                    </m:r>
                  </m:oMath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DD4557B9-F316-46D1-177D-669857B4210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1628800"/>
                <a:ext cx="7971837" cy="1384995"/>
              </a:xfrm>
              <a:prstGeom prst="rect">
                <a:avLst/>
              </a:prstGeom>
              <a:blipFill>
                <a:blip r:embed="rId3"/>
                <a:stretch>
                  <a:fillRect l="-1433" t="-5455" b="-109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8FBCFADC-A3C4-86C6-C974-931A729A69E0}"/>
                  </a:ext>
                </a:extLst>
              </p:cNvPr>
              <p:cNvSpPr/>
              <p:nvPr/>
            </p:nvSpPr>
            <p:spPr>
              <a:xfrm>
                <a:off x="600201" y="3710061"/>
                <a:ext cx="7971837" cy="9909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457200" marR="0" lvl="0" indent="-45720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𝐸𝑛𝑐</m:t>
                    </m:r>
                    <m:d>
                      <m:dPr>
                        <m:ctrlP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𝑝𝑘</m:t>
                        </m:r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,</m:t>
                        </m:r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𝑏</m:t>
                        </m:r>
                      </m:e>
                    </m:d>
                  </m:oMath>
                </a14:m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 where </a:t>
                </a:r>
                <a14:m>
                  <m:oMath xmlns:m="http://schemas.openxmlformats.org/officeDocument/2006/math"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𝑏</m:t>
                    </m:r>
                  </m:oMath>
                </a14:m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 is a bit: Generate random </a:t>
                </a:r>
                <a14:m>
                  <m:oMath xmlns:m="http://schemas.openxmlformats.org/officeDocument/2006/math"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𝑟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∈</m:t>
                    </m:r>
                    <m:sSubSup>
                      <m:sSubSupPr>
                        <m:ctrlP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</m:ctrlPr>
                      </m:sSubSupPr>
                      <m:e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𝑄𝑅</m:t>
                        </m:r>
                      </m:e>
                      <m:sub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𝑁</m:t>
                        </m:r>
                      </m:sub>
                      <m:sup/>
                    </m:sSubSup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 </m:t>
                    </m:r>
                  </m:oMath>
                </a14:m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and output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pPr>
                      <m:e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𝑟</m:t>
                        </m:r>
                      </m:e>
                      <m:sup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2</m:t>
                        </m:r>
                      </m:sup>
                    </m:sSup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 </m:t>
                    </m:r>
                    <m:r>
                      <m:rPr>
                        <m:sty m:val="p"/>
                      </m:rPr>
                      <a:rPr kumimoji="0" lang="en-US" sz="2800" b="0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mod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 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𝑁</m:t>
                    </m:r>
                  </m:oMath>
                </a14:m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 and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kumimoji="0" lang="en-US" sz="2800" b="0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LSB</m:t>
                    </m:r>
                    <m:d>
                      <m:dPr>
                        <m:ctrlP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𝑟</m:t>
                        </m:r>
                      </m:e>
                    </m:d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⨁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𝑚</m:t>
                    </m:r>
                  </m:oMath>
                </a14:m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.</a:t>
                </a:r>
              </a:p>
            </p:txBody>
          </p:sp>
        </mc:Choice>
        <mc:Fallback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8FBCFADC-A3C4-86C6-C974-931A729A69E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0201" y="3710061"/>
                <a:ext cx="7971837" cy="990977"/>
              </a:xfrm>
              <a:prstGeom prst="rect">
                <a:avLst/>
              </a:prstGeom>
              <a:blipFill>
                <a:blip r:embed="rId4"/>
                <a:stretch>
                  <a:fillRect l="-1433" t="-6329" b="-164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1A790167-B681-6655-122A-DFFB49EC33CD}"/>
                  </a:ext>
                </a:extLst>
              </p:cNvPr>
              <p:cNvSpPr/>
              <p:nvPr/>
            </p:nvSpPr>
            <p:spPr>
              <a:xfrm>
                <a:off x="611560" y="5013176"/>
                <a:ext cx="8280920" cy="5232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457200" marR="0" lvl="0" indent="-45720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𝐷𝑒𝑐</m:t>
                    </m:r>
                    <m:d>
                      <m:dPr>
                        <m:ctrlP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𝑠𝑘</m:t>
                        </m:r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,</m:t>
                        </m:r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𝑐</m:t>
                        </m:r>
                      </m:e>
                    </m:d>
                  </m:oMath>
                </a14:m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: Recover </a:t>
                </a:r>
                <a14:m>
                  <m:oMath xmlns:m="http://schemas.openxmlformats.org/officeDocument/2006/math"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𝑟</m:t>
                    </m:r>
                  </m:oMath>
                </a14:m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 via taking square roots mod N</a:t>
                </a:r>
              </a:p>
            </p:txBody>
          </p:sp>
        </mc:Choice>
        <mc:Fallback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1A790167-B681-6655-122A-DFFB49EC33C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5013176"/>
                <a:ext cx="8280920" cy="523220"/>
              </a:xfrm>
              <a:prstGeom prst="rect">
                <a:avLst/>
              </a:prstGeom>
              <a:blipFill>
                <a:blip r:embed="rId5"/>
                <a:stretch>
                  <a:fillRect l="-1378" t="-11905" r="-459" b="-309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72511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Rectangle 2">
            <a:extLst>
              <a:ext uri="{FF2B5EF4-FFF2-40B4-BE49-F238E27FC236}">
                <a16:creationId xmlns:a16="http://schemas.microsoft.com/office/drawing/2014/main" id="{C9587AD4-3302-6F83-209A-D83A5269D84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304800"/>
            <a:ext cx="8458200" cy="1143000"/>
          </a:xfrm>
        </p:spPr>
        <p:txBody>
          <a:bodyPr/>
          <a:lstStyle/>
          <a:p>
            <a:r>
              <a:rPr lang="en-US" altLang="en-US" sz="3600" dirty="0">
                <a:solidFill>
                  <a:schemeClr val="accent1"/>
                </a:solidFill>
                <a:ea typeface="ＭＳ Ｐゴシック" panose="020B0600070205080204" pitchFamily="34" charset="-128"/>
              </a:rPr>
              <a:t>From 1-Bit Messages to Long Messages</a:t>
            </a:r>
            <a:endParaRPr lang="en-US" altLang="en-US" dirty="0">
              <a:solidFill>
                <a:schemeClr val="accent1"/>
              </a:solidFill>
              <a:ea typeface="ＭＳ Ｐゴシック" panose="020B0600070205080204" pitchFamily="34" charset="-128"/>
            </a:endParaRPr>
          </a:p>
        </p:txBody>
      </p:sp>
      <p:sp>
        <p:nvSpPr>
          <p:cNvPr id="50178" name="Rectangle 3">
            <a:extLst>
              <a:ext uri="{FF2B5EF4-FFF2-40B4-BE49-F238E27FC236}">
                <a16:creationId xmlns:a16="http://schemas.microsoft.com/office/drawing/2014/main" id="{278E83BF-B8B3-7CD4-3001-66231243E42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28600" y="1524000"/>
            <a:ext cx="8534400" cy="4648200"/>
          </a:xfrm>
        </p:spPr>
        <p:txBody>
          <a:bodyPr/>
          <a:lstStyle/>
          <a:p>
            <a:pPr>
              <a:buFontTx/>
              <a:buNone/>
            </a:pPr>
            <a:r>
              <a:rPr lang="en-US" altLang="en-US" sz="2800" dirty="0">
                <a:ea typeface="ＭＳ Ｐゴシック" panose="020B0600070205080204" pitchFamily="34" charset="-128"/>
              </a:rPr>
              <a:t>Let P=(Gen, Enc, Dec)  be a semantically secure </a:t>
            </a:r>
          </a:p>
          <a:p>
            <a:pPr>
              <a:buFontTx/>
              <a:buNone/>
            </a:pPr>
            <a:r>
              <a:rPr lang="en-US" altLang="en-US" sz="2800" dirty="0">
                <a:ea typeface="ＭＳ Ｐゴシック" panose="020B0600070205080204" pitchFamily="34" charset="-128"/>
              </a:rPr>
              <a:t>public-key encryption scheme for 1-bit messages.</a:t>
            </a:r>
          </a:p>
          <a:p>
            <a:pPr>
              <a:buFontTx/>
              <a:buNone/>
            </a:pPr>
            <a:r>
              <a:rPr lang="en-US" altLang="en-US" dirty="0">
                <a:solidFill>
                  <a:srgbClr val="3366FF"/>
                </a:solidFill>
                <a:ea typeface="ＭＳ Ｐゴシック" panose="020B0600070205080204" pitchFamily="34" charset="-128"/>
              </a:rPr>
              <a:t>Define probabilistic Encryption PE</a:t>
            </a:r>
            <a:r>
              <a:rPr lang="en-US" altLang="en-US" baseline="-25000" dirty="0">
                <a:solidFill>
                  <a:srgbClr val="3366FF"/>
                </a:solidFill>
                <a:ea typeface="ＭＳ Ｐゴシック" panose="020B0600070205080204" pitchFamily="34" charset="-128"/>
              </a:rPr>
              <a:t>P</a:t>
            </a:r>
            <a:r>
              <a:rPr lang="en-US" altLang="en-US" dirty="0">
                <a:solidFill>
                  <a:srgbClr val="3366FF"/>
                </a:solidFill>
                <a:ea typeface="ＭＳ Ｐゴシック" panose="020B0600070205080204" pitchFamily="34" charset="-128"/>
              </a:rPr>
              <a:t>= (G,E,D):</a:t>
            </a:r>
            <a:r>
              <a:rPr lang="en-US" altLang="en-US" sz="3600" dirty="0">
                <a:solidFill>
                  <a:srgbClr val="3366FF"/>
                </a:solidFill>
                <a:ea typeface="ＭＳ Ｐゴシック" panose="020B0600070205080204" pitchFamily="34" charset="-128"/>
              </a:rPr>
              <a:t> </a:t>
            </a:r>
          </a:p>
          <a:p>
            <a:r>
              <a:rPr lang="en-US" altLang="en-US" dirty="0">
                <a:solidFill>
                  <a:srgbClr val="0066FF"/>
                </a:solidFill>
                <a:ea typeface="ＭＳ Ｐゴシック" panose="020B0600070205080204" pitchFamily="34" charset="-128"/>
              </a:rPr>
              <a:t>G(1</a:t>
            </a:r>
            <a:r>
              <a:rPr lang="en-US" altLang="en-US" baseline="30000" dirty="0">
                <a:solidFill>
                  <a:srgbClr val="0066FF"/>
                </a:solidFill>
                <a:ea typeface="ＭＳ Ｐゴシック" panose="020B0600070205080204" pitchFamily="34" charset="-128"/>
              </a:rPr>
              <a:t>k</a:t>
            </a:r>
            <a:r>
              <a:rPr lang="en-US" altLang="en-US" dirty="0">
                <a:solidFill>
                  <a:srgbClr val="0066FF"/>
                </a:solidFill>
                <a:ea typeface="ＭＳ Ｐゴシック" panose="020B0600070205080204" pitchFamily="34" charset="-128"/>
              </a:rPr>
              <a:t>)</a:t>
            </a:r>
            <a:r>
              <a:rPr lang="en-US" altLang="en-US" dirty="0">
                <a:ea typeface="ＭＳ Ｐゴシック" panose="020B0600070205080204" pitchFamily="34" charset="-128"/>
              </a:rPr>
              <a:t> = Gen (1</a:t>
            </a:r>
            <a:r>
              <a:rPr lang="en-US" altLang="en-US" baseline="30000" dirty="0">
                <a:ea typeface="ＭＳ Ｐゴシック" panose="020B0600070205080204" pitchFamily="34" charset="-128"/>
              </a:rPr>
              <a:t>k</a:t>
            </a:r>
            <a:r>
              <a:rPr lang="en-US" altLang="en-US" dirty="0">
                <a:ea typeface="ＭＳ Ｐゴシック" panose="020B0600070205080204" pitchFamily="34" charset="-128"/>
              </a:rPr>
              <a:t>)</a:t>
            </a:r>
          </a:p>
          <a:p>
            <a:r>
              <a:rPr lang="en-US" altLang="en-US" dirty="0">
                <a:solidFill>
                  <a:srgbClr val="0066FF"/>
                </a:solidFill>
                <a:ea typeface="ＭＳ Ｐゴシック" panose="020B0600070205080204" pitchFamily="34" charset="-128"/>
              </a:rPr>
              <a:t>E(</a:t>
            </a:r>
            <a:r>
              <a:rPr lang="en-US" altLang="en-US" dirty="0" err="1">
                <a:solidFill>
                  <a:srgbClr val="0066FF"/>
                </a:solidFill>
                <a:ea typeface="ＭＳ Ｐゴシック" panose="020B0600070205080204" pitchFamily="34" charset="-128"/>
              </a:rPr>
              <a:t>pk,m</a:t>
            </a:r>
            <a:r>
              <a:rPr lang="en-US" altLang="en-US" dirty="0">
                <a:solidFill>
                  <a:srgbClr val="0066FF"/>
                </a:solidFill>
                <a:ea typeface="ＭＳ Ｐゴシック" panose="020B0600070205080204" pitchFamily="34" charset="-128"/>
              </a:rPr>
              <a:t>=m</a:t>
            </a:r>
            <a:r>
              <a:rPr lang="en-US" altLang="en-US" baseline="-25000" dirty="0">
                <a:solidFill>
                  <a:srgbClr val="0066FF"/>
                </a:solidFill>
                <a:ea typeface="ＭＳ Ｐゴシック" panose="020B0600070205080204" pitchFamily="34" charset="-128"/>
              </a:rPr>
              <a:t>1</a:t>
            </a:r>
            <a:r>
              <a:rPr lang="en-US" altLang="en-US" dirty="0">
                <a:solidFill>
                  <a:srgbClr val="0066FF"/>
                </a:solidFill>
                <a:ea typeface="ＭＳ Ｐゴシック" panose="020B0600070205080204" pitchFamily="34" charset="-128"/>
              </a:rPr>
              <a:t>…m</a:t>
            </a:r>
            <a:r>
              <a:rPr lang="en-US" altLang="en-US" baseline="-25000" dirty="0">
                <a:solidFill>
                  <a:srgbClr val="0066FF"/>
                </a:solidFill>
                <a:ea typeface="ＭＳ Ｐゴシック" panose="020B0600070205080204" pitchFamily="34" charset="-128"/>
              </a:rPr>
              <a:t>l</a:t>
            </a:r>
            <a:r>
              <a:rPr lang="en-US" altLang="en-US" dirty="0">
                <a:solidFill>
                  <a:srgbClr val="0066FF"/>
                </a:solidFill>
                <a:ea typeface="ＭＳ Ｐゴシック" panose="020B0600070205080204" pitchFamily="34" charset="-128"/>
              </a:rPr>
              <a:t>): Encrypt bit-by-bit</a:t>
            </a:r>
            <a:endParaRPr lang="en-US" altLang="en-US" dirty="0">
              <a:ea typeface="ＭＳ Ｐゴシック" panose="020B0600070205080204" pitchFamily="34" charset="-128"/>
            </a:endParaRPr>
          </a:p>
          <a:p>
            <a:pPr>
              <a:buFontTx/>
              <a:buNone/>
            </a:pPr>
            <a:r>
              <a:rPr lang="en-US" altLang="en-US" dirty="0">
                <a:ea typeface="ＭＳ Ｐゴシック" panose="020B0600070205080204" pitchFamily="34" charset="-128"/>
              </a:rPr>
              <a:t>          Output c = (Enc(m</a:t>
            </a:r>
            <a:r>
              <a:rPr lang="en-US" altLang="en-US" baseline="-25000" dirty="0">
                <a:ea typeface="ＭＳ Ｐゴシック" panose="020B0600070205080204" pitchFamily="34" charset="-128"/>
              </a:rPr>
              <a:t>1</a:t>
            </a:r>
            <a:r>
              <a:rPr lang="en-US" altLang="en-US" dirty="0">
                <a:ea typeface="ＭＳ Ｐゴシック" panose="020B0600070205080204" pitchFamily="34" charset="-128"/>
              </a:rPr>
              <a:t>),Enc(m</a:t>
            </a:r>
            <a:r>
              <a:rPr lang="en-US" altLang="en-US" baseline="-25000" dirty="0">
                <a:ea typeface="ＭＳ Ｐゴシック" panose="020B0600070205080204" pitchFamily="34" charset="-128"/>
              </a:rPr>
              <a:t>2</a:t>
            </a:r>
            <a:r>
              <a:rPr lang="en-US" altLang="en-US" dirty="0">
                <a:ea typeface="ＭＳ Ｐゴシック" panose="020B0600070205080204" pitchFamily="34" charset="-128"/>
              </a:rPr>
              <a:t>),…Enc(m</a:t>
            </a:r>
            <a:r>
              <a:rPr lang="en-US" altLang="en-US" baseline="-25000" dirty="0">
                <a:ea typeface="ＭＳ Ｐゴシック" panose="020B0600070205080204" pitchFamily="34" charset="-128"/>
              </a:rPr>
              <a:t>l</a:t>
            </a:r>
            <a:r>
              <a:rPr lang="en-US" altLang="en-US" dirty="0">
                <a:ea typeface="ＭＳ Ｐゴシック" panose="020B0600070205080204" pitchFamily="34" charset="-128"/>
              </a:rPr>
              <a:t>))</a:t>
            </a:r>
          </a:p>
          <a:p>
            <a:r>
              <a:rPr lang="en-US" altLang="en-US" dirty="0">
                <a:solidFill>
                  <a:srgbClr val="0066FF"/>
                </a:solidFill>
                <a:ea typeface="ＭＳ Ｐゴシック" panose="020B0600070205080204" pitchFamily="34" charset="-128"/>
              </a:rPr>
              <a:t>D(</a:t>
            </a:r>
            <a:r>
              <a:rPr lang="en-US" altLang="en-US" dirty="0" err="1">
                <a:solidFill>
                  <a:srgbClr val="0066FF"/>
                </a:solidFill>
                <a:ea typeface="ＭＳ Ｐゴシック" panose="020B0600070205080204" pitchFamily="34" charset="-128"/>
              </a:rPr>
              <a:t>sk,c</a:t>
            </a:r>
            <a:r>
              <a:rPr lang="en-US" altLang="en-US" dirty="0">
                <a:solidFill>
                  <a:srgbClr val="0066FF"/>
                </a:solidFill>
                <a:ea typeface="ＭＳ Ｐゴシック" panose="020B0600070205080204" pitchFamily="34" charset="-128"/>
              </a:rPr>
              <a:t>=c</a:t>
            </a:r>
            <a:r>
              <a:rPr lang="en-US" altLang="en-US" baseline="-25000" dirty="0">
                <a:solidFill>
                  <a:srgbClr val="0066FF"/>
                </a:solidFill>
                <a:ea typeface="ＭＳ Ｐゴシック" panose="020B0600070205080204" pitchFamily="34" charset="-128"/>
              </a:rPr>
              <a:t>1</a:t>
            </a:r>
            <a:r>
              <a:rPr lang="en-US" altLang="en-US" dirty="0">
                <a:solidFill>
                  <a:srgbClr val="0066FF"/>
                </a:solidFill>
                <a:ea typeface="ＭＳ Ｐゴシック" panose="020B0600070205080204" pitchFamily="34" charset="-128"/>
              </a:rPr>
              <a:t>…c</a:t>
            </a:r>
            <a:r>
              <a:rPr lang="en-US" altLang="en-US" baseline="-25000" dirty="0">
                <a:solidFill>
                  <a:srgbClr val="0066FF"/>
                </a:solidFill>
                <a:ea typeface="ＭＳ Ｐゴシック" panose="020B0600070205080204" pitchFamily="34" charset="-128"/>
              </a:rPr>
              <a:t>l</a:t>
            </a:r>
            <a:r>
              <a:rPr lang="en-US" altLang="en-US" dirty="0">
                <a:solidFill>
                  <a:srgbClr val="0066FF"/>
                </a:solidFill>
                <a:ea typeface="ＭＳ Ｐゴシック" panose="020B0600070205080204" pitchFamily="34" charset="-128"/>
              </a:rPr>
              <a:t>):</a:t>
            </a:r>
            <a:r>
              <a:rPr lang="en-US" altLang="en-US" dirty="0">
                <a:ea typeface="ＭＳ Ｐゴシック" panose="020B0600070205080204" pitchFamily="34" charset="-128"/>
              </a:rPr>
              <a:t> </a:t>
            </a:r>
          </a:p>
          <a:p>
            <a:pPr>
              <a:buFontTx/>
              <a:buNone/>
            </a:pPr>
            <a:r>
              <a:rPr lang="en-US" altLang="en-US" dirty="0">
                <a:ea typeface="ＭＳ Ｐゴシック" panose="020B0600070205080204" pitchFamily="34" charset="-128"/>
              </a:rPr>
              <a:t>             For 1≤j≤l, compute </a:t>
            </a:r>
            <a:r>
              <a:rPr lang="en-US" altLang="en-US" dirty="0" err="1">
                <a:ea typeface="ＭＳ Ｐゴシック" panose="020B0600070205080204" pitchFamily="34" charset="-128"/>
              </a:rPr>
              <a:t>m</a:t>
            </a:r>
            <a:r>
              <a:rPr lang="en-US" altLang="en-US" baseline="-25000" dirty="0" err="1">
                <a:ea typeface="ＭＳ Ｐゴシック" panose="020B0600070205080204" pitchFamily="34" charset="-128"/>
              </a:rPr>
              <a:t>j</a:t>
            </a:r>
            <a:r>
              <a:rPr lang="en-US" altLang="en-US" dirty="0">
                <a:ea typeface="ＭＳ Ｐゴシック" panose="020B0600070205080204" pitchFamily="34" charset="-128"/>
              </a:rPr>
              <a:t>=Dec(</a:t>
            </a:r>
            <a:r>
              <a:rPr lang="en-US" altLang="en-US" dirty="0" err="1">
                <a:ea typeface="ＭＳ Ｐゴシック" panose="020B0600070205080204" pitchFamily="34" charset="-128"/>
              </a:rPr>
              <a:t>sk,c</a:t>
            </a:r>
            <a:r>
              <a:rPr lang="en-US" altLang="en-US" baseline="-25000" dirty="0" err="1">
                <a:ea typeface="ＭＳ Ｐゴシック" panose="020B0600070205080204" pitchFamily="34" charset="-128"/>
              </a:rPr>
              <a:t>j</a:t>
            </a:r>
            <a:r>
              <a:rPr lang="en-US" altLang="en-US" dirty="0">
                <a:ea typeface="ＭＳ Ｐゴシック" panose="020B0600070205080204" pitchFamily="34" charset="-128"/>
              </a:rPr>
              <a:t>)</a:t>
            </a:r>
          </a:p>
          <a:p>
            <a:endParaRPr lang="en-US" altLang="en-US" dirty="0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  <p:transition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Rectangle 2">
            <a:extLst>
              <a:ext uri="{FF2B5EF4-FFF2-40B4-BE49-F238E27FC236}">
                <a16:creationId xmlns:a16="http://schemas.microsoft.com/office/drawing/2014/main" id="{B200CC47-1C3A-7F49-B144-BDEE1B69A1A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2362200"/>
            <a:ext cx="91440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en-US" altLang="en-US" sz="3600" dirty="0">
                <a:solidFill>
                  <a:schemeClr val="accent1"/>
                </a:solidFill>
                <a:ea typeface="ＭＳ Ｐゴシック" panose="020B0600070205080204" pitchFamily="34" charset="-128"/>
              </a:rPr>
              <a:t>Bit by Bit Encryption: a loss of a factor of n in</a:t>
            </a:r>
            <a:br>
              <a:rPr lang="en-US" altLang="en-US" sz="3600" dirty="0">
                <a:solidFill>
                  <a:schemeClr val="accent1"/>
                </a:solidFill>
                <a:ea typeface="ＭＳ Ｐゴシック" panose="020B0600070205080204" pitchFamily="34" charset="-128"/>
              </a:rPr>
            </a:br>
            <a:r>
              <a:rPr lang="en-US" altLang="en-US" sz="3600" dirty="0">
                <a:solidFill>
                  <a:schemeClr val="accent1"/>
                </a:solidFill>
                <a:ea typeface="ＭＳ Ｐゴシック" panose="020B0600070205080204" pitchFamily="34" charset="-128"/>
              </a:rPr>
              <a:t>bandwidth, computation, Randomness</a:t>
            </a:r>
            <a:br>
              <a:rPr lang="en-US" altLang="en-US" sz="3600" dirty="0">
                <a:latin typeface="Arial" panose="020B0604020202020204" pitchFamily="34" charset="0"/>
                <a:ea typeface="ＭＳ Ｐゴシック" panose="020B0600070205080204" pitchFamily="34" charset="-128"/>
              </a:rPr>
            </a:br>
            <a:br>
              <a:rPr lang="en-US" altLang="en-US" sz="3600" dirty="0">
                <a:latin typeface="Arial" panose="020B0604020202020204" pitchFamily="34" charset="0"/>
                <a:ea typeface="ＭＳ Ｐゴシック" panose="020B0600070205080204" pitchFamily="34" charset="-128"/>
              </a:rPr>
            </a:br>
            <a:br>
              <a:rPr lang="en-US" altLang="en-US" sz="3600" dirty="0">
                <a:latin typeface="Arial" panose="020B0604020202020204" pitchFamily="34" charset="0"/>
                <a:ea typeface="ＭＳ Ｐゴシック" panose="020B0600070205080204" pitchFamily="34" charset="-128"/>
              </a:rPr>
            </a:br>
            <a:r>
              <a:rPr lang="en-US" altLang="en-US" sz="3100" dirty="0">
                <a:latin typeface="+mn-lt"/>
                <a:ea typeface="ＭＳ Ｐゴシック" panose="020B0600070205080204" pitchFamily="34" charset="-128"/>
              </a:rPr>
              <a:t>Can we do better and maintain computational </a:t>
            </a:r>
            <a:br>
              <a:rPr lang="en-US" altLang="en-US" sz="3100" dirty="0">
                <a:latin typeface="+mn-lt"/>
                <a:ea typeface="ＭＳ Ｐゴシック" panose="020B0600070205080204" pitchFamily="34" charset="-128"/>
              </a:rPr>
            </a:br>
            <a:r>
              <a:rPr lang="en-US" altLang="en-US" sz="3100" dirty="0">
                <a:latin typeface="+mn-lt"/>
                <a:ea typeface="ＭＳ Ｐゴシック" panose="020B0600070205080204" pitchFamily="34" charset="-128"/>
              </a:rPr>
              <a:t>indistinguishability?</a:t>
            </a:r>
            <a:br>
              <a:rPr lang="en-US" altLang="en-US" sz="3100" dirty="0">
                <a:latin typeface="+mn-lt"/>
                <a:ea typeface="ＭＳ Ｐゴシック" panose="020B0600070205080204" pitchFamily="34" charset="-128"/>
              </a:rPr>
            </a:br>
            <a:br>
              <a:rPr lang="en-US" altLang="en-US" sz="3100" dirty="0">
                <a:latin typeface="+mn-lt"/>
                <a:ea typeface="ＭＳ Ｐゴシック" panose="020B0600070205080204" pitchFamily="34" charset="-128"/>
              </a:rPr>
            </a:br>
            <a:r>
              <a:rPr lang="en-US" altLang="en-US" sz="3100" dirty="0">
                <a:latin typeface="+mn-lt"/>
                <a:ea typeface="ＭＳ Ｐゴシック" panose="020B0600070205080204" pitchFamily="34" charset="-128"/>
              </a:rPr>
              <a:t>Yes</a:t>
            </a:r>
            <a:endParaRPr lang="en-US" altLang="en-US" sz="4000" dirty="0">
              <a:latin typeface="+mn-lt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Rectangle 2">
            <a:extLst>
              <a:ext uri="{FF2B5EF4-FFF2-40B4-BE49-F238E27FC236}">
                <a16:creationId xmlns:a16="http://schemas.microsoft.com/office/drawing/2014/main" id="{C4D59FAE-CD86-B916-80BD-0C29BCB4B18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152400"/>
            <a:ext cx="8458200" cy="1143000"/>
          </a:xfrm>
        </p:spPr>
        <p:txBody>
          <a:bodyPr/>
          <a:lstStyle/>
          <a:p>
            <a:r>
              <a:rPr lang="en-US" altLang="en-US" sz="3600" dirty="0">
                <a:solidFill>
                  <a:schemeClr val="accent1"/>
                </a:solidFill>
                <a:ea typeface="ＭＳ Ｐゴシック" panose="020B0600070205080204" pitchFamily="34" charset="-128"/>
              </a:rPr>
              <a:t>Recall PSRG  G </a:t>
            </a:r>
            <a:r>
              <a:rPr lang="en-US" altLang="en-US" sz="3200" dirty="0">
                <a:solidFill>
                  <a:schemeClr val="accent1"/>
                </a:solidFill>
                <a:ea typeface="ＭＳ Ｐゴシック" panose="020B0600070205080204" pitchFamily="34" charset="-128"/>
              </a:rPr>
              <a:t>based on one-way permutation f with hard core bit B</a:t>
            </a:r>
            <a:endParaRPr lang="he-IL" altLang="en-US" sz="3200" dirty="0">
              <a:solidFill>
                <a:schemeClr val="accent1"/>
              </a:solidFill>
              <a:ea typeface="ＭＳ Ｐゴシック" panose="020B0600070205080204" pitchFamily="34" charset="-128"/>
            </a:endParaRPr>
          </a:p>
        </p:txBody>
      </p:sp>
      <p:sp>
        <p:nvSpPr>
          <p:cNvPr id="56322" name="Rectangle 3">
            <a:extLst>
              <a:ext uri="{FF2B5EF4-FFF2-40B4-BE49-F238E27FC236}">
                <a16:creationId xmlns:a16="http://schemas.microsoft.com/office/drawing/2014/main" id="{81CF77BB-3444-E483-AE33-431C169E276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28600" y="5867400"/>
            <a:ext cx="8229600" cy="12954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z="2800">
                <a:solidFill>
                  <a:srgbClr val="0033CC"/>
                </a:solidFill>
                <a:ea typeface="ＭＳ Ｐゴシック" panose="020B0600070205080204" pitchFamily="34" charset="-128"/>
              </a:rPr>
              <a:t>Let G(x) = B(x)….B (f</a:t>
            </a:r>
            <a:r>
              <a:rPr lang="en-US" altLang="en-US" sz="2800" baseline="30000">
                <a:solidFill>
                  <a:srgbClr val="0033CC"/>
                </a:solidFill>
                <a:ea typeface="ＭＳ Ｐゴシック" panose="020B0600070205080204" pitchFamily="34" charset="-128"/>
              </a:rPr>
              <a:t> </a:t>
            </a:r>
            <a:r>
              <a:rPr lang="en-US" altLang="en-US" sz="2800" baseline="30000">
                <a:solidFill>
                  <a:srgbClr val="0033CC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t-1)</a:t>
            </a:r>
            <a:r>
              <a:rPr lang="en-US" altLang="en-US" sz="2800">
                <a:solidFill>
                  <a:srgbClr val="0033CC"/>
                </a:solidFill>
                <a:ea typeface="ＭＳ Ｐゴシック" panose="020B0600070205080204" pitchFamily="34" charset="-128"/>
              </a:rPr>
              <a:t>(x))</a:t>
            </a:r>
            <a:endParaRPr lang="he-IL" altLang="en-US" sz="2800">
              <a:solidFill>
                <a:srgbClr val="0033CC"/>
              </a:solidFill>
              <a:ea typeface="ＭＳ Ｐゴシック" panose="020B0600070205080204" pitchFamily="34" charset="-128"/>
              <a:cs typeface="Arial" panose="020B0604020202020204" pitchFamily="34" charset="0"/>
            </a:endParaRPr>
          </a:p>
          <a:p>
            <a:pPr>
              <a:lnSpc>
                <a:spcPct val="80000"/>
              </a:lnSpc>
            </a:pPr>
            <a:r>
              <a:rPr lang="en-US" altLang="en-US" sz="2800">
                <a:ea typeface="ＭＳ Ｐゴシック" panose="020B0600070205080204" pitchFamily="34" charset="-128"/>
              </a:rPr>
              <a:t>t can be any polynomial in n=|x|</a:t>
            </a:r>
            <a:endParaRPr lang="he-IL" altLang="en-US" sz="2800">
              <a:ea typeface="ＭＳ Ｐゴシック" panose="020B0600070205080204" pitchFamily="34" charset="-128"/>
            </a:endParaRPr>
          </a:p>
        </p:txBody>
      </p:sp>
      <p:sp>
        <p:nvSpPr>
          <p:cNvPr id="56323" name="Rectangle 4">
            <a:extLst>
              <a:ext uri="{FF2B5EF4-FFF2-40B4-BE49-F238E27FC236}">
                <a16:creationId xmlns:a16="http://schemas.microsoft.com/office/drawing/2014/main" id="{3A777271-0F64-CF95-CD4D-BA16A88FC6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52600" y="2209800"/>
            <a:ext cx="1219200" cy="2286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56324" name="Line 5">
            <a:extLst>
              <a:ext uri="{FF2B5EF4-FFF2-40B4-BE49-F238E27FC236}">
                <a16:creationId xmlns:a16="http://schemas.microsoft.com/office/drawing/2014/main" id="{E835B291-C436-5C16-E73B-BF3736A6E431}"/>
              </a:ext>
            </a:extLst>
          </p:cNvPr>
          <p:cNvSpPr>
            <a:spLocks noChangeShapeType="1"/>
          </p:cNvSpPr>
          <p:nvPr/>
        </p:nvSpPr>
        <p:spPr bwMode="auto">
          <a:xfrm>
            <a:off x="2971800" y="2286000"/>
            <a:ext cx="8382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6325" name="Rectangle 6">
            <a:extLst>
              <a:ext uri="{FF2B5EF4-FFF2-40B4-BE49-F238E27FC236}">
                <a16:creationId xmlns:a16="http://schemas.microsoft.com/office/drawing/2014/main" id="{E8B78599-9E3D-08DC-D113-39C82F97BA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0" y="2209800"/>
            <a:ext cx="1219200" cy="2286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56326" name="Text Box 7">
            <a:extLst>
              <a:ext uri="{FF2B5EF4-FFF2-40B4-BE49-F238E27FC236}">
                <a16:creationId xmlns:a16="http://schemas.microsoft.com/office/drawing/2014/main" id="{B8310DC7-C013-B9F0-6C50-CEB5BEFC91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7400" y="2133600"/>
            <a:ext cx="4572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solidFill>
                  <a:srgbClr val="0033CC"/>
                </a:solidFill>
              </a:rPr>
              <a:t>x</a:t>
            </a:r>
            <a:endParaRPr lang="he-IL" altLang="en-US" sz="1800">
              <a:solidFill>
                <a:srgbClr val="0033CC"/>
              </a:solidFill>
              <a:cs typeface="Arial" panose="020B0604020202020204" pitchFamily="34" charset="0"/>
            </a:endParaRPr>
          </a:p>
        </p:txBody>
      </p:sp>
      <p:sp>
        <p:nvSpPr>
          <p:cNvPr id="56327" name="Text Box 8">
            <a:extLst>
              <a:ext uri="{FF2B5EF4-FFF2-40B4-BE49-F238E27FC236}">
                <a16:creationId xmlns:a16="http://schemas.microsoft.com/office/drawing/2014/main" id="{7513B8F5-C778-FB59-3225-52044D9875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91000" y="2133600"/>
            <a:ext cx="6096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solidFill>
                  <a:srgbClr val="0033CC"/>
                </a:solidFill>
              </a:rPr>
              <a:t>f(x)</a:t>
            </a:r>
            <a:endParaRPr lang="he-IL" altLang="en-US" sz="1800">
              <a:solidFill>
                <a:srgbClr val="0033CC"/>
              </a:solidFill>
              <a:cs typeface="Arial" panose="020B0604020202020204" pitchFamily="34" charset="0"/>
            </a:endParaRPr>
          </a:p>
        </p:txBody>
      </p:sp>
      <p:sp>
        <p:nvSpPr>
          <p:cNvPr id="56328" name="Text Box 9">
            <a:extLst>
              <a:ext uri="{FF2B5EF4-FFF2-40B4-BE49-F238E27FC236}">
                <a16:creationId xmlns:a16="http://schemas.microsoft.com/office/drawing/2014/main" id="{F8B91464-25DE-C3B3-47B8-9F8E75D2BC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62600" y="2133600"/>
            <a:ext cx="16764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solidFill>
                  <a:srgbClr val="0033CC"/>
                </a:solidFill>
              </a:rPr>
              <a:t>B(x) </a:t>
            </a:r>
            <a:endParaRPr lang="he-IL" altLang="en-US" sz="1800">
              <a:solidFill>
                <a:srgbClr val="0033CC"/>
              </a:solidFill>
              <a:cs typeface="Arial" panose="020B0604020202020204" pitchFamily="34" charset="0"/>
            </a:endParaRPr>
          </a:p>
        </p:txBody>
      </p:sp>
      <p:sp>
        <p:nvSpPr>
          <p:cNvPr id="56329" name="Rectangle 10">
            <a:extLst>
              <a:ext uri="{FF2B5EF4-FFF2-40B4-BE49-F238E27FC236}">
                <a16:creationId xmlns:a16="http://schemas.microsoft.com/office/drawing/2014/main" id="{E3C31B4A-0D27-10CB-8679-2F2CADBBE1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10200" y="2209800"/>
            <a:ext cx="228600" cy="2286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56330" name="Line 12">
            <a:extLst>
              <a:ext uri="{FF2B5EF4-FFF2-40B4-BE49-F238E27FC236}">
                <a16:creationId xmlns:a16="http://schemas.microsoft.com/office/drawing/2014/main" id="{FBDF80E8-DBA7-360A-0715-72247A3581BE}"/>
              </a:ext>
            </a:extLst>
          </p:cNvPr>
          <p:cNvSpPr>
            <a:spLocks noChangeShapeType="1"/>
          </p:cNvSpPr>
          <p:nvPr/>
        </p:nvSpPr>
        <p:spPr bwMode="auto">
          <a:xfrm>
            <a:off x="5257800" y="1524000"/>
            <a:ext cx="0" cy="3962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6331" name="Text Box 13">
            <a:extLst>
              <a:ext uri="{FF2B5EF4-FFF2-40B4-BE49-F238E27FC236}">
                <a16:creationId xmlns:a16="http://schemas.microsoft.com/office/drawing/2014/main" id="{158EA05A-CA2C-3531-8C29-DF572897F1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86400" y="1676400"/>
            <a:ext cx="11430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solidFill>
                  <a:srgbClr val="000000"/>
                </a:solidFill>
                <a:latin typeface="Arial Narrow" panose="020B0604020202020204" pitchFamily="34" charset="0"/>
              </a:rPr>
              <a:t>Output</a:t>
            </a:r>
            <a:endParaRPr lang="he-IL" altLang="en-US" sz="1800">
              <a:solidFill>
                <a:srgbClr val="000000"/>
              </a:solidFill>
              <a:latin typeface="Arial Narrow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332" name="Text Box 14">
            <a:extLst>
              <a:ext uri="{FF2B5EF4-FFF2-40B4-BE49-F238E27FC236}">
                <a16:creationId xmlns:a16="http://schemas.microsoft.com/office/drawing/2014/main" id="{ED88266C-03D2-5014-1077-F832BBEAE1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0" y="1447800"/>
            <a:ext cx="15240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solidFill>
                  <a:srgbClr val="000000"/>
                </a:solidFill>
                <a:latin typeface="Arial Narrow" panose="020B0604020202020204" pitchFamily="34" charset="0"/>
              </a:rPr>
              <a:t>Internal Configuration</a:t>
            </a:r>
            <a:endParaRPr lang="he-IL" altLang="en-US" sz="1800">
              <a:solidFill>
                <a:srgbClr val="000000"/>
              </a:solidFill>
              <a:latin typeface="Arial Narrow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333" name="Line 15">
            <a:extLst>
              <a:ext uri="{FF2B5EF4-FFF2-40B4-BE49-F238E27FC236}">
                <a16:creationId xmlns:a16="http://schemas.microsoft.com/office/drawing/2014/main" id="{C14944B3-8F9B-5A7A-7935-202947F22240}"/>
              </a:ext>
            </a:extLst>
          </p:cNvPr>
          <p:cNvSpPr>
            <a:spLocks noChangeShapeType="1"/>
          </p:cNvSpPr>
          <p:nvPr/>
        </p:nvSpPr>
        <p:spPr bwMode="auto">
          <a:xfrm>
            <a:off x="3352800" y="1600200"/>
            <a:ext cx="0" cy="3962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6334" name="Rectangle 17">
            <a:extLst>
              <a:ext uri="{FF2B5EF4-FFF2-40B4-BE49-F238E27FC236}">
                <a16:creationId xmlns:a16="http://schemas.microsoft.com/office/drawing/2014/main" id="{9E2B1DFC-AC5B-334E-285E-6B82033565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0" y="2605088"/>
            <a:ext cx="1219200" cy="2286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56335" name="Text Box 18">
            <a:extLst>
              <a:ext uri="{FF2B5EF4-FFF2-40B4-BE49-F238E27FC236}">
                <a16:creationId xmlns:a16="http://schemas.microsoft.com/office/drawing/2014/main" id="{2B5DA2DF-8A7C-6540-FC45-AD07EEA62E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14800" y="2528888"/>
            <a:ext cx="8382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solidFill>
                  <a:srgbClr val="0033CC"/>
                </a:solidFill>
              </a:rPr>
              <a:t>f</a:t>
            </a:r>
            <a:r>
              <a:rPr lang="en-US" altLang="en-US" sz="1800" baseline="30000">
                <a:solidFill>
                  <a:srgbClr val="0033CC"/>
                </a:solidFill>
              </a:rPr>
              <a:t>(2)</a:t>
            </a:r>
            <a:r>
              <a:rPr lang="en-US" altLang="en-US" sz="1800">
                <a:solidFill>
                  <a:srgbClr val="0033CC"/>
                </a:solidFill>
              </a:rPr>
              <a:t>(x)</a:t>
            </a:r>
            <a:endParaRPr lang="he-IL" altLang="en-US" sz="1800">
              <a:solidFill>
                <a:srgbClr val="0033CC"/>
              </a:solidFill>
              <a:cs typeface="Arial" panose="020B0604020202020204" pitchFamily="34" charset="0"/>
            </a:endParaRPr>
          </a:p>
        </p:txBody>
      </p:sp>
      <p:sp>
        <p:nvSpPr>
          <p:cNvPr id="56336" name="Rectangle 19">
            <a:extLst>
              <a:ext uri="{FF2B5EF4-FFF2-40B4-BE49-F238E27FC236}">
                <a16:creationId xmlns:a16="http://schemas.microsoft.com/office/drawing/2014/main" id="{734F3100-BE62-D84E-5179-2304D5CE35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0" y="2971800"/>
            <a:ext cx="1219200" cy="2286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56337" name="Text Box 20">
            <a:extLst>
              <a:ext uri="{FF2B5EF4-FFF2-40B4-BE49-F238E27FC236}">
                <a16:creationId xmlns:a16="http://schemas.microsoft.com/office/drawing/2014/main" id="{4E970AAA-A6B7-0AF8-7765-4DCAA8AA98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14800" y="2895600"/>
            <a:ext cx="8382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solidFill>
                  <a:srgbClr val="0033CC"/>
                </a:solidFill>
              </a:rPr>
              <a:t>f</a:t>
            </a:r>
            <a:r>
              <a:rPr lang="en-US" altLang="en-US" sz="1800" baseline="30000">
                <a:solidFill>
                  <a:srgbClr val="0033CC"/>
                </a:solidFill>
              </a:rPr>
              <a:t>(3)</a:t>
            </a:r>
            <a:r>
              <a:rPr lang="en-US" altLang="en-US" sz="1800">
                <a:solidFill>
                  <a:srgbClr val="0033CC"/>
                </a:solidFill>
              </a:rPr>
              <a:t>(x)</a:t>
            </a:r>
            <a:endParaRPr lang="he-IL" altLang="en-US" sz="1800">
              <a:solidFill>
                <a:srgbClr val="0033CC"/>
              </a:solidFill>
              <a:cs typeface="Arial" panose="020B0604020202020204" pitchFamily="34" charset="0"/>
            </a:endParaRPr>
          </a:p>
        </p:txBody>
      </p:sp>
      <p:sp>
        <p:nvSpPr>
          <p:cNvPr id="56338" name="Rectangle 21">
            <a:extLst>
              <a:ext uri="{FF2B5EF4-FFF2-40B4-BE49-F238E27FC236}">
                <a16:creationId xmlns:a16="http://schemas.microsoft.com/office/drawing/2014/main" id="{ACD518EA-BBFC-74F4-74F6-4A2439BE83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10200" y="2590800"/>
            <a:ext cx="228600" cy="2286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56339" name="Rectangle 22">
            <a:extLst>
              <a:ext uri="{FF2B5EF4-FFF2-40B4-BE49-F238E27FC236}">
                <a16:creationId xmlns:a16="http://schemas.microsoft.com/office/drawing/2014/main" id="{96DE8205-B5BB-F649-D470-E3EB5AF64B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10200" y="2971800"/>
            <a:ext cx="228600" cy="2286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56340" name="Text Box 23">
            <a:extLst>
              <a:ext uri="{FF2B5EF4-FFF2-40B4-BE49-F238E27FC236}">
                <a16:creationId xmlns:a16="http://schemas.microsoft.com/office/drawing/2014/main" id="{8AB064F9-6969-CF3C-BCC0-F52C08B4B6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8800" y="1600200"/>
            <a:ext cx="11430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solidFill>
                  <a:srgbClr val="000000"/>
                </a:solidFill>
                <a:latin typeface="Arial Narrow" panose="020B0604020202020204" pitchFamily="34" charset="0"/>
              </a:rPr>
              <a:t>Input</a:t>
            </a:r>
            <a:endParaRPr lang="he-IL" altLang="en-US" sz="1800">
              <a:solidFill>
                <a:srgbClr val="000000"/>
              </a:solidFill>
              <a:latin typeface="Arial Narrow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341" name="Text Box 24">
            <a:extLst>
              <a:ext uri="{FF2B5EF4-FFF2-40B4-BE49-F238E27FC236}">
                <a16:creationId xmlns:a16="http://schemas.microsoft.com/office/drawing/2014/main" id="{B39280CE-A34C-F0DC-BA0E-71E0B98C2A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15000" y="2514600"/>
            <a:ext cx="13716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solidFill>
                  <a:srgbClr val="0033CC"/>
                </a:solidFill>
              </a:rPr>
              <a:t>B(f(x))</a:t>
            </a:r>
            <a:endParaRPr lang="he-IL" altLang="en-US" sz="1800">
              <a:solidFill>
                <a:srgbClr val="0033CC"/>
              </a:solidFill>
              <a:cs typeface="Arial" panose="020B0604020202020204" pitchFamily="34" charset="0"/>
            </a:endParaRPr>
          </a:p>
        </p:txBody>
      </p:sp>
      <p:sp>
        <p:nvSpPr>
          <p:cNvPr id="56342" name="Text Box 25">
            <a:extLst>
              <a:ext uri="{FF2B5EF4-FFF2-40B4-BE49-F238E27FC236}">
                <a16:creationId xmlns:a16="http://schemas.microsoft.com/office/drawing/2014/main" id="{2321D639-5EF4-2C38-0181-95A512D079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15000" y="2909888"/>
            <a:ext cx="13716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solidFill>
                  <a:srgbClr val="0033CC"/>
                </a:solidFill>
              </a:rPr>
              <a:t>B(f</a:t>
            </a:r>
            <a:r>
              <a:rPr lang="en-US" altLang="en-US" sz="1800" baseline="30000">
                <a:solidFill>
                  <a:srgbClr val="0033CC"/>
                </a:solidFill>
              </a:rPr>
              <a:t> </a:t>
            </a:r>
            <a:r>
              <a:rPr lang="en-US" altLang="en-US" sz="1800" baseline="30000">
                <a:solidFill>
                  <a:srgbClr val="0033CC"/>
                </a:solidFill>
                <a:latin typeface="Arial" panose="020B0604020202020204" pitchFamily="34" charset="0"/>
              </a:rPr>
              <a:t>(2)</a:t>
            </a:r>
            <a:r>
              <a:rPr lang="en-US" altLang="en-US" sz="1800">
                <a:solidFill>
                  <a:srgbClr val="0033CC"/>
                </a:solidFill>
              </a:rPr>
              <a:t>(x))</a:t>
            </a:r>
            <a:endParaRPr lang="he-IL" altLang="en-US" sz="1800">
              <a:solidFill>
                <a:srgbClr val="0033CC"/>
              </a:solidFill>
              <a:cs typeface="Arial" panose="020B0604020202020204" pitchFamily="34" charset="0"/>
            </a:endParaRPr>
          </a:p>
        </p:txBody>
      </p:sp>
      <p:sp>
        <p:nvSpPr>
          <p:cNvPr id="56343" name="Text Box 26">
            <a:extLst>
              <a:ext uri="{FF2B5EF4-FFF2-40B4-BE49-F238E27FC236}">
                <a16:creationId xmlns:a16="http://schemas.microsoft.com/office/drawing/2014/main" id="{2A8C494C-ADE1-026F-E6DA-1C9D46301C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91200" y="4814888"/>
            <a:ext cx="16764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solidFill>
                  <a:srgbClr val="0033CC"/>
                </a:solidFill>
              </a:rPr>
              <a:t>B(f</a:t>
            </a:r>
            <a:r>
              <a:rPr lang="en-US" altLang="en-US" sz="1800" baseline="30000">
                <a:solidFill>
                  <a:srgbClr val="0033CC"/>
                </a:solidFill>
              </a:rPr>
              <a:t>(t</a:t>
            </a:r>
            <a:r>
              <a:rPr lang="en-US" altLang="en-US" sz="1800" baseline="30000">
                <a:solidFill>
                  <a:srgbClr val="0033CC"/>
                </a:solidFill>
                <a:latin typeface="Arial" panose="020B0604020202020204" pitchFamily="34" charset="0"/>
              </a:rPr>
              <a:t>-1)</a:t>
            </a:r>
            <a:r>
              <a:rPr lang="en-US" altLang="en-US" sz="1800">
                <a:solidFill>
                  <a:srgbClr val="0033CC"/>
                </a:solidFill>
              </a:rPr>
              <a:t>(x))</a:t>
            </a:r>
            <a:endParaRPr lang="he-IL" altLang="en-US" sz="1800">
              <a:solidFill>
                <a:srgbClr val="0033CC"/>
              </a:solidFill>
              <a:cs typeface="Arial" panose="020B0604020202020204" pitchFamily="34" charset="0"/>
            </a:endParaRPr>
          </a:p>
        </p:txBody>
      </p:sp>
      <p:sp>
        <p:nvSpPr>
          <p:cNvPr id="56344" name="Rectangle 27">
            <a:extLst>
              <a:ext uri="{FF2B5EF4-FFF2-40B4-BE49-F238E27FC236}">
                <a16:creationId xmlns:a16="http://schemas.microsoft.com/office/drawing/2014/main" id="{C6A0C085-58D4-BDB7-2A84-94D0BD2C6B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86400" y="4876800"/>
            <a:ext cx="228600" cy="2286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56345" name="Rectangle 28">
            <a:extLst>
              <a:ext uri="{FF2B5EF4-FFF2-40B4-BE49-F238E27FC236}">
                <a16:creationId xmlns:a16="http://schemas.microsoft.com/office/drawing/2014/main" id="{D0AC0314-620C-4AF7-EDBA-60BC3A238A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0" y="4891088"/>
            <a:ext cx="1219200" cy="2286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56346" name="Text Box 29">
            <a:extLst>
              <a:ext uri="{FF2B5EF4-FFF2-40B4-BE49-F238E27FC236}">
                <a16:creationId xmlns:a16="http://schemas.microsoft.com/office/drawing/2014/main" id="{9A25B66D-9359-E742-AFB0-761F241AB4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14800" y="4814888"/>
            <a:ext cx="8382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solidFill>
                  <a:srgbClr val="0033CC"/>
                </a:solidFill>
              </a:rPr>
              <a:t>f</a:t>
            </a:r>
            <a:r>
              <a:rPr lang="en-US" altLang="en-US" sz="1800" baseline="30000">
                <a:solidFill>
                  <a:srgbClr val="0033CC"/>
                </a:solidFill>
              </a:rPr>
              <a:t>(l</a:t>
            </a:r>
            <a:r>
              <a:rPr lang="en-US" altLang="en-US" sz="1800">
                <a:solidFill>
                  <a:srgbClr val="0033CC"/>
                </a:solidFill>
              </a:rPr>
              <a:t>(x)</a:t>
            </a:r>
            <a:endParaRPr lang="he-IL" altLang="en-US" sz="1800">
              <a:solidFill>
                <a:srgbClr val="0033CC"/>
              </a:solidFill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Rectangle 2">
            <a:extLst>
              <a:ext uri="{FF2B5EF4-FFF2-40B4-BE49-F238E27FC236}">
                <a16:creationId xmlns:a16="http://schemas.microsoft.com/office/drawing/2014/main" id="{3ABD4141-1088-9A2C-3A7A-C77D1AD0A5F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8458200" cy="1143000"/>
          </a:xfrm>
        </p:spPr>
        <p:txBody>
          <a:bodyPr/>
          <a:lstStyle/>
          <a:p>
            <a:r>
              <a:rPr lang="en-US" altLang="en-US" sz="3600" dirty="0">
                <a:solidFill>
                  <a:schemeClr val="accent1"/>
                </a:solidFill>
                <a:ea typeface="ＭＳ Ｐゴシック" panose="020B0600070205080204" pitchFamily="34" charset="-128"/>
              </a:rPr>
              <a:t>EPE: Efficient Probabilistic Encryption</a:t>
            </a:r>
          </a:p>
        </p:txBody>
      </p:sp>
      <p:sp>
        <p:nvSpPr>
          <p:cNvPr id="57346" name="Rectangle 3">
            <a:extLst>
              <a:ext uri="{FF2B5EF4-FFF2-40B4-BE49-F238E27FC236}">
                <a16:creationId xmlns:a16="http://schemas.microsoft.com/office/drawing/2014/main" id="{08166F16-7A92-93F8-8AA5-472E57BF53E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39552" y="1371600"/>
            <a:ext cx="8305800" cy="4114800"/>
          </a:xfrm>
        </p:spPr>
        <p:txBody>
          <a:bodyPr>
            <a:noAutofit/>
          </a:bodyPr>
          <a:lstStyle/>
          <a:p>
            <a:endParaRPr lang="en-US" altLang="en-US" sz="2400" dirty="0"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  <a:p>
            <a:pPr>
              <a:buFontTx/>
              <a:buNone/>
            </a:pPr>
            <a:r>
              <a:rPr lang="en-US" altLang="en-US" sz="2400" dirty="0">
                <a:solidFill>
                  <a:srgbClr val="3366FF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EPE</a:t>
            </a:r>
            <a:r>
              <a:rPr lang="en-US" altLang="en-US" sz="2400" baseline="-25000" dirty="0">
                <a:solidFill>
                  <a:srgbClr val="3366FF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F </a:t>
            </a:r>
            <a:r>
              <a:rPr lang="en-US" altLang="en-US" sz="2400" dirty="0">
                <a:solidFill>
                  <a:srgbClr val="3366FF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, F trapdoor permutation collection </a:t>
            </a:r>
          </a:p>
          <a:p>
            <a:r>
              <a:rPr lang="en-US" altLang="en-US" sz="2400" dirty="0">
                <a:solidFill>
                  <a:srgbClr val="3366FF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G(1</a:t>
            </a:r>
            <a:r>
              <a:rPr lang="en-US" altLang="en-US" sz="2400" baseline="30000" dirty="0">
                <a:solidFill>
                  <a:srgbClr val="3366FF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n</a:t>
            </a:r>
            <a:r>
              <a:rPr lang="en-US" altLang="en-US" sz="2400" dirty="0">
                <a:solidFill>
                  <a:srgbClr val="3366FF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): </a:t>
            </a:r>
            <a:r>
              <a:rPr lang="en-US" altLang="en-US" sz="2400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choose (</a:t>
            </a:r>
            <a:r>
              <a:rPr lang="en-US" altLang="en-US" sz="2400" dirty="0" err="1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f,t</a:t>
            </a:r>
            <a:r>
              <a:rPr lang="en-US" altLang="en-US" sz="2400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) in F where t=trapdoor for f</a:t>
            </a:r>
          </a:p>
          <a:p>
            <a:endParaRPr lang="en-US" altLang="en-US" sz="2400" dirty="0"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  <a:p>
            <a:r>
              <a:rPr lang="en-US" altLang="en-US" sz="2400" dirty="0">
                <a:solidFill>
                  <a:srgbClr val="3366FF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Enc(</a:t>
            </a:r>
            <a:r>
              <a:rPr lang="en-US" altLang="en-US" sz="2400" dirty="0" err="1">
                <a:solidFill>
                  <a:srgbClr val="3366FF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f,m</a:t>
            </a:r>
            <a:r>
              <a:rPr lang="en-US" altLang="en-US" sz="2400" dirty="0">
                <a:solidFill>
                  <a:srgbClr val="3366FF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): </a:t>
            </a:r>
            <a:r>
              <a:rPr lang="en-US" altLang="en-US" sz="2400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say l=|m|</a:t>
            </a:r>
          </a:p>
          <a:p>
            <a:pPr lvl="1"/>
            <a:r>
              <a:rPr lang="en-US" altLang="en-US" sz="2000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choose seed r in domain of f,</a:t>
            </a:r>
          </a:p>
          <a:p>
            <a:pPr lvl="1"/>
            <a:r>
              <a:rPr lang="en-US" altLang="en-US" sz="2000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compute G(r) where G is a PSRG based on f</a:t>
            </a:r>
          </a:p>
          <a:p>
            <a:pPr lvl="1"/>
            <a:r>
              <a:rPr lang="en-US" altLang="en-US" sz="2000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send (G (r) </a:t>
            </a:r>
            <a:r>
              <a:rPr lang="en-US" altLang="en-US" sz="2000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  <a:sym typeface="Symbol" pitchFamily="2" charset="2"/>
              </a:rPr>
              <a:t>+ </a:t>
            </a:r>
            <a:r>
              <a:rPr lang="en-US" altLang="en-US" sz="2000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m, f</a:t>
            </a:r>
            <a:r>
              <a:rPr lang="en-US" altLang="en-US" sz="2000" baseline="30000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l+1</a:t>
            </a:r>
            <a:r>
              <a:rPr lang="en-US" altLang="en-US" sz="2000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(r) )</a:t>
            </a:r>
          </a:p>
          <a:p>
            <a:pPr lvl="1"/>
            <a:endParaRPr lang="en-US" altLang="en-US" sz="2000" dirty="0"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  <a:p>
            <a:r>
              <a:rPr lang="en-US" altLang="en-US" sz="2400" dirty="0">
                <a:solidFill>
                  <a:srgbClr val="3366FF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 Dec(t,(</a:t>
            </a:r>
            <a:r>
              <a:rPr lang="en-US" altLang="en-US" sz="2400" dirty="0" err="1">
                <a:solidFill>
                  <a:srgbClr val="3366FF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a,b</a:t>
            </a:r>
            <a:r>
              <a:rPr lang="en-US" altLang="en-US" sz="2400" dirty="0">
                <a:solidFill>
                  <a:srgbClr val="3366FF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)): </a:t>
            </a:r>
          </a:p>
          <a:p>
            <a:pPr lvl="1"/>
            <a:r>
              <a:rPr lang="en-US" altLang="en-US" sz="2000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compute r = f</a:t>
            </a:r>
            <a:r>
              <a:rPr lang="en-US" altLang="en-US" sz="2000" baseline="30000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-(l+1)</a:t>
            </a:r>
            <a:r>
              <a:rPr lang="en-US" altLang="en-US" sz="2000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(b), </a:t>
            </a:r>
          </a:p>
          <a:p>
            <a:pPr lvl="1"/>
            <a:r>
              <a:rPr lang="en-US" altLang="en-US" sz="2000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let m=a + G(r)</a:t>
            </a:r>
          </a:p>
          <a:p>
            <a:r>
              <a:rPr lang="en-US" altLang="en-US" sz="2400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Security proof: Trivial</a:t>
            </a:r>
          </a:p>
        </p:txBody>
      </p:sp>
      <p:sp>
        <p:nvSpPr>
          <p:cNvPr id="57347" name="Oval 4">
            <a:extLst>
              <a:ext uri="{FF2B5EF4-FFF2-40B4-BE49-F238E27FC236}">
                <a16:creationId xmlns:a16="http://schemas.microsoft.com/office/drawing/2014/main" id="{61C3BFB0-A8D8-BCD8-EBC8-41879B7975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0800" y="4343400"/>
            <a:ext cx="304800" cy="2286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</a:endParaRPr>
          </a:p>
        </p:txBody>
      </p:sp>
      <p:sp>
        <p:nvSpPr>
          <p:cNvPr id="57348" name="Oval 5">
            <a:extLst>
              <a:ext uri="{FF2B5EF4-FFF2-40B4-BE49-F238E27FC236}">
                <a16:creationId xmlns:a16="http://schemas.microsoft.com/office/drawing/2014/main" id="{524C364E-1352-D371-2E8B-07E6C03BC0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31547" y="5877272"/>
            <a:ext cx="288032" cy="288032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Rectangle 2">
            <a:extLst>
              <a:ext uri="{FF2B5EF4-FFF2-40B4-BE49-F238E27FC236}">
                <a16:creationId xmlns:a16="http://schemas.microsoft.com/office/drawing/2014/main" id="{3F731A76-ACBF-267F-27EC-4EE5D1D0D7D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r>
              <a:rPr lang="en-US" altLang="en-US" sz="3600" dirty="0">
                <a:solidFill>
                  <a:schemeClr val="accent1"/>
                </a:solidFill>
                <a:ea typeface="ＭＳ Ｐゴシック" panose="020B0600070205080204" pitchFamily="34" charset="-128"/>
              </a:rPr>
              <a:t>EPE</a:t>
            </a:r>
            <a:r>
              <a:rPr lang="en-US" altLang="en-US" sz="3600" baseline="-25000" dirty="0">
                <a:solidFill>
                  <a:schemeClr val="accent1"/>
                </a:solidFill>
                <a:ea typeface="ＭＳ Ｐゴシック" panose="020B0600070205080204" pitchFamily="34" charset="-128"/>
              </a:rPr>
              <a:t>RSA</a:t>
            </a:r>
            <a:r>
              <a:rPr lang="en-US" altLang="en-US" sz="3600" dirty="0">
                <a:solidFill>
                  <a:schemeClr val="accent1"/>
                </a:solidFill>
                <a:ea typeface="ＭＳ Ｐゴシック" panose="020B0600070205080204" pitchFamily="34" charset="-128"/>
              </a:rPr>
              <a:t>  [BG]</a:t>
            </a:r>
            <a:endParaRPr lang="en-US" altLang="en-US" dirty="0">
              <a:solidFill>
                <a:schemeClr val="accent1"/>
              </a:solidFill>
              <a:ea typeface="ＭＳ Ｐゴシック" panose="020B0600070205080204" pitchFamily="34" charset="-128"/>
            </a:endParaRPr>
          </a:p>
        </p:txBody>
      </p:sp>
      <p:sp>
        <p:nvSpPr>
          <p:cNvPr id="58370" name="Rectangle 3">
            <a:extLst>
              <a:ext uri="{FF2B5EF4-FFF2-40B4-BE49-F238E27FC236}">
                <a16:creationId xmlns:a16="http://schemas.microsoft.com/office/drawing/2014/main" id="{28163079-96FF-AB06-70D6-EEE3AD97633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04800" y="1219200"/>
            <a:ext cx="8686800" cy="4114800"/>
          </a:xfrm>
        </p:spPr>
        <p:txBody>
          <a:bodyPr>
            <a:noAutofit/>
          </a:bodyPr>
          <a:lstStyle/>
          <a:p>
            <a:pPr marL="0" indent="0">
              <a:buFontTx/>
              <a:buNone/>
            </a:pPr>
            <a:r>
              <a:rPr lang="en-US" altLang="en-US" sz="2800" dirty="0">
                <a:solidFill>
                  <a:srgbClr val="0066FF"/>
                </a:solidFill>
                <a:ea typeface="ＭＳ Ｐゴシック" panose="020B0600070205080204" pitchFamily="34" charset="-128"/>
                <a:cs typeface="Arial" panose="020B0604020202020204" pitchFamily="34" charset="0"/>
              </a:rPr>
              <a:t>Key Generation(1</a:t>
            </a:r>
            <a:r>
              <a:rPr lang="en-US" altLang="en-US" sz="2800" baseline="30000" dirty="0">
                <a:solidFill>
                  <a:srgbClr val="0066FF"/>
                </a:solidFill>
                <a:ea typeface="ＭＳ Ｐゴシック" panose="020B0600070205080204" pitchFamily="34" charset="-128"/>
                <a:cs typeface="Arial" panose="020B0604020202020204" pitchFamily="34" charset="0"/>
              </a:rPr>
              <a:t>n</a:t>
            </a:r>
            <a:r>
              <a:rPr lang="en-US" altLang="en-US" sz="2800" dirty="0">
                <a:solidFill>
                  <a:srgbClr val="0066FF"/>
                </a:solidFill>
                <a:ea typeface="ＭＳ Ｐゴシック" panose="020B0600070205080204" pitchFamily="34" charset="-128"/>
                <a:cs typeface="Arial" panose="020B0604020202020204" pitchFamily="34" charset="0"/>
              </a:rPr>
              <a:t>)</a:t>
            </a:r>
            <a:r>
              <a:rPr lang="en-US" altLang="en-US" sz="2800" dirty="0">
                <a:solidFill>
                  <a:srgbClr val="000066"/>
                </a:solidFill>
                <a:ea typeface="ＭＳ Ｐゴシック" panose="020B0600070205080204" pitchFamily="34" charset="-128"/>
                <a:cs typeface="Arial" panose="020B0604020202020204" pitchFamily="34" charset="0"/>
              </a:rPr>
              <a:t>:</a:t>
            </a:r>
            <a:r>
              <a:rPr lang="en-US" altLang="en-US" sz="2800" dirty="0">
                <a:ea typeface="ＭＳ Ｐゴシック" panose="020B0600070205080204" pitchFamily="34" charset="-128"/>
                <a:cs typeface="Arial" panose="020B0604020202020204" pitchFamily="34" charset="0"/>
              </a:rPr>
              <a:t> Choose (</a:t>
            </a:r>
            <a:r>
              <a:rPr lang="en-US" altLang="en-US" sz="2800" dirty="0" err="1">
                <a:ea typeface="ＭＳ Ｐゴシック" panose="020B0600070205080204" pitchFamily="34" charset="-128"/>
                <a:cs typeface="Arial" panose="020B0604020202020204" pitchFamily="34" charset="0"/>
              </a:rPr>
              <a:t>N,e</a:t>
            </a:r>
            <a:r>
              <a:rPr lang="en-US" altLang="en-US" sz="2800" dirty="0">
                <a:ea typeface="ＭＳ Ｐゴシック" panose="020B0600070205080204" pitchFamily="34" charset="-128"/>
                <a:cs typeface="Arial" panose="020B0604020202020204" pitchFamily="34" charset="0"/>
              </a:rPr>
              <a:t>) as in RSA, |N|=n</a:t>
            </a:r>
          </a:p>
          <a:p>
            <a:pPr marL="0" indent="0">
              <a:buFontTx/>
              <a:buNone/>
            </a:pPr>
            <a:endParaRPr lang="en-US" altLang="en-US" sz="2800" dirty="0">
              <a:solidFill>
                <a:srgbClr val="0066FF"/>
              </a:solidFill>
              <a:ea typeface="ＭＳ Ｐゴシック" panose="020B0600070205080204" pitchFamily="34" charset="-128"/>
              <a:cs typeface="Arial" panose="020B0604020202020204" pitchFamily="34" charset="0"/>
            </a:endParaRPr>
          </a:p>
          <a:p>
            <a:pPr marL="0" indent="0">
              <a:buFontTx/>
              <a:buNone/>
            </a:pPr>
            <a:r>
              <a:rPr lang="en-US" altLang="en-US" sz="2800" dirty="0">
                <a:solidFill>
                  <a:srgbClr val="0066FF"/>
                </a:solidFill>
                <a:ea typeface="ＭＳ Ｐゴシック" panose="020B0600070205080204" pitchFamily="34" charset="-128"/>
                <a:cs typeface="Arial" panose="020B0604020202020204" pitchFamily="34" charset="0"/>
              </a:rPr>
              <a:t>E(</a:t>
            </a:r>
            <a:r>
              <a:rPr lang="en-US" altLang="en-US" sz="2800" dirty="0" err="1">
                <a:solidFill>
                  <a:srgbClr val="0066FF"/>
                </a:solidFill>
                <a:ea typeface="ＭＳ Ｐゴシック" panose="020B0600070205080204" pitchFamily="34" charset="-128"/>
                <a:cs typeface="Arial" panose="020B0604020202020204" pitchFamily="34" charset="0"/>
              </a:rPr>
              <a:t>N,e,m</a:t>
            </a:r>
            <a:r>
              <a:rPr lang="en-US" altLang="en-US" sz="2800" dirty="0">
                <a:solidFill>
                  <a:srgbClr val="0066FF"/>
                </a:solidFill>
                <a:ea typeface="ＭＳ Ｐゴシック" panose="020B0600070205080204" pitchFamily="34" charset="-128"/>
                <a:cs typeface="Arial" panose="020B0604020202020204" pitchFamily="34" charset="0"/>
              </a:rPr>
              <a:t>): </a:t>
            </a:r>
            <a:r>
              <a:rPr lang="en-US" altLang="en-US" sz="2800" dirty="0">
                <a:ea typeface="ＭＳ Ｐゴシック" panose="020B0600070205080204" pitchFamily="34" charset="-128"/>
                <a:cs typeface="Arial" panose="020B0604020202020204" pitchFamily="34" charset="0"/>
              </a:rPr>
              <a:t> </a:t>
            </a:r>
            <a:r>
              <a:rPr lang="en-US" altLang="en-US" sz="2400" dirty="0">
                <a:ea typeface="ＭＳ Ｐゴシック" panose="020B0600070205080204" pitchFamily="34" charset="-128"/>
                <a:cs typeface="Arial" panose="020B0604020202020204" pitchFamily="34" charset="0"/>
              </a:rPr>
              <a:t>On input message m of length l,</a:t>
            </a:r>
          </a:p>
          <a:p>
            <a:pPr marL="0" indent="0">
              <a:buFontTx/>
              <a:buNone/>
            </a:pPr>
            <a:r>
              <a:rPr lang="en-US" altLang="en-US" sz="2400" dirty="0">
                <a:ea typeface="ＭＳ Ｐゴシック" panose="020B0600070205080204" pitchFamily="34" charset="-128"/>
                <a:cs typeface="Arial" panose="020B0604020202020204" pitchFamily="34" charset="0"/>
              </a:rPr>
              <a:t>   First, choose r in Z</a:t>
            </a:r>
            <a:r>
              <a:rPr lang="en-US" altLang="en-US" sz="2400" baseline="-25000" dirty="0">
                <a:ea typeface="ＭＳ Ｐゴシック" panose="020B0600070205080204" pitchFamily="34" charset="-128"/>
                <a:cs typeface="Arial" panose="020B0604020202020204" pitchFamily="34" charset="0"/>
              </a:rPr>
              <a:t>N</a:t>
            </a:r>
            <a:r>
              <a:rPr lang="en-US" altLang="en-US" sz="2400" dirty="0">
                <a:ea typeface="ＭＳ Ｐゴシック" panose="020B0600070205080204" pitchFamily="34" charset="-128"/>
                <a:cs typeface="Arial" panose="020B0604020202020204" pitchFamily="34" charset="0"/>
              </a:rPr>
              <a:t>* and compute</a:t>
            </a:r>
          </a:p>
          <a:p>
            <a:pPr marL="0" indent="0">
              <a:buFontTx/>
              <a:buNone/>
            </a:pPr>
            <a:r>
              <a:rPr lang="en-US" altLang="en-US" sz="2400" dirty="0">
                <a:ea typeface="ＭＳ Ｐゴシック" panose="020B0600070205080204" pitchFamily="34" charset="-128"/>
                <a:cs typeface="Arial" panose="020B0604020202020204" pitchFamily="34" charset="0"/>
              </a:rPr>
              <a:t>   pad = </a:t>
            </a:r>
            <a:r>
              <a:rPr lang="en-US" altLang="en-US" sz="2400" dirty="0" err="1">
                <a:ea typeface="ＭＳ Ｐゴシック" panose="020B0600070205080204" pitchFamily="34" charset="-128"/>
                <a:cs typeface="Arial" panose="020B0604020202020204" pitchFamily="34" charset="0"/>
              </a:rPr>
              <a:t>lsb</a:t>
            </a:r>
            <a:r>
              <a:rPr lang="en-US" altLang="en-US" sz="2400" dirty="0">
                <a:ea typeface="ＭＳ Ｐゴシック" panose="020B0600070205080204" pitchFamily="34" charset="-128"/>
                <a:cs typeface="Arial" panose="020B0604020202020204" pitchFamily="34" charset="0"/>
              </a:rPr>
              <a:t>(r)</a:t>
            </a:r>
            <a:r>
              <a:rPr lang="en-US" altLang="en-US" sz="2400" dirty="0" err="1">
                <a:ea typeface="ＭＳ Ｐゴシック" panose="020B0600070205080204" pitchFamily="34" charset="-128"/>
                <a:cs typeface="Arial" panose="020B0604020202020204" pitchFamily="34" charset="0"/>
              </a:rPr>
              <a:t>lsb</a:t>
            </a:r>
            <a:r>
              <a:rPr lang="en-US" altLang="en-US" sz="2400" dirty="0">
                <a:ea typeface="ＭＳ Ｐゴシック" panose="020B0600070205080204" pitchFamily="34" charset="-128"/>
                <a:cs typeface="Arial" panose="020B0604020202020204" pitchFamily="34" charset="0"/>
              </a:rPr>
              <a:t>(r</a:t>
            </a:r>
            <a:r>
              <a:rPr lang="en-US" altLang="en-US" sz="2400" baseline="30000" dirty="0">
                <a:ea typeface="ＭＳ Ｐゴシック" panose="020B0600070205080204" pitchFamily="34" charset="-128"/>
                <a:cs typeface="Arial" panose="020B0604020202020204" pitchFamily="34" charset="0"/>
              </a:rPr>
              <a:t>e</a:t>
            </a:r>
            <a:r>
              <a:rPr lang="en-US" altLang="en-US" sz="2400" dirty="0">
                <a:ea typeface="ＭＳ Ｐゴシック" panose="020B0600070205080204" pitchFamily="34" charset="-128"/>
                <a:cs typeface="Arial" panose="020B0604020202020204" pitchFamily="34" charset="0"/>
              </a:rPr>
              <a:t> mod N) </a:t>
            </a:r>
            <a:r>
              <a:rPr lang="en-US" altLang="en-US" sz="2400" dirty="0" err="1">
                <a:ea typeface="ＭＳ Ｐゴシック" panose="020B0600070205080204" pitchFamily="34" charset="-128"/>
                <a:cs typeface="Arial" panose="020B0604020202020204" pitchFamily="34" charset="0"/>
              </a:rPr>
              <a:t>lsb</a:t>
            </a:r>
            <a:r>
              <a:rPr lang="en-US" altLang="en-US" sz="2400" dirty="0">
                <a:ea typeface="ＭＳ Ｐゴシック" panose="020B0600070205080204" pitchFamily="34" charset="-128"/>
                <a:cs typeface="Arial" panose="020B0604020202020204" pitchFamily="34" charset="0"/>
              </a:rPr>
              <a:t>(r</a:t>
            </a:r>
            <a:r>
              <a:rPr lang="en-US" altLang="en-US" sz="2400" baseline="30000" dirty="0">
                <a:ea typeface="ＭＳ Ｐゴシック" panose="020B0600070205080204" pitchFamily="34" charset="-128"/>
                <a:cs typeface="Arial" panose="020B0604020202020204" pitchFamily="34" charset="0"/>
              </a:rPr>
              <a:t>e</a:t>
            </a:r>
            <a:r>
              <a:rPr lang="en-US" altLang="en-US" sz="2400" dirty="0">
                <a:ea typeface="ＭＳ Ｐゴシック" panose="020B0600070205080204" pitchFamily="34" charset="-128"/>
                <a:cs typeface="Arial" panose="020B0604020202020204" pitchFamily="34" charset="0"/>
              </a:rPr>
              <a:t> mod  N)  ….</a:t>
            </a:r>
            <a:r>
              <a:rPr lang="en-US" altLang="en-US" sz="2400" dirty="0" err="1">
                <a:ea typeface="ＭＳ Ｐゴシック" panose="020B0600070205080204" pitchFamily="34" charset="-128"/>
                <a:cs typeface="Arial" panose="020B0604020202020204" pitchFamily="34" charset="0"/>
              </a:rPr>
              <a:t>lsb</a:t>
            </a:r>
            <a:r>
              <a:rPr lang="en-US" altLang="en-US" sz="2400" dirty="0">
                <a:ea typeface="ＭＳ Ｐゴシック" panose="020B0600070205080204" pitchFamily="34" charset="-128"/>
                <a:cs typeface="Arial" panose="020B0604020202020204" pitchFamily="34" charset="0"/>
              </a:rPr>
              <a:t>(r </a:t>
            </a:r>
            <a:r>
              <a:rPr lang="en-US" altLang="en-US" sz="2400" baseline="30000" dirty="0">
                <a:ea typeface="ＭＳ Ｐゴシック" panose="020B0600070205080204" pitchFamily="34" charset="-128"/>
                <a:cs typeface="Arial" panose="020B0604020202020204" pitchFamily="34" charset="0"/>
              </a:rPr>
              <a:t>e</a:t>
            </a:r>
            <a:r>
              <a:rPr lang="en-US" altLang="en-US" sz="2400" dirty="0">
                <a:ea typeface="ＭＳ Ｐゴシック" panose="020B0600070205080204" pitchFamily="34" charset="-128"/>
                <a:cs typeface="Arial" panose="020B0604020202020204" pitchFamily="34" charset="0"/>
              </a:rPr>
              <a:t>     mod N)</a:t>
            </a:r>
          </a:p>
          <a:p>
            <a:pPr marL="0" indent="0">
              <a:buFontTx/>
              <a:buNone/>
            </a:pPr>
            <a:r>
              <a:rPr lang="en-US" altLang="en-US" sz="2400" dirty="0">
                <a:ea typeface="ＭＳ Ｐゴシック" panose="020B0600070205080204" pitchFamily="34" charset="-128"/>
                <a:cs typeface="Arial" panose="020B0604020202020204" pitchFamily="34" charset="0"/>
              </a:rPr>
              <a:t>   Set c= (pad +m, </a:t>
            </a:r>
            <a:r>
              <a:rPr lang="en-US" altLang="en-US" sz="2400" dirty="0" err="1">
                <a:ea typeface="ＭＳ Ｐゴシック" panose="020B0600070205080204" pitchFamily="34" charset="-128"/>
                <a:cs typeface="Arial" panose="020B0604020202020204" pitchFamily="34" charset="0"/>
              </a:rPr>
              <a:t>r</a:t>
            </a:r>
            <a:r>
              <a:rPr lang="en-US" altLang="en-US" sz="2400" baseline="30000" dirty="0" err="1">
                <a:ea typeface="ＭＳ Ｐゴシック" panose="020B0600070205080204" pitchFamily="34" charset="-128"/>
                <a:cs typeface="Arial" panose="020B0604020202020204" pitchFamily="34" charset="0"/>
              </a:rPr>
              <a:t>s</a:t>
            </a:r>
            <a:r>
              <a:rPr lang="en-US" altLang="en-US" sz="2400" baseline="30000" dirty="0">
                <a:ea typeface="ＭＳ Ｐゴシック" panose="020B0600070205080204" pitchFamily="34" charset="-128"/>
                <a:cs typeface="Arial" panose="020B0604020202020204" pitchFamily="34" charset="0"/>
              </a:rPr>
              <a:t>  </a:t>
            </a:r>
            <a:r>
              <a:rPr lang="en-US" altLang="en-US" sz="2400" dirty="0">
                <a:ea typeface="ＭＳ Ｐゴシック" panose="020B0600070205080204" pitchFamily="34" charset="-128"/>
                <a:cs typeface="Arial" panose="020B0604020202020204" pitchFamily="34" charset="0"/>
              </a:rPr>
              <a:t>mod N) where s=e</a:t>
            </a:r>
            <a:r>
              <a:rPr lang="en-US" altLang="en-US" sz="2400" baseline="30000" dirty="0">
                <a:ea typeface="ＭＳ Ｐゴシック" panose="020B0600070205080204" pitchFamily="34" charset="-128"/>
                <a:cs typeface="Arial" panose="020B0604020202020204" pitchFamily="34" charset="0"/>
              </a:rPr>
              <a:t>l+1 </a:t>
            </a:r>
            <a:r>
              <a:rPr lang="en-US" altLang="en-US" sz="2400" dirty="0">
                <a:ea typeface="ＭＳ Ｐゴシック" panose="020B0600070205080204" pitchFamily="34" charset="-128"/>
                <a:cs typeface="Arial" panose="020B0604020202020204" pitchFamily="34" charset="0"/>
              </a:rPr>
              <a:t>mod</a:t>
            </a:r>
            <a:r>
              <a:rPr lang="en-US" altLang="en-US" sz="2400" dirty="0">
                <a:ea typeface="ＭＳ Ｐゴシック" panose="020B0600070205080204" pitchFamily="34" charset="-128"/>
              </a:rPr>
              <a:t> f</a:t>
            </a:r>
            <a:r>
              <a:rPr lang="en-US" altLang="en-US" sz="2400" dirty="0">
                <a:ea typeface="ＭＳ Ｐゴシック" panose="020B0600070205080204" pitchFamily="34" charset="-128"/>
                <a:cs typeface="Arial" panose="020B0604020202020204" pitchFamily="34" charset="0"/>
              </a:rPr>
              <a:t>(N)</a:t>
            </a:r>
          </a:p>
          <a:p>
            <a:pPr marL="0" indent="0">
              <a:buFontTx/>
              <a:buNone/>
            </a:pPr>
            <a:endParaRPr lang="en-US" altLang="en-US" sz="2800" baseline="30000" dirty="0">
              <a:ea typeface="ＭＳ Ｐゴシック" panose="020B0600070205080204" pitchFamily="34" charset="-128"/>
              <a:cs typeface="Arial" panose="020B0604020202020204" pitchFamily="34" charset="0"/>
            </a:endParaRPr>
          </a:p>
          <a:p>
            <a:pPr marL="0" indent="0">
              <a:buFontTx/>
              <a:buNone/>
            </a:pPr>
            <a:r>
              <a:rPr lang="en-US" altLang="en-US" sz="2800" dirty="0">
                <a:solidFill>
                  <a:srgbClr val="0066FF"/>
                </a:solidFill>
                <a:ea typeface="ＭＳ Ｐゴシック" panose="020B0600070205080204" pitchFamily="34" charset="-128"/>
                <a:cs typeface="Arial" panose="020B0604020202020204" pitchFamily="34" charset="0"/>
              </a:rPr>
              <a:t>D({</a:t>
            </a:r>
            <a:r>
              <a:rPr lang="en-US" altLang="en-US" sz="2800" dirty="0" err="1">
                <a:solidFill>
                  <a:srgbClr val="0066FF"/>
                </a:solidFill>
                <a:ea typeface="ＭＳ Ｐゴシック" panose="020B0600070205080204" pitchFamily="34" charset="-128"/>
                <a:cs typeface="Arial" panose="020B0604020202020204" pitchFamily="34" charset="0"/>
              </a:rPr>
              <a:t>p,q</a:t>
            </a:r>
            <a:r>
              <a:rPr lang="en-US" altLang="en-US" sz="2800" dirty="0">
                <a:solidFill>
                  <a:srgbClr val="0066FF"/>
                </a:solidFill>
                <a:ea typeface="ＭＳ Ｐゴシック" panose="020B0600070205080204" pitchFamily="34" charset="-128"/>
                <a:cs typeface="Arial" panose="020B0604020202020204" pitchFamily="34" charset="0"/>
              </a:rPr>
              <a:t>},c):</a:t>
            </a:r>
            <a:r>
              <a:rPr lang="en-US" altLang="en-US" sz="2800" dirty="0">
                <a:ea typeface="ＭＳ Ｐゴシック" panose="020B0600070205080204" pitchFamily="34" charset="-128"/>
                <a:cs typeface="Arial" panose="020B0604020202020204" pitchFamily="34" charset="0"/>
              </a:rPr>
              <a:t> </a:t>
            </a:r>
            <a:r>
              <a:rPr lang="en-US" altLang="en-US" sz="2400" dirty="0">
                <a:ea typeface="ＭＳ Ｐゴシック" panose="020B0600070205080204" pitchFamily="34" charset="-128"/>
                <a:cs typeface="Arial" panose="020B0604020202020204" pitchFamily="34" charset="0"/>
              </a:rPr>
              <a:t>On c=(</a:t>
            </a:r>
            <a:r>
              <a:rPr lang="en-US" altLang="en-US" sz="2400" dirty="0" err="1">
                <a:ea typeface="ＭＳ Ｐゴシック" panose="020B0600070205080204" pitchFamily="34" charset="-128"/>
                <a:cs typeface="Arial" panose="020B0604020202020204" pitchFamily="34" charset="0"/>
              </a:rPr>
              <a:t>u,v</a:t>
            </a:r>
            <a:r>
              <a:rPr lang="en-US" altLang="en-US" sz="2400" dirty="0">
                <a:ea typeface="ＭＳ Ｐゴシック" panose="020B0600070205080204" pitchFamily="34" charset="-128"/>
                <a:cs typeface="Arial" panose="020B0604020202020204" pitchFamily="34" charset="0"/>
              </a:rPr>
              <a:t>), </a:t>
            </a:r>
          </a:p>
          <a:p>
            <a:pPr marL="0" indent="0">
              <a:buFontTx/>
              <a:buNone/>
            </a:pPr>
            <a:r>
              <a:rPr lang="en-US" altLang="en-US" sz="2400" dirty="0">
                <a:ea typeface="ＭＳ Ｐゴシック" panose="020B0600070205080204" pitchFamily="34" charset="-128"/>
                <a:cs typeface="Arial" panose="020B0604020202020204" pitchFamily="34" charset="0"/>
              </a:rPr>
              <a:t>   compute r= l</a:t>
            </a:r>
            <a:r>
              <a:rPr lang="en-US" altLang="en-US" sz="2400" baseline="30000" dirty="0">
                <a:ea typeface="ＭＳ Ｐゴシック" panose="020B0600070205080204" pitchFamily="34" charset="-128"/>
                <a:cs typeface="Arial" panose="020B0604020202020204" pitchFamily="34" charset="0"/>
              </a:rPr>
              <a:t>th</a:t>
            </a:r>
            <a:r>
              <a:rPr lang="en-US" altLang="en-US" sz="2400" dirty="0">
                <a:ea typeface="ＭＳ Ｐゴシック" panose="020B0600070205080204" pitchFamily="34" charset="-128"/>
                <a:cs typeface="Arial" panose="020B0604020202020204" pitchFamily="34" charset="0"/>
              </a:rPr>
              <a:t> root of v mod </a:t>
            </a:r>
            <a:r>
              <a:rPr lang="en-US" altLang="en-US" sz="2400" dirty="0">
                <a:latin typeface="Symbol" pitchFamily="2" charset="2"/>
                <a:ea typeface="ＭＳ Ｐゴシック" panose="020B0600070205080204" pitchFamily="34" charset="-128"/>
              </a:rPr>
              <a:t>f</a:t>
            </a:r>
            <a:r>
              <a:rPr lang="en-US" altLang="en-US" sz="2400" dirty="0">
                <a:ea typeface="ＭＳ Ｐゴシック" panose="020B0600070205080204" pitchFamily="34" charset="-128"/>
                <a:cs typeface="Arial" panose="020B0604020202020204" pitchFamily="34" charset="0"/>
              </a:rPr>
              <a:t>(N) (using factorization),  </a:t>
            </a:r>
          </a:p>
          <a:p>
            <a:pPr marL="0" indent="0">
              <a:buFontTx/>
              <a:buNone/>
            </a:pPr>
            <a:r>
              <a:rPr lang="en-US" altLang="en-US" sz="2400" dirty="0">
                <a:ea typeface="ＭＳ Ｐゴシック" panose="020B0600070205080204" pitchFamily="34" charset="-128"/>
                <a:cs typeface="Arial" panose="020B0604020202020204" pitchFamily="34" charset="0"/>
              </a:rPr>
              <a:t>    re-compute pad,  </a:t>
            </a:r>
          </a:p>
          <a:p>
            <a:pPr marL="0" indent="0">
              <a:buFontTx/>
              <a:buNone/>
            </a:pPr>
            <a:r>
              <a:rPr lang="en-US" altLang="en-US" sz="2400" dirty="0">
                <a:ea typeface="ＭＳ Ｐゴシック" panose="020B0600070205080204" pitchFamily="34" charset="-128"/>
                <a:cs typeface="Arial" panose="020B0604020202020204" pitchFamily="34" charset="0"/>
              </a:rPr>
              <a:t>    set m = </a:t>
            </a:r>
            <a:r>
              <a:rPr lang="en-US" altLang="en-US" sz="2400" dirty="0" err="1">
                <a:ea typeface="ＭＳ Ｐゴシック" panose="020B0600070205080204" pitchFamily="34" charset="-128"/>
                <a:cs typeface="Arial" panose="020B0604020202020204" pitchFamily="34" charset="0"/>
              </a:rPr>
              <a:t>u⊕pad</a:t>
            </a:r>
            <a:endParaRPr lang="en-US" altLang="en-US" sz="2400" dirty="0">
              <a:ea typeface="ＭＳ Ｐゴシック" panose="020B0600070205080204" pitchFamily="34" charset="-128"/>
              <a:cs typeface="Arial" panose="020B0604020202020204" pitchFamily="34" charset="0"/>
            </a:endParaRPr>
          </a:p>
          <a:p>
            <a:pPr marL="0" indent="0">
              <a:buFontTx/>
              <a:buNone/>
            </a:pPr>
            <a:endParaRPr lang="en-US" altLang="en-US" sz="2800" dirty="0"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58371" name="Text Box 4">
            <a:extLst>
              <a:ext uri="{FF2B5EF4-FFF2-40B4-BE49-F238E27FC236}">
                <a16:creationId xmlns:a16="http://schemas.microsoft.com/office/drawing/2014/main" id="{8C5AB79D-EC2B-4647-C16E-9BA83D0096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44208" y="3078162"/>
            <a:ext cx="7620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2000" dirty="0">
                <a:solidFill>
                  <a:srgbClr val="00279F"/>
                </a:solidFill>
              </a:rPr>
              <a:t>l+1</a:t>
            </a:r>
          </a:p>
        </p:txBody>
      </p:sp>
      <p:sp>
        <p:nvSpPr>
          <p:cNvPr id="58372" name="Oval 6">
            <a:extLst>
              <a:ext uri="{FF2B5EF4-FFF2-40B4-BE49-F238E27FC236}">
                <a16:creationId xmlns:a16="http://schemas.microsoft.com/office/drawing/2014/main" id="{F24E107A-8E1E-FEBE-0E5C-BA5C34E51E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79712" y="3717032"/>
            <a:ext cx="228600" cy="2286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178" name="Rectangle 2">
            <a:extLst>
              <a:ext uri="{FF2B5EF4-FFF2-40B4-BE49-F238E27FC236}">
                <a16:creationId xmlns:a16="http://schemas.microsoft.com/office/drawing/2014/main" id="{A09A41CD-AF26-3745-BB2F-21C8997B288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US" sz="3600" dirty="0">
                <a:solidFill>
                  <a:schemeClr val="accent1"/>
                </a:solidFill>
              </a:rPr>
              <a:t>Performance comparison of EPE</a:t>
            </a:r>
            <a:r>
              <a:rPr lang="en-US" sz="3600" baseline="-25000" dirty="0">
                <a:solidFill>
                  <a:schemeClr val="accent1"/>
                </a:solidFill>
              </a:rPr>
              <a:t>RSA  </a:t>
            </a:r>
            <a:r>
              <a:rPr lang="en-US" sz="3600" dirty="0">
                <a:solidFill>
                  <a:schemeClr val="accent1"/>
                </a:solidFill>
              </a:rPr>
              <a:t>and traditional RSA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59394" name="Rectangle 3">
            <a:extLst>
              <a:ext uri="{FF2B5EF4-FFF2-40B4-BE49-F238E27FC236}">
                <a16:creationId xmlns:a16="http://schemas.microsoft.com/office/drawing/2014/main" id="{9EEB1583-0129-3BBD-F79F-AFDE111E2F2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altLang="en-US">
                <a:ea typeface="ＭＳ Ｐゴシック" panose="020B0600070205080204" pitchFamily="34" charset="-128"/>
              </a:rPr>
              <a:t>Let |m|=n</a:t>
            </a:r>
          </a:p>
          <a:p>
            <a:r>
              <a:rPr lang="en-US" altLang="en-US">
                <a:solidFill>
                  <a:srgbClr val="0066FF"/>
                </a:solidFill>
                <a:ea typeface="ＭＳ Ｐゴシック" panose="020B0600070205080204" pitchFamily="34" charset="-128"/>
              </a:rPr>
              <a:t>Size of Public key</a:t>
            </a:r>
            <a:r>
              <a:rPr lang="en-US" altLang="en-US">
                <a:ea typeface="ＭＳ Ｐゴシック" panose="020B0600070205080204" pitchFamily="34" charset="-128"/>
              </a:rPr>
              <a:t>: O(n) for both</a:t>
            </a:r>
          </a:p>
          <a:p>
            <a:r>
              <a:rPr lang="en-US" altLang="en-US">
                <a:solidFill>
                  <a:srgbClr val="0066FF"/>
                </a:solidFill>
                <a:ea typeface="ＭＳ Ｐゴシック" panose="020B0600070205080204" pitchFamily="34" charset="-128"/>
              </a:rPr>
              <a:t>Bandwidth</a:t>
            </a:r>
            <a:r>
              <a:rPr lang="en-US" altLang="en-US">
                <a:ea typeface="ＭＳ Ｐゴシック" panose="020B0600070205080204" pitchFamily="34" charset="-128"/>
              </a:rPr>
              <a:t>: RSA O(n), EPE O(m+n)</a:t>
            </a:r>
          </a:p>
          <a:p>
            <a:r>
              <a:rPr lang="en-US" altLang="en-US">
                <a:solidFill>
                  <a:srgbClr val="0066FF"/>
                </a:solidFill>
                <a:ea typeface="ＭＳ Ｐゴシック" panose="020B0600070205080204" pitchFamily="34" charset="-128"/>
              </a:rPr>
              <a:t>Computation cost</a:t>
            </a:r>
            <a:r>
              <a:rPr lang="en-US" altLang="en-US">
                <a:ea typeface="ＭＳ Ｐゴシック" panose="020B0600070205080204" pitchFamily="34" charset="-128"/>
              </a:rPr>
              <a:t>: RSA O(n</a:t>
            </a:r>
            <a:r>
              <a:rPr lang="en-US" altLang="en-US" baseline="30000">
                <a:ea typeface="ＭＳ Ｐゴシック" panose="020B0600070205080204" pitchFamily="34" charset="-128"/>
              </a:rPr>
              <a:t>3</a:t>
            </a:r>
            <a:r>
              <a:rPr lang="en-US" altLang="en-US">
                <a:ea typeface="ＭＳ Ｐゴシック" panose="020B0600070205080204" pitchFamily="34" charset="-128"/>
              </a:rPr>
              <a:t>), EPE O(n</a:t>
            </a:r>
            <a:r>
              <a:rPr lang="en-US" altLang="en-US" baseline="30000">
                <a:ea typeface="ＭＳ Ｐゴシック" panose="020B0600070205080204" pitchFamily="34" charset="-128"/>
              </a:rPr>
              <a:t>4</a:t>
            </a:r>
            <a:r>
              <a:rPr lang="en-US" altLang="en-US">
                <a:ea typeface="ＭＳ Ｐゴシック" panose="020B0600070205080204" pitchFamily="34" charset="-128"/>
              </a:rPr>
              <a:t>)</a:t>
            </a:r>
          </a:p>
          <a:p>
            <a:r>
              <a:rPr lang="en-US" altLang="en-US">
                <a:solidFill>
                  <a:schemeClr val="tx2"/>
                </a:solidFill>
                <a:ea typeface="ＭＳ Ｐゴシック" panose="020B0600070205080204" pitchFamily="34" charset="-128"/>
              </a:rPr>
              <a:t>Security: EPE Win</a:t>
            </a:r>
          </a:p>
          <a:p>
            <a:pPr>
              <a:buFontTx/>
              <a:buNone/>
            </a:pPr>
            <a:endParaRPr lang="en-US" altLang="en-US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Rectangle 2">
            <a:extLst>
              <a:ext uri="{FF2B5EF4-FFF2-40B4-BE49-F238E27FC236}">
                <a16:creationId xmlns:a16="http://schemas.microsoft.com/office/drawing/2014/main" id="{A5396CC5-6D5C-FE68-0B07-ED1389C2E20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7772400" cy="1143000"/>
          </a:xfrm>
        </p:spPr>
        <p:txBody>
          <a:bodyPr/>
          <a:lstStyle/>
          <a:p>
            <a:r>
              <a:rPr lang="en-US" altLang="en-US" sz="3600">
                <a:ea typeface="ＭＳ Ｐゴシック" panose="020B0600070205080204" pitchFamily="34" charset="-128"/>
              </a:rPr>
              <a:t>EPE</a:t>
            </a:r>
            <a:r>
              <a:rPr lang="en-US" altLang="en-US" sz="3600" baseline="-25000">
                <a:ea typeface="ＭＳ Ｐゴシック" panose="020B0600070205080204" pitchFamily="34" charset="-128"/>
              </a:rPr>
              <a:t>F</a:t>
            </a:r>
            <a:r>
              <a:rPr lang="en-US" altLang="en-US" sz="3600">
                <a:ea typeface="ＭＳ Ｐゴシック" panose="020B0600070205080204" pitchFamily="34" charset="-128"/>
              </a:rPr>
              <a:t> based on Factoring[BG]</a:t>
            </a:r>
            <a:endParaRPr lang="en-US" altLang="en-US">
              <a:ea typeface="ＭＳ Ｐゴシック" panose="020B0600070205080204" pitchFamily="34" charset="-128"/>
            </a:endParaRPr>
          </a:p>
        </p:txBody>
      </p:sp>
      <p:sp>
        <p:nvSpPr>
          <p:cNvPr id="60418" name="Rectangle 3">
            <a:extLst>
              <a:ext uri="{FF2B5EF4-FFF2-40B4-BE49-F238E27FC236}">
                <a16:creationId xmlns:a16="http://schemas.microsoft.com/office/drawing/2014/main" id="{8A3F3796-83CD-3597-7C9E-3892CE08A42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04800" y="1371600"/>
            <a:ext cx="8534400" cy="4114800"/>
          </a:xfrm>
        </p:spPr>
        <p:txBody>
          <a:bodyPr>
            <a:normAutofit fontScale="92500" lnSpcReduction="20000"/>
          </a:bodyPr>
          <a:lstStyle/>
          <a:p>
            <a:r>
              <a:rPr lang="en-US" altLang="en-US" sz="2800">
                <a:solidFill>
                  <a:srgbClr val="0066FF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Key Generation</a:t>
            </a:r>
            <a:r>
              <a:rPr lang="en-US" altLang="en-US" sz="2800">
                <a:solidFill>
                  <a:srgbClr val="000066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:</a:t>
            </a:r>
            <a:r>
              <a:rPr lang="en-US" altLang="en-US" sz="280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 Choose p,q primes s.t. p=q= 3 mod 4; set N=pq. Public key =N, secret key={p,q} </a:t>
            </a:r>
          </a:p>
          <a:p>
            <a:r>
              <a:rPr lang="en-US" altLang="en-US" sz="2800">
                <a:solidFill>
                  <a:srgbClr val="0066FF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E(N,m): </a:t>
            </a:r>
            <a:r>
              <a:rPr lang="en-US" altLang="en-US" sz="280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 On input message m of length t,</a:t>
            </a:r>
          </a:p>
          <a:p>
            <a:pPr>
              <a:buFontTx/>
              <a:buNone/>
            </a:pPr>
            <a:r>
              <a:rPr lang="en-US" altLang="en-US" sz="280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   First, choose r in Z</a:t>
            </a:r>
            <a:r>
              <a:rPr lang="en-US" altLang="en-US" sz="2800" baseline="-2500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n</a:t>
            </a:r>
            <a:r>
              <a:rPr lang="en-US" altLang="en-US" sz="280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* and compute</a:t>
            </a:r>
          </a:p>
          <a:p>
            <a:pPr>
              <a:buFontTx/>
              <a:buNone/>
            </a:pPr>
            <a:r>
              <a:rPr lang="en-US" altLang="en-US" sz="280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   pad = lsb(r)lsb(r</a:t>
            </a:r>
            <a:r>
              <a:rPr lang="en-US" altLang="en-US" sz="2800" baseline="3000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2</a:t>
            </a:r>
            <a:r>
              <a:rPr lang="en-US" altLang="en-US" sz="280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 mod N) lsb(r</a:t>
            </a:r>
            <a:r>
              <a:rPr lang="en-US" altLang="en-US" sz="2800" baseline="3000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4</a:t>
            </a:r>
            <a:r>
              <a:rPr lang="en-US" altLang="en-US" sz="280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 mod  N)</a:t>
            </a:r>
          </a:p>
          <a:p>
            <a:pPr>
              <a:buFontTx/>
              <a:buNone/>
            </a:pPr>
            <a:r>
              <a:rPr lang="en-US" altLang="en-US" sz="280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                                       ….lsb(r </a:t>
            </a:r>
            <a:r>
              <a:rPr lang="en-US" altLang="en-US" sz="2800" baseline="3000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2</a:t>
            </a:r>
            <a:r>
              <a:rPr lang="en-US" altLang="en-US" sz="280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    mod N)</a:t>
            </a:r>
          </a:p>
          <a:p>
            <a:pPr>
              <a:buFontTx/>
              <a:buNone/>
            </a:pPr>
            <a:r>
              <a:rPr lang="en-US" altLang="en-US" sz="280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   Set c= (pad+m, r</a:t>
            </a:r>
            <a:r>
              <a:rPr lang="en-US" altLang="en-US" sz="2800" baseline="3000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2   </a:t>
            </a:r>
            <a:r>
              <a:rPr lang="en-US" altLang="en-US" sz="280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 mod N)</a:t>
            </a:r>
          </a:p>
          <a:p>
            <a:r>
              <a:rPr lang="en-US" altLang="en-US" sz="2800">
                <a:solidFill>
                  <a:srgbClr val="0066FF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D({p,q},c):</a:t>
            </a:r>
            <a:r>
              <a:rPr lang="en-US" altLang="en-US" sz="280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 On c=(u,v), compute r=l</a:t>
            </a:r>
            <a:r>
              <a:rPr lang="en-US" altLang="en-US" sz="2800" baseline="3000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th</a:t>
            </a:r>
            <a:r>
              <a:rPr lang="en-US" altLang="en-US" sz="280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 root of v mod N (using factorization), re-compute pad,  </a:t>
            </a:r>
          </a:p>
          <a:p>
            <a:pPr>
              <a:buFontTx/>
              <a:buNone/>
            </a:pPr>
            <a:r>
              <a:rPr lang="en-US" altLang="en-US" sz="280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   and set m = u+pad.</a:t>
            </a:r>
          </a:p>
        </p:txBody>
      </p:sp>
      <p:sp>
        <p:nvSpPr>
          <p:cNvPr id="60419" name="Text Box 4">
            <a:extLst>
              <a:ext uri="{FF2B5EF4-FFF2-40B4-BE49-F238E27FC236}">
                <a16:creationId xmlns:a16="http://schemas.microsoft.com/office/drawing/2014/main" id="{24FC4783-FC21-6077-C7A8-5D8A3B047C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62600" y="3733800"/>
            <a:ext cx="7620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2000">
                <a:solidFill>
                  <a:srgbClr val="00279F"/>
                </a:solidFill>
              </a:rPr>
              <a:t>l+1</a:t>
            </a:r>
          </a:p>
        </p:txBody>
      </p:sp>
      <p:sp>
        <p:nvSpPr>
          <p:cNvPr id="60420" name="Text Box 5">
            <a:extLst>
              <a:ext uri="{FF2B5EF4-FFF2-40B4-BE49-F238E27FC236}">
                <a16:creationId xmlns:a16="http://schemas.microsoft.com/office/drawing/2014/main" id="{FAAC9612-32E9-69F4-4E87-8BC612375F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5200" y="4191000"/>
            <a:ext cx="7620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2000">
                <a:solidFill>
                  <a:srgbClr val="00279F"/>
                </a:solidFill>
              </a:rPr>
              <a:t>l+1</a:t>
            </a:r>
          </a:p>
        </p:txBody>
      </p:sp>
      <p:sp>
        <p:nvSpPr>
          <p:cNvPr id="60421" name="Oval 6">
            <a:extLst>
              <a:ext uri="{FF2B5EF4-FFF2-40B4-BE49-F238E27FC236}">
                <a16:creationId xmlns:a16="http://schemas.microsoft.com/office/drawing/2014/main" id="{47A00AE5-CBA0-4538-4448-1ABAFAE068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4600" y="4495800"/>
            <a:ext cx="228600" cy="2286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</a:endParaRPr>
          </a:p>
        </p:txBody>
      </p:sp>
      <p:sp>
        <p:nvSpPr>
          <p:cNvPr id="60422" name="Oval 6">
            <a:extLst>
              <a:ext uri="{FF2B5EF4-FFF2-40B4-BE49-F238E27FC236}">
                <a16:creationId xmlns:a16="http://schemas.microsoft.com/office/drawing/2014/main" id="{43BA35C9-6B56-135C-4237-A951BFBAB5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19400" y="5943600"/>
            <a:ext cx="228600" cy="2286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202" name="Rectangle 2">
            <a:extLst>
              <a:ext uri="{FF2B5EF4-FFF2-40B4-BE49-F238E27FC236}">
                <a16:creationId xmlns:a16="http://schemas.microsoft.com/office/drawing/2014/main" id="{2F91BECE-5609-A348-82B8-95B935FFE10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US" sz="3600" dirty="0">
                <a:solidFill>
                  <a:schemeClr val="accent1"/>
                </a:solidFill>
              </a:rPr>
              <a:t>Performance comparison of </a:t>
            </a:r>
            <a:r>
              <a:rPr lang="en-US" sz="3600" dirty="0" err="1">
                <a:solidFill>
                  <a:schemeClr val="accent1"/>
                </a:solidFill>
              </a:rPr>
              <a:t>EPE</a:t>
            </a:r>
            <a:r>
              <a:rPr lang="en-US" sz="3600" baseline="-25000" dirty="0" err="1">
                <a:solidFill>
                  <a:schemeClr val="accent1"/>
                </a:solidFill>
              </a:rPr>
              <a:t>squaring</a:t>
            </a:r>
            <a:r>
              <a:rPr lang="en-US" sz="3600" baseline="-25000" dirty="0">
                <a:solidFill>
                  <a:schemeClr val="accent1"/>
                </a:solidFill>
              </a:rPr>
              <a:t> </a:t>
            </a:r>
            <a:r>
              <a:rPr lang="en-US" sz="3600" dirty="0">
                <a:solidFill>
                  <a:schemeClr val="accent1"/>
                </a:solidFill>
              </a:rPr>
              <a:t>and traditional RSA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61442" name="Rectangle 3">
            <a:extLst>
              <a:ext uri="{FF2B5EF4-FFF2-40B4-BE49-F238E27FC236}">
                <a16:creationId xmlns:a16="http://schemas.microsoft.com/office/drawing/2014/main" id="{E7C2224A-924B-89A7-F4A2-CA9508A075D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altLang="en-US">
                <a:ea typeface="ＭＳ Ｐゴシック" panose="020B0600070205080204" pitchFamily="34" charset="-128"/>
              </a:rPr>
              <a:t>Let |m|=l</a:t>
            </a:r>
          </a:p>
          <a:p>
            <a:r>
              <a:rPr lang="en-US" altLang="en-US">
                <a:solidFill>
                  <a:srgbClr val="0066FF"/>
                </a:solidFill>
                <a:ea typeface="ＭＳ Ｐゴシック" panose="020B0600070205080204" pitchFamily="34" charset="-128"/>
              </a:rPr>
              <a:t>Size of Public key</a:t>
            </a:r>
            <a:r>
              <a:rPr lang="en-US" altLang="en-US">
                <a:ea typeface="ＭＳ Ｐゴシック" panose="020B0600070205080204" pitchFamily="34" charset="-128"/>
              </a:rPr>
              <a:t>: O(n) for both</a:t>
            </a:r>
          </a:p>
          <a:p>
            <a:r>
              <a:rPr lang="en-US" altLang="en-US">
                <a:solidFill>
                  <a:srgbClr val="0066FF"/>
                </a:solidFill>
                <a:ea typeface="ＭＳ Ｐゴシック" panose="020B0600070205080204" pitchFamily="34" charset="-128"/>
              </a:rPr>
              <a:t>Bandwidth</a:t>
            </a:r>
            <a:r>
              <a:rPr lang="en-US" altLang="en-US">
                <a:ea typeface="ＭＳ Ｐゴシック" panose="020B0600070205080204" pitchFamily="34" charset="-128"/>
              </a:rPr>
              <a:t>: RSA O(l+n), EPE O(l+n)</a:t>
            </a:r>
          </a:p>
          <a:p>
            <a:r>
              <a:rPr lang="en-US" altLang="en-US">
                <a:solidFill>
                  <a:srgbClr val="0066FF"/>
                </a:solidFill>
                <a:ea typeface="ＭＳ Ｐゴシック" panose="020B0600070205080204" pitchFamily="34" charset="-128"/>
              </a:rPr>
              <a:t>Computation cost</a:t>
            </a:r>
            <a:r>
              <a:rPr lang="en-US" altLang="en-US">
                <a:ea typeface="ＭＳ Ｐゴシック" panose="020B0600070205080204" pitchFamily="34" charset="-128"/>
              </a:rPr>
              <a:t>: RSA O(n</a:t>
            </a:r>
            <a:r>
              <a:rPr lang="en-US" altLang="en-US" baseline="30000">
                <a:ea typeface="ＭＳ Ｐゴシック" panose="020B0600070205080204" pitchFamily="34" charset="-128"/>
              </a:rPr>
              <a:t>3</a:t>
            </a:r>
            <a:r>
              <a:rPr lang="en-US" altLang="en-US">
                <a:ea typeface="ＭＳ Ｐゴシック" panose="020B0600070205080204" pitchFamily="34" charset="-128"/>
              </a:rPr>
              <a:t>), EPE O(n</a:t>
            </a:r>
            <a:r>
              <a:rPr lang="en-US" altLang="en-US" baseline="30000">
                <a:ea typeface="ＭＳ Ｐゴシック" panose="020B0600070205080204" pitchFamily="34" charset="-128"/>
              </a:rPr>
              <a:t>3</a:t>
            </a:r>
            <a:r>
              <a:rPr lang="en-US" altLang="en-US">
                <a:ea typeface="ＭＳ Ｐゴシック" panose="020B0600070205080204" pitchFamily="34" charset="-128"/>
              </a:rPr>
              <a:t>)</a:t>
            </a:r>
          </a:p>
          <a:p>
            <a:r>
              <a:rPr lang="en-US" altLang="en-US">
                <a:solidFill>
                  <a:schemeClr val="tx2"/>
                </a:solidFill>
                <a:ea typeface="ＭＳ Ｐゴシック" panose="020B0600070205080204" pitchFamily="34" charset="-128"/>
              </a:rPr>
              <a:t>Security: EPE Major Win!!</a:t>
            </a:r>
          </a:p>
          <a:p>
            <a:pPr>
              <a:buFontTx/>
              <a:buNone/>
            </a:pPr>
            <a:endParaRPr lang="en-US" altLang="en-US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  <p:transition spd="slow"/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57089</TotalTime>
  <Words>5353</Words>
  <Application>Microsoft Macintosh PowerPoint</Application>
  <PresentationFormat>On-screen Show (4:3)</PresentationFormat>
  <Paragraphs>395</Paragraphs>
  <Slides>41</Slides>
  <Notes>26</Notes>
  <HiddenSlides>2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53" baseType="lpstr">
      <vt:lpstr>ＭＳ Ｐゴシック</vt:lpstr>
      <vt:lpstr>Arial</vt:lpstr>
      <vt:lpstr>Arial Narrow</vt:lpstr>
      <vt:lpstr>Calibri</vt:lpstr>
      <vt:lpstr>Cambria Math</vt:lpstr>
      <vt:lpstr>Comic Sans MS</vt:lpstr>
      <vt:lpstr>DejaVu Sans</vt:lpstr>
      <vt:lpstr>New York</vt:lpstr>
      <vt:lpstr>Symbol</vt:lpstr>
      <vt:lpstr>Times New Roman</vt:lpstr>
      <vt:lpstr>Times New Roman (Hebrew)</vt:lpstr>
      <vt:lpstr>Office Theme</vt:lpstr>
      <vt:lpstr>PowerPoint Presentation</vt:lpstr>
      <vt:lpstr>PowerPoint Presentation</vt:lpstr>
      <vt:lpstr>Recall: Computing Square Roots mod P</vt:lpstr>
      <vt:lpstr>Recall: Computing Square Roots mod P</vt:lpstr>
      <vt:lpstr>Open AI Solutions</vt:lpstr>
      <vt:lpstr>PowerPoint Presentation</vt:lpstr>
      <vt:lpstr>Diffie-Hellman Proposal: Let F be trapdoor Permutation collection</vt:lpstr>
      <vt:lpstr>How to Build a PKC  which can be proved computationally indistinguishable based on the factoring problem?    First Key Step:  How to Build a PKC for 1 bit messages?</vt:lpstr>
      <vt:lpstr>A probabilistic ``gadget’’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What about using Trapdoor Permutations?</vt:lpstr>
      <vt:lpstr>Probabilistic Encryption of 1 bit messages,  based on any Trapdoor Permutation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From 1-Bit Messages to Long Messages</vt:lpstr>
      <vt:lpstr>Bit by Bit Encryption: a loss of a factor of n in bandwidth, computation, Randomness   Can we do better and maintain computational  indistinguishability?  Yes</vt:lpstr>
      <vt:lpstr>Recall PSRG  G based on one-way permutation f with hard core bit B</vt:lpstr>
      <vt:lpstr>EPE: Efficient Probabilistic Encryption</vt:lpstr>
      <vt:lpstr>EPERSA  [BG]</vt:lpstr>
      <vt:lpstr>Performance comparison of EPERSA  and traditional RSA</vt:lpstr>
      <vt:lpstr>EPEF based on Factoring[BG]</vt:lpstr>
      <vt:lpstr>Performance comparison of EPEsquaring and traditional RSA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Vinodv</dc:creator>
  <cp:lastModifiedBy>Shafi Goldwasser</cp:lastModifiedBy>
  <cp:revision>1182</cp:revision>
  <dcterms:created xsi:type="dcterms:W3CDTF">2014-03-14T23:52:55Z</dcterms:created>
  <dcterms:modified xsi:type="dcterms:W3CDTF">2026-10-12T03:41:53Z</dcterms:modified>
</cp:coreProperties>
</file>