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2.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529" r:id="rId2"/>
    <p:sldId id="1534" r:id="rId3"/>
    <p:sldId id="571" r:id="rId4"/>
    <p:sldId id="1510" r:id="rId5"/>
    <p:sldId id="1500" r:id="rId6"/>
    <p:sldId id="1460" r:id="rId7"/>
    <p:sldId id="1514" r:id="rId8"/>
    <p:sldId id="1536" r:id="rId9"/>
    <p:sldId id="1537" r:id="rId10"/>
    <p:sldId id="1538" r:id="rId11"/>
    <p:sldId id="676" r:id="rId12"/>
    <p:sldId id="1522" r:id="rId13"/>
    <p:sldId id="1540" r:id="rId14"/>
    <p:sldId id="1524" r:id="rId15"/>
    <p:sldId id="1526" r:id="rId16"/>
    <p:sldId id="1527" r:id="rId17"/>
    <p:sldId id="1528" r:id="rId18"/>
    <p:sldId id="623" r:id="rId19"/>
    <p:sldId id="1531" r:id="rId20"/>
    <p:sldId id="522" r:id="rId21"/>
    <p:sldId id="582" r:id="rId22"/>
    <p:sldId id="996" r:id="rId23"/>
    <p:sldId id="1010" r:id="rId24"/>
    <p:sldId id="999" r:id="rId25"/>
    <p:sldId id="1000" r:id="rId26"/>
    <p:sldId id="1061" r:id="rId27"/>
    <p:sldId id="1543" r:id="rId28"/>
    <p:sldId id="1052" r:id="rId29"/>
    <p:sldId id="1005" r:id="rId30"/>
    <p:sldId id="991" r:id="rId31"/>
    <p:sldId id="1012" r:id="rId32"/>
    <p:sldId id="1013" r:id="rId33"/>
    <p:sldId id="1014" r:id="rId34"/>
    <p:sldId id="1542" r:id="rId35"/>
    <p:sldId id="154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62416"/>
    <a:srgbClr val="1E177C"/>
    <a:srgbClr val="EA968D"/>
    <a:srgbClr val="9290EA"/>
    <a:srgbClr val="FF0000"/>
    <a:srgbClr val="1A17A5"/>
    <a:srgbClr val="891637"/>
    <a:srgbClr val="CC0099"/>
    <a:srgbClr val="7414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72"/>
    <p:restoredTop sz="76210" autoAdjust="0"/>
  </p:normalViewPr>
  <p:slideViewPr>
    <p:cSldViewPr>
      <p:cViewPr varScale="1">
        <p:scale>
          <a:sx n="94" d="100"/>
          <a:sy n="94" d="100"/>
        </p:scale>
        <p:origin x="1720" y="160"/>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00:31:45.566"/>
    </inkml:context>
    <inkml:brush xml:id="br0">
      <inkml:brushProperty name="width" value="0.05" units="cm"/>
      <inkml:brushProperty name="height" value="0.05" units="cm"/>
    </inkml:brush>
  </inkml:definitions>
  <inkml:trace contextRef="#ctx0" brushRef="#br0">195 1 24575,'0'53'0,"0"30"0,0 2 0,0 40 0,0-16 0,0 22 0,0 0 0,0-23 0,0-9 0,0-7 0,0-33 0,0 7 0,-13-46 0,-5-5 0,-14-15 0,-2 0 0,16 15 0,3 6 0,15 35 0,0-16 0,0 16 0,0-20 0,0 0 0,0 0 0,-13-16 0,-6-4 0,2-31 0,4 11 0,13-10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00:31:45.567"/>
    </inkml:context>
    <inkml:brush xml:id="br0">
      <inkml:brushProperty name="width" value="0.05" units="cm"/>
      <inkml:brushProperty name="height" value="0.0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00:31:45.568"/>
    </inkml:context>
    <inkml:brush xml:id="br0">
      <inkml:brushProperty name="width" value="0.05" units="cm"/>
      <inkml:brushProperty name="height" value="0.05" units="cm"/>
    </inkml:brush>
  </inkml:definitions>
  <inkml:trace contextRef="#ctx0" brushRef="#br0">47 0 24575,'-11'8'0,"0"0"0,4-1 0,2 1 0,3 4 0,2 1 0,0 3 0,0 3 0,0-1 0,0 0 0,0-5 0,0 5 0,0-9 0,0 9 0,0-9 0,0 4 0,0-5 0,0 0 0,0 0 0,0 0 0,0 1 0,0-2 0,0 1 0,0 1 0,0 8 0,0-2 0,0 13 0,0-2 0,0 9 0,0-3 0,-5 4 0,4-11 0,-3-1 0,4-11 0,0 0 0,0-5 0,0 1 0,0-1 0,0-4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0"/>
    </inkml:context>
    <inkml:brush xml:id="br0">
      <inkml:brushProperty name="width" value="0.05" units="cm"/>
      <inkml:brushProperty name="height" value="0.05" units="cm"/>
    </inkml:brush>
  </inkml:definitions>
  <inkml:trace contextRef="#ctx0" brushRef="#br0">143 1 24575,'0'43'0,"0"22"0,0 3 0,0 33 0,0-15 0,0 19 0,0 0 0,0-19 0,0-7 0,0-6 0,0-26 0,0 7 0,-10-39 0,-4-3 0,-9-12 0,-1 0 0,11 13 0,2 3 0,11 28 0,0-11 0,0 11 0,0-15 0,0 0 0,0 0 0,-10-13 0,-3-3 0,1-25 0,2 9 0,10-9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1"/>
    </inkml:context>
    <inkml:brush xml:id="br0">
      <inkml:brushProperty name="width" value="0.05" units="cm"/>
      <inkml:brushProperty name="height" value="0.05" units="cm"/>
    </inkml:brush>
  </inkml:definitions>
  <inkml:trace contextRef="#ctx0" brushRef="#br0">1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2"/>
    </inkml:context>
    <inkml:brush xml:id="br0">
      <inkml:brushProperty name="width" value="0.05" units="cm"/>
      <inkml:brushProperty name="height" value="0.05" units="cm"/>
    </inkml:brush>
  </inkml:definitions>
  <inkml:trace contextRef="#ctx0" brushRef="#br0">35 0 24575,'-8'6'0,"0"1"0,2-1 0,3 0 0,1 3 0,2 1 0,0 4 0,0 0 0,0 1 0,0-1 0,0-3 0,0 3 0,0-6 0,0 5 0,0-5 0,0 2 0,0-3 0,0-1 0,0 1 0,0-1 0,0 1 0,0-1 0,0 1 0,0-1 0,0 8 0,0-2 0,0 11 0,0-4 0,0 10 0,0-3 0,-3 2 0,2-8 0,-2-1 0,3-8 0,0-1 0,0-3 0,0-1 0,0 1 0,0-4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B8A4AD-30BE-4EB0-88E7-04F008072919}" type="datetimeFigureOut">
              <a:rPr lang="en-CA" smtClean="0"/>
              <a:t>2026-10-06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8C13DC-EB30-4E7B-9A79-FF6A33A169FE}" type="slidenum">
              <a:rPr lang="en-CA" smtClean="0"/>
              <a:t>‹#›</a:t>
            </a:fld>
            <a:endParaRPr lang="en-CA"/>
          </a:p>
        </p:txBody>
      </p:sp>
    </p:spTree>
    <p:extLst>
      <p:ext uri="{BB962C8B-B14F-4D97-AF65-F5344CB8AC3E}">
        <p14:creationId xmlns:p14="http://schemas.microsoft.com/office/powerpoint/2010/main" val="30726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E5E11C-06A5-47B4-9150-823C84E42849}" type="slidenum">
              <a:rPr lang="en-US" smtClean="0"/>
              <a:pPr eaLnBrk="1" hangingPunct="1"/>
              <a:t>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aseline="0" dirty="0"/>
          </a:p>
        </p:txBody>
      </p:sp>
    </p:spTree>
    <p:extLst>
      <p:ext uri="{BB962C8B-B14F-4D97-AF65-F5344CB8AC3E}">
        <p14:creationId xmlns:p14="http://schemas.microsoft.com/office/powerpoint/2010/main" val="310082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4D912-558C-D89B-C845-46C6FB519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42E4A-4A80-FAB6-09BB-A38B6EE57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0D59E-87A6-D060-B587-2B3FC318302E}"/>
              </a:ext>
            </a:extLst>
          </p:cNvPr>
          <p:cNvSpPr>
            <a:spLocks noGrp="1"/>
          </p:cNvSpPr>
          <p:nvPr>
            <p:ph type="body" idx="1"/>
          </p:nvPr>
        </p:nvSpPr>
        <p:spPr/>
        <p:txBody>
          <a:bodyPr/>
          <a:lstStyle/>
          <a:p>
            <a:pPr marL="228600" indent="-228600">
              <a:buAutoNum type="arabicPeriod"/>
            </a:pPr>
            <a:endParaRPr lang="en-US" baseline="0" dirty="0"/>
          </a:p>
        </p:txBody>
      </p:sp>
      <p:sp>
        <p:nvSpPr>
          <p:cNvPr id="4" name="Slide Number Placeholder 3">
            <a:extLst>
              <a:ext uri="{FF2B5EF4-FFF2-40B4-BE49-F238E27FC236}">
                <a16:creationId xmlns:a16="http://schemas.microsoft.com/office/drawing/2014/main" id="{C98CECA2-DE01-41EF-FA3D-D5D3792913B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8512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7737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38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1822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3707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1440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333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9163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1160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dirty="0" err="1">
                <a:solidFill>
                  <a:schemeClr val="tx1"/>
                </a:solidFill>
              </a:rPr>
              <a:t>Pf</a:t>
            </a:r>
            <a:r>
              <a:rPr lang="en-US" sz="1200" b="0" dirty="0">
                <a:solidFill>
                  <a:schemeClr val="tx1"/>
                </a:solidFill>
              </a:rPr>
              <a:t>:  QNR*QNR = QR.</a:t>
            </a:r>
            <a:endParaRPr lang="en-US" sz="1200" dirty="0">
              <a:solidFill>
                <a:schemeClr val="tx1"/>
              </a:solidFill>
            </a:endParaRPr>
          </a:p>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494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8C13DC-EB30-4E7B-9A79-FF6A33A169FE}" type="slidenum">
              <a:rPr lang="en-CA" smtClean="0"/>
              <a:t>13</a:t>
            </a:fld>
            <a:endParaRPr lang="en-CA"/>
          </a:p>
        </p:txBody>
      </p:sp>
    </p:spTree>
    <p:extLst>
      <p:ext uri="{BB962C8B-B14F-4D97-AF65-F5344CB8AC3E}">
        <p14:creationId xmlns:p14="http://schemas.microsoft.com/office/powerpoint/2010/main" val="750662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DAD288D-0A6F-1F41-816D-316C9DBEF30D}"/>
              </a:ext>
            </a:extLst>
          </p:cNvPr>
          <p:cNvSpPr>
            <a:spLocks noGrp="1" noRot="1" noChangeAspect="1"/>
          </p:cNvSpPr>
          <p:nvPr>
            <p:ph type="sldImg"/>
          </p:nvPr>
        </p:nvSpPr>
        <p:spPr>
          <a:ln/>
        </p:spPr>
      </p:sp>
      <p:sp>
        <p:nvSpPr>
          <p:cNvPr id="25603" name="Notes Placeholder 2">
            <a:extLst>
              <a:ext uri="{FF2B5EF4-FFF2-40B4-BE49-F238E27FC236}">
                <a16:creationId xmlns:a16="http://schemas.microsoft.com/office/drawing/2014/main" id="{902B2389-CA84-BA42-A329-BED8E84470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1/2Pr[Pred is correct on y s.t. MSB(p,g,y)=0]+</a:t>
            </a:r>
          </a:p>
          <a:p>
            <a:r>
              <a:rPr lang="en-US" altLang="en-US">
                <a:latin typeface="Times New Roman" panose="02020603050405020304" pitchFamily="18" charset="0"/>
              </a:rPr>
              <a:t>1/2Pr[Pred is correct on y s.t. MSB(p,gy)=1]=</a:t>
            </a:r>
          </a:p>
          <a:p>
            <a:endParaRPr lang="en-US" altLang="en-US">
              <a:solidFill>
                <a:srgbClr val="FF0000"/>
              </a:solidFill>
              <a:latin typeface="Times New Roman" panose="02020603050405020304" pitchFamily="18" charset="0"/>
            </a:endParaRPr>
          </a:p>
          <a:p>
            <a:endParaRPr lang="en-US" altLang="en-US">
              <a:latin typeface="Times New Roman" panose="02020603050405020304" pitchFamily="18" charset="0"/>
            </a:endParaRPr>
          </a:p>
        </p:txBody>
      </p:sp>
      <p:sp>
        <p:nvSpPr>
          <p:cNvPr id="25604" name="Slide Number Placeholder 3">
            <a:extLst>
              <a:ext uri="{FF2B5EF4-FFF2-40B4-BE49-F238E27FC236}">
                <a16:creationId xmlns:a16="http://schemas.microsoft.com/office/drawing/2014/main" id="{2CF27346-FAC2-2642-A071-AA6D7D31AF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MS PGothic" panose="020B0600070205080204" pitchFamily="34" charset="-128"/>
              </a:defRPr>
            </a:lvl1pPr>
            <a:lvl2pPr marL="37931725" indent="-37474525" defTabSz="919163">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DB959AD1-6573-E145-8891-9CDC73C4E5F1}" type="slidenum">
              <a:rPr lang="en-US" altLang="en-US" sz="1200"/>
              <a:pPr/>
              <a:t>16</a:t>
            </a:fld>
            <a:endParaRPr lang="en-US" altLang="en-US" sz="1200"/>
          </a:p>
        </p:txBody>
      </p:sp>
    </p:spTree>
    <p:extLst>
      <p:ext uri="{BB962C8B-B14F-4D97-AF65-F5344CB8AC3E}">
        <p14:creationId xmlns:p14="http://schemas.microsoft.com/office/powerpoint/2010/main" val="2756549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5FC0916-D6FE-E147-BF26-37EB9033BD45}"/>
              </a:ext>
            </a:extLst>
          </p:cNvPr>
          <p:cNvSpPr>
            <a:spLocks noGrp="1" noRot="1" noChangeAspect="1"/>
          </p:cNvSpPr>
          <p:nvPr>
            <p:ph type="sldImg"/>
          </p:nvPr>
        </p:nvSpPr>
        <p:spPr>
          <a:ln/>
        </p:spPr>
      </p:sp>
      <p:sp>
        <p:nvSpPr>
          <p:cNvPr id="27651" name="Notes Placeholder 2">
            <a:extLst>
              <a:ext uri="{FF2B5EF4-FFF2-40B4-BE49-F238E27FC236}">
                <a16:creationId xmlns:a16="http://schemas.microsoft.com/office/drawing/2014/main" id="{14D7091D-0807-FA47-B0E5-E08962CC22A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1/2Pr[Pred is correct on y s.t. MSB(p,g,y)=0]+</a:t>
            </a:r>
          </a:p>
          <a:p>
            <a:r>
              <a:rPr lang="en-US" altLang="en-US">
                <a:latin typeface="Times New Roman" panose="02020603050405020304" pitchFamily="18" charset="0"/>
              </a:rPr>
              <a:t>1/2Pr[Pred is correct on y s.t. MSB(p,gy)=1]=</a:t>
            </a:r>
          </a:p>
          <a:p>
            <a:endParaRPr lang="en-US" altLang="en-US">
              <a:solidFill>
                <a:srgbClr val="FF0000"/>
              </a:solidFill>
              <a:latin typeface="Times New Roman" panose="02020603050405020304" pitchFamily="18" charset="0"/>
            </a:endParaRPr>
          </a:p>
          <a:p>
            <a:endParaRPr lang="en-US" altLang="en-US">
              <a:latin typeface="Times New Roman" panose="02020603050405020304" pitchFamily="18" charset="0"/>
            </a:endParaRPr>
          </a:p>
        </p:txBody>
      </p:sp>
      <p:sp>
        <p:nvSpPr>
          <p:cNvPr id="27652" name="Slide Number Placeholder 3">
            <a:extLst>
              <a:ext uri="{FF2B5EF4-FFF2-40B4-BE49-F238E27FC236}">
                <a16:creationId xmlns:a16="http://schemas.microsoft.com/office/drawing/2014/main" id="{AE7A861E-D2C7-1A41-8621-FE22ACB064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MS PGothic" panose="020B0600070205080204" pitchFamily="34" charset="-128"/>
              </a:defRPr>
            </a:lvl1pPr>
            <a:lvl2pPr marL="37931725" indent="-37474525" defTabSz="919163">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00ECE26C-1E08-5F46-A662-7EFFC6D8D930}" type="slidenum">
              <a:rPr lang="en-US" altLang="en-US" sz="1200"/>
              <a:pPr/>
              <a:t>17</a:t>
            </a:fld>
            <a:endParaRPr lang="en-US" altLang="en-US" sz="1200"/>
          </a:p>
        </p:txBody>
      </p:sp>
    </p:spTree>
    <p:extLst>
      <p:ext uri="{BB962C8B-B14F-4D97-AF65-F5344CB8AC3E}">
        <p14:creationId xmlns:p14="http://schemas.microsoft.com/office/powerpoint/2010/main" val="594760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8C13DC-EB30-4E7B-9A79-FF6A33A169FE}" type="slidenum">
              <a:rPr lang="en-CA" smtClean="0"/>
              <a:t>18</a:t>
            </a:fld>
            <a:endParaRPr lang="en-CA"/>
          </a:p>
        </p:txBody>
      </p:sp>
    </p:spTree>
    <p:extLst>
      <p:ext uri="{BB962C8B-B14F-4D97-AF65-F5344CB8AC3E}">
        <p14:creationId xmlns:p14="http://schemas.microsoft.com/office/powerpoint/2010/main" val="617032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9E7F8EE-5A02-9045-AF55-28BFDB16FD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ea typeface="MS PGothic" panose="020B0600070205080204" pitchFamily="34" charset="-128"/>
              </a:defRPr>
            </a:lvl1pPr>
            <a:lvl2pPr marL="37931725" indent="-37474525" defTabSz="91757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6C22C1F0-7AA2-854B-A7E1-FFC3E897484B}" type="slidenum">
              <a:rPr lang="en-US" altLang="en-US" sz="1200">
                <a:solidFill>
                  <a:srgbClr val="000000"/>
                </a:solidFill>
              </a:rPr>
              <a:pPr/>
              <a:t>20</a:t>
            </a:fld>
            <a:endParaRPr lang="en-US" altLang="en-US" sz="1200">
              <a:solidFill>
                <a:srgbClr val="000000"/>
              </a:solidFill>
            </a:endParaRPr>
          </a:p>
        </p:txBody>
      </p:sp>
      <p:sp>
        <p:nvSpPr>
          <p:cNvPr id="33795" name="Rectangle 2">
            <a:extLst>
              <a:ext uri="{FF2B5EF4-FFF2-40B4-BE49-F238E27FC236}">
                <a16:creationId xmlns:a16="http://schemas.microsoft.com/office/drawing/2014/main" id="{63ACEB81-2E06-9F4F-AB04-6E718D15B539}"/>
              </a:ext>
            </a:extLst>
          </p:cNvPr>
          <p:cNvSpPr>
            <a:spLocks noGrp="1" noRot="1" noChangeAspect="1" noChangeArrowheads="1" noTextEdit="1"/>
          </p:cNvSpPr>
          <p:nvPr>
            <p:ph type="sldImg"/>
          </p:nvPr>
        </p:nvSpPr>
        <p:spPr>
          <a:xfrm>
            <a:off x="1135063" y="673100"/>
            <a:ext cx="4660900" cy="3497263"/>
          </a:xfrm>
          <a:ln/>
        </p:spPr>
      </p:sp>
      <p:sp>
        <p:nvSpPr>
          <p:cNvPr id="33796" name="Rectangle 3">
            <a:extLst>
              <a:ext uri="{FF2B5EF4-FFF2-40B4-BE49-F238E27FC236}">
                <a16:creationId xmlns:a16="http://schemas.microsoft.com/office/drawing/2014/main" id="{B3CF33F1-CC70-8D42-87D5-4A962549DDB2}"/>
              </a:ext>
            </a:extLst>
          </p:cNvPr>
          <p:cNvSpPr>
            <a:spLocks noGrp="1" noChangeArrowheads="1"/>
          </p:cNvSpPr>
          <p:nvPr>
            <p:ph type="body" idx="1"/>
          </p:nvPr>
        </p:nvSpPr>
        <p:spPr>
          <a:xfrm>
            <a:off x="922338" y="4392613"/>
            <a:ext cx="5076825" cy="4097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500"/>
              </a:spcBef>
              <a:spcAft>
                <a:spcPts val="500"/>
              </a:spcAft>
            </a:pPr>
            <a:r>
              <a:rPr lang="en-US" altLang="en-US" sz="1000" dirty="0">
                <a:latin typeface="Times New Roman" panose="02020603050405020304" pitchFamily="18" charset="0"/>
              </a:rPr>
              <a:t>Let </a:t>
            </a:r>
            <a:r>
              <a:rPr lang="en-US" altLang="en-US" sz="1000" dirty="0" err="1">
                <a:latin typeface="Times New Roman" panose="02020603050405020304" pitchFamily="18" charset="0"/>
              </a:rPr>
              <a:t>a,b</a:t>
            </a:r>
            <a:r>
              <a:rPr lang="en-US" altLang="en-US" sz="1000" dirty="0">
                <a:latin typeface="Times New Roman" panose="02020603050405020304" pitchFamily="18" charset="0"/>
              </a:rPr>
              <a:t> be whatever…  Consider the following  elliptic </a:t>
            </a:r>
            <a:r>
              <a:rPr lang="en-US" altLang="en-US" sz="1000" dirty="0" err="1">
                <a:latin typeface="Times New Roman" panose="02020603050405020304" pitchFamily="18" charset="0"/>
              </a:rPr>
              <a:t>cruve</a:t>
            </a:r>
            <a:r>
              <a:rPr lang="en-US" altLang="en-US" sz="1000" dirty="0">
                <a:latin typeface="Times New Roman" panose="02020603050405020304" pitchFamily="18" charset="0"/>
              </a:rPr>
              <a:t> over finite field.</a:t>
            </a:r>
          </a:p>
          <a:p>
            <a:pPr>
              <a:spcBef>
                <a:spcPts val="500"/>
              </a:spcBef>
              <a:spcAft>
                <a:spcPts val="500"/>
              </a:spcAft>
            </a:pPr>
            <a:r>
              <a:rPr lang="en-US" altLang="en-US" sz="1000" dirty="0">
                <a:latin typeface="Times New Roman" panose="02020603050405020304" pitchFamily="18" charset="0"/>
              </a:rPr>
              <a:t>It is well known that the  set of points (</a:t>
            </a:r>
            <a:r>
              <a:rPr lang="en-US" altLang="en-US" sz="1000" dirty="0" err="1">
                <a:latin typeface="Times New Roman" panose="02020603050405020304" pitchFamily="18" charset="0"/>
              </a:rPr>
              <a:t>x,y</a:t>
            </a:r>
            <a:r>
              <a:rPr lang="en-US" altLang="en-US" sz="1000" dirty="0">
                <a:latin typeface="Times New Roman" panose="02020603050405020304" pitchFamily="18" charset="0"/>
              </a:rPr>
              <a:t>) satisfying the curve equation </a:t>
            </a:r>
          </a:p>
          <a:p>
            <a:pPr>
              <a:spcBef>
                <a:spcPts val="500"/>
              </a:spcBef>
              <a:spcAft>
                <a:spcPts val="500"/>
              </a:spcAft>
            </a:pPr>
            <a:r>
              <a:rPr lang="en-US" altLang="en-US" sz="1000" dirty="0">
                <a:latin typeface="Times New Roman" panose="02020603050405020304" pitchFamily="18" charset="0"/>
              </a:rPr>
              <a:t>dorm an abelian group. The group operation which adds two points can be expressed as a simple algebraic formula   is efficient to compute.</a:t>
            </a:r>
          </a:p>
          <a:p>
            <a:pPr>
              <a:spcBef>
                <a:spcPts val="500"/>
              </a:spcBef>
              <a:spcAft>
                <a:spcPts val="500"/>
              </a:spcAft>
            </a:pPr>
            <a:endParaRPr lang="en-US" altLang="en-US" sz="1000" dirty="0">
              <a:latin typeface="Times New Roman" panose="02020603050405020304" pitchFamily="18" charset="0"/>
            </a:endParaRPr>
          </a:p>
          <a:p>
            <a:pPr>
              <a:spcBef>
                <a:spcPts val="500"/>
              </a:spcBef>
              <a:spcAft>
                <a:spcPts val="500"/>
              </a:spcAft>
            </a:pPr>
            <a:r>
              <a:rPr lang="en-US" altLang="en-US" sz="1400" dirty="0">
                <a:latin typeface="Times New Roman" panose="02020603050405020304" pitchFamily="18" charset="0"/>
              </a:rPr>
              <a:t> </a:t>
            </a:r>
            <a:r>
              <a:rPr lang="en-US" altLang="en-US" dirty="0">
                <a:latin typeface="Times New Roman" panose="02020603050405020304" pitchFamily="18" charset="0"/>
              </a:rPr>
              <a:t>The elliptic curves used in analogs of discrete logarithm cryptosystems are of the form </a:t>
            </a:r>
            <a:r>
              <a:rPr lang="en-US" altLang="en-US" i="1" dirty="0">
                <a:latin typeface="Times New Roman" panose="02020603050405020304" pitchFamily="18" charset="0"/>
              </a:rPr>
              <a:t>y</a:t>
            </a:r>
            <a:r>
              <a:rPr lang="en-US" altLang="en-US" i="1" baseline="30000" dirty="0">
                <a:latin typeface="Times New Roman" panose="02020603050405020304" pitchFamily="18" charset="0"/>
              </a:rPr>
              <a:t>2</a:t>
            </a:r>
            <a:r>
              <a:rPr lang="en-US" altLang="en-US" i="1" dirty="0">
                <a:latin typeface="Times New Roman" panose="02020603050405020304" pitchFamily="18" charset="0"/>
              </a:rPr>
              <a:t>=x</a:t>
            </a:r>
            <a:r>
              <a:rPr lang="en-US" altLang="en-US" i="1" baseline="30000" dirty="0">
                <a:latin typeface="Times New Roman" panose="02020603050405020304" pitchFamily="18" charset="0"/>
              </a:rPr>
              <a:t>3</a:t>
            </a:r>
            <a:r>
              <a:rPr lang="en-US" altLang="en-US" i="1" dirty="0">
                <a:latin typeface="Times New Roman" panose="02020603050405020304" pitchFamily="18" charset="0"/>
              </a:rPr>
              <a:t>+ax+b(</a:t>
            </a:r>
            <a:r>
              <a:rPr lang="en-US" altLang="en-US" dirty="0">
                <a:latin typeface="Times New Roman" panose="02020603050405020304" pitchFamily="18" charset="0"/>
              </a:rPr>
              <a:t>mod </a:t>
            </a:r>
            <a:r>
              <a:rPr lang="en-US" altLang="en-US" i="1" dirty="0">
                <a:latin typeface="Times New Roman" panose="02020603050405020304" pitchFamily="18" charset="0"/>
              </a:rPr>
              <a:t>p)</a:t>
            </a:r>
            <a:r>
              <a:rPr lang="en-US" altLang="en-US" dirty="0">
                <a:latin typeface="Times New Roman" panose="02020603050405020304" pitchFamily="18" charset="0"/>
              </a:rPr>
              <a:t>, </a:t>
            </a:r>
            <a:r>
              <a:rPr lang="en-US" altLang="en-US" i="1" dirty="0">
                <a:latin typeface="Times New Roman" panose="02020603050405020304" pitchFamily="18" charset="0"/>
              </a:rPr>
              <a:t>p</a:t>
            </a:r>
            <a:r>
              <a:rPr lang="en-US" altLang="en-US" dirty="0">
                <a:latin typeface="Times New Roman" panose="02020603050405020304" pitchFamily="18" charset="0"/>
              </a:rPr>
              <a:t> prime. </a:t>
            </a:r>
          </a:p>
          <a:p>
            <a:pPr>
              <a:spcBef>
                <a:spcPts val="500"/>
              </a:spcBef>
              <a:spcAft>
                <a:spcPts val="500"/>
              </a:spcAft>
            </a:pPr>
            <a:r>
              <a:rPr lang="en-US" altLang="en-US" dirty="0">
                <a:latin typeface="Times New Roman" panose="02020603050405020304" pitchFamily="18" charset="0"/>
              </a:rPr>
              <a:t>The hard problem (analogues to the discrete logarithm) is the </a:t>
            </a:r>
            <a:r>
              <a:rPr lang="en-US" altLang="en-US" dirty="0">
                <a:solidFill>
                  <a:srgbClr val="0033CC"/>
                </a:solidFill>
                <a:latin typeface="Times New Roman" panose="02020603050405020304" pitchFamily="18" charset="0"/>
              </a:rPr>
              <a:t>elliptic curve logarithm problem</a:t>
            </a:r>
            <a:r>
              <a:rPr lang="en-US" altLang="en-US" dirty="0">
                <a:latin typeface="Times New Roman" panose="02020603050405020304" pitchFamily="18" charset="0"/>
              </a:rPr>
              <a:t>:   given a point </a:t>
            </a:r>
            <a:r>
              <a:rPr lang="en-US" altLang="en-US" i="1" dirty="0">
                <a:latin typeface="Times New Roman" panose="02020603050405020304" pitchFamily="18" charset="0"/>
              </a:rPr>
              <a:t>G</a:t>
            </a:r>
            <a:r>
              <a:rPr lang="en-US" altLang="en-US" dirty="0">
                <a:latin typeface="Times New Roman" panose="02020603050405020304" pitchFamily="18" charset="0"/>
              </a:rPr>
              <a:t> on an elliptic curve with order </a:t>
            </a:r>
            <a:r>
              <a:rPr lang="en-US" altLang="en-US" i="1" dirty="0">
                <a:latin typeface="Times New Roman" panose="02020603050405020304" pitchFamily="18" charset="0"/>
              </a:rPr>
              <a:t>r</a:t>
            </a:r>
            <a:r>
              <a:rPr lang="en-US" altLang="en-US" dirty="0">
                <a:latin typeface="Times New Roman" panose="02020603050405020304" pitchFamily="18" charset="0"/>
              </a:rPr>
              <a:t> (number of points on the curve) and another point </a:t>
            </a:r>
            <a:r>
              <a:rPr lang="en-US" altLang="en-US" i="1" dirty="0">
                <a:latin typeface="Times New Roman" panose="02020603050405020304" pitchFamily="18" charset="0"/>
              </a:rPr>
              <a:t>Y</a:t>
            </a:r>
            <a:r>
              <a:rPr lang="en-US" altLang="en-US" dirty="0">
                <a:latin typeface="Times New Roman" panose="02020603050405020304" pitchFamily="18" charset="0"/>
              </a:rPr>
              <a:t> on the curve, find a unique </a:t>
            </a:r>
            <a:r>
              <a:rPr lang="en-US" altLang="en-US" i="1" dirty="0">
                <a:latin typeface="Times New Roman" panose="02020603050405020304" pitchFamily="18" charset="0"/>
              </a:rPr>
              <a:t>x</a:t>
            </a:r>
            <a:r>
              <a:rPr lang="en-US" altLang="en-US" dirty="0">
                <a:latin typeface="Times New Roman" panose="02020603050405020304" pitchFamily="18" charset="0"/>
              </a:rPr>
              <a:t> such that </a:t>
            </a:r>
            <a:r>
              <a:rPr lang="en-US" altLang="en-US" i="1" dirty="0">
                <a:latin typeface="Times New Roman" panose="02020603050405020304" pitchFamily="18" charset="0"/>
              </a:rPr>
              <a:t>Y=</a:t>
            </a:r>
            <a:r>
              <a:rPr lang="en-US" altLang="en-US" i="1" dirty="0" err="1">
                <a:latin typeface="Times New Roman" panose="02020603050405020304" pitchFamily="18" charset="0"/>
              </a:rPr>
              <a:t>mG</a:t>
            </a:r>
            <a:r>
              <a:rPr lang="en-US" altLang="en-US" dirty="0">
                <a:latin typeface="Times New Roman" panose="02020603050405020304" pitchFamily="18" charset="0"/>
              </a:rPr>
              <a:t>, i.e., </a:t>
            </a:r>
            <a:r>
              <a:rPr lang="en-US" altLang="en-US" i="1" dirty="0">
                <a:latin typeface="Times New Roman" panose="02020603050405020304" pitchFamily="18" charset="0"/>
              </a:rPr>
              <a:t>Y</a:t>
            </a:r>
            <a:r>
              <a:rPr lang="en-US" altLang="en-US" dirty="0">
                <a:latin typeface="Times New Roman" panose="02020603050405020304" pitchFamily="18" charset="0"/>
              </a:rPr>
              <a:t> is the </a:t>
            </a:r>
            <a:r>
              <a:rPr lang="en-US" altLang="en-US" i="1" dirty="0" err="1">
                <a:latin typeface="Times New Roman" panose="02020603050405020304" pitchFamily="18" charset="0"/>
              </a:rPr>
              <a:t>m</a:t>
            </a:r>
            <a:r>
              <a:rPr lang="en-US" altLang="en-US" dirty="0" err="1">
                <a:latin typeface="Times New Roman" panose="02020603050405020304" pitchFamily="18" charset="0"/>
              </a:rPr>
              <a:t>th</a:t>
            </a:r>
            <a:r>
              <a:rPr lang="en-US" altLang="en-US" dirty="0">
                <a:latin typeface="Times New Roman" panose="02020603050405020304" pitchFamily="18" charset="0"/>
              </a:rPr>
              <a:t> multiple of </a:t>
            </a:r>
            <a:r>
              <a:rPr lang="en-US" altLang="en-US" i="1" dirty="0">
                <a:latin typeface="Times New Roman" panose="02020603050405020304" pitchFamily="18" charset="0"/>
              </a:rPr>
              <a:t>G</a:t>
            </a:r>
            <a:r>
              <a:rPr lang="en-US" altLang="en-US" dirty="0">
                <a:latin typeface="Times New Roman" panose="02020603050405020304" pitchFamily="18" charset="0"/>
              </a:rPr>
              <a:t>.</a:t>
            </a:r>
          </a:p>
          <a:p>
            <a:pPr algn="just">
              <a:spcBef>
                <a:spcPts val="500"/>
              </a:spcBef>
              <a:spcAft>
                <a:spcPts val="500"/>
              </a:spcAft>
            </a:pPr>
            <a:r>
              <a:rPr lang="en-US" altLang="en-US" dirty="0">
                <a:solidFill>
                  <a:srgbClr val="0033CC"/>
                </a:solidFill>
                <a:latin typeface="Times New Roman" panose="02020603050405020304" pitchFamily="18" charset="0"/>
              </a:rPr>
              <a:t>How Hard is it?</a:t>
            </a:r>
            <a:r>
              <a:rPr lang="en-US" altLang="en-US" dirty="0">
                <a:latin typeface="Times New Roman" panose="02020603050405020304" pitchFamily="18" charset="0"/>
              </a:rPr>
              <a:t> Until recently, the best attacks on elliptic curve logarithm problems had a running time of about a constant times the square root of </a:t>
            </a:r>
            <a:r>
              <a:rPr lang="en-US" altLang="en-US" i="1" dirty="0">
                <a:latin typeface="Times New Roman" panose="02020603050405020304" pitchFamily="18" charset="0"/>
              </a:rPr>
              <a:t>r</a:t>
            </a:r>
            <a:r>
              <a:rPr lang="en-US" altLang="en-US" dirty="0">
                <a:latin typeface="Times New Roman" panose="02020603050405020304" pitchFamily="18" charset="0"/>
              </a:rPr>
              <a:t> on average, which is much slower than attacks on general discrete log. This means that shorter key sizes for elliptic cryptosystems give the same security as larger keys in cryptosystems that are based on discrete logarithm problem . </a:t>
            </a:r>
          </a:p>
          <a:p>
            <a:pPr algn="just">
              <a:spcBef>
                <a:spcPts val="500"/>
              </a:spcBef>
              <a:spcAft>
                <a:spcPts val="500"/>
              </a:spcAft>
            </a:pPr>
            <a:r>
              <a:rPr lang="en-US" altLang="en-US" dirty="0">
                <a:latin typeface="Times New Roman" panose="02020603050405020304" pitchFamily="18" charset="0"/>
              </a:rPr>
              <a:t>Recently,</a:t>
            </a:r>
            <a:r>
              <a:rPr lang="en-US" altLang="en-US" sz="1600" dirty="0">
                <a:latin typeface="Times New Roman" panose="02020603050405020304" pitchFamily="18" charset="0"/>
              </a:rPr>
              <a:t> [</a:t>
            </a:r>
            <a:r>
              <a:rPr lang="en-US" altLang="en-US" dirty="0">
                <a:latin typeface="Times New Roman" panose="02020603050405020304" pitchFamily="18" charset="0"/>
              </a:rPr>
              <a:t>MOV] reduced the elliptic logarithm problem to a discrete logarithm problem for certain elliptic curves. Possibly algorithm development in this area will make equalize the security </a:t>
            </a:r>
          </a:p>
          <a:p>
            <a:pPr algn="just">
              <a:spcBef>
                <a:spcPts val="500"/>
              </a:spcBef>
              <a:spcAft>
                <a:spcPts val="500"/>
              </a:spcAft>
            </a:pPr>
            <a:r>
              <a:rPr lang="en-US" altLang="en-US" dirty="0">
                <a:latin typeface="Times New Roman" panose="02020603050405020304" pitchFamily="18" charset="0"/>
              </a:rPr>
              <a:t>of elliptic curve  logarithm cryptosystems to that of discrete logarithm cryptosystems. </a:t>
            </a:r>
          </a:p>
          <a:p>
            <a:pPr algn="just">
              <a:spcBef>
                <a:spcPts val="500"/>
              </a:spcBef>
              <a:spcAft>
                <a:spcPts val="500"/>
              </a:spcAft>
            </a:pPr>
            <a:r>
              <a:rPr lang="en-US" altLang="en-US" dirty="0">
                <a:latin typeface="Times New Roman" panose="02020603050405020304" pitchFamily="18" charset="0"/>
              </a:rPr>
              <a:t>OPEN QUESTION</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651229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808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DB94F8F5-5613-D077-27B3-38936FFE43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17575">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17575">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17575">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17575">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6A40B6B-80D6-C84A-845E-9303F1091BF0}" type="slidenum">
              <a:rPr lang="en-US" altLang="en-US" sz="1200"/>
              <a:pPr/>
              <a:t>22</a:t>
            </a:fld>
            <a:endParaRPr lang="en-US" altLang="en-US" sz="1200"/>
          </a:p>
        </p:txBody>
      </p:sp>
      <p:sp>
        <p:nvSpPr>
          <p:cNvPr id="30722" name="Rectangle 2">
            <a:extLst>
              <a:ext uri="{FF2B5EF4-FFF2-40B4-BE49-F238E27FC236}">
                <a16:creationId xmlns:a16="http://schemas.microsoft.com/office/drawing/2014/main" id="{DC720E07-F78E-B927-504E-B6677C689CCD}"/>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5B0F4FBB-03C7-7546-B8E8-0D17ED773CE7}"/>
              </a:ext>
            </a:extLst>
          </p:cNvPr>
          <p:cNvSpPr>
            <a:spLocks noGrp="1" noChangeArrowheads="1"/>
          </p:cNvSpPr>
          <p:nvPr>
            <p:ph type="body" idx="1"/>
          </p:nvPr>
        </p:nvSpPr>
        <p:spPr/>
        <p:txBody>
          <a:bodyPr/>
          <a:lstStyle/>
          <a:p>
            <a:pPr>
              <a:defRPr/>
            </a:pPr>
            <a:endParaRPr lang="en-US">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5074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4340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DB9363-F440-4E1D-B0AF-94655AD61F33}" type="datetimeFigureOut">
              <a:rPr lang="en-CA" smtClean="0"/>
              <a:t>2026-10-06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284082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8DB9363-F440-4E1D-B0AF-94655AD61F33}" type="datetimeFigureOut">
              <a:rPr lang="en-CA" smtClean="0"/>
              <a:t>2026-10-06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94127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8DB9363-F440-4E1D-B0AF-94655AD61F33}" type="datetimeFigureOut">
              <a:rPr lang="en-CA" smtClean="0"/>
              <a:t>2026-10-06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66202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8DB9363-F440-4E1D-B0AF-94655AD61F33}" type="datetimeFigureOut">
              <a:rPr lang="en-CA" smtClean="0"/>
              <a:t>2026-10-06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763605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DB9363-F440-4E1D-B0AF-94655AD61F33}" type="datetimeFigureOut">
              <a:rPr lang="en-CA" smtClean="0"/>
              <a:t>2026-10-06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3186582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DB9363-F440-4E1D-B0AF-94655AD61F33}" type="datetimeFigureOut">
              <a:rPr lang="en-CA" smtClean="0"/>
              <a:t>2026-10-06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297410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DB9363-F440-4E1D-B0AF-94655AD61F33}" type="datetimeFigureOut">
              <a:rPr lang="en-CA" smtClean="0"/>
              <a:t>2026-10-06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45753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57814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03997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DB9363-F440-4E1D-B0AF-94655AD61F33}" type="datetimeFigureOut">
              <a:rPr lang="en-CA" smtClean="0"/>
              <a:t>2026-10-06</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E53B9-1987-4B63-835A-50030CAE541A}" type="slidenum">
              <a:rPr lang="en-CA" smtClean="0"/>
              <a:t>‹#›</a:t>
            </a:fld>
            <a:endParaRPr lang="en-CA"/>
          </a:p>
        </p:txBody>
      </p:sp>
    </p:spTree>
    <p:extLst>
      <p:ext uri="{BB962C8B-B14F-4D97-AF65-F5344CB8AC3E}">
        <p14:creationId xmlns:p14="http://schemas.microsoft.com/office/powerpoint/2010/main" val="1994768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90.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0.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NUL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NULL"/></Relationships>
</file>

<file path=ppt/slides/_rels/slide1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70.png"/><Relationship Id="rId7" Type="http://schemas.openxmlformats.org/officeDocument/2006/relationships/image" Target="../media/image9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81.png"/><Relationship Id="rId4" Type="http://schemas.openxmlformats.org/officeDocument/2006/relationships/customXml" Target="../ink/ink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0.png"/><Relationship Id="rId7" Type="http://schemas.openxmlformats.org/officeDocument/2006/relationships/image" Target="../media/image90.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81.png"/><Relationship Id="rId4" Type="http://schemas.openxmlformats.org/officeDocument/2006/relationships/customXml" Target="../ink/ink5.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36"/>
          <p:cNvSpPr>
            <a:spLocks noChangeArrowheads="1"/>
          </p:cNvSpPr>
          <p:nvPr/>
        </p:nvSpPr>
        <p:spPr bwMode="auto">
          <a:xfrm>
            <a:off x="396652" y="1268760"/>
            <a:ext cx="8458200" cy="1709936"/>
          </a:xfrm>
          <a:prstGeom prst="rect">
            <a:avLst/>
          </a:prstGeom>
          <a:noFill/>
          <a:ln>
            <a:noFill/>
          </a:ln>
          <a:effectLst/>
          <a:extLst>
            <a:ext uri="{909E8E84-426E-40DD-AFC4-6F175D3DCCD1}">
              <a14:hiddenFill xmlns:a14="http://schemas.microsoft.com/office/drawing/2010/main">
                <a:solidFill>
                  <a:srgbClr val="99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b="1" dirty="0">
                <a:solidFill>
                  <a:srgbClr val="1A17A5"/>
                </a:solidFill>
                <a:latin typeface="Calibri" pitchFamily="34" charset="0"/>
              </a:rPr>
              <a:t>MIT 6.875</a:t>
            </a:r>
          </a:p>
        </p:txBody>
      </p:sp>
      <p:sp>
        <p:nvSpPr>
          <p:cNvPr id="2051" name="Rectangle 5"/>
          <p:cNvSpPr>
            <a:spLocks noChangeArrowheads="1"/>
          </p:cNvSpPr>
          <p:nvPr/>
        </p:nvSpPr>
        <p:spPr bwMode="auto">
          <a:xfrm>
            <a:off x="1360884" y="4096544"/>
            <a:ext cx="6400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gn="ctr">
              <a:lnSpc>
                <a:spcPct val="90000"/>
              </a:lnSpc>
              <a:spcBef>
                <a:spcPct val="20000"/>
              </a:spcBef>
            </a:pPr>
            <a:r>
              <a:rPr lang="en-US" sz="4000" b="1" dirty="0">
                <a:solidFill>
                  <a:srgbClr val="891637"/>
                </a:solidFill>
                <a:latin typeface="Calibri" pitchFamily="34" charset="0"/>
              </a:rPr>
              <a:t>Lecture 8</a:t>
            </a:r>
          </a:p>
        </p:txBody>
      </p:sp>
      <p:sp>
        <p:nvSpPr>
          <p:cNvPr id="2052" name="Rectangle 5"/>
          <p:cNvSpPr>
            <a:spLocks noChangeArrowheads="1"/>
          </p:cNvSpPr>
          <p:nvPr/>
        </p:nvSpPr>
        <p:spPr bwMode="auto">
          <a:xfrm>
            <a:off x="1094184" y="3410744"/>
            <a:ext cx="6934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gn="ctr">
              <a:lnSpc>
                <a:spcPct val="90000"/>
              </a:lnSpc>
              <a:spcBef>
                <a:spcPct val="20000"/>
              </a:spcBef>
            </a:pPr>
            <a:r>
              <a:rPr lang="en-US" sz="4000" b="1" dirty="0">
                <a:solidFill>
                  <a:srgbClr val="891637"/>
                </a:solidFill>
                <a:latin typeface="Calibri" pitchFamily="34" charset="0"/>
              </a:rPr>
              <a:t>Foundations of Cryptography</a:t>
            </a:r>
          </a:p>
        </p:txBody>
      </p:sp>
    </p:spTree>
    <p:extLst>
      <p:ext uri="{BB962C8B-B14F-4D97-AF65-F5344CB8AC3E}">
        <p14:creationId xmlns:p14="http://schemas.microsoft.com/office/powerpoint/2010/main" val="64791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B0A72-36E1-8923-D3D2-712E91EB7DDF}"/>
            </a:ext>
          </a:extLst>
        </p:cNvPr>
        <p:cNvGrpSpPr/>
        <p:nvPr/>
      </p:nvGrpSpPr>
      <p:grpSpPr>
        <a:xfrm>
          <a:off x="0" y="0"/>
          <a:ext cx="0" cy="0"/>
          <a:chOff x="0" y="0"/>
          <a:chExt cx="0" cy="0"/>
        </a:xfrm>
      </p:grpSpPr>
      <p:sp>
        <p:nvSpPr>
          <p:cNvPr id="3" name="Subtitle 1">
            <a:extLst>
              <a:ext uri="{FF2B5EF4-FFF2-40B4-BE49-F238E27FC236}">
                <a16:creationId xmlns:a16="http://schemas.microsoft.com/office/drawing/2014/main" id="{BA5D1D0E-2B5E-8E89-FC54-937B4A8CDF73}"/>
              </a:ext>
            </a:extLst>
          </p:cNvPr>
          <p:cNvSpPr txBox="1">
            <a:spLocks/>
          </p:cNvSpPr>
          <p:nvPr/>
        </p:nvSpPr>
        <p:spPr>
          <a:xfrm>
            <a:off x="20543" y="476672"/>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Last Lecture</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4" name="Rectangle 63">
            <a:extLst>
              <a:ext uri="{FF2B5EF4-FFF2-40B4-BE49-F238E27FC236}">
                <a16:creationId xmlns:a16="http://schemas.microsoft.com/office/drawing/2014/main" id="{8F4D29ED-BFE3-FB01-86C2-FD963F9E7953}"/>
              </a:ext>
            </a:extLst>
          </p:cNvPr>
          <p:cNvSpPr txBox="1">
            <a:spLocks noChangeArrowheads="1"/>
          </p:cNvSpPr>
          <p:nvPr/>
        </p:nvSpPr>
        <p:spPr>
          <a:xfrm>
            <a:off x="827584" y="1649675"/>
            <a:ext cx="921702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u="sng" dirty="0">
                <a:latin typeface="American Typewriter" charset="0"/>
                <a:ea typeface="American Typewriter" charset="0"/>
                <a:cs typeface="American Typewriter" charset="0"/>
              </a:rPr>
              <a:t>Public-key Encryption</a:t>
            </a:r>
            <a:r>
              <a:rPr lang="en-US" sz="2400" dirty="0">
                <a:latin typeface="American Typewriter" charset="0"/>
                <a:ea typeface="American Typewriter" charset="0"/>
                <a:cs typeface="American Typewriter" charset="0"/>
              </a:rPr>
              <a:t>: </a:t>
            </a:r>
            <a:br>
              <a:rPr lang="en-US" sz="2400" dirty="0">
                <a:latin typeface="American Typewriter" charset="0"/>
                <a:ea typeface="American Typewriter" charset="0"/>
                <a:cs typeface="American Typewriter" charset="0"/>
              </a:rPr>
            </a:br>
            <a:r>
              <a:rPr lang="en-US" sz="2400" dirty="0">
                <a:latin typeface="American Typewriter" charset="0"/>
                <a:ea typeface="American Typewriter" charset="0"/>
                <a:cs typeface="American Typewriter" charset="0"/>
              </a:rPr>
              <a:t>	Definition and Properties </a:t>
            </a:r>
            <a:endParaRPr lang="en-US" altLang="en-US" sz="2400" dirty="0">
              <a:latin typeface="American Typewriter" charset="0"/>
              <a:ea typeface="American Typewriter" charset="0"/>
              <a:cs typeface="American Typewriter" charset="0"/>
            </a:endParaRPr>
          </a:p>
        </p:txBody>
      </p:sp>
      <p:sp>
        <p:nvSpPr>
          <p:cNvPr id="5" name="Rectangle 63">
            <a:extLst>
              <a:ext uri="{FF2B5EF4-FFF2-40B4-BE49-F238E27FC236}">
                <a16:creationId xmlns:a16="http://schemas.microsoft.com/office/drawing/2014/main" id="{30B0AD6F-20C2-B809-A8E4-9E6B7095B572}"/>
              </a:ext>
            </a:extLst>
          </p:cNvPr>
          <p:cNvSpPr txBox="1">
            <a:spLocks noChangeArrowheads="1"/>
          </p:cNvSpPr>
          <p:nvPr/>
        </p:nvSpPr>
        <p:spPr>
          <a:xfrm>
            <a:off x="830197" y="2492896"/>
            <a:ext cx="921702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u="sng" dirty="0">
                <a:latin typeface="American Typewriter" charset="0"/>
                <a:ea typeface="American Typewriter" charset="0"/>
                <a:cs typeface="American Typewriter" charset="0"/>
              </a:rPr>
              <a:t>Constructions</a:t>
            </a:r>
            <a:endParaRPr lang="en-US" altLang="en-US" sz="2400" u="sng" dirty="0">
              <a:latin typeface="American Typewriter" charset="0"/>
              <a:ea typeface="American Typewriter" charset="0"/>
              <a:cs typeface="American Typewriter" charset="0"/>
            </a:endParaRPr>
          </a:p>
        </p:txBody>
      </p:sp>
      <p:sp>
        <p:nvSpPr>
          <p:cNvPr id="8" name="Rectangle 63">
            <a:extLst>
              <a:ext uri="{FF2B5EF4-FFF2-40B4-BE49-F238E27FC236}">
                <a16:creationId xmlns:a16="http://schemas.microsoft.com/office/drawing/2014/main" id="{DEAE5B9D-3AE8-16A9-8585-4BE069E22347}"/>
              </a:ext>
            </a:extLst>
          </p:cNvPr>
          <p:cNvSpPr txBox="1">
            <a:spLocks noChangeArrowheads="1"/>
          </p:cNvSpPr>
          <p:nvPr/>
        </p:nvSpPr>
        <p:spPr>
          <a:xfrm>
            <a:off x="1176192" y="5487067"/>
            <a:ext cx="6840760" cy="79208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solidFill>
                  <a:schemeClr val="accent3">
                    <a:lumMod val="50000"/>
                  </a:schemeClr>
                </a:solidFill>
                <a:latin typeface="American Typewriter" charset="0"/>
                <a:ea typeface="American Typewriter" charset="0"/>
                <a:cs typeface="American Typewriter" charset="0"/>
              </a:rPr>
              <a:t>5:</a:t>
            </a:r>
            <a:r>
              <a:rPr lang="en-US" sz="2400" dirty="0">
                <a:latin typeface="American Typewriter" charset="0"/>
                <a:ea typeface="American Typewriter" charset="0"/>
                <a:cs typeface="American Typewriter" charset="0"/>
              </a:rPr>
              <a:t> Quadratic Residues mod p</a:t>
            </a:r>
          </a:p>
        </p:txBody>
      </p:sp>
      <p:sp>
        <p:nvSpPr>
          <p:cNvPr id="9" name="Rectangle 63">
            <a:extLst>
              <a:ext uri="{FF2B5EF4-FFF2-40B4-BE49-F238E27FC236}">
                <a16:creationId xmlns:a16="http://schemas.microsoft.com/office/drawing/2014/main" id="{6E45FE00-8405-596F-D3CC-7BD6A05DFAE3}"/>
              </a:ext>
            </a:extLst>
          </p:cNvPr>
          <p:cNvSpPr txBox="1">
            <a:spLocks noChangeArrowheads="1"/>
          </p:cNvSpPr>
          <p:nvPr/>
        </p:nvSpPr>
        <p:spPr>
          <a:xfrm>
            <a:off x="1151620" y="3176972"/>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1: The cyclic  group </a:t>
            </a:r>
            <a:r>
              <a:rPr lang="en-US" sz="2400" dirty="0" err="1">
                <a:latin typeface="American Typewriter" charset="0"/>
                <a:ea typeface="American Typewriter" charset="0"/>
                <a:cs typeface="American Typewriter" charset="0"/>
              </a:rPr>
              <a:t>Z</a:t>
            </a:r>
            <a:r>
              <a:rPr lang="en-US" sz="2400" baseline="-25000" dirty="0" err="1">
                <a:latin typeface="American Typewriter" charset="0"/>
                <a:ea typeface="American Typewriter" charset="0"/>
                <a:cs typeface="American Typewriter" charset="0"/>
              </a:rPr>
              <a:t>p</a:t>
            </a:r>
            <a:r>
              <a:rPr lang="en-US" sz="2400" dirty="0">
                <a:latin typeface="American Typewriter" charset="0"/>
                <a:ea typeface="American Typewriter" charset="0"/>
                <a:cs typeface="American Typewriter" charset="0"/>
              </a:rPr>
              <a:t>*, safe primes</a:t>
            </a:r>
          </a:p>
        </p:txBody>
      </p:sp>
      <p:sp>
        <p:nvSpPr>
          <p:cNvPr id="2" name="Rectangle 63">
            <a:extLst>
              <a:ext uri="{FF2B5EF4-FFF2-40B4-BE49-F238E27FC236}">
                <a16:creationId xmlns:a16="http://schemas.microsoft.com/office/drawing/2014/main" id="{75EAF86A-D8BE-A61F-CFA1-B2E731793CAE}"/>
              </a:ext>
            </a:extLst>
          </p:cNvPr>
          <p:cNvSpPr txBox="1">
            <a:spLocks noChangeArrowheads="1"/>
          </p:cNvSpPr>
          <p:nvPr/>
        </p:nvSpPr>
        <p:spPr>
          <a:xfrm>
            <a:off x="1160596" y="3770967"/>
            <a:ext cx="7371843"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2: The discrete-log problem(DLOG), CDH, DDH</a:t>
            </a:r>
          </a:p>
        </p:txBody>
      </p:sp>
      <p:sp>
        <p:nvSpPr>
          <p:cNvPr id="6" name="Rectangle 63">
            <a:extLst>
              <a:ext uri="{FF2B5EF4-FFF2-40B4-BE49-F238E27FC236}">
                <a16:creationId xmlns:a16="http://schemas.microsoft.com/office/drawing/2014/main" id="{1C0F8163-095B-3B83-791A-848837E1911B}"/>
              </a:ext>
            </a:extLst>
          </p:cNvPr>
          <p:cNvSpPr txBox="1">
            <a:spLocks noChangeArrowheads="1"/>
          </p:cNvSpPr>
          <p:nvPr/>
        </p:nvSpPr>
        <p:spPr>
          <a:xfrm>
            <a:off x="1160597" y="4370321"/>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3. Diffie-Hellman Key Exchange</a:t>
            </a:r>
          </a:p>
        </p:txBody>
      </p:sp>
      <p:sp>
        <p:nvSpPr>
          <p:cNvPr id="11" name="Rectangle 63">
            <a:extLst>
              <a:ext uri="{FF2B5EF4-FFF2-40B4-BE49-F238E27FC236}">
                <a16:creationId xmlns:a16="http://schemas.microsoft.com/office/drawing/2014/main" id="{3B29EBA6-24A5-4D0D-AFF0-F5A380933DB1}"/>
              </a:ext>
            </a:extLst>
          </p:cNvPr>
          <p:cNvSpPr txBox="1">
            <a:spLocks noChangeArrowheads="1"/>
          </p:cNvSpPr>
          <p:nvPr/>
        </p:nvSpPr>
        <p:spPr>
          <a:xfrm>
            <a:off x="1176192" y="4983011"/>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4. El Gamal Public Key Cryptosystem</a:t>
            </a:r>
          </a:p>
        </p:txBody>
      </p:sp>
    </p:spTree>
    <p:extLst>
      <p:ext uri="{BB962C8B-B14F-4D97-AF65-F5344CB8AC3E}">
        <p14:creationId xmlns:p14="http://schemas.microsoft.com/office/powerpoint/2010/main" val="9716366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20543" y="476672"/>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Today</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4" name="Rectangle 63">
            <a:extLst>
              <a:ext uri="{FF2B5EF4-FFF2-40B4-BE49-F238E27FC236}">
                <a16:creationId xmlns:a16="http://schemas.microsoft.com/office/drawing/2014/main" id="{94F15107-6132-4541-AC44-955B33F6CBD1}"/>
              </a:ext>
            </a:extLst>
          </p:cNvPr>
          <p:cNvSpPr txBox="1">
            <a:spLocks noChangeArrowheads="1"/>
          </p:cNvSpPr>
          <p:nvPr/>
        </p:nvSpPr>
        <p:spPr>
          <a:xfrm>
            <a:off x="755576" y="1268760"/>
            <a:ext cx="921702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The Bit Security of DLOG</a:t>
            </a:r>
            <a:br>
              <a:rPr lang="en-US" sz="2400" dirty="0">
                <a:latin typeface="American Typewriter" charset="0"/>
                <a:ea typeface="American Typewriter" charset="0"/>
                <a:cs typeface="American Typewriter" charset="0"/>
              </a:rPr>
            </a:br>
            <a:endParaRPr lang="en-US" altLang="en-US" sz="2400" dirty="0">
              <a:latin typeface="American Typewriter" charset="0"/>
              <a:ea typeface="American Typewriter" charset="0"/>
              <a:cs typeface="American Typewriter" charset="0"/>
            </a:endParaRPr>
          </a:p>
        </p:txBody>
      </p:sp>
      <p:sp>
        <p:nvSpPr>
          <p:cNvPr id="7" name="Rectangle 63">
            <a:extLst>
              <a:ext uri="{FF2B5EF4-FFF2-40B4-BE49-F238E27FC236}">
                <a16:creationId xmlns:a16="http://schemas.microsoft.com/office/drawing/2014/main" id="{FD8FE375-6E8E-8649-89F2-2D4508DF6686}"/>
              </a:ext>
            </a:extLst>
          </p:cNvPr>
          <p:cNvSpPr txBox="1">
            <a:spLocks noChangeArrowheads="1"/>
          </p:cNvSpPr>
          <p:nvPr/>
        </p:nvSpPr>
        <p:spPr>
          <a:xfrm>
            <a:off x="800363" y="2743392"/>
            <a:ext cx="7543274" cy="79208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Trapdoor Permutations </a:t>
            </a:r>
          </a:p>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RSA,</a:t>
            </a:r>
          </a:p>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Rabin</a:t>
            </a:r>
          </a:p>
        </p:txBody>
      </p:sp>
      <p:sp>
        <p:nvSpPr>
          <p:cNvPr id="10" name="Rectangle 63">
            <a:extLst>
              <a:ext uri="{FF2B5EF4-FFF2-40B4-BE49-F238E27FC236}">
                <a16:creationId xmlns:a16="http://schemas.microsoft.com/office/drawing/2014/main" id="{9BD1957E-573C-D942-907B-B882473FAC0F}"/>
              </a:ext>
            </a:extLst>
          </p:cNvPr>
          <p:cNvSpPr txBox="1">
            <a:spLocks noChangeArrowheads="1"/>
          </p:cNvSpPr>
          <p:nvPr/>
        </p:nvSpPr>
        <p:spPr>
          <a:xfrm>
            <a:off x="831034" y="1838162"/>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The Elliptic Curve Group</a:t>
            </a:r>
          </a:p>
          <a:p>
            <a:pPr algn="l"/>
            <a:endParaRPr lang="en-US" sz="2400" dirty="0">
              <a:solidFill>
                <a:srgbClr val="7030A0"/>
              </a:solidFill>
              <a:latin typeface="American Typewriter" charset="0"/>
              <a:ea typeface="American Typewriter" charset="0"/>
              <a:cs typeface="American Typewriter" charset="0"/>
            </a:endParaRPr>
          </a:p>
        </p:txBody>
      </p:sp>
      <p:sp>
        <p:nvSpPr>
          <p:cNvPr id="13" name="Rectangle 63">
            <a:extLst>
              <a:ext uri="{FF2B5EF4-FFF2-40B4-BE49-F238E27FC236}">
                <a16:creationId xmlns:a16="http://schemas.microsoft.com/office/drawing/2014/main" id="{E52925D2-CA5B-3823-EC94-34A374B4DBCB}"/>
              </a:ext>
            </a:extLst>
          </p:cNvPr>
          <p:cNvSpPr txBox="1">
            <a:spLocks noChangeArrowheads="1"/>
          </p:cNvSpPr>
          <p:nvPr/>
        </p:nvSpPr>
        <p:spPr>
          <a:xfrm>
            <a:off x="806348" y="3557738"/>
            <a:ext cx="7543274" cy="79208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dirty="0">
                <a:latin typeface="American Typewriter" charset="0"/>
                <a:ea typeface="American Typewriter" charset="0"/>
                <a:cs typeface="American Typewriter" charset="0"/>
              </a:rPr>
              <a:t>The Factoring Problem</a:t>
            </a:r>
          </a:p>
        </p:txBody>
      </p:sp>
    </p:spTree>
    <p:extLst>
      <p:ext uri="{BB962C8B-B14F-4D97-AF65-F5344CB8AC3E}">
        <p14:creationId xmlns:p14="http://schemas.microsoft.com/office/powerpoint/2010/main" val="2446597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Recall: The Discrete Log (DLOG) Assumption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52EBA8D-B2C0-110D-346C-2F28CB49B95E}"/>
                  </a:ext>
                </a:extLst>
              </p:cNvPr>
              <p:cNvSpPr/>
              <p:nvPr/>
            </p:nvSpPr>
            <p:spPr>
              <a:xfrm>
                <a:off x="641919" y="2996952"/>
                <a:ext cx="7860161" cy="2386166"/>
              </a:xfrm>
              <a:prstGeom prst="rect">
                <a:avLst/>
              </a:prstGeom>
              <a:solidFill>
                <a:schemeClr val="bg1"/>
              </a:solidFill>
              <a:ln w="38100">
                <a:solidFill>
                  <a:schemeClr val="tx1"/>
                </a:solidFill>
              </a:ln>
            </p:spPr>
            <p:txBody>
              <a:bodyPr wrap="square">
                <a:spAutoFit/>
              </a:bodyPr>
              <a:lstStyle/>
              <a:p>
                <a:r>
                  <a:rPr lang="en-US" sz="2800" u="sng" dirty="0" err="1"/>
                  <a:t>W.r.t.</a:t>
                </a:r>
                <a:r>
                  <a:rPr lang="en-US" sz="2800" u="sng" dirty="0"/>
                  <a:t> a random prime</a:t>
                </a:r>
                <a:r>
                  <a:rPr lang="en-US" sz="2800" dirty="0"/>
                  <a:t>: for every </a:t>
                </a:r>
                <a:r>
                  <a:rPr lang="en-US" sz="2800" dirty="0" err="1"/>
                  <a:t>p.p.t</a:t>
                </a:r>
                <a:r>
                  <a:rPr lang="en-US" sz="2800" dirty="0"/>
                  <a:t>. algorithm </a:t>
                </a:r>
                <a14:m>
                  <m:oMath xmlns:m="http://schemas.openxmlformats.org/officeDocument/2006/math">
                    <m:r>
                      <a:rPr lang="en-US" sz="2800" i="1">
                        <a:latin typeface="Cambria Math" panose="02040503050406030204" pitchFamily="18" charset="0"/>
                      </a:rPr>
                      <m:t>𝐴</m:t>
                    </m:r>
                    <m:r>
                      <a:rPr lang="en-US" sz="2800" b="0" i="0" smtClean="0">
                        <a:latin typeface="Cambria Math" panose="02040503050406030204" pitchFamily="18" charset="0"/>
                      </a:rPr>
                      <m:t>,</m:t>
                    </m:r>
                  </m:oMath>
                </a14:m>
                <a:r>
                  <a:rPr lang="en-US" sz="2800" dirty="0"/>
                  <a:t> there is a negligible function </a:t>
                </a:r>
                <a14:m>
                  <m:oMath xmlns:m="http://schemas.openxmlformats.org/officeDocument/2006/math">
                    <m:r>
                      <a:rPr lang="en-US" sz="2800" i="1" smtClean="0">
                        <a:latin typeface="Cambria Math" panose="02040503050406030204" pitchFamily="18" charset="0"/>
                        <a:ea typeface="Cambria Math" panose="02040503050406030204" pitchFamily="18" charset="0"/>
                      </a:rPr>
                      <m:t>𝜇</m:t>
                    </m:r>
                  </m:oMath>
                </a14:m>
                <a:r>
                  <a:rPr lang="en-US" sz="2800" dirty="0"/>
                  <a:t> </a:t>
                </a:r>
                <a:r>
                  <a:rPr lang="en-US" sz="2800" dirty="0" err="1"/>
                  <a:t>s.t.</a:t>
                </a:r>
                <a:endParaRPr lang="en-US" sz="2800" dirty="0"/>
              </a:p>
              <a:p>
                <a:r>
                  <a:rPr lang="en-US" sz="2800" dirty="0"/>
                  <a:t>  </a:t>
                </a:r>
              </a:p>
              <a:p>
                <a14:m>
                  <m:oMath xmlns:m="http://schemas.openxmlformats.org/officeDocument/2006/math">
                    <m:r>
                      <m:rPr>
                        <m:sty m:val="p"/>
                      </m:rPr>
                      <a:rPr lang="en-US" sz="2800">
                        <a:latin typeface="Cambria Math" panose="02040503050406030204" pitchFamily="18" charset="0"/>
                      </a:rPr>
                      <m:t>Pr</m:t>
                    </m:r>
                    <m:d>
                      <m:dPr>
                        <m:begChr m:val="["/>
                        <m:endChr m:val="]"/>
                        <m:ctrlPr>
                          <a:rPr lang="en-US" sz="2800" b="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𝑃𝑅𝐼𝑀𝐸𝑆</m:t>
                                </m:r>
                              </m:e>
                              <m:sub>
                                <m:r>
                                  <a:rPr lang="en-US" sz="2800" b="0" i="1" smtClean="0">
                                    <a:latin typeface="Cambria Math" panose="02040503050406030204" pitchFamily="18" charset="0"/>
                                    <a:ea typeface="Cambria Math" panose="02040503050406030204" pitchFamily="18" charset="0"/>
                                  </a:rPr>
                                  <m:t>𝑛</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𝑔</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𝐺𝐸𝑁</m:t>
                            </m:r>
                            <m:d>
                              <m:dPr>
                                <m:ctrlPr>
                                  <a:rPr lang="en-US" sz="2800" b="0" i="1" smtClean="0">
                                    <a:latin typeface="Cambria Math" panose="02040503050406030204" pitchFamily="18" charset="0"/>
                                    <a:ea typeface="Cambria Math" panose="02040503050406030204" pitchFamily="18" charset="0"/>
                                  </a:rPr>
                                </m:ctrlPr>
                              </m:dPr>
                              <m:e>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sub>
                                  <m:sup>
                                    <m:r>
                                      <a:rPr lang="en-US" sz="2800" b="0" i="1" smtClean="0">
                                        <a:latin typeface="Cambria Math" panose="02040503050406030204" pitchFamily="18" charset="0"/>
                                        <a:ea typeface="Cambria Math" panose="02040503050406030204" pitchFamily="18" charset="0"/>
                                      </a:rPr>
                                      <m:t>∗</m:t>
                                    </m:r>
                                  </m:sup>
                                </m:sSubSup>
                              </m:e>
                            </m:d>
                            <m:r>
                              <a:rPr lang="en-US" sz="2800" b="0" i="1" smtClean="0">
                                <a:latin typeface="Cambria Math" panose="02040503050406030204" pitchFamily="18" charset="0"/>
                                <a:ea typeface="Cambria Math" panose="02040503050406030204" pitchFamily="18" charset="0"/>
                              </a:rPr>
                              <m:t>;</m:t>
                            </m:r>
                          </m:e>
                          <m:e>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Sub>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𝐴</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𝑝</m:t>
                                </m:r>
                              </m:e>
                            </m:d>
                            <m:r>
                              <a:rPr lang="en-US" sz="2800" i="1">
                                <a:latin typeface="Cambria Math" panose="02040503050406030204" pitchFamily="18" charset="0"/>
                              </a:rPr>
                              <m:t>=</m:t>
                            </m:r>
                            <m:r>
                              <a:rPr lang="en-US" sz="2800" i="1">
                                <a:latin typeface="Cambria Math" panose="02040503050406030204" pitchFamily="18" charset="0"/>
                              </a:rPr>
                              <m:t>𝑥</m:t>
                            </m:r>
                          </m:e>
                        </m:eqArr>
                      </m:e>
                    </m:d>
                    <m:r>
                      <a:rPr lang="en-US" sz="2800" b="0" i="1" smtClean="0">
                        <a:latin typeface="Cambria Math" panose="02040503050406030204" pitchFamily="18" charset="0"/>
                      </a:rPr>
                      <m:t>=</m:t>
                    </m:r>
                    <m:r>
                      <a:rPr lang="en-US" sz="2800" i="1">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a14:m>
                <a:r>
                  <a:rPr lang="en-US" sz="2800" dirty="0"/>
                  <a:t> </a:t>
                </a:r>
              </a:p>
            </p:txBody>
          </p:sp>
        </mc:Choice>
        <mc:Fallback xmlns="">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641919" y="2996952"/>
                <a:ext cx="7860161" cy="2386166"/>
              </a:xfrm>
              <a:prstGeom prst="rect">
                <a:avLst/>
              </a:prstGeom>
              <a:blipFill>
                <a:blip r:embed="rId3"/>
                <a:stretch>
                  <a:fillRect l="-1282" t="-2083" b="-2083"/>
                </a:stretch>
              </a:blipFill>
              <a:ln w="381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A4B4CD5-493E-7C11-13FE-BBEE2C45A878}"/>
                  </a:ext>
                </a:extLst>
              </p:cNvPr>
              <p:cNvSpPr txBox="1"/>
              <p:nvPr/>
            </p:nvSpPr>
            <p:spPr>
              <a:xfrm>
                <a:off x="191337" y="1799238"/>
                <a:ext cx="8903656" cy="523220"/>
              </a:xfrm>
              <a:prstGeom prst="rect">
                <a:avLst/>
              </a:prstGeom>
              <a:noFill/>
            </p:spPr>
            <p:txBody>
              <a:bodyPr wrap="none" rtlCol="0">
                <a:spAutoFit/>
              </a:bodyPr>
              <a:lstStyle/>
              <a:p>
                <a:r>
                  <a:rPr lang="en-US" sz="2800" dirty="0"/>
                  <a:t>Dlog</a:t>
                </a:r>
                <a:r>
                  <a:rPr lang="en-US" sz="2800" baseline="-25000" dirty="0" err="1"/>
                  <a:t>p,g</a:t>
                </a:r>
                <a:r>
                  <a:rPr lang="en-US" sz="2800" dirty="0"/>
                  <a:t>(</a:t>
                </a:r>
                <a:r>
                  <a:rPr lang="en-US" sz="2800" dirty="0" err="1"/>
                  <a:t>g</a:t>
                </a:r>
                <a:r>
                  <a:rPr lang="en-US" sz="2800" baseline="30000" dirty="0" err="1"/>
                  <a:t>x</a:t>
                </a:r>
                <a:r>
                  <a:rPr lang="en-US" sz="2800" dirty="0"/>
                  <a:t> mod p) = x for p prime, g generator, 1</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oMath>
                </a14:m>
                <a:endParaRPr lang="en-US" sz="2800" dirty="0"/>
              </a:p>
            </p:txBody>
          </p:sp>
        </mc:Choice>
        <mc:Fallback xmlns="">
          <p:sp>
            <p:nvSpPr>
              <p:cNvPr id="2" name="TextBox 1">
                <a:extLst>
                  <a:ext uri="{FF2B5EF4-FFF2-40B4-BE49-F238E27FC236}">
                    <a16:creationId xmlns:a16="http://schemas.microsoft.com/office/drawing/2014/main" id="{AA4B4CD5-493E-7C11-13FE-BBEE2C45A878}"/>
                  </a:ext>
                </a:extLst>
              </p:cNvPr>
              <p:cNvSpPr txBox="1">
                <a:spLocks noRot="1" noChangeAspect="1" noMove="1" noResize="1" noEditPoints="1" noAdjustHandles="1" noChangeArrowheads="1" noChangeShapeType="1" noTextEdit="1"/>
              </p:cNvSpPr>
              <p:nvPr/>
            </p:nvSpPr>
            <p:spPr>
              <a:xfrm>
                <a:off x="191337" y="1799238"/>
                <a:ext cx="8903656" cy="523220"/>
              </a:xfrm>
              <a:prstGeom prst="rect">
                <a:avLst/>
              </a:prstGeom>
              <a:blipFill>
                <a:blip r:embed="rId4"/>
                <a:stretch>
                  <a:fillRect l="-1422" t="-11905" b="-30952"/>
                </a:stretch>
              </a:blipFill>
            </p:spPr>
            <p:txBody>
              <a:bodyPr/>
              <a:lstStyle/>
              <a:p>
                <a:r>
                  <a:rPr lang="en-US">
                    <a:noFill/>
                  </a:rPr>
                  <a:t> </a:t>
                </a:r>
              </a:p>
            </p:txBody>
          </p:sp>
        </mc:Fallback>
      </mc:AlternateContent>
    </p:spTree>
    <p:extLst>
      <p:ext uri="{BB962C8B-B14F-4D97-AF65-F5344CB8AC3E}">
        <p14:creationId xmlns:p14="http://schemas.microsoft.com/office/powerpoint/2010/main" val="2243164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Recall: First One-way Permutation (Family)</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EAF2DE-0CC6-52F5-6C87-84CCC4966E0C}"/>
                  </a:ext>
                </a:extLst>
              </p:cNvPr>
              <p:cNvSpPr txBox="1"/>
              <p:nvPr/>
            </p:nvSpPr>
            <p:spPr>
              <a:xfrm>
                <a:off x="2069975" y="1628800"/>
                <a:ext cx="4572000" cy="523220"/>
              </a:xfrm>
              <a:prstGeom prst="rect">
                <a:avLst/>
              </a:prstGeom>
              <a:noFill/>
            </p:spPr>
            <p:txBody>
              <a:bodyPr wrap="square">
                <a:spAutoFit/>
              </a:bodyPr>
              <a:lstStyle/>
              <a:p>
                <a:pPr lvl="0"/>
                <a14:m>
                  <m:oMathPara xmlns:m="http://schemas.openxmlformats.org/officeDocument/2006/math">
                    <m:oMath>
                      <m:r>
                        <a:rPr lang="en-US" sz="2800" b="0" i="1" smtClean="0">
                          <a:solidFill>
                            <a:prstClr val="black"/>
                          </a:solidFill>
                          <a:latin typeface="Cambria Math" panose="02040503050406030204" pitchFamily="18" charset="0"/>
                        </a:rPr>
                        <m:t>𝐹</m:t>
                      </m:r>
                      <m:d>
                        <m:dPr>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𝑥</m:t>
                          </m:r>
                        </m:e>
                      </m:d>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r>
                        <a:rPr lang="en-US" sz="2800" b="0" i="1" smtClean="0">
                          <a:solidFill>
                            <a:prstClr val="black"/>
                          </a:solidFill>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m:t>
                      </m:r>
                      <m:r>
                        <m:rPr>
                          <m:sty m:val="p"/>
                        </m:rPr>
                        <a:rPr lang="en-US" sz="2800" b="0" i="0" smtClean="0">
                          <a:latin typeface="Cambria Math" panose="02040503050406030204" pitchFamily="18" charset="0"/>
                        </a:rPr>
                        <m:t>od</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p</m:t>
                      </m:r>
                      <m:r>
                        <a:rPr lang="en-US" sz="2800" b="0" i="0" smtClean="0">
                          <a:latin typeface="Cambria Math" panose="02040503050406030204" pitchFamily="18" charset="0"/>
                        </a:rPr>
                        <m:t>)</m:t>
                      </m:r>
                    </m:oMath>
                  </m:oMathPara>
                </a14:m>
                <a:endParaRPr lang="en-US" sz="2800" dirty="0">
                  <a:solidFill>
                    <a:prstClr val="black"/>
                  </a:solidFill>
                </a:endParaRPr>
              </a:p>
            </p:txBody>
          </p:sp>
        </mc:Choice>
        <mc:Fallback xmlns="">
          <p:sp>
            <p:nvSpPr>
              <p:cNvPr id="5" name="TextBox 4">
                <a:extLst>
                  <a:ext uri="{FF2B5EF4-FFF2-40B4-BE49-F238E27FC236}">
                    <a16:creationId xmlns:a16="http://schemas.microsoft.com/office/drawing/2014/main" id="{2EEAF2DE-0CC6-52F5-6C87-84CCC4966E0C}"/>
                  </a:ext>
                </a:extLst>
              </p:cNvPr>
              <p:cNvSpPr txBox="1">
                <a:spLocks noRot="1" noChangeAspect="1" noMove="1" noResize="1" noEditPoints="1" noAdjustHandles="1" noChangeArrowheads="1" noChangeShapeType="1" noTextEdit="1"/>
              </p:cNvSpPr>
              <p:nvPr/>
            </p:nvSpPr>
            <p:spPr>
              <a:xfrm>
                <a:off x="2069975" y="1628800"/>
                <a:ext cx="4572000" cy="523220"/>
              </a:xfrm>
              <a:prstGeom prst="rect">
                <a:avLst/>
              </a:prstGeom>
              <a:blipFill>
                <a:blip r:embed="rId3"/>
                <a:stretch>
                  <a:fillRect r="-554"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28CE2FB-DC42-4DDF-6936-268733C6F4E9}"/>
                  </a:ext>
                </a:extLst>
              </p:cNvPr>
              <p:cNvSpPr txBox="1"/>
              <p:nvPr/>
            </p:nvSpPr>
            <p:spPr>
              <a:xfrm>
                <a:off x="2056327" y="2458466"/>
                <a:ext cx="9469560" cy="1024127"/>
              </a:xfrm>
              <a:prstGeom prst="rect">
                <a:avLst/>
              </a:prstGeom>
              <a:noFill/>
            </p:spPr>
            <p:txBody>
              <a:bodyPr wrap="square">
                <a:spAutoFit/>
              </a:bodyPr>
              <a:lstStyle/>
              <a:p>
                <a:pPr lvl="0"/>
                <a14:m>
                  <m:oMath xmlns:m="http://schemas.openxmlformats.org/officeDocument/2006/math">
                    <m:sSub>
                      <m:sSubPr>
                        <m:ctrlPr>
                          <a:rPr lang="en-US" sz="2800" i="1" smtClean="0">
                            <a:solidFill>
                              <a:prstClr val="black"/>
                            </a:solidFill>
                            <a:latin typeface="Cambria Math" panose="02040503050406030204" pitchFamily="18" charset="0"/>
                            <a:ea typeface="Cambria Math" panose="02040503050406030204" pitchFamily="18" charset="0"/>
                          </a:rPr>
                        </m:ctrlPr>
                      </m:sSubPr>
                      <m:e>
                        <m:r>
                          <a:rPr lang="en-US" sz="2800" i="1" smtClean="0">
                            <a:solidFill>
                              <a:prstClr val="black"/>
                            </a:solidFill>
                            <a:latin typeface="Cambria Math" panose="02040503050406030204" pitchFamily="18" charset="0"/>
                            <a:ea typeface="Cambria Math" panose="02040503050406030204" pitchFamily="18" charset="0"/>
                          </a:rPr>
                          <m:t>ℱ</m:t>
                        </m:r>
                      </m:e>
                      <m:sub>
                        <m:r>
                          <a:rPr lang="en-US" sz="2800" b="0" i="1" smtClean="0">
                            <a:solidFill>
                              <a:prstClr val="black"/>
                            </a:solidFill>
                            <a:latin typeface="Cambria Math" panose="02040503050406030204" pitchFamily="18" charset="0"/>
                          </a:rPr>
                          <m:t>𝑛</m:t>
                        </m:r>
                      </m:sub>
                    </m:sSub>
                    <m:r>
                      <a:rPr lang="en-US" sz="2800" b="0" i="1" smtClean="0">
                        <a:solidFill>
                          <a:prstClr val="black"/>
                        </a:solidFill>
                        <a:latin typeface="Cambria Math" panose="02040503050406030204" pitchFamily="18" charset="0"/>
                      </a:rPr>
                      <m:t>=</m:t>
                    </m:r>
                    <m:sSub>
                      <m:sSubPr>
                        <m:ctrlPr>
                          <a:rPr lang="en-US" sz="2800" b="0" i="1" smtClean="0">
                            <a:solidFill>
                              <a:prstClr val="black"/>
                            </a:solidFill>
                            <a:latin typeface="Cambria Math" panose="02040503050406030204" pitchFamily="18" charset="0"/>
                          </a:rPr>
                        </m:ctrlPr>
                      </m:sSubPr>
                      <m:e>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𝐹</m:t>
                        </m:r>
                      </m:e>
                      <m:sub>
                        <m:r>
                          <a:rPr lang="en-US" sz="2800" b="0" i="1" smtClean="0">
                            <a:solidFill>
                              <a:prstClr val="black"/>
                            </a:solidFill>
                            <a:latin typeface="Cambria Math" panose="02040503050406030204" pitchFamily="18" charset="0"/>
                          </a:rPr>
                          <m:t>𝑛</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sub>
                    </m:sSub>
                    <m:r>
                      <a:rPr lang="en-US" sz="2800" b="0" i="1" smtClean="0">
                        <a:solidFill>
                          <a:prstClr val="black"/>
                        </a:solidFill>
                        <a:latin typeface="Cambria Math" panose="02040503050406030204" pitchFamily="18" charset="0"/>
                      </a:rPr>
                      <m:t> </m:t>
                    </m:r>
                    <m:r>
                      <a:rPr lang="en-US" sz="2800" b="0" i="1" smtClean="0">
                        <a:solidFill>
                          <a:prstClr val="black"/>
                        </a:solidFill>
                        <a:latin typeface="Cambria Math" panose="02040503050406030204" pitchFamily="18" charset="0"/>
                      </a:rPr>
                      <m:t>𝑠</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𝑡</m:t>
                    </m:r>
                    <m:r>
                      <a:rPr lang="en-US" sz="2800" b="0" i="1" smtClean="0">
                        <a:solidFill>
                          <a:prstClr val="black"/>
                        </a:solidFill>
                        <a:latin typeface="Cambria Math" panose="02040503050406030204" pitchFamily="18" charset="0"/>
                      </a:rPr>
                      <m:t>. </m:t>
                    </m:r>
                    <m:d>
                      <m:dPr>
                        <m:begChr m:val="|"/>
                        <m:endChr m:val="|"/>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𝑝</m:t>
                        </m:r>
                      </m:e>
                    </m:d>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𝑛</m:t>
                    </m:r>
                    <m:r>
                      <a:rPr lang="en-US" sz="2800" b="0" i="1" smtClean="0">
                        <a:solidFill>
                          <a:prstClr val="black"/>
                        </a:solidFill>
                        <a:latin typeface="Cambria Math" panose="02040503050406030204" pitchFamily="18" charset="0"/>
                      </a:rPr>
                      <m:t>}⁡</m:t>
                    </m:r>
                  </m:oMath>
                </a14:m>
                <a:r>
                  <a:rPr lang="en-US" sz="2800" baseline="-25000" dirty="0">
                    <a:solidFill>
                      <a:prstClr val="black"/>
                    </a:solidFill>
                  </a:rPr>
                  <a:t>  </a:t>
                </a:r>
              </a:p>
              <a:p>
                <a:pPr lvl="0"/>
                <a:r>
                  <a:rPr lang="en-US" sz="2800" dirty="0">
                    <a:solidFill>
                      <a:prstClr val="black"/>
                    </a:solidFill>
                  </a:rPr>
                  <a:t>w</a:t>
                </a:r>
                <a:r>
                  <a:rPr lang="en-US" sz="2800" b="0" dirty="0">
                    <a:solidFill>
                      <a:prstClr val="black"/>
                    </a:solidFill>
                  </a:rPr>
                  <a:t>here </a:t>
                </a:r>
                <a14:m>
                  <m:oMath xmlns:m="http://schemas.openxmlformats.org/officeDocument/2006/math">
                    <m:sSub>
                      <m:sSubPr>
                        <m:ctrlPr>
                          <a:rPr lang="en-US" sz="2800" i="1">
                            <a:solidFill>
                              <a:prstClr val="black"/>
                            </a:solidFill>
                            <a:latin typeface="Cambria Math" panose="02040503050406030204" pitchFamily="18" charset="0"/>
                          </a:rPr>
                        </m:ctrlPr>
                      </m:sSubPr>
                      <m:e>
                        <m:r>
                          <a:rPr lang="en-US" sz="2800" i="1">
                            <a:solidFill>
                              <a:prstClr val="black"/>
                            </a:solidFill>
                            <a:latin typeface="Cambria Math" panose="02040503050406030204" pitchFamily="18" charset="0"/>
                          </a:rPr>
                          <m:t>𝐹</m:t>
                        </m:r>
                      </m:e>
                      <m:sub>
                        <m:r>
                          <a:rPr lang="en-US" sz="2800" i="1">
                            <a:solidFill>
                              <a:prstClr val="black"/>
                            </a:solidFill>
                            <a:latin typeface="Cambria Math" panose="02040503050406030204" pitchFamily="18" charset="0"/>
                          </a:rPr>
                          <m:t>𝑛</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𝑝</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𝑔</m:t>
                        </m:r>
                      </m:sub>
                    </m:sSub>
                    <m:d>
                      <m:dPr>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𝑥</m:t>
                        </m:r>
                      </m:e>
                    </m:d>
                    <m:r>
                      <a:rPr lang="en-US" sz="2800" b="0" i="1" smtClean="0">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𝑝</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𝑔</m:t>
                    </m:r>
                    <m:r>
                      <a:rPr lang="en-US" sz="2800" i="1">
                        <a:solidFill>
                          <a:prstClr val="black"/>
                        </a:solidFill>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a:latin typeface="Cambria Math" panose="02040503050406030204" pitchFamily="18" charset="0"/>
                      </a:rPr>
                      <m:t> </m:t>
                    </m:r>
                    <m:r>
                      <m:rPr>
                        <m:sty m:val="p"/>
                      </m:rPr>
                      <a:rPr lang="en-US" sz="2800">
                        <a:latin typeface="Cambria Math" panose="02040503050406030204" pitchFamily="18" charset="0"/>
                      </a:rPr>
                      <m:t>p</m:t>
                    </m:r>
                    <m:r>
                      <a:rPr lang="en-US" sz="2800">
                        <a:latin typeface="Cambria Math" panose="02040503050406030204" pitchFamily="18" charset="0"/>
                      </a:rPr>
                      <m:t>)</m:t>
                    </m:r>
                  </m:oMath>
                </a14:m>
                <a:endParaRPr lang="en-US" sz="2800" dirty="0">
                  <a:solidFill>
                    <a:prstClr val="black"/>
                  </a:solidFill>
                </a:endParaRPr>
              </a:p>
            </p:txBody>
          </p:sp>
        </mc:Choice>
        <mc:Fallback xmlns="">
          <p:sp>
            <p:nvSpPr>
              <p:cNvPr id="6" name="TextBox 5">
                <a:extLst>
                  <a:ext uri="{FF2B5EF4-FFF2-40B4-BE49-F238E27FC236}">
                    <a16:creationId xmlns:a16="http://schemas.microsoft.com/office/drawing/2014/main" id="{828CE2FB-DC42-4DDF-6936-268733C6F4E9}"/>
                  </a:ext>
                </a:extLst>
              </p:cNvPr>
              <p:cNvSpPr txBox="1">
                <a:spLocks noRot="1" noChangeAspect="1" noMove="1" noResize="1" noEditPoints="1" noAdjustHandles="1" noChangeArrowheads="1" noChangeShapeType="1" noTextEdit="1"/>
              </p:cNvSpPr>
              <p:nvPr/>
            </p:nvSpPr>
            <p:spPr>
              <a:xfrm>
                <a:off x="2056327" y="2458466"/>
                <a:ext cx="9469560" cy="1024127"/>
              </a:xfrm>
              <a:prstGeom prst="rect">
                <a:avLst/>
              </a:prstGeom>
              <a:blipFill>
                <a:blip r:embed="rId4"/>
                <a:stretch>
                  <a:fillRect l="-1339" b="-121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401276B-9EF2-B221-029B-0CBC909E1312}"/>
                  </a:ext>
                </a:extLst>
              </p:cNvPr>
              <p:cNvSpPr/>
              <p:nvPr/>
            </p:nvSpPr>
            <p:spPr>
              <a:xfrm>
                <a:off x="816295" y="3789040"/>
                <a:ext cx="7716145" cy="1384995"/>
              </a:xfrm>
              <a:prstGeom prst="rect">
                <a:avLst/>
              </a:prstGeom>
              <a:noFill/>
              <a:ln w="38100">
                <a:solidFill>
                  <a:schemeClr val="tx1"/>
                </a:solidFill>
              </a:ln>
            </p:spPr>
            <p:txBody>
              <a:bodyPr wrap="square">
                <a:spAutoFit/>
              </a:bodyPr>
              <a:lstStyle/>
              <a:p>
                <a:r>
                  <a:rPr lang="en-US" sz="2800" b="1" dirty="0"/>
                  <a:t>Theorem</a:t>
                </a:r>
                <a:r>
                  <a:rPr lang="en-US" sz="2800" dirty="0"/>
                  <a:t>: Under the discrete log assumption, </a:t>
                </a:r>
                <a14:m>
                  <m:oMath xmlns:m="http://schemas.openxmlformats.org/officeDocument/2006/math">
                    <m:r>
                      <a:rPr lang="en-US" sz="2800" b="0" i="1" smtClean="0">
                        <a:solidFill>
                          <a:prstClr val="black"/>
                        </a:solidFill>
                        <a:latin typeface="Cambria Math" panose="02040503050406030204" pitchFamily="18" charset="0"/>
                      </a:rPr>
                      <m:t>𝐹</m:t>
                    </m:r>
                  </m:oMath>
                </a14:m>
                <a:r>
                  <a:rPr lang="en-US" sz="2800" dirty="0"/>
                  <a:t> is a one-way permutation (resp. </a:t>
                </a:r>
                <a14:m>
                  <m:oMath xmlns:m="http://schemas.openxmlformats.org/officeDocument/2006/math">
                    <m:sSub>
                      <m:sSubPr>
                        <m:ctrlPr>
                          <a:rPr lang="en-US" sz="2800" i="1">
                            <a:solidFill>
                              <a:prstClr val="black"/>
                            </a:solidFill>
                            <a:latin typeface="Cambria Math" panose="02040503050406030204" pitchFamily="18" charset="0"/>
                            <a:ea typeface="Cambria Math" panose="02040503050406030204" pitchFamily="18" charset="0"/>
                          </a:rPr>
                        </m:ctrlPr>
                      </m:sSubPr>
                      <m:e>
                        <m:r>
                          <a:rPr lang="en-US" sz="2800" i="1">
                            <a:solidFill>
                              <a:prstClr val="black"/>
                            </a:solidFill>
                            <a:latin typeface="Cambria Math" panose="02040503050406030204" pitchFamily="18" charset="0"/>
                            <a:ea typeface="Cambria Math" panose="02040503050406030204" pitchFamily="18" charset="0"/>
                          </a:rPr>
                          <m:t>ℱ</m:t>
                        </m:r>
                      </m:e>
                      <m:sub>
                        <m:r>
                          <a:rPr lang="en-US" sz="2800" i="1">
                            <a:solidFill>
                              <a:prstClr val="black"/>
                            </a:solidFill>
                            <a:latin typeface="Cambria Math" panose="02040503050406030204" pitchFamily="18" charset="0"/>
                          </a:rPr>
                          <m:t>𝑛</m:t>
                        </m:r>
                      </m:sub>
                    </m:sSub>
                  </m:oMath>
                </a14:m>
                <a:r>
                  <a:rPr lang="en-US" sz="2800" dirty="0"/>
                  <a:t> is a one-way permutation family).</a:t>
                </a:r>
              </a:p>
            </p:txBody>
          </p:sp>
        </mc:Choice>
        <mc:Fallback xmlns="">
          <p:sp>
            <p:nvSpPr>
              <p:cNvPr id="13" name="Rectangle 12">
                <a:extLst>
                  <a:ext uri="{FF2B5EF4-FFF2-40B4-BE49-F238E27FC236}">
                    <a16:creationId xmlns:a16="http://schemas.microsoft.com/office/drawing/2014/main" id="{B401276B-9EF2-B221-029B-0CBC909E1312}"/>
                  </a:ext>
                </a:extLst>
              </p:cNvPr>
              <p:cNvSpPr>
                <a:spLocks noRot="1" noChangeAspect="1" noMove="1" noResize="1" noEditPoints="1" noAdjustHandles="1" noChangeArrowheads="1" noChangeShapeType="1" noTextEdit="1"/>
              </p:cNvSpPr>
              <p:nvPr/>
            </p:nvSpPr>
            <p:spPr>
              <a:xfrm>
                <a:off x="816295" y="3789040"/>
                <a:ext cx="7716145" cy="1384995"/>
              </a:xfrm>
              <a:prstGeom prst="rect">
                <a:avLst/>
              </a:prstGeom>
              <a:blipFill>
                <a:blip r:embed="rId5"/>
                <a:stretch>
                  <a:fillRect l="-1307" t="-3571" r="-1144" b="-9821"/>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008667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Recall: El Gamal </a:t>
            </a:r>
            <a:r>
              <a:rPr lang="en-US" sz="4000" b="1" dirty="0" err="1">
                <a:solidFill>
                  <a:schemeClr val="accent1"/>
                </a:solidFill>
                <a:latin typeface="Calibri" panose="020F0502020204030204" pitchFamily="34" charset="0"/>
                <a:ea typeface="Cambria Math" pitchFamily="18" charset="0"/>
                <a:cs typeface="Arial Unicode MS" pitchFamily="34" charset="-128"/>
              </a:rPr>
              <a:t>PKEncryption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84379F58-564F-CD4C-90D4-78B43AF58274}"/>
                  </a:ext>
                </a:extLst>
              </p:cNvPr>
              <p:cNvSpPr/>
              <p:nvPr/>
            </p:nvSpPr>
            <p:spPr>
              <a:xfrm>
                <a:off x="611560" y="1476073"/>
                <a:ext cx="8352928" cy="1908536"/>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𝐺𝑒𝑛</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1</m:t>
                            </m:r>
                          </m:e>
                          <m:sup>
                            <m:r>
                              <a:rPr lang="en-US" sz="2800" b="0" i="1" smtClean="0">
                                <a:latin typeface="Cambria Math" panose="02040503050406030204" pitchFamily="18" charset="0"/>
                              </a:rPr>
                              <m:t>𝑛</m:t>
                            </m:r>
                          </m:sup>
                        </m:sSup>
                      </m:e>
                    </m:d>
                    <m:r>
                      <a:rPr lang="en-US" sz="2800" b="0" i="1" smtClean="0">
                        <a:latin typeface="Cambria Math" panose="02040503050406030204" pitchFamily="18" charset="0"/>
                      </a:rPr>
                      <m:t>: </m:t>
                    </m:r>
                  </m:oMath>
                </a14:m>
                <a:r>
                  <a:rPr lang="en-US" sz="2800" dirty="0"/>
                  <a:t>Generate an </a:t>
                </a:r>
                <a14:m>
                  <m:oMath xmlns:m="http://schemas.openxmlformats.org/officeDocument/2006/math">
                    <m:r>
                      <a:rPr lang="en-US" sz="2800" b="0" i="1" smtClean="0">
                        <a:latin typeface="Cambria Math" panose="02040503050406030204" pitchFamily="18" charset="0"/>
                      </a:rPr>
                      <m:t>𝑛</m:t>
                    </m:r>
                  </m:oMath>
                </a14:m>
                <a:r>
                  <a:rPr lang="en-US" sz="2800" dirty="0"/>
                  <a:t>-bit prime </a:t>
                </a:r>
                <a14:m>
                  <m:oMath xmlns:m="http://schemas.openxmlformats.org/officeDocument/2006/math">
                    <m:r>
                      <a:rPr lang="en-US" sz="2800" b="0" i="1" smtClean="0">
                        <a:latin typeface="Cambria Math" panose="02040503050406030204" pitchFamily="18" charset="0"/>
                      </a:rPr>
                      <m:t>𝑝</m:t>
                    </m:r>
                  </m:oMath>
                </a14:m>
                <a:r>
                  <a:rPr lang="en-US" sz="2800" dirty="0"/>
                  <a:t> and a generator </a:t>
                </a:r>
                <a14:m>
                  <m:oMath xmlns:m="http://schemas.openxmlformats.org/officeDocument/2006/math">
                    <m:r>
                      <a:rPr lang="en-US" sz="2800" b="0" i="1" smtClean="0">
                        <a:latin typeface="Cambria Math" panose="02040503050406030204" pitchFamily="18" charset="0"/>
                      </a:rPr>
                      <m:t>𝑔</m:t>
                    </m:r>
                  </m:oMath>
                </a14:m>
                <a:r>
                  <a:rPr lang="en-US" sz="2800" dirty="0"/>
                  <a:t> of </a:t>
                </a:r>
                <a14:m>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𝑝</m:t>
                        </m:r>
                      </m:sub>
                      <m:sup>
                        <m:r>
                          <a:rPr lang="en-US" sz="2800" i="1">
                            <a:latin typeface="Cambria Math" panose="02040503050406030204" pitchFamily="18" charset="0"/>
                          </a:rPr>
                          <m:t>∗</m:t>
                        </m:r>
                      </m:sup>
                    </m:sSubSup>
                  </m:oMath>
                </a14:m>
                <a:r>
                  <a:rPr lang="en-US" sz="2800" dirty="0"/>
                  <a:t>. Choose </a:t>
                </a:r>
                <a:r>
                  <a:rPr lang="en-US" sz="2800" dirty="0">
                    <a:ea typeface="American Typewriter" charset="0"/>
                    <a:cs typeface="American Typewriter" charset="0"/>
                  </a:rPr>
                  <a:t>a random number </a:t>
                </a:r>
                <a14:m>
                  <m:oMath xmlns:m="http://schemas.openxmlformats.org/officeDocument/2006/math">
                    <m:r>
                      <a:rPr lang="en-US" sz="2800" i="1">
                        <a:latin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i="1">
                            <a:latin typeface="Cambria Math" panose="02040503050406030204" pitchFamily="18" charset="0"/>
                            <a:ea typeface="Cambria Math" panose="02040503050406030204" pitchFamily="18" charset="0"/>
                          </a:rPr>
                          <m:t>𝑍</m:t>
                        </m:r>
                      </m:e>
                      <m:sub>
                        <m:r>
                          <a:rPr lang="en-US" sz="2800" i="1">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oMath>
                </a14:m>
                <a:br>
                  <a:rPr lang="en-US" sz="2800" dirty="0"/>
                </a:br>
                <a:br>
                  <a:rPr lang="en-US" sz="2800" dirty="0"/>
                </a:br>
                <a:r>
                  <a:rPr lang="en-US" sz="2800" dirty="0"/>
                  <a:t>Let </a:t>
                </a:r>
                <a14:m>
                  <m:oMath xmlns:m="http://schemas.openxmlformats.org/officeDocument/2006/math">
                    <m:r>
                      <a:rPr lang="en-US" sz="2800" b="0" i="1" smtClean="0">
                        <a:solidFill>
                          <a:srgbClr val="0000FF"/>
                        </a:solidFill>
                        <a:latin typeface="Cambria Math" panose="02040503050406030204" pitchFamily="18" charset="0"/>
                      </a:rPr>
                      <m:t>𝑝𝑘</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𝑝</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𝑔</m:t>
                    </m:r>
                    <m:r>
                      <a:rPr lang="en-US" sz="2800" b="0" i="1" smtClean="0">
                        <a:solidFill>
                          <a:srgbClr val="0000FF"/>
                        </a:solidFill>
                        <a:latin typeface="Cambria Math" panose="02040503050406030204" pitchFamily="18" charset="0"/>
                      </a:rPr>
                      <m:t>,</m:t>
                    </m:r>
                    <m:sSup>
                      <m:sSupPr>
                        <m:ctrlPr>
                          <a:rPr lang="en-US" sz="2800" i="1">
                            <a:solidFill>
                              <a:srgbClr val="0000FF"/>
                            </a:solidFill>
                            <a:latin typeface="Cambria Math" panose="02040503050406030204" pitchFamily="18" charset="0"/>
                          </a:rPr>
                        </m:ctrlPr>
                      </m:sSupPr>
                      <m:e>
                        <m:r>
                          <a:rPr lang="en-US" sz="2800" i="1">
                            <a:solidFill>
                              <a:srgbClr val="0000FF"/>
                            </a:solidFill>
                            <a:latin typeface="Cambria Math" panose="02040503050406030204" pitchFamily="18" charset="0"/>
                          </a:rPr>
                          <m:t>𝑔</m:t>
                        </m:r>
                      </m:e>
                      <m:sup>
                        <m:r>
                          <a:rPr lang="en-US" sz="2800" i="1">
                            <a:solidFill>
                              <a:srgbClr val="0000FF"/>
                            </a:solidFill>
                            <a:latin typeface="Cambria Math" panose="02040503050406030204" pitchFamily="18" charset="0"/>
                          </a:rPr>
                          <m:t>𝑥</m:t>
                        </m:r>
                      </m:sup>
                    </m:sSup>
                    <m:r>
                      <a:rPr lang="en-US" sz="2800" b="0" i="1" smtClean="0">
                        <a:solidFill>
                          <a:srgbClr val="0000FF"/>
                        </a:solidFill>
                        <a:latin typeface="Cambria Math" panose="02040503050406030204" pitchFamily="18" charset="0"/>
                      </a:rPr>
                      <m:t>)</m:t>
                    </m:r>
                  </m:oMath>
                </a14:m>
                <a:r>
                  <a:rPr lang="en-US" sz="2800" dirty="0">
                    <a:solidFill>
                      <a:srgbClr val="0000FF"/>
                    </a:solidFill>
                  </a:rPr>
                  <a:t> </a:t>
                </a:r>
                <a:r>
                  <a:rPr lang="en-US" sz="2800" dirty="0"/>
                  <a:t>and let </a:t>
                </a:r>
                <a14:m>
                  <m:oMath xmlns:m="http://schemas.openxmlformats.org/officeDocument/2006/math">
                    <m:r>
                      <a:rPr lang="en-US" sz="2800" b="0" i="1" smtClean="0">
                        <a:solidFill>
                          <a:srgbClr val="0000FF"/>
                        </a:solidFill>
                        <a:latin typeface="Cambria Math" panose="02040503050406030204" pitchFamily="18" charset="0"/>
                      </a:rPr>
                      <m:t>𝑠𝑘</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𝑥</m:t>
                    </m:r>
                  </m:oMath>
                </a14:m>
                <a:r>
                  <a:rPr lang="en-US" sz="2800" dirty="0">
                    <a:solidFill>
                      <a:srgbClr val="0000FF"/>
                    </a:solidFill>
                  </a:rPr>
                  <a:t>.</a:t>
                </a:r>
                <a:endParaRPr lang="en-US" sz="2800" dirty="0"/>
              </a:p>
            </p:txBody>
          </p:sp>
        </mc:Choice>
        <mc:Fallback xmlns="">
          <p:sp>
            <p:nvSpPr>
              <p:cNvPr id="15" name="Rectangle 14">
                <a:extLst>
                  <a:ext uri="{FF2B5EF4-FFF2-40B4-BE49-F238E27FC236}">
                    <a16:creationId xmlns:a16="http://schemas.microsoft.com/office/drawing/2014/main" id="{84379F58-564F-CD4C-90D4-78B43AF58274}"/>
                  </a:ext>
                </a:extLst>
              </p:cNvPr>
              <p:cNvSpPr>
                <a:spLocks noRot="1" noChangeAspect="1" noMove="1" noResize="1" noEditPoints="1" noAdjustHandles="1" noChangeArrowheads="1" noChangeShapeType="1" noTextEdit="1"/>
              </p:cNvSpPr>
              <p:nvPr/>
            </p:nvSpPr>
            <p:spPr>
              <a:xfrm>
                <a:off x="611560" y="1476073"/>
                <a:ext cx="8352928" cy="1908536"/>
              </a:xfrm>
              <a:prstGeom prst="rect">
                <a:avLst/>
              </a:prstGeom>
              <a:blipFill>
                <a:blip r:embed="rId3"/>
                <a:stretch>
                  <a:fillRect l="-1368" t="-3289" r="-1216" b="-65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B16E5B7C-A7BB-3145-99EC-6E17E5251EF6}"/>
                  </a:ext>
                </a:extLst>
              </p:cNvPr>
              <p:cNvSpPr/>
              <p:nvPr/>
            </p:nvSpPr>
            <p:spPr>
              <a:xfrm>
                <a:off x="600201" y="3717032"/>
                <a:ext cx="8724327" cy="1079976"/>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𝐸𝑛𝑐</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𝑝𝑘</m:t>
                        </m:r>
                        <m:r>
                          <a:rPr lang="en-US" sz="2800" b="0" i="1" smtClean="0">
                            <a:latin typeface="Cambria Math" panose="02040503050406030204" pitchFamily="18" charset="0"/>
                          </a:rPr>
                          <m:t>,</m:t>
                        </m:r>
                        <m:r>
                          <a:rPr lang="en-US" sz="2800" b="0" i="1" smtClean="0">
                            <a:latin typeface="Cambria Math" panose="02040503050406030204" pitchFamily="18" charset="0"/>
                          </a:rPr>
                          <m:t>𝑚</m:t>
                        </m:r>
                      </m:e>
                    </m:d>
                  </m:oMath>
                </a14:m>
                <a:r>
                  <a:rPr lang="en-US" sz="2800" dirty="0"/>
                  <a:t> where </a:t>
                </a:r>
                <a14:m>
                  <m:oMath xmlns:m="http://schemas.openxmlformats.org/officeDocument/2006/math">
                    <m:r>
                      <a:rPr lang="en-US" sz="2800" i="1">
                        <a:latin typeface="Cambria Math" panose="02040503050406030204" pitchFamily="18" charset="0"/>
                      </a:rPr>
                      <m:t>𝑚</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i="1">
                            <a:latin typeface="Cambria Math" panose="02040503050406030204" pitchFamily="18" charset="0"/>
                            <a:ea typeface="Cambria Math" panose="02040503050406030204" pitchFamily="18" charset="0"/>
                          </a:rPr>
                          <m:t>𝑍</m:t>
                        </m:r>
                      </m:e>
                      <m:sub>
                        <m:r>
                          <a:rPr lang="en-US" sz="2800" i="1">
                            <a:latin typeface="Cambria Math" panose="02040503050406030204" pitchFamily="18" charset="0"/>
                            <a:ea typeface="Cambria Math" panose="02040503050406030204" pitchFamily="18" charset="0"/>
                          </a:rPr>
                          <m:t>𝑝</m:t>
                        </m:r>
                      </m:sub>
                      <m:sup>
                        <m:r>
                          <a:rPr lang="en-US" sz="2800" i="1">
                            <a:latin typeface="Cambria Math" panose="02040503050406030204" pitchFamily="18" charset="0"/>
                            <a:ea typeface="Cambria Math" panose="02040503050406030204" pitchFamily="18" charset="0"/>
                          </a:rPr>
                          <m:t>∗</m:t>
                        </m:r>
                      </m:sup>
                    </m:sSubSup>
                  </m:oMath>
                </a14:m>
                <a:r>
                  <a:rPr lang="en-US" sz="2800" dirty="0"/>
                  <a:t>: Generate random </a:t>
                </a:r>
                <a14:m>
                  <m:oMath xmlns:m="http://schemas.openxmlformats.org/officeDocument/2006/math">
                    <m:r>
                      <a:rPr lang="en-US" sz="2800" b="0" i="1" smtClean="0">
                        <a:latin typeface="Cambria Math" panose="02040503050406030204" pitchFamily="18" charset="0"/>
                        <a:ea typeface="Cambria Math" panose="02040503050406030204" pitchFamily="18" charset="0"/>
                      </a:rPr>
                      <m:t>𝑦</m:t>
                    </m:r>
                    <m:r>
                      <a:rPr lang="en-US" sz="2800" b="0" i="1" smtClean="0">
                        <a:latin typeface="Cambria Math" panose="02040503050406030204" pitchFamily="18" charset="0"/>
                        <a:ea typeface="Cambria Math" panose="02040503050406030204" pitchFamily="18" charset="0"/>
                      </a:rPr>
                      <m:t>∈</m:t>
                    </m:r>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𝑍</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r>
                      <a:rPr lang="en-US" sz="2800" b="0" i="1" smtClean="0">
                        <a:latin typeface="Cambria Math" panose="02040503050406030204" pitchFamily="18" charset="0"/>
                      </a:rPr>
                      <m:t> </m:t>
                    </m:r>
                  </m:oMath>
                </a14:m>
                <a:r>
                  <a:rPr lang="en-US" sz="2800" dirty="0"/>
                  <a:t>and output </a:t>
                </a:r>
                <a14:m>
                  <m:oMath xmlns:m="http://schemas.openxmlformats.org/officeDocument/2006/math">
                    <m:r>
                      <a:rPr lang="en-US" sz="2800" b="0" i="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𝑦</m:t>
                        </m:r>
                      </m:sup>
                    </m:sSup>
                    <m:r>
                      <a:rPr lang="en-US" sz="2800" b="0" i="1" smtClean="0">
                        <a:latin typeface="Cambria Math" panose="02040503050406030204" pitchFamily="18" charset="0"/>
                      </a:rPr>
                      <m:t>,</m:t>
                    </m:r>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𝑥𝑦</m:t>
                        </m:r>
                      </m:sup>
                    </m:sSup>
                    <m:r>
                      <a:rPr lang="en-US" sz="2800" i="1">
                        <a:solidFill>
                          <a:prstClr val="black"/>
                        </a:solidFill>
                        <a:latin typeface="Cambria Math" panose="02040503050406030204" pitchFamily="18" charset="0"/>
                        <a:ea typeface="Cambria Math" panose="02040503050406030204" pitchFamily="18" charset="0"/>
                      </a:rPr>
                      <m:t>∙</m:t>
                    </m:r>
                    <m:r>
                      <a:rPr lang="en-US" sz="2800" i="1">
                        <a:solidFill>
                          <a:prstClr val="black"/>
                        </a:solidFill>
                        <a:latin typeface="Cambria Math" panose="02040503050406030204" pitchFamily="18" charset="0"/>
                        <a:ea typeface="Cambria Math" panose="02040503050406030204" pitchFamily="18" charset="0"/>
                      </a:rPr>
                      <m:t>𝑚</m:t>
                    </m:r>
                  </m:oMath>
                </a14:m>
                <a:r>
                  <a:rPr lang="en-US" sz="2800" dirty="0"/>
                  <a:t>)</a:t>
                </a:r>
              </a:p>
            </p:txBody>
          </p:sp>
        </mc:Choice>
        <mc:Fallback xmlns="">
          <p:sp>
            <p:nvSpPr>
              <p:cNvPr id="23" name="Rectangle 22">
                <a:extLst>
                  <a:ext uri="{FF2B5EF4-FFF2-40B4-BE49-F238E27FC236}">
                    <a16:creationId xmlns:a16="http://schemas.microsoft.com/office/drawing/2014/main" id="{B16E5B7C-A7BB-3145-99EC-6E17E5251EF6}"/>
                  </a:ext>
                </a:extLst>
              </p:cNvPr>
              <p:cNvSpPr>
                <a:spLocks noRot="1" noChangeAspect="1" noMove="1" noResize="1" noEditPoints="1" noAdjustHandles="1" noChangeArrowheads="1" noChangeShapeType="1" noTextEdit="1"/>
              </p:cNvSpPr>
              <p:nvPr/>
            </p:nvSpPr>
            <p:spPr>
              <a:xfrm>
                <a:off x="600201" y="3717032"/>
                <a:ext cx="8724327" cy="1079976"/>
              </a:xfrm>
              <a:prstGeom prst="rect">
                <a:avLst/>
              </a:prstGeom>
              <a:blipFill>
                <a:blip r:embed="rId4"/>
                <a:stretch>
                  <a:fillRect l="-1163" t="-4651" b="-104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24AE1291-9FF6-6B48-8ACA-6DF155165504}"/>
                  </a:ext>
                </a:extLst>
              </p:cNvPr>
              <p:cNvSpPr/>
              <p:nvPr/>
            </p:nvSpPr>
            <p:spPr>
              <a:xfrm>
                <a:off x="611560" y="5161424"/>
                <a:ext cx="7971837" cy="954107"/>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𝐷𝑒𝑐</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𝑠𝑘</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r>
                          <a:rPr lang="en-US" sz="2800" b="0" i="1" smtClean="0">
                            <a:latin typeface="Cambria Math" panose="02040503050406030204" pitchFamily="18" charset="0"/>
                          </a:rPr>
                          <m:t>𝑐</m:t>
                        </m:r>
                      </m:e>
                    </m:d>
                  </m:oMath>
                </a14:m>
                <a:r>
                  <a:rPr lang="en-US" sz="2800" dirty="0"/>
                  <a:t>: Compute </a:t>
                </a:r>
                <a14:m>
                  <m:oMath xmlns:m="http://schemas.openxmlformats.org/officeDocument/2006/math">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𝑥𝑦</m:t>
                        </m:r>
                      </m:sup>
                    </m:sSup>
                  </m:oMath>
                </a14:m>
                <a:r>
                  <a:rPr lang="en-US" sz="2800" dirty="0"/>
                  <a:t> using </a:t>
                </a:r>
                <a14:m>
                  <m:oMath xmlns:m="http://schemas.openxmlformats.org/officeDocument/2006/math">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𝑦</m:t>
                        </m:r>
                      </m:sup>
                    </m:sSup>
                  </m:oMath>
                </a14:m>
                <a:r>
                  <a:rPr lang="en-US" sz="2800" dirty="0"/>
                  <a:t> and </a:t>
                </a:r>
                <a14:m>
                  <m:oMath xmlns:m="http://schemas.openxmlformats.org/officeDocument/2006/math">
                    <m:r>
                      <a:rPr lang="en-US" sz="2800" b="0" i="1" smtClean="0">
                        <a:solidFill>
                          <a:prstClr val="black"/>
                        </a:solidFill>
                        <a:latin typeface="Cambria Math" panose="02040503050406030204" pitchFamily="18" charset="0"/>
                      </a:rPr>
                      <m:t>𝑥</m:t>
                    </m:r>
                  </m:oMath>
                </a14:m>
                <a:r>
                  <a:rPr lang="en-US" sz="2800" dirty="0"/>
                  <a:t> and divide the second component to retrieve </a:t>
                </a:r>
                <a14:m>
                  <m:oMath xmlns:m="http://schemas.openxmlformats.org/officeDocument/2006/math">
                    <m:r>
                      <a:rPr lang="en-US" sz="2800" i="1">
                        <a:solidFill>
                          <a:prstClr val="black"/>
                        </a:solidFill>
                        <a:latin typeface="Cambria Math" panose="02040503050406030204" pitchFamily="18" charset="0"/>
                        <a:ea typeface="Cambria Math" panose="02040503050406030204" pitchFamily="18" charset="0"/>
                      </a:rPr>
                      <m:t>𝑚</m:t>
                    </m:r>
                  </m:oMath>
                </a14:m>
                <a:r>
                  <a:rPr lang="en-US" sz="2800" dirty="0"/>
                  <a:t>.</a:t>
                </a:r>
              </a:p>
            </p:txBody>
          </p:sp>
        </mc:Choice>
        <mc:Fallback xmlns="">
          <p:sp>
            <p:nvSpPr>
              <p:cNvPr id="25" name="Rectangle 24">
                <a:extLst>
                  <a:ext uri="{FF2B5EF4-FFF2-40B4-BE49-F238E27FC236}">
                    <a16:creationId xmlns:a16="http://schemas.microsoft.com/office/drawing/2014/main" id="{24AE1291-9FF6-6B48-8ACA-6DF155165504}"/>
                  </a:ext>
                </a:extLst>
              </p:cNvPr>
              <p:cNvSpPr>
                <a:spLocks noRot="1" noChangeAspect="1" noMove="1" noResize="1" noEditPoints="1" noAdjustHandles="1" noChangeArrowheads="1" noChangeShapeType="1" noTextEdit="1"/>
              </p:cNvSpPr>
              <p:nvPr/>
            </p:nvSpPr>
            <p:spPr>
              <a:xfrm>
                <a:off x="611560" y="5161424"/>
                <a:ext cx="7971837" cy="954107"/>
              </a:xfrm>
              <a:prstGeom prst="rect">
                <a:avLst/>
              </a:prstGeom>
              <a:blipFill>
                <a:blip r:embed="rId5"/>
                <a:stretch>
                  <a:fillRect l="-1433" t="-5195" r="-1592" b="-15584"/>
                </a:stretch>
              </a:blipFill>
            </p:spPr>
            <p:txBody>
              <a:bodyPr/>
              <a:lstStyle/>
              <a:p>
                <a:r>
                  <a:rPr lang="en-US">
                    <a:noFill/>
                  </a:rPr>
                  <a:t> </a:t>
                </a:r>
              </a:p>
            </p:txBody>
          </p:sp>
        </mc:Fallback>
      </mc:AlternateContent>
      <p:sp>
        <p:nvSpPr>
          <p:cNvPr id="7" name="Rectangle 63">
            <a:extLst>
              <a:ext uri="{FF2B5EF4-FFF2-40B4-BE49-F238E27FC236}">
                <a16:creationId xmlns:a16="http://schemas.microsoft.com/office/drawing/2014/main" id="{9C23CCA1-CFDF-D744-A700-18408AFF744F}"/>
              </a:ext>
            </a:extLst>
          </p:cNvPr>
          <p:cNvSpPr txBox="1">
            <a:spLocks noChangeArrowheads="1"/>
          </p:cNvSpPr>
          <p:nvPr/>
        </p:nvSpPr>
        <p:spPr>
          <a:xfrm>
            <a:off x="899591" y="6115531"/>
            <a:ext cx="8640961"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rgbClr val="FF0000"/>
                </a:solidFill>
                <a:latin typeface="+mn-lt"/>
                <a:ea typeface="American Typewriter" charset="0"/>
                <a:cs typeface="American Typewriter" charset="0"/>
              </a:rPr>
              <a:t>Is this IND Secure? </a:t>
            </a:r>
          </a:p>
        </p:txBody>
      </p:sp>
    </p:spTree>
    <p:extLst>
      <p:ext uri="{BB962C8B-B14F-4D97-AF65-F5344CB8AC3E}">
        <p14:creationId xmlns:p14="http://schemas.microsoft.com/office/powerpoint/2010/main" val="3102822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260648"/>
            <a:ext cx="8460432" cy="792088"/>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Recall: Quadratic Residues (Squares) mod P</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B42EE32-4201-953F-A853-DBAA1074A0D6}"/>
                  </a:ext>
                </a:extLst>
              </p:cNvPr>
              <p:cNvSpPr/>
              <p:nvPr/>
            </p:nvSpPr>
            <p:spPr>
              <a:xfrm>
                <a:off x="377280" y="1256690"/>
                <a:ext cx="8640960" cy="3988208"/>
              </a:xfrm>
              <a:prstGeom prst="rect">
                <a:avLst/>
              </a:prstGeom>
            </p:spPr>
            <p:txBody>
              <a:bodyPr wrap="square">
                <a:spAutoFit/>
              </a:bodyPr>
              <a:lstStyle/>
              <a:p>
                <a:r>
                  <a:rPr lang="en-US" sz="2800" dirty="0"/>
                  <a:t>z</a:t>
                </a:r>
                <a14:m>
                  <m:oMath xmlns:m="http://schemas.openxmlformats.org/officeDocument/2006/math">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is a </a:t>
                </a:r>
                <a:r>
                  <a:rPr lang="en-US" sz="2800" dirty="0">
                    <a:solidFill>
                      <a:schemeClr val="accent1"/>
                    </a:solidFill>
                  </a:rPr>
                  <a:t>square mod P (also called a “quadratic residue”) </a:t>
                </a:r>
                <a:r>
                  <a:rPr lang="en-US" sz="2800" dirty="0"/>
                  <a:t>if there is a </a:t>
                </a:r>
                <a14:m>
                  <m:oMath xmlns:m="http://schemas.openxmlformats.org/officeDocument/2006/math">
                    <m:r>
                      <m:rPr>
                        <m:sty m:val="p"/>
                      </m:rPr>
                      <a:rPr lang="en-US" sz="2800">
                        <a:latin typeface="Cambria Math" panose="02040503050406030204" pitchFamily="18" charset="0"/>
                      </a:rPr>
                      <m:t>x</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a:t>
                </a:r>
                <a:r>
                  <a:rPr lang="en-US" sz="2800" dirty="0" err="1"/>
                  <a:t>s.t.</a:t>
                </a:r>
                <a:r>
                  <a:rPr lang="en-US" sz="2800" dirty="0"/>
                  <a:t>  </a:t>
                </a:r>
                <a14:m>
                  <m:oMath xmlns:m="http://schemas.openxmlformats.org/officeDocument/2006/math">
                    <m:r>
                      <a:rPr lang="en-US" sz="2800" i="1">
                        <a:latin typeface="Cambria Math" panose="02040503050406030204" pitchFamily="18" charset="0"/>
                      </a:rPr>
                      <m:t>𝑧</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𝑥</m:t>
                        </m:r>
                      </m:e>
                      <m:sup>
                        <m:r>
                          <a:rPr lang="en-US" sz="2800" i="1">
                            <a:latin typeface="Cambria Math" panose="02040503050406030204" pitchFamily="18" charset="0"/>
                          </a:rPr>
                          <m:t>2</m:t>
                        </m:r>
                      </m:sup>
                    </m:sSup>
                    <m:r>
                      <a:rPr lang="en-US" sz="2800">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𝑃</m:t>
                    </m:r>
                  </m:oMath>
                </a14:m>
                <a:r>
                  <a:rPr lang="en-US" sz="2800" dirty="0"/>
                  <a:t>.</a:t>
                </a:r>
              </a:p>
              <a:p>
                <a:endParaRPr lang="en-US" sz="2800" dirty="0"/>
              </a:p>
              <a:p>
                <a:r>
                  <a:rPr lang="en-US" sz="2800" b="1" dirty="0">
                    <a:solidFill>
                      <a:schemeClr val="accent1"/>
                    </a:solidFill>
                  </a:rPr>
                  <a:t>Claim: </a:t>
                </a:r>
                <a:r>
                  <a:rPr lang="en-US" sz="2800" dirty="0"/>
                  <a:t>when p is a prime</a:t>
                </a:r>
              </a:p>
              <a:p>
                <a:pPr marL="457200" indent="-457200">
                  <a:buFont typeface="Arial" panose="020B0604020202020204" pitchFamily="34" charset="0"/>
                  <a:buChar char="•"/>
                </a:pPr>
                <a:r>
                  <a:rPr lang="en-US" sz="2800" dirty="0" err="1"/>
                  <a:t>Z</a:t>
                </a:r>
                <a:r>
                  <a:rPr lang="en-US" sz="2800" baseline="-25000" dirty="0" err="1"/>
                  <a:t>p</a:t>
                </a:r>
                <a:r>
                  <a:rPr lang="en-US" sz="2800" dirty="0"/>
                  <a:t>* is a cyclic group and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𝑔</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𝑔𝑒𝑛𝑒𝑟𝑎𝑡𝑜𝑟</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𝑓𝑜𝑟</m:t>
                    </m:r>
                  </m:oMath>
                </a14:m>
                <a:r>
                  <a:rPr lang="en-US" sz="2800" dirty="0"/>
                  <a:t> </a:t>
                </a:r>
                <a:r>
                  <a:rPr lang="en-US" sz="2800" dirty="0" err="1"/>
                  <a:t>Z</a:t>
                </a:r>
                <a:r>
                  <a:rPr lang="en-US" sz="2800" baseline="-25000" dirty="0" err="1"/>
                  <a:t>p</a:t>
                </a:r>
                <a:r>
                  <a:rPr lang="en-US" sz="2800" dirty="0"/>
                  <a:t>*</a:t>
                </a:r>
              </a:p>
              <a:p>
                <a:pPr marL="457200" indent="-457200">
                  <a:buFont typeface="Arial" panose="020B0604020202020204" pitchFamily="34" charset="0"/>
                  <a:buChar char="•"/>
                </a:pPr>
                <a14:m>
                  <m:oMath xmlns:m="http://schemas.openxmlformats.org/officeDocument/2006/math">
                    <m:r>
                      <a:rPr lang="en-US" sz="2800" i="1">
                        <a:latin typeface="Cambria Math" panose="02040503050406030204" pitchFamily="18" charset="0"/>
                      </a:rPr>
                      <m:t>𝑧</m:t>
                    </m:r>
                    <m:r>
                      <a:rPr lang="en-US" sz="2800" dirty="0">
                        <a:latin typeface="Cambria Math" panose="02040503050406030204" pitchFamily="18" charset="0"/>
                        <a:ea typeface="Cambria Math" panose="02040503050406030204" pitchFamily="18" charset="0"/>
                      </a:rPr>
                      <m:t>∈</m:t>
                    </m:r>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ea typeface="Cambria Math" panose="02040503050406030204" pitchFamily="18" charset="0"/>
                          </a:rPr>
                          <m:t>𝑃</m:t>
                        </m:r>
                      </m:sub>
                      <m:sup>
                        <m:r>
                          <a:rPr lang="en-US" sz="2800" i="1" dirty="0">
                            <a:latin typeface="Cambria Math" panose="02040503050406030204" pitchFamily="18" charset="0"/>
                            <a:ea typeface="Cambria Math" panose="02040503050406030204" pitchFamily="18" charset="0"/>
                          </a:rPr>
                          <m:t>∗</m:t>
                        </m:r>
                      </m:sup>
                    </m:sSubSup>
                  </m:oMath>
                </a14:m>
                <a:r>
                  <a:rPr lang="en-US" sz="2800" dirty="0"/>
                  <a:t> is a square </a:t>
                </a:r>
                <a:r>
                  <a:rPr lang="en-US" sz="2800" dirty="0" err="1"/>
                  <a:t>iff</a:t>
                </a:r>
                <a:r>
                  <a:rPr lang="en-US" sz="2800" dirty="0"/>
                  <a:t> </a:t>
                </a:r>
                <a14:m>
                  <m:oMath xmlns:m="http://schemas.openxmlformats.org/officeDocument/2006/math">
                    <m:r>
                      <a:rPr lang="en-US" sz="2800" i="1" smtClean="0">
                        <a:latin typeface="Cambria Math" panose="02040503050406030204" pitchFamily="18" charset="0"/>
                      </a:rPr>
                      <m:t>𝐷</m:t>
                    </m:r>
                    <m:r>
                      <a:rPr lang="en-US" sz="2800" b="0" i="1" smtClean="0">
                        <a:latin typeface="Cambria Math" panose="02040503050406030204" pitchFamily="18" charset="0"/>
                      </a:rPr>
                      <m:t>𝐿𝑂𝐺</m:t>
                    </m:r>
                    <m:r>
                      <a:rPr lang="en-US" sz="2800" b="0" i="1" baseline="-25000" smtClean="0">
                        <a:latin typeface="Cambria Math" panose="02040503050406030204" pitchFamily="18" charset="0"/>
                      </a:rPr>
                      <m:t>𝑝</m:t>
                    </m:r>
                    <m:r>
                      <a:rPr lang="en-US" sz="2800" b="0" i="1" baseline="-25000" smtClean="0">
                        <a:latin typeface="Cambria Math" panose="02040503050406030204" pitchFamily="18" charset="0"/>
                      </a:rPr>
                      <m:t>,</m:t>
                    </m:r>
                    <m:r>
                      <a:rPr lang="en-US" sz="2800" b="0" i="1" baseline="-25000" smtClean="0">
                        <a:latin typeface="Cambria Math" panose="02040503050406030204" pitchFamily="18" charset="0"/>
                      </a:rPr>
                      <m:t>𝑔</m:t>
                    </m:r>
                    <m:r>
                      <a:rPr lang="en-US" sz="2800" i="1">
                        <a:latin typeface="Cambria Math" panose="02040503050406030204" pitchFamily="18" charset="0"/>
                      </a:rPr>
                      <m:t>(</m:t>
                    </m:r>
                    <m:r>
                      <a:rPr lang="en-US" sz="2800" i="1">
                        <a:latin typeface="Cambria Math" panose="02040503050406030204" pitchFamily="18" charset="0"/>
                      </a:rPr>
                      <m:t>𝑧</m:t>
                    </m:r>
                    <m:r>
                      <a:rPr lang="en-US" sz="2800" i="1">
                        <a:latin typeface="Cambria Math" panose="02040503050406030204" pitchFamily="18" charset="0"/>
                      </a:rPr>
                      <m:t>)</m:t>
                    </m:r>
                  </m:oMath>
                </a14:m>
                <a:r>
                  <a:rPr lang="en-US" sz="2800" dirty="0"/>
                  <a:t> is even.</a:t>
                </a:r>
              </a:p>
              <a:p>
                <a:pPr marL="457200" indent="-457200">
                  <a:buFont typeface="Arial" panose="020B0604020202020204" pitchFamily="34" charset="0"/>
                  <a:buChar char="•"/>
                </a:pPr>
                <a:r>
                  <a:rPr lang="en-US" sz="2800" dirty="0"/>
                  <a:t>z mod p is a square </a:t>
                </a:r>
                <a:r>
                  <a:rPr lang="en-US" sz="2800" dirty="0" err="1"/>
                  <a:t>iff</a:t>
                </a:r>
                <a:r>
                  <a:rPr lang="en-US" sz="2800" dirty="0"/>
                  <a:t> </a:t>
                </a:r>
                <a14:m>
                  <m:oMath xmlns:m="http://schemas.openxmlformats.org/officeDocument/2006/math">
                    <m:sSup>
                      <m:sSupPr>
                        <m:ctrlPr>
                          <a:rPr lang="en-US" sz="2800" i="1">
                            <a:latin typeface="Cambria Math" panose="02040503050406030204" pitchFamily="18" charset="0"/>
                            <a:ea typeface="Cambria Math" panose="02040503050406030204" pitchFamily="18" charset="0"/>
                          </a:rPr>
                        </m:ctrlPr>
                      </m:sSupPr>
                      <m:e>
                        <m:r>
                          <a:rPr lang="en-US" sz="2800" i="1">
                            <a:latin typeface="Cambria Math" panose="02040503050406030204" pitchFamily="18" charset="0"/>
                            <a:ea typeface="Cambria Math" panose="02040503050406030204" pitchFamily="18" charset="0"/>
                          </a:rPr>
                          <m:t>𝑧</m:t>
                        </m:r>
                      </m:e>
                      <m:sup>
                        <m:r>
                          <a:rPr lang="en-US" sz="2800" i="1">
                            <a:latin typeface="Cambria Math" panose="02040503050406030204" pitchFamily="18" charset="0"/>
                          </a:rPr>
                          <m:t>(</m:t>
                        </m:r>
                        <m:r>
                          <a:rPr lang="en-US" sz="2800" b="0" i="1" smtClean="0">
                            <a:latin typeface="Cambria Math" panose="02040503050406030204" pitchFamily="18" charset="0"/>
                          </a:rPr>
                          <m:t>𝑝</m:t>
                        </m:r>
                        <m:r>
                          <a:rPr lang="en-US" sz="2800" i="1">
                            <a:latin typeface="Cambria Math" panose="02040503050406030204" pitchFamily="18" charset="0"/>
                          </a:rPr>
                          <m:t>−1)/2</m:t>
                        </m:r>
                      </m:sup>
                    </m:sSup>
                    <m:r>
                      <a:rPr lang="en-US" sz="2800" i="1">
                        <a:latin typeface="Cambria Math" panose="02040503050406030204" pitchFamily="18" charset="0"/>
                      </a:rPr>
                      <m:t>=1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b="0" i="1" smtClean="0">
                        <a:latin typeface="Cambria Math" panose="02040503050406030204" pitchFamily="18" charset="0"/>
                      </a:rPr>
                      <m:t>𝑝</m:t>
                    </m:r>
                  </m:oMath>
                </a14:m>
                <a:endParaRPr lang="en-US" sz="2800" dirty="0"/>
              </a:p>
              <a:p>
                <a:endParaRPr lang="en-US" sz="2800" dirty="0"/>
              </a:p>
              <a:p>
                <a:endParaRPr lang="en-US" sz="2800" dirty="0"/>
              </a:p>
            </p:txBody>
          </p:sp>
        </mc:Choice>
        <mc:Fallback xmlns="">
          <p:sp>
            <p:nvSpPr>
              <p:cNvPr id="2" name="Rectangle 1">
                <a:extLst>
                  <a:ext uri="{FF2B5EF4-FFF2-40B4-BE49-F238E27FC236}">
                    <a16:creationId xmlns:a16="http://schemas.microsoft.com/office/drawing/2014/main" id="{6B42EE32-4201-953F-A853-DBAA1074A0D6}"/>
                  </a:ext>
                </a:extLst>
              </p:cNvPr>
              <p:cNvSpPr>
                <a:spLocks noRot="1" noChangeAspect="1" noMove="1" noResize="1" noEditPoints="1" noAdjustHandles="1" noChangeArrowheads="1" noChangeShapeType="1" noTextEdit="1"/>
              </p:cNvSpPr>
              <p:nvPr/>
            </p:nvSpPr>
            <p:spPr>
              <a:xfrm>
                <a:off x="377280" y="1256690"/>
                <a:ext cx="8640960" cy="3988208"/>
              </a:xfrm>
              <a:prstGeom prst="rect">
                <a:avLst/>
              </a:prstGeom>
              <a:blipFill>
                <a:blip r:embed="rId3"/>
                <a:stretch>
                  <a:fillRect l="-1468" t="-1587" r="-1762"/>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B105614D-4918-0BFB-F3C8-8477045872F4}"/>
              </a:ext>
            </a:extLst>
          </p:cNvPr>
          <p:cNvSpPr txBox="1"/>
          <p:nvPr/>
        </p:nvSpPr>
        <p:spPr>
          <a:xfrm>
            <a:off x="347055" y="4560614"/>
            <a:ext cx="4025974" cy="461665"/>
          </a:xfrm>
          <a:prstGeom prst="rect">
            <a:avLst/>
          </a:prstGeom>
          <a:noFill/>
        </p:spPr>
        <p:txBody>
          <a:bodyPr wrap="none" rtlCol="0">
            <a:spAutoFit/>
          </a:bodyPr>
          <a:lstStyle/>
          <a:p>
            <a:r>
              <a:rPr lang="en-US" sz="2400" dirty="0"/>
              <a:t>Exercise: Prove all these claims</a:t>
            </a:r>
          </a:p>
        </p:txBody>
      </p:sp>
    </p:spTree>
    <p:extLst>
      <p:ext uri="{BB962C8B-B14F-4D97-AF65-F5344CB8AC3E}">
        <p14:creationId xmlns:p14="http://schemas.microsoft.com/office/powerpoint/2010/main" val="2703770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Partial Information about  </a:t>
            </a:r>
            <a:r>
              <a:rPr kumimoji="0" lang="en-US" sz="4000" b="1" i="0" u="none" strike="noStrike" kern="1200" cap="none" spc="0" normalizeH="0" baseline="0" noProof="0" dirty="0" err="1">
                <a:ln>
                  <a:noFill/>
                </a:ln>
                <a:solidFill>
                  <a:schemeClr val="accent1"/>
                </a:solidFill>
                <a:effectLst/>
                <a:uLnTx/>
                <a:uFillTx/>
                <a:latin typeface="Calibri" panose="020F0502020204030204" pitchFamily="34" charset="0"/>
                <a:ea typeface="Cambria Math" pitchFamily="18" charset="0"/>
                <a:cs typeface="Arial Unicode MS" pitchFamily="34" charset="-128"/>
              </a:rPr>
              <a:t>g</a:t>
            </a:r>
            <a:r>
              <a:rPr kumimoji="0" lang="en-US" sz="4000" b="1" i="0" u="none" strike="noStrike" kern="1200" cap="none" spc="0" normalizeH="0" baseline="30000" noProof="0" dirty="0" err="1">
                <a:ln>
                  <a:noFill/>
                </a:ln>
                <a:solidFill>
                  <a:schemeClr val="accent1"/>
                </a:solidFill>
                <a:effectLst/>
                <a:uLnTx/>
                <a:uFillTx/>
                <a:latin typeface="Calibri" panose="020F0502020204030204" pitchFamily="34" charset="0"/>
                <a:ea typeface="Cambria Math" pitchFamily="18" charset="0"/>
                <a:cs typeface="Arial Unicode MS" pitchFamily="34" charset="-128"/>
              </a:rPr>
              <a:t>xy</a:t>
            </a:r>
            <a:r>
              <a:rPr kumimoji="0" lang="en-US" sz="4000" b="1" i="0" u="none" strike="noStrike" kern="1200" cap="none" spc="0" normalizeH="0" baseline="3000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 </a:t>
            </a:r>
            <a:r>
              <a:rPr kumimoji="0" lang="en-US" sz="4000" b="1" i="0" u="none" strike="noStrike" kern="1200" cap="none" spc="0" normalizeH="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mod p</a:t>
            </a:r>
            <a:endParaRPr kumimoji="0" lang="en-US" sz="2400" b="0" i="0" u="none" strike="noStrike" kern="1200" cap="none" spc="0" normalizeH="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0942BBAD-6C04-9642-8266-B2607D998565}"/>
                  </a:ext>
                </a:extLst>
              </p:cNvPr>
              <p:cNvSpPr/>
              <p:nvPr/>
            </p:nvSpPr>
            <p:spPr>
              <a:xfrm>
                <a:off x="467544" y="1484784"/>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libri"/>
                    <a:ea typeface="+mn-ea"/>
                    <a:cs typeface="+mn-cs"/>
                  </a:rPr>
                  <a:t>Claim: </a:t>
                </a:r>
                <a:r>
                  <a:rPr kumimoji="0" lang="en-US" sz="2800" b="0" i="0" u="none" strike="noStrike" kern="1200" cap="none" spc="0" normalizeH="0" baseline="0" noProof="0" dirty="0">
                    <a:ln>
                      <a:noFill/>
                    </a:ln>
                    <a:solidFill>
                      <a:prstClr val="black"/>
                    </a:solidFill>
                    <a:effectLst/>
                    <a:uLnTx/>
                    <a:uFillTx/>
                    <a:latin typeface="Calibri"/>
                    <a:ea typeface="+mn-ea"/>
                    <a:cs typeface="+mn-cs"/>
                  </a:rPr>
                  <a:t>Given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and</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adversary can</a:t>
                </a:r>
              </a:p>
            </p:txBody>
          </p:sp>
        </mc:Choice>
        <mc:Fallback xmlns="">
          <p:sp>
            <p:nvSpPr>
              <p:cNvPr id="15" name="Rectangle 14">
                <a:extLst>
                  <a:ext uri="{FF2B5EF4-FFF2-40B4-BE49-F238E27FC236}">
                    <a16:creationId xmlns:a16="http://schemas.microsoft.com/office/drawing/2014/main" id="{0942BBAD-6C04-9642-8266-B2607D998565}"/>
                  </a:ext>
                </a:extLst>
              </p:cNvPr>
              <p:cNvSpPr>
                <a:spLocks noRot="1" noChangeAspect="1" noMove="1" noResize="1" noEditPoints="1" noAdjustHandles="1" noChangeArrowheads="1" noChangeShapeType="1" noTextEdit="1"/>
              </p:cNvSpPr>
              <p:nvPr/>
            </p:nvSpPr>
            <p:spPr>
              <a:xfrm>
                <a:off x="467544" y="1484784"/>
                <a:ext cx="8822144" cy="523220"/>
              </a:xfrm>
              <a:prstGeom prst="rect">
                <a:avLst/>
              </a:prstGeom>
              <a:blipFill>
                <a:blip r:embed="rId3"/>
                <a:stretch>
                  <a:fillRect l="-1437" t="-14634" b="-317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CCFB4CAB-B25B-7247-B9AA-3434D241EA35}"/>
                  </a:ext>
                </a:extLst>
              </p:cNvPr>
              <p:cNvSpPr/>
              <p:nvPr/>
            </p:nvSpPr>
            <p:spPr>
              <a:xfrm>
                <a:off x="466673" y="2040576"/>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determine if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3" name="Rectangle 22">
                <a:extLst>
                  <a:ext uri="{FF2B5EF4-FFF2-40B4-BE49-F238E27FC236}">
                    <a16:creationId xmlns:a16="http://schemas.microsoft.com/office/drawing/2014/main" id="{CCFB4CAB-B25B-7247-B9AA-3434D241EA35}"/>
                  </a:ext>
                </a:extLst>
              </p:cNvPr>
              <p:cNvSpPr>
                <a:spLocks noRot="1" noChangeAspect="1" noMove="1" noResize="1" noEditPoints="1" noAdjustHandles="1" noChangeArrowheads="1" noChangeShapeType="1" noTextEdit="1"/>
              </p:cNvSpPr>
              <p:nvPr/>
            </p:nvSpPr>
            <p:spPr>
              <a:xfrm>
                <a:off x="466673" y="2040576"/>
                <a:ext cx="8822144" cy="523220"/>
              </a:xfrm>
              <a:prstGeom prst="rect">
                <a:avLst/>
              </a:prstGeom>
              <a:blipFill>
                <a:blip r:embed="rId4"/>
                <a:stretch>
                  <a:fillRect l="-1439" t="-11905"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B4CBAFD-54B8-1C47-97FD-7B90B914A923}"/>
                  </a:ext>
                </a:extLst>
              </p:cNvPr>
              <p:cNvSpPr/>
              <p:nvPr/>
            </p:nvSpPr>
            <p:spPr>
              <a:xfrm>
                <a:off x="505031" y="2590218"/>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𝑥𝑦</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even</a:t>
                </a:r>
              </a:p>
            </p:txBody>
          </p:sp>
        </mc:Choice>
        <mc:Fallback xmlns="">
          <p:sp>
            <p:nvSpPr>
              <p:cNvPr id="8" name="Rectangle 7">
                <a:extLst>
                  <a:ext uri="{FF2B5EF4-FFF2-40B4-BE49-F238E27FC236}">
                    <a16:creationId xmlns:a16="http://schemas.microsoft.com/office/drawing/2014/main" id="{AB4CBAFD-54B8-1C47-97FD-7B90B914A923}"/>
                  </a:ext>
                </a:extLst>
              </p:cNvPr>
              <p:cNvSpPr>
                <a:spLocks noRot="1" noChangeAspect="1" noMove="1" noResize="1" noEditPoints="1" noAdjustHandles="1" noChangeArrowheads="1" noChangeShapeType="1" noTextEdit="1"/>
              </p:cNvSpPr>
              <p:nvPr/>
            </p:nvSpPr>
            <p:spPr>
              <a:xfrm>
                <a:off x="505031" y="2590218"/>
                <a:ext cx="8822144" cy="523220"/>
              </a:xfrm>
              <a:prstGeom prst="rect">
                <a:avLst/>
              </a:prstGeom>
              <a:blipFill>
                <a:blip r:embed="rId5"/>
                <a:stretch>
                  <a:fillRect l="-287" t="-14286"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B38384E-CE59-6545-8EFB-ACE537975CE2}"/>
                  </a:ext>
                </a:extLst>
              </p:cNvPr>
              <p:cNvSpPr/>
              <p:nvPr/>
            </p:nvSpPr>
            <p:spPr>
              <a:xfrm>
                <a:off x="1134519" y="3235537"/>
                <a:ext cx="378158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𝑥𝑦</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a:t>
                </a:r>
              </a:p>
            </p:txBody>
          </p:sp>
        </mc:Choice>
        <mc:Fallback xmlns="">
          <p:sp>
            <p:nvSpPr>
              <p:cNvPr id="9" name="Rectangle 8">
                <a:extLst>
                  <a:ext uri="{FF2B5EF4-FFF2-40B4-BE49-F238E27FC236}">
                    <a16:creationId xmlns:a16="http://schemas.microsoft.com/office/drawing/2014/main" id="{5B38384E-CE59-6545-8EFB-ACE537975CE2}"/>
                  </a:ext>
                </a:extLst>
              </p:cNvPr>
              <p:cNvSpPr>
                <a:spLocks noRot="1" noChangeAspect="1" noMove="1" noResize="1" noEditPoints="1" noAdjustHandles="1" noChangeArrowheads="1" noChangeShapeType="1" noTextEdit="1"/>
              </p:cNvSpPr>
              <p:nvPr/>
            </p:nvSpPr>
            <p:spPr>
              <a:xfrm>
                <a:off x="1134519" y="3235537"/>
                <a:ext cx="3781584" cy="523220"/>
              </a:xfrm>
              <a:prstGeom prst="rect">
                <a:avLst/>
              </a:prstGeom>
              <a:blipFill>
                <a:blip r:embed="rId6"/>
                <a:stretch>
                  <a:fillRect l="-336" t="-11628"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133DF99B-E346-AA42-9730-8AB5F5CFC7A3}"/>
                  </a:ext>
                </a:extLst>
              </p:cNvPr>
              <p:cNvSpPr/>
              <p:nvPr/>
            </p:nvSpPr>
            <p:spPr>
              <a:xfrm>
                <a:off x="1134519" y="3773335"/>
                <a:ext cx="378158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even </a:t>
                </a:r>
              </a:p>
            </p:txBody>
          </p:sp>
        </mc:Choice>
        <mc:Fallback xmlns="">
          <p:sp>
            <p:nvSpPr>
              <p:cNvPr id="10" name="Rectangle 9">
                <a:extLst>
                  <a:ext uri="{FF2B5EF4-FFF2-40B4-BE49-F238E27FC236}">
                    <a16:creationId xmlns:a16="http://schemas.microsoft.com/office/drawing/2014/main" id="{133DF99B-E346-AA42-9730-8AB5F5CFC7A3}"/>
                  </a:ext>
                </a:extLst>
              </p:cNvPr>
              <p:cNvSpPr>
                <a:spLocks noRot="1" noChangeAspect="1" noMove="1" noResize="1" noEditPoints="1" noAdjustHandles="1" noChangeArrowheads="1" noChangeShapeType="1" noTextEdit="1"/>
              </p:cNvSpPr>
              <p:nvPr/>
            </p:nvSpPr>
            <p:spPr>
              <a:xfrm>
                <a:off x="1134519" y="3773335"/>
                <a:ext cx="3781584" cy="523220"/>
              </a:xfrm>
              <a:prstGeom prst="rect">
                <a:avLst/>
              </a:prstGeom>
              <a:blipFill>
                <a:blip r:embed="rId7"/>
                <a:stretch>
                  <a:fillRect l="-336" t="-14286" r="-3691"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325043F-4C56-F54C-A5E4-B669892EEF35}"/>
                  </a:ext>
                </a:extLst>
              </p:cNvPr>
              <p:cNvSpPr/>
              <p:nvPr/>
            </p:nvSpPr>
            <p:spPr>
              <a:xfrm>
                <a:off x="1134519" y="4296555"/>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a:t>
                </a:r>
              </a:p>
            </p:txBody>
          </p:sp>
        </mc:Choice>
        <mc:Fallback xmlns="">
          <p:sp>
            <p:nvSpPr>
              <p:cNvPr id="11" name="Rectangle 10">
                <a:extLst>
                  <a:ext uri="{FF2B5EF4-FFF2-40B4-BE49-F238E27FC236}">
                    <a16:creationId xmlns:a16="http://schemas.microsoft.com/office/drawing/2014/main" id="{4325043F-4C56-F54C-A5E4-B669892EEF35}"/>
                  </a:ext>
                </a:extLst>
              </p:cNvPr>
              <p:cNvSpPr>
                <a:spLocks noRot="1" noChangeAspect="1" noMove="1" noResize="1" noEditPoints="1" noAdjustHandles="1" noChangeArrowheads="1" noChangeShapeType="1" noTextEdit="1"/>
              </p:cNvSpPr>
              <p:nvPr/>
            </p:nvSpPr>
            <p:spPr>
              <a:xfrm>
                <a:off x="1134519" y="4296555"/>
                <a:ext cx="7664715" cy="523220"/>
              </a:xfrm>
              <a:prstGeom prst="rect">
                <a:avLst/>
              </a:prstGeom>
              <a:blipFill>
                <a:blip r:embed="rId8"/>
                <a:stretch>
                  <a:fillRect l="-166" t="-11905" r="-2483"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F8EA13D-3ADE-BF40-9E51-328939B104DB}"/>
                  </a:ext>
                </a:extLst>
              </p:cNvPr>
              <p:cNvSpPr/>
              <p:nvPr/>
            </p:nvSpPr>
            <p:spPr>
              <a:xfrm>
                <a:off x="1083745" y="4834353"/>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or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a square </a:t>
                </a:r>
              </a:p>
            </p:txBody>
          </p:sp>
        </mc:Choice>
        <mc:Fallback xmlns="">
          <p:sp>
            <p:nvSpPr>
              <p:cNvPr id="12" name="Rectangle 11">
                <a:extLst>
                  <a:ext uri="{FF2B5EF4-FFF2-40B4-BE49-F238E27FC236}">
                    <a16:creationId xmlns:a16="http://schemas.microsoft.com/office/drawing/2014/main" id="{EF8EA13D-3ADE-BF40-9E51-328939B104DB}"/>
                  </a:ext>
                </a:extLst>
              </p:cNvPr>
              <p:cNvSpPr>
                <a:spLocks noRot="1" noChangeAspect="1" noMove="1" noResize="1" noEditPoints="1" noAdjustHandles="1" noChangeArrowheads="1" noChangeShapeType="1" noTextEdit="1"/>
              </p:cNvSpPr>
              <p:nvPr/>
            </p:nvSpPr>
            <p:spPr>
              <a:xfrm>
                <a:off x="1083745" y="4834353"/>
                <a:ext cx="7664715" cy="523220"/>
              </a:xfrm>
              <a:prstGeom prst="rect">
                <a:avLst/>
              </a:prstGeom>
              <a:blipFill>
                <a:blip r:embed="rId9"/>
                <a:stretch>
                  <a:fillRect l="-166" t="-11905" b="-30952"/>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A175480C-FB05-E84D-BD22-4755D9E2AACF}"/>
              </a:ext>
            </a:extLst>
          </p:cNvPr>
          <p:cNvSpPr/>
          <p:nvPr/>
        </p:nvSpPr>
        <p:spPr>
          <a:xfrm>
            <a:off x="3563888" y="5196546"/>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This can be checked in poly time!</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BF30B500-2C17-494E-7A1A-A095EBC8761F}"/>
                  </a:ext>
                </a:extLst>
              </p:cNvPr>
              <p:cNvSpPr/>
              <p:nvPr/>
            </p:nvSpPr>
            <p:spPr>
              <a:xfrm>
                <a:off x="448913" y="5634072"/>
                <a:ext cx="9667656" cy="1228863"/>
              </a:xfrm>
              <a:prstGeom prst="rect">
                <a:avLst/>
              </a:prstGeom>
            </p:spPr>
            <p:txBody>
              <a:bodyPr wrap="square">
                <a:spAutoFit/>
              </a:bodyPr>
              <a:lstStyle/>
              <a:p>
                <a:pPr lvl="0">
                  <a:defRPr/>
                </a:pPr>
                <a:r>
                  <a:rPr kumimoji="0" lang="en-US" sz="2400" b="1" i="0" u="sng" strike="noStrike" kern="1200" cap="none" spc="0" normalizeH="0" baseline="0" noProof="0" dirty="0">
                    <a:ln>
                      <a:noFill/>
                    </a:ln>
                    <a:solidFill>
                      <a:schemeClr val="accent1"/>
                    </a:solidFill>
                    <a:effectLst/>
                    <a:uLnTx/>
                    <a:uFillTx/>
                    <a:latin typeface="Calibri"/>
                  </a:rPr>
                  <a:t>El Gamal</a:t>
                </a:r>
                <a:r>
                  <a:rPr kumimoji="0" lang="en-US" sz="2400" b="1" i="0" u="sng" strike="noStrike" kern="1200" cap="none" spc="0" normalizeH="0" noProof="0" dirty="0">
                    <a:ln>
                      <a:noFill/>
                    </a:ln>
                    <a:solidFill>
                      <a:schemeClr val="accent1"/>
                    </a:solidFill>
                    <a:effectLst/>
                    <a:uLnTx/>
                    <a:uFillTx/>
                    <a:latin typeface="Calibri"/>
                  </a:rPr>
                  <a:t> </a:t>
                </a:r>
                <a:r>
                  <a:rPr lang="en-US" sz="2400" b="1" u="sng" dirty="0">
                    <a:solidFill>
                      <a:schemeClr val="accent1"/>
                    </a:solidFill>
                    <a:latin typeface="Calibri"/>
                  </a:rPr>
                  <a:t>PKC not IND </a:t>
                </a:r>
              </a:p>
              <a:p>
                <a:pPr lvl="0">
                  <a:defRPr/>
                </a:pPr>
                <a:r>
                  <a:rPr kumimoji="0" lang="en-US" sz="2400" b="0" i="0" u="none" strike="noStrike" kern="1200" cap="none" spc="0" normalizeH="0" noProof="0" dirty="0">
                    <a:ln>
                      <a:noFill/>
                    </a:ln>
                    <a:solidFill>
                      <a:prstClr val="black"/>
                    </a:solidFill>
                    <a:effectLst/>
                    <a:uLnTx/>
                    <a:uFillTx/>
                    <a:latin typeface="Calibri"/>
                  </a:rPr>
                  <a:t>Given </a:t>
                </a:r>
                <a14:m>
                  <m:oMath xmlns:m="http://schemas.openxmlformats.org/officeDocument/2006/math">
                    <m:r>
                      <m:rPr>
                        <m:sty m:val="p"/>
                      </m:rPr>
                      <a:rPr lang="en-US" sz="2400" b="0" i="0" smtClean="0">
                        <a:solidFill>
                          <a:prstClr val="black"/>
                        </a:solidFill>
                        <a:latin typeface="Cambria Math" panose="02040503050406030204" pitchFamily="18" charset="0"/>
                      </a:rPr>
                      <m:t>pk</m:t>
                    </m:r>
                    <m:r>
                      <a:rPr lang="en-US" sz="2400" b="0" i="0" smtClean="0">
                        <a:solidFill>
                          <a:prstClr val="black"/>
                        </a:solidFill>
                        <a:latin typeface="Cambria Math" panose="02040503050406030204" pitchFamily="18" charset="0"/>
                      </a:rPr>
                      <m:t>=</m:t>
                    </m:r>
                    <m:d>
                      <m:dPr>
                        <m:ctrlPr>
                          <a:rPr lang="en-US" sz="2400">
                            <a:solidFill>
                              <a:prstClr val="black"/>
                            </a:solidFill>
                            <a:latin typeface="Cambria Math" panose="02040503050406030204" pitchFamily="18" charset="0"/>
                          </a:rPr>
                        </m:ctrlPr>
                      </m:dPr>
                      <m:e>
                        <m:r>
                          <m:rPr>
                            <m:sty m:val="p"/>
                          </m:rPr>
                          <a:rPr lang="en-US" sz="2400">
                            <a:solidFill>
                              <a:prstClr val="black"/>
                            </a:solidFill>
                            <a:latin typeface="Cambria Math" panose="02040503050406030204" pitchFamily="18" charset="0"/>
                          </a:rPr>
                          <m:t>p</m:t>
                        </m:r>
                        <m:r>
                          <a:rPr lang="en-US" sz="2400">
                            <a:solidFill>
                              <a:prstClr val="black"/>
                            </a:solidFill>
                            <a:latin typeface="Cambria Math" panose="02040503050406030204" pitchFamily="18" charset="0"/>
                          </a:rPr>
                          <m:t>,</m:t>
                        </m:r>
                        <m:r>
                          <m:rPr>
                            <m:sty m:val="p"/>
                          </m:rPr>
                          <a:rPr lang="en-US" sz="2400">
                            <a:solidFill>
                              <a:prstClr val="black"/>
                            </a:solidFill>
                            <a:latin typeface="Cambria Math" panose="02040503050406030204" pitchFamily="18" charset="0"/>
                          </a:rPr>
                          <m:t>g</m:t>
                        </m:r>
                        <m:r>
                          <a:rPr lang="en-US" sz="2400">
                            <a:solidFill>
                              <a:prstClr val="black"/>
                            </a:solidFill>
                            <a:latin typeface="Cambria Math" panose="02040503050406030204" pitchFamily="18" charset="0"/>
                          </a:rPr>
                          <m:t>, </m:t>
                        </m:r>
                        <m:sSup>
                          <m:sSupPr>
                            <m:ctrlPr>
                              <a:rPr lang="en-US" sz="2400" i="1">
                                <a:solidFill>
                                  <a:prstClr val="black"/>
                                </a:solidFill>
                                <a:latin typeface="Cambria Math" panose="02040503050406030204" pitchFamily="18" charset="0"/>
                              </a:rPr>
                            </m:ctrlPr>
                          </m:sSupPr>
                          <m:e>
                            <m:r>
                              <a:rPr lang="en-US" sz="2400" i="1">
                                <a:solidFill>
                                  <a:prstClr val="black"/>
                                </a:solidFill>
                                <a:latin typeface="Cambria Math" panose="02040503050406030204" pitchFamily="18" charset="0"/>
                              </a:rPr>
                              <m:t>𝑔</m:t>
                            </m:r>
                          </m:e>
                          <m:sup>
                            <m:r>
                              <a:rPr lang="en-US" sz="2400" i="1">
                                <a:solidFill>
                                  <a:prstClr val="black"/>
                                </a:solidFill>
                                <a:latin typeface="Cambria Math" panose="02040503050406030204" pitchFamily="18" charset="0"/>
                              </a:rPr>
                              <m:t>𝑥</m:t>
                            </m:r>
                          </m:sup>
                        </m:sSup>
                        <m:r>
                          <a:rPr lang="en-US" sz="2400" i="1">
                            <a:solidFill>
                              <a:prstClr val="black"/>
                            </a:solidFill>
                            <a:latin typeface="Cambria Math" panose="02040503050406030204" pitchFamily="18" charset="0"/>
                          </a:rPr>
                          <m:t> </m:t>
                        </m:r>
                        <m:r>
                          <m:rPr>
                            <m:sty m:val="p"/>
                          </m:rPr>
                          <a:rPr lang="en-US" sz="2400">
                            <a:solidFill>
                              <a:prstClr val="black"/>
                            </a:solidFill>
                            <a:latin typeface="Cambria Math" panose="02040503050406030204" pitchFamily="18" charset="0"/>
                          </a:rPr>
                          <m:t>mod</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𝑝</m:t>
                        </m:r>
                      </m:e>
                    </m:d>
                    <m:r>
                      <a:rPr lang="en-US" sz="2400" b="0" i="0" smtClean="0">
                        <a:solidFill>
                          <a:prstClr val="black"/>
                        </a:solidFill>
                        <a:latin typeface="Cambria Math" panose="02040503050406030204" pitchFamily="18" charset="0"/>
                      </a:rPr>
                      <m:t>, </m:t>
                    </m:r>
                    <m:r>
                      <m:rPr>
                        <m:sty m:val="p"/>
                      </m:rPr>
                      <a:rPr lang="en-US" sz="2400" b="0" i="0" smtClean="0">
                        <a:solidFill>
                          <a:prstClr val="black"/>
                        </a:solidFill>
                        <a:latin typeface="Cambria Math" panose="02040503050406030204" pitchFamily="18" charset="0"/>
                      </a:rPr>
                      <m:t>c</m:t>
                    </m:r>
                    <m:r>
                      <a:rPr lang="en-US" sz="2400" b="0" i="0" smtClean="0">
                        <a:solidFill>
                          <a:prstClr val="black"/>
                        </a:solidFill>
                        <a:latin typeface="Cambria Math" panose="02040503050406030204" pitchFamily="18" charset="0"/>
                      </a:rPr>
                      <m:t>=(</m:t>
                    </m:r>
                  </m:oMath>
                </a14:m>
                <a:r>
                  <a:rPr lang="en-US" sz="2400" dirty="0">
                    <a:solidFill>
                      <a:prstClr val="black"/>
                    </a:solidFill>
                  </a:rPr>
                  <a:t> </a:t>
                </a:r>
                <a14:m>
                  <m:oMath xmlns:m="http://schemas.openxmlformats.org/officeDocument/2006/math">
                    <m:sSup>
                      <m:sSupPr>
                        <m:ctrlPr>
                          <a:rPr lang="en-US" sz="2400" i="1">
                            <a:solidFill>
                              <a:prstClr val="black"/>
                            </a:solidFill>
                            <a:latin typeface="Cambria Math" panose="02040503050406030204" pitchFamily="18" charset="0"/>
                          </a:rPr>
                        </m:ctrlPr>
                      </m:sSupPr>
                      <m:e>
                        <m:r>
                          <a:rPr lang="en-US" sz="2400" i="1">
                            <a:solidFill>
                              <a:prstClr val="black"/>
                            </a:solidFill>
                            <a:latin typeface="Cambria Math" panose="02040503050406030204" pitchFamily="18" charset="0"/>
                          </a:rPr>
                          <m:t>𝑔</m:t>
                        </m:r>
                      </m:e>
                      <m:sup>
                        <m:r>
                          <a:rPr lang="en-US" sz="2400" i="1">
                            <a:solidFill>
                              <a:prstClr val="black"/>
                            </a:solidFill>
                            <a:latin typeface="Cambria Math" panose="02040503050406030204" pitchFamily="18" charset="0"/>
                          </a:rPr>
                          <m:t>𝑦</m:t>
                        </m:r>
                      </m:sup>
                    </m:sSup>
                    <m:r>
                      <a:rPr lang="en-US" sz="2400" i="1">
                        <a:solidFill>
                          <a:prstClr val="black"/>
                        </a:solidFill>
                        <a:latin typeface="Cambria Math" panose="02040503050406030204" pitchFamily="18" charset="0"/>
                      </a:rPr>
                      <m:t> </m:t>
                    </m:r>
                    <m:r>
                      <m:rPr>
                        <m:sty m:val="p"/>
                      </m:rPr>
                      <a:rPr lang="en-US" sz="2400">
                        <a:solidFill>
                          <a:prstClr val="black"/>
                        </a:solidFill>
                        <a:latin typeface="Cambria Math" panose="02040503050406030204" pitchFamily="18" charset="0"/>
                      </a:rPr>
                      <m:t>mod</m:t>
                    </m:r>
                    <m:r>
                      <a:rPr lang="en-US" sz="2400" i="1">
                        <a:solidFill>
                          <a:prstClr val="black"/>
                        </a:solidFill>
                        <a:latin typeface="Cambria Math" panose="02040503050406030204" pitchFamily="18" charset="0"/>
                      </a:rPr>
                      <m:t> </m:t>
                    </m:r>
                    <m:r>
                      <a:rPr lang="en-US" sz="2400" i="1">
                        <a:solidFill>
                          <a:prstClr val="black"/>
                        </a:solidFill>
                        <a:latin typeface="Cambria Math" panose="02040503050406030204" pitchFamily="18" charset="0"/>
                      </a:rPr>
                      <m:t>𝑝</m:t>
                    </m:r>
                    <m:r>
                      <a:rPr lang="en-US" sz="2400">
                        <a:solidFill>
                          <a:prstClr val="black"/>
                        </a:solidFill>
                        <a:latin typeface="Cambria Math" panose="02040503050406030204" pitchFamily="18" charset="0"/>
                      </a:rPr>
                      <m:t>,</m:t>
                    </m:r>
                  </m:oMath>
                </a14:m>
                <a:r>
                  <a:rPr lang="en-US" sz="2400" dirty="0">
                    <a:solidFill>
                      <a:prstClr val="black"/>
                    </a:solidFill>
                  </a:rPr>
                  <a:t> </a:t>
                </a:r>
                <a14:m>
                  <m:oMath xmlns:m="http://schemas.openxmlformats.org/officeDocument/2006/math">
                    <m:sSup>
                      <m:sSup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𝑔</m:t>
                        </m:r>
                      </m:e>
                      <m:sup>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𝑥𝑦</m:t>
                        </m:r>
                      </m:sup>
                    </m:sSup>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𝑚</m:t>
                    </m:r>
                    <m: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 </m:t>
                    </m:r>
                    <m:r>
                      <m:rPr>
                        <m:sty m:val="p"/>
                      </m:rPr>
                      <a:rPr kumimoji="0" lang="en-US" sz="2400" b="0" i="0" u="none" strike="noStrike" kern="1200" cap="none" spc="0" normalizeH="0" baseline="0" noProof="0">
                        <a:ln>
                          <a:noFill/>
                        </a:ln>
                        <a:solidFill>
                          <a:prstClr val="black"/>
                        </a:solidFill>
                        <a:effectLst/>
                        <a:uLnTx/>
                        <a:uFillTx/>
                        <a:latin typeface="Cambria Math" panose="02040503050406030204" pitchFamily="18" charset="0"/>
                      </a:rPr>
                      <m:t>mod</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 </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𝑝</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m:t>
                    </m:r>
                  </m:oMath>
                </a14:m>
                <a:r>
                  <a:rPr kumimoji="0" lang="en-US" sz="2400" b="0" i="0" u="none" strike="noStrike" kern="1200" cap="none" spc="0" normalizeH="0" baseline="0" noProof="0" dirty="0">
                    <a:ln>
                      <a:noFill/>
                    </a:ln>
                    <a:solidFill>
                      <a:prstClr val="black"/>
                    </a:solidFill>
                    <a:effectLst/>
                    <a:uLnTx/>
                    <a:uFillTx/>
                    <a:latin typeface="Calibri"/>
                  </a:rPr>
                  <a:t>, </a:t>
                </a:r>
              </a:p>
              <a:p>
                <a:pPr lvl="0">
                  <a:defRPr/>
                </a:pPr>
                <a:r>
                  <a:rPr kumimoji="0" lang="en-US" sz="2400" b="0" i="0" u="none" strike="noStrike" kern="1200" cap="none" spc="0" normalizeH="0" baseline="0" noProof="0" dirty="0">
                    <a:ln>
                      <a:noFill/>
                    </a:ln>
                    <a:solidFill>
                      <a:prstClr val="black"/>
                    </a:solidFill>
                    <a:effectLst/>
                    <a:uLnTx/>
                    <a:uFillTx/>
                    <a:latin typeface="Calibri"/>
                  </a:rPr>
                  <a:t>for </a:t>
                </a:r>
                <a:r>
                  <a:rPr lang="en-US" sz="2400" dirty="0">
                    <a:solidFill>
                      <a:prstClr val="black"/>
                    </a:solidFill>
                  </a:rPr>
                  <a:t>m</a:t>
                </a:r>
                <a14:m>
                  <m:oMath xmlns:m="http://schemas.openxmlformats.org/officeDocument/2006/math">
                    <m:r>
                      <a:rPr lang="en-US" sz="2400" i="1">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𝑍</m:t>
                        </m:r>
                      </m:e>
                      <m:sub>
                        <m:r>
                          <a:rPr lang="en-US" sz="2400" i="1">
                            <a:latin typeface="Cambria Math" panose="02040503050406030204" pitchFamily="18" charset="0"/>
                            <a:ea typeface="Cambria Math" panose="02040503050406030204" pitchFamily="18" charset="0"/>
                          </a:rPr>
                          <m:t>𝑝</m:t>
                        </m:r>
                      </m:sub>
                      <m:sup>
                        <m:r>
                          <a:rPr lang="en-US" sz="2400" i="1">
                            <a:latin typeface="Cambria Math" panose="02040503050406030204" pitchFamily="18" charset="0"/>
                            <a:ea typeface="Cambria Math" panose="02040503050406030204" pitchFamily="18" charset="0"/>
                          </a:rPr>
                          <m:t>∗</m:t>
                        </m:r>
                      </m:sup>
                    </m:sSubSup>
                    <m:r>
                      <a:rPr lang="en-US" sz="2400" i="1">
                        <a:solidFill>
                          <a:prstClr val="black"/>
                        </a:solidFill>
                        <a:latin typeface="Cambria Math" panose="02040503050406030204" pitchFamily="18" charset="0"/>
                        <a:ea typeface="Cambria Math" panose="02040503050406030204" pitchFamily="18" charset="0"/>
                      </a:rPr>
                      <m:t> </m:t>
                    </m:r>
                    <m:r>
                      <a:rPr lang="en-US" sz="2400" b="0" i="0" smtClean="0">
                        <a:solidFill>
                          <a:prstClr val="black"/>
                        </a:solidFill>
                        <a:latin typeface="Cambria Math" panose="02040503050406030204" pitchFamily="18" charset="0"/>
                        <a:ea typeface="Cambria Math" panose="02040503050406030204" pitchFamily="18" charset="0"/>
                      </a:rPr>
                      <m:t>, </m:t>
                    </m:r>
                    <m:r>
                      <m:rPr>
                        <m:sty m:val="p"/>
                      </m:rPr>
                      <a:rPr lang="en-US" sz="2400" b="0" i="0" smtClean="0">
                        <a:solidFill>
                          <a:prstClr val="black"/>
                        </a:solidFill>
                        <a:latin typeface="Cambria Math" panose="02040503050406030204" pitchFamily="18" charset="0"/>
                        <a:ea typeface="Cambria Math" panose="02040503050406030204" pitchFamily="18" charset="0"/>
                      </a:rPr>
                      <m:t>an</m:t>
                    </m:r>
                  </m:oMath>
                </a14:m>
                <a:r>
                  <a:rPr kumimoji="0" lang="en-US" sz="2400" b="0" i="0" u="none" strike="noStrike" kern="1200" cap="none" spc="0" normalizeH="0" baseline="0" noProof="0" dirty="0">
                    <a:ln>
                      <a:noFill/>
                    </a:ln>
                    <a:solidFill>
                      <a:prstClr val="black"/>
                    </a:solidFill>
                    <a:effectLst/>
                    <a:uLnTx/>
                    <a:uFillTx/>
                    <a:latin typeface="Calibri"/>
                  </a:rPr>
                  <a:t> adversary </a:t>
                </a:r>
                <a:r>
                  <a:rPr kumimoji="0" lang="en-US" sz="2400" b="0" i="0" u="none" strike="noStrike" kern="1200" cap="none" spc="0" normalizeH="0" baseline="0" noProof="0" dirty="0">
                    <a:ln>
                      <a:noFill/>
                    </a:ln>
                    <a:solidFill>
                      <a:srgbClr val="FF0000"/>
                    </a:solidFill>
                    <a:effectLst/>
                    <a:uLnTx/>
                    <a:uFillTx/>
                    <a:latin typeface="Calibri"/>
                  </a:rPr>
                  <a:t>can determine</a:t>
                </a:r>
                <a:r>
                  <a:rPr lang="en-US" sz="2400" dirty="0">
                    <a:solidFill>
                      <a:srgbClr val="FF0000"/>
                    </a:solidFill>
                    <a:latin typeface="Calibri"/>
                  </a:rPr>
                  <a:t> </a:t>
                </a:r>
                <a:r>
                  <a:rPr kumimoji="0" lang="en-US" sz="2400" b="0" i="0" u="none" strike="noStrike" kern="1200" cap="none" spc="0" normalizeH="0" baseline="0" noProof="0" dirty="0">
                    <a:ln>
                      <a:noFill/>
                    </a:ln>
                    <a:solidFill>
                      <a:srgbClr val="FF0000"/>
                    </a:solidFill>
                    <a:effectLst/>
                    <a:uLnTx/>
                    <a:uFillTx/>
                    <a:latin typeface="Calibri"/>
                  </a:rPr>
                  <a:t>whether </a:t>
                </a:r>
                <a14:m>
                  <m:oMath xmlns:m="http://schemas.openxmlformats.org/officeDocument/2006/math">
                    <m:r>
                      <a:rPr kumimoji="0" lang="en-US" sz="2400" b="0" i="1" u="none" strike="noStrike" kern="1200" cap="none" spc="0" normalizeH="0" baseline="0" noProof="0" smtClean="0">
                        <a:ln>
                          <a:noFill/>
                        </a:ln>
                        <a:solidFill>
                          <a:srgbClr val="FF0000"/>
                        </a:solidFill>
                        <a:effectLst/>
                        <a:uLnTx/>
                        <a:uFillTx/>
                        <a:latin typeface="Cambria Math" panose="02040503050406030204" pitchFamily="18" charset="0"/>
                      </a:rPr>
                      <m:t>𝑚</m:t>
                    </m:r>
                  </m:oMath>
                </a14:m>
                <a:r>
                  <a:rPr kumimoji="0" lang="en-US" sz="2400" b="0" i="0" u="none" strike="noStrike" kern="1200" cap="none" spc="0" normalizeH="0" baseline="0" noProof="0" dirty="0">
                    <a:ln>
                      <a:noFill/>
                    </a:ln>
                    <a:solidFill>
                      <a:srgbClr val="FF0000"/>
                    </a:solidFill>
                    <a:effectLst/>
                    <a:uLnTx/>
                    <a:uFillTx/>
                    <a:latin typeface="Calibri"/>
                  </a:rPr>
                  <a:t> is a square mod </a:t>
                </a:r>
                <a14:m>
                  <m:oMath xmlns:m="http://schemas.openxmlformats.org/officeDocument/2006/math">
                    <m:r>
                      <a:rPr kumimoji="0" lang="en-US" sz="2400" b="0" i="1" u="none" strike="noStrike" kern="1200" cap="none" spc="0" normalizeH="0" baseline="0" noProof="0" smtClean="0">
                        <a:ln>
                          <a:noFill/>
                        </a:ln>
                        <a:solidFill>
                          <a:srgbClr val="FF0000"/>
                        </a:solidFill>
                        <a:effectLst/>
                        <a:uLnTx/>
                        <a:uFillTx/>
                        <a:latin typeface="Cambria Math" panose="02040503050406030204" pitchFamily="18" charset="0"/>
                      </a:rPr>
                      <m:t>𝑝</m:t>
                    </m:r>
                  </m:oMath>
                </a14:m>
                <a:r>
                  <a:rPr kumimoji="0" lang="en-US" sz="2400" b="0" i="0" u="none" strike="noStrike" kern="1200" cap="none" spc="0" normalizeH="0" baseline="0" noProof="0" dirty="0">
                    <a:ln>
                      <a:noFill/>
                    </a:ln>
                    <a:solidFill>
                      <a:prstClr val="black"/>
                    </a:solidFill>
                    <a:effectLst/>
                    <a:uLnTx/>
                    <a:uFillTx/>
                    <a:latin typeface="Calibri"/>
                  </a:rPr>
                  <a:t>, </a:t>
                </a:r>
              </a:p>
            </p:txBody>
          </p:sp>
        </mc:Choice>
        <mc:Fallback xmlns="">
          <p:sp>
            <p:nvSpPr>
              <p:cNvPr id="2" name="Rectangle 1">
                <a:extLst>
                  <a:ext uri="{FF2B5EF4-FFF2-40B4-BE49-F238E27FC236}">
                    <a16:creationId xmlns:a16="http://schemas.microsoft.com/office/drawing/2014/main" id="{BF30B500-2C17-494E-7A1A-A095EBC8761F}"/>
                  </a:ext>
                </a:extLst>
              </p:cNvPr>
              <p:cNvSpPr>
                <a:spLocks noRot="1" noChangeAspect="1" noMove="1" noResize="1" noEditPoints="1" noAdjustHandles="1" noChangeArrowheads="1" noChangeShapeType="1" noTextEdit="1"/>
              </p:cNvSpPr>
              <p:nvPr/>
            </p:nvSpPr>
            <p:spPr>
              <a:xfrm>
                <a:off x="448913" y="5634072"/>
                <a:ext cx="9667656" cy="1228863"/>
              </a:xfrm>
              <a:prstGeom prst="rect">
                <a:avLst/>
              </a:prstGeom>
              <a:blipFill>
                <a:blip r:embed="rId10"/>
                <a:stretch>
                  <a:fillRect l="-1050" t="-4082" b="-8163"/>
                </a:stretch>
              </a:blipFill>
            </p:spPr>
            <p:txBody>
              <a:bodyPr/>
              <a:lstStyle/>
              <a:p>
                <a:r>
                  <a:rPr lang="en-US">
                    <a:noFill/>
                  </a:rPr>
                  <a:t> </a:t>
                </a:r>
              </a:p>
            </p:txBody>
          </p:sp>
        </mc:Fallback>
      </mc:AlternateContent>
    </p:spTree>
    <p:extLst>
      <p:ext uri="{BB962C8B-B14F-4D97-AF65-F5344CB8AC3E}">
        <p14:creationId xmlns:p14="http://schemas.microsoft.com/office/powerpoint/2010/main" val="37507974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accent1"/>
                </a:solidFill>
                <a:effectLst/>
                <a:uLnTx/>
                <a:uFillTx/>
                <a:latin typeface="+mj-lt"/>
                <a:ea typeface="Cambria Math" pitchFamily="18" charset="0"/>
                <a:cs typeface="Arial Unicode MS" pitchFamily="34" charset="-128"/>
              </a:rPr>
              <a:t>Safer Groups for El Gamal Encryption</a:t>
            </a:r>
            <a:endParaRPr kumimoji="0" lang="en-US" sz="2800" b="0" i="0" u="none" strike="noStrike" kern="1200" cap="none" spc="0" normalizeH="0" baseline="0" noProof="0" dirty="0">
              <a:ln>
                <a:noFill/>
              </a:ln>
              <a:solidFill>
                <a:schemeClr val="accent1"/>
              </a:solidFill>
              <a:effectLst/>
              <a:uLnTx/>
              <a:uFillTx/>
              <a:latin typeface="+mj-lt"/>
              <a:ea typeface="Cambria Math" pitchFamily="18" charset="0"/>
              <a:cs typeface="Arial Unicode MS" pitchFamily="34" charset="-128"/>
            </a:endParaRPr>
          </a:p>
        </p:txBody>
      </p:sp>
      <p:sp>
        <p:nvSpPr>
          <p:cNvPr id="24" name="Rectangle 23">
            <a:extLst>
              <a:ext uri="{FF2B5EF4-FFF2-40B4-BE49-F238E27FC236}">
                <a16:creationId xmlns:a16="http://schemas.microsoft.com/office/drawing/2014/main" id="{4E555B43-FFF6-F84C-89F6-F7E1E2BF7C5C}"/>
              </a:ext>
            </a:extLst>
          </p:cNvPr>
          <p:cNvSpPr/>
          <p:nvPr/>
        </p:nvSpPr>
        <p:spPr>
          <a:xfrm>
            <a:off x="512775" y="3137900"/>
            <a:ext cx="842580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libri"/>
                <a:ea typeface="+mn-ea"/>
                <a:cs typeface="+mn-cs"/>
              </a:rPr>
              <a:t>Best</a:t>
            </a:r>
            <a:r>
              <a:rPr kumimoji="0" lang="en-US" sz="2800" b="0" i="0" u="none" strike="noStrike" kern="1200" cap="none" spc="0" normalizeH="0" baseline="0" noProof="0" dirty="0">
                <a:ln>
                  <a:noFill/>
                </a:ln>
                <a:solidFill>
                  <a:prstClr val="black"/>
                </a:solidFill>
                <a:effectLst/>
                <a:uLnTx/>
                <a:uFillTx/>
                <a:latin typeface="Calibri"/>
                <a:ea typeface="+mn-ea"/>
                <a:cs typeface="+mn-cs"/>
              </a:rPr>
              <a:t> to work over a group of </a:t>
            </a:r>
            <a:r>
              <a:rPr kumimoji="0" lang="en-US" sz="2800" b="0" i="0" u="none" strike="noStrike" kern="1200" cap="none" spc="0" normalizeH="0" baseline="0" noProof="0" dirty="0">
                <a:ln>
                  <a:noFill/>
                </a:ln>
                <a:solidFill>
                  <a:schemeClr val="accent1"/>
                </a:solidFill>
                <a:effectLst/>
                <a:uLnTx/>
                <a:uFillTx/>
                <a:latin typeface="Calibri"/>
                <a:ea typeface="+mn-ea"/>
                <a:cs typeface="+mn-cs"/>
              </a:rPr>
              <a:t>prime order.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libri"/>
                <a:ea typeface="+mn-ea"/>
                <a:cs typeface="+mn-cs"/>
              </a:rPr>
              <a:t>Such</a:t>
            </a:r>
            <a:r>
              <a:rPr kumimoji="0" lang="en-US" sz="2800" b="0" i="0" u="none" strike="noStrike" kern="1200" cap="none" spc="0" normalizeH="0" baseline="0" noProof="0" dirty="0">
                <a:ln>
                  <a:noFill/>
                </a:ln>
                <a:solidFill>
                  <a:schemeClr val="accent1"/>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groups have no </a:t>
            </a:r>
            <a:r>
              <a:rPr lang="en-US" sz="2800" dirty="0">
                <a:solidFill>
                  <a:prstClr val="black"/>
                </a:solidFill>
                <a:latin typeface="Calibri"/>
              </a:rPr>
              <a:t>non-trivial </a:t>
            </a:r>
            <a:r>
              <a:rPr kumimoji="0" lang="en-US" sz="2800" b="0" i="0" u="none" strike="noStrike" kern="1200" cap="none" spc="0" normalizeH="0" baseline="0" noProof="0" dirty="0">
                <a:ln>
                  <a:noFill/>
                </a:ln>
                <a:solidFill>
                  <a:prstClr val="black"/>
                </a:solidFill>
                <a:effectLst/>
                <a:uLnTx/>
                <a:uFillTx/>
                <a:latin typeface="Calibri"/>
                <a:ea typeface="+mn-ea"/>
                <a:cs typeface="+mn-cs"/>
              </a:rPr>
              <a:t>subgroups.</a:t>
            </a:r>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ED5BC5C1-B64D-8646-9146-4BDF4A179A62}"/>
                  </a:ext>
                </a:extLst>
              </p:cNvPr>
              <p:cNvSpPr/>
              <p:nvPr/>
            </p:nvSpPr>
            <p:spPr>
              <a:xfrm>
                <a:off x="467544" y="4576346"/>
                <a:ext cx="867645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An Example: </a:t>
                </a:r>
                <a:r>
                  <a:rPr kumimoji="0" lang="en-US" sz="2800" b="0" i="0" u="none" strike="noStrike" kern="1200" cap="none" spc="0" normalizeH="0" baseline="0" noProof="0" dirty="0">
                    <a:ln>
                      <a:noFill/>
                    </a:ln>
                    <a:solidFill>
                      <a:prstClr val="black"/>
                    </a:solidFill>
                    <a:effectLst/>
                    <a:uLnTx/>
                    <a:uFillTx/>
                    <a:latin typeface="Calibri"/>
                    <a:ea typeface="+mn-ea"/>
                    <a:cs typeface="+mn-cs"/>
                  </a:rPr>
                  <a:t>Let </a:t>
                </a: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𝑞</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where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𝑞</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prime itself. </a:t>
                </a:r>
              </a:p>
            </p:txBody>
          </p:sp>
        </mc:Choice>
        <mc:Fallback xmlns="">
          <p:sp>
            <p:nvSpPr>
              <p:cNvPr id="26" name="Rectangle 25">
                <a:extLst>
                  <a:ext uri="{FF2B5EF4-FFF2-40B4-BE49-F238E27FC236}">
                    <a16:creationId xmlns:a16="http://schemas.microsoft.com/office/drawing/2014/main" id="{ED5BC5C1-B64D-8646-9146-4BDF4A179A62}"/>
                  </a:ext>
                </a:extLst>
              </p:cNvPr>
              <p:cNvSpPr>
                <a:spLocks noRot="1" noChangeAspect="1" noMove="1" noResize="1" noEditPoints="1" noAdjustHandles="1" noChangeArrowheads="1" noChangeShapeType="1" noTextEdit="1"/>
              </p:cNvSpPr>
              <p:nvPr/>
            </p:nvSpPr>
            <p:spPr>
              <a:xfrm>
                <a:off x="467544" y="4576346"/>
                <a:ext cx="8676456" cy="523220"/>
              </a:xfrm>
              <a:prstGeom prst="rect">
                <a:avLst/>
              </a:prstGeom>
              <a:blipFill>
                <a:blip r:embed="rId3"/>
                <a:stretch>
                  <a:fillRect l="-1462" t="-11905" b="-30952"/>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1AF2F1BF-3AAC-E603-525B-F066E2871B25}"/>
              </a:ext>
            </a:extLst>
          </p:cNvPr>
          <p:cNvSpPr/>
          <p:nvPr/>
        </p:nvSpPr>
        <p:spPr>
          <a:xfrm>
            <a:off x="492893" y="1628800"/>
            <a:ext cx="8822144"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libri"/>
                <a:ea typeface="+mn-ea"/>
                <a:cs typeface="+mn-cs"/>
              </a:rPr>
              <a:t>More general Lesson</a:t>
            </a:r>
            <a:r>
              <a:rPr kumimoji="0" lang="en-US" sz="2800" b="0" i="0" u="none" strike="noStrike" kern="1200" cap="none" spc="0" normalizeH="0" baseline="0" noProof="0" dirty="0">
                <a:ln>
                  <a:noFill/>
                </a:ln>
                <a:solidFill>
                  <a:prstClr val="black"/>
                </a:solidFill>
                <a:effectLst/>
                <a:uLnTx/>
                <a:uFillTx/>
                <a:latin typeface="Calibri"/>
                <a:ea typeface="+mn-ea"/>
                <a:cs typeface="+mn-cs"/>
              </a:rPr>
              <a:t>: dangerous to work with groups that have non-trivial subgroups (in our case, the subgroup of all squares mod p)</a:t>
            </a:r>
          </a:p>
        </p:txBody>
      </p:sp>
      <p:sp>
        <p:nvSpPr>
          <p:cNvPr id="4" name="Rectangle 3">
            <a:extLst>
              <a:ext uri="{FF2B5EF4-FFF2-40B4-BE49-F238E27FC236}">
                <a16:creationId xmlns:a16="http://schemas.microsoft.com/office/drawing/2014/main" id="{1D33EDA9-1048-BC27-F634-5152AF9D6DF4}"/>
              </a:ext>
            </a:extLst>
          </p:cNvPr>
          <p:cNvSpPr/>
          <p:nvPr/>
        </p:nvSpPr>
        <p:spPr>
          <a:xfrm>
            <a:off x="512775" y="5068341"/>
            <a:ext cx="8822144"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a:rPr>
              <a:t>Let </a:t>
            </a:r>
            <a:r>
              <a:rPr lang="en-US" sz="2800" dirty="0" err="1">
                <a:solidFill>
                  <a:prstClr val="black"/>
                </a:solidFill>
                <a:latin typeface="Calibri"/>
              </a:rPr>
              <a:t>QR</a:t>
            </a:r>
            <a:r>
              <a:rPr lang="en-US" sz="2800" baseline="-25000" dirty="0" err="1">
                <a:solidFill>
                  <a:prstClr val="black"/>
                </a:solidFill>
                <a:latin typeface="Calibri"/>
              </a:rPr>
              <a:t>p</a:t>
            </a:r>
            <a:r>
              <a:rPr lang="en-US" sz="2800" dirty="0">
                <a:solidFill>
                  <a:prstClr val="black"/>
                </a:solidFill>
                <a:latin typeface="Calibri"/>
              </a:rPr>
              <a:t> = squares mod 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QR</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p</a:t>
            </a:r>
            <a:r>
              <a:rPr kumimoji="0" lang="en-US" sz="2800" b="0" i="0" u="none" strike="noStrike" kern="1200" cap="none" spc="0" normalizeH="0" baseline="0" noProof="0" dirty="0">
                <a:ln>
                  <a:noFill/>
                </a:ln>
                <a:solidFill>
                  <a:prstClr val="black"/>
                </a:solidFill>
                <a:effectLst/>
                <a:uLnTx/>
                <a:uFillTx/>
                <a:latin typeface="Calibri"/>
                <a:ea typeface="+mn-ea"/>
                <a:cs typeface="+mn-cs"/>
              </a:rPr>
              <a:t> is a subgroup of order q=(p-1)/2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a:rPr>
              <a:t>Choose m in </a:t>
            </a:r>
            <a:r>
              <a:rPr lang="en-US" sz="2800" dirty="0" err="1">
                <a:solidFill>
                  <a:prstClr val="black"/>
                </a:solidFill>
                <a:latin typeface="Calibri"/>
              </a:rPr>
              <a:t>QR</a:t>
            </a:r>
            <a:r>
              <a:rPr lang="en-US" sz="2800" baseline="-25000" dirty="0" err="1">
                <a:solidFill>
                  <a:prstClr val="black"/>
                </a:solidFill>
                <a:latin typeface="Calibri"/>
              </a:rPr>
              <a:t>p</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7231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El Gamal* Encryption</a:t>
            </a:r>
            <a:endParaRPr kumimoji="0" lang="en-US" sz="2400" b="0" i="1"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84379F58-564F-CD4C-90D4-78B43AF58274}"/>
                  </a:ext>
                </a:extLst>
              </p:cNvPr>
              <p:cNvSpPr/>
              <p:nvPr/>
            </p:nvSpPr>
            <p:spPr>
              <a:xfrm>
                <a:off x="611560" y="1476073"/>
                <a:ext cx="8532440" cy="1934504"/>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𝑮𝒆𝒏</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p>
                          <m:sSup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𝟏</m:t>
                            </m:r>
                          </m:e>
                          <m:sup>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𝒏</m:t>
                            </m:r>
                          </m:sup>
                        </m:sSup>
                      </m:e>
                    </m:d>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Generate an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-bit </a:t>
                </a:r>
                <a:r>
                  <a:rPr kumimoji="0" lang="en-US" sz="2800" b="0" i="0" u="none" strike="noStrike" kern="1200" cap="none" spc="0" normalizeH="0" baseline="0" noProof="0" dirty="0">
                    <a:ln>
                      <a:noFill/>
                    </a:ln>
                    <a:solidFill>
                      <a:srgbClr val="0000FF"/>
                    </a:solidFill>
                    <a:effectLst/>
                    <a:uLnTx/>
                    <a:uFillTx/>
                    <a:latin typeface="Calibri"/>
                    <a:ea typeface="+mn-ea"/>
                    <a:cs typeface="+mn-cs"/>
                  </a:rPr>
                  <a:t>safe prime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=2</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𝑞</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srgbClr val="0000FF"/>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and a generator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of </a:t>
                </a:r>
                <a14:m>
                  <m:oMath xmlns:m="http://schemas.openxmlformats.org/officeDocument/2006/math">
                    <m:sSubSup>
                      <m:sSub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𝑍</m:t>
                        </m:r>
                      </m:e>
                      <m:sub>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sub>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let </a:t>
                </a:r>
                <a14:m>
                  <m:oMath xmlns:m="http://schemas.openxmlformats.org/officeDocument/2006/math">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𝒉</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m:t>
                    </m:r>
                    <m:sSup>
                      <m:sSupPr>
                        <m:ctrlP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𝒈</m:t>
                        </m:r>
                      </m:e>
                      <m:sup>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𝟐</m:t>
                        </m:r>
                      </m:sup>
                    </m:sSup>
                    <m:r>
                      <a:rPr kumimoji="0" lang="en-US" sz="2800" b="1" i="0"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𝐦𝐨𝐝</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 </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𝒑</m:t>
                    </m:r>
                  </m:oMath>
                </a14:m>
                <a:r>
                  <a:rPr kumimoji="0" lang="en-US" sz="2800" b="1" i="0" u="none" strike="noStrike" kern="1200" cap="none" spc="0" normalizeH="0" baseline="0" noProof="0" dirty="0">
                    <a:ln>
                      <a:noFill/>
                    </a:ln>
                    <a:solidFill>
                      <a:srgbClr val="0000FF"/>
                    </a:solidFill>
                    <a:effectLst/>
                    <a:uLnTx/>
                    <a:uFillTx/>
                    <a:latin typeface="Calibri"/>
                    <a:ea typeface="+mn-ea"/>
                    <a:cs typeface="+mn-cs"/>
                  </a:rPr>
                  <a:t> be a generator of </a:t>
                </a:r>
                <a14:m>
                  <m:oMath xmlns:m="http://schemas.openxmlformats.org/officeDocument/2006/math">
                    <m:sSubSup>
                      <m:sSubSupPr>
                        <m:ctrlP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ctrlPr>
                      </m:sSubSupPr>
                      <m:e>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𝑸𝑹</m:t>
                        </m:r>
                      </m:e>
                      <m:sub>
                        <m:r>
                          <a:rPr kumimoji="0" lang="en-US" sz="2800" b="1" i="1" u="none" strike="noStrike" kern="1200" cap="none" spc="0" normalizeH="0" baseline="0" noProof="0">
                            <a:ln>
                              <a:noFill/>
                            </a:ln>
                            <a:solidFill>
                              <a:srgbClr val="0000FF"/>
                            </a:solidFill>
                            <a:effectLst/>
                            <a:uLnTx/>
                            <a:uFillTx/>
                            <a:latin typeface="Cambria Math" panose="02040503050406030204" pitchFamily="18" charset="0"/>
                            <a:ea typeface="+mn-ea"/>
                            <a:cs typeface="+mn-cs"/>
                          </a:rPr>
                          <m:t>𝒑</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Choose </a:t>
                </a:r>
                <a:r>
                  <a:rPr kumimoji="0" lang="en-US" sz="2800" b="0" i="0" u="none" strike="noStrike" kern="1200" cap="none" spc="0" normalizeH="0" baseline="0" noProof="0" dirty="0">
                    <a:ln>
                      <a:noFill/>
                    </a:ln>
                    <a:solidFill>
                      <a:prstClr val="black"/>
                    </a:solidFill>
                    <a:effectLst/>
                    <a:uLnTx/>
                    <a:uFillTx/>
                    <a:latin typeface="Calibri"/>
                    <a:ea typeface="American Typewriter" charset="0"/>
                    <a:cs typeface="American Typewriter" charset="0"/>
                  </a:rPr>
                  <a:t>a random number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𝑍</m:t>
                        </m:r>
                      </m:e>
                      <m:sub>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𝑞</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 Let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𝑝𝑘</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let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𝑠𝑘</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15" name="Rectangle 14">
                <a:extLst>
                  <a:ext uri="{FF2B5EF4-FFF2-40B4-BE49-F238E27FC236}">
                    <a16:creationId xmlns:a16="http://schemas.microsoft.com/office/drawing/2014/main" id="{84379F58-564F-CD4C-90D4-78B43AF58274}"/>
                  </a:ext>
                </a:extLst>
              </p:cNvPr>
              <p:cNvSpPr>
                <a:spLocks noRot="1" noChangeAspect="1" noMove="1" noResize="1" noEditPoints="1" noAdjustHandles="1" noChangeArrowheads="1" noChangeShapeType="1" noTextEdit="1"/>
              </p:cNvSpPr>
              <p:nvPr/>
            </p:nvSpPr>
            <p:spPr>
              <a:xfrm>
                <a:off x="611560" y="1476073"/>
                <a:ext cx="8532440" cy="1934504"/>
              </a:xfrm>
              <a:prstGeom prst="rect">
                <a:avLst/>
              </a:prstGeom>
              <a:blipFill>
                <a:blip r:embed="rId3"/>
                <a:stretch>
                  <a:fillRect l="-1339" t="-3922" r="-2232" b="-7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B16E5B7C-A7BB-3145-99EC-6E17E5251EF6}"/>
                  </a:ext>
                </a:extLst>
              </p:cNvPr>
              <p:cNvSpPr/>
              <p:nvPr/>
            </p:nvSpPr>
            <p:spPr>
              <a:xfrm>
                <a:off x="611560" y="3815694"/>
                <a:ext cx="8724327" cy="1114151"/>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𝑬𝒏𝒄</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𝒑𝒌</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𝒎</m:t>
                        </m:r>
                      </m:e>
                    </m:d>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where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𝑚</m:t>
                    </m:r>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𝑄𝑅</m:t>
                        </m:r>
                      </m:e>
                      <m:sub>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𝑝</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Generate random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𝑦</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𝑍</m:t>
                        </m:r>
                      </m:e>
                      <m:sub>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𝑞</m:t>
                        </m:r>
                      </m:sub>
                      <m:sup/>
                    </m:sSubSup>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and output </a:t>
                </a:r>
                <a14:m>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3" name="Rectangle 22">
                <a:extLst>
                  <a:ext uri="{FF2B5EF4-FFF2-40B4-BE49-F238E27FC236}">
                    <a16:creationId xmlns:a16="http://schemas.microsoft.com/office/drawing/2014/main" id="{B16E5B7C-A7BB-3145-99EC-6E17E5251EF6}"/>
                  </a:ext>
                </a:extLst>
              </p:cNvPr>
              <p:cNvSpPr>
                <a:spLocks noRot="1" noChangeAspect="1" noMove="1" noResize="1" noEditPoints="1" noAdjustHandles="1" noChangeArrowheads="1" noChangeShapeType="1" noTextEdit="1"/>
              </p:cNvSpPr>
              <p:nvPr/>
            </p:nvSpPr>
            <p:spPr>
              <a:xfrm>
                <a:off x="611560" y="3815694"/>
                <a:ext cx="8724327" cy="1114151"/>
              </a:xfrm>
              <a:prstGeom prst="rect">
                <a:avLst/>
              </a:prstGeom>
              <a:blipFill>
                <a:blip r:embed="rId4"/>
                <a:stretch>
                  <a:fillRect l="-1310" t="-1124" b="-112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24AE1291-9FF6-6B48-8ACA-6DF155165504}"/>
                  </a:ext>
                </a:extLst>
              </p:cNvPr>
              <p:cNvSpPr/>
              <p:nvPr/>
            </p:nvSpPr>
            <p:spPr>
              <a:xfrm>
                <a:off x="586081" y="5045634"/>
                <a:ext cx="7971837" cy="954107"/>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𝑫𝒆𝒄</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𝒔𝒌</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𝒙</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𝒄</m:t>
                        </m:r>
                      </m:e>
                    </m:d>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Compute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using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divide the second component to retrieve </a:t>
                </a: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5" name="Rectangle 24">
                <a:extLst>
                  <a:ext uri="{FF2B5EF4-FFF2-40B4-BE49-F238E27FC236}">
                    <a16:creationId xmlns:a16="http://schemas.microsoft.com/office/drawing/2014/main" id="{24AE1291-9FF6-6B48-8ACA-6DF155165504}"/>
                  </a:ext>
                </a:extLst>
              </p:cNvPr>
              <p:cNvSpPr>
                <a:spLocks noRot="1" noChangeAspect="1" noMove="1" noResize="1" noEditPoints="1" noAdjustHandles="1" noChangeArrowheads="1" noChangeShapeType="1" noTextEdit="1"/>
              </p:cNvSpPr>
              <p:nvPr/>
            </p:nvSpPr>
            <p:spPr>
              <a:xfrm>
                <a:off x="586081" y="5045634"/>
                <a:ext cx="7971837" cy="954107"/>
              </a:xfrm>
              <a:prstGeom prst="rect">
                <a:avLst/>
              </a:prstGeom>
              <a:blipFill>
                <a:blip r:embed="rId5"/>
                <a:stretch>
                  <a:fillRect l="-1433" t="-6579" r="-2229" b="-17105"/>
                </a:stretch>
              </a:blipFill>
            </p:spPr>
            <p:txBody>
              <a:bodyPr/>
              <a:lstStyle/>
              <a:p>
                <a:r>
                  <a:rPr lang="en-US">
                    <a:noFill/>
                  </a:rPr>
                  <a:t> </a:t>
                </a:r>
              </a:p>
            </p:txBody>
          </p:sp>
        </mc:Fallback>
      </mc:AlternateContent>
      <p:sp>
        <p:nvSpPr>
          <p:cNvPr id="2" name="Rectangle 63">
            <a:extLst>
              <a:ext uri="{FF2B5EF4-FFF2-40B4-BE49-F238E27FC236}">
                <a16:creationId xmlns:a16="http://schemas.microsoft.com/office/drawing/2014/main" id="{2A313F87-BD8C-FDDA-0154-CB440E0D0CF7}"/>
              </a:ext>
            </a:extLst>
          </p:cNvPr>
          <p:cNvSpPr txBox="1">
            <a:spLocks noChangeArrowheads="1"/>
          </p:cNvSpPr>
          <p:nvPr/>
        </p:nvSpPr>
        <p:spPr>
          <a:xfrm>
            <a:off x="899591" y="6115531"/>
            <a:ext cx="7683805"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rgbClr val="FF0000"/>
                </a:solidFill>
                <a:latin typeface="+mn-lt"/>
                <a:ea typeface="American Typewriter" charset="0"/>
                <a:cs typeface="American Typewriter" charset="0"/>
              </a:rPr>
              <a:t>Secure? Based on what assumption?</a:t>
            </a:r>
          </a:p>
        </p:txBody>
      </p:sp>
    </p:spTree>
    <p:extLst>
      <p:ext uri="{BB962C8B-B14F-4D97-AF65-F5344CB8AC3E}">
        <p14:creationId xmlns:p14="http://schemas.microsoft.com/office/powerpoint/2010/main" val="18555679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0" y="404664"/>
            <a:ext cx="9036496"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Decisional Diffie-Hellman Assumption</a:t>
            </a:r>
            <a:endParaRPr kumimoji="0" lang="en-US" sz="2400" b="0"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C289FE2-3E9A-3848-84B9-678EDD410467}"/>
                  </a:ext>
                </a:extLst>
              </p:cNvPr>
              <p:cNvSpPr/>
              <p:nvPr/>
            </p:nvSpPr>
            <p:spPr>
              <a:xfrm>
                <a:off x="899592" y="2329716"/>
                <a:ext cx="799478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Hard to distinguish between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 uniformly random group element, given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oMath>
                </a14:m>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4" name="Rectangle 3">
                <a:extLst>
                  <a:ext uri="{FF2B5EF4-FFF2-40B4-BE49-F238E27FC236}">
                    <a16:creationId xmlns:a16="http://schemas.microsoft.com/office/drawing/2014/main" id="{1C289FE2-3E9A-3848-84B9-678EDD410467}"/>
                  </a:ext>
                </a:extLst>
              </p:cNvPr>
              <p:cNvSpPr>
                <a:spLocks noRot="1" noChangeAspect="1" noMove="1" noResize="1" noEditPoints="1" noAdjustHandles="1" noChangeArrowheads="1" noChangeShapeType="1" noTextEdit="1"/>
              </p:cNvSpPr>
              <p:nvPr/>
            </p:nvSpPr>
            <p:spPr>
              <a:xfrm>
                <a:off x="899592" y="2329716"/>
                <a:ext cx="7994786" cy="954107"/>
              </a:xfrm>
              <a:prstGeom prst="rect">
                <a:avLst/>
              </a:prstGeom>
              <a:blipFill>
                <a:blip r:embed="rId3"/>
                <a:stretch>
                  <a:fillRect l="-1587" t="-5195" b="-15584"/>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44653E87-09A8-DF4E-BD14-407CE30EEBAD}"/>
              </a:ext>
            </a:extLst>
          </p:cNvPr>
          <p:cNvSpPr/>
          <p:nvPr/>
        </p:nvSpPr>
        <p:spPr>
          <a:xfrm>
            <a:off x="862707" y="1681644"/>
            <a:ext cx="723768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sng" strike="noStrike" kern="1200" cap="none" spc="0" normalizeH="0" baseline="0" noProof="0" dirty="0">
                <a:ln>
                  <a:noFill/>
                </a:ln>
                <a:solidFill>
                  <a:prstClr val="black"/>
                </a:solidFill>
                <a:effectLst/>
                <a:uLnTx/>
                <a:uFillTx/>
                <a:latin typeface="Calibri"/>
                <a:ea typeface="+mn-ea"/>
                <a:cs typeface="+mn-cs"/>
              </a:rPr>
              <a:t>Decisional</a:t>
            </a:r>
            <a:r>
              <a:rPr kumimoji="0" lang="en-US" sz="2800" b="0" i="0" u="sng" strike="noStrike" kern="1200" cap="none" spc="0" normalizeH="0" baseline="0" noProof="0" dirty="0">
                <a:ln>
                  <a:noFill/>
                </a:ln>
                <a:solidFill>
                  <a:prstClr val="black"/>
                </a:solidFill>
                <a:effectLst/>
                <a:uLnTx/>
                <a:uFillTx/>
                <a:latin typeface="Calibri"/>
                <a:ea typeface="+mn-ea"/>
                <a:cs typeface="+mn-cs"/>
              </a:rPr>
              <a:t> Diffie-Hellman Assumption (DDHA)</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 name="Rectangle 5">
            <a:extLst>
              <a:ext uri="{FF2B5EF4-FFF2-40B4-BE49-F238E27FC236}">
                <a16:creationId xmlns:a16="http://schemas.microsoft.com/office/drawing/2014/main" id="{DC6FBEFB-38D9-2744-B358-238D0C709CB6}"/>
              </a:ext>
            </a:extLst>
          </p:cNvPr>
          <p:cNvSpPr/>
          <p:nvPr/>
        </p:nvSpPr>
        <p:spPr>
          <a:xfrm>
            <a:off x="904238" y="3573016"/>
            <a:ext cx="799478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That is, the following two distributions are computationally indistinguishable: </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9A34310-AA3B-514F-9388-ED640F4B5047}"/>
                  </a:ext>
                </a:extLst>
              </p:cNvPr>
              <p:cNvSpPr/>
              <p:nvPr/>
            </p:nvSpPr>
            <p:spPr>
              <a:xfrm>
                <a:off x="323528" y="4581128"/>
                <a:ext cx="799478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m:oMathPara>
                </a14:m>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 name="Rectangle 6">
                <a:extLst>
                  <a:ext uri="{FF2B5EF4-FFF2-40B4-BE49-F238E27FC236}">
                    <a16:creationId xmlns:a16="http://schemas.microsoft.com/office/drawing/2014/main" id="{79A34310-AA3B-514F-9388-ED640F4B5047}"/>
                  </a:ext>
                </a:extLst>
              </p:cNvPr>
              <p:cNvSpPr>
                <a:spLocks noRot="1" noChangeAspect="1" noMove="1" noResize="1" noEditPoints="1" noAdjustHandles="1" noChangeArrowheads="1" noChangeShapeType="1" noTextEdit="1"/>
              </p:cNvSpPr>
              <p:nvPr/>
            </p:nvSpPr>
            <p:spPr>
              <a:xfrm>
                <a:off x="323528" y="4581128"/>
                <a:ext cx="7994786" cy="523220"/>
              </a:xfrm>
              <a:prstGeom prst="rect">
                <a:avLst/>
              </a:prstGeom>
              <a:blipFill>
                <a:blip r:embed="rId4"/>
                <a:stretch>
                  <a:fillRect b="-16667"/>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307A93E4-7B3A-7F4A-B9B0-9006774FA781}"/>
              </a:ext>
            </a:extLst>
          </p:cNvPr>
          <p:cNvSpPr/>
          <p:nvPr/>
        </p:nvSpPr>
        <p:spPr>
          <a:xfrm>
            <a:off x="327909" y="5714092"/>
            <a:ext cx="830728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Theorem:</a:t>
            </a:r>
            <a:r>
              <a:rPr kumimoji="0" lang="en-US" sz="2800" b="1" i="0" u="none" strike="noStrike" kern="1200" cap="none" spc="0" normalizeH="0" noProof="0" dirty="0">
                <a:ln>
                  <a:noFill/>
                </a:ln>
                <a:solidFill>
                  <a:schemeClr val="accent1"/>
                </a:solidFill>
                <a:effectLst/>
                <a:uLnTx/>
                <a:uFillTx/>
                <a:latin typeface="Calibri"/>
                <a:ea typeface="+mn-ea"/>
                <a:cs typeface="+mn-cs"/>
              </a:rPr>
              <a:t> </a:t>
            </a:r>
            <a:r>
              <a:rPr kumimoji="0" lang="en-US" sz="2800" i="0" u="none" strike="noStrike" kern="1200" cap="none" spc="0" normalizeH="0" baseline="0" noProof="0" dirty="0">
                <a:ln>
                  <a:noFill/>
                </a:ln>
                <a:effectLst/>
                <a:uLnTx/>
                <a:uFillTx/>
                <a:latin typeface="Calibri"/>
                <a:ea typeface="+mn-ea"/>
                <a:cs typeface="+mn-cs"/>
              </a:rPr>
              <a:t>El Gamal* is IND-secure under the DDH assumption on the given group. </a:t>
            </a:r>
          </a:p>
        </p:txBody>
      </p:sp>
    </p:spTree>
    <p:extLst>
      <p:ext uri="{BB962C8B-B14F-4D97-AF65-F5344CB8AC3E}">
        <p14:creationId xmlns:p14="http://schemas.microsoft.com/office/powerpoint/2010/main" val="2859146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386C8D9-01B3-5746-AF2B-A666070B8D63}"/>
              </a:ext>
            </a:extLst>
          </p:cNvPr>
          <p:cNvSpPr>
            <a:spLocks noGrp="1" noChangeArrowheads="1"/>
          </p:cNvSpPr>
          <p:nvPr>
            <p:ph type="title"/>
          </p:nvPr>
        </p:nvSpPr>
        <p:spPr>
          <a:xfrm>
            <a:off x="685800" y="228600"/>
            <a:ext cx="7772400" cy="492443"/>
          </a:xfrm>
        </p:spPr>
        <p:txBody>
          <a:bodyPr>
            <a:noAutofit/>
          </a:bodyPr>
          <a:lstStyle/>
          <a:p>
            <a:pPr eaLnBrk="1" hangingPunct="1"/>
            <a:r>
              <a:rPr lang="en-US" altLang="en-US" sz="3200" dirty="0">
                <a:solidFill>
                  <a:schemeClr val="accent1"/>
                </a:solidFill>
                <a:latin typeface="Arial" panose="020B0604020202020204" pitchFamily="34" charset="0"/>
                <a:cs typeface="Arial" panose="020B0604020202020204" pitchFamily="34" charset="0"/>
              </a:rPr>
              <a:t>Bit Security of </a:t>
            </a:r>
            <a:r>
              <a:rPr lang="en-US" altLang="en-US" sz="3200" dirty="0" err="1">
                <a:solidFill>
                  <a:schemeClr val="accent1"/>
                </a:solidFill>
                <a:latin typeface="Arial" panose="020B0604020202020204" pitchFamily="34" charset="0"/>
                <a:cs typeface="Arial" panose="020B0604020202020204" pitchFamily="34" charset="0"/>
              </a:rPr>
              <a:t>g</a:t>
            </a:r>
            <a:r>
              <a:rPr lang="en-US" altLang="en-US" sz="3200" baseline="30000" dirty="0" err="1">
                <a:solidFill>
                  <a:schemeClr val="accent1"/>
                </a:solidFill>
                <a:latin typeface="Arial" panose="020B0604020202020204" pitchFamily="34" charset="0"/>
                <a:cs typeface="Arial" panose="020B0604020202020204" pitchFamily="34" charset="0"/>
              </a:rPr>
              <a:t>x</a:t>
            </a:r>
            <a:r>
              <a:rPr lang="en-US" altLang="en-US" sz="3200" dirty="0">
                <a:solidFill>
                  <a:schemeClr val="accent1"/>
                </a:solidFill>
                <a:latin typeface="Arial" panose="020B0604020202020204" pitchFamily="34" charset="0"/>
                <a:cs typeface="Arial" panose="020B0604020202020204" pitchFamily="34" charset="0"/>
              </a:rPr>
              <a:t> mod p</a:t>
            </a:r>
          </a:p>
        </p:txBody>
      </p:sp>
      <p:sp>
        <p:nvSpPr>
          <p:cNvPr id="20483" name="Text Box 3">
            <a:extLst>
              <a:ext uri="{FF2B5EF4-FFF2-40B4-BE49-F238E27FC236}">
                <a16:creationId xmlns:a16="http://schemas.microsoft.com/office/drawing/2014/main" id="{70460BD4-10C1-4F40-99D0-9F3A64C66246}"/>
              </a:ext>
            </a:extLst>
          </p:cNvPr>
          <p:cNvSpPr txBox="1">
            <a:spLocks noChangeArrowheads="1"/>
          </p:cNvSpPr>
          <p:nvPr/>
        </p:nvSpPr>
        <p:spPr bwMode="auto">
          <a:xfrm>
            <a:off x="395536" y="732780"/>
            <a:ext cx="80626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en-US" dirty="0">
                <a:latin typeface="+mn-lt"/>
                <a:cs typeface="Arial" panose="020B0604020202020204" pitchFamily="34" charset="0"/>
              </a:rPr>
              <a:t> </a:t>
            </a:r>
          </a:p>
          <a:p>
            <a:pPr eaLnBrk="1" hangingPunct="1"/>
            <a:r>
              <a:rPr lang="en-US" altLang="en-US" dirty="0">
                <a:latin typeface="+mn-lt"/>
                <a:cs typeface="Arial" panose="020B0604020202020204" pitchFamily="34" charset="0"/>
              </a:rPr>
              <a:t>So, the </a:t>
            </a:r>
            <a:r>
              <a:rPr lang="en-US" altLang="en-US" dirty="0" err="1">
                <a:latin typeface="+mn-lt"/>
                <a:cs typeface="Arial" panose="020B0604020202020204" pitchFamily="34" charset="0"/>
              </a:rPr>
              <a:t>lsb</a:t>
            </a:r>
            <a:r>
              <a:rPr lang="en-US" altLang="en-US" baseline="-25000" dirty="0" err="1">
                <a:latin typeface="+mn-lt"/>
                <a:cs typeface="Arial" panose="020B0604020202020204" pitchFamily="34" charset="0"/>
              </a:rPr>
              <a:t>p,g</a:t>
            </a:r>
            <a:r>
              <a:rPr lang="en-US" altLang="en-US" dirty="0">
                <a:latin typeface="+mn-lt"/>
                <a:cs typeface="Arial" panose="020B0604020202020204" pitchFamily="34" charset="0"/>
              </a:rPr>
              <a:t>(x)  is easy to compute from </a:t>
            </a:r>
            <a:r>
              <a:rPr lang="en-US" altLang="en-US" dirty="0" err="1">
                <a:latin typeface="+mn-lt"/>
                <a:cs typeface="Arial" panose="020B0604020202020204" pitchFamily="34" charset="0"/>
              </a:rPr>
              <a:t>g</a:t>
            </a:r>
            <a:r>
              <a:rPr lang="en-US" altLang="en-US" baseline="30000" dirty="0" err="1">
                <a:latin typeface="+mn-lt"/>
                <a:cs typeface="Arial" panose="020B0604020202020204" pitchFamily="34" charset="0"/>
              </a:rPr>
              <a:t>x</a:t>
            </a:r>
            <a:r>
              <a:rPr lang="en-US" altLang="en-US" dirty="0">
                <a:latin typeface="+mn-lt"/>
                <a:cs typeface="Arial" panose="020B0604020202020204" pitchFamily="34" charset="0"/>
              </a:rPr>
              <a:t> mod p</a:t>
            </a:r>
          </a:p>
          <a:p>
            <a:endParaRPr lang="en-US" altLang="en-US" dirty="0">
              <a:latin typeface="+mn-lt"/>
              <a:cs typeface="Arial" panose="020B0604020202020204" pitchFamily="34" charset="0"/>
            </a:endParaRPr>
          </a:p>
          <a:p>
            <a:pPr>
              <a:buFontTx/>
              <a:buChar char="•"/>
            </a:pPr>
            <a:endParaRPr lang="en-US" altLang="en-US" dirty="0">
              <a:latin typeface="+mn-lt"/>
              <a:cs typeface="Arial" panose="020B0604020202020204" pitchFamily="34" charset="0"/>
            </a:endParaRPr>
          </a:p>
          <a:p>
            <a:pPr>
              <a:buFontTx/>
              <a:buChar char="•"/>
            </a:pPr>
            <a:endParaRPr lang="en-US" altLang="en-US" dirty="0">
              <a:latin typeface="+mn-lt"/>
              <a:cs typeface="Arial" panose="020B0604020202020204" pitchFamily="34" charset="0"/>
            </a:endParaRPr>
          </a:p>
        </p:txBody>
      </p:sp>
      <p:sp>
        <p:nvSpPr>
          <p:cNvPr id="2" name="Rectangle 3">
            <a:extLst>
              <a:ext uri="{FF2B5EF4-FFF2-40B4-BE49-F238E27FC236}">
                <a16:creationId xmlns:a16="http://schemas.microsoft.com/office/drawing/2014/main" id="{79979571-E455-D1E0-5A77-9968469194DE}"/>
              </a:ext>
            </a:extLst>
          </p:cNvPr>
          <p:cNvSpPr txBox="1">
            <a:spLocks noChangeArrowheads="1"/>
          </p:cNvSpPr>
          <p:nvPr/>
        </p:nvSpPr>
        <p:spPr>
          <a:xfrm>
            <a:off x="464272" y="1486164"/>
            <a:ext cx="8305800" cy="32624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None/>
            </a:pPr>
            <a:endParaRPr lang="en-US" altLang="en-US" sz="2800" dirty="0">
              <a:solidFill>
                <a:srgbClr val="FF0000"/>
              </a:solidFill>
              <a:latin typeface="Arial" panose="020B0604020202020204" pitchFamily="34" charset="0"/>
              <a:cs typeface="Arial" panose="020B0604020202020204" pitchFamily="34" charset="0"/>
            </a:endParaRPr>
          </a:p>
          <a:p>
            <a:pPr>
              <a:buFontTx/>
              <a:buNone/>
            </a:pPr>
            <a:r>
              <a:rPr lang="en-US" altLang="en-US" sz="2800" dirty="0">
                <a:solidFill>
                  <a:schemeClr val="accent1"/>
                </a:solidFill>
                <a:latin typeface="Arial" panose="020B0604020202020204" pitchFamily="34" charset="0"/>
                <a:cs typeface="Arial" panose="020B0604020202020204" pitchFamily="34" charset="0"/>
              </a:rPr>
              <a:t>Theorem[Most Significant Bit is Hard Core Bit]:</a:t>
            </a:r>
            <a:endParaRPr lang="en-US" altLang="en-US" sz="2800" dirty="0">
              <a:latin typeface="Arial" panose="020B0604020202020204" pitchFamily="34" charset="0"/>
              <a:cs typeface="Arial" panose="020B0604020202020204" pitchFamily="34" charset="0"/>
            </a:endParaRPr>
          </a:p>
          <a:p>
            <a:pPr>
              <a:buFontTx/>
              <a:buNone/>
            </a:pPr>
            <a:r>
              <a:rPr lang="en-US" altLang="en-US" sz="2400" dirty="0">
                <a:latin typeface="Arial" panose="020B0604020202020204" pitchFamily="34" charset="0"/>
                <a:cs typeface="Arial" panose="020B0604020202020204" pitchFamily="34" charset="0"/>
              </a:rPr>
              <a:t> Let </a:t>
            </a:r>
            <a:r>
              <a:rPr lang="en-US" altLang="en-US" sz="2400" dirty="0" err="1">
                <a:latin typeface="Arial" panose="020B0604020202020204" pitchFamily="34" charset="0"/>
                <a:cs typeface="Arial" panose="020B0604020202020204" pitchFamily="34" charset="0"/>
              </a:rPr>
              <a:t>msb</a:t>
            </a:r>
            <a:r>
              <a:rPr lang="en-US" altLang="en-US" sz="2400" baseline="-25000" dirty="0" err="1">
                <a:latin typeface="Arial" panose="020B0604020202020204" pitchFamily="34" charset="0"/>
                <a:cs typeface="Arial" panose="020B0604020202020204" pitchFamily="34" charset="0"/>
              </a:rPr>
              <a:t>p,g</a:t>
            </a:r>
            <a:r>
              <a:rPr lang="en-US" altLang="en-US" sz="2400" dirty="0">
                <a:latin typeface="Arial" panose="020B0604020202020204" pitchFamily="34" charset="0"/>
                <a:cs typeface="Arial" panose="020B0604020202020204" pitchFamily="34" charset="0"/>
              </a:rPr>
              <a:t>(x) = 0 if x&lt;(p-1)/2 and 1 otherwise if </a:t>
            </a:r>
            <a:r>
              <a:rPr lang="en-US" altLang="en-US" sz="2400" dirty="0">
                <a:latin typeface="Arial" panose="020B0604020202020204" pitchFamily="34" charset="0"/>
                <a:cs typeface="Arial" panose="020B0604020202020204" pitchFamily="34" charset="0"/>
                <a:sym typeface="Symbol" pitchFamily="2" charset="2"/>
              </a:rPr>
              <a:t> </a:t>
            </a:r>
            <a:r>
              <a:rPr lang="en-US" altLang="en-US" sz="2400" dirty="0">
                <a:latin typeface="Arial" panose="020B0604020202020204" pitchFamily="34" charset="0"/>
                <a:cs typeface="Arial" panose="020B0604020202020204" pitchFamily="34" charset="0"/>
              </a:rPr>
              <a:t>PPT Pred, c&gt;0 </a:t>
            </a:r>
            <a:r>
              <a:rPr lang="en-US" altLang="en-US" sz="2400" dirty="0" err="1">
                <a:latin typeface="Arial" panose="020B0604020202020204" pitchFamily="34" charset="0"/>
                <a:cs typeface="Arial" panose="020B0604020202020204" pitchFamily="34" charset="0"/>
              </a:rPr>
              <a:t>s.t.</a:t>
            </a:r>
            <a:r>
              <a:rPr lang="en-US" altLang="en-US" sz="2400" dirty="0">
                <a:latin typeface="Arial" panose="020B0604020202020204" pitchFamily="34" charset="0"/>
                <a:cs typeface="Arial" panose="020B0604020202020204" pitchFamily="34" charset="0"/>
              </a:rPr>
              <a:t> for fixed p, g of length n</a:t>
            </a:r>
          </a:p>
          <a:p>
            <a:pPr>
              <a:buFontTx/>
              <a:buNone/>
            </a:pPr>
            <a:r>
              <a:rPr lang="en-US" altLang="en-US" sz="2400" dirty="0">
                <a:latin typeface="Arial" panose="020B0604020202020204" pitchFamily="34" charset="0"/>
                <a:cs typeface="Arial" panose="020B0604020202020204" pitchFamily="34" charset="0"/>
              </a:rPr>
              <a:t>         </a:t>
            </a:r>
            <a:r>
              <a:rPr lang="en-US" altLang="en-US" sz="2400" dirty="0" err="1">
                <a:latin typeface="Arial" panose="020B0604020202020204" pitchFamily="34" charset="0"/>
                <a:cs typeface="Arial" panose="020B0604020202020204" pitchFamily="34" charset="0"/>
              </a:rPr>
              <a:t>Prob</a:t>
            </a:r>
            <a:r>
              <a:rPr lang="en-US" altLang="en-US" sz="2400" baseline="-25000" dirty="0" err="1">
                <a:latin typeface="Arial" panose="020B0604020202020204" pitchFamily="34" charset="0"/>
                <a:cs typeface="Arial" panose="020B0604020202020204" pitchFamily="34" charset="0"/>
              </a:rPr>
              <a:t>x</a:t>
            </a:r>
            <a:r>
              <a:rPr lang="en-US" altLang="en-US" sz="2400" dirty="0">
                <a:latin typeface="Arial" panose="020B0604020202020204" pitchFamily="34" charset="0"/>
                <a:cs typeface="Arial" panose="020B0604020202020204" pitchFamily="34" charset="0"/>
              </a:rPr>
              <a:t>[Pred(</a:t>
            </a:r>
            <a:r>
              <a:rPr lang="en-US" altLang="en-US" sz="2400" dirty="0" err="1">
                <a:latin typeface="Arial" panose="020B0604020202020204" pitchFamily="34" charset="0"/>
                <a:cs typeface="Arial" panose="020B0604020202020204" pitchFamily="34" charset="0"/>
              </a:rPr>
              <a:t>g</a:t>
            </a:r>
            <a:r>
              <a:rPr lang="en-US" altLang="en-US" sz="2400" baseline="30000" dirty="0" err="1">
                <a:latin typeface="Arial" panose="020B0604020202020204" pitchFamily="34" charset="0"/>
                <a:cs typeface="Arial" panose="020B0604020202020204" pitchFamily="34" charset="0"/>
              </a:rPr>
              <a:t>x</a:t>
            </a:r>
            <a:r>
              <a:rPr lang="en-US" altLang="en-US" sz="2400" dirty="0">
                <a:latin typeface="Arial" panose="020B0604020202020204" pitchFamily="34" charset="0"/>
                <a:cs typeface="Arial" panose="020B0604020202020204" pitchFamily="34" charset="0"/>
              </a:rPr>
              <a:t> mod p)=</a:t>
            </a:r>
            <a:r>
              <a:rPr lang="en-US" altLang="en-US" sz="2400" dirty="0" err="1">
                <a:latin typeface="Arial" panose="020B0604020202020204" pitchFamily="34" charset="0"/>
                <a:cs typeface="Arial" panose="020B0604020202020204" pitchFamily="34" charset="0"/>
              </a:rPr>
              <a:t>msb</a:t>
            </a:r>
            <a:r>
              <a:rPr lang="en-US" altLang="en-US" sz="2400" baseline="-25000" dirty="0" err="1">
                <a:latin typeface="Arial" panose="020B0604020202020204" pitchFamily="34" charset="0"/>
                <a:cs typeface="Arial" panose="020B0604020202020204" pitchFamily="34" charset="0"/>
              </a:rPr>
              <a:t>p,g</a:t>
            </a:r>
            <a:r>
              <a:rPr lang="en-US" altLang="en-US" sz="2400" dirty="0">
                <a:latin typeface="Arial" panose="020B0604020202020204" pitchFamily="34" charset="0"/>
                <a:cs typeface="Arial" panose="020B0604020202020204" pitchFamily="34" charset="0"/>
              </a:rPr>
              <a:t>(x)] &gt;½+1/n</a:t>
            </a:r>
            <a:r>
              <a:rPr lang="en-US" altLang="en-US" sz="2400" baseline="30000" dirty="0">
                <a:latin typeface="Arial" panose="020B0604020202020204" pitchFamily="34" charset="0"/>
                <a:cs typeface="Arial" panose="020B0604020202020204" pitchFamily="34" charset="0"/>
              </a:rPr>
              <a:t>c</a:t>
            </a:r>
          </a:p>
          <a:p>
            <a:pPr>
              <a:buFontTx/>
              <a:buNone/>
            </a:pPr>
            <a:r>
              <a:rPr lang="en-US" altLang="en-US" sz="2400" dirty="0">
                <a:latin typeface="Arial" panose="020B0604020202020204" pitchFamily="34" charset="0"/>
                <a:cs typeface="Arial" panose="020B0604020202020204" pitchFamily="34" charset="0"/>
              </a:rPr>
              <a:t>then </a:t>
            </a:r>
            <a:r>
              <a:rPr lang="en-US" altLang="en-US" sz="2400" dirty="0">
                <a:latin typeface="Arial" panose="020B0604020202020204" pitchFamily="34" charset="0"/>
                <a:cs typeface="Arial" panose="020B0604020202020204" pitchFamily="34" charset="0"/>
                <a:sym typeface="Symbol" pitchFamily="2" charset="2"/>
              </a:rPr>
              <a:t> PPT  that solves the </a:t>
            </a:r>
            <a:r>
              <a:rPr lang="en-US" altLang="en-US" sz="2400" dirty="0" err="1">
                <a:latin typeface="Arial" panose="020B0604020202020204" pitchFamily="34" charset="0"/>
                <a:cs typeface="Arial" panose="020B0604020202020204" pitchFamily="34" charset="0"/>
                <a:sym typeface="Symbol" pitchFamily="2" charset="2"/>
              </a:rPr>
              <a:t>Dlog</a:t>
            </a:r>
            <a:r>
              <a:rPr lang="en-US" altLang="en-US" sz="2400" dirty="0">
                <a:latin typeface="Arial" panose="020B0604020202020204" pitchFamily="34" charset="0"/>
                <a:cs typeface="Arial" panose="020B0604020202020204" pitchFamily="34" charset="0"/>
                <a:sym typeface="Symbol" pitchFamily="2" charset="2"/>
              </a:rPr>
              <a:t> problem mod p</a:t>
            </a:r>
            <a:r>
              <a:rPr lang="en-US" altLang="en-US" sz="2800" dirty="0">
                <a:latin typeface="Arial" panose="020B0604020202020204" pitchFamily="34" charset="0"/>
                <a:cs typeface="Arial" panose="020B0604020202020204" pitchFamily="34" charset="0"/>
                <a:sym typeface="Symbol" pitchFamily="2" charset="2"/>
              </a:rPr>
              <a:t>. </a:t>
            </a:r>
          </a:p>
          <a:p>
            <a:pPr>
              <a:buFontTx/>
              <a:buNone/>
            </a:pPr>
            <a:endParaRPr lang="en-US" altLang="en-US" sz="2800"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E54FFBB-381D-5CA4-8681-9492BFACF099}"/>
              </a:ext>
            </a:extLst>
          </p:cNvPr>
          <p:cNvGrpSpPr/>
          <p:nvPr/>
        </p:nvGrpSpPr>
        <p:grpSpPr>
          <a:xfrm>
            <a:off x="1763688" y="4941168"/>
            <a:ext cx="4680520" cy="2080200"/>
            <a:chOff x="1793838" y="4075078"/>
            <a:chExt cx="4347566" cy="1831890"/>
          </a:xfrm>
        </p:grpSpPr>
        <p:sp>
          <p:nvSpPr>
            <p:cNvPr id="4" name="Oval 3">
              <a:extLst>
                <a:ext uri="{FF2B5EF4-FFF2-40B4-BE49-F238E27FC236}">
                  <a16:creationId xmlns:a16="http://schemas.microsoft.com/office/drawing/2014/main" id="{0D338B17-B218-3721-CA3B-B6E0B4431BAE}"/>
                </a:ext>
              </a:extLst>
            </p:cNvPr>
            <p:cNvSpPr/>
            <p:nvPr/>
          </p:nvSpPr>
          <p:spPr>
            <a:xfrm>
              <a:off x="3200400" y="4495800"/>
              <a:ext cx="1219200" cy="990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6B1787D-D451-71C5-C244-79B97E1A69C0}"/>
                </a:ext>
              </a:extLst>
            </p:cNvPr>
            <p:cNvSpPr txBox="1"/>
            <p:nvPr/>
          </p:nvSpPr>
          <p:spPr>
            <a:xfrm>
              <a:off x="3733800" y="4114800"/>
              <a:ext cx="301686" cy="369332"/>
            </a:xfrm>
            <a:prstGeom prst="rect">
              <a:avLst/>
            </a:prstGeom>
            <a:noFill/>
          </p:spPr>
          <p:txBody>
            <a:bodyPr wrap="none" rtlCol="0">
              <a:spAutoFit/>
            </a:bodyPr>
            <a:lstStyle/>
            <a:p>
              <a:r>
                <a:rPr lang="en-US" dirty="0"/>
                <a:t>0</a:t>
              </a:r>
            </a:p>
          </p:txBody>
        </p:sp>
        <p:sp>
          <p:nvSpPr>
            <p:cNvPr id="6" name="TextBox 5">
              <a:extLst>
                <a:ext uri="{FF2B5EF4-FFF2-40B4-BE49-F238E27FC236}">
                  <a16:creationId xmlns:a16="http://schemas.microsoft.com/office/drawing/2014/main" id="{C761027D-B1CF-FFCB-2DBA-57CD42BC1164}"/>
                </a:ext>
              </a:extLst>
            </p:cNvPr>
            <p:cNvSpPr txBox="1"/>
            <p:nvPr/>
          </p:nvSpPr>
          <p:spPr>
            <a:xfrm>
              <a:off x="3394084" y="5537636"/>
              <a:ext cx="831831" cy="369332"/>
            </a:xfrm>
            <a:prstGeom prst="rect">
              <a:avLst/>
            </a:prstGeom>
            <a:noFill/>
          </p:spPr>
          <p:txBody>
            <a:bodyPr wrap="none" rtlCol="0">
              <a:spAutoFit/>
            </a:bodyPr>
            <a:lstStyle/>
            <a:p>
              <a:r>
                <a:rPr lang="en-US" dirty="0"/>
                <a:t>(P-1)/2</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2BC8F24-9F12-9B82-09E8-7DC50EC05249}"/>
                    </a:ext>
                  </a:extLst>
                </p14:cNvPr>
                <p14:cNvContentPartPr/>
                <p14:nvPr/>
              </p14:nvContentPartPr>
              <p14:xfrm flipH="1">
                <a:off x="3748920" y="4075078"/>
                <a:ext cx="66000" cy="479286"/>
              </p14:xfrm>
            </p:contentPart>
          </mc:Choice>
          <mc:Fallback xmlns="">
            <p:pic>
              <p:nvPicPr>
                <p:cNvPr id="5" name="Ink 4">
                  <a:extLst>
                    <a:ext uri="{FF2B5EF4-FFF2-40B4-BE49-F238E27FC236}">
                      <a16:creationId xmlns:a16="http://schemas.microsoft.com/office/drawing/2014/main" id="{60BE730F-2D2A-BA49-ABCA-6E68061B4FA6}"/>
                    </a:ext>
                  </a:extLst>
                </p:cNvPr>
                <p:cNvPicPr/>
                <p:nvPr/>
              </p:nvPicPr>
              <p:blipFill>
                <a:blip r:embed="rId3"/>
                <a:stretch>
                  <a:fillRect/>
                </a:stretch>
              </p:blipFill>
              <p:spPr>
                <a:xfrm flipH="1">
                  <a:off x="3738543" y="4065854"/>
                  <a:ext cx="86340" cy="497365"/>
                </a:xfrm>
                <a:prstGeom prst="rect">
                  <a:avLst/>
                </a:prstGeom>
              </p:spPr>
            </p:pic>
          </mc:Fallback>
        </mc:AlternateContent>
        <p:grpSp>
          <p:nvGrpSpPr>
            <p:cNvPr id="8" name="Group 7">
              <a:extLst>
                <a:ext uri="{FF2B5EF4-FFF2-40B4-BE49-F238E27FC236}">
                  <a16:creationId xmlns:a16="http://schemas.microsoft.com/office/drawing/2014/main" id="{6FBE16F1-E9C4-7778-0EFE-10F20A4FE0B5}"/>
                </a:ext>
              </a:extLst>
            </p:cNvPr>
            <p:cNvGrpSpPr/>
            <p:nvPr/>
          </p:nvGrpSpPr>
          <p:grpSpPr>
            <a:xfrm>
              <a:off x="3831120" y="5388840"/>
              <a:ext cx="40680" cy="180720"/>
              <a:chOff x="3831120" y="5388840"/>
              <a:chExt cx="40680" cy="180720"/>
            </a:xfrm>
          </p:grpSpPr>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F8F76D4E-2B2E-732C-6971-BE85D570C549}"/>
                      </a:ext>
                    </a:extLst>
                  </p14:cNvPr>
                  <p14:cNvContentPartPr/>
                  <p14:nvPr/>
                </p14:nvContentPartPr>
                <p14:xfrm>
                  <a:off x="3871440" y="5427000"/>
                  <a:ext cx="360" cy="360"/>
                </p14:xfrm>
              </p:contentPart>
            </mc:Choice>
            <mc:Fallback xmlns="">
              <p:pic>
                <p:nvPicPr>
                  <p:cNvPr id="6" name="Ink 5">
                    <a:extLst>
                      <a:ext uri="{FF2B5EF4-FFF2-40B4-BE49-F238E27FC236}">
                        <a16:creationId xmlns:a16="http://schemas.microsoft.com/office/drawing/2014/main" id="{B2E67E50-FB1F-1745-A267-CC426EE7C070}"/>
                      </a:ext>
                    </a:extLst>
                  </p:cNvPr>
                  <p:cNvPicPr/>
                  <p:nvPr/>
                </p:nvPicPr>
                <p:blipFill>
                  <a:blip r:embed="rId5"/>
                  <a:stretch>
                    <a:fillRect/>
                  </a:stretch>
                </p:blipFill>
                <p:spPr>
                  <a:xfrm>
                    <a:off x="3862800" y="54183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A6692692-949E-89C5-2CA7-FEB1AA24808A}"/>
                      </a:ext>
                    </a:extLst>
                  </p14:cNvPr>
                  <p14:cNvContentPartPr/>
                  <p14:nvPr/>
                </p14:nvContentPartPr>
                <p14:xfrm>
                  <a:off x="3831120" y="5388840"/>
                  <a:ext cx="16200" cy="180720"/>
                </p14:xfrm>
              </p:contentPart>
            </mc:Choice>
            <mc:Fallback xmlns="">
              <p:pic>
                <p:nvPicPr>
                  <p:cNvPr id="7" name="Ink 6">
                    <a:extLst>
                      <a:ext uri="{FF2B5EF4-FFF2-40B4-BE49-F238E27FC236}">
                        <a16:creationId xmlns:a16="http://schemas.microsoft.com/office/drawing/2014/main" id="{95417739-D086-7642-B609-1A1B9D6AD514}"/>
                      </a:ext>
                    </a:extLst>
                  </p:cNvPr>
                  <p:cNvPicPr/>
                  <p:nvPr/>
                </p:nvPicPr>
                <p:blipFill>
                  <a:blip r:embed="rId7"/>
                  <a:stretch>
                    <a:fillRect/>
                  </a:stretch>
                </p:blipFill>
                <p:spPr>
                  <a:xfrm>
                    <a:off x="3821400" y="5379638"/>
                    <a:ext cx="36045" cy="198755"/>
                  </a:xfrm>
                  <a:prstGeom prst="rect">
                    <a:avLst/>
                  </a:prstGeom>
                </p:spPr>
              </p:pic>
            </mc:Fallback>
          </mc:AlternateContent>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7506CF6-454C-8011-5D71-0C48D392DF4C}"/>
                    </a:ext>
                  </a:extLst>
                </p:cNvPr>
                <p:cNvSpPr txBox="1"/>
                <p:nvPr/>
              </p:nvSpPr>
              <p:spPr>
                <a:xfrm>
                  <a:off x="4762500" y="4876800"/>
                  <a:ext cx="1378904" cy="646331"/>
                </a:xfrm>
                <a:prstGeom prst="rect">
                  <a:avLst/>
                </a:prstGeom>
                <a:noFill/>
              </p:spPr>
              <p:txBody>
                <a:bodyPr wrap="none" rtlCol="0">
                  <a:spAutoFit/>
                </a:bodyPr>
                <a:lstStyle/>
                <a:p>
                  <a:r>
                    <a:rPr lang="en-US" dirty="0"/>
                    <a:t>x</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(p-1)/2     </a:t>
                  </a:r>
                </a:p>
                <a:p>
                  <a:r>
                    <a:rPr lang="en-US" dirty="0" err="1"/>
                    <a:t>msb</a:t>
                  </a:r>
                  <a:r>
                    <a:rPr lang="en-US" baseline="-25000" dirty="0" err="1"/>
                    <a:t>p,g</a:t>
                  </a:r>
                  <a:r>
                    <a:rPr lang="en-US" baseline="-25000" dirty="0"/>
                    <a:t>(</a:t>
                  </a:r>
                  <a:r>
                    <a:rPr lang="en-US" dirty="0"/>
                    <a:t>x)=0</a:t>
                  </a:r>
                </a:p>
              </p:txBody>
            </p:sp>
          </mc:Choice>
          <mc:Fallback xmlns="">
            <p:sp>
              <p:nvSpPr>
                <p:cNvPr id="9" name="TextBox 8">
                  <a:extLst>
                    <a:ext uri="{FF2B5EF4-FFF2-40B4-BE49-F238E27FC236}">
                      <a16:creationId xmlns:a16="http://schemas.microsoft.com/office/drawing/2014/main" id="{FF697828-98EE-074B-A24F-601D66CDA2D8}"/>
                    </a:ext>
                  </a:extLst>
                </p:cNvPr>
                <p:cNvSpPr txBox="1">
                  <a:spLocks noRot="1" noChangeAspect="1" noMove="1" noResize="1" noEditPoints="1" noAdjustHandles="1" noChangeArrowheads="1" noChangeShapeType="1" noTextEdit="1"/>
                </p:cNvSpPr>
                <p:nvPr/>
              </p:nvSpPr>
              <p:spPr>
                <a:xfrm>
                  <a:off x="4762500" y="4876800"/>
                  <a:ext cx="1378904" cy="646331"/>
                </a:xfrm>
                <a:prstGeom prst="rect">
                  <a:avLst/>
                </a:prstGeom>
                <a:blipFill>
                  <a:blip r:embed="rId8"/>
                  <a:stretch>
                    <a:fillRect l="-4167" t="-4000" r="-15625" b="-1600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DD7380E5-89CE-B969-004C-EE7F4EFFA578}"/>
                </a:ext>
              </a:extLst>
            </p:cNvPr>
            <p:cNvSpPr txBox="1"/>
            <p:nvPr/>
          </p:nvSpPr>
          <p:spPr>
            <a:xfrm>
              <a:off x="1793838" y="4806069"/>
              <a:ext cx="1257075" cy="646331"/>
            </a:xfrm>
            <a:prstGeom prst="rect">
              <a:avLst/>
            </a:prstGeom>
            <a:noFill/>
          </p:spPr>
          <p:txBody>
            <a:bodyPr wrap="none" rtlCol="0">
              <a:spAutoFit/>
            </a:bodyPr>
            <a:lstStyle/>
            <a:p>
              <a:r>
                <a:rPr lang="en-US" dirty="0"/>
                <a:t>x&gt;(p-1)/2</a:t>
              </a:r>
            </a:p>
            <a:p>
              <a:r>
                <a:rPr lang="en-US" dirty="0" err="1"/>
                <a:t>Msb</a:t>
              </a:r>
              <a:r>
                <a:rPr lang="en-US" baseline="-25000" dirty="0" err="1"/>
                <a:t>p,g</a:t>
              </a:r>
              <a:r>
                <a:rPr lang="en-US" dirty="0"/>
                <a:t>(x)=1</a:t>
              </a:r>
            </a:p>
          </p:txBody>
        </p:sp>
        <p:sp>
          <p:nvSpPr>
            <p:cNvPr id="11" name="TextBox 10">
              <a:extLst>
                <a:ext uri="{FF2B5EF4-FFF2-40B4-BE49-F238E27FC236}">
                  <a16:creationId xmlns:a16="http://schemas.microsoft.com/office/drawing/2014/main" id="{4B585FA5-C566-76C4-3A8B-2ABAC917F757}"/>
                </a:ext>
              </a:extLst>
            </p:cNvPr>
            <p:cNvSpPr txBox="1"/>
            <p:nvPr/>
          </p:nvSpPr>
          <p:spPr>
            <a:xfrm>
              <a:off x="4328205" y="4348664"/>
              <a:ext cx="276038" cy="369332"/>
            </a:xfrm>
            <a:prstGeom prst="rect">
              <a:avLst/>
            </a:prstGeom>
            <a:noFill/>
          </p:spPr>
          <p:txBody>
            <a:bodyPr wrap="none" rtlCol="0">
              <a:spAutoFit/>
            </a:bodyPr>
            <a:lstStyle/>
            <a:p>
              <a:r>
                <a:rPr lang="en-US" dirty="0"/>
                <a:t>z</a:t>
              </a:r>
            </a:p>
          </p:txBody>
        </p:sp>
        <p:cxnSp>
          <p:nvCxnSpPr>
            <p:cNvPr id="12" name="Straight Connector 11">
              <a:extLst>
                <a:ext uri="{FF2B5EF4-FFF2-40B4-BE49-F238E27FC236}">
                  <a16:creationId xmlns:a16="http://schemas.microsoft.com/office/drawing/2014/main" id="{DCA2BC8C-A42C-B5CB-B44A-EA889A658C5C}"/>
                </a:ext>
              </a:extLst>
            </p:cNvPr>
            <p:cNvCxnSpPr>
              <a:stCxn id="11" idx="1"/>
              <a:endCxn id="4" idx="7"/>
            </p:cNvCxnSpPr>
            <p:nvPr/>
          </p:nvCxnSpPr>
          <p:spPr>
            <a:xfrm flipH="1">
              <a:off x="4241052" y="4533330"/>
              <a:ext cx="87153" cy="10754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909189E1-B240-C281-EEF4-E0BE972355BE}"/>
                </a:ext>
              </a:extLst>
            </p:cNvPr>
            <p:cNvCxnSpPr>
              <a:endCxn id="4" idx="1"/>
            </p:cNvCxnSpPr>
            <p:nvPr/>
          </p:nvCxnSpPr>
          <p:spPr>
            <a:xfrm>
              <a:off x="3200400" y="4554364"/>
              <a:ext cx="178548" cy="86506"/>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F4F7B63-7614-D524-D9AC-173517FA7F04}"/>
                </a:ext>
              </a:extLst>
            </p:cNvPr>
            <p:cNvSpPr txBox="1"/>
            <p:nvPr/>
          </p:nvSpPr>
          <p:spPr>
            <a:xfrm>
              <a:off x="2793915" y="4346216"/>
              <a:ext cx="468398" cy="369332"/>
            </a:xfrm>
            <a:prstGeom prst="rect">
              <a:avLst/>
            </a:prstGeom>
            <a:noFill/>
          </p:spPr>
          <p:txBody>
            <a:bodyPr wrap="none" rtlCol="0">
              <a:spAutoFit/>
            </a:bodyPr>
            <a:lstStyle/>
            <a:p>
              <a:r>
                <a:rPr lang="en-US" dirty="0"/>
                <a:t>p-z</a:t>
              </a:r>
            </a:p>
          </p:txBody>
        </p:sp>
      </p:grpSp>
    </p:spTree>
    <p:extLst>
      <p:ext uri="{BB962C8B-B14F-4D97-AF65-F5344CB8AC3E}">
        <p14:creationId xmlns:p14="http://schemas.microsoft.com/office/powerpoint/2010/main" val="4138880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9459" name="Rectangle 3">
                <a:extLst>
                  <a:ext uri="{FF2B5EF4-FFF2-40B4-BE49-F238E27FC236}">
                    <a16:creationId xmlns:a16="http://schemas.microsoft.com/office/drawing/2014/main" id="{3B40A953-BBFA-6244-89A8-628EEC0D5F7D}"/>
                  </a:ext>
                </a:extLst>
              </p:cNvPr>
              <p:cNvSpPr>
                <a:spLocks noGrp="1" noChangeArrowheads="1"/>
              </p:cNvSpPr>
              <p:nvPr>
                <p:ph type="body" idx="1"/>
              </p:nvPr>
            </p:nvSpPr>
            <p:spPr>
              <a:xfrm>
                <a:off x="533400" y="692696"/>
                <a:ext cx="8610600" cy="4801314"/>
              </a:xfrm>
            </p:spPr>
            <p:txBody>
              <a:bodyPr>
                <a:noAutofit/>
              </a:bodyPr>
              <a:lstStyle/>
              <a:p>
                <a:pPr eaLnBrk="1" hangingPunct="1">
                  <a:buFontTx/>
                  <a:buNone/>
                </a:pPr>
                <a:r>
                  <a:rPr lang="en-US" altLang="en-US" sz="2400" dirty="0">
                    <a:solidFill>
                      <a:schemeClr val="tx1"/>
                    </a:solidFill>
                    <a:cs typeface="Arial" panose="020B0604020202020204" pitchFamily="34" charset="0"/>
                  </a:rPr>
                  <a:t>Let y= x</a:t>
                </a:r>
                <a:r>
                  <a:rPr lang="en-US" altLang="en-US" sz="2400" baseline="30000" dirty="0">
                    <a:solidFill>
                      <a:schemeClr val="tx1"/>
                    </a:solidFill>
                    <a:cs typeface="Arial" panose="020B0604020202020204" pitchFamily="34" charset="0"/>
                  </a:rPr>
                  <a:t>2 </a:t>
                </a:r>
                <a:r>
                  <a:rPr lang="en-US" altLang="en-US" sz="2400" dirty="0">
                    <a:solidFill>
                      <a:schemeClr val="tx1"/>
                    </a:solidFill>
                    <a:cs typeface="Arial" panose="020B0604020202020204" pitchFamily="34" charset="0"/>
                  </a:rPr>
                  <a:t>mod p. </a:t>
                </a:r>
                <a:r>
                  <a:rPr lang="en-US" altLang="en-US" sz="2400" dirty="0" err="1">
                    <a:solidFill>
                      <a:schemeClr val="tx1"/>
                    </a:solidFill>
                    <a:cs typeface="Arial" panose="020B0604020202020204" pitchFamily="34" charset="0"/>
                  </a:rPr>
                  <a:t>SQRT</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(y) =x. Solve for x as follows.</a:t>
                </a:r>
              </a:p>
              <a:p>
                <a:pPr eaLnBrk="1" hangingPunct="1">
                  <a:buFontTx/>
                  <a:buNone/>
                </a:pPr>
                <a:r>
                  <a:rPr lang="en-US" altLang="en-US" sz="2400" dirty="0">
                    <a:solidFill>
                      <a:schemeClr val="tx1"/>
                    </a:solidFill>
                    <a:cs typeface="Arial" panose="020B0604020202020204" pitchFamily="34" charset="0"/>
                  </a:rPr>
                  <a:t>If eq. is solvable, then y</a:t>
                </a:r>
                <a:r>
                  <a:rPr lang="en-US" altLang="en-US" sz="2400" baseline="30000" dirty="0">
                    <a:solidFill>
                      <a:schemeClr val="tx1"/>
                    </a:solidFill>
                    <a:cs typeface="Arial" panose="020B0604020202020204" pitchFamily="34" charset="0"/>
                  </a:rPr>
                  <a:t>(p-1)/2 </a:t>
                </a:r>
                <a:r>
                  <a:rPr lang="en-US" altLang="en-US" sz="2400" dirty="0">
                    <a:solidFill>
                      <a:schemeClr val="tx1"/>
                    </a:solidFill>
                    <a:cs typeface="Arial" panose="020B0604020202020204" pitchFamily="34" charset="0"/>
                  </a:rPr>
                  <a:t>= 1 mod p. </a:t>
                </a:r>
              </a:p>
              <a:p>
                <a:pPr eaLnBrk="1" hangingPunct="1">
                  <a:buFontTx/>
                  <a:buNone/>
                </a:pPr>
                <a:r>
                  <a:rPr lang="en-US" altLang="en-US" sz="2400" b="1" dirty="0">
                    <a:solidFill>
                      <a:schemeClr val="tx1"/>
                    </a:solidFill>
                    <a:cs typeface="Arial" panose="020B0604020202020204" pitchFamily="34" charset="0"/>
                  </a:rPr>
                  <a:t>Case 1: </a:t>
                </a:r>
                <a:r>
                  <a:rPr lang="en-US" altLang="en-US" sz="2400" dirty="0">
                    <a:solidFill>
                      <a:schemeClr val="tx1"/>
                    </a:solidFill>
                    <a:cs typeface="Arial" panose="020B0604020202020204" pitchFamily="34" charset="0"/>
                  </a:rPr>
                  <a:t>p=3 mod 4, (p-1)/2 = (4t+2)/2=2t+1</a:t>
                </a:r>
              </a:p>
              <a:p>
                <a:pPr eaLnBrk="1" hangingPunct="1">
                  <a:buFontTx/>
                  <a:buNone/>
                </a:pPr>
                <a:r>
                  <a:rPr lang="en-US" altLang="en-US" sz="2400" dirty="0">
                    <a:solidFill>
                      <a:schemeClr val="tx1"/>
                    </a:solidFill>
                    <a:cs typeface="Arial" panose="020B0604020202020204" pitchFamily="34" charset="0"/>
                  </a:rPr>
                  <a:t>               y</a:t>
                </a:r>
                <a:r>
                  <a:rPr lang="en-US" altLang="en-US" sz="2400" baseline="30000" dirty="0">
                    <a:solidFill>
                      <a:schemeClr val="tx1"/>
                    </a:solidFill>
                    <a:cs typeface="Arial" panose="020B0604020202020204" pitchFamily="34" charset="0"/>
                  </a:rPr>
                  <a:t>(2t+1)</a:t>
                </a:r>
                <a:r>
                  <a:rPr lang="en-US" altLang="en-US" sz="2400" dirty="0">
                    <a:solidFill>
                      <a:schemeClr val="tx1"/>
                    </a:solidFill>
                    <a:cs typeface="Arial" panose="020B0604020202020204" pitchFamily="34" charset="0"/>
                  </a:rPr>
                  <a:t> = 1 mod p</a:t>
                </a:r>
              </a:p>
              <a:p>
                <a:pPr eaLnBrk="1" hangingPunct="1">
                  <a:buFontTx/>
                  <a:buNone/>
                </a:pPr>
                <a:r>
                  <a:rPr lang="en-US" altLang="en-US" sz="2400" dirty="0">
                    <a:solidFill>
                      <a:schemeClr val="tx1"/>
                    </a:solidFill>
                    <a:cs typeface="Arial" panose="020B0604020202020204" pitchFamily="34" charset="0"/>
                  </a:rPr>
                  <a:t>               (y </a:t>
                </a:r>
                <a:r>
                  <a:rPr lang="en-US" altLang="en-US" sz="2400" baseline="30000" dirty="0">
                    <a:solidFill>
                      <a:schemeClr val="tx1"/>
                    </a:solidFill>
                    <a:cs typeface="Arial" panose="020B0604020202020204" pitchFamily="34" charset="0"/>
                  </a:rPr>
                  <a:t>(2t+1)</a:t>
                </a:r>
                <a:r>
                  <a:rPr lang="en-US" altLang="en-US" sz="2400" dirty="0">
                    <a:solidFill>
                      <a:schemeClr val="tx1"/>
                    </a:solidFill>
                    <a:cs typeface="Arial" panose="020B0604020202020204" pitchFamily="34" charset="0"/>
                  </a:rPr>
                  <a:t>)y = </a:t>
                </a:r>
                <a:r>
                  <a:rPr lang="en-US" altLang="en-US" sz="2400" dirty="0">
                    <a:cs typeface="Arial" panose="020B0604020202020204" pitchFamily="34" charset="0"/>
                  </a:rPr>
                  <a:t>y </a:t>
                </a:r>
                <a:r>
                  <a:rPr lang="en-US" altLang="en-US" sz="2400" dirty="0">
                    <a:solidFill>
                      <a:schemeClr val="tx1"/>
                    </a:solidFill>
                    <a:cs typeface="Arial" panose="020B0604020202020204" pitchFamily="34" charset="0"/>
                  </a:rPr>
                  <a:t> mod p</a:t>
                </a:r>
              </a:p>
              <a:p>
                <a:pPr eaLnBrk="1" hangingPunct="1">
                  <a:buFontTx/>
                  <a:buNone/>
                </a:pPr>
                <a:r>
                  <a:rPr lang="en-US" altLang="en-US" sz="2400" dirty="0">
                    <a:solidFill>
                      <a:schemeClr val="tx1"/>
                    </a:solidFill>
                    <a:cs typeface="Arial" panose="020B0604020202020204" pitchFamily="34" charset="0"/>
                  </a:rPr>
                  <a:t>               (y </a:t>
                </a:r>
                <a:r>
                  <a:rPr lang="en-US" altLang="en-US" sz="2400" baseline="30000" dirty="0">
                    <a:solidFill>
                      <a:schemeClr val="tx1"/>
                    </a:solidFill>
                    <a:cs typeface="Arial" panose="020B0604020202020204" pitchFamily="34" charset="0"/>
                  </a:rPr>
                  <a:t>(t+1)</a:t>
                </a:r>
                <a:r>
                  <a:rPr lang="en-US" altLang="en-US" sz="2400" dirty="0">
                    <a:solidFill>
                      <a:schemeClr val="tx1"/>
                    </a:solidFill>
                    <a:cs typeface="Arial" panose="020B0604020202020204" pitchFamily="34" charset="0"/>
                  </a:rPr>
                  <a:t>)</a:t>
                </a:r>
                <a:r>
                  <a:rPr lang="en-US" altLang="en-US" sz="2400" baseline="30000" dirty="0">
                    <a:solidFill>
                      <a:schemeClr val="tx1"/>
                    </a:solidFill>
                    <a:cs typeface="Arial" panose="020B0604020202020204" pitchFamily="34" charset="0"/>
                  </a:rPr>
                  <a:t>2</a:t>
                </a:r>
                <a:r>
                  <a:rPr lang="en-US" altLang="en-US" sz="2400" dirty="0">
                    <a:solidFill>
                      <a:schemeClr val="tx1"/>
                    </a:solidFill>
                    <a:cs typeface="Arial" panose="020B0604020202020204" pitchFamily="34" charset="0"/>
                  </a:rPr>
                  <a:t> = y mod p</a:t>
                </a:r>
              </a:p>
              <a:p>
                <a:pPr eaLnBrk="1" hangingPunct="1">
                  <a:buFontTx/>
                  <a:buNone/>
                </a:pPr>
                <a:r>
                  <a:rPr lang="en-US" altLang="en-US" sz="2400" dirty="0">
                    <a:solidFill>
                      <a:schemeClr val="tx1"/>
                    </a:solidFill>
                    <a:cs typeface="Arial" panose="020B0604020202020204" pitchFamily="34" charset="0"/>
                  </a:rPr>
                  <a:t>              output square root x=y</a:t>
                </a:r>
                <a:r>
                  <a:rPr lang="en-US" altLang="en-US" sz="2400" baseline="30000" dirty="0">
                    <a:solidFill>
                      <a:schemeClr val="tx1"/>
                    </a:solidFill>
                    <a:cs typeface="Arial" panose="020B0604020202020204" pitchFamily="34" charset="0"/>
                  </a:rPr>
                  <a:t>(t+1) </a:t>
                </a:r>
                <a:r>
                  <a:rPr lang="en-US" altLang="en-US" sz="2400" dirty="0">
                    <a:solidFill>
                      <a:schemeClr val="tx1"/>
                    </a:solidFill>
                    <a:cs typeface="Arial" panose="020B0604020202020204" pitchFamily="34" charset="0"/>
                  </a:rPr>
                  <a:t>mod p</a:t>
                </a:r>
              </a:p>
              <a:p>
                <a:pPr eaLnBrk="1" hangingPunct="1">
                  <a:buFontTx/>
                  <a:buNone/>
                </a:pPr>
                <a:r>
                  <a:rPr lang="en-US" altLang="en-US" sz="2400" b="1" dirty="0">
                    <a:solidFill>
                      <a:schemeClr val="tx1"/>
                    </a:solidFill>
                    <a:cs typeface="Arial" panose="020B0604020202020204" pitchFamily="34" charset="0"/>
                  </a:rPr>
                  <a:t>Case 2: </a:t>
                </a:r>
                <a:r>
                  <a:rPr lang="en-US" altLang="en-US" sz="2400" dirty="0">
                    <a:solidFill>
                      <a:schemeClr val="tx1"/>
                    </a:solidFill>
                    <a:cs typeface="Arial" panose="020B0604020202020204" pitchFamily="34" charset="0"/>
                  </a:rPr>
                  <a:t>p= 1 mod 4? Can </a:t>
                </a:r>
                <a:r>
                  <a:rPr lang="en-US" altLang="en-US" sz="2400" dirty="0">
                    <a:cs typeface="Arial" panose="020B0604020202020204" pitchFamily="34" charset="0"/>
                  </a:rPr>
                  <a:t>G</a:t>
                </a:r>
                <a:r>
                  <a:rPr lang="en-US" altLang="en-US" sz="2400" dirty="0">
                    <a:solidFill>
                      <a:schemeClr val="tx1"/>
                    </a:solidFill>
                    <a:cs typeface="Arial" panose="020B0604020202020204" pitchFamily="34" charset="0"/>
                  </a:rPr>
                  <a:t>iven</a:t>
                </a:r>
                <a:r>
                  <a:rPr lang="en-US" altLang="en-US" sz="2400" dirty="0">
                    <a:cs typeface="Arial" panose="020B0604020202020204" pitchFamily="34" charset="0"/>
                  </a:rPr>
                  <a:t> z </a:t>
                </a:r>
                <a:r>
                  <a:rPr lang="en-US" altLang="en-US" sz="2400" dirty="0" err="1">
                    <a:cs typeface="Arial" panose="020B0604020202020204" pitchFamily="34" charset="0"/>
                  </a:rPr>
                  <a:t>s.t.</a:t>
                </a:r>
                <a:r>
                  <a:rPr lang="en-US" altLang="en-US" sz="2400" dirty="0">
                    <a:cs typeface="Arial" panose="020B0604020202020204" pitchFamily="34" charset="0"/>
                  </a:rPr>
                  <a:t> z is a non-square mod p, can compute </a:t>
                </a:r>
                <a:r>
                  <a:rPr lang="en-US" altLang="en-US" sz="2400" dirty="0" err="1">
                    <a:cs typeface="Arial" panose="020B0604020202020204" pitchFamily="34" charset="0"/>
                  </a:rPr>
                  <a:t>SQRT</a:t>
                </a:r>
                <a:r>
                  <a:rPr lang="en-US" altLang="en-US" sz="2400" baseline="-25000" dirty="0" err="1">
                    <a:cs typeface="Arial" panose="020B0604020202020204" pitchFamily="34" charset="0"/>
                  </a:rPr>
                  <a:t>p,g</a:t>
                </a:r>
                <a:r>
                  <a:rPr lang="en-US" altLang="en-US" sz="2400" dirty="0">
                    <a:cs typeface="Arial" panose="020B0604020202020204" pitchFamily="34" charset="0"/>
                  </a:rPr>
                  <a:t>(y). How? Look at Dana’s notes.</a:t>
                </a:r>
              </a:p>
              <a:p>
                <a:pPr eaLnBrk="1" hangingPunct="1">
                  <a:buFontTx/>
                  <a:buNone/>
                </a:pPr>
                <a:r>
                  <a:rPr lang="en-US" altLang="en-US" sz="2400" dirty="0">
                    <a:cs typeface="Arial" panose="020B0604020202020204" pitchFamily="34" charset="0"/>
                  </a:rPr>
                  <a:t>How to find z </a:t>
                </a:r>
                <a:r>
                  <a:rPr lang="en-US" altLang="en-US" sz="2400" dirty="0" err="1">
                    <a:cs typeface="Arial" panose="020B0604020202020204" pitchFamily="34" charset="0"/>
                  </a:rPr>
                  <a:t>s.t.</a:t>
                </a:r>
                <a:r>
                  <a:rPr lang="en-US" altLang="en-US" sz="2400" dirty="0">
                    <a:cs typeface="Arial" panose="020B0604020202020204" pitchFamily="34" charset="0"/>
                  </a:rPr>
                  <a:t> z non-square? </a:t>
                </a:r>
              </a:p>
              <a:p>
                <a:pPr eaLnBrk="1" hangingPunct="1">
                  <a:buFontTx/>
                  <a:buNone/>
                </a:pPr>
                <a:r>
                  <a:rPr lang="en-US" altLang="en-US" sz="2400" dirty="0">
                    <a:cs typeface="Arial" panose="020B0604020202020204" pitchFamily="34" charset="0"/>
                  </a:rPr>
                  <a:t>Choose z at random </a:t>
                </a:r>
                <a:r>
                  <a:rPr lang="en-US" altLang="en-US" sz="2400" dirty="0" err="1">
                    <a:cs typeface="Arial" panose="020B0604020202020204" pitchFamily="34" charset="0"/>
                  </a:rPr>
                  <a:t>s.t.z</a:t>
                </a:r>
                <a:r>
                  <a:rPr lang="en-US" altLang="en-US" sz="2400" dirty="0">
                    <a:cs typeface="Arial" panose="020B0604020202020204" pitchFamily="34" charset="0"/>
                  </a:rPr>
                  <a:t>(</a:t>
                </a:r>
                <a:r>
                  <a:rPr lang="en-US" altLang="en-US" sz="2400" baseline="30000" dirty="0">
                    <a:cs typeface="Arial" panose="020B0604020202020204" pitchFamily="34" charset="0"/>
                  </a:rPr>
                  <a:t>p-1/)2</a:t>
                </a:r>
                <a:r>
                  <a:rPr lang="en-US" altLang="en-US" sz="2400" dirty="0">
                    <a:cs typeface="Arial" panose="020B0604020202020204" pitchFamily="34" charset="0"/>
                  </a:rPr>
                  <a:t>=-1 mod p. 2 trials</a:t>
                </a:r>
                <a:endParaRPr lang="en-US" altLang="en-US" sz="2400" dirty="0">
                  <a:solidFill>
                    <a:schemeClr val="tx1"/>
                  </a:solidFill>
                  <a:cs typeface="Arial" panose="020B0604020202020204" pitchFamily="34" charset="0"/>
                </a:endParaRPr>
              </a:p>
              <a:p>
                <a:pPr marL="0" indent="0" eaLnBrk="1" hangingPunct="1">
                  <a:spcBef>
                    <a:spcPts val="0"/>
                  </a:spcBef>
                  <a:buFontTx/>
                  <a:buNone/>
                </a:pPr>
                <a:endParaRPr lang="en-US" altLang="en-US" sz="2400" dirty="0">
                  <a:solidFill>
                    <a:schemeClr val="tx1"/>
                  </a:solidFill>
                  <a:cs typeface="Arial" panose="020B0604020202020204" pitchFamily="34" charset="0"/>
                </a:endParaRPr>
              </a:p>
              <a:p>
                <a:pPr marL="0" indent="0" eaLnBrk="1" hangingPunct="1">
                  <a:spcBef>
                    <a:spcPts val="0"/>
                  </a:spcBef>
                  <a:buFontTx/>
                  <a:buNone/>
                </a:pPr>
                <a:r>
                  <a:rPr lang="en-US" altLang="en-US" sz="2400" dirty="0">
                    <a:cs typeface="Arial" panose="020B0604020202020204" pitchFamily="34" charset="0"/>
                  </a:rPr>
                  <a:t>Actually: Both </a:t>
                </a:r>
                <a:r>
                  <a:rPr lang="en-US" altLang="en-US" sz="2400" dirty="0">
                    <a:solidFill>
                      <a:schemeClr val="accent1"/>
                    </a:solidFill>
                    <a:cs typeface="Arial" panose="020B0604020202020204" pitchFamily="34" charset="0"/>
                  </a:rPr>
                  <a:t>x</a:t>
                </a:r>
                <a:r>
                  <a:rPr lang="en-US" altLang="en-US" sz="2400" dirty="0">
                    <a:solidFill>
                      <a:schemeClr val="tx1"/>
                    </a:solidFill>
                    <a:cs typeface="Arial" panose="020B0604020202020204" pitchFamily="34" charset="0"/>
                  </a:rPr>
                  <a:t>=</a:t>
                </a:r>
                <a:r>
                  <a:rPr lang="en-US" altLang="en-US" sz="2400" dirty="0" err="1">
                    <a:solidFill>
                      <a:schemeClr val="tx1"/>
                    </a:solidFill>
                    <a:cs typeface="Arial" panose="020B0604020202020204" pitchFamily="34" charset="0"/>
                  </a:rPr>
                  <a:t>g</a:t>
                </a:r>
                <a:r>
                  <a:rPr lang="en-US" altLang="en-US" sz="2400" baseline="300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 mod p and </a:t>
                </a:r>
                <a:r>
                  <a:rPr lang="en-US" altLang="en-US" sz="2400" dirty="0">
                    <a:solidFill>
                      <a:schemeClr val="accent1"/>
                    </a:solidFill>
                    <a:cs typeface="Arial" panose="020B0604020202020204" pitchFamily="34" charset="0"/>
                  </a:rPr>
                  <a:t>-x</a:t>
                </a:r>
                <a:r>
                  <a:rPr lang="en-US" altLang="en-US" sz="2400" dirty="0">
                    <a:solidFill>
                      <a:schemeClr val="tx1"/>
                    </a:solidFill>
                    <a:cs typeface="Arial" panose="020B0604020202020204" pitchFamily="34" charset="0"/>
                  </a:rPr>
                  <a:t>=</a:t>
                </a:r>
                <a:r>
                  <a:rPr lang="en-US" altLang="en-US" sz="2400" dirty="0" err="1">
                    <a:solidFill>
                      <a:schemeClr val="tx1"/>
                    </a:solidFill>
                    <a:cs typeface="Arial" panose="020B0604020202020204" pitchFamily="34" charset="0"/>
                  </a:rPr>
                  <a:t>g</a:t>
                </a:r>
                <a:r>
                  <a:rPr lang="en-US" altLang="en-US" sz="2400" baseline="300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(-1)=g</a:t>
                </a:r>
                <a:r>
                  <a:rPr lang="en-US" altLang="en-US" sz="2400" baseline="30000" dirty="0">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g</a:t>
                </a:r>
                <a:r>
                  <a:rPr lang="en-US" altLang="en-US" sz="2400" baseline="30000" dirty="0">
                    <a:solidFill>
                      <a:schemeClr val="tx1"/>
                    </a:solidFill>
                    <a:cs typeface="Arial" panose="020B0604020202020204" pitchFamily="34" charset="0"/>
                  </a:rPr>
                  <a:t>(p-1)/2 </a:t>
                </a:r>
                <a:r>
                  <a:rPr lang="en-US" altLang="en-US" sz="2400" dirty="0">
                    <a:solidFill>
                      <a:schemeClr val="tx1"/>
                    </a:solidFill>
                    <a:cs typeface="Arial" panose="020B0604020202020204" pitchFamily="34" charset="0"/>
                  </a:rPr>
                  <a:t>= </a:t>
                </a:r>
                <a:r>
                  <a:rPr lang="en-US" altLang="en-US" sz="2400" dirty="0" err="1">
                    <a:solidFill>
                      <a:schemeClr val="tx1"/>
                    </a:solidFill>
                    <a:cs typeface="Arial" panose="020B0604020202020204" pitchFamily="34" charset="0"/>
                  </a:rPr>
                  <a:t>g</a:t>
                </a:r>
                <a:r>
                  <a:rPr lang="en-US" altLang="en-US" sz="2400" baseline="30000" dirty="0" err="1">
                    <a:solidFill>
                      <a:schemeClr val="tx1"/>
                    </a:solidFill>
                    <a:cs typeface="Arial" panose="020B0604020202020204" pitchFamily="34" charset="0"/>
                  </a:rPr>
                  <a:t>i</a:t>
                </a:r>
                <a:r>
                  <a:rPr lang="en-US" altLang="en-US" sz="2400" baseline="30000" dirty="0">
                    <a:solidFill>
                      <a:schemeClr val="tx1"/>
                    </a:solidFill>
                    <a:cs typeface="Arial" panose="020B0604020202020204" pitchFamily="34" charset="0"/>
                  </a:rPr>
                  <a:t>+(p-1)/2 </a:t>
                </a:r>
                <a:r>
                  <a:rPr lang="en-US" altLang="en-US" sz="2400" dirty="0">
                    <a:solidFill>
                      <a:schemeClr val="tx1"/>
                    </a:solidFill>
                    <a:cs typeface="Arial" panose="020B0604020202020204" pitchFamily="34" charset="0"/>
                  </a:rPr>
                  <a:t>mod p</a:t>
                </a:r>
              </a:p>
              <a:p>
                <a:pPr marL="0" indent="0" eaLnBrk="1" hangingPunct="1">
                  <a:spcBef>
                    <a:spcPts val="0"/>
                  </a:spcBef>
                  <a:buFontTx/>
                  <a:buNone/>
                </a:pPr>
                <a:r>
                  <a:rPr lang="en-US" altLang="en-US" sz="2400" dirty="0">
                    <a:solidFill>
                      <a:schemeClr val="tx1"/>
                    </a:solidFill>
                    <a:cs typeface="Arial" panose="020B0604020202020204" pitchFamily="34" charset="0"/>
                  </a:rPr>
                  <a:t>Bare square roots of g</a:t>
                </a:r>
                <a:r>
                  <a:rPr lang="en-US" altLang="en-US" sz="2400" baseline="30000" dirty="0">
                    <a:solidFill>
                      <a:schemeClr val="tx1"/>
                    </a:solidFill>
                    <a:cs typeface="Arial" panose="020B0604020202020204" pitchFamily="34" charset="0"/>
                  </a:rPr>
                  <a:t>2i</a:t>
                </a:r>
                <a:r>
                  <a:rPr lang="en-US" altLang="en-US" sz="2400" dirty="0">
                    <a:solidFill>
                      <a:schemeClr val="tx1"/>
                    </a:solidFill>
                    <a:cs typeface="Arial" panose="020B0604020202020204" pitchFamily="34" charset="0"/>
                  </a:rPr>
                  <a:t> mod p, call  the  </a:t>
                </a:r>
                <a:r>
                  <a:rPr lang="en-US" altLang="en-US" sz="2400" b="1" dirty="0">
                    <a:solidFill>
                      <a:schemeClr val="accent1"/>
                    </a:solidFill>
                    <a:cs typeface="Arial" panose="020B0604020202020204" pitchFamily="34" charset="0"/>
                  </a:rPr>
                  <a:t>principal square </a:t>
                </a:r>
                <a:r>
                  <a:rPr lang="en-US" altLang="en-US" sz="2400" dirty="0">
                    <a:solidFill>
                      <a:schemeClr val="accent1"/>
                    </a:solidFill>
                    <a:cs typeface="Arial" panose="020B0604020202020204" pitchFamily="34" charset="0"/>
                  </a:rPr>
                  <a:t>root </a:t>
                </a:r>
                <a:r>
                  <a:rPr lang="en-US" altLang="en-US" sz="2400" dirty="0">
                    <a:solidFill>
                      <a:schemeClr val="tx1"/>
                    </a:solidFill>
                    <a:cs typeface="Arial" panose="020B0604020202020204" pitchFamily="34" charset="0"/>
                  </a:rPr>
                  <a:t>if its </a:t>
                </a:r>
                <a14:m>
                  <m:oMath xmlns:m="http://schemas.openxmlformats.org/officeDocument/2006/math">
                    <m:r>
                      <a:rPr lang="en-US" altLang="en-US" sz="24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solidFill>
                      <a:schemeClr val="tx1"/>
                    </a:solidFill>
                    <a:cs typeface="Arial" panose="020B0604020202020204" pitchFamily="34" charset="0"/>
                  </a:rPr>
                  <a:t>(p-1)/2, </a:t>
                </a:r>
                <a:r>
                  <a:rPr lang="en-US" altLang="en-US" sz="2400" dirty="0">
                    <a:cs typeface="Arial" panose="020B0604020202020204" pitchFamily="34" charset="0"/>
                  </a:rPr>
                  <a:t> </a:t>
                </a:r>
                <a:r>
                  <a:rPr lang="en-US" altLang="en-US" sz="2400" dirty="0" err="1">
                    <a:cs typeface="Arial" panose="020B0604020202020204" pitchFamily="34" charset="0"/>
                  </a:rPr>
                  <a:t>o.w</a:t>
                </a:r>
                <a:r>
                  <a:rPr lang="en-US" altLang="en-US" sz="2400" dirty="0">
                    <a:cs typeface="Arial" panose="020B0604020202020204" pitchFamily="34" charset="0"/>
                  </a:rPr>
                  <a:t>.</a:t>
                </a:r>
                <a:r>
                  <a:rPr lang="en-US" altLang="en-US" sz="2400" dirty="0">
                    <a:solidFill>
                      <a:schemeClr val="tx1"/>
                    </a:solidFill>
                    <a:cs typeface="Arial" panose="020B0604020202020204" pitchFamily="34" charset="0"/>
                  </a:rPr>
                  <a:t> p-x is the principal.</a:t>
                </a:r>
              </a:p>
            </p:txBody>
          </p:sp>
        </mc:Choice>
        <mc:Fallback>
          <p:sp>
            <p:nvSpPr>
              <p:cNvPr id="19459" name="Rectangle 3">
                <a:extLst>
                  <a:ext uri="{FF2B5EF4-FFF2-40B4-BE49-F238E27FC236}">
                    <a16:creationId xmlns:a16="http://schemas.microsoft.com/office/drawing/2014/main" id="{3B40A953-BBFA-6244-89A8-628EEC0D5F7D}"/>
                  </a:ext>
                </a:extLst>
              </p:cNvPr>
              <p:cNvSpPr>
                <a:spLocks noGrp="1" noRot="1" noChangeAspect="1" noMove="1" noResize="1" noEditPoints="1" noAdjustHandles="1" noChangeArrowheads="1" noChangeShapeType="1" noTextEdit="1"/>
              </p:cNvSpPr>
              <p:nvPr>
                <p:ph type="body" idx="1"/>
              </p:nvPr>
            </p:nvSpPr>
            <p:spPr>
              <a:xfrm>
                <a:off x="533400" y="692696"/>
                <a:ext cx="8610600" cy="4801314"/>
              </a:xfrm>
              <a:blipFill>
                <a:blip r:embed="rId3"/>
                <a:stretch>
                  <a:fillRect l="-1180" t="-1055" b="-32718"/>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4547FF25-CBFE-4F47-8AE3-612D16F8846A}"/>
              </a:ext>
            </a:extLst>
          </p:cNvPr>
          <p:cNvSpPr>
            <a:spLocks noGrp="1"/>
          </p:cNvSpPr>
          <p:nvPr>
            <p:ph type="title"/>
          </p:nvPr>
        </p:nvSpPr>
        <p:spPr>
          <a:xfrm>
            <a:off x="533400" y="-99392"/>
            <a:ext cx="7772400" cy="984885"/>
          </a:xfrm>
        </p:spPr>
        <p:txBody>
          <a:bodyPr>
            <a:normAutofit/>
          </a:bodyPr>
          <a:lstStyle/>
          <a:p>
            <a:r>
              <a:rPr lang="en-US" sz="3200" dirty="0">
                <a:solidFill>
                  <a:schemeClr val="accent1"/>
                </a:solidFill>
                <a:latin typeface="Arial" panose="020B0604020202020204" pitchFamily="34" charset="0"/>
                <a:cs typeface="Arial" panose="020B0604020202020204" pitchFamily="34" charset="0"/>
              </a:rPr>
              <a:t>First: Computing Square Roots mod P</a:t>
            </a:r>
          </a:p>
        </p:txBody>
      </p:sp>
    </p:spTree>
    <p:extLst>
      <p:ext uri="{BB962C8B-B14F-4D97-AF65-F5344CB8AC3E}">
        <p14:creationId xmlns:p14="http://schemas.microsoft.com/office/powerpoint/2010/main" val="548388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79045C86-9BF6-5A42-92F3-7E345408BD90}"/>
              </a:ext>
            </a:extLst>
          </p:cNvPr>
          <p:cNvSpPr>
            <a:spLocks noGrp="1"/>
          </p:cNvSpPr>
          <p:nvPr>
            <p:ph type="title"/>
          </p:nvPr>
        </p:nvSpPr>
        <p:spPr>
          <a:xfrm>
            <a:off x="685800" y="152400"/>
            <a:ext cx="7772400" cy="1661993"/>
          </a:xfrm>
        </p:spPr>
        <p:txBody>
          <a:bodyPr>
            <a:normAutofit fontScale="90000"/>
          </a:bodyPr>
          <a:lstStyle/>
          <a:p>
            <a:r>
              <a:rPr lang="en-US" altLang="en-US" sz="3600" dirty="0">
                <a:solidFill>
                  <a:schemeClr val="accent1"/>
                </a:solidFill>
                <a:latin typeface="Arial" panose="020B0604020202020204" pitchFamily="34" charset="0"/>
                <a:cs typeface="Arial" panose="020B0604020202020204" pitchFamily="34" charset="0"/>
              </a:rPr>
              <a:t>MSB Theorem Proof Warm up:  </a:t>
            </a:r>
            <a:br>
              <a:rPr lang="en-US" altLang="en-US" sz="3600" dirty="0">
                <a:solidFill>
                  <a:schemeClr val="accent1"/>
                </a:solidFill>
                <a:latin typeface="Arial" panose="020B0604020202020204" pitchFamily="34" charset="0"/>
                <a:cs typeface="Arial" panose="020B0604020202020204" pitchFamily="34" charset="0"/>
              </a:rPr>
            </a:br>
            <a:r>
              <a:rPr lang="en-US" altLang="en-US" sz="3600" dirty="0">
                <a:solidFill>
                  <a:schemeClr val="accent1"/>
                </a:solidFill>
                <a:latin typeface="Arial" panose="020B0604020202020204" pitchFamily="34" charset="0"/>
                <a:cs typeface="Arial" panose="020B0604020202020204" pitchFamily="34" charset="0"/>
              </a:rPr>
              <a:t>y=</a:t>
            </a:r>
            <a:r>
              <a:rPr lang="en-US" altLang="en-US" sz="3600" dirty="0" err="1">
                <a:solidFill>
                  <a:schemeClr val="accent1"/>
                </a:solidFill>
                <a:latin typeface="Arial" panose="020B0604020202020204" pitchFamily="34" charset="0"/>
                <a:cs typeface="Arial" panose="020B0604020202020204" pitchFamily="34" charset="0"/>
              </a:rPr>
              <a:t>g</a:t>
            </a:r>
            <a:r>
              <a:rPr lang="en-US" altLang="en-US" sz="3600" baseline="30000" dirty="0" err="1">
                <a:solidFill>
                  <a:schemeClr val="accent1"/>
                </a:solidFill>
                <a:latin typeface="Arial" panose="020B0604020202020204" pitchFamily="34" charset="0"/>
                <a:cs typeface="Arial" panose="020B0604020202020204" pitchFamily="34" charset="0"/>
              </a:rPr>
              <a:t>x</a:t>
            </a:r>
            <a:r>
              <a:rPr lang="en-US" altLang="en-US" sz="3600" dirty="0">
                <a:solidFill>
                  <a:schemeClr val="accent1"/>
                </a:solidFill>
                <a:latin typeface="Arial" panose="020B0604020202020204" pitchFamily="34" charset="0"/>
                <a:cs typeface="Arial" panose="020B0604020202020204" pitchFamily="34" charset="0"/>
              </a:rPr>
              <a:t> mod p,  0&lt;x&lt;p</a:t>
            </a:r>
            <a:br>
              <a:rPr lang="en-US" altLang="en-US" sz="3600" dirty="0">
                <a:solidFill>
                  <a:schemeClr val="accent1"/>
                </a:solidFill>
                <a:latin typeface="Arial" panose="020B0604020202020204" pitchFamily="34" charset="0"/>
                <a:cs typeface="Arial" panose="020B0604020202020204" pitchFamily="34" charset="0"/>
              </a:rPr>
            </a:br>
            <a:br>
              <a:rPr lang="en-US" altLang="en-US" sz="3600" dirty="0">
                <a:solidFill>
                  <a:schemeClr val="accent1"/>
                </a:solidFill>
                <a:latin typeface="Arial" panose="020B0604020202020204" pitchFamily="34" charset="0"/>
                <a:cs typeface="Arial" panose="020B0604020202020204" pitchFamily="34" charset="0"/>
              </a:rPr>
            </a:br>
            <a:endParaRPr lang="en-US" altLang="en-US" sz="3600" dirty="0">
              <a:solidFill>
                <a:schemeClr val="accent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5D89D40-485D-EB47-8C6E-50A031E1C699}"/>
              </a:ext>
            </a:extLst>
          </p:cNvPr>
          <p:cNvSpPr>
            <a:spLocks noGrp="1"/>
          </p:cNvSpPr>
          <p:nvPr>
            <p:ph idx="1"/>
          </p:nvPr>
        </p:nvSpPr>
        <p:spPr>
          <a:xfrm>
            <a:off x="358082" y="924252"/>
            <a:ext cx="8382000" cy="5539978"/>
          </a:xfrm>
        </p:spPr>
        <p:txBody>
          <a:bodyPr>
            <a:normAutofit fontScale="92500" lnSpcReduction="20000"/>
          </a:bodyPr>
          <a:lstStyle/>
          <a:p>
            <a:pPr marL="0" indent="0">
              <a:buFontTx/>
              <a:buNone/>
            </a:pPr>
            <a:r>
              <a:rPr lang="en-US" altLang="en-US" sz="2400" dirty="0">
                <a:solidFill>
                  <a:schemeClr val="tx1"/>
                </a:solidFill>
                <a:cs typeface="Arial" panose="020B0604020202020204" pitchFamily="34" charset="0"/>
              </a:rPr>
              <a:t> ,</a:t>
            </a:r>
          </a:p>
          <a:p>
            <a:pPr marL="0" indent="0">
              <a:buFontTx/>
              <a:buNone/>
            </a:pPr>
            <a:r>
              <a:rPr lang="en-US" altLang="en-US" sz="2400" dirty="0">
                <a:solidFill>
                  <a:schemeClr val="tx1"/>
                </a:solidFill>
                <a:cs typeface="Arial" panose="020B0604020202020204" pitchFamily="34" charset="0"/>
              </a:rPr>
              <a:t>Suppose for contradiction PPT </a:t>
            </a:r>
          </a:p>
          <a:p>
            <a:pPr marL="0" indent="0">
              <a:buFontTx/>
              <a:buNone/>
            </a:pPr>
            <a:r>
              <a:rPr lang="en-US" altLang="en-US" sz="2400" dirty="0">
                <a:solidFill>
                  <a:schemeClr val="tx1"/>
                </a:solidFill>
                <a:cs typeface="Arial" panose="020B0604020202020204" pitchFamily="34" charset="0"/>
              </a:rPr>
              <a:t>PRED(</a:t>
            </a:r>
            <a:r>
              <a:rPr lang="en-US" altLang="en-US" sz="2400" dirty="0" err="1">
                <a:solidFill>
                  <a:schemeClr val="tx1"/>
                </a:solidFill>
                <a:cs typeface="Arial" panose="020B0604020202020204" pitchFamily="34" charset="0"/>
              </a:rPr>
              <a:t>p,g,y</a:t>
            </a:r>
            <a:r>
              <a:rPr lang="en-US" altLang="en-US" sz="2400" dirty="0">
                <a:solidFill>
                  <a:schemeClr val="tx1"/>
                </a:solidFill>
                <a:cs typeface="Arial" panose="020B0604020202020204" pitchFamily="34" charset="0"/>
              </a:rPr>
              <a:t>)=</a:t>
            </a:r>
            <a:r>
              <a:rPr lang="en-US" altLang="en-US" sz="2400" dirty="0" err="1">
                <a:solidFill>
                  <a:schemeClr val="tx1"/>
                </a:solidFill>
                <a:cs typeface="Arial" panose="020B0604020202020204" pitchFamily="34" charset="0"/>
              </a:rPr>
              <a:t>msb</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 (x) </a:t>
            </a:r>
            <a:r>
              <a:rPr lang="en-US" altLang="en-US" sz="2400" b="1" dirty="0">
                <a:solidFill>
                  <a:schemeClr val="tx1"/>
                </a:solidFill>
                <a:cs typeface="Arial" panose="020B0604020202020204" pitchFamily="34" charset="0"/>
              </a:rPr>
              <a:t>for all y </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dirty="0" err="1">
                <a:solidFill>
                  <a:schemeClr val="tx1"/>
                </a:solidFill>
                <a:cs typeface="Arial" panose="020B0604020202020204" pitchFamily="34" charset="0"/>
              </a:rPr>
              <a:t>LSB</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(y) =1 if x is odd, 0 if x is even </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dirty="0">
                <a:solidFill>
                  <a:schemeClr val="tx1"/>
                </a:solidFill>
                <a:cs typeface="Arial" panose="020B0604020202020204" pitchFamily="34" charset="0"/>
              </a:rPr>
              <a:t>IDEA: Will use routines for  LSB</a:t>
            </a:r>
            <a:r>
              <a:rPr lang="en-US" altLang="en-US" sz="2400" dirty="0">
                <a:cs typeface="Arial" panose="020B0604020202020204" pitchFamily="34" charset="0"/>
              </a:rPr>
              <a:t>, </a:t>
            </a:r>
            <a:r>
              <a:rPr lang="en-US" altLang="en-US" sz="2400" dirty="0">
                <a:solidFill>
                  <a:schemeClr val="tx1"/>
                </a:solidFill>
                <a:cs typeface="Arial" panose="020B0604020202020204" pitchFamily="34" charset="0"/>
              </a:rPr>
              <a:t> SQRT and (presumed) PRED</a:t>
            </a:r>
          </a:p>
          <a:p>
            <a:pPr marL="0" indent="0">
              <a:buFontTx/>
              <a:buNone/>
            </a:pPr>
            <a:r>
              <a:rPr lang="en-US" altLang="en-US" sz="2400" dirty="0">
                <a:solidFill>
                  <a:schemeClr val="tx1"/>
                </a:solidFill>
                <a:cs typeface="Arial" panose="020B0604020202020204" pitchFamily="34" charset="0"/>
              </a:rPr>
              <a:t>to reconstruct x= b</a:t>
            </a:r>
            <a:r>
              <a:rPr lang="en-US" altLang="en-US" sz="2400" baseline="-25000" dirty="0">
                <a:solidFill>
                  <a:schemeClr val="tx1"/>
                </a:solidFill>
                <a:cs typeface="Arial" panose="020B0604020202020204" pitchFamily="34" charset="0"/>
              </a:rPr>
              <a:t>n</a:t>
            </a:r>
            <a:r>
              <a:rPr lang="en-US" altLang="en-US" sz="2400" dirty="0">
                <a:solidFill>
                  <a:schemeClr val="tx1"/>
                </a:solidFill>
                <a:cs typeface="Arial" panose="020B0604020202020204" pitchFamily="34" charset="0"/>
              </a:rPr>
              <a:t>…b</a:t>
            </a:r>
            <a:r>
              <a:rPr lang="en-US" altLang="en-US" sz="2400" baseline="-25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  bit by bit.  And reach contradiction to DLA.</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u="sng" dirty="0">
                <a:solidFill>
                  <a:schemeClr val="tx1"/>
                </a:solidFill>
                <a:cs typeface="Arial" panose="020B0604020202020204" pitchFamily="34" charset="0"/>
              </a:rPr>
              <a:t>Discrete-Logarithm(</a:t>
            </a:r>
            <a:r>
              <a:rPr lang="en-US" altLang="en-US" sz="2400" u="sng" dirty="0" err="1">
                <a:solidFill>
                  <a:schemeClr val="tx1"/>
                </a:solidFill>
                <a:cs typeface="Arial" panose="020B0604020202020204" pitchFamily="34" charset="0"/>
              </a:rPr>
              <a:t>p.g,y</a:t>
            </a:r>
            <a:r>
              <a:rPr lang="en-US" altLang="en-US" sz="2400" u="sng" dirty="0">
                <a:solidFill>
                  <a:schemeClr val="tx1"/>
                </a:solidFill>
                <a:cs typeface="Arial" panose="020B0604020202020204" pitchFamily="34" charset="0"/>
              </a:rPr>
              <a:t>):  </a:t>
            </a:r>
          </a:p>
          <a:p>
            <a:pPr marL="0" indent="0">
              <a:buFontTx/>
              <a:buNone/>
            </a:pPr>
            <a:r>
              <a:rPr lang="en-US" altLang="en-US" sz="2400" dirty="0">
                <a:solidFill>
                  <a:schemeClr val="tx1"/>
                </a:solidFill>
                <a:cs typeface="Arial" panose="020B0604020202020204" pitchFamily="34" charset="0"/>
              </a:rPr>
              <a:t>0. Initialize z:=y mod p( =</a:t>
            </a:r>
            <a:r>
              <a:rPr lang="en-US" altLang="en-US" sz="2400" dirty="0" err="1">
                <a:solidFill>
                  <a:schemeClr val="tx1"/>
                </a:solidFill>
                <a:cs typeface="Arial" panose="020B0604020202020204" pitchFamily="34" charset="0"/>
              </a:rPr>
              <a:t>g</a:t>
            </a:r>
            <a:r>
              <a:rPr lang="en-US" altLang="en-US" sz="2400" baseline="30000" dirty="0" err="1">
                <a:solidFill>
                  <a:schemeClr val="tx1"/>
                </a:solidFill>
                <a:cs typeface="Arial" panose="020B0604020202020204" pitchFamily="34" charset="0"/>
              </a:rPr>
              <a:t>x</a:t>
            </a:r>
            <a:r>
              <a:rPr lang="en-US" altLang="en-US" sz="2400" dirty="0">
                <a:solidFill>
                  <a:schemeClr val="tx1"/>
                </a:solidFill>
                <a:cs typeface="Arial" panose="020B0604020202020204" pitchFamily="34" charset="0"/>
              </a:rPr>
              <a:t> mod p), n=|p|,</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=1</a:t>
            </a:r>
          </a:p>
          <a:p>
            <a:pPr marL="457200" indent="-457200">
              <a:buFontTx/>
              <a:buAutoNum type="arabicPeriod"/>
            </a:pPr>
            <a:r>
              <a:rPr lang="en-US" altLang="en-US" sz="2400" dirty="0">
                <a:solidFill>
                  <a:schemeClr val="tx1"/>
                </a:solidFill>
                <a:cs typeface="Arial" panose="020B0604020202020204" pitchFamily="34" charset="0"/>
              </a:rPr>
              <a:t>Compute b</a:t>
            </a:r>
            <a:r>
              <a:rPr lang="en-US" altLang="en-US" sz="2400" baseline="-25000" dirty="0">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a:t>
            </a:r>
            <a:r>
              <a:rPr lang="en-US" altLang="en-US" sz="2400" dirty="0" err="1">
                <a:solidFill>
                  <a:schemeClr val="tx1"/>
                </a:solidFill>
                <a:cs typeface="Arial" panose="020B0604020202020204" pitchFamily="34" charset="0"/>
              </a:rPr>
              <a:t>LSB</a:t>
            </a:r>
            <a:r>
              <a:rPr lang="en-US" altLang="en-US" sz="2400" baseline="-25000" dirty="0" err="1">
                <a:solidFill>
                  <a:schemeClr val="tx1"/>
                </a:solidFill>
                <a:cs typeface="Arial" panose="020B0604020202020204" pitchFamily="34" charset="0"/>
              </a:rPr>
              <a:t>p</a:t>
            </a:r>
            <a:r>
              <a:rPr lang="en-US" altLang="en-US" sz="2400" baseline="-25000" dirty="0">
                <a:solidFill>
                  <a:schemeClr val="tx1"/>
                </a:solidFill>
                <a:cs typeface="Arial" panose="020B0604020202020204" pitchFamily="34" charset="0"/>
              </a:rPr>
              <a:t>, g</a:t>
            </a:r>
            <a:r>
              <a:rPr lang="en-US" altLang="en-US" sz="2400" dirty="0">
                <a:solidFill>
                  <a:schemeClr val="tx1"/>
                </a:solidFill>
                <a:cs typeface="Arial" panose="020B0604020202020204" pitchFamily="34" charset="0"/>
              </a:rPr>
              <a:t>( z)</a:t>
            </a:r>
          </a:p>
          <a:p>
            <a:pPr marL="0" indent="0">
              <a:buNone/>
            </a:pPr>
            <a:r>
              <a:rPr lang="en-US" altLang="en-US" sz="2400" dirty="0">
                <a:solidFill>
                  <a:schemeClr val="tx1"/>
                </a:solidFill>
                <a:cs typeface="Arial" panose="020B0604020202020204" pitchFamily="34" charset="0"/>
              </a:rPr>
              <a:t>2.     If b</a:t>
            </a:r>
            <a:r>
              <a:rPr lang="en-US" altLang="en-US" sz="2400" baseline="-25000" dirty="0">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=0, then z=</a:t>
            </a:r>
            <a:r>
              <a:rPr lang="en-US" altLang="en-US" sz="2400" dirty="0" err="1">
                <a:solidFill>
                  <a:schemeClr val="tx1"/>
                </a:solidFill>
                <a:cs typeface="Arial" panose="020B0604020202020204" pitchFamily="34" charset="0"/>
              </a:rPr>
              <a:t>SQRT</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(z), else z=</a:t>
            </a:r>
            <a:r>
              <a:rPr lang="en-US" altLang="en-US" sz="2400" dirty="0" err="1">
                <a:solidFill>
                  <a:schemeClr val="tx1"/>
                </a:solidFill>
                <a:cs typeface="Arial" panose="020B0604020202020204" pitchFamily="34" charset="0"/>
              </a:rPr>
              <a:t>SQRT</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(zg</a:t>
            </a:r>
            <a:r>
              <a:rPr lang="en-US" altLang="en-US" sz="2400" baseline="30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a:t>
            </a:r>
          </a:p>
          <a:p>
            <a:pPr eaLnBrk="1" hangingPunct="1">
              <a:buFontTx/>
              <a:buNone/>
            </a:pPr>
            <a:r>
              <a:rPr lang="en-US" altLang="en-US" sz="2400" dirty="0">
                <a:solidFill>
                  <a:schemeClr val="tx1"/>
                </a:solidFill>
                <a:cs typeface="Arial" panose="020B0604020202020204" pitchFamily="34" charset="0"/>
              </a:rPr>
              <a:t>3</a:t>
            </a:r>
            <a:r>
              <a:rPr lang="en-US" altLang="en-US" sz="2000" dirty="0">
                <a:solidFill>
                  <a:schemeClr val="tx1"/>
                </a:solidFill>
                <a:cs typeface="Arial" panose="020B0604020202020204" pitchFamily="34" charset="0"/>
              </a:rPr>
              <a:t>.      If</a:t>
            </a:r>
            <a:r>
              <a:rPr lang="en-US" altLang="en-US" sz="2400" dirty="0">
                <a:solidFill>
                  <a:schemeClr val="tx1"/>
                </a:solidFill>
                <a:cs typeface="Arial" panose="020B0604020202020204" pitchFamily="34" charset="0"/>
              </a:rPr>
              <a:t>  PRED(</a:t>
            </a:r>
            <a:r>
              <a:rPr lang="en-US" altLang="en-US" sz="2400" dirty="0" err="1">
                <a:solidFill>
                  <a:schemeClr val="tx1"/>
                </a:solidFill>
                <a:cs typeface="Arial" panose="020B0604020202020204" pitchFamily="34" charset="0"/>
              </a:rPr>
              <a:t>p,g,z</a:t>
            </a:r>
            <a:r>
              <a:rPr lang="en-US" altLang="en-US" sz="2400" dirty="0">
                <a:solidFill>
                  <a:schemeClr val="tx1"/>
                </a:solidFill>
                <a:cs typeface="Arial" panose="020B0604020202020204" pitchFamily="34" charset="0"/>
              </a:rPr>
              <a:t>)=1 then set z=p-z. </a:t>
            </a:r>
          </a:p>
          <a:p>
            <a:pPr marL="0" indent="0">
              <a:buFontTx/>
              <a:buNone/>
            </a:pPr>
            <a:r>
              <a:rPr lang="en-US" altLang="en-US" sz="2400" dirty="0">
                <a:solidFill>
                  <a:schemeClr val="tx1"/>
                </a:solidFill>
                <a:cs typeface="Arial" panose="020B0604020202020204" pitchFamily="34" charset="0"/>
              </a:rPr>
              <a:t>4.     If </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&lt; n, let </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=i+1,goto 1,</a:t>
            </a:r>
          </a:p>
          <a:p>
            <a:pPr marL="0" indent="0">
              <a:buFontTx/>
              <a:buNone/>
            </a:pPr>
            <a:r>
              <a:rPr lang="en-US" altLang="en-US" sz="2400" dirty="0">
                <a:solidFill>
                  <a:schemeClr val="tx1"/>
                </a:solidFill>
                <a:cs typeface="Arial" panose="020B0604020202020204" pitchFamily="34" charset="0"/>
              </a:rPr>
              <a:t>        else output b</a:t>
            </a:r>
            <a:r>
              <a:rPr lang="en-US" altLang="en-US" sz="2400" baseline="-25000" dirty="0">
                <a:solidFill>
                  <a:schemeClr val="tx1"/>
                </a:solidFill>
                <a:cs typeface="Arial" panose="020B0604020202020204" pitchFamily="34" charset="0"/>
              </a:rPr>
              <a:t>n</a:t>
            </a:r>
            <a:r>
              <a:rPr lang="en-US" altLang="en-US" sz="2400" dirty="0">
                <a:solidFill>
                  <a:schemeClr val="tx1"/>
                </a:solidFill>
                <a:cs typeface="Arial" panose="020B0604020202020204" pitchFamily="34" charset="0"/>
              </a:rPr>
              <a:t>…b</a:t>
            </a:r>
            <a:r>
              <a:rPr lang="en-US" altLang="en-US" sz="2400" baseline="-25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 </a:t>
            </a:r>
          </a:p>
        </p:txBody>
      </p:sp>
      <p:grpSp>
        <p:nvGrpSpPr>
          <p:cNvPr id="6" name="Group 5">
            <a:extLst>
              <a:ext uri="{FF2B5EF4-FFF2-40B4-BE49-F238E27FC236}">
                <a16:creationId xmlns:a16="http://schemas.microsoft.com/office/drawing/2014/main" id="{8F4532DF-7047-7F4A-830B-1E4CCAD358E0}"/>
              </a:ext>
            </a:extLst>
          </p:cNvPr>
          <p:cNvGrpSpPr/>
          <p:nvPr/>
        </p:nvGrpSpPr>
        <p:grpSpPr>
          <a:xfrm>
            <a:off x="6012160" y="1195707"/>
            <a:ext cx="3264605" cy="1696247"/>
            <a:chOff x="1707207" y="4075078"/>
            <a:chExt cx="4189517" cy="1869645"/>
          </a:xfrm>
        </p:grpSpPr>
        <p:sp>
          <p:nvSpPr>
            <p:cNvPr id="7" name="Oval 6">
              <a:extLst>
                <a:ext uri="{FF2B5EF4-FFF2-40B4-BE49-F238E27FC236}">
                  <a16:creationId xmlns:a16="http://schemas.microsoft.com/office/drawing/2014/main" id="{D2C2859B-02B8-0A47-A2E9-9EE210FA60A0}"/>
                </a:ext>
              </a:extLst>
            </p:cNvPr>
            <p:cNvSpPr/>
            <p:nvPr/>
          </p:nvSpPr>
          <p:spPr>
            <a:xfrm>
              <a:off x="3257196" y="4495800"/>
              <a:ext cx="1162404" cy="99060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E5346A-CC11-CF4B-A007-838AE8D905A7}"/>
                </a:ext>
              </a:extLst>
            </p:cNvPr>
            <p:cNvSpPr txBox="1"/>
            <p:nvPr/>
          </p:nvSpPr>
          <p:spPr>
            <a:xfrm>
              <a:off x="3733800" y="4114800"/>
              <a:ext cx="301686" cy="369332"/>
            </a:xfrm>
            <a:prstGeom prst="rect">
              <a:avLst/>
            </a:prstGeom>
            <a:noFill/>
          </p:spPr>
          <p:txBody>
            <a:bodyPr wrap="none" rtlCol="0">
              <a:spAutoFit/>
            </a:bodyPr>
            <a:lstStyle/>
            <a:p>
              <a:r>
                <a:rPr lang="en-US" dirty="0"/>
                <a:t>0</a:t>
              </a:r>
            </a:p>
          </p:txBody>
        </p:sp>
        <p:sp>
          <p:nvSpPr>
            <p:cNvPr id="9" name="TextBox 8">
              <a:extLst>
                <a:ext uri="{FF2B5EF4-FFF2-40B4-BE49-F238E27FC236}">
                  <a16:creationId xmlns:a16="http://schemas.microsoft.com/office/drawing/2014/main" id="{CF3E7B84-C010-FB40-8D0D-3CAE93553841}"/>
                </a:ext>
              </a:extLst>
            </p:cNvPr>
            <p:cNvSpPr txBox="1"/>
            <p:nvPr/>
          </p:nvSpPr>
          <p:spPr>
            <a:xfrm>
              <a:off x="3394084" y="5537636"/>
              <a:ext cx="1170934" cy="407087"/>
            </a:xfrm>
            <a:prstGeom prst="rect">
              <a:avLst/>
            </a:prstGeom>
            <a:noFill/>
          </p:spPr>
          <p:txBody>
            <a:bodyPr wrap="none" rtlCol="0">
              <a:spAutoFit/>
            </a:bodyPr>
            <a:lstStyle/>
            <a:p>
              <a:r>
                <a:rPr lang="en-US" dirty="0"/>
                <a:t>(p-1))/2</a:t>
              </a:r>
            </a:p>
          </p:txBody>
        </p: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F2F07D4B-C50B-4747-BDF0-89653DA15399}"/>
                    </a:ext>
                  </a:extLst>
                </p14:cNvPr>
                <p14:cNvContentPartPr/>
                <p14:nvPr/>
              </p14:nvContentPartPr>
              <p14:xfrm flipH="1">
                <a:off x="3748920" y="4075078"/>
                <a:ext cx="66000" cy="479286"/>
              </p14:xfrm>
            </p:contentPart>
          </mc:Choice>
          <mc:Fallback xmlns="">
            <p:pic>
              <p:nvPicPr>
                <p:cNvPr id="10" name="Ink 9">
                  <a:extLst>
                    <a:ext uri="{FF2B5EF4-FFF2-40B4-BE49-F238E27FC236}">
                      <a16:creationId xmlns:a16="http://schemas.microsoft.com/office/drawing/2014/main" id="{F2F07D4B-C50B-4747-BDF0-89653DA15399}"/>
                    </a:ext>
                  </a:extLst>
                </p:cNvPr>
                <p:cNvPicPr/>
                <p:nvPr/>
              </p:nvPicPr>
              <p:blipFill>
                <a:blip r:embed="rId3"/>
                <a:stretch>
                  <a:fillRect/>
                </a:stretch>
              </p:blipFill>
              <p:spPr>
                <a:xfrm flipH="1">
                  <a:off x="3737134" y="4065134"/>
                  <a:ext cx="89100" cy="498776"/>
                </a:xfrm>
                <a:prstGeom prst="rect">
                  <a:avLst/>
                </a:prstGeom>
              </p:spPr>
            </p:pic>
          </mc:Fallback>
        </mc:AlternateContent>
        <p:grpSp>
          <p:nvGrpSpPr>
            <p:cNvPr id="11" name="Group 10">
              <a:extLst>
                <a:ext uri="{FF2B5EF4-FFF2-40B4-BE49-F238E27FC236}">
                  <a16:creationId xmlns:a16="http://schemas.microsoft.com/office/drawing/2014/main" id="{A03896BC-379D-EA4E-906C-CCA448506584}"/>
                </a:ext>
              </a:extLst>
            </p:cNvPr>
            <p:cNvGrpSpPr/>
            <p:nvPr/>
          </p:nvGrpSpPr>
          <p:grpSpPr>
            <a:xfrm>
              <a:off x="3831120" y="5388840"/>
              <a:ext cx="40680" cy="180720"/>
              <a:chOff x="3831120" y="5388840"/>
              <a:chExt cx="40680" cy="180720"/>
            </a:xfrm>
          </p:grpSpPr>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8E65C271-E13B-544B-A384-86DBF0546E02}"/>
                      </a:ext>
                    </a:extLst>
                  </p14:cNvPr>
                  <p14:cNvContentPartPr/>
                  <p14:nvPr/>
                </p14:nvContentPartPr>
                <p14:xfrm>
                  <a:off x="3871440" y="5427000"/>
                  <a:ext cx="360" cy="360"/>
                </p14:xfrm>
              </p:contentPart>
            </mc:Choice>
            <mc:Fallback xmlns="">
              <p:pic>
                <p:nvPicPr>
                  <p:cNvPr id="18" name="Ink 17">
                    <a:extLst>
                      <a:ext uri="{FF2B5EF4-FFF2-40B4-BE49-F238E27FC236}">
                        <a16:creationId xmlns:a16="http://schemas.microsoft.com/office/drawing/2014/main" id="{8E65C271-E13B-544B-A384-86DBF0546E02}"/>
                      </a:ext>
                    </a:extLst>
                  </p:cNvPr>
                  <p:cNvPicPr/>
                  <p:nvPr/>
                </p:nvPicPr>
                <p:blipFill>
                  <a:blip r:embed="rId5"/>
                  <a:stretch>
                    <a:fillRect/>
                  </a:stretch>
                </p:blipFill>
                <p:spPr>
                  <a:xfrm>
                    <a:off x="3862800" y="5418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12D5C201-250E-8643-B9FD-AC363F47029A}"/>
                      </a:ext>
                    </a:extLst>
                  </p14:cNvPr>
                  <p14:cNvContentPartPr/>
                  <p14:nvPr/>
                </p14:nvContentPartPr>
                <p14:xfrm>
                  <a:off x="3831120" y="5388840"/>
                  <a:ext cx="16200" cy="180720"/>
                </p14:xfrm>
              </p:contentPart>
            </mc:Choice>
            <mc:Fallback xmlns="">
              <p:pic>
                <p:nvPicPr>
                  <p:cNvPr id="19" name="Ink 18">
                    <a:extLst>
                      <a:ext uri="{FF2B5EF4-FFF2-40B4-BE49-F238E27FC236}">
                        <a16:creationId xmlns:a16="http://schemas.microsoft.com/office/drawing/2014/main" id="{12D5C201-250E-8643-B9FD-AC363F47029A}"/>
                      </a:ext>
                    </a:extLst>
                  </p:cNvPr>
                  <p:cNvPicPr/>
                  <p:nvPr/>
                </p:nvPicPr>
                <p:blipFill>
                  <a:blip r:embed="rId7"/>
                  <a:stretch>
                    <a:fillRect/>
                  </a:stretch>
                </p:blipFill>
                <p:spPr>
                  <a:xfrm>
                    <a:off x="3820011" y="5378910"/>
                    <a:ext cx="38880" cy="200182"/>
                  </a:xfrm>
                  <a:prstGeom prst="rect">
                    <a:avLst/>
                  </a:prstGeom>
                </p:spPr>
              </p:pic>
            </mc:Fallback>
          </mc:AlternateContent>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9A7164F-0768-5C4A-BF13-2794A6FAFB85}"/>
                    </a:ext>
                  </a:extLst>
                </p:cNvPr>
                <p:cNvSpPr txBox="1"/>
                <p:nvPr/>
              </p:nvSpPr>
              <p:spPr>
                <a:xfrm>
                  <a:off x="4304072" y="4805891"/>
                  <a:ext cx="1592652" cy="644553"/>
                </a:xfrm>
                <a:prstGeom prst="rect">
                  <a:avLst/>
                </a:prstGeom>
                <a:noFill/>
              </p:spPr>
              <p:txBody>
                <a:bodyPr wrap="none" rtlCol="0">
                  <a:spAutoFit/>
                </a:bodyPr>
                <a:lstStyle/>
                <a:p>
                  <a:r>
                    <a:rPr lang="en-US" sz="1600" dirty="0"/>
                    <a:t>x</a:t>
                  </a:r>
                  <a14:m>
                    <m:oMath xmlns:m="http://schemas.openxmlformats.org/officeDocument/2006/math">
                      <m:r>
                        <a:rPr lang="en-US" sz="1600" i="1" dirty="0" smtClean="0">
                          <a:latin typeface="Cambria Math" panose="02040503050406030204" pitchFamily="18" charset="0"/>
                          <a:ea typeface="Cambria Math" panose="02040503050406030204" pitchFamily="18" charset="0"/>
                        </a:rPr>
                        <m:t>≤</m:t>
                      </m:r>
                    </m:oMath>
                  </a14:m>
                  <a:r>
                    <a:rPr lang="en-US" sz="1600" dirty="0"/>
                    <a:t>(p-1)/2     </a:t>
                  </a:r>
                </a:p>
                <a:p>
                  <a:r>
                    <a:rPr lang="en-US" sz="1600" dirty="0" err="1"/>
                    <a:t>msb</a:t>
                  </a:r>
                  <a:r>
                    <a:rPr lang="en-US" sz="1600" baseline="-25000" dirty="0" err="1"/>
                    <a:t>p,g</a:t>
                  </a:r>
                  <a:r>
                    <a:rPr lang="en-US" sz="1600" dirty="0"/>
                    <a:t>(x)=0</a:t>
                  </a:r>
                </a:p>
              </p:txBody>
            </p:sp>
          </mc:Choice>
          <mc:Fallback xmlns="">
            <p:sp>
              <p:nvSpPr>
                <p:cNvPr id="12" name="TextBox 11">
                  <a:extLst>
                    <a:ext uri="{FF2B5EF4-FFF2-40B4-BE49-F238E27FC236}">
                      <a16:creationId xmlns:a16="http://schemas.microsoft.com/office/drawing/2014/main" id="{39A7164F-0768-5C4A-BF13-2794A6FAFB85}"/>
                    </a:ext>
                  </a:extLst>
                </p:cNvPr>
                <p:cNvSpPr txBox="1">
                  <a:spLocks noRot="1" noChangeAspect="1" noMove="1" noResize="1" noEditPoints="1" noAdjustHandles="1" noChangeArrowheads="1" noChangeShapeType="1" noTextEdit="1"/>
                </p:cNvSpPr>
                <p:nvPr/>
              </p:nvSpPr>
              <p:spPr>
                <a:xfrm>
                  <a:off x="4304072" y="4805891"/>
                  <a:ext cx="1592652" cy="644553"/>
                </a:xfrm>
                <a:prstGeom prst="rect">
                  <a:avLst/>
                </a:prstGeom>
                <a:blipFill>
                  <a:blip r:embed="rId8"/>
                  <a:stretch>
                    <a:fillRect l="-2020" t="-4255" r="-1010" b="-10638"/>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513AA047-1021-7244-AFE8-CC655975704B}"/>
                </a:ext>
              </a:extLst>
            </p:cNvPr>
            <p:cNvSpPr txBox="1"/>
            <p:nvPr/>
          </p:nvSpPr>
          <p:spPr>
            <a:xfrm>
              <a:off x="1707207" y="4780669"/>
              <a:ext cx="1458937" cy="644553"/>
            </a:xfrm>
            <a:prstGeom prst="rect">
              <a:avLst/>
            </a:prstGeom>
            <a:noFill/>
          </p:spPr>
          <p:txBody>
            <a:bodyPr wrap="none" rtlCol="0">
              <a:spAutoFit/>
            </a:bodyPr>
            <a:lstStyle/>
            <a:p>
              <a:r>
                <a:rPr lang="en-US" sz="1600" dirty="0"/>
                <a:t>x&gt;(p-1)/2</a:t>
              </a:r>
            </a:p>
            <a:p>
              <a:r>
                <a:rPr lang="en-US" sz="1600" dirty="0" err="1"/>
                <a:t>msb</a:t>
              </a:r>
              <a:r>
                <a:rPr lang="en-US" sz="1600" baseline="-25000" dirty="0" err="1"/>
                <a:t>p,g</a:t>
              </a:r>
              <a:r>
                <a:rPr lang="en-US" sz="1600" dirty="0"/>
                <a:t>(x)=1</a:t>
              </a:r>
            </a:p>
          </p:txBody>
        </p:sp>
        <p:sp>
          <p:nvSpPr>
            <p:cNvPr id="14" name="TextBox 13">
              <a:extLst>
                <a:ext uri="{FF2B5EF4-FFF2-40B4-BE49-F238E27FC236}">
                  <a16:creationId xmlns:a16="http://schemas.microsoft.com/office/drawing/2014/main" id="{1AE4490E-2717-FC45-A8EA-43A4E0A1E374}"/>
                </a:ext>
              </a:extLst>
            </p:cNvPr>
            <p:cNvSpPr txBox="1"/>
            <p:nvPr/>
          </p:nvSpPr>
          <p:spPr>
            <a:xfrm>
              <a:off x="4328205" y="4348664"/>
              <a:ext cx="276038" cy="369332"/>
            </a:xfrm>
            <a:prstGeom prst="rect">
              <a:avLst/>
            </a:prstGeom>
            <a:noFill/>
          </p:spPr>
          <p:txBody>
            <a:bodyPr wrap="none" rtlCol="0">
              <a:spAutoFit/>
            </a:bodyPr>
            <a:lstStyle/>
            <a:p>
              <a:r>
                <a:rPr lang="en-US" dirty="0"/>
                <a:t>z</a:t>
              </a:r>
            </a:p>
          </p:txBody>
        </p:sp>
        <p:cxnSp>
          <p:nvCxnSpPr>
            <p:cNvPr id="15" name="Straight Connector 14">
              <a:extLst>
                <a:ext uri="{FF2B5EF4-FFF2-40B4-BE49-F238E27FC236}">
                  <a16:creationId xmlns:a16="http://schemas.microsoft.com/office/drawing/2014/main" id="{77EF6E51-9492-2742-A999-52E0D2A63C22}"/>
                </a:ext>
              </a:extLst>
            </p:cNvPr>
            <p:cNvCxnSpPr>
              <a:cxnSpLocks/>
              <a:stCxn id="14" idx="1"/>
              <a:endCxn id="7" idx="7"/>
            </p:cNvCxnSpPr>
            <p:nvPr/>
          </p:nvCxnSpPr>
          <p:spPr>
            <a:xfrm flipH="1">
              <a:off x="4249369" y="4533331"/>
              <a:ext cx="78835" cy="10754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46B6F33-5178-5E45-8908-41E5D02BDAB6}"/>
                </a:ext>
              </a:extLst>
            </p:cNvPr>
            <p:cNvCxnSpPr>
              <a:cxnSpLocks/>
              <a:endCxn id="7" idx="1"/>
            </p:cNvCxnSpPr>
            <p:nvPr/>
          </p:nvCxnSpPr>
          <p:spPr>
            <a:xfrm>
              <a:off x="3200400" y="4554364"/>
              <a:ext cx="227026" cy="86507"/>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6A64C9E-A7E3-AD47-8A7F-0FCEE3AF8F77}"/>
                </a:ext>
              </a:extLst>
            </p:cNvPr>
            <p:cNvSpPr txBox="1"/>
            <p:nvPr/>
          </p:nvSpPr>
          <p:spPr>
            <a:xfrm>
              <a:off x="2793915" y="4346216"/>
              <a:ext cx="468398" cy="369332"/>
            </a:xfrm>
            <a:prstGeom prst="rect">
              <a:avLst/>
            </a:prstGeom>
            <a:noFill/>
          </p:spPr>
          <p:txBody>
            <a:bodyPr wrap="none" rtlCol="0">
              <a:spAutoFit/>
            </a:bodyPr>
            <a:lstStyle/>
            <a:p>
              <a:r>
                <a:rPr lang="en-US" dirty="0"/>
                <a:t>p-z</a:t>
              </a:r>
            </a:p>
          </p:txBody>
        </p:sp>
      </p:grpSp>
    </p:spTree>
    <p:extLst>
      <p:ext uri="{BB962C8B-B14F-4D97-AF65-F5344CB8AC3E}">
        <p14:creationId xmlns:p14="http://schemas.microsoft.com/office/powerpoint/2010/main" val="2296157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AED3B219-2D4E-8E49-B309-F5646FFFA51A}"/>
              </a:ext>
            </a:extLst>
          </p:cNvPr>
          <p:cNvSpPr>
            <a:spLocks noGrp="1"/>
          </p:cNvSpPr>
          <p:nvPr>
            <p:ph type="title"/>
          </p:nvPr>
        </p:nvSpPr>
        <p:spPr>
          <a:xfrm>
            <a:off x="533400" y="260648"/>
            <a:ext cx="8001000" cy="492443"/>
          </a:xfrm>
        </p:spPr>
        <p:txBody>
          <a:bodyPr>
            <a:normAutofit fontScale="90000"/>
          </a:bodyPr>
          <a:lstStyle/>
          <a:p>
            <a:r>
              <a:rPr lang="en-US" altLang="en-US" sz="3200" dirty="0">
                <a:solidFill>
                  <a:schemeClr val="accent1"/>
                </a:solidFill>
                <a:latin typeface="Arial" panose="020B0604020202020204" pitchFamily="34" charset="0"/>
                <a:cs typeface="Arial" panose="020B0604020202020204" pitchFamily="34" charset="0"/>
              </a:rPr>
              <a:t>Proof Warm up 2: y=</a:t>
            </a:r>
            <a:r>
              <a:rPr lang="en-US" altLang="en-US" sz="3200" dirty="0" err="1">
                <a:solidFill>
                  <a:schemeClr val="accent1"/>
                </a:solidFill>
                <a:latin typeface="Arial" panose="020B0604020202020204" pitchFamily="34" charset="0"/>
                <a:cs typeface="Arial" panose="020B0604020202020204" pitchFamily="34" charset="0"/>
              </a:rPr>
              <a:t>g</a:t>
            </a:r>
            <a:r>
              <a:rPr lang="en-US" altLang="en-US" sz="3200" baseline="30000" dirty="0" err="1">
                <a:solidFill>
                  <a:schemeClr val="accent1"/>
                </a:solidFill>
                <a:latin typeface="Arial" panose="020B0604020202020204" pitchFamily="34" charset="0"/>
                <a:cs typeface="Arial" panose="020B0604020202020204" pitchFamily="34" charset="0"/>
              </a:rPr>
              <a:t>x</a:t>
            </a:r>
            <a:r>
              <a:rPr lang="en-US" altLang="en-US" sz="3200" dirty="0">
                <a:solidFill>
                  <a:schemeClr val="accent1"/>
                </a:solidFill>
                <a:latin typeface="Arial" panose="020B0604020202020204" pitchFamily="34" charset="0"/>
                <a:cs typeface="Arial" panose="020B0604020202020204" pitchFamily="34" charset="0"/>
              </a:rPr>
              <a:t> mod p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C024033-47C2-F04A-ADDA-50A4A6DEA165}"/>
                  </a:ext>
                </a:extLst>
              </p:cNvPr>
              <p:cNvSpPr>
                <a:spLocks noGrp="1"/>
              </p:cNvSpPr>
              <p:nvPr>
                <p:ph idx="1"/>
              </p:nvPr>
            </p:nvSpPr>
            <p:spPr>
              <a:xfrm>
                <a:off x="381000" y="1066800"/>
                <a:ext cx="8305800" cy="4431983"/>
              </a:xfrm>
            </p:spPr>
            <p:txBody>
              <a:bodyPr>
                <a:normAutofit fontScale="92500" lnSpcReduction="20000"/>
              </a:bodyPr>
              <a:lstStyle/>
              <a:p>
                <a:pPr marL="0" indent="0">
                  <a:buFontTx/>
                  <a:buNone/>
                </a:pPr>
                <a:endParaRPr lang="en-US" altLang="en-US" sz="2400" dirty="0">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Suppose ∀y: </a:t>
                </a:r>
                <a:r>
                  <a:rPr lang="en-US" altLang="en-US" sz="2400" dirty="0" err="1">
                    <a:solidFill>
                      <a:schemeClr val="tx1"/>
                    </a:solidFill>
                    <a:latin typeface="Arial" panose="020B0604020202020204" pitchFamily="34" charset="0"/>
                    <a:cs typeface="Arial" panose="020B0604020202020204" pitchFamily="34" charset="0"/>
                  </a:rPr>
                  <a:t>Pr</a:t>
                </a:r>
                <a:r>
                  <a:rPr lang="en-US" altLang="en-US" sz="2400" dirty="0">
                    <a:solidFill>
                      <a:schemeClr val="tx1"/>
                    </a:solidFill>
                    <a:latin typeface="Arial" panose="020B0604020202020204" pitchFamily="34" charset="0"/>
                    <a:cs typeface="Arial" panose="020B0604020202020204" pitchFamily="34" charset="0"/>
                  </a:rPr>
                  <a:t> [PRED(</a:t>
                </a:r>
                <a:r>
                  <a:rPr lang="en-US" altLang="en-US" sz="2400" dirty="0" err="1">
                    <a:solidFill>
                      <a:schemeClr val="tx1"/>
                    </a:solidFill>
                    <a:latin typeface="Arial" panose="020B0604020202020204" pitchFamily="34" charset="0"/>
                    <a:cs typeface="Arial" panose="020B0604020202020204" pitchFamily="34" charset="0"/>
                  </a:rPr>
                  <a:t>p,g,y</a:t>
                </a:r>
                <a:r>
                  <a:rPr lang="en-US" altLang="en-US" sz="2400" dirty="0">
                    <a:solidFill>
                      <a:schemeClr val="tx1"/>
                    </a:solidFill>
                    <a:latin typeface="Arial" panose="020B0604020202020204" pitchFamily="34" charset="0"/>
                    <a:cs typeface="Arial" panose="020B0604020202020204" pitchFamily="34" charset="0"/>
                  </a:rPr>
                  <a:t>)=</a:t>
                </a:r>
                <a:r>
                  <a:rPr lang="en-US" altLang="en-US" sz="2400" dirty="0" err="1">
                    <a:solidFill>
                      <a:schemeClr val="tx1"/>
                    </a:solidFill>
                    <a:latin typeface="Arial" panose="020B0604020202020204" pitchFamily="34" charset="0"/>
                    <a:cs typeface="Arial" panose="020B0604020202020204" pitchFamily="34" charset="0"/>
                  </a:rPr>
                  <a:t>MSB</a:t>
                </a:r>
                <a:r>
                  <a:rPr lang="en-US" altLang="en-US" sz="2400" baseline="-25000" dirty="0" err="1">
                    <a:solidFill>
                      <a:schemeClr val="tx1"/>
                    </a:solidFill>
                    <a:latin typeface="Arial" panose="020B0604020202020204" pitchFamily="34" charset="0"/>
                    <a:cs typeface="Arial" panose="020B0604020202020204" pitchFamily="34" charset="0"/>
                  </a:rPr>
                  <a:t>p,g</a:t>
                </a:r>
                <a:r>
                  <a:rPr lang="en-US" altLang="en-US" sz="2400" dirty="0">
                    <a:solidFill>
                      <a:schemeClr val="tx1"/>
                    </a:solidFill>
                    <a:latin typeface="Arial" panose="020B0604020202020204" pitchFamily="34" charset="0"/>
                    <a:cs typeface="Arial" panose="020B0604020202020204" pitchFamily="34" charset="0"/>
                  </a:rPr>
                  <a:t> (x)]&gt;1-1/2n</a:t>
                </a: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Then, ∀y: Prob[</a:t>
                </a:r>
                <a:r>
                  <a:rPr lang="en-US" altLang="en-US" sz="2400" dirty="0" err="1">
                    <a:solidFill>
                      <a:schemeClr val="tx1"/>
                    </a:solidFill>
                    <a:latin typeface="Arial" panose="020B0604020202020204" pitchFamily="34" charset="0"/>
                    <a:cs typeface="Arial" panose="020B0604020202020204" pitchFamily="34" charset="0"/>
                  </a:rPr>
                  <a:t>DiscreteLogarithm</a:t>
                </a:r>
                <a:r>
                  <a:rPr lang="en-US" altLang="en-US" sz="2400" dirty="0">
                    <a:solidFill>
                      <a:schemeClr val="tx1"/>
                    </a:solidFill>
                    <a:latin typeface="Arial" panose="020B0604020202020204" pitchFamily="34" charset="0"/>
                    <a:cs typeface="Arial" panose="020B0604020202020204" pitchFamily="34" charset="0"/>
                  </a:rPr>
                  <a:t> (</a:t>
                </a:r>
                <a:r>
                  <a:rPr lang="en-US" altLang="en-US" sz="2400" dirty="0" err="1">
                    <a:solidFill>
                      <a:schemeClr val="tx1"/>
                    </a:solidFill>
                    <a:latin typeface="Arial" panose="020B0604020202020204" pitchFamily="34" charset="0"/>
                    <a:cs typeface="Arial" panose="020B0604020202020204" pitchFamily="34" charset="0"/>
                  </a:rPr>
                  <a:t>p,g,y</a:t>
                </a:r>
                <a:r>
                  <a:rPr lang="en-US" altLang="en-US" sz="2400" dirty="0">
                    <a:solidFill>
                      <a:schemeClr val="tx1"/>
                    </a:solidFill>
                    <a:latin typeface="Arial" panose="020B0604020202020204" pitchFamily="34" charset="0"/>
                    <a:cs typeface="Arial" panose="020B0604020202020204" pitchFamily="34" charset="0"/>
                  </a:rPr>
                  <a:t>) succeeds]</a:t>
                </a:r>
                <a14:m>
                  <m:oMath xmlns:m="http://schemas.openxmlformats.org/officeDocument/2006/math">
                    <m:r>
                      <a:rPr lang="en-US" altLang="en-US" sz="24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solidFill>
                      <a:schemeClr val="tx1"/>
                    </a:solidFill>
                    <a:latin typeface="Arial" panose="020B0604020202020204" pitchFamily="34" charset="0"/>
                    <a:cs typeface="Arial" panose="020B0604020202020204" pitchFamily="34" charset="0"/>
                  </a:rPr>
                  <a:t> </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Prob [PRED always succeeds]= (1-1/2n)</a:t>
                </a:r>
                <a:r>
                  <a:rPr lang="en-US" altLang="en-US" sz="2400" baseline="30000" dirty="0">
                    <a:solidFill>
                      <a:schemeClr val="tx1"/>
                    </a:solidFill>
                    <a:latin typeface="Arial" panose="020B0604020202020204" pitchFamily="34" charset="0"/>
                    <a:cs typeface="Arial" panose="020B0604020202020204" pitchFamily="34" charset="0"/>
                  </a:rPr>
                  <a:t>n </a:t>
                </a:r>
                <a:r>
                  <a:rPr lang="en-US" altLang="en-US" sz="2400" dirty="0">
                    <a:solidFill>
                      <a:schemeClr val="tx1"/>
                    </a:solidFill>
                    <a:latin typeface="Arial" panose="020B0604020202020204" pitchFamily="34" charset="0"/>
                    <a:cs typeface="Arial" panose="020B0604020202020204" pitchFamily="34" charset="0"/>
                  </a:rPr>
                  <a:t>&gt; 1/2</a:t>
                </a: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u="sng" dirty="0">
                    <a:solidFill>
                      <a:schemeClr val="tx1"/>
                    </a:solidFill>
                    <a:latin typeface="Arial" panose="020B0604020202020204" pitchFamily="34" charset="0"/>
                    <a:cs typeface="Arial" panose="020B0604020202020204" pitchFamily="34" charset="0"/>
                  </a:rPr>
                  <a:t>Algorithm Discrete-Logarithm’(</a:t>
                </a:r>
                <a:r>
                  <a:rPr lang="en-US" altLang="en-US" sz="2400" u="sng" dirty="0" err="1">
                    <a:solidFill>
                      <a:schemeClr val="tx1"/>
                    </a:solidFill>
                    <a:latin typeface="Arial" panose="020B0604020202020204" pitchFamily="34" charset="0"/>
                    <a:cs typeface="Arial" panose="020B0604020202020204" pitchFamily="34" charset="0"/>
                  </a:rPr>
                  <a:t>p,g,y</a:t>
                </a:r>
                <a:r>
                  <a:rPr lang="en-US" altLang="en-US" sz="2400" u="sng" dirty="0">
                    <a:solidFill>
                      <a:schemeClr val="tx1"/>
                    </a:solidFill>
                    <a:latin typeface="Arial" panose="020B0604020202020204" pitchFamily="34" charset="0"/>
                    <a:cs typeface="Arial" panose="020B0604020202020204" pitchFamily="34" charset="0"/>
                  </a:rPr>
                  <a:t>)</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Choose random 0&lt;r&lt;p ,</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If Discrete-Logarithm(p, g, </a:t>
                </a:r>
                <a:r>
                  <a:rPr lang="en-US" altLang="en-US" sz="2400" dirty="0" err="1">
                    <a:solidFill>
                      <a:schemeClr val="tx1"/>
                    </a:solidFill>
                    <a:latin typeface="Arial" panose="020B0604020202020204" pitchFamily="34" charset="0"/>
                    <a:cs typeface="Arial" panose="020B0604020202020204" pitchFamily="34" charset="0"/>
                  </a:rPr>
                  <a:t>yg</a:t>
                </a:r>
                <a:r>
                  <a:rPr lang="en-US" altLang="en-US" sz="2400" baseline="30000" dirty="0" err="1">
                    <a:solidFill>
                      <a:schemeClr val="tx1"/>
                    </a:solidFill>
                    <a:latin typeface="Arial" panose="020B0604020202020204" pitchFamily="34" charset="0"/>
                    <a:cs typeface="Arial" panose="020B0604020202020204" pitchFamily="34" charset="0"/>
                  </a:rPr>
                  <a:t>r</a:t>
                </a:r>
                <a:r>
                  <a:rPr lang="en-US" altLang="en-US" sz="2400" dirty="0">
                    <a:solidFill>
                      <a:schemeClr val="tx1"/>
                    </a:solidFill>
                    <a:latin typeface="Arial" panose="020B0604020202020204" pitchFamily="34" charset="0"/>
                    <a:cs typeface="Arial" panose="020B0604020202020204" pitchFamily="34" charset="0"/>
                  </a:rPr>
                  <a:t> mod p)  succeeds,</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then x= Discrete-Logarithm(p, g, </a:t>
                </a:r>
                <a:r>
                  <a:rPr lang="en-US" altLang="en-US" sz="2400" dirty="0" err="1">
                    <a:solidFill>
                      <a:schemeClr val="tx1"/>
                    </a:solidFill>
                    <a:latin typeface="Arial" panose="020B0604020202020204" pitchFamily="34" charset="0"/>
                    <a:cs typeface="Arial" panose="020B0604020202020204" pitchFamily="34" charset="0"/>
                  </a:rPr>
                  <a:t>yg</a:t>
                </a:r>
                <a:r>
                  <a:rPr lang="en-US" altLang="en-US" sz="2400" baseline="30000" dirty="0" err="1">
                    <a:solidFill>
                      <a:schemeClr val="tx1"/>
                    </a:solidFill>
                    <a:latin typeface="Arial" panose="020B0604020202020204" pitchFamily="34" charset="0"/>
                    <a:cs typeface="Arial" panose="020B0604020202020204" pitchFamily="34" charset="0"/>
                  </a:rPr>
                  <a:t>r</a:t>
                </a:r>
                <a:r>
                  <a:rPr lang="en-US" altLang="en-US" sz="2400" dirty="0">
                    <a:solidFill>
                      <a:schemeClr val="tx1"/>
                    </a:solidFill>
                    <a:latin typeface="Arial" panose="020B0604020202020204" pitchFamily="34" charset="0"/>
                    <a:cs typeface="Arial" panose="020B0604020202020204" pitchFamily="34" charset="0"/>
                  </a:rPr>
                  <a:t> mod p) – r =</a:t>
                </a:r>
                <a:r>
                  <a:rPr lang="en-US" altLang="en-US" sz="2400" dirty="0" err="1">
                    <a:solidFill>
                      <a:schemeClr val="tx1"/>
                    </a:solidFill>
                    <a:latin typeface="Arial" panose="020B0604020202020204" pitchFamily="34" charset="0"/>
                    <a:cs typeface="Arial" panose="020B0604020202020204" pitchFamily="34" charset="0"/>
                  </a:rPr>
                  <a:t>x+r-r</a:t>
                </a: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dirty="0">
                    <a:latin typeface="Arial" panose="020B0604020202020204" pitchFamily="34" charset="0"/>
                    <a:cs typeface="Arial" panose="020B0604020202020204" pitchFamily="34" charset="0"/>
                  </a:rPr>
                  <a:t>    else repeat</a:t>
                </a: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Expected number of iterations =2</a:t>
                </a:r>
              </a:p>
            </p:txBody>
          </p:sp>
        </mc:Choice>
        <mc:Fallback xmlns="">
          <p:sp>
            <p:nvSpPr>
              <p:cNvPr id="3" name="Content Placeholder 2">
                <a:extLst>
                  <a:ext uri="{FF2B5EF4-FFF2-40B4-BE49-F238E27FC236}">
                    <a16:creationId xmlns:a16="http://schemas.microsoft.com/office/drawing/2014/main" id="{8C024033-47C2-F04A-ADDA-50A4A6DEA165}"/>
                  </a:ext>
                </a:extLst>
              </p:cNvPr>
              <p:cNvSpPr>
                <a:spLocks noGrp="1" noRot="1" noChangeAspect="1" noMove="1" noResize="1" noEditPoints="1" noAdjustHandles="1" noChangeArrowheads="1" noChangeShapeType="1" noTextEdit="1"/>
              </p:cNvSpPr>
              <p:nvPr>
                <p:ph idx="1"/>
              </p:nvPr>
            </p:nvSpPr>
            <p:spPr>
              <a:xfrm>
                <a:off x="381000" y="1066800"/>
                <a:ext cx="8305800" cy="4431983"/>
              </a:xfrm>
              <a:blipFill>
                <a:blip r:embed="rId2"/>
                <a:stretch>
                  <a:fillRect l="-917" b="-1719"/>
                </a:stretch>
              </a:blipFill>
            </p:spPr>
            <p:txBody>
              <a:bodyPr/>
              <a:lstStyle/>
              <a:p>
                <a:r>
                  <a:rPr lang="en-US">
                    <a:noFill/>
                  </a:rPr>
                  <a:t> </a:t>
                </a:r>
              </a:p>
            </p:txBody>
          </p:sp>
        </mc:Fallback>
      </mc:AlternateContent>
    </p:spTree>
    <p:extLst>
      <p:ext uri="{BB962C8B-B14F-4D97-AF65-F5344CB8AC3E}">
        <p14:creationId xmlns:p14="http://schemas.microsoft.com/office/powerpoint/2010/main" val="3975436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84B03C8-F77C-0D40-9B09-AFFC85B91A44}"/>
              </a:ext>
            </a:extLst>
          </p:cNvPr>
          <p:cNvSpPr>
            <a:spLocks noGrp="1"/>
          </p:cNvSpPr>
          <p:nvPr>
            <p:ph type="title"/>
          </p:nvPr>
        </p:nvSpPr>
        <p:spPr>
          <a:xfrm>
            <a:off x="467544" y="836712"/>
            <a:ext cx="7772400" cy="1143000"/>
          </a:xfrm>
        </p:spPr>
        <p:txBody>
          <a:bodyPr>
            <a:noAutofit/>
          </a:bodyPr>
          <a:lstStyle/>
          <a:p>
            <a:r>
              <a:rPr lang="en-US" altLang="en-US" sz="2800" dirty="0">
                <a:solidFill>
                  <a:schemeClr val="accent1"/>
                </a:solidFill>
              </a:rPr>
              <a:t>General Case:</a:t>
            </a:r>
            <a:br>
              <a:rPr lang="en-US" altLang="en-US" sz="2800" dirty="0">
                <a:solidFill>
                  <a:schemeClr val="accent1"/>
                </a:solidFill>
              </a:rPr>
            </a:br>
            <a:r>
              <a:rPr lang="en-US" altLang="en-US" sz="2800" dirty="0" err="1">
                <a:solidFill>
                  <a:schemeClr val="accent1"/>
                </a:solidFill>
              </a:rPr>
              <a:t>Pr</a:t>
            </a:r>
            <a:r>
              <a:rPr lang="en-US" altLang="en-US" sz="2800" dirty="0">
                <a:solidFill>
                  <a:schemeClr val="accent1"/>
                </a:solidFill>
              </a:rPr>
              <a:t> </a:t>
            </a:r>
            <a:r>
              <a:rPr lang="en-US" altLang="en-US" sz="2800" baseline="-25000" dirty="0" err="1">
                <a:solidFill>
                  <a:schemeClr val="accent1"/>
                </a:solidFill>
              </a:rPr>
              <a:t>y,Pred</a:t>
            </a:r>
            <a:r>
              <a:rPr lang="en-US" altLang="en-US" sz="2800" dirty="0">
                <a:solidFill>
                  <a:schemeClr val="accent1"/>
                </a:solidFill>
              </a:rPr>
              <a:t> [PRED(</a:t>
            </a:r>
            <a:r>
              <a:rPr lang="en-US" altLang="en-US" sz="2800" dirty="0" err="1">
                <a:solidFill>
                  <a:schemeClr val="accent1"/>
                </a:solidFill>
              </a:rPr>
              <a:t>p,g,y</a:t>
            </a:r>
            <a:r>
              <a:rPr lang="en-US" altLang="en-US" sz="2800" dirty="0">
                <a:solidFill>
                  <a:schemeClr val="accent1"/>
                </a:solidFill>
              </a:rPr>
              <a:t>)=</a:t>
            </a:r>
            <a:r>
              <a:rPr lang="en-US" altLang="en-US" sz="2800" dirty="0" err="1">
                <a:solidFill>
                  <a:schemeClr val="accent1"/>
                </a:solidFill>
              </a:rPr>
              <a:t>MSB</a:t>
            </a:r>
            <a:r>
              <a:rPr lang="en-US" altLang="en-US" sz="2800" baseline="-25000" dirty="0" err="1">
                <a:solidFill>
                  <a:schemeClr val="accent1"/>
                </a:solidFill>
              </a:rPr>
              <a:t>p,g</a:t>
            </a:r>
            <a:r>
              <a:rPr lang="en-US" altLang="en-US" sz="2800" dirty="0">
                <a:solidFill>
                  <a:schemeClr val="accent1"/>
                </a:solidFill>
              </a:rPr>
              <a:t> (y)]&gt;1/2+</a:t>
            </a:r>
            <a:r>
              <a:rPr lang="en-US" altLang="en-US" sz="2800" dirty="0">
                <a:solidFill>
                  <a:schemeClr val="accent1"/>
                </a:solidFill>
                <a:latin typeface="Symbol" pitchFamily="2" charset="2"/>
              </a:rPr>
              <a:t>a</a:t>
            </a:r>
            <a:br>
              <a:rPr lang="en-US" altLang="en-US" sz="2800" dirty="0">
                <a:solidFill>
                  <a:schemeClr val="accent1"/>
                </a:solidFill>
                <a:latin typeface="Symbol" pitchFamily="2" charset="2"/>
              </a:rPr>
            </a:br>
            <a:br>
              <a:rPr lang="en-US" altLang="en-US" sz="2800" dirty="0">
                <a:solidFill>
                  <a:schemeClr val="accent1"/>
                </a:solidFill>
              </a:rPr>
            </a:br>
            <a:br>
              <a:rPr lang="en-US" altLang="en-US" sz="3200" dirty="0">
                <a:solidFill>
                  <a:schemeClr val="accent1"/>
                </a:solidFill>
              </a:rPr>
            </a:br>
            <a:br>
              <a:rPr lang="en-US" altLang="en-US" sz="3200" dirty="0">
                <a:solidFill>
                  <a:schemeClr val="accent1"/>
                </a:solidFill>
              </a:rPr>
            </a:br>
            <a:endParaRPr lang="en-US" altLang="en-US" sz="3200" dirty="0">
              <a:solidFill>
                <a:schemeClr val="accent1"/>
              </a:solidFill>
            </a:endParaRPr>
          </a:p>
        </p:txBody>
      </p:sp>
      <p:sp>
        <p:nvSpPr>
          <p:cNvPr id="3" name="Content Placeholder 2">
            <a:extLst>
              <a:ext uri="{FF2B5EF4-FFF2-40B4-BE49-F238E27FC236}">
                <a16:creationId xmlns:a16="http://schemas.microsoft.com/office/drawing/2014/main" id="{6A192005-4B7C-E84C-B4A2-E83783EEA2C7}"/>
              </a:ext>
            </a:extLst>
          </p:cNvPr>
          <p:cNvSpPr>
            <a:spLocks noGrp="1"/>
          </p:cNvSpPr>
          <p:nvPr>
            <p:ph idx="1"/>
          </p:nvPr>
        </p:nvSpPr>
        <p:spPr>
          <a:xfrm>
            <a:off x="450520" y="1408212"/>
            <a:ext cx="8915400" cy="5909310"/>
          </a:xfrm>
        </p:spPr>
        <p:txBody>
          <a:bodyPr/>
          <a:lstStyle/>
          <a:p>
            <a:pPr marL="0" indent="0">
              <a:buFontTx/>
              <a:buNone/>
            </a:pPr>
            <a:r>
              <a:rPr lang="en-US" altLang="en-US" sz="2400" dirty="0">
                <a:solidFill>
                  <a:schemeClr val="tx1"/>
                </a:solidFill>
              </a:rPr>
              <a:t>How to collect a statistical advantage:</a:t>
            </a:r>
          </a:p>
          <a:p>
            <a:pPr marL="0" indent="0">
              <a:buFontTx/>
              <a:buNone/>
            </a:pPr>
            <a:r>
              <a:rPr lang="en-US" altLang="en-US" sz="2400" dirty="0">
                <a:solidFill>
                  <a:schemeClr val="tx1"/>
                </a:solidFill>
              </a:rPr>
              <a:t>Let p</a:t>
            </a:r>
            <a:r>
              <a:rPr lang="en-US" altLang="en-US" sz="2400" baseline="-25000" dirty="0">
                <a:solidFill>
                  <a:schemeClr val="tx1"/>
                </a:solidFill>
              </a:rPr>
              <a:t>0</a:t>
            </a:r>
            <a:r>
              <a:rPr lang="en-US" altLang="en-US" sz="2400" dirty="0">
                <a:solidFill>
                  <a:schemeClr val="tx1"/>
                </a:solidFill>
              </a:rPr>
              <a:t>=</a:t>
            </a:r>
            <a:r>
              <a:rPr lang="en-US" altLang="en-US" sz="2400" dirty="0" err="1">
                <a:solidFill>
                  <a:schemeClr val="tx1"/>
                </a:solidFill>
              </a:rPr>
              <a:t>Pr</a:t>
            </a:r>
            <a:r>
              <a:rPr lang="en-US" altLang="en-US" sz="2400" dirty="0">
                <a:solidFill>
                  <a:schemeClr val="tx1"/>
                </a:solidFill>
              </a:rPr>
              <a:t> [PRED(</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)=1 | MSB(r)=0] </a:t>
            </a:r>
            <a:br>
              <a:rPr lang="en-US" altLang="en-US" sz="2400" dirty="0">
                <a:solidFill>
                  <a:schemeClr val="tx1"/>
                </a:solidFill>
              </a:rPr>
            </a:br>
            <a:r>
              <a:rPr lang="en-US" altLang="en-US" sz="2400" dirty="0">
                <a:solidFill>
                  <a:schemeClr val="tx1"/>
                </a:solidFill>
              </a:rPr>
              <a:t>Let p</a:t>
            </a:r>
            <a:r>
              <a:rPr lang="en-US" altLang="en-US" sz="2400" baseline="-25000" dirty="0">
                <a:solidFill>
                  <a:schemeClr val="tx1"/>
                </a:solidFill>
              </a:rPr>
              <a:t>1</a:t>
            </a:r>
            <a:r>
              <a:rPr lang="en-US" altLang="en-US" sz="2400" dirty="0">
                <a:solidFill>
                  <a:schemeClr val="tx1"/>
                </a:solidFill>
              </a:rPr>
              <a:t>=</a:t>
            </a:r>
            <a:r>
              <a:rPr lang="en-US" altLang="en-US" sz="2400" dirty="0" err="1">
                <a:solidFill>
                  <a:schemeClr val="tx1"/>
                </a:solidFill>
              </a:rPr>
              <a:t>Pr</a:t>
            </a:r>
            <a:r>
              <a:rPr lang="en-US" altLang="en-US" sz="2400" baseline="-25000" dirty="0">
                <a:solidFill>
                  <a:schemeClr val="tx1"/>
                </a:solidFill>
              </a:rPr>
              <a:t> </a:t>
            </a:r>
            <a:r>
              <a:rPr lang="en-US" altLang="en-US" sz="2400" dirty="0">
                <a:solidFill>
                  <a:schemeClr val="tx1"/>
                </a:solidFill>
              </a:rPr>
              <a:t>[PRED(</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)=1  | MSB(r)=1 ]</a:t>
            </a:r>
          </a:p>
          <a:p>
            <a:pPr marL="0" indent="0">
              <a:buFontTx/>
              <a:buNone/>
            </a:pPr>
            <a:endParaRPr lang="en-US" altLang="en-US" sz="2400" dirty="0">
              <a:solidFill>
                <a:schemeClr val="tx1"/>
              </a:solidFill>
            </a:endParaRPr>
          </a:p>
          <a:p>
            <a:pPr marL="0" indent="0">
              <a:buFontTx/>
              <a:buNone/>
            </a:pPr>
            <a:r>
              <a:rPr lang="en-US" altLang="en-US" sz="2400" dirty="0">
                <a:solidFill>
                  <a:schemeClr val="tx1"/>
                </a:solidFill>
              </a:rPr>
              <a:t>Claim 1: Prob[PRED(</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 correct]=  ½ (1-p</a:t>
            </a:r>
            <a:r>
              <a:rPr lang="en-US" altLang="en-US" sz="2400" baseline="-25000" dirty="0">
                <a:solidFill>
                  <a:schemeClr val="tx1"/>
                </a:solidFill>
              </a:rPr>
              <a:t>0</a:t>
            </a:r>
            <a:r>
              <a:rPr lang="en-US" altLang="en-US" sz="2400" dirty="0">
                <a:solidFill>
                  <a:schemeClr val="tx1"/>
                </a:solidFill>
              </a:rPr>
              <a:t>)+ ½ p</a:t>
            </a:r>
            <a:r>
              <a:rPr lang="en-US" altLang="en-US" sz="2400" baseline="-25000" dirty="0">
                <a:solidFill>
                  <a:schemeClr val="tx1"/>
                </a:solidFill>
              </a:rPr>
              <a:t>1 </a:t>
            </a:r>
            <a:r>
              <a:rPr lang="en-US" altLang="en-US" sz="2400" dirty="0">
                <a:solidFill>
                  <a:schemeClr val="tx1"/>
                </a:solidFill>
              </a:rPr>
              <a:t>&gt;1/2+</a:t>
            </a:r>
            <a:r>
              <a:rPr lang="en-US" altLang="en-US" sz="2400" dirty="0">
                <a:solidFill>
                  <a:schemeClr val="tx1"/>
                </a:solidFill>
                <a:latin typeface="Symbol" pitchFamily="2" charset="2"/>
              </a:rPr>
              <a:t>a</a:t>
            </a:r>
          </a:p>
          <a:p>
            <a:pPr marL="0" indent="0">
              <a:buFontTx/>
              <a:buNone/>
            </a:pPr>
            <a:r>
              <a:rPr lang="en-US" altLang="en-US" sz="2400" dirty="0">
                <a:solidFill>
                  <a:schemeClr val="tx1"/>
                </a:solidFill>
                <a:latin typeface="Symbol" pitchFamily="2" charset="2"/>
                <a:sym typeface="Symbol" pitchFamily="2" charset="2"/>
              </a:rPr>
              <a:t></a:t>
            </a:r>
            <a:r>
              <a:rPr lang="en-US" altLang="en-US" sz="2400" dirty="0">
                <a:solidFill>
                  <a:schemeClr val="tx1"/>
                </a:solidFill>
                <a:latin typeface="Symbol" pitchFamily="2" charset="2"/>
              </a:rPr>
              <a:t> (1-</a:t>
            </a:r>
            <a:r>
              <a:rPr lang="en-US" altLang="en-US" sz="2400" dirty="0">
                <a:solidFill>
                  <a:schemeClr val="tx1"/>
                </a:solidFill>
              </a:rPr>
              <a:t>p</a:t>
            </a:r>
            <a:r>
              <a:rPr lang="en-US" altLang="en-US" sz="2400" baseline="-25000" dirty="0">
                <a:solidFill>
                  <a:schemeClr val="tx1"/>
                </a:solidFill>
              </a:rPr>
              <a:t>0</a:t>
            </a:r>
            <a:r>
              <a:rPr lang="en-US" altLang="en-US" sz="2400" dirty="0">
                <a:solidFill>
                  <a:schemeClr val="tx1"/>
                </a:solidFill>
              </a:rPr>
              <a:t>)+p</a:t>
            </a:r>
            <a:r>
              <a:rPr lang="en-US" altLang="en-US" sz="2400" baseline="-25000" dirty="0">
                <a:solidFill>
                  <a:schemeClr val="tx1"/>
                </a:solidFill>
              </a:rPr>
              <a:t>1 </a:t>
            </a:r>
            <a:r>
              <a:rPr lang="en-US" altLang="en-US" sz="2400" dirty="0">
                <a:solidFill>
                  <a:schemeClr val="tx1"/>
                </a:solidFill>
              </a:rPr>
              <a:t>&gt;1+</a:t>
            </a:r>
            <a:r>
              <a:rPr lang="en-US" altLang="en-US" sz="2400" dirty="0">
                <a:solidFill>
                  <a:schemeClr val="tx1"/>
                </a:solidFill>
                <a:latin typeface="Symbol" pitchFamily="2" charset="2"/>
              </a:rPr>
              <a:t>a</a:t>
            </a:r>
            <a:r>
              <a:rPr lang="en-US" altLang="en-US" sz="2400" dirty="0">
                <a:solidFill>
                  <a:schemeClr val="tx1"/>
                </a:solidFill>
                <a:latin typeface="Symbol" pitchFamily="2" charset="2"/>
                <a:sym typeface="Symbol" pitchFamily="2" charset="2"/>
              </a:rPr>
              <a:t></a:t>
            </a:r>
            <a:r>
              <a:rPr lang="en-US" altLang="en-US" sz="2400" dirty="0">
                <a:solidFill>
                  <a:schemeClr val="tx1"/>
                </a:solidFill>
                <a:latin typeface="Symbol" pitchFamily="2" charset="2"/>
              </a:rPr>
              <a:t>    (</a:t>
            </a:r>
            <a:r>
              <a:rPr lang="en-US" altLang="en-US" sz="2400" dirty="0">
                <a:solidFill>
                  <a:schemeClr val="tx1"/>
                </a:solidFill>
              </a:rPr>
              <a:t>p</a:t>
            </a:r>
            <a:r>
              <a:rPr lang="en-US" altLang="en-US" sz="2400" baseline="-25000" dirty="0">
                <a:solidFill>
                  <a:schemeClr val="tx1"/>
                </a:solidFill>
              </a:rPr>
              <a:t>1</a:t>
            </a:r>
            <a:r>
              <a:rPr lang="en-US" altLang="en-US" sz="2400" dirty="0">
                <a:solidFill>
                  <a:schemeClr val="tx1"/>
                </a:solidFill>
              </a:rPr>
              <a:t> –p</a:t>
            </a:r>
            <a:r>
              <a:rPr lang="en-US" altLang="en-US" sz="2400" baseline="-25000" dirty="0">
                <a:solidFill>
                  <a:schemeClr val="tx1"/>
                </a:solidFill>
              </a:rPr>
              <a:t>0</a:t>
            </a:r>
            <a:r>
              <a:rPr lang="en-US" altLang="en-US" sz="2400" dirty="0">
                <a:solidFill>
                  <a:schemeClr val="tx1"/>
                </a:solidFill>
                <a:latin typeface="Symbol" pitchFamily="2" charset="2"/>
              </a:rPr>
              <a:t>)&gt;2a</a:t>
            </a:r>
            <a:endParaRPr lang="en-US" altLang="en-US" sz="2400" dirty="0">
              <a:solidFill>
                <a:schemeClr val="tx1"/>
              </a:solidFill>
            </a:endParaRPr>
          </a:p>
          <a:p>
            <a:pPr marL="0" indent="0">
              <a:buFontTx/>
              <a:buNone/>
            </a:pPr>
            <a:r>
              <a:rPr lang="en-US" altLang="en-US" sz="2400" dirty="0">
                <a:solidFill>
                  <a:schemeClr val="tx1"/>
                </a:solidFill>
              </a:rPr>
              <a:t>Can estimate p</a:t>
            </a:r>
            <a:r>
              <a:rPr lang="en-US" altLang="en-US" sz="2400" baseline="-25000" dirty="0">
                <a:solidFill>
                  <a:schemeClr val="tx1"/>
                </a:solidFill>
              </a:rPr>
              <a:t>1</a:t>
            </a:r>
            <a:r>
              <a:rPr lang="en-US" altLang="en-US" sz="2400" dirty="0">
                <a:solidFill>
                  <a:schemeClr val="tx1"/>
                </a:solidFill>
              </a:rPr>
              <a:t> and p</a:t>
            </a:r>
            <a:r>
              <a:rPr lang="en-US" altLang="en-US" sz="2400" baseline="-25000" dirty="0">
                <a:solidFill>
                  <a:schemeClr val="tx1"/>
                </a:solidFill>
              </a:rPr>
              <a:t>0</a:t>
            </a:r>
            <a:r>
              <a:rPr lang="en-US" altLang="en-US" sz="2400" dirty="0">
                <a:solidFill>
                  <a:schemeClr val="tx1"/>
                </a:solidFill>
              </a:rPr>
              <a:t> by letting </a:t>
            </a:r>
          </a:p>
          <a:p>
            <a:pPr marL="0" indent="0">
              <a:buFontTx/>
              <a:buNone/>
            </a:pPr>
            <a:r>
              <a:rPr lang="en-US" altLang="en-US" sz="2400" dirty="0">
                <a:solidFill>
                  <a:schemeClr val="tx1"/>
                </a:solidFill>
              </a:rPr>
              <a:t>est</a:t>
            </a:r>
            <a:r>
              <a:rPr lang="en-US" altLang="en-US" sz="2400" baseline="-25000" dirty="0">
                <a:solidFill>
                  <a:schemeClr val="tx1"/>
                </a:solidFill>
              </a:rPr>
              <a:t>p0</a:t>
            </a:r>
            <a:r>
              <a:rPr lang="en-US" altLang="en-US" sz="2400" dirty="0">
                <a:solidFill>
                  <a:schemeClr val="tx1"/>
                </a:solidFill>
              </a:rPr>
              <a:t>= 1/m </a:t>
            </a:r>
            <a:r>
              <a:rPr lang="en-US" altLang="en-US" sz="2400" dirty="0">
                <a:solidFill>
                  <a:schemeClr val="tx1"/>
                </a:solidFill>
                <a:latin typeface="Symbol" pitchFamily="2" charset="2"/>
              </a:rPr>
              <a:t>∑</a:t>
            </a:r>
            <a:r>
              <a:rPr lang="en-US" altLang="en-US" sz="2400" baseline="-25000" dirty="0" err="1">
                <a:solidFill>
                  <a:schemeClr val="tx1"/>
                </a:solidFill>
              </a:rPr>
              <a:t>i</a:t>
            </a:r>
            <a:r>
              <a:rPr lang="en-US" altLang="en-US" sz="2400" baseline="30000" dirty="0" err="1">
                <a:solidFill>
                  <a:schemeClr val="tx1"/>
                </a:solidFill>
              </a:rPr>
              <a:t>m</a:t>
            </a:r>
            <a:r>
              <a:rPr lang="en-US" altLang="en-US" sz="2400" dirty="0" err="1">
                <a:solidFill>
                  <a:schemeClr val="tx1"/>
                </a:solidFill>
              </a:rPr>
              <a:t>PREDp,g,g</a:t>
            </a:r>
            <a:r>
              <a:rPr lang="en-US" altLang="en-US" sz="2400" baseline="30000" dirty="0" err="1">
                <a:solidFill>
                  <a:schemeClr val="tx1"/>
                </a:solidFill>
              </a:rPr>
              <a:t>ri</a:t>
            </a:r>
            <a:r>
              <a:rPr lang="en-US" altLang="en-US" sz="2400" dirty="0">
                <a:solidFill>
                  <a:schemeClr val="tx1"/>
                </a:solidFill>
              </a:rPr>
              <a:t>) for random </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 </a:t>
            </a:r>
            <a:r>
              <a:rPr lang="en-US" altLang="en-US" sz="2400" dirty="0" err="1">
                <a:solidFill>
                  <a:schemeClr val="tx1"/>
                </a:solidFill>
              </a:rPr>
              <a:t>s.t.</a:t>
            </a:r>
            <a:r>
              <a:rPr lang="en-US" altLang="en-US" sz="2400" dirty="0">
                <a:solidFill>
                  <a:schemeClr val="tx1"/>
                </a:solidFill>
              </a:rPr>
              <a:t> </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)=0</a:t>
            </a:r>
          </a:p>
          <a:p>
            <a:pPr marL="0" indent="0">
              <a:buFontTx/>
              <a:buNone/>
            </a:pPr>
            <a:r>
              <a:rPr lang="en-US" altLang="en-US" sz="2400" dirty="0">
                <a:solidFill>
                  <a:schemeClr val="tx1"/>
                </a:solidFill>
              </a:rPr>
              <a:t>est</a:t>
            </a:r>
            <a:r>
              <a:rPr lang="en-US" altLang="en-US" sz="2400" baseline="-25000" dirty="0">
                <a:solidFill>
                  <a:schemeClr val="tx1"/>
                </a:solidFill>
              </a:rPr>
              <a:t>p1</a:t>
            </a:r>
            <a:r>
              <a:rPr lang="en-US" altLang="en-US" sz="2400" dirty="0">
                <a:solidFill>
                  <a:schemeClr val="tx1"/>
                </a:solidFill>
              </a:rPr>
              <a:t>=1/m </a:t>
            </a:r>
            <a:r>
              <a:rPr lang="en-US" altLang="en-US" sz="2400" dirty="0">
                <a:solidFill>
                  <a:schemeClr val="tx1"/>
                </a:solidFill>
                <a:latin typeface="Symbol" pitchFamily="2" charset="2"/>
              </a:rPr>
              <a:t>∑</a:t>
            </a:r>
            <a:r>
              <a:rPr lang="en-US" altLang="en-US" sz="2400" baseline="-25000" dirty="0" err="1">
                <a:solidFill>
                  <a:schemeClr val="tx1"/>
                </a:solidFill>
              </a:rPr>
              <a:t>i</a:t>
            </a:r>
            <a:r>
              <a:rPr lang="en-US" altLang="en-US" sz="2400" baseline="30000" dirty="0" err="1">
                <a:solidFill>
                  <a:schemeClr val="tx1"/>
                </a:solidFill>
              </a:rPr>
              <a:t>m</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ri</a:t>
            </a:r>
            <a:r>
              <a:rPr lang="en-US" altLang="en-US" sz="2400" dirty="0">
                <a:solidFill>
                  <a:schemeClr val="tx1"/>
                </a:solidFill>
              </a:rPr>
              <a:t>) for random </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 </a:t>
            </a:r>
            <a:r>
              <a:rPr lang="en-US" altLang="en-US" sz="2400" dirty="0" err="1">
                <a:solidFill>
                  <a:schemeClr val="tx1"/>
                </a:solidFill>
              </a:rPr>
              <a:t>s.t.</a:t>
            </a:r>
            <a:r>
              <a:rPr lang="en-US" altLang="en-US" sz="2400" dirty="0">
                <a:solidFill>
                  <a:schemeClr val="tx1"/>
                </a:solidFill>
              </a:rPr>
              <a:t> </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)=1</a:t>
            </a:r>
          </a:p>
          <a:p>
            <a:pPr marL="0" indent="0">
              <a:buFontTx/>
              <a:buNone/>
            </a:pPr>
            <a:r>
              <a:rPr lang="en-US" altLang="en-US" sz="2400" dirty="0">
                <a:solidFill>
                  <a:schemeClr val="tx1"/>
                </a:solidFill>
              </a:rPr>
              <a:t>Claim 2: m&gt;1/4(</a:t>
            </a:r>
            <a:r>
              <a:rPr lang="en-US" altLang="en-US" sz="2400" dirty="0">
                <a:solidFill>
                  <a:schemeClr val="tx1"/>
                </a:solidFill>
                <a:latin typeface="Symbol" pitchFamily="2" charset="2"/>
              </a:rPr>
              <a:t>a/2</a:t>
            </a:r>
            <a:r>
              <a:rPr lang="en-US" altLang="en-US" sz="2400" dirty="0">
                <a:solidFill>
                  <a:schemeClr val="tx1"/>
                </a:solidFill>
              </a:rPr>
              <a:t>)</a:t>
            </a:r>
            <a:r>
              <a:rPr lang="en-US" altLang="en-US" sz="2400" baseline="30000" dirty="0">
                <a:solidFill>
                  <a:schemeClr val="tx1"/>
                </a:solidFill>
              </a:rPr>
              <a:t>2</a:t>
            </a:r>
            <a:r>
              <a:rPr lang="en-US" altLang="en-US" sz="2400" dirty="0">
                <a:solidFill>
                  <a:schemeClr val="tx1"/>
                </a:solidFill>
                <a:latin typeface="Symbol" pitchFamily="2" charset="2"/>
              </a:rPr>
              <a:t>d/2⇒ </a:t>
            </a:r>
            <a:r>
              <a:rPr lang="en-US" altLang="en-US" sz="2400" dirty="0">
                <a:solidFill>
                  <a:schemeClr val="tx1"/>
                </a:solidFill>
              </a:rPr>
              <a:t>Prob |p</a:t>
            </a:r>
            <a:r>
              <a:rPr lang="en-US" altLang="en-US" sz="2400" baseline="-25000" dirty="0">
                <a:solidFill>
                  <a:schemeClr val="tx1"/>
                </a:solidFill>
              </a:rPr>
              <a:t>0</a:t>
            </a:r>
            <a:r>
              <a:rPr lang="en-US" altLang="en-US" sz="2400" dirty="0">
                <a:solidFill>
                  <a:schemeClr val="tx1"/>
                </a:solidFill>
              </a:rPr>
              <a:t> – est</a:t>
            </a:r>
            <a:r>
              <a:rPr lang="en-US" altLang="en-US" sz="2400" baseline="-25000" dirty="0">
                <a:solidFill>
                  <a:schemeClr val="tx1"/>
                </a:solidFill>
              </a:rPr>
              <a:t>p0</a:t>
            </a:r>
            <a:r>
              <a:rPr lang="en-US" altLang="en-US" sz="2400" dirty="0">
                <a:solidFill>
                  <a:schemeClr val="tx1"/>
                </a:solidFill>
              </a:rPr>
              <a:t>|&lt; </a:t>
            </a:r>
            <a:r>
              <a:rPr lang="en-US" altLang="en-US" sz="2400" dirty="0">
                <a:solidFill>
                  <a:schemeClr val="tx1"/>
                </a:solidFill>
                <a:latin typeface="Symbol" pitchFamily="2" charset="2"/>
              </a:rPr>
              <a:t>a</a:t>
            </a:r>
            <a:r>
              <a:rPr lang="en-US" altLang="en-US" sz="2400" dirty="0">
                <a:solidFill>
                  <a:schemeClr val="tx1"/>
                </a:solidFill>
              </a:rPr>
              <a:t>/2] &gt;1-</a:t>
            </a:r>
            <a:r>
              <a:rPr lang="en-US" altLang="en-US" sz="2400" dirty="0">
                <a:solidFill>
                  <a:schemeClr val="tx1"/>
                </a:solidFill>
                <a:latin typeface="Symbol" pitchFamily="2" charset="2"/>
              </a:rPr>
              <a:t>d/2 &amp;</a:t>
            </a:r>
            <a:endParaRPr lang="en-US" altLang="en-US" sz="2400" dirty="0">
              <a:solidFill>
                <a:schemeClr val="tx1"/>
              </a:solidFill>
            </a:endParaRPr>
          </a:p>
          <a:p>
            <a:pPr marL="0" indent="0">
              <a:buFontTx/>
              <a:buNone/>
            </a:pPr>
            <a:r>
              <a:rPr lang="en-US" altLang="en-US" sz="2400" dirty="0">
                <a:solidFill>
                  <a:schemeClr val="tx1"/>
                </a:solidFill>
              </a:rPr>
              <a:t>		                   Prob |p</a:t>
            </a:r>
            <a:r>
              <a:rPr lang="en-US" altLang="en-US" sz="2400" baseline="-25000" dirty="0">
                <a:solidFill>
                  <a:schemeClr val="tx1"/>
                </a:solidFill>
              </a:rPr>
              <a:t>1</a:t>
            </a:r>
            <a:r>
              <a:rPr lang="en-US" altLang="en-US" sz="2400" dirty="0">
                <a:solidFill>
                  <a:schemeClr val="tx1"/>
                </a:solidFill>
              </a:rPr>
              <a:t> – est</a:t>
            </a:r>
            <a:r>
              <a:rPr lang="en-US" altLang="en-US" sz="2400" baseline="-25000" dirty="0">
                <a:solidFill>
                  <a:schemeClr val="tx1"/>
                </a:solidFill>
              </a:rPr>
              <a:t>p1</a:t>
            </a:r>
            <a:r>
              <a:rPr lang="en-US" altLang="en-US" sz="2400" dirty="0">
                <a:solidFill>
                  <a:schemeClr val="tx1"/>
                </a:solidFill>
              </a:rPr>
              <a:t>| &lt; </a:t>
            </a:r>
            <a:r>
              <a:rPr lang="en-US" altLang="en-US" sz="2400" dirty="0">
                <a:solidFill>
                  <a:schemeClr val="tx1"/>
                </a:solidFill>
                <a:latin typeface="Symbol" pitchFamily="2" charset="2"/>
              </a:rPr>
              <a:t>a</a:t>
            </a:r>
            <a:r>
              <a:rPr lang="en-US" altLang="en-US" sz="2400" dirty="0">
                <a:solidFill>
                  <a:schemeClr val="tx1"/>
                </a:solidFill>
              </a:rPr>
              <a:t>/2] &gt;1-</a:t>
            </a:r>
            <a:r>
              <a:rPr lang="en-US" altLang="en-US" sz="2400" dirty="0">
                <a:solidFill>
                  <a:schemeClr val="tx1"/>
                </a:solidFill>
                <a:latin typeface="Symbol" pitchFamily="2" charset="2"/>
              </a:rPr>
              <a:t>d/2</a:t>
            </a:r>
          </a:p>
          <a:p>
            <a:pPr marL="0" indent="0">
              <a:buFontTx/>
              <a:buNone/>
            </a:pPr>
            <a:r>
              <a:rPr lang="en-US" altLang="en-US" sz="2400" dirty="0" err="1">
                <a:solidFill>
                  <a:schemeClr val="tx1"/>
                </a:solidFill>
              </a:rPr>
              <a:t>Pf</a:t>
            </a:r>
            <a:r>
              <a:rPr lang="en-US" altLang="en-US" sz="2400" dirty="0">
                <a:solidFill>
                  <a:schemeClr val="tx1"/>
                </a:solidFill>
              </a:rPr>
              <a:t>: By Law of large numbers (LLN).</a:t>
            </a:r>
          </a:p>
          <a:p>
            <a:pPr marL="0" indent="0">
              <a:buFontTx/>
              <a:buNone/>
            </a:pPr>
            <a:endParaRPr lang="en-US" altLang="en-US" sz="2400" dirty="0">
              <a:solidFill>
                <a:schemeClr val="tx1"/>
              </a:solidFill>
              <a:latin typeface="Symbol" pitchFamily="2" charset="2"/>
            </a:endParaRPr>
          </a:p>
          <a:p>
            <a:pPr marL="0" indent="0">
              <a:buFontTx/>
              <a:buNone/>
            </a:pPr>
            <a:endParaRPr lang="en-US" altLang="en-US" sz="2400" dirty="0">
              <a:solidFill>
                <a:schemeClr val="tx1"/>
              </a:solidFill>
            </a:endParaRPr>
          </a:p>
          <a:p>
            <a:pPr marL="0" indent="0">
              <a:buFontTx/>
              <a:buNone/>
            </a:pPr>
            <a:endParaRPr lang="en-US" altLang="en-US" sz="2400" dirty="0">
              <a:solidFill>
                <a:schemeClr val="tx1"/>
              </a:solidFill>
            </a:endParaRPr>
          </a:p>
        </p:txBody>
      </p:sp>
    </p:spTree>
    <p:extLst>
      <p:ext uri="{BB962C8B-B14F-4D97-AF65-F5344CB8AC3E}">
        <p14:creationId xmlns:p14="http://schemas.microsoft.com/office/powerpoint/2010/main" val="1237720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8297A9-371B-D38A-6F5E-C03C12E73B29}"/>
              </a:ext>
            </a:extLst>
          </p:cNvPr>
          <p:cNvSpPr/>
          <p:nvPr/>
        </p:nvSpPr>
        <p:spPr>
          <a:xfrm>
            <a:off x="238760" y="3592640"/>
            <a:ext cx="6997536" cy="1152128"/>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a:extLst>
              <a:ext uri="{FF2B5EF4-FFF2-40B4-BE49-F238E27FC236}">
                <a16:creationId xmlns:a16="http://schemas.microsoft.com/office/drawing/2014/main" id="{E2F40336-D204-AA43-B4B3-9F103AF4E4F9}"/>
              </a:ext>
            </a:extLst>
          </p:cNvPr>
          <p:cNvSpPr>
            <a:spLocks noGrp="1"/>
          </p:cNvSpPr>
          <p:nvPr>
            <p:ph type="title"/>
          </p:nvPr>
        </p:nvSpPr>
        <p:spPr>
          <a:xfrm>
            <a:off x="421640" y="-228600"/>
            <a:ext cx="8763000" cy="2769989"/>
          </a:xfrm>
        </p:spPr>
        <p:txBody>
          <a:bodyPr>
            <a:normAutofit fontScale="90000"/>
          </a:bodyPr>
          <a:lstStyle/>
          <a:p>
            <a:br>
              <a:rPr lang="en-US" altLang="en-US" sz="2800" dirty="0"/>
            </a:br>
            <a:r>
              <a:rPr lang="en-US" altLang="en-US" sz="2800" dirty="0"/>
              <a:t> </a:t>
            </a:r>
            <a:r>
              <a:rPr lang="en-US" altLang="en-US" sz="2800" dirty="0" err="1"/>
              <a:t>Pr</a:t>
            </a:r>
            <a:r>
              <a:rPr lang="en-US" altLang="en-US" sz="2800" baseline="-25000" dirty="0" err="1"/>
              <a:t>y,Pred</a:t>
            </a:r>
            <a:r>
              <a:rPr lang="en-US" altLang="en-US" sz="2800" dirty="0"/>
              <a:t> [PRED(</a:t>
            </a:r>
            <a:r>
              <a:rPr lang="en-US" altLang="en-US" sz="2800" dirty="0" err="1"/>
              <a:t>p,g,y</a:t>
            </a:r>
            <a:r>
              <a:rPr lang="en-US" altLang="en-US" sz="2800" dirty="0"/>
              <a:t>)=</a:t>
            </a:r>
            <a:r>
              <a:rPr lang="en-US" altLang="en-US" sz="2800" dirty="0" err="1"/>
              <a:t>MSB</a:t>
            </a:r>
            <a:r>
              <a:rPr lang="en-US" altLang="en-US" sz="2800" baseline="-25000" dirty="0" err="1"/>
              <a:t>p,g</a:t>
            </a:r>
            <a:r>
              <a:rPr lang="en-US" altLang="en-US" sz="2800" dirty="0"/>
              <a:t> (x)]&gt;1/2+</a:t>
            </a:r>
            <a:r>
              <a:rPr lang="en-US" altLang="en-US" sz="2800" dirty="0">
                <a:latin typeface="Symbol" pitchFamily="2" charset="2"/>
              </a:rPr>
              <a:t>a</a:t>
            </a:r>
            <a:br>
              <a:rPr lang="en-US" altLang="en-US" sz="2800" dirty="0">
                <a:latin typeface="Symbol" pitchFamily="2" charset="2"/>
              </a:rPr>
            </a:br>
            <a:br>
              <a:rPr lang="en-US" altLang="en-US" sz="2800" dirty="0"/>
            </a:br>
            <a:br>
              <a:rPr lang="en-US" altLang="en-US" sz="3200" dirty="0"/>
            </a:br>
            <a:br>
              <a:rPr lang="en-US" altLang="en-US" sz="3200" dirty="0"/>
            </a:br>
            <a:endParaRPr lang="en-US" altLang="en-US" sz="3200" dirty="0"/>
          </a:p>
        </p:txBody>
      </p:sp>
      <p:sp>
        <p:nvSpPr>
          <p:cNvPr id="3" name="Content Placeholder 2">
            <a:extLst>
              <a:ext uri="{FF2B5EF4-FFF2-40B4-BE49-F238E27FC236}">
                <a16:creationId xmlns:a16="http://schemas.microsoft.com/office/drawing/2014/main" id="{B77490D1-E7FE-0947-A8AB-FE391541F93C}"/>
              </a:ext>
            </a:extLst>
          </p:cNvPr>
          <p:cNvSpPr>
            <a:spLocks noGrp="1"/>
          </p:cNvSpPr>
          <p:nvPr>
            <p:ph idx="1"/>
          </p:nvPr>
        </p:nvSpPr>
        <p:spPr>
          <a:xfrm>
            <a:off x="228600" y="843677"/>
            <a:ext cx="8915400" cy="5170646"/>
          </a:xfrm>
        </p:spPr>
        <p:txBody>
          <a:bodyPr>
            <a:noAutofit/>
          </a:bodyPr>
          <a:lstStyle/>
          <a:p>
            <a:pPr marL="0" indent="0">
              <a:buFontTx/>
              <a:buNone/>
            </a:pPr>
            <a:r>
              <a:rPr lang="en-US" altLang="en-US" sz="2400" b="1" u="sng" dirty="0">
                <a:solidFill>
                  <a:schemeClr val="tx1"/>
                </a:solidFill>
              </a:rPr>
              <a:t>PRED’(</a:t>
            </a:r>
            <a:r>
              <a:rPr lang="en-US" altLang="en-US" sz="2400" b="1" u="sng" dirty="0" err="1">
                <a:solidFill>
                  <a:schemeClr val="tx1"/>
                </a:solidFill>
              </a:rPr>
              <a:t>p,g,y</a:t>
            </a:r>
            <a:r>
              <a:rPr lang="en-US" altLang="en-US" sz="2400" b="1" u="sng" dirty="0">
                <a:solidFill>
                  <a:schemeClr val="tx1"/>
                </a:solidFill>
              </a:rPr>
              <a:t>)</a:t>
            </a:r>
          </a:p>
          <a:p>
            <a:pPr marL="0" indent="0">
              <a:buFontTx/>
              <a:buNone/>
            </a:pPr>
            <a:r>
              <a:rPr lang="en-US" altLang="en-US" sz="2000" dirty="0">
                <a:solidFill>
                  <a:schemeClr val="tx1"/>
                </a:solidFill>
              </a:rPr>
              <a:t>Let m =1/4(</a:t>
            </a:r>
            <a:r>
              <a:rPr lang="en-US" altLang="en-US" sz="2000" dirty="0">
                <a:solidFill>
                  <a:schemeClr val="tx1"/>
                </a:solidFill>
                <a:latin typeface="Symbol" pitchFamily="2" charset="2"/>
              </a:rPr>
              <a:t>a/2</a:t>
            </a:r>
            <a:r>
              <a:rPr lang="en-US" altLang="en-US" sz="2000" dirty="0">
                <a:solidFill>
                  <a:schemeClr val="tx1"/>
                </a:solidFill>
              </a:rPr>
              <a:t>)</a:t>
            </a:r>
            <a:r>
              <a:rPr lang="en-US" altLang="en-US" sz="2000" baseline="30000" dirty="0">
                <a:solidFill>
                  <a:schemeClr val="tx1"/>
                </a:solidFill>
              </a:rPr>
              <a:t>2</a:t>
            </a:r>
            <a:r>
              <a:rPr lang="en-US" altLang="en-US" sz="2000" dirty="0">
                <a:solidFill>
                  <a:schemeClr val="tx1"/>
                </a:solidFill>
              </a:rPr>
              <a:t>(</a:t>
            </a:r>
            <a:r>
              <a:rPr lang="en-US" altLang="en-US" sz="2000" dirty="0">
                <a:solidFill>
                  <a:schemeClr val="tx1"/>
                </a:solidFill>
                <a:latin typeface="Symbol" pitchFamily="2" charset="2"/>
              </a:rPr>
              <a:t>d</a:t>
            </a:r>
            <a:r>
              <a:rPr lang="en-US" altLang="en-US" sz="2000" dirty="0">
                <a:solidFill>
                  <a:schemeClr val="tx1"/>
                </a:solidFill>
              </a:rPr>
              <a:t>/2)</a:t>
            </a:r>
            <a:endParaRPr lang="en-US" altLang="en-US" sz="2000" b="1" u="sng" dirty="0">
              <a:solidFill>
                <a:schemeClr val="tx1"/>
              </a:solidFill>
            </a:endParaRPr>
          </a:p>
          <a:p>
            <a:pPr marL="0" indent="0">
              <a:buFontTx/>
              <a:buAutoNum type="arabicPeriod"/>
            </a:pPr>
            <a:r>
              <a:rPr lang="en-US" altLang="en-US" sz="2000" dirty="0">
                <a:solidFill>
                  <a:schemeClr val="tx1"/>
                </a:solidFill>
              </a:rPr>
              <a:t>Est</a:t>
            </a:r>
            <a:r>
              <a:rPr lang="en-US" altLang="en-US" sz="2000" baseline="-25000" dirty="0">
                <a:solidFill>
                  <a:schemeClr val="tx1"/>
                </a:solidFill>
              </a:rPr>
              <a:t>y</a:t>
            </a:r>
            <a:r>
              <a:rPr lang="en-US" altLang="en-US" sz="2000" dirty="0">
                <a:solidFill>
                  <a:schemeClr val="tx1"/>
                </a:solidFill>
              </a:rPr>
              <a:t>:= 1/m</a:t>
            </a:r>
            <a:r>
              <a:rPr lang="en-US" altLang="en-US" sz="2000" dirty="0">
                <a:solidFill>
                  <a:schemeClr val="tx1"/>
                </a:solidFill>
                <a:latin typeface="Symbol" pitchFamily="2" charset="2"/>
              </a:rPr>
              <a:t>S</a:t>
            </a:r>
            <a:r>
              <a:rPr lang="en-US" altLang="en-US" sz="2000" baseline="-25000" dirty="0">
                <a:solidFill>
                  <a:schemeClr val="tx1"/>
                </a:solidFill>
              </a:rPr>
              <a:t>0&lt;</a:t>
            </a:r>
            <a:r>
              <a:rPr lang="en-US" altLang="en-US" sz="2000" baseline="-25000" dirty="0" err="1">
                <a:solidFill>
                  <a:schemeClr val="tx1"/>
                </a:solidFill>
              </a:rPr>
              <a:t>i</a:t>
            </a:r>
            <a:r>
              <a:rPr lang="en-US" altLang="en-US" sz="2000" baseline="-25000" dirty="0">
                <a:solidFill>
                  <a:schemeClr val="tx1"/>
                </a:solidFill>
              </a:rPr>
              <a:t>&lt;m </a:t>
            </a:r>
            <a:r>
              <a:rPr lang="en-US" altLang="en-US" sz="2000" dirty="0">
                <a:solidFill>
                  <a:schemeClr val="tx1"/>
                </a:solidFill>
              </a:rPr>
              <a:t>PRED(</a:t>
            </a:r>
            <a:r>
              <a:rPr lang="en-US" altLang="en-US" sz="2000" dirty="0" err="1">
                <a:solidFill>
                  <a:schemeClr val="tx1"/>
                </a:solidFill>
              </a:rPr>
              <a:t>p,g,yg</a:t>
            </a:r>
            <a:r>
              <a:rPr lang="en-US" altLang="en-US" sz="2000" baseline="30000" dirty="0" err="1">
                <a:solidFill>
                  <a:schemeClr val="tx1"/>
                </a:solidFill>
              </a:rPr>
              <a:t>r</a:t>
            </a:r>
            <a:r>
              <a:rPr lang="en-US" altLang="en-US" sz="1600" baseline="30000" dirty="0" err="1">
                <a:solidFill>
                  <a:schemeClr val="tx1"/>
                </a:solidFill>
              </a:rPr>
              <a:t>i</a:t>
            </a:r>
            <a:r>
              <a:rPr lang="en-US" altLang="en-US" sz="2000" dirty="0">
                <a:solidFill>
                  <a:schemeClr val="tx1"/>
                </a:solidFill>
              </a:rPr>
              <a:t> mod p) for random </a:t>
            </a:r>
            <a:r>
              <a:rPr lang="en-US" altLang="en-US" sz="2000" dirty="0" err="1">
                <a:solidFill>
                  <a:schemeClr val="tx1"/>
                </a:solidFill>
              </a:rPr>
              <a:t>r</a:t>
            </a:r>
            <a:r>
              <a:rPr lang="en-US" altLang="en-US" sz="2000" baseline="-25000" dirty="0" err="1">
                <a:solidFill>
                  <a:schemeClr val="tx1"/>
                </a:solidFill>
              </a:rPr>
              <a:t>i</a:t>
            </a:r>
            <a:r>
              <a:rPr lang="en-US" altLang="en-US" sz="2000" dirty="0">
                <a:solidFill>
                  <a:schemeClr val="tx1"/>
                </a:solidFill>
              </a:rPr>
              <a:t>&lt;(p-1)/2</a:t>
            </a:r>
          </a:p>
          <a:p>
            <a:pPr marL="0" indent="0">
              <a:buFontTx/>
              <a:buAutoNum type="arabicPeriod"/>
            </a:pPr>
            <a:r>
              <a:rPr lang="en-US" altLang="en-US" sz="2000" dirty="0">
                <a:solidFill>
                  <a:schemeClr val="tx1"/>
                </a:solidFill>
              </a:rPr>
              <a:t>  If |est</a:t>
            </a:r>
            <a:r>
              <a:rPr lang="en-US" altLang="en-US" sz="2000" baseline="-25000" dirty="0">
                <a:solidFill>
                  <a:schemeClr val="tx1"/>
                </a:solidFill>
              </a:rPr>
              <a:t>y</a:t>
            </a:r>
            <a:r>
              <a:rPr lang="en-US" altLang="en-US" sz="2000" dirty="0">
                <a:solidFill>
                  <a:schemeClr val="tx1"/>
                </a:solidFill>
              </a:rPr>
              <a:t>-est</a:t>
            </a:r>
            <a:r>
              <a:rPr lang="en-US" altLang="en-US" sz="2000" baseline="-25000" dirty="0">
                <a:solidFill>
                  <a:schemeClr val="tx1"/>
                </a:solidFill>
              </a:rPr>
              <a:t>p0</a:t>
            </a:r>
            <a:r>
              <a:rPr lang="en-US" altLang="en-US" sz="2000" dirty="0">
                <a:solidFill>
                  <a:schemeClr val="tx1"/>
                </a:solidFill>
              </a:rPr>
              <a:t>|&lt;</a:t>
            </a:r>
            <a:r>
              <a:rPr lang="en-US" altLang="en-US" sz="2000" dirty="0">
                <a:solidFill>
                  <a:schemeClr val="tx1"/>
                </a:solidFill>
                <a:latin typeface="Symbol" pitchFamily="2" charset="2"/>
              </a:rPr>
              <a:t>a+1/2</a:t>
            </a:r>
            <a:r>
              <a:rPr lang="en-US" altLang="en-US" sz="2000" dirty="0">
                <a:solidFill>
                  <a:schemeClr val="tx1"/>
                </a:solidFill>
              </a:rPr>
              <a:t>n</a:t>
            </a:r>
            <a:r>
              <a:rPr lang="en-US" altLang="en-US" sz="2000" dirty="0">
                <a:solidFill>
                  <a:schemeClr val="tx1"/>
                </a:solidFill>
                <a:latin typeface="Symbol" pitchFamily="2" charset="2"/>
              </a:rPr>
              <a:t> </a:t>
            </a:r>
            <a:r>
              <a:rPr lang="en-US" altLang="en-US" sz="2000" dirty="0">
                <a:solidFill>
                  <a:schemeClr val="tx1"/>
                </a:solidFill>
              </a:rPr>
              <a:t>output 0. </a:t>
            </a:r>
          </a:p>
          <a:p>
            <a:pPr marL="0" indent="0">
              <a:buFontTx/>
              <a:buNone/>
            </a:pPr>
            <a:r>
              <a:rPr lang="en-US" altLang="en-US" sz="2000" dirty="0">
                <a:solidFill>
                  <a:schemeClr val="tx1"/>
                </a:solidFill>
              </a:rPr>
              <a:t>     If |est</a:t>
            </a:r>
            <a:r>
              <a:rPr lang="en-US" altLang="en-US" sz="2000" baseline="-25000" dirty="0">
                <a:solidFill>
                  <a:schemeClr val="tx1"/>
                </a:solidFill>
              </a:rPr>
              <a:t>y</a:t>
            </a:r>
            <a:r>
              <a:rPr lang="en-US" altLang="en-US" sz="2000" dirty="0">
                <a:solidFill>
                  <a:schemeClr val="tx1"/>
                </a:solidFill>
              </a:rPr>
              <a:t>-est</a:t>
            </a:r>
            <a:r>
              <a:rPr lang="en-US" altLang="en-US" sz="2000" baseline="-25000" dirty="0">
                <a:solidFill>
                  <a:schemeClr val="tx1"/>
                </a:solidFill>
              </a:rPr>
              <a:t>p1</a:t>
            </a:r>
            <a:r>
              <a:rPr lang="en-US" altLang="en-US" sz="2000" dirty="0">
                <a:solidFill>
                  <a:schemeClr val="tx1"/>
                </a:solidFill>
              </a:rPr>
              <a:t>|&lt; </a:t>
            </a:r>
            <a:r>
              <a:rPr lang="en-US" altLang="en-US" sz="2000" dirty="0">
                <a:solidFill>
                  <a:schemeClr val="tx1"/>
                </a:solidFill>
                <a:latin typeface="Symbol" pitchFamily="2" charset="2"/>
              </a:rPr>
              <a:t>a +1/2</a:t>
            </a:r>
            <a:r>
              <a:rPr lang="en-US" altLang="en-US" sz="2000" dirty="0">
                <a:solidFill>
                  <a:schemeClr val="tx1"/>
                </a:solidFill>
              </a:rPr>
              <a:t>n</a:t>
            </a:r>
            <a:r>
              <a:rPr lang="en-US" altLang="en-US" sz="2000" dirty="0">
                <a:solidFill>
                  <a:schemeClr val="tx1"/>
                </a:solidFill>
                <a:latin typeface="Symbol" pitchFamily="2" charset="2"/>
              </a:rPr>
              <a:t> </a:t>
            </a:r>
            <a:r>
              <a:rPr lang="en-US" altLang="en-US" sz="2000" dirty="0">
                <a:solidFill>
                  <a:schemeClr val="tx1"/>
                </a:solidFill>
              </a:rPr>
              <a:t>output 1.</a:t>
            </a:r>
            <a:endParaRPr lang="en-US" altLang="en-US" sz="2000" b="1" dirty="0">
              <a:solidFill>
                <a:schemeClr val="tx1"/>
              </a:solidFill>
            </a:endParaRPr>
          </a:p>
          <a:p>
            <a:pPr marL="0" indent="0">
              <a:buFontTx/>
              <a:buNone/>
            </a:pPr>
            <a:r>
              <a:rPr lang="en-US" altLang="en-US" sz="2400" b="1" u="sng" dirty="0">
                <a:solidFill>
                  <a:schemeClr val="tx1"/>
                </a:solidFill>
              </a:rPr>
              <a:t>Analysis of PRED’ </a:t>
            </a:r>
          </a:p>
          <a:p>
            <a:pPr marL="0" indent="0">
              <a:buFontTx/>
              <a:buNone/>
            </a:pPr>
            <a:r>
              <a:rPr lang="en-US" altLang="en-US" sz="2000" b="1" dirty="0">
                <a:solidFill>
                  <a:schemeClr val="accent1"/>
                </a:solidFill>
              </a:rPr>
              <a:t>Claim: </a:t>
            </a:r>
            <a:r>
              <a:rPr lang="en-US" altLang="en-US" sz="2000" dirty="0">
                <a:solidFill>
                  <a:schemeClr val="accent1"/>
                </a:solidFill>
              </a:rPr>
              <a:t>For s</a:t>
            </a:r>
            <a:r>
              <a:rPr lang="en-US" altLang="en-US" sz="2000" b="1" dirty="0">
                <a:solidFill>
                  <a:schemeClr val="accent1"/>
                </a:solidFill>
              </a:rPr>
              <a:t>pecial</a:t>
            </a:r>
            <a:r>
              <a:rPr lang="en-US" altLang="en-US" sz="2000" b="1" dirty="0"/>
              <a:t> </a:t>
            </a:r>
            <a:r>
              <a:rPr lang="en-US" altLang="en-US" sz="2000" dirty="0">
                <a:solidFill>
                  <a:schemeClr val="accent1"/>
                </a:solidFill>
              </a:rPr>
              <a:t>y=</a:t>
            </a:r>
            <a:r>
              <a:rPr lang="en-US" altLang="en-US" sz="2000" dirty="0" err="1">
                <a:solidFill>
                  <a:schemeClr val="accent1"/>
                </a:solidFill>
              </a:rPr>
              <a:t>g</a:t>
            </a:r>
            <a:r>
              <a:rPr lang="en-US" altLang="en-US" sz="2000" baseline="30000" dirty="0" err="1">
                <a:solidFill>
                  <a:schemeClr val="accent1"/>
                </a:solidFill>
              </a:rPr>
              <a:t>x</a:t>
            </a:r>
            <a:r>
              <a:rPr lang="en-US" altLang="en-US" sz="2000" dirty="0">
                <a:solidFill>
                  <a:schemeClr val="accent1"/>
                </a:solidFill>
              </a:rPr>
              <a:t> mod p  </a:t>
            </a:r>
            <a:r>
              <a:rPr lang="en-US" altLang="en-US" sz="2000" dirty="0" err="1">
                <a:solidFill>
                  <a:schemeClr val="accent1"/>
                </a:solidFill>
              </a:rPr>
              <a:t>s.t.</a:t>
            </a:r>
            <a:r>
              <a:rPr lang="en-US" altLang="en-US" sz="2000" dirty="0">
                <a:solidFill>
                  <a:schemeClr val="accent1"/>
                </a:solidFill>
              </a:rPr>
              <a:t>  1&lt;x&lt;(p-1)/2n</a:t>
            </a:r>
            <a:r>
              <a:rPr lang="en-US" altLang="en-US" sz="2000" baseline="30000" dirty="0">
                <a:solidFill>
                  <a:schemeClr val="accent1"/>
                </a:solidFill>
              </a:rPr>
              <a:t>  </a:t>
            </a:r>
            <a:r>
              <a:rPr lang="en-US" altLang="en-US" sz="2000" dirty="0">
                <a:solidFill>
                  <a:schemeClr val="accent1"/>
                </a:solidFill>
              </a:rPr>
              <a:t>or   (p-1)/2&lt;x&lt;(p-1)/2+(p-1)/2n</a:t>
            </a:r>
            <a:r>
              <a:rPr lang="en-US" altLang="en-US" sz="2000" b="1" baseline="30000" dirty="0">
                <a:solidFill>
                  <a:schemeClr val="accent1"/>
                </a:solidFill>
              </a:rPr>
              <a:t> </a:t>
            </a:r>
            <a:endParaRPr lang="en-US" altLang="en-US" sz="2000" b="1" baseline="30000" dirty="0">
              <a:solidFill>
                <a:schemeClr val="accent1"/>
              </a:solidFill>
              <a:latin typeface="Symbol" pitchFamily="2" charset="2"/>
            </a:endParaRPr>
          </a:p>
          <a:p>
            <a:pPr marL="0" indent="0">
              <a:buFontTx/>
              <a:buNone/>
            </a:pPr>
            <a:r>
              <a:rPr lang="en-US" altLang="en-US" sz="2000" dirty="0">
                <a:solidFill>
                  <a:schemeClr val="tx1"/>
                </a:solidFill>
              </a:rPr>
              <a:t> m =1/4(</a:t>
            </a:r>
            <a:r>
              <a:rPr lang="en-US" altLang="en-US" sz="2000" dirty="0">
                <a:solidFill>
                  <a:schemeClr val="tx1"/>
                </a:solidFill>
                <a:latin typeface="Symbol" pitchFamily="2" charset="2"/>
              </a:rPr>
              <a:t>a/2</a:t>
            </a:r>
            <a:r>
              <a:rPr lang="en-US" altLang="en-US" sz="2000" dirty="0">
                <a:solidFill>
                  <a:schemeClr val="tx1"/>
                </a:solidFill>
              </a:rPr>
              <a:t>)</a:t>
            </a:r>
            <a:r>
              <a:rPr lang="en-US" altLang="en-US" sz="2000" baseline="30000" dirty="0">
                <a:solidFill>
                  <a:schemeClr val="tx1"/>
                </a:solidFill>
              </a:rPr>
              <a:t>2</a:t>
            </a:r>
            <a:r>
              <a:rPr lang="en-US" altLang="en-US" sz="2000" dirty="0">
                <a:solidFill>
                  <a:schemeClr val="tx1"/>
                </a:solidFill>
              </a:rPr>
              <a:t>(</a:t>
            </a:r>
            <a:r>
              <a:rPr lang="en-US" altLang="en-US" sz="2000" dirty="0">
                <a:solidFill>
                  <a:schemeClr val="tx1"/>
                </a:solidFill>
                <a:latin typeface="Symbol" pitchFamily="2" charset="2"/>
              </a:rPr>
              <a:t>d</a:t>
            </a:r>
            <a:r>
              <a:rPr lang="en-US" altLang="en-US" sz="2000" dirty="0">
                <a:solidFill>
                  <a:schemeClr val="tx1"/>
                </a:solidFill>
              </a:rPr>
              <a:t>/2),</a:t>
            </a:r>
            <a:r>
              <a:rPr lang="en-US" altLang="en-US" sz="2000" dirty="0">
                <a:solidFill>
                  <a:schemeClr val="tx1"/>
                </a:solidFill>
                <a:latin typeface="Symbol" pitchFamily="2" charset="2"/>
              </a:rPr>
              <a:t>d=1/4</a:t>
            </a:r>
            <a:r>
              <a:rPr lang="en-US" altLang="en-US" sz="2000" dirty="0">
                <a:solidFill>
                  <a:schemeClr val="tx1"/>
                </a:solidFill>
              </a:rPr>
              <a:t>n</a:t>
            </a:r>
          </a:p>
          <a:p>
            <a:pPr marL="0" indent="0">
              <a:buFontTx/>
              <a:buAutoNum type="arabicPeriod"/>
            </a:pPr>
            <a:r>
              <a:rPr lang="en-US" altLang="en-US" sz="2000" dirty="0">
                <a:solidFill>
                  <a:schemeClr val="tx1"/>
                </a:solidFill>
              </a:rPr>
              <a:t>  Prob </a:t>
            </a:r>
            <a:r>
              <a:rPr lang="en-US" altLang="en-US" sz="2000" baseline="-25000" dirty="0">
                <a:solidFill>
                  <a:schemeClr val="tx1"/>
                </a:solidFill>
              </a:rPr>
              <a:t>r&lt;(p-1)/2 </a:t>
            </a:r>
            <a:r>
              <a:rPr lang="en-US" altLang="en-US" sz="2000" dirty="0">
                <a:solidFill>
                  <a:schemeClr val="tx1"/>
                </a:solidFill>
              </a:rPr>
              <a:t>[</a:t>
            </a:r>
            <a:r>
              <a:rPr lang="en-US" altLang="en-US" sz="2000" dirty="0" err="1">
                <a:solidFill>
                  <a:schemeClr val="tx1"/>
                </a:solidFill>
              </a:rPr>
              <a:t>MSB</a:t>
            </a:r>
            <a:r>
              <a:rPr lang="en-US" altLang="en-US" sz="2000" baseline="-25000" dirty="0" err="1">
                <a:solidFill>
                  <a:schemeClr val="tx1"/>
                </a:solidFill>
              </a:rPr>
              <a:t>p,g</a:t>
            </a:r>
            <a:r>
              <a:rPr lang="en-US" altLang="en-US" sz="2000" dirty="0">
                <a:solidFill>
                  <a:schemeClr val="tx1"/>
                </a:solidFill>
              </a:rPr>
              <a:t>(x)]</a:t>
            </a:r>
            <a:r>
              <a:rPr lang="en-US" altLang="en-US" sz="2000" dirty="0">
                <a:solidFill>
                  <a:schemeClr val="tx1"/>
                </a:solidFill>
                <a:latin typeface="Symbol" pitchFamily="2" charset="2"/>
              </a:rPr>
              <a:t> </a:t>
            </a:r>
            <a:r>
              <a:rPr lang="en-US" altLang="en-US" sz="2000" dirty="0">
                <a:solidFill>
                  <a:schemeClr val="tx1"/>
                </a:solidFill>
              </a:rPr>
              <a:t>≠</a:t>
            </a:r>
            <a:r>
              <a:rPr lang="en-US" altLang="en-US" sz="2000" dirty="0" err="1">
                <a:solidFill>
                  <a:schemeClr val="tx1"/>
                </a:solidFill>
              </a:rPr>
              <a:t>MSB</a:t>
            </a:r>
            <a:r>
              <a:rPr lang="en-US" altLang="en-US" sz="2000" baseline="-25000" dirty="0" err="1">
                <a:solidFill>
                  <a:schemeClr val="tx1"/>
                </a:solidFill>
              </a:rPr>
              <a:t>p,g</a:t>
            </a:r>
            <a:r>
              <a:rPr lang="en-US" altLang="en-US" sz="2000" dirty="0">
                <a:solidFill>
                  <a:schemeClr val="tx1"/>
                </a:solidFill>
              </a:rPr>
              <a:t>(</a:t>
            </a:r>
            <a:r>
              <a:rPr lang="en-US" altLang="en-US" sz="2000" dirty="0" err="1">
                <a:solidFill>
                  <a:schemeClr val="tx1"/>
                </a:solidFill>
              </a:rPr>
              <a:t>x+r</a:t>
            </a:r>
            <a:r>
              <a:rPr lang="en-US" altLang="en-US" sz="2000" dirty="0">
                <a:solidFill>
                  <a:schemeClr val="tx1"/>
                </a:solidFill>
              </a:rPr>
              <a:t>)</a:t>
            </a:r>
            <a:r>
              <a:rPr lang="en-US" altLang="en-US" sz="2000" dirty="0">
                <a:solidFill>
                  <a:schemeClr val="tx1"/>
                </a:solidFill>
                <a:latin typeface="Symbol" pitchFamily="2" charset="2"/>
              </a:rPr>
              <a:t> </a:t>
            </a:r>
            <a:r>
              <a:rPr lang="en-US" altLang="en-US" sz="2000" dirty="0">
                <a:solidFill>
                  <a:schemeClr val="tx1"/>
                </a:solidFill>
              </a:rPr>
              <a:t>]</a:t>
            </a:r>
            <a:r>
              <a:rPr lang="en-US" altLang="en-US" sz="2000" dirty="0">
                <a:solidFill>
                  <a:schemeClr val="tx1"/>
                </a:solidFill>
                <a:latin typeface="Symbol" pitchFamily="2" charset="2"/>
              </a:rPr>
              <a:t> &lt;</a:t>
            </a:r>
            <a:r>
              <a:rPr lang="en-US" altLang="en-US" sz="2000" dirty="0">
                <a:solidFill>
                  <a:schemeClr val="tx1"/>
                </a:solidFill>
              </a:rPr>
              <a:t>1/n,</a:t>
            </a:r>
          </a:p>
          <a:p>
            <a:pPr marL="0" indent="0">
              <a:buFontTx/>
              <a:buNone/>
            </a:pPr>
            <a:r>
              <a:rPr lang="en-US" altLang="en-US" sz="2000" dirty="0">
                <a:solidFill>
                  <a:schemeClr val="tx1"/>
                </a:solidFill>
              </a:rPr>
              <a:t>2.  Prob [PRED’[</a:t>
            </a:r>
            <a:r>
              <a:rPr lang="en-US" altLang="en-US" sz="2000" dirty="0" err="1">
                <a:solidFill>
                  <a:schemeClr val="tx1"/>
                </a:solidFill>
              </a:rPr>
              <a:t>p,g,y</a:t>
            </a:r>
            <a:r>
              <a:rPr lang="en-US" altLang="en-US" sz="2000" dirty="0">
                <a:solidFill>
                  <a:schemeClr val="tx1"/>
                </a:solidFill>
              </a:rPr>
              <a:t>] =</a:t>
            </a:r>
            <a:r>
              <a:rPr lang="en-US" altLang="en-US" sz="2000" dirty="0" err="1">
                <a:solidFill>
                  <a:schemeClr val="tx1"/>
                </a:solidFill>
              </a:rPr>
              <a:t>MSB</a:t>
            </a:r>
            <a:r>
              <a:rPr lang="en-US" altLang="en-US" sz="2000" baseline="-25000" dirty="0" err="1">
                <a:solidFill>
                  <a:schemeClr val="tx1"/>
                </a:solidFill>
              </a:rPr>
              <a:t>p,g</a:t>
            </a:r>
            <a:r>
              <a:rPr lang="en-US" altLang="en-US" sz="2000" dirty="0">
                <a:solidFill>
                  <a:schemeClr val="tx1"/>
                </a:solidFill>
              </a:rPr>
              <a:t>(x)]</a:t>
            </a:r>
            <a:r>
              <a:rPr lang="en-US" altLang="en-US" sz="2000" dirty="0">
                <a:solidFill>
                  <a:schemeClr val="tx1"/>
                </a:solidFill>
                <a:latin typeface="Symbol" pitchFamily="2" charset="2"/>
              </a:rPr>
              <a:t> </a:t>
            </a:r>
            <a:r>
              <a:rPr lang="en-US" altLang="en-US" sz="2000" dirty="0">
                <a:solidFill>
                  <a:schemeClr val="tx1"/>
                </a:solidFill>
              </a:rPr>
              <a:t>&gt;1-1/2n</a:t>
            </a:r>
            <a:endParaRPr lang="en-US" altLang="en-US" sz="2400" dirty="0">
              <a:solidFill>
                <a:schemeClr val="tx1"/>
              </a:solidFill>
            </a:endParaRPr>
          </a:p>
          <a:p>
            <a:pPr marL="0" indent="0">
              <a:buFontTx/>
              <a:buNone/>
            </a:pPr>
            <a:endParaRPr lang="en-US" altLang="en-US" sz="2400" b="1" dirty="0"/>
          </a:p>
          <a:p>
            <a:pPr marL="0" indent="0">
              <a:buFontTx/>
              <a:buNone/>
            </a:pPr>
            <a:r>
              <a:rPr lang="en-US" altLang="en-US" sz="2400" b="1" dirty="0"/>
              <a:t>Final step: </a:t>
            </a:r>
          </a:p>
          <a:p>
            <a:r>
              <a:rPr lang="en-US" altLang="en-US" sz="2000" dirty="0">
                <a:solidFill>
                  <a:schemeClr val="tx1"/>
                </a:solidFill>
              </a:rPr>
              <a:t>Try to map your y to </a:t>
            </a:r>
            <a:r>
              <a:rPr lang="en-US" altLang="en-US" sz="2000" b="1" dirty="0">
                <a:solidFill>
                  <a:schemeClr val="accent1"/>
                </a:solidFill>
              </a:rPr>
              <a:t>special </a:t>
            </a:r>
            <a:r>
              <a:rPr lang="en-US" altLang="en-US" sz="2000" dirty="0">
                <a:solidFill>
                  <a:schemeClr val="tx1"/>
                </a:solidFill>
              </a:rPr>
              <a:t> z=</a:t>
            </a:r>
            <a:r>
              <a:rPr lang="en-US" altLang="en-US" sz="2000" dirty="0" err="1">
                <a:solidFill>
                  <a:schemeClr val="tx1"/>
                </a:solidFill>
              </a:rPr>
              <a:t>yg</a:t>
            </a:r>
            <a:r>
              <a:rPr lang="en-US" altLang="en-US" sz="2000" baseline="30000" dirty="0" err="1">
                <a:solidFill>
                  <a:schemeClr val="tx1"/>
                </a:solidFill>
              </a:rPr>
              <a:t>r</a:t>
            </a:r>
            <a:r>
              <a:rPr lang="en-US" altLang="en-US" sz="2000" dirty="0">
                <a:solidFill>
                  <a:schemeClr val="tx1"/>
                </a:solidFill>
              </a:rPr>
              <a:t>=</a:t>
            </a:r>
            <a:r>
              <a:rPr lang="en-US" altLang="en-US" sz="2000" dirty="0" err="1">
                <a:solidFill>
                  <a:schemeClr val="tx1"/>
                </a:solidFill>
              </a:rPr>
              <a:t>g</a:t>
            </a:r>
            <a:r>
              <a:rPr lang="en-US" altLang="en-US" sz="2000" baseline="30000" dirty="0" err="1">
                <a:solidFill>
                  <a:schemeClr val="tx1"/>
                </a:solidFill>
              </a:rPr>
              <a:t>x+r</a:t>
            </a:r>
            <a:r>
              <a:rPr lang="en-US" altLang="en-US" sz="2000" dirty="0">
                <a:solidFill>
                  <a:schemeClr val="tx1"/>
                </a:solidFill>
              </a:rPr>
              <a:t> mod p for 0&lt;r&lt;p</a:t>
            </a:r>
            <a:r>
              <a:rPr lang="en-US" altLang="en-US" sz="2000" dirty="0"/>
              <a:t> </a:t>
            </a:r>
            <a:r>
              <a:rPr lang="en-US" altLang="en-US" sz="2000" dirty="0">
                <a:solidFill>
                  <a:schemeClr val="tx1"/>
                </a:solidFill>
              </a:rPr>
              <a:t>by choosing r at random..</a:t>
            </a:r>
          </a:p>
          <a:p>
            <a:r>
              <a:rPr lang="en-US" altLang="en-US" sz="2000" dirty="0">
                <a:solidFill>
                  <a:schemeClr val="tx1"/>
                </a:solidFill>
              </a:rPr>
              <a:t>Run </a:t>
            </a:r>
            <a:r>
              <a:rPr lang="en-US" altLang="en-US" sz="2000" dirty="0" err="1">
                <a:solidFill>
                  <a:schemeClr val="tx1"/>
                </a:solidFill>
              </a:rPr>
              <a:t>DiscreteLogarithm</a:t>
            </a:r>
            <a:r>
              <a:rPr lang="en-US" altLang="en-US" sz="2000" dirty="0">
                <a:solidFill>
                  <a:schemeClr val="tx1"/>
                </a:solidFill>
              </a:rPr>
              <a:t>(</a:t>
            </a:r>
            <a:r>
              <a:rPr lang="en-US" altLang="en-US" sz="2000" dirty="0" err="1">
                <a:solidFill>
                  <a:schemeClr val="tx1"/>
                </a:solidFill>
              </a:rPr>
              <a:t>p,g,z</a:t>
            </a:r>
            <a:r>
              <a:rPr lang="en-US" altLang="en-US" sz="2000" dirty="0">
                <a:solidFill>
                  <a:schemeClr val="tx1"/>
                </a:solidFill>
              </a:rPr>
              <a:t>) replacing calls to PRED with calls to PRED’ .</a:t>
            </a:r>
          </a:p>
          <a:p>
            <a:r>
              <a:rPr lang="en-US" altLang="en-US" sz="2000" dirty="0"/>
              <a:t>Eventually (p-1)/2n&lt;(</a:t>
            </a:r>
            <a:r>
              <a:rPr lang="en-US" altLang="en-US" sz="2000" dirty="0" err="1"/>
              <a:t>x+r</a:t>
            </a:r>
            <a:r>
              <a:rPr lang="en-US" altLang="en-US" sz="2000" dirty="0"/>
              <a:t>) or (</a:t>
            </a:r>
            <a:r>
              <a:rPr lang="en-US" altLang="en-US" sz="2000" dirty="0" err="1"/>
              <a:t>x+r</a:t>
            </a:r>
            <a:r>
              <a:rPr lang="en-US" altLang="en-US" sz="2000" dirty="0"/>
              <a:t>)&lt;(p-1)/2n for I =1…n, then success! </a:t>
            </a:r>
            <a:endParaRPr lang="en-US" altLang="en-US" sz="2000" dirty="0">
              <a:solidFill>
                <a:schemeClr val="tx1"/>
              </a:solidFill>
            </a:endParaRPr>
          </a:p>
        </p:txBody>
      </p:sp>
    </p:spTree>
    <p:extLst>
      <p:ext uri="{BB962C8B-B14F-4D97-AF65-F5344CB8AC3E}">
        <p14:creationId xmlns:p14="http://schemas.microsoft.com/office/powerpoint/2010/main" val="3025507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416E4FBC-28E8-634D-AF3F-D5479C9BDBBF}"/>
              </a:ext>
            </a:extLst>
          </p:cNvPr>
          <p:cNvSpPr>
            <a:spLocks noGrp="1"/>
          </p:cNvSpPr>
          <p:nvPr>
            <p:ph type="title"/>
          </p:nvPr>
        </p:nvSpPr>
        <p:spPr>
          <a:xfrm>
            <a:off x="457200" y="-76200"/>
            <a:ext cx="7924800" cy="1661993"/>
          </a:xfrm>
        </p:spPr>
        <p:txBody>
          <a:bodyPr>
            <a:normAutofit fontScale="90000"/>
          </a:bodyPr>
          <a:lstStyle/>
          <a:p>
            <a:br>
              <a:rPr lang="en-US" altLang="en-US" dirty="0">
                <a:solidFill>
                  <a:schemeClr val="accent1"/>
                </a:solidFill>
                <a:latin typeface="Arial" panose="020B0604020202020204" pitchFamily="34" charset="0"/>
                <a:cs typeface="Arial" panose="020B0604020202020204" pitchFamily="34" charset="0"/>
              </a:rPr>
            </a:br>
            <a:r>
              <a:rPr lang="en-US" altLang="en-US" dirty="0">
                <a:solidFill>
                  <a:schemeClr val="accent1"/>
                </a:solidFill>
                <a:latin typeface="Arial" panose="020B0604020202020204" pitchFamily="34" charset="0"/>
                <a:cs typeface="Arial" panose="020B0604020202020204" pitchFamily="34" charset="0"/>
              </a:rPr>
              <a:t>Coin Flip over the Phone</a:t>
            </a:r>
            <a:br>
              <a:rPr lang="en-US" altLang="en-US" dirty="0">
                <a:solidFill>
                  <a:schemeClr val="accent1"/>
                </a:solidFill>
                <a:latin typeface="Arial" panose="020B0604020202020204" pitchFamily="34" charset="0"/>
                <a:cs typeface="Arial" panose="020B0604020202020204" pitchFamily="34" charset="0"/>
              </a:rPr>
            </a:br>
            <a:endParaRPr lang="en-US" altLang="en-US" dirty="0">
              <a:solidFill>
                <a:schemeClr val="accent1"/>
              </a:solidFill>
              <a:latin typeface="Arial" panose="020B0604020202020204" pitchFamily="34" charset="0"/>
              <a:cs typeface="Arial" panose="020B0604020202020204" pitchFamily="34" charset="0"/>
            </a:endParaRPr>
          </a:p>
        </p:txBody>
      </p:sp>
      <p:sp>
        <p:nvSpPr>
          <p:cNvPr id="17411" name="Content Placeholder 2">
            <a:extLst>
              <a:ext uri="{FF2B5EF4-FFF2-40B4-BE49-F238E27FC236}">
                <a16:creationId xmlns:a16="http://schemas.microsoft.com/office/drawing/2014/main" id="{BC734A10-3B87-CA4F-B52F-D6D842D241ED}"/>
              </a:ext>
            </a:extLst>
          </p:cNvPr>
          <p:cNvSpPr>
            <a:spLocks noGrp="1"/>
          </p:cNvSpPr>
          <p:nvPr>
            <p:ph idx="1"/>
          </p:nvPr>
        </p:nvSpPr>
        <p:spPr>
          <a:xfrm>
            <a:off x="228600" y="1371600"/>
            <a:ext cx="8458200" cy="5755422"/>
          </a:xfrm>
        </p:spPr>
        <p:txBody>
          <a:bodyPr>
            <a:normAutofit lnSpcReduction="10000"/>
          </a:bodyPr>
          <a:lstStyle/>
          <a:p>
            <a:pPr marL="0" indent="0">
              <a:buFontTx/>
              <a:buNone/>
            </a:pPr>
            <a:r>
              <a:rPr lang="en-US" altLang="en-US" sz="2800" dirty="0">
                <a:solidFill>
                  <a:schemeClr val="tx1"/>
                </a:solidFill>
                <a:latin typeface="Arial" panose="020B0604020202020204" pitchFamily="34" charset="0"/>
                <a:cs typeface="Arial" panose="020B0604020202020204" pitchFamily="34" charset="0"/>
              </a:rPr>
              <a:t>A and B want to flip a coin over the telephone, but they don</a:t>
            </a:r>
            <a:r>
              <a:rPr lang="ja-JP" altLang="en-US" sz="2800">
                <a:solidFill>
                  <a:schemeClr val="tx1"/>
                </a:solidFill>
                <a:latin typeface="Arial" panose="020B0604020202020204" pitchFamily="34" charset="0"/>
                <a:cs typeface="Arial" panose="020B0604020202020204" pitchFamily="34" charset="0"/>
              </a:rPr>
              <a:t>’</a:t>
            </a:r>
            <a:r>
              <a:rPr lang="en-US" altLang="ja-JP" sz="2800" dirty="0">
                <a:solidFill>
                  <a:schemeClr val="tx1"/>
                </a:solidFill>
                <a:latin typeface="Arial" panose="020B0604020202020204" pitchFamily="34" charset="0"/>
                <a:cs typeface="Arial" panose="020B0604020202020204" pitchFamily="34" charset="0"/>
              </a:rPr>
              <a:t>t trust each other</a:t>
            </a:r>
          </a:p>
          <a:p>
            <a:pPr marL="0" indent="0">
              <a:buFontTx/>
              <a:buNone/>
            </a:pPr>
            <a:endParaRPr lang="en-US" altLang="ja-JP" sz="2800" dirty="0">
              <a:solidFill>
                <a:schemeClr val="tx1"/>
              </a:solidFill>
              <a:latin typeface="Arial" panose="020B0604020202020204" pitchFamily="34" charset="0"/>
              <a:cs typeface="Arial" panose="020B0604020202020204" pitchFamily="34" charset="0"/>
            </a:endParaRPr>
          </a:p>
          <a:p>
            <a:pPr marL="0" indent="0"/>
            <a:r>
              <a:rPr lang="en-US" altLang="en-US" sz="2800" dirty="0">
                <a:solidFill>
                  <a:schemeClr val="tx1"/>
                </a:solidFill>
                <a:latin typeface="Arial" panose="020B0604020202020204" pitchFamily="34" charset="0"/>
                <a:cs typeface="Arial" panose="020B0604020202020204" pitchFamily="34" charset="0"/>
              </a:rPr>
              <a:t>Idea 1: Alice flips a coin, tells Bob…</a:t>
            </a:r>
            <a:r>
              <a:rPr lang="en-US" altLang="en-US" sz="2400" dirty="0">
                <a:solidFill>
                  <a:schemeClr val="tx1"/>
                </a:solidFill>
                <a:latin typeface="Arial" panose="020B0604020202020204" pitchFamily="34" charset="0"/>
                <a:cs typeface="Arial" panose="020B0604020202020204" pitchFamily="34" charset="0"/>
              </a:rPr>
              <a:t>BAD idea</a:t>
            </a:r>
            <a:r>
              <a:rPr lang="en-US" altLang="en-US" sz="2400" dirty="0">
                <a:solidFill>
                  <a:schemeClr val="tx1"/>
                </a:solidFill>
                <a:latin typeface="Arial" panose="020B0604020202020204" pitchFamily="34" charset="0"/>
                <a:cs typeface="Arial" panose="020B0604020202020204" pitchFamily="34" charset="0"/>
                <a:sym typeface="Wingdings" pitchFamily="2" charset="2"/>
              </a:rPr>
              <a:t></a:t>
            </a:r>
            <a:endParaRPr lang="en-US" altLang="en-US" dirty="0">
              <a:solidFill>
                <a:schemeClr val="tx1"/>
              </a:solidFill>
              <a:latin typeface="Arial" panose="020B0604020202020204" pitchFamily="34" charset="0"/>
              <a:cs typeface="Arial" panose="020B0604020202020204" pitchFamily="34" charset="0"/>
            </a:endParaRPr>
          </a:p>
          <a:p>
            <a:pPr marL="0" indent="0"/>
            <a:r>
              <a:rPr lang="en-US" altLang="en-US" sz="2800" dirty="0">
                <a:solidFill>
                  <a:schemeClr val="tx1"/>
                </a:solidFill>
                <a:latin typeface="Arial" panose="020B0604020202020204" pitchFamily="34" charset="0"/>
                <a:cs typeface="Arial" panose="020B0604020202020204" pitchFamily="34" charset="0"/>
              </a:rPr>
              <a:t>Idea 2: Let p prime, g generator function</a:t>
            </a:r>
          </a:p>
          <a:p>
            <a:pPr lvl="1"/>
            <a:r>
              <a:rPr lang="en-US" altLang="en-US" sz="2400" dirty="0">
                <a:latin typeface="Arial" panose="020B0604020202020204" pitchFamily="34" charset="0"/>
                <a:cs typeface="Arial" panose="020B0604020202020204" pitchFamily="34" charset="0"/>
              </a:rPr>
              <a:t>A flips a coin c; </a:t>
            </a:r>
          </a:p>
          <a:p>
            <a:pPr lvl="1">
              <a:buFontTx/>
              <a:buNone/>
            </a:pPr>
            <a:r>
              <a:rPr lang="en-US" altLang="en-US" sz="2400" dirty="0">
                <a:latin typeface="Arial" panose="020B0604020202020204" pitchFamily="34" charset="0"/>
                <a:cs typeface="Arial" panose="020B0604020202020204" pitchFamily="34" charset="0"/>
              </a:rPr>
              <a:t>   If c=0, A chooses even 0&lt;x &lt;p</a:t>
            </a:r>
          </a:p>
          <a:p>
            <a:pPr lvl="1">
              <a:buFontTx/>
              <a:buNone/>
            </a:pPr>
            <a:r>
              <a:rPr lang="en-US" altLang="en-US" sz="2400" dirty="0">
                <a:latin typeface="Arial" panose="020B0604020202020204" pitchFamily="34" charset="0"/>
                <a:cs typeface="Arial" panose="020B0604020202020204" pitchFamily="34" charset="0"/>
              </a:rPr>
              <a:t>   If c=1, A chooses odd 0&lt;x&lt;p</a:t>
            </a:r>
          </a:p>
          <a:p>
            <a:pPr lvl="1">
              <a:buFontTx/>
              <a:buNone/>
            </a:pPr>
            <a:r>
              <a:rPr lang="en-US" altLang="en-US" sz="2400" dirty="0">
                <a:latin typeface="Arial" panose="020B0604020202020204" pitchFamily="34" charset="0"/>
                <a:cs typeface="Arial" panose="020B0604020202020204" pitchFamily="34" charset="0"/>
              </a:rPr>
              <a:t>   Sends </a:t>
            </a:r>
            <a:r>
              <a:rPr lang="en-US" altLang="en-US" sz="2400" dirty="0" err="1">
                <a:latin typeface="Arial" panose="020B0604020202020204" pitchFamily="34" charset="0"/>
                <a:cs typeface="Arial" panose="020B0604020202020204" pitchFamily="34" charset="0"/>
              </a:rPr>
              <a:t>g</a:t>
            </a:r>
            <a:r>
              <a:rPr lang="en-US" altLang="en-US" sz="2400" baseline="30000" dirty="0" err="1">
                <a:latin typeface="Arial" panose="020B0604020202020204" pitchFamily="34" charset="0"/>
                <a:cs typeface="Arial" panose="020B0604020202020204" pitchFamily="34" charset="0"/>
              </a:rPr>
              <a:t>x</a:t>
            </a:r>
            <a:r>
              <a:rPr lang="en-US" altLang="en-US" sz="2400" dirty="0">
                <a:latin typeface="Arial" panose="020B0604020202020204" pitchFamily="34" charset="0"/>
                <a:cs typeface="Arial" panose="020B0604020202020204" pitchFamily="34" charset="0"/>
              </a:rPr>
              <a:t> mod p to </a:t>
            </a:r>
            <a:r>
              <a:rPr lang="en-US" altLang="en-US" dirty="0">
                <a:latin typeface="Arial" panose="020B0604020202020204" pitchFamily="34" charset="0"/>
                <a:cs typeface="Arial" panose="020B0604020202020204" pitchFamily="34" charset="0"/>
              </a:rPr>
              <a:t>B to commit to the value of x</a:t>
            </a:r>
          </a:p>
          <a:p>
            <a:pPr lvl="1"/>
            <a:r>
              <a:rPr lang="en-US" altLang="en-US" sz="2400" dirty="0">
                <a:latin typeface="Arial" panose="020B0604020202020204" pitchFamily="34" charset="0"/>
                <a:cs typeface="Arial" panose="020B0604020202020204" pitchFamily="34" charset="0"/>
              </a:rPr>
              <a:t>B sends guess=1 for x is even and guess= 0 for x odd.</a:t>
            </a:r>
          </a:p>
          <a:p>
            <a:pPr lvl="1"/>
            <a:r>
              <a:rPr lang="en-US" altLang="en-US" sz="2400" dirty="0">
                <a:latin typeface="Arial" panose="020B0604020202020204" pitchFamily="34" charset="0"/>
                <a:cs typeface="Arial" panose="020B0604020202020204" pitchFamily="34" charset="0"/>
              </a:rPr>
              <a:t>A sends x to B. If guess is correct, then B wins, else A wins</a:t>
            </a:r>
          </a:p>
          <a:p>
            <a:pPr lvl="1">
              <a:buFontTx/>
              <a:buNone/>
            </a:pPr>
            <a:r>
              <a:rPr lang="en-US" altLang="en-US" sz="2400" dirty="0">
                <a:solidFill>
                  <a:srgbClr val="CC0099"/>
                </a:solidFill>
                <a:latin typeface="Arial" panose="020B0604020202020204" pitchFamily="34" charset="0"/>
                <a:cs typeface="Arial" panose="020B0604020202020204" pitchFamily="34" charset="0"/>
              </a:rPr>
              <a:t>Is this a good idea?  </a:t>
            </a:r>
            <a:r>
              <a:rPr lang="en-US" altLang="en-US" sz="2400" b="1" dirty="0">
                <a:solidFill>
                  <a:srgbClr val="CC0099"/>
                </a:solidFill>
                <a:latin typeface="Arial" panose="020B0604020202020204" pitchFamily="34" charset="0"/>
                <a:cs typeface="Arial" panose="020B0604020202020204" pitchFamily="34" charset="0"/>
              </a:rPr>
              <a:t>No. </a:t>
            </a:r>
            <a:r>
              <a:rPr lang="en-US" altLang="en-US" sz="2400" dirty="0">
                <a:solidFill>
                  <a:srgbClr val="CC0099"/>
                </a:solidFill>
                <a:latin typeface="Arial" panose="020B0604020202020204" pitchFamily="34" charset="0"/>
                <a:cs typeface="Arial" panose="020B0604020202020204" pitchFamily="34" charset="0"/>
              </a:rPr>
              <a:t>how about guess = “x &lt;(p-1)/2”?</a:t>
            </a:r>
          </a:p>
          <a:p>
            <a:pPr marL="457200" lvl="1" indent="0">
              <a:buNone/>
            </a:pPr>
            <a:endParaRPr lang="en-US" altLang="en-US" sz="2400" dirty="0">
              <a:latin typeface="Arial" panose="020B0604020202020204" pitchFamily="34" charset="0"/>
              <a:cs typeface="Arial" panose="020B0604020202020204" pitchFamily="34" charset="0"/>
            </a:endParaRPr>
          </a:p>
          <a:p>
            <a:pPr lvl="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11689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0F281DF9-4164-A84E-AB03-59CC944DE2A3}"/>
              </a:ext>
            </a:extLst>
          </p:cNvPr>
          <p:cNvSpPr>
            <a:spLocks noGrp="1" noChangeArrowheads="1"/>
          </p:cNvSpPr>
          <p:nvPr>
            <p:ph type="ctrTitle"/>
          </p:nvPr>
        </p:nvSpPr>
        <p:spPr>
          <a:xfrm>
            <a:off x="685800" y="2286000"/>
            <a:ext cx="7772400" cy="2462213"/>
          </a:xfrm>
        </p:spPr>
        <p:txBody>
          <a:bodyPr>
            <a:normAutofit fontScale="90000"/>
          </a:bodyPr>
          <a:lstStyle/>
          <a:p>
            <a:pPr>
              <a:defRPr/>
            </a:pPr>
            <a:r>
              <a:rPr lang="en-US" sz="4000" dirty="0">
                <a:solidFill>
                  <a:schemeClr val="accent1"/>
                </a:solidFill>
                <a:latin typeface="Arial" panose="020B0604020202020204" pitchFamily="34" charset="0"/>
                <a:cs typeface="Arial" panose="020B0604020202020204" pitchFamily="34" charset="0"/>
              </a:rPr>
              <a:t>What about other cyclic</a:t>
            </a:r>
            <a:br>
              <a:rPr lang="en-US" sz="4000" dirty="0">
                <a:solidFill>
                  <a:schemeClr val="accent1"/>
                </a:solidFill>
                <a:latin typeface="Arial" panose="020B0604020202020204" pitchFamily="34" charset="0"/>
                <a:cs typeface="Arial" panose="020B0604020202020204" pitchFamily="34" charset="0"/>
              </a:rPr>
            </a:br>
            <a:r>
              <a:rPr lang="en-US" sz="4000" dirty="0">
                <a:solidFill>
                  <a:schemeClr val="accent1"/>
                </a:solidFill>
                <a:latin typeface="Arial" panose="020B0604020202020204" pitchFamily="34" charset="0"/>
                <a:cs typeface="Arial" panose="020B0604020202020204" pitchFamily="34" charset="0"/>
              </a:rPr>
              <a:t>groups?</a:t>
            </a:r>
            <a:br>
              <a:rPr lang="en-US" sz="4000" dirty="0">
                <a:solidFill>
                  <a:schemeClr val="accent1"/>
                </a:solidFill>
                <a:latin typeface="Arial" panose="020B0604020202020204" pitchFamily="34" charset="0"/>
                <a:cs typeface="Arial" panose="020B0604020202020204" pitchFamily="34" charset="0"/>
              </a:rPr>
            </a:br>
            <a:br>
              <a:rPr lang="en-US" sz="4000" dirty="0">
                <a:solidFill>
                  <a:schemeClr val="accent1"/>
                </a:solidFill>
                <a:latin typeface="Arial" panose="020B0604020202020204" pitchFamily="34" charset="0"/>
                <a:cs typeface="Arial" panose="020B0604020202020204" pitchFamily="34" charset="0"/>
              </a:rPr>
            </a:br>
            <a:r>
              <a:rPr lang="en-US" sz="4000" dirty="0">
                <a:solidFill>
                  <a:schemeClr val="accent1"/>
                </a:solidFill>
                <a:latin typeface="Arial" panose="020B0604020202020204" pitchFamily="34" charset="0"/>
                <a:cs typeface="Arial" panose="020B0604020202020204" pitchFamily="34" charset="0"/>
              </a:rPr>
              <a:t>Elliptic Curve Cryptosystems</a:t>
            </a:r>
          </a:p>
        </p:txBody>
      </p:sp>
    </p:spTree>
    <p:extLst>
      <p:ext uri="{BB962C8B-B14F-4D97-AF65-F5344CB8AC3E}">
        <p14:creationId xmlns:p14="http://schemas.microsoft.com/office/powerpoint/2010/main" val="3961036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A2D462D-069D-E448-8A13-A22A1C72614F}"/>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rPr>
              <a:t>Elliptic Curves</a:t>
            </a:r>
            <a:r>
              <a:rPr lang="en-US" altLang="en-US" sz="3200" dirty="0">
                <a:solidFill>
                  <a:schemeClr val="accent1"/>
                </a:solidFill>
              </a:rPr>
              <a:t> </a:t>
            </a:r>
            <a:endParaRPr lang="en-US" altLang="en-US" dirty="0">
              <a:solidFill>
                <a:schemeClr val="accent1"/>
              </a:solidFill>
            </a:endParaRPr>
          </a:p>
        </p:txBody>
      </p:sp>
      <p:sp>
        <p:nvSpPr>
          <p:cNvPr id="32771" name="Rectangle 3">
            <a:extLst>
              <a:ext uri="{FF2B5EF4-FFF2-40B4-BE49-F238E27FC236}">
                <a16:creationId xmlns:a16="http://schemas.microsoft.com/office/drawing/2014/main" id="{77DF3E01-17E6-8242-8658-71583CF0D7F6}"/>
              </a:ext>
            </a:extLst>
          </p:cNvPr>
          <p:cNvSpPr>
            <a:spLocks noGrp="1" noChangeArrowheads="1"/>
          </p:cNvSpPr>
          <p:nvPr>
            <p:ph type="body" sz="half" idx="4294967295"/>
          </p:nvPr>
        </p:nvSpPr>
        <p:spPr>
          <a:xfrm>
            <a:off x="228600" y="4572000"/>
            <a:ext cx="8686800" cy="2326791"/>
          </a:xfrm>
        </p:spPr>
        <p:txBody>
          <a:bodyPr>
            <a:normAutofit fontScale="92500" lnSpcReduction="20000"/>
          </a:bodyPr>
          <a:lstStyle/>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Elliptic Curve Discrete Log Problem (EDLP)</a:t>
            </a:r>
            <a:r>
              <a:rPr lang="en-US" altLang="en-US" sz="2400" dirty="0">
                <a:solidFill>
                  <a:srgbClr val="6666FF"/>
                </a:solidFill>
                <a:latin typeface="Arial" panose="020B0604020202020204" pitchFamily="34" charset="0"/>
                <a:cs typeface="Arial" panose="020B0604020202020204" pitchFamily="34" charset="0"/>
              </a:rPr>
              <a:t>:</a:t>
            </a:r>
            <a:r>
              <a:rPr lang="en-US" altLang="en-US" sz="2400" dirty="0">
                <a:latin typeface="Arial" panose="020B0604020202020204" pitchFamily="34" charset="0"/>
                <a:cs typeface="Arial" panose="020B0604020202020204" pitchFamily="34" charset="0"/>
              </a:rPr>
              <a:t> </a:t>
            </a:r>
          </a:p>
          <a:p>
            <a:pPr>
              <a:lnSpc>
                <a:spcPct val="90000"/>
              </a:lnSpc>
              <a:buFontTx/>
              <a:buNone/>
            </a:pPr>
            <a:r>
              <a:rPr lang="en-US" altLang="en-US" sz="2400" dirty="0">
                <a:latin typeface="Arial" panose="020B0604020202020204" pitchFamily="34" charset="0"/>
                <a:cs typeface="Arial" panose="020B0604020202020204" pitchFamily="34" charset="0"/>
              </a:rPr>
              <a:t>	Given two points  Q and P  on the curve  E,  </a:t>
            </a:r>
          </a:p>
          <a:p>
            <a:pPr>
              <a:lnSpc>
                <a:spcPct val="90000"/>
              </a:lnSpc>
              <a:buFontTx/>
              <a:buNone/>
            </a:pPr>
            <a:r>
              <a:rPr lang="en-US" altLang="en-US" sz="2400" dirty="0">
                <a:latin typeface="Arial" panose="020B0604020202020204" pitchFamily="34" charset="0"/>
                <a:cs typeface="Arial" panose="020B0604020202020204" pitchFamily="34" charset="0"/>
              </a:rPr>
              <a:t>	find integer m </a:t>
            </a:r>
            <a:r>
              <a:rPr lang="en-US" altLang="en-US" sz="2400" dirty="0" err="1">
                <a:latin typeface="Arial" panose="020B0604020202020204" pitchFamily="34" charset="0"/>
                <a:cs typeface="Arial" panose="020B0604020202020204" pitchFamily="34" charset="0"/>
              </a:rPr>
              <a:t>s.t.</a:t>
            </a:r>
            <a:r>
              <a:rPr lang="en-US" altLang="en-US" sz="2400" dirty="0">
                <a:latin typeface="Arial" panose="020B0604020202020204" pitchFamily="34" charset="0"/>
                <a:cs typeface="Arial" panose="020B0604020202020204" pitchFamily="34" charset="0"/>
              </a:rPr>
              <a:t> Q = </a:t>
            </a:r>
            <a:r>
              <a:rPr lang="en-US" altLang="en-US" sz="2400" dirty="0" err="1">
                <a:latin typeface="Arial" panose="020B0604020202020204" pitchFamily="34" charset="0"/>
                <a:cs typeface="Arial" panose="020B0604020202020204" pitchFamily="34" charset="0"/>
              </a:rPr>
              <a:t>mP</a:t>
            </a:r>
            <a:endParaRPr lang="en-US" altLang="en-US" sz="2400" dirty="0">
              <a:latin typeface="Arial" panose="020B0604020202020204" pitchFamily="34" charset="0"/>
              <a:cs typeface="Arial" panose="020B0604020202020204" pitchFamily="34" charset="0"/>
            </a:endParaRPr>
          </a:p>
          <a:p>
            <a:pPr>
              <a:lnSpc>
                <a:spcPct val="90000"/>
              </a:lnSpc>
              <a:buFontTx/>
              <a:buNone/>
            </a:pPr>
            <a:endParaRPr lang="en-US" altLang="en-US" sz="2400" dirty="0">
              <a:latin typeface="Arial" panose="020B0604020202020204" pitchFamily="34" charset="0"/>
              <a:cs typeface="Arial" panose="020B0604020202020204" pitchFamily="34" charset="0"/>
            </a:endParaRPr>
          </a:p>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Best Algorithm:</a:t>
            </a:r>
            <a:r>
              <a:rPr lang="en-US" altLang="en-US" sz="2400" dirty="0">
                <a:latin typeface="Arial" panose="020B0604020202020204" pitchFamily="34" charset="0"/>
                <a:cs typeface="Arial" panose="020B0604020202020204" pitchFamily="34" charset="0"/>
              </a:rPr>
              <a:t> exponential time O(2</a:t>
            </a:r>
            <a:r>
              <a:rPr lang="en-US" altLang="en-US" sz="2400" baseline="30000" dirty="0">
                <a:latin typeface="Arial" panose="020B0604020202020204" pitchFamily="34" charset="0"/>
                <a:cs typeface="Arial" panose="020B0604020202020204" pitchFamily="34" charset="0"/>
              </a:rPr>
              <a:t>n</a:t>
            </a:r>
            <a:r>
              <a:rPr lang="en-US" altLang="en-US" sz="2400" dirty="0">
                <a:latin typeface="Arial" panose="020B0604020202020204" pitchFamily="34" charset="0"/>
                <a:cs typeface="Arial" panose="020B0604020202020204" pitchFamily="34" charset="0"/>
              </a:rPr>
              <a:t>) for general curve.</a:t>
            </a:r>
          </a:p>
          <a:p>
            <a:pPr>
              <a:lnSpc>
                <a:spcPct val="90000"/>
              </a:lnSpc>
              <a:buFontTx/>
              <a:buNone/>
            </a:pPr>
            <a:endParaRPr lang="en-US" altLang="en-US" sz="2400" dirty="0">
              <a:latin typeface="Arial" panose="020B0604020202020204" pitchFamily="34" charset="0"/>
              <a:cs typeface="Arial" panose="020B0604020202020204" pitchFamily="34" charset="0"/>
            </a:endParaRPr>
          </a:p>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OWF candidate:   </a:t>
            </a:r>
            <a:r>
              <a:rPr lang="en-US" altLang="en-US" sz="2400" dirty="0">
                <a:latin typeface="Arial" panose="020B0604020202020204" pitchFamily="34" charset="0"/>
                <a:cs typeface="Arial" panose="020B0604020202020204" pitchFamily="34" charset="0"/>
              </a:rPr>
              <a:t>f (m, P) =  </a:t>
            </a:r>
            <a:r>
              <a:rPr lang="en-US" altLang="en-US" sz="2400" dirty="0" err="1">
                <a:latin typeface="Arial" panose="020B0604020202020204" pitchFamily="34" charset="0"/>
                <a:cs typeface="Arial" panose="020B0604020202020204" pitchFamily="34" charset="0"/>
              </a:rPr>
              <a:t>mP</a:t>
            </a:r>
            <a:r>
              <a:rPr lang="en-US" altLang="en-US" sz="2400" dirty="0">
                <a:latin typeface="Arial" panose="020B0604020202020204" pitchFamily="34" charset="0"/>
                <a:cs typeface="Arial" panose="020B0604020202020204" pitchFamily="34" charset="0"/>
              </a:rPr>
              <a:t>   [</a:t>
            </a:r>
            <a:r>
              <a:rPr lang="en-US" altLang="en-US" sz="2400" dirty="0" err="1">
                <a:latin typeface="Arial" panose="020B0604020202020204" pitchFamily="34" charset="0"/>
                <a:cs typeface="Arial" panose="020B0604020202020204" pitchFamily="34" charset="0"/>
              </a:rPr>
              <a:t>Koblitz</a:t>
            </a:r>
            <a:r>
              <a:rPr lang="en-US" altLang="en-US" sz="2400" dirty="0">
                <a:latin typeface="Arial" panose="020B0604020202020204" pitchFamily="34" charset="0"/>
                <a:cs typeface="Arial" panose="020B0604020202020204" pitchFamily="34" charset="0"/>
              </a:rPr>
              <a:t>, Miller]</a:t>
            </a:r>
          </a:p>
        </p:txBody>
      </p:sp>
      <p:sp>
        <p:nvSpPr>
          <p:cNvPr id="32772" name="Rectangle 4">
            <a:extLst>
              <a:ext uri="{FF2B5EF4-FFF2-40B4-BE49-F238E27FC236}">
                <a16:creationId xmlns:a16="http://schemas.microsoft.com/office/drawing/2014/main" id="{0081E492-1557-C142-86E5-8D87756A022B}"/>
              </a:ext>
            </a:extLst>
          </p:cNvPr>
          <p:cNvSpPr>
            <a:spLocks noChangeArrowheads="1"/>
          </p:cNvSpPr>
          <p:nvPr/>
        </p:nvSpPr>
        <p:spPr bwMode="auto">
          <a:xfrm>
            <a:off x="228600" y="3429000"/>
            <a:ext cx="91028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solidFill>
                  <a:srgbClr val="000000"/>
                </a:solidFill>
                <a:latin typeface="Arial" panose="020B0604020202020204" pitchFamily="34" charset="0"/>
                <a:cs typeface="Arial" panose="020B0604020202020204" pitchFamily="34" charset="0"/>
              </a:rPr>
              <a:t>Under Addition of two points (see next slide)  as group operation  </a:t>
            </a:r>
          </a:p>
          <a:p>
            <a:r>
              <a:rPr lang="en-US" altLang="en-US" sz="3200" dirty="0" err="1">
                <a:solidFill>
                  <a:srgbClr val="000000"/>
                </a:solidFill>
                <a:latin typeface="Arial" panose="020B0604020202020204" pitchFamily="34" charset="0"/>
                <a:cs typeface="Arial" panose="020B0604020202020204" pitchFamily="34" charset="0"/>
              </a:rPr>
              <a:t>E</a:t>
            </a:r>
            <a:r>
              <a:rPr lang="en-US" altLang="en-US" sz="3200" baseline="-25000" dirty="0" err="1">
                <a:solidFill>
                  <a:srgbClr val="000000"/>
                </a:solidFill>
                <a:latin typeface="Arial" panose="020B0604020202020204" pitchFamily="34" charset="0"/>
                <a:cs typeface="Arial" panose="020B0604020202020204" pitchFamily="34" charset="0"/>
              </a:rPr>
              <a:t>a,b</a:t>
            </a:r>
            <a:r>
              <a:rPr lang="en-US" altLang="en-US" sz="3200" baseline="-25000"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is a commutative group.</a:t>
            </a:r>
            <a:endParaRPr lang="en-US" altLang="en-US" baseline="-25000" dirty="0">
              <a:solidFill>
                <a:srgbClr val="000000"/>
              </a:solidFill>
              <a:latin typeface="Arial" panose="020B0604020202020204" pitchFamily="34" charset="0"/>
              <a:cs typeface="Arial" panose="020B0604020202020204" pitchFamily="34" charset="0"/>
            </a:endParaRPr>
          </a:p>
        </p:txBody>
      </p:sp>
      <p:sp>
        <p:nvSpPr>
          <p:cNvPr id="32773" name="Text Box 5">
            <a:extLst>
              <a:ext uri="{FF2B5EF4-FFF2-40B4-BE49-F238E27FC236}">
                <a16:creationId xmlns:a16="http://schemas.microsoft.com/office/drawing/2014/main" id="{4FA93CA4-A8D8-D248-A252-6564326D56D6}"/>
              </a:ext>
            </a:extLst>
          </p:cNvPr>
          <p:cNvSpPr txBox="1">
            <a:spLocks noChangeArrowheads="1"/>
          </p:cNvSpPr>
          <p:nvPr/>
        </p:nvSpPr>
        <p:spPr bwMode="auto">
          <a:xfrm>
            <a:off x="600075" y="990600"/>
            <a:ext cx="8229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solidFill>
                  <a:srgbClr val="000000"/>
                </a:solidFill>
                <a:latin typeface="Arial" panose="020B0604020202020204" pitchFamily="34" charset="0"/>
                <a:cs typeface="Arial" panose="020B0604020202020204" pitchFamily="34" charset="0"/>
              </a:rPr>
              <a:t>Let </a:t>
            </a:r>
            <a:r>
              <a:rPr lang="en-US" altLang="en-US" dirty="0" err="1">
                <a:solidFill>
                  <a:srgbClr val="000000"/>
                </a:solidFill>
                <a:latin typeface="Arial" panose="020B0604020202020204" pitchFamily="34" charset="0"/>
                <a:cs typeface="Arial" panose="020B0604020202020204" pitchFamily="34" charset="0"/>
              </a:rPr>
              <a:t>a,b</a:t>
            </a:r>
            <a:r>
              <a:rPr lang="en-US" altLang="en-US"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sym typeface="Symbol" pitchFamily="2" charset="2"/>
              </a:rPr>
              <a:t></a:t>
            </a:r>
            <a:r>
              <a:rPr lang="en-US" altLang="en-US" dirty="0" err="1">
                <a:solidFill>
                  <a:srgbClr val="000000"/>
                </a:solidFill>
                <a:latin typeface="Arial" panose="020B0604020202020204" pitchFamily="34" charset="0"/>
                <a:cs typeface="Arial" panose="020B0604020202020204" pitchFamily="34" charset="0"/>
              </a:rPr>
              <a:t>F</a:t>
            </a:r>
            <a:r>
              <a:rPr lang="en-US" altLang="en-US" baseline="-25000" dirty="0" err="1">
                <a:solidFill>
                  <a:srgbClr val="000000"/>
                </a:solidFill>
                <a:latin typeface="Arial" panose="020B0604020202020204" pitchFamily="34" charset="0"/>
                <a:cs typeface="Arial" panose="020B0604020202020204" pitchFamily="34" charset="0"/>
              </a:rPr>
              <a:t>p</a:t>
            </a:r>
            <a:r>
              <a:rPr lang="en-US" altLang="en-US" baseline="-25000"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be </a:t>
            </a:r>
            <a:r>
              <a:rPr lang="en-US" altLang="en-US" dirty="0" err="1">
                <a:solidFill>
                  <a:srgbClr val="000000"/>
                </a:solidFill>
                <a:latin typeface="Arial" panose="020B0604020202020204" pitchFamily="34" charset="0"/>
                <a:cs typeface="Arial" panose="020B0604020202020204" pitchFamily="34" charset="0"/>
              </a:rPr>
              <a:t>s.t.</a:t>
            </a:r>
            <a:r>
              <a:rPr lang="en-US" altLang="en-US" dirty="0">
                <a:solidFill>
                  <a:srgbClr val="000000"/>
                </a:solidFill>
                <a:latin typeface="Arial" panose="020B0604020202020204" pitchFamily="34" charset="0"/>
                <a:cs typeface="Arial" panose="020B0604020202020204" pitchFamily="34" charset="0"/>
              </a:rPr>
              <a:t> </a:t>
            </a:r>
            <a:r>
              <a:rPr lang="en-US" altLang="en-US" dirty="0" err="1">
                <a:solidFill>
                  <a:srgbClr val="000000"/>
                </a:solidFill>
                <a:latin typeface="Arial" panose="020B0604020202020204" pitchFamily="34" charset="0"/>
                <a:cs typeface="Arial" panose="020B0604020202020204" pitchFamily="34" charset="0"/>
              </a:rPr>
              <a:t>gcd</a:t>
            </a:r>
            <a:r>
              <a:rPr lang="en-US" altLang="en-US" dirty="0">
                <a:solidFill>
                  <a:srgbClr val="000000"/>
                </a:solidFill>
                <a:latin typeface="Arial" panose="020B0604020202020204" pitchFamily="34" charset="0"/>
                <a:cs typeface="Arial" panose="020B0604020202020204" pitchFamily="34" charset="0"/>
              </a:rPr>
              <a:t>(4a</a:t>
            </a:r>
            <a:r>
              <a:rPr lang="en-US" altLang="en-US" baseline="30000" dirty="0">
                <a:solidFill>
                  <a:srgbClr val="000000"/>
                </a:solidFill>
                <a:latin typeface="Arial" panose="020B0604020202020204" pitchFamily="34" charset="0"/>
                <a:cs typeface="Arial" panose="020B0604020202020204" pitchFamily="34" charset="0"/>
              </a:rPr>
              <a:t>3</a:t>
            </a:r>
            <a:r>
              <a:rPr lang="en-US" altLang="en-US" dirty="0">
                <a:solidFill>
                  <a:srgbClr val="000000"/>
                </a:solidFill>
                <a:latin typeface="Arial" panose="020B0604020202020204" pitchFamily="34" charset="0"/>
                <a:cs typeface="Arial" panose="020B0604020202020204" pitchFamily="34" charset="0"/>
              </a:rPr>
              <a:t>+27b</a:t>
            </a:r>
            <a:r>
              <a:rPr lang="en-US" altLang="en-US" baseline="30000" dirty="0">
                <a:solidFill>
                  <a:srgbClr val="000000"/>
                </a:solidFill>
                <a:latin typeface="Arial" panose="020B0604020202020204" pitchFamily="34" charset="0"/>
                <a:cs typeface="Arial" panose="020B0604020202020204" pitchFamily="34" charset="0"/>
              </a:rPr>
              <a:t>2</a:t>
            </a:r>
            <a:r>
              <a:rPr lang="en-US" altLang="en-US" dirty="0">
                <a:solidFill>
                  <a:srgbClr val="000000"/>
                </a:solidFill>
                <a:latin typeface="Arial" panose="020B0604020202020204" pitchFamily="34" charset="0"/>
                <a:cs typeface="Arial" panose="020B0604020202020204" pitchFamily="34" charset="0"/>
              </a:rPr>
              <a:t>,p)=1</a:t>
            </a:r>
          </a:p>
          <a:p>
            <a:endParaRPr lang="en-US" altLang="en-US" dirty="0">
              <a:solidFill>
                <a:srgbClr val="000000"/>
              </a:solidFill>
              <a:latin typeface="Arial" panose="020B0604020202020204" pitchFamily="34" charset="0"/>
              <a:cs typeface="Arial" panose="020B0604020202020204" pitchFamily="34" charset="0"/>
            </a:endParaRPr>
          </a:p>
          <a:p>
            <a:r>
              <a:rPr lang="en-US" altLang="en-US" dirty="0">
                <a:solidFill>
                  <a:srgbClr val="000000"/>
                </a:solidFill>
                <a:latin typeface="Arial" panose="020B0604020202020204" pitchFamily="34" charset="0"/>
                <a:cs typeface="Arial" panose="020B0604020202020204" pitchFamily="34" charset="0"/>
              </a:rPr>
              <a:t>An elliptic curve denoted as </a:t>
            </a:r>
            <a:r>
              <a:rPr lang="en-US" altLang="en-US" dirty="0" err="1">
                <a:solidFill>
                  <a:srgbClr val="FF0000"/>
                </a:solidFill>
                <a:latin typeface="Arial" panose="020B0604020202020204" pitchFamily="34" charset="0"/>
                <a:cs typeface="Arial" panose="020B0604020202020204" pitchFamily="34" charset="0"/>
              </a:rPr>
              <a:t>E</a:t>
            </a:r>
            <a:r>
              <a:rPr lang="en-US" altLang="en-US" baseline="-25000" dirty="0" err="1">
                <a:solidFill>
                  <a:srgbClr val="FF0000"/>
                </a:solidFill>
                <a:latin typeface="Arial" panose="020B0604020202020204" pitchFamily="34" charset="0"/>
                <a:cs typeface="Arial" panose="020B0604020202020204" pitchFamily="34" charset="0"/>
              </a:rPr>
              <a:t>a,b</a:t>
            </a:r>
            <a:r>
              <a:rPr lang="en-US" altLang="en-US" baseline="-25000" dirty="0">
                <a:solidFill>
                  <a:srgbClr val="FF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over finite field </a:t>
            </a:r>
            <a:r>
              <a:rPr lang="en-US" altLang="en-US" dirty="0" err="1">
                <a:solidFill>
                  <a:srgbClr val="000000"/>
                </a:solidFill>
                <a:latin typeface="Arial" panose="020B0604020202020204" pitchFamily="34" charset="0"/>
                <a:cs typeface="Arial" panose="020B0604020202020204" pitchFamily="34" charset="0"/>
              </a:rPr>
              <a:t>Z</a:t>
            </a:r>
            <a:r>
              <a:rPr lang="en-US" altLang="en-US" baseline="-25000" dirty="0" err="1">
                <a:solidFill>
                  <a:srgbClr val="000000"/>
                </a:solidFill>
                <a:latin typeface="Arial" panose="020B0604020202020204" pitchFamily="34" charset="0"/>
                <a:cs typeface="Arial" panose="020B0604020202020204" pitchFamily="34" charset="0"/>
              </a:rPr>
              <a:t>p</a:t>
            </a:r>
            <a:r>
              <a:rPr lang="en-US" altLang="en-US" dirty="0">
                <a:solidFill>
                  <a:srgbClr val="000000"/>
                </a:solidFill>
                <a:latin typeface="Arial" panose="020B0604020202020204" pitchFamily="34" charset="0"/>
                <a:cs typeface="Arial" panose="020B0604020202020204" pitchFamily="34" charset="0"/>
              </a:rPr>
              <a:t> </a:t>
            </a:r>
          </a:p>
          <a:p>
            <a:r>
              <a:rPr lang="en-US" altLang="en-US" dirty="0">
                <a:solidFill>
                  <a:srgbClr val="000000"/>
                </a:solidFill>
                <a:latin typeface="Arial" panose="020B0604020202020204" pitchFamily="34" charset="0"/>
                <a:cs typeface="Arial" panose="020B0604020202020204" pitchFamily="34" charset="0"/>
              </a:rPr>
              <a:t>is the set of points (</a:t>
            </a:r>
            <a:r>
              <a:rPr lang="en-US" altLang="en-US" dirty="0" err="1">
                <a:solidFill>
                  <a:srgbClr val="000000"/>
                </a:solidFill>
                <a:latin typeface="Arial" panose="020B0604020202020204" pitchFamily="34" charset="0"/>
                <a:cs typeface="Arial" panose="020B0604020202020204" pitchFamily="34" charset="0"/>
              </a:rPr>
              <a:t>x,y</a:t>
            </a:r>
            <a:r>
              <a:rPr lang="en-US" altLang="en-US" dirty="0">
                <a:solidFill>
                  <a:srgbClr val="000000"/>
                </a:solidFill>
                <a:latin typeface="Arial" panose="020B0604020202020204" pitchFamily="34" charset="0"/>
                <a:cs typeface="Arial" panose="020B0604020202020204" pitchFamily="34" charset="0"/>
              </a:rPr>
              <a:t>) satisfying  </a:t>
            </a:r>
          </a:p>
          <a:p>
            <a:r>
              <a:rPr lang="en-US" altLang="en-US" dirty="0">
                <a:solidFill>
                  <a:srgbClr val="000000"/>
                </a:solidFill>
                <a:latin typeface="Arial" panose="020B0604020202020204" pitchFamily="34" charset="0"/>
                <a:cs typeface="Arial" panose="020B0604020202020204" pitchFamily="34" charset="0"/>
              </a:rPr>
              <a:t>y</a:t>
            </a:r>
            <a:r>
              <a:rPr lang="en-US" altLang="en-US" baseline="30000" dirty="0">
                <a:solidFill>
                  <a:srgbClr val="000000"/>
                </a:solidFill>
                <a:latin typeface="Arial" panose="020B0604020202020204" pitchFamily="34" charset="0"/>
                <a:cs typeface="Arial" panose="020B0604020202020204" pitchFamily="34" charset="0"/>
              </a:rPr>
              <a:t>2</a:t>
            </a:r>
            <a:r>
              <a:rPr lang="en-US" altLang="en-US" dirty="0">
                <a:solidFill>
                  <a:srgbClr val="000000"/>
                </a:solidFill>
                <a:latin typeface="Arial" panose="020B0604020202020204" pitchFamily="34" charset="0"/>
                <a:cs typeface="Arial" panose="020B0604020202020204" pitchFamily="34" charset="0"/>
              </a:rPr>
              <a:t>=x</a:t>
            </a:r>
            <a:r>
              <a:rPr lang="en-US" altLang="en-US" baseline="30000" dirty="0">
                <a:solidFill>
                  <a:srgbClr val="000000"/>
                </a:solidFill>
                <a:latin typeface="Arial" panose="020B0604020202020204" pitchFamily="34" charset="0"/>
                <a:cs typeface="Arial" panose="020B0604020202020204" pitchFamily="34" charset="0"/>
              </a:rPr>
              <a:t>3</a:t>
            </a:r>
            <a:r>
              <a:rPr lang="en-US" altLang="en-US" dirty="0">
                <a:solidFill>
                  <a:srgbClr val="000000"/>
                </a:solidFill>
                <a:latin typeface="Arial" panose="020B0604020202020204" pitchFamily="34" charset="0"/>
                <a:cs typeface="Arial" panose="020B0604020202020204" pitchFamily="34" charset="0"/>
              </a:rPr>
              <a:t>+ax +b mod p PLUS a special identity point</a:t>
            </a:r>
          </a:p>
        </p:txBody>
      </p:sp>
    </p:spTree>
    <p:extLst>
      <p:ext uri="{BB962C8B-B14F-4D97-AF65-F5344CB8AC3E}">
        <p14:creationId xmlns:p14="http://schemas.microsoft.com/office/powerpoint/2010/main" val="1926139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20543" y="476672"/>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One-way Functions</a:t>
            </a:r>
            <a:endParaRPr kumimoji="0" lang="en-US" sz="2400" b="0" i="1"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p:sp>
        <p:nvSpPr>
          <p:cNvPr id="2" name="Oval 1">
            <a:extLst>
              <a:ext uri="{FF2B5EF4-FFF2-40B4-BE49-F238E27FC236}">
                <a16:creationId xmlns:a16="http://schemas.microsoft.com/office/drawing/2014/main" id="{8494346C-9B6B-D44E-8219-B2284F450CAE}"/>
              </a:ext>
            </a:extLst>
          </p:cNvPr>
          <p:cNvSpPr/>
          <p:nvPr/>
        </p:nvSpPr>
        <p:spPr>
          <a:xfrm>
            <a:off x="2231739" y="2801804"/>
            <a:ext cx="1152128" cy="23762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B7654418-3DDA-FE45-BBD0-F5D1E0FE77DF}"/>
              </a:ext>
            </a:extLst>
          </p:cNvPr>
          <p:cNvSpPr/>
          <p:nvPr/>
        </p:nvSpPr>
        <p:spPr>
          <a:xfrm>
            <a:off x="5622853" y="2564904"/>
            <a:ext cx="1152128" cy="302433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Arrow Connector 7">
            <a:extLst>
              <a:ext uri="{FF2B5EF4-FFF2-40B4-BE49-F238E27FC236}">
                <a16:creationId xmlns:a16="http://schemas.microsoft.com/office/drawing/2014/main" id="{C047872B-EA98-0F4D-9B18-80DF64CA1D70}"/>
              </a:ext>
            </a:extLst>
          </p:cNvPr>
          <p:cNvCxnSpPr>
            <a:cxnSpLocks/>
          </p:cNvCxnSpPr>
          <p:nvPr/>
        </p:nvCxnSpPr>
        <p:spPr>
          <a:xfrm>
            <a:off x="2987824" y="1916832"/>
            <a:ext cx="276654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63">
            <a:extLst>
              <a:ext uri="{FF2B5EF4-FFF2-40B4-BE49-F238E27FC236}">
                <a16:creationId xmlns:a16="http://schemas.microsoft.com/office/drawing/2014/main" id="{34E226B9-0745-7A42-9F13-755DCB84958D}"/>
              </a:ext>
            </a:extLst>
          </p:cNvPr>
          <p:cNvSpPr txBox="1">
            <a:spLocks noChangeArrowheads="1"/>
          </p:cNvSpPr>
          <p:nvPr/>
        </p:nvSpPr>
        <p:spPr>
          <a:xfrm>
            <a:off x="4210654" y="1259508"/>
            <a:ext cx="578677"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F</a:t>
            </a:r>
            <a:endParaRPr kumimoji="0" lang="en-US" altLang="en-US" sz="24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endParaRPr>
          </a:p>
        </p:txBody>
      </p:sp>
      <p:sp>
        <p:nvSpPr>
          <p:cNvPr id="11" name="Rectangle 63">
            <a:extLst>
              <a:ext uri="{FF2B5EF4-FFF2-40B4-BE49-F238E27FC236}">
                <a16:creationId xmlns:a16="http://schemas.microsoft.com/office/drawing/2014/main" id="{CEF0DDCE-28AF-2641-B035-F679A71696B1}"/>
              </a:ext>
            </a:extLst>
          </p:cNvPr>
          <p:cNvSpPr txBox="1">
            <a:spLocks noChangeArrowheads="1"/>
          </p:cNvSpPr>
          <p:nvPr/>
        </p:nvSpPr>
        <p:spPr>
          <a:xfrm>
            <a:off x="2231739" y="5116497"/>
            <a:ext cx="1512167"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domain</a:t>
            </a:r>
          </a:p>
        </p:txBody>
      </p:sp>
      <p:sp>
        <p:nvSpPr>
          <p:cNvPr id="12" name="Rectangle 63">
            <a:extLst>
              <a:ext uri="{FF2B5EF4-FFF2-40B4-BE49-F238E27FC236}">
                <a16:creationId xmlns:a16="http://schemas.microsoft.com/office/drawing/2014/main" id="{3D438B08-65EF-284E-947E-A1A1AB2876F4}"/>
              </a:ext>
            </a:extLst>
          </p:cNvPr>
          <p:cNvSpPr txBox="1">
            <a:spLocks noChangeArrowheads="1"/>
          </p:cNvSpPr>
          <p:nvPr/>
        </p:nvSpPr>
        <p:spPr>
          <a:xfrm>
            <a:off x="5694862" y="5538107"/>
            <a:ext cx="1512167"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range</a:t>
            </a:r>
          </a:p>
        </p:txBody>
      </p:sp>
      <p:cxnSp>
        <p:nvCxnSpPr>
          <p:cNvPr id="13" name="Straight Arrow Connector 12">
            <a:extLst>
              <a:ext uri="{FF2B5EF4-FFF2-40B4-BE49-F238E27FC236}">
                <a16:creationId xmlns:a16="http://schemas.microsoft.com/office/drawing/2014/main" id="{0AAE8EAD-8A5F-6143-9666-5447D8EBCB38}"/>
              </a:ext>
            </a:extLst>
          </p:cNvPr>
          <p:cNvCxnSpPr>
            <a:cxnSpLocks/>
          </p:cNvCxnSpPr>
          <p:nvPr/>
        </p:nvCxnSpPr>
        <p:spPr>
          <a:xfrm>
            <a:off x="3641661" y="3212976"/>
            <a:ext cx="1650419"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63">
            <a:extLst>
              <a:ext uri="{FF2B5EF4-FFF2-40B4-BE49-F238E27FC236}">
                <a16:creationId xmlns:a16="http://schemas.microsoft.com/office/drawing/2014/main" id="{5FB7108D-0948-7C4F-B77B-69964F4B867E}"/>
              </a:ext>
            </a:extLst>
          </p:cNvPr>
          <p:cNvSpPr txBox="1">
            <a:spLocks noChangeArrowheads="1"/>
          </p:cNvSpPr>
          <p:nvPr/>
        </p:nvSpPr>
        <p:spPr>
          <a:xfrm>
            <a:off x="3707904" y="2326531"/>
            <a:ext cx="265048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Easy to </a:t>
            </a:r>
            <a:b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br>
            <a: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compute</a:t>
            </a:r>
            <a:endParaRPr kumimoji="0" lang="en-US" alt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endParaRPr>
          </a:p>
        </p:txBody>
      </p:sp>
      <p:cxnSp>
        <p:nvCxnSpPr>
          <p:cNvPr id="16" name="Straight Arrow Connector 15">
            <a:extLst>
              <a:ext uri="{FF2B5EF4-FFF2-40B4-BE49-F238E27FC236}">
                <a16:creationId xmlns:a16="http://schemas.microsoft.com/office/drawing/2014/main" id="{603B6155-D818-0243-8FD4-3A3FE1598A0F}"/>
              </a:ext>
            </a:extLst>
          </p:cNvPr>
          <p:cNvCxnSpPr>
            <a:cxnSpLocks/>
          </p:cNvCxnSpPr>
          <p:nvPr/>
        </p:nvCxnSpPr>
        <p:spPr>
          <a:xfrm flipH="1">
            <a:off x="3707904" y="4293096"/>
            <a:ext cx="155620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63">
            <a:extLst>
              <a:ext uri="{FF2B5EF4-FFF2-40B4-BE49-F238E27FC236}">
                <a16:creationId xmlns:a16="http://schemas.microsoft.com/office/drawing/2014/main" id="{531D150F-D62C-204F-B351-7FFB4C2EFC7C}"/>
              </a:ext>
            </a:extLst>
          </p:cNvPr>
          <p:cNvSpPr txBox="1">
            <a:spLocks noChangeArrowheads="1"/>
          </p:cNvSpPr>
          <p:nvPr/>
        </p:nvSpPr>
        <p:spPr>
          <a:xfrm>
            <a:off x="3822822" y="3513219"/>
            <a:ext cx="265048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Hard to </a:t>
            </a:r>
            <a:b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br>
            <a:r>
              <a:rPr kumimoji="0" 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invert</a:t>
            </a:r>
            <a:endParaRPr kumimoji="0" lang="en-US" alt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endParaRPr>
          </a:p>
        </p:txBody>
      </p:sp>
      <p:cxnSp>
        <p:nvCxnSpPr>
          <p:cNvPr id="14" name="Straight Arrow Connector 13">
            <a:extLst>
              <a:ext uri="{FF2B5EF4-FFF2-40B4-BE49-F238E27FC236}">
                <a16:creationId xmlns:a16="http://schemas.microsoft.com/office/drawing/2014/main" id="{386ADC06-EFD5-4443-95FC-4AB102233B28}"/>
              </a:ext>
            </a:extLst>
          </p:cNvPr>
          <p:cNvCxnSpPr>
            <a:cxnSpLocks/>
          </p:cNvCxnSpPr>
          <p:nvPr/>
        </p:nvCxnSpPr>
        <p:spPr>
          <a:xfrm flipH="1">
            <a:off x="3779911" y="5483511"/>
            <a:ext cx="1526317" cy="0"/>
          </a:xfrm>
          <a:prstGeom prst="straightConnector1">
            <a:avLst/>
          </a:prstGeom>
          <a:ln w="635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63">
            <a:extLst>
              <a:ext uri="{FF2B5EF4-FFF2-40B4-BE49-F238E27FC236}">
                <a16:creationId xmlns:a16="http://schemas.microsoft.com/office/drawing/2014/main" id="{33D90923-F324-FA42-A959-486364B4D374}"/>
              </a:ext>
            </a:extLst>
          </p:cNvPr>
          <p:cNvSpPr txBox="1">
            <a:spLocks noChangeArrowheads="1"/>
          </p:cNvSpPr>
          <p:nvPr/>
        </p:nvSpPr>
        <p:spPr>
          <a:xfrm>
            <a:off x="3937572" y="4674011"/>
            <a:ext cx="265048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rPr>
              <a:t>Easy to </a:t>
            </a:r>
            <a:br>
              <a:rPr kumimoji="0" 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rPr>
            </a:br>
            <a:r>
              <a:rPr kumimoji="0" 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rPr>
              <a:t>invert</a:t>
            </a:r>
            <a:endParaRPr kumimoji="0" lang="en-US" alt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endParaRPr>
          </a:p>
        </p:txBody>
      </p:sp>
      <p:sp>
        <p:nvSpPr>
          <p:cNvPr id="19" name="Rectangle 63">
            <a:extLst>
              <a:ext uri="{FF2B5EF4-FFF2-40B4-BE49-F238E27FC236}">
                <a16:creationId xmlns:a16="http://schemas.microsoft.com/office/drawing/2014/main" id="{A0C3729C-C7D9-FD41-B2A2-8015127BA8A6}"/>
              </a:ext>
            </a:extLst>
          </p:cNvPr>
          <p:cNvSpPr txBox="1">
            <a:spLocks noChangeArrowheads="1"/>
          </p:cNvSpPr>
          <p:nvPr/>
        </p:nvSpPr>
        <p:spPr>
          <a:xfrm>
            <a:off x="3937740" y="5466099"/>
            <a:ext cx="1368488"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rPr>
              <a:t>given a trapdoor</a:t>
            </a:r>
            <a:endParaRPr kumimoji="0" lang="en-US" altLang="en-US" sz="2000" b="1" i="0" u="none" strike="noStrike" kern="1200" cap="none" spc="0" normalizeH="0" baseline="0" noProof="0" dirty="0">
              <a:ln>
                <a:noFill/>
              </a:ln>
              <a:solidFill>
                <a:srgbClr val="0000FF"/>
              </a:solidFill>
              <a:effectLst/>
              <a:uLnTx/>
              <a:uFillTx/>
              <a:latin typeface="American Typewriter" charset="0"/>
              <a:ea typeface="American Typewriter" charset="0"/>
              <a:cs typeface="American Typewriter" charset="0"/>
            </a:endParaRPr>
          </a:p>
        </p:txBody>
      </p:sp>
      <p:pic>
        <p:nvPicPr>
          <p:cNvPr id="20" name="Picture 19">
            <a:extLst>
              <a:ext uri="{FF2B5EF4-FFF2-40B4-BE49-F238E27FC236}">
                <a16:creationId xmlns:a16="http://schemas.microsoft.com/office/drawing/2014/main" id="{DD15D679-2D90-5147-AF33-ADB7CB2CD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4842" y="5828730"/>
            <a:ext cx="1212814" cy="1023804"/>
          </a:xfrm>
          <a:prstGeom prst="rect">
            <a:avLst/>
          </a:prstGeom>
        </p:spPr>
      </p:pic>
      <p:sp>
        <p:nvSpPr>
          <p:cNvPr id="21" name="Subtitle 1">
            <a:extLst>
              <a:ext uri="{FF2B5EF4-FFF2-40B4-BE49-F238E27FC236}">
                <a16:creationId xmlns:a16="http://schemas.microsoft.com/office/drawing/2014/main" id="{9EF7EAA0-3082-D649-87F0-DCAFB3F44A79}"/>
              </a:ext>
            </a:extLst>
          </p:cNvPr>
          <p:cNvSpPr txBox="1">
            <a:spLocks/>
          </p:cNvSpPr>
          <p:nvPr/>
        </p:nvSpPr>
        <p:spPr>
          <a:xfrm>
            <a:off x="110386" y="446545"/>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Trapdoor One-way Functions</a:t>
            </a:r>
            <a:endParaRPr kumimoji="0" lang="en-US" sz="2400" b="0" i="1"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p:grpSp>
        <p:nvGrpSpPr>
          <p:cNvPr id="24" name="Group 23">
            <a:extLst>
              <a:ext uri="{FF2B5EF4-FFF2-40B4-BE49-F238E27FC236}">
                <a16:creationId xmlns:a16="http://schemas.microsoft.com/office/drawing/2014/main" id="{CED0836F-BF2B-B440-A22B-B621FFBDF597}"/>
              </a:ext>
            </a:extLst>
          </p:cNvPr>
          <p:cNvGrpSpPr/>
          <p:nvPr/>
        </p:nvGrpSpPr>
        <p:grpSpPr>
          <a:xfrm>
            <a:off x="5635227" y="2886939"/>
            <a:ext cx="1512167" cy="3157914"/>
            <a:chOff x="7769198" y="2564904"/>
            <a:chExt cx="1512167" cy="3157914"/>
          </a:xfrm>
        </p:grpSpPr>
        <p:sp>
          <p:nvSpPr>
            <p:cNvPr id="22" name="Oval 21">
              <a:extLst>
                <a:ext uri="{FF2B5EF4-FFF2-40B4-BE49-F238E27FC236}">
                  <a16:creationId xmlns:a16="http://schemas.microsoft.com/office/drawing/2014/main" id="{46F23965-F62F-7746-B716-79D9FD35387F}"/>
                </a:ext>
              </a:extLst>
            </p:cNvPr>
            <p:cNvSpPr/>
            <p:nvPr/>
          </p:nvSpPr>
          <p:spPr>
            <a:xfrm>
              <a:off x="7769198" y="2564904"/>
              <a:ext cx="1152128" cy="23762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63">
              <a:extLst>
                <a:ext uri="{FF2B5EF4-FFF2-40B4-BE49-F238E27FC236}">
                  <a16:creationId xmlns:a16="http://schemas.microsoft.com/office/drawing/2014/main" id="{F4F019D4-0021-1749-BACD-2367B7EED499}"/>
                </a:ext>
              </a:extLst>
            </p:cNvPr>
            <p:cNvSpPr txBox="1">
              <a:spLocks noChangeArrowheads="1"/>
            </p:cNvSpPr>
            <p:nvPr/>
          </p:nvSpPr>
          <p:spPr>
            <a:xfrm>
              <a:off x="7769198" y="4879597"/>
              <a:ext cx="1512167"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range</a:t>
              </a:r>
            </a:p>
          </p:txBody>
        </p:sp>
      </p:grpSp>
      <p:sp>
        <p:nvSpPr>
          <p:cNvPr id="25" name="Subtitle 1">
            <a:extLst>
              <a:ext uri="{FF2B5EF4-FFF2-40B4-BE49-F238E27FC236}">
                <a16:creationId xmlns:a16="http://schemas.microsoft.com/office/drawing/2014/main" id="{0C1591BB-0B38-DB4D-8619-7AE6C7201A06}"/>
              </a:ext>
            </a:extLst>
          </p:cNvPr>
          <p:cNvSpPr txBox="1">
            <a:spLocks/>
          </p:cNvSpPr>
          <p:nvPr/>
        </p:nvSpPr>
        <p:spPr>
          <a:xfrm>
            <a:off x="186585" y="479959"/>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Trapdoor One-way Permutations</a:t>
            </a:r>
            <a:endParaRPr kumimoji="0" lang="en-US" sz="2400" b="0" i="1"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p:sp>
        <p:nvSpPr>
          <p:cNvPr id="26" name="Rectangle 63">
            <a:extLst>
              <a:ext uri="{FF2B5EF4-FFF2-40B4-BE49-F238E27FC236}">
                <a16:creationId xmlns:a16="http://schemas.microsoft.com/office/drawing/2014/main" id="{D71FD569-B94A-4043-90F9-C42C24FA2FBB}"/>
              </a:ext>
            </a:extLst>
          </p:cNvPr>
          <p:cNvSpPr txBox="1">
            <a:spLocks noChangeArrowheads="1"/>
          </p:cNvSpPr>
          <p:nvPr/>
        </p:nvSpPr>
        <p:spPr>
          <a:xfrm>
            <a:off x="5553287" y="5959717"/>
            <a:ext cx="3590713"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American Typewriter" charset="0"/>
                <a:ea typeface="American Typewriter" charset="0"/>
                <a:cs typeface="American Typewriter" charset="0"/>
              </a:rPr>
              <a:t>Domain = Range</a:t>
            </a:r>
          </a:p>
        </p:txBody>
      </p:sp>
    </p:spTree>
    <p:extLst>
      <p:ext uri="{BB962C8B-B14F-4D97-AF65-F5344CB8AC3E}">
        <p14:creationId xmlns:p14="http://schemas.microsoft.com/office/powerpoint/2010/main" val="2341012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xit" presetSubtype="10" fill="hold" grpId="0" nodeType="withEffect">
                                  <p:stCondLst>
                                    <p:cond delay="0"/>
                                  </p:stCondLst>
                                  <p:childTnLst>
                                    <p:animEffect transition="out" filter="blinds(horizontal)">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0" nodeType="clickEffect">
                                  <p:stCondLst>
                                    <p:cond delay="0"/>
                                  </p:stCondLst>
                                  <p:childTnLst>
                                    <p:animEffect transition="out" filter="blinds(horizontal)">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par>
                                <p:cTn id="24" presetID="3" presetClass="exit" presetSubtype="10" fill="hold" grpId="0" nodeType="withEffect">
                                  <p:stCondLst>
                                    <p:cond delay="0"/>
                                  </p:stCondLst>
                                  <p:childTnLst>
                                    <p:animEffect transition="out" filter="blinds(horizontal)">
                                      <p:cBhvr>
                                        <p:cTn id="25" dur="500"/>
                                        <p:tgtEl>
                                          <p:spTgt spid="12"/>
                                        </p:tgtEl>
                                      </p:cBhvr>
                                    </p:animEffect>
                                    <p:set>
                                      <p:cBhvr>
                                        <p:cTn id="26" dur="1" fill="hold">
                                          <p:stCondLst>
                                            <p:cond delay="499"/>
                                          </p:stCondLst>
                                        </p:cTn>
                                        <p:tgtEl>
                                          <p:spTgt spid="1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3" presetClass="entr" presetSubtype="1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linds(horizontal)">
                                      <p:cBhvr>
                                        <p:cTn id="31" dur="500"/>
                                        <p:tgtEl>
                                          <p:spTgt spid="25"/>
                                        </p:tgtEl>
                                      </p:cBhvr>
                                    </p:animEffect>
                                  </p:childTnLst>
                                </p:cTn>
                              </p:par>
                              <p:par>
                                <p:cTn id="32" presetID="3" presetClass="exit" presetSubtype="10" fill="hold" grpId="1" nodeType="withEffect">
                                  <p:stCondLst>
                                    <p:cond delay="0"/>
                                  </p:stCondLst>
                                  <p:childTnLst>
                                    <p:animEffect transition="out" filter="blinds(horizontal)">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2" grpId="0"/>
      <p:bldP spid="17" grpId="0"/>
      <p:bldP spid="19" grpId="0"/>
      <p:bldP spid="21" grpId="0"/>
      <p:bldP spid="21" grpId="1"/>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62D1FAD9-3D28-2FA5-4972-A2E4D2E60DBC}"/>
              </a:ext>
            </a:extLst>
          </p:cNvPr>
          <p:cNvSpPr>
            <a:spLocks noGrp="1" noChangeArrowheads="1"/>
          </p:cNvSpPr>
          <p:nvPr>
            <p:ph type="title"/>
          </p:nvPr>
        </p:nvSpPr>
        <p:spPr>
          <a:xfrm>
            <a:off x="251520" y="228600"/>
            <a:ext cx="8077200" cy="6858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Family of Trapdoor </a:t>
            </a:r>
            <a:r>
              <a:rPr lang="en-US" altLang="en-US" sz="3600" b="1"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Permutations</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mc:AlternateContent xmlns:mc="http://schemas.openxmlformats.org/markup-compatibility/2006" xmlns:a14="http://schemas.microsoft.com/office/drawing/2010/main">
        <mc:Choice Requires="a14">
          <p:sp>
            <p:nvSpPr>
              <p:cNvPr id="29698" name="Rectangle 3">
                <a:extLst>
                  <a:ext uri="{FF2B5EF4-FFF2-40B4-BE49-F238E27FC236}">
                    <a16:creationId xmlns:a16="http://schemas.microsoft.com/office/drawing/2014/main" id="{FEDAC8CB-B367-AD39-B97D-5666D8C9C2BB}"/>
                  </a:ext>
                </a:extLst>
              </p:cNvPr>
              <p:cNvSpPr>
                <a:spLocks noGrp="1" noChangeArrowheads="1"/>
              </p:cNvSpPr>
              <p:nvPr>
                <p:ph type="body" idx="1"/>
              </p:nvPr>
            </p:nvSpPr>
            <p:spPr>
              <a:xfrm>
                <a:off x="86610" y="879084"/>
                <a:ext cx="9144000" cy="5486400"/>
              </a:xfrm>
            </p:spPr>
            <p:txBody>
              <a:bodyPr>
                <a:normAutofit/>
              </a:bodyPr>
              <a:lstStyle/>
              <a:p>
                <a:pPr>
                  <a:buFontTx/>
                  <a:buNone/>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0" indent="0">
                  <a:buNone/>
                </a:pPr>
                <a:r>
                  <a:rPr lang="en-US" sz="2400" dirty="0">
                    <a:solidFill>
                      <a:prstClr val="black"/>
                    </a:solidFill>
                  </a:rPr>
                  <a:t>A function (family</a:t>
                </a:r>
                <a14:m>
                  <m:oMath xmlns:m="http://schemas.openxmlformats.org/officeDocument/2006/math">
                    <m:sSub>
                      <m:sSubPr>
                        <m:ctrlPr>
                          <a:rPr lang="en-US" sz="2400" i="0" dirty="0">
                            <a:solidFill>
                              <a:prstClr val="black"/>
                            </a:solidFill>
                          </a:rPr>
                        </m:ctrlPr>
                      </m:sSubPr>
                      <m:e>
                        <m:r>
                          <m:rPr>
                            <m:nor/>
                          </m:rPr>
                          <a:rPr lang="en-US" sz="2400" i="0" dirty="0">
                            <a:solidFill>
                              <a:prstClr val="black"/>
                            </a:solidFill>
                          </a:rPr>
                          <m:t>) </m:t>
                        </m:r>
                        <m:r>
                          <a:rPr lang="en-US" sz="2400" i="1" dirty="0">
                            <a:solidFill>
                              <a:prstClr val="black"/>
                            </a:solidFill>
                            <a:latin typeface="Cambria Math" panose="02040503050406030204" pitchFamily="18" charset="0"/>
                            <a:ea typeface="Cambria Math" panose="02040503050406030204" pitchFamily="18" charset="0"/>
                          </a:rPr>
                          <m:t>ℱ</m:t>
                        </m:r>
                        <m:r>
                          <a:rPr lang="en-US" sz="2400" i="1" dirty="0">
                            <a:solidFill>
                              <a:prstClr val="black"/>
                            </a:solidFill>
                            <a:latin typeface="Cambria Math" panose="02040503050406030204" pitchFamily="18" charset="0"/>
                            <a:ea typeface="Cambria Math" panose="02040503050406030204" pitchFamily="18" charset="0"/>
                          </a:rPr>
                          <m:t>= </m:t>
                        </m:r>
                        <m:d>
                          <m:dPr>
                            <m:begChr m:val="{"/>
                            <m:endChr m:val="}"/>
                            <m:ctrlPr>
                              <a:rPr lang="en-US" sz="2400" i="1">
                                <a:solidFill>
                                  <a:prstClr val="black"/>
                                </a:solidFill>
                                <a:latin typeface="Cambria Math" panose="02040503050406030204" pitchFamily="18" charset="0"/>
                                <a:ea typeface="Cambria Math" panose="02040503050406030204" pitchFamily="18" charset="0"/>
                              </a:rPr>
                            </m:ctrlPr>
                          </m:dPr>
                          <m:e>
                            <m:sSub>
                              <m:sSubPr>
                                <m:ctrlPr>
                                  <a:rPr lang="en-US" sz="2400" i="1">
                                    <a:solidFill>
                                      <a:prstClr val="black"/>
                                    </a:solidFill>
                                    <a:latin typeface="Cambria Math" panose="02040503050406030204" pitchFamily="18" charset="0"/>
                                    <a:ea typeface="Cambria Math" panose="02040503050406030204" pitchFamily="18" charset="0"/>
                                  </a:rPr>
                                </m:ctrlPr>
                              </m:sSubPr>
                              <m:e>
                                <m:r>
                                  <a:rPr lang="en-US" sz="2400" i="1">
                                    <a:solidFill>
                                      <a:prstClr val="black"/>
                                    </a:solidFill>
                                    <a:latin typeface="Cambria Math" panose="02040503050406030204" pitchFamily="18" charset="0"/>
                                    <a:ea typeface="Cambria Math" panose="02040503050406030204" pitchFamily="18" charset="0"/>
                                  </a:rPr>
                                  <m:t>ℱ</m:t>
                                </m:r>
                              </m:e>
                              <m:sub>
                                <m:r>
                                  <a:rPr lang="en-US" sz="2400" i="1">
                                    <a:solidFill>
                                      <a:prstClr val="black"/>
                                    </a:solidFill>
                                    <a:latin typeface="Cambria Math" panose="02040503050406030204" pitchFamily="18" charset="0"/>
                                  </a:rPr>
                                  <m:t>𝑛</m:t>
                                </m:r>
                              </m:sub>
                            </m:sSub>
                          </m:e>
                        </m:d>
                      </m:e>
                      <m:sub>
                        <m:r>
                          <a:rPr lang="en-US" sz="2400" i="1">
                            <a:solidFill>
                              <a:prstClr val="black"/>
                            </a:solidFill>
                            <a:latin typeface="Cambria Math" panose="02040503050406030204" pitchFamily="18" charset="0"/>
                          </a:rPr>
                          <m:t>𝑛</m:t>
                        </m:r>
                        <m:r>
                          <a:rPr lang="en-US" sz="2400" i="1">
                            <a:solidFill>
                              <a:prstClr val="black"/>
                            </a:solidFill>
                            <a:latin typeface="Cambria Math" panose="02040503050406030204" pitchFamily="18" charset="0"/>
                            <a:ea typeface="Cambria Math" panose="02040503050406030204" pitchFamily="18" charset="0"/>
                          </a:rPr>
                          <m:t>∈</m:t>
                        </m:r>
                        <m:r>
                          <a:rPr lang="en-US" sz="2400" i="1">
                            <a:solidFill>
                              <a:prstClr val="black"/>
                            </a:solidFill>
                            <a:latin typeface="Cambria Math" panose="02040503050406030204" pitchFamily="18" charset="0"/>
                            <a:ea typeface="Cambria Math" panose="02040503050406030204" pitchFamily="18" charset="0"/>
                          </a:rPr>
                          <m:t>ℕ</m:t>
                        </m:r>
                      </m:sub>
                    </m:sSub>
                  </m:oMath>
                </a14:m>
                <a:r>
                  <a:rPr lang="en-US" sz="2400" dirty="0">
                    <a:solidFill>
                      <a:prstClr val="black"/>
                    </a:solidFill>
                  </a:rPr>
                  <a:t> where </a:t>
                </a:r>
                <a:r>
                  <a:rPr lang="en-US" sz="2400" dirty="0">
                    <a:solidFill>
                      <a:schemeClr val="tx1"/>
                    </a:solidFill>
                  </a:rPr>
                  <a:t>each </a:t>
                </a:r>
                <a14:m>
                  <m:oMath xmlns:m="http://schemas.openxmlformats.org/officeDocument/2006/math">
                    <m:sSub>
                      <m:sSubPr>
                        <m:ctrlPr>
                          <a:rPr lang="en-US" sz="2400" b="0" i="1">
                            <a:solidFill>
                              <a:schemeClr val="tx1"/>
                            </a:solidFill>
                            <a:latin typeface="Cambria Math" panose="02040503050406030204" pitchFamily="18" charset="0"/>
                            <a:ea typeface="Cambria Math" panose="02040503050406030204" pitchFamily="18" charset="0"/>
                          </a:rPr>
                        </m:ctrlPr>
                      </m:sSubPr>
                      <m:e>
                        <m:r>
                          <a:rPr lang="en-US" sz="2400" b="0" i="1">
                            <a:solidFill>
                              <a:schemeClr val="tx1"/>
                            </a:solidFill>
                            <a:latin typeface="Cambria Math" panose="02040503050406030204" pitchFamily="18" charset="0"/>
                            <a:ea typeface="Cambria Math" panose="02040503050406030204" pitchFamily="18" charset="0"/>
                          </a:rPr>
                          <m:t>ℱ</m:t>
                        </m:r>
                      </m:e>
                      <m:sub>
                        <m:r>
                          <a:rPr lang="en-US" sz="2400" b="0" i="1">
                            <a:solidFill>
                              <a:schemeClr val="tx1"/>
                            </a:solidFill>
                            <a:latin typeface="Cambria Math" panose="02040503050406030204" pitchFamily="18" charset="0"/>
                          </a:rPr>
                          <m:t>𝑛</m:t>
                        </m:r>
                      </m:sub>
                    </m:sSub>
                  </m:oMath>
                </a14:m>
                <a:r>
                  <a:rPr lang="en-US" sz="2400" dirty="0">
                    <a:solidFill>
                      <a:schemeClr val="tx1"/>
                    </a:solidFill>
                  </a:rPr>
                  <a:t> is itself a collection of functions</a:t>
                </a:r>
                <a:r>
                  <a:rPr lang="en-US" sz="2400" dirty="0">
                    <a:solidFill>
                      <a:prstClr val="black"/>
                    </a:solidFill>
                  </a:rPr>
                  <a:t> </a:t>
                </a:r>
                <a14:m>
                  <m:oMath xmlns:m="http://schemas.openxmlformats.org/officeDocument/2006/math">
                    <m:sSub>
                      <m:sSubPr>
                        <m:ctrlPr>
                          <a:rPr lang="en-US" sz="2400" i="1">
                            <a:solidFill>
                              <a:prstClr val="black"/>
                            </a:solidFill>
                            <a:latin typeface="Cambria Math" panose="02040503050406030204" pitchFamily="18" charset="0"/>
                            <a:ea typeface="Cambria Math" panose="02040503050406030204" pitchFamily="18" charset="0"/>
                          </a:rPr>
                        </m:ctrlPr>
                      </m:sSubPr>
                      <m:e>
                        <m:r>
                          <a:rPr lang="en-US" sz="2400" i="1">
                            <a:solidFill>
                              <a:prstClr val="black"/>
                            </a:solidFill>
                            <a:latin typeface="Cambria Math" panose="02040503050406030204" pitchFamily="18" charset="0"/>
                            <a:ea typeface="Cambria Math" panose="02040503050406030204" pitchFamily="18" charset="0"/>
                          </a:rPr>
                          <m:t>ℱ</m:t>
                        </m:r>
                      </m:e>
                      <m:sub>
                        <m:r>
                          <a:rPr lang="en-US" sz="2400" i="1">
                            <a:solidFill>
                              <a:prstClr val="black"/>
                            </a:solidFill>
                            <a:latin typeface="Cambria Math" panose="02040503050406030204" pitchFamily="18" charset="0"/>
                          </a:rPr>
                          <m:t>𝑛</m:t>
                        </m:r>
                      </m:sub>
                    </m:sSub>
                    <m:r>
                      <a:rPr lang="en-US" sz="2400" i="1">
                        <a:solidFill>
                          <a:prstClr val="black"/>
                        </a:solidFill>
                        <a:latin typeface="Cambria Math" panose="02040503050406030204" pitchFamily="18" charset="0"/>
                      </a:rPr>
                      <m:t>={</m:t>
                    </m:r>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𝐹</m:t>
                        </m:r>
                      </m:e>
                      <m:sub>
                        <m:r>
                          <a:rPr lang="en-US" sz="2400" i="1">
                            <a:solidFill>
                              <a:prstClr val="black"/>
                            </a:solidFill>
                            <a:latin typeface="Cambria Math" panose="02040503050406030204" pitchFamily="18" charset="0"/>
                          </a:rPr>
                          <m:t>𝑖</m:t>
                        </m:r>
                      </m:sub>
                    </m:sSub>
                    <m:r>
                      <a:rPr lang="en-US" sz="2400" i="1">
                        <a:solidFill>
                          <a:prstClr val="black"/>
                        </a:solidFill>
                        <a:latin typeface="Cambria Math" panose="02040503050406030204" pitchFamily="18" charset="0"/>
                      </a:rPr>
                      <m:t>:</m:t>
                    </m:r>
                    <m:r>
                      <a:rPr lang="en-US" sz="2400" b="0" i="1" smtClean="0">
                        <a:solidFill>
                          <a:prstClr val="black"/>
                        </a:solidFill>
                        <a:latin typeface="Cambria Math" panose="02040503050406030204" pitchFamily="18" charset="0"/>
                      </a:rPr>
                      <m:t>𝐷</m:t>
                    </m:r>
                    <m:r>
                      <a:rPr lang="en-US" sz="2400" b="0" i="1" baseline="-25000" smtClean="0">
                        <a:solidFill>
                          <a:prstClr val="black"/>
                        </a:solidFill>
                        <a:latin typeface="Cambria Math" panose="02040503050406030204" pitchFamily="18" charset="0"/>
                      </a:rPr>
                      <m:t>𝑖</m:t>
                    </m:r>
                    <m:r>
                      <a:rPr lang="en-US" sz="2400" i="1">
                        <a:solidFill>
                          <a:prstClr val="black"/>
                        </a:solidFill>
                        <a:latin typeface="Cambria Math" panose="02040503050406030204" pitchFamily="18" charset="0"/>
                        <a:ea typeface="Cambria Math" panose="02040503050406030204" pitchFamily="18" charset="0"/>
                      </a:rPr>
                      <m:t>→</m:t>
                    </m:r>
                    <m:r>
                      <a:rPr lang="en-US" sz="2400" b="0" i="1" smtClean="0">
                        <a:solidFill>
                          <a:prstClr val="black"/>
                        </a:solidFill>
                        <a:latin typeface="Cambria Math" panose="02040503050406030204" pitchFamily="18" charset="0"/>
                        <a:ea typeface="Cambria Math" panose="02040503050406030204" pitchFamily="18" charset="0"/>
                      </a:rPr>
                      <m:t>𝐷</m:t>
                    </m:r>
                    <m:r>
                      <a:rPr lang="en-US" sz="2400" b="0" i="1" baseline="-25000" smtClean="0">
                        <a:solidFill>
                          <a:prstClr val="black"/>
                        </a:solidFill>
                        <a:latin typeface="Cambria Math" panose="02040503050406030204" pitchFamily="18" charset="0"/>
                        <a:ea typeface="Cambria Math" panose="02040503050406030204" pitchFamily="18" charset="0"/>
                      </a:rPr>
                      <m:t>𝑖</m:t>
                    </m:r>
                    <m:sSub>
                      <m:sSubPr>
                        <m:ctrlPr>
                          <a:rPr lang="en-US" sz="2400" i="1">
                            <a:solidFill>
                              <a:prstClr val="black"/>
                            </a:solidFill>
                            <a:latin typeface="Cambria Math" panose="02040503050406030204" pitchFamily="18" charset="0"/>
                            <a:ea typeface="Cambria Math" panose="02040503050406030204" pitchFamily="18" charset="0"/>
                          </a:rPr>
                        </m:ctrlPr>
                      </m:sSubPr>
                      <m:e>
                        <m:r>
                          <a:rPr lang="en-US" sz="2400" i="1">
                            <a:solidFill>
                              <a:prstClr val="black"/>
                            </a:solidFill>
                            <a:latin typeface="Cambria Math" panose="02040503050406030204" pitchFamily="18" charset="0"/>
                            <a:ea typeface="Cambria Math" panose="02040503050406030204" pitchFamily="18" charset="0"/>
                          </a:rPr>
                          <m:t>}</m:t>
                        </m:r>
                      </m:e>
                      <m:sub>
                        <m:r>
                          <a:rPr lang="en-US" sz="2400" i="1">
                            <a:solidFill>
                              <a:prstClr val="black"/>
                            </a:solidFill>
                            <a:latin typeface="Cambria Math" panose="02040503050406030204" pitchFamily="18" charset="0"/>
                            <a:ea typeface="Cambria Math" panose="02040503050406030204" pitchFamily="18" charset="0"/>
                          </a:rPr>
                          <m:t>𝑖</m:t>
                        </m:r>
                        <m:r>
                          <a:rPr lang="en-US" sz="2400" i="1">
                            <a:solidFill>
                              <a:prstClr val="black"/>
                            </a:solidFill>
                            <a:latin typeface="Cambria Math" panose="02040503050406030204" pitchFamily="18" charset="0"/>
                            <a:ea typeface="Cambria Math" panose="02040503050406030204" pitchFamily="18" charset="0"/>
                          </a:rPr>
                          <m:t>∈</m:t>
                        </m:r>
                        <m:sSub>
                          <m:sSubPr>
                            <m:ctrlPr>
                              <a:rPr lang="en-US" sz="2400" i="1">
                                <a:solidFill>
                                  <a:prstClr val="black"/>
                                </a:solidFill>
                                <a:latin typeface="Cambria Math" panose="02040503050406030204" pitchFamily="18" charset="0"/>
                                <a:ea typeface="Cambria Math" panose="02040503050406030204" pitchFamily="18" charset="0"/>
                              </a:rPr>
                            </m:ctrlPr>
                          </m:sSubPr>
                          <m:e>
                            <m:r>
                              <a:rPr lang="en-US" sz="2400" i="1">
                                <a:solidFill>
                                  <a:prstClr val="black"/>
                                </a:solidFill>
                                <a:latin typeface="Cambria Math" panose="02040503050406030204" pitchFamily="18" charset="0"/>
                                <a:ea typeface="Cambria Math" panose="02040503050406030204" pitchFamily="18" charset="0"/>
                              </a:rPr>
                              <m:t>𝐼</m:t>
                            </m:r>
                          </m:e>
                          <m:sub>
                            <m:r>
                              <a:rPr lang="en-US" sz="2400" i="1">
                                <a:solidFill>
                                  <a:prstClr val="black"/>
                                </a:solidFill>
                                <a:latin typeface="Cambria Math" panose="02040503050406030204" pitchFamily="18" charset="0"/>
                                <a:ea typeface="Cambria Math" panose="02040503050406030204" pitchFamily="18" charset="0"/>
                              </a:rPr>
                              <m:t>𝑛</m:t>
                            </m:r>
                          </m:sub>
                        </m:sSub>
                      </m:sub>
                    </m:sSub>
                  </m:oMath>
                </a14:m>
                <a:r>
                  <a:rPr lang="en-US" sz="2400" dirty="0">
                    <a:solidFill>
                      <a:prstClr val="black"/>
                    </a:solidFill>
                  </a:rPr>
                  <a:t> , I</a:t>
                </a:r>
                <a:r>
                  <a:rPr lang="en-US" sz="2400" baseline="-25000" dirty="0">
                    <a:solidFill>
                      <a:prstClr val="black"/>
                    </a:solidFill>
                  </a:rPr>
                  <a:t>n</a:t>
                </a:r>
                <a:r>
                  <a:rPr lang="en-US" sz="2400" dirty="0">
                    <a:solidFill>
                      <a:prstClr val="black"/>
                    </a:solidFill>
                  </a:rPr>
                  <a:t> an index set and D</a:t>
                </a:r>
                <a:r>
                  <a:rPr lang="en-US" sz="2400" baseline="-25000" dirty="0">
                    <a:solidFill>
                      <a:prstClr val="black"/>
                    </a:solidFill>
                  </a:rPr>
                  <a:t>i</a:t>
                </a:r>
                <a:r>
                  <a:rPr lang="en-US" sz="2400" dirty="0">
                    <a:solidFill>
                      <a:prstClr val="black"/>
                    </a:solidFill>
                  </a:rPr>
                  <a:t> and R</a:t>
                </a:r>
                <a:r>
                  <a:rPr lang="en-US" sz="2400" baseline="-25000" dirty="0">
                    <a:solidFill>
                      <a:prstClr val="black"/>
                    </a:solidFill>
                  </a:rPr>
                  <a:t>i</a:t>
                </a:r>
                <a:r>
                  <a:rPr lang="en-US" sz="2400" dirty="0">
                    <a:solidFill>
                      <a:prstClr val="black"/>
                    </a:solidFill>
                  </a:rPr>
                  <a:t>  finite sets, is a </a:t>
                </a:r>
                <a:r>
                  <a:rPr lang="en-US" sz="2400" b="1" dirty="0">
                    <a:solidFill>
                      <a:schemeClr val="accent1"/>
                    </a:solidFill>
                  </a:rPr>
                  <a:t>trapdoor permutation family </a:t>
                </a:r>
                <a:r>
                  <a:rPr lang="en-US" sz="2400" dirty="0">
                    <a:solidFill>
                      <a:prstClr val="black"/>
                    </a:solidFill>
                  </a:rPr>
                  <a:t>if: </a:t>
                </a:r>
              </a:p>
              <a:p>
                <a:r>
                  <a:rPr lang="en-US" altLang="en-US" sz="2400" dirty="0">
                    <a:solidFill>
                      <a:srgbClr val="0541FF"/>
                    </a:solidFill>
                    <a:ea typeface="ＭＳ Ｐゴシック" panose="020B0600070205080204" pitchFamily="34" charset="-128"/>
                    <a:cs typeface="Arial" panose="020B0604020202020204" pitchFamily="34" charset="0"/>
                  </a:rPr>
                  <a:t>Generation</a:t>
                </a:r>
                <a:r>
                  <a:rPr lang="en-US" altLang="en-US" sz="24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PPT algorithm Gen that on input security 1</a:t>
                </a:r>
                <a:r>
                  <a:rPr lang="en-US" altLang="en-US" sz="2400" baseline="30000" dirty="0">
                    <a:latin typeface="Arial" panose="020B0604020202020204" pitchFamily="34" charset="0"/>
                    <a:ea typeface="ＭＳ Ｐゴシック" panose="020B0600070205080204" pitchFamily="34" charset="-128"/>
                    <a:cs typeface="Arial" panose="020B0604020202020204" pitchFamily="34" charset="0"/>
                  </a:rPr>
                  <a:t>n</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outputs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f</a:t>
                </a:r>
                <a:r>
                  <a:rPr lang="en-US" altLang="en-US" sz="2400" baseline="-25000" dirty="0" err="1">
                    <a:latin typeface="Arial" panose="020B0604020202020204" pitchFamily="34" charset="0"/>
                    <a:ea typeface="ＭＳ Ｐゴシック" panose="020B0600070205080204" pitchFamily="34" charset="-128"/>
                    <a:cs typeface="Arial" panose="020B0604020202020204" pitchFamily="34" charset="0"/>
                  </a:rPr>
                  <a:t>i</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,t</a:t>
                </a:r>
                <a:r>
                  <a:rPr lang="en-US" altLang="en-US" sz="2400" baseline="-25000" dirty="0" err="1">
                    <a:latin typeface="Arial" panose="020B0604020202020204" pitchFamily="34" charset="0"/>
                    <a:ea typeface="ＭＳ Ｐゴシック" panose="020B0600070205080204" pitchFamily="34" charset="-128"/>
                    <a:cs typeface="Arial" panose="020B0604020202020204" pitchFamily="34" charset="0"/>
                  </a:rPr>
                  <a:t>i</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f</a:t>
                </a:r>
                <a:r>
                  <a:rPr lang="en-US" altLang="en-US" sz="2400" baseline="-25000" dirty="0">
                    <a:latin typeface="Arial" panose="020B0604020202020204" pitchFamily="34" charset="0"/>
                    <a:ea typeface="ＭＳ Ｐゴシック" panose="020B0600070205080204" pitchFamily="34" charset="-128"/>
                    <a:cs typeface="Arial" panose="020B0604020202020204" pitchFamily="34" charset="0"/>
                  </a:rPr>
                  <a:t>i</a:t>
                </a:r>
                <a:r>
                  <a:rPr lang="en-US" altLang="en-US" sz="2400" baseline="-25000" dirty="0">
                    <a:solidFill>
                      <a:schemeClr val="tx2"/>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solidFill>
                      <a:schemeClr val="tx2"/>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en-US" sz="2400" dirty="0" err="1">
                    <a:solidFill>
                      <a:schemeClr val="tx2"/>
                    </a:solidFill>
                    <a:latin typeface="Arial" panose="020B0604020202020204" pitchFamily="34" charset="0"/>
                    <a:ea typeface="ＭＳ Ｐゴシック" panose="020B0600070205080204" pitchFamily="34" charset="-128"/>
                    <a:cs typeface="Arial" panose="020B0604020202020204" pitchFamily="34" charset="0"/>
                  </a:rPr>
                  <a:t>F</a:t>
                </a:r>
                <a:r>
                  <a:rPr lang="en-US" altLang="en-US" sz="2400" baseline="-25000" dirty="0" err="1">
                    <a:solidFill>
                      <a:schemeClr val="tx2"/>
                    </a:solidFill>
                    <a:latin typeface="Arial" panose="020B0604020202020204" pitchFamily="34" charset="0"/>
                    <a:ea typeface="ＭＳ Ｐゴシック" panose="020B0600070205080204" pitchFamily="34" charset="-128"/>
                    <a:cs typeface="Arial" panose="020B0604020202020204" pitchFamily="34" charset="0"/>
                  </a:rPr>
                  <a:t>n</a:t>
                </a:r>
                <a:r>
                  <a:rPr lang="en-US" altLang="en-US" sz="2400" dirty="0">
                    <a:solidFill>
                      <a:schemeClr val="tx2"/>
                    </a:solidFill>
                    <a:latin typeface="Arial" panose="020B0604020202020204" pitchFamily="34" charset="0"/>
                    <a:ea typeface="ＭＳ Ｐゴシック" panose="020B0600070205080204" pitchFamily="34" charset="-128"/>
                    <a:cs typeface="Arial" panose="020B0604020202020204" pitchFamily="34" charset="0"/>
                  </a:rPr>
                  <a:t>  and </a:t>
                </a:r>
                <a:r>
                  <a:rPr lang="en-US" altLang="en-US" sz="2400" dirty="0" err="1">
                    <a:solidFill>
                      <a:schemeClr val="tx2"/>
                    </a:solidFill>
                    <a:latin typeface="Arial" panose="020B0604020202020204" pitchFamily="34" charset="0"/>
                    <a:ea typeface="ＭＳ Ｐゴシック" panose="020B0600070205080204" pitchFamily="34" charset="-128"/>
                    <a:cs typeface="Arial" panose="020B0604020202020204" pitchFamily="34" charset="0"/>
                  </a:rPr>
                  <a:t>t</a:t>
                </a:r>
                <a:r>
                  <a:rPr lang="en-US" altLang="en-US" sz="2400" baseline="-25000" dirty="0" err="1">
                    <a:solidFill>
                      <a:schemeClr val="tx2"/>
                    </a:solidFill>
                    <a:latin typeface="Arial" panose="020B0604020202020204" pitchFamily="34" charset="0"/>
                    <a:ea typeface="ＭＳ Ｐゴシック" panose="020B0600070205080204" pitchFamily="34" charset="-128"/>
                    <a:cs typeface="Arial" panose="020B0604020202020204" pitchFamily="34" charset="0"/>
                  </a:rPr>
                  <a:t>i</a:t>
                </a:r>
                <a:r>
                  <a:rPr lang="en-US" altLang="en-US" sz="2400" dirty="0">
                    <a:solidFill>
                      <a:schemeClr val="tx2"/>
                    </a:solidFill>
                    <a:latin typeface="Arial" panose="020B0604020202020204" pitchFamily="34" charset="0"/>
                    <a:ea typeface="ＭＳ Ｐゴシック" panose="020B0600070205080204" pitchFamily="34" charset="-128"/>
                    <a:cs typeface="Arial" panose="020B0604020202020204" pitchFamily="34" charset="0"/>
                  </a:rPr>
                  <a:t> the associated </a:t>
                </a:r>
                <a:r>
                  <a:rPr lang="en-US" altLang="en-US" sz="2400" b="1"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trapdoor</a:t>
                </a:r>
              </a:p>
              <a:p>
                <a:endParaRPr lang="en-US" altLang="en-US" sz="2400" baseline="-25000" dirty="0">
                  <a:solidFill>
                    <a:srgbClr val="336600"/>
                  </a:solidFill>
                  <a:latin typeface="Arial" panose="020B0604020202020204" pitchFamily="34" charset="0"/>
                  <a:ea typeface="ＭＳ Ｐゴシック" panose="020B0600070205080204" pitchFamily="34" charset="-128"/>
                  <a:cs typeface="Arial" panose="020B0604020202020204" pitchFamily="34" charset="0"/>
                </a:endParaRPr>
              </a:p>
              <a:p>
                <a:r>
                  <a:rPr lang="en-US" sz="2400" dirty="0">
                    <a:solidFill>
                      <a:srgbClr val="0000FF"/>
                    </a:solidFill>
                  </a:rPr>
                  <a:t>E</a:t>
                </a:r>
                <a14:m>
                  <m:oMath xmlns:m="http://schemas.openxmlformats.org/officeDocument/2006/math">
                    <m:r>
                      <m:rPr>
                        <m:sty m:val="p"/>
                      </m:rPr>
                      <a:rPr lang="en-US" altLang="en-US" sz="2400" b="0" i="0" dirty="0" smtClean="0">
                        <a:solidFill>
                          <a:srgbClr val="0000FF"/>
                        </a:solidFill>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asy</m:t>
                    </m:r>
                    <m:r>
                      <a:rPr lang="en-US" altLang="en-US" sz="2400" b="0" i="0" dirty="0" smtClean="0">
                        <a:solidFill>
                          <a:srgbClr val="0000FF"/>
                        </a:solidFill>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 </m:t>
                    </m:r>
                    <m:r>
                      <m:rPr>
                        <m:sty m:val="p"/>
                      </m:rPr>
                      <a:rPr lang="en-US" altLang="en-US" sz="2400" b="0" i="0" dirty="0" smtClean="0">
                        <a:solidFill>
                          <a:srgbClr val="0000FF"/>
                        </a:solidFill>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to</m:t>
                    </m:r>
                    <m:r>
                      <a:rPr lang="en-US" altLang="en-US" sz="2400" b="0" i="0" dirty="0" smtClean="0">
                        <a:solidFill>
                          <a:srgbClr val="0000FF"/>
                        </a:solidFill>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 </m:t>
                    </m:r>
                    <m:r>
                      <m:rPr>
                        <m:sty m:val="p"/>
                      </m:rPr>
                      <a:rPr lang="en-US" altLang="en-US" sz="2400" b="0" i="0" dirty="0" smtClean="0">
                        <a:solidFill>
                          <a:srgbClr val="0000FF"/>
                        </a:solidFill>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Evaluate</m:t>
                    </m:r>
                    <m:r>
                      <a:rPr lang="en-US" altLang="en-US" sz="2400" b="0" i="0" dirty="0" smtClean="0">
                        <a:latin typeface="Cambria Math" panose="02040503050406030204" pitchFamily="18" charset="0"/>
                        <a:ea typeface="ＭＳ Ｐゴシック" panose="020B0600070205080204" pitchFamily="34" charset="-128"/>
                        <a:cs typeface="Arial" panose="020B0604020202020204" pitchFamily="34" charset="0"/>
                        <a:sym typeface="Symbol" pitchFamily="2" charset="2"/>
                      </a:rPr>
                      <m:t>: </m:t>
                    </m:r>
                    <m:r>
                      <m:rPr>
                        <m:nor/>
                      </m:rPr>
                      <a:rPr lang="en-US" altLang="en-US" sz="2400" i="0" dirty="0">
                        <a:latin typeface="Arial" panose="020B0604020202020204" pitchFamily="34" charset="0"/>
                        <a:ea typeface="ＭＳ Ｐゴシック" panose="020B0600070205080204" pitchFamily="34" charset="-128"/>
                        <a:cs typeface="Arial" panose="020B0604020202020204" pitchFamily="34" charset="0"/>
                        <a:sym typeface="Symbol" pitchFamily="2" charset="2"/>
                      </a:rPr>
                      <m:t></m:t>
                    </m:r>
                    <m:r>
                      <m:rPr>
                        <m:nor/>
                      </m:rPr>
                      <a:rPr lang="en-US" altLang="en-US" sz="2400" i="0" dirty="0">
                        <a:latin typeface="Arial" panose="020B0604020202020204" pitchFamily="34" charset="0"/>
                        <a:ea typeface="ＭＳ Ｐゴシック" panose="020B0600070205080204" pitchFamily="34" charset="-128"/>
                        <a:cs typeface="Arial" panose="020B0604020202020204" pitchFamily="34" charset="0"/>
                      </a:rPr>
                      <m:t> PPT</m:t>
                    </m:r>
                    <m:r>
                      <m:rPr>
                        <m:nor/>
                      </m:rPr>
                      <a:rPr lang="en-US" altLang="en-US" sz="2400" b="0" i="0" dirty="0" smtClean="0">
                        <a:latin typeface="Arial" panose="020B0604020202020204" pitchFamily="34" charset="0"/>
                        <a:ea typeface="ＭＳ Ｐゴシック" panose="020B0600070205080204" pitchFamily="34" charset="-128"/>
                        <a:cs typeface="Arial" panose="020B0604020202020204" pitchFamily="34" charset="0"/>
                      </a:rPr>
                      <m:t> to compute </m:t>
                    </m:r>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𝐹</m:t>
                        </m:r>
                      </m:e>
                      <m:sub>
                        <m:r>
                          <a:rPr lang="en-US" sz="2400" i="1">
                            <a:solidFill>
                              <a:prstClr val="black"/>
                            </a:solidFill>
                            <a:latin typeface="Cambria Math" panose="02040503050406030204" pitchFamily="18" charset="0"/>
                          </a:rPr>
                          <m:t>𝑖</m:t>
                        </m:r>
                      </m:sub>
                    </m:sSub>
                    <m:r>
                      <a:rPr lang="en-US" sz="2400" i="1">
                        <a:solidFill>
                          <a:prstClr val="black"/>
                        </a:solidFill>
                        <a:latin typeface="Cambria Math" panose="02040503050406030204" pitchFamily="18" charset="0"/>
                      </a:rPr>
                      <m:t>(</m:t>
                    </m:r>
                    <m:r>
                      <a:rPr lang="en-US" sz="2400" i="1">
                        <a:solidFill>
                          <a:prstClr val="black"/>
                        </a:solidFill>
                        <a:latin typeface="Cambria Math" panose="02040503050406030204" pitchFamily="18" charset="0"/>
                      </a:rPr>
                      <m:t>𝑥</m:t>
                    </m:r>
                    <m:r>
                      <a:rPr lang="en-US" sz="2400" i="1">
                        <a:solidFill>
                          <a:prstClr val="black"/>
                        </a:solidFill>
                        <a:latin typeface="Cambria Math" panose="02040503050406030204" pitchFamily="18" charset="0"/>
                      </a:rPr>
                      <m:t>)</m:t>
                    </m:r>
                  </m:oMath>
                </a14:m>
                <a:r>
                  <a:rPr lang="en-US" sz="2400" dirty="0">
                    <a:solidFill>
                      <a:prstClr val="black"/>
                    </a:solidFill>
                  </a:rPr>
                  <a:t> given </a:t>
                </a:r>
                <a14:m>
                  <m:oMath xmlns:m="http://schemas.openxmlformats.org/officeDocument/2006/math">
                    <m:r>
                      <m:rPr>
                        <m:sty m:val="p"/>
                      </m:rPr>
                      <a:rPr lang="en-US" sz="2400" b="0" i="0" smtClean="0">
                        <a:solidFill>
                          <a:prstClr val="black"/>
                        </a:solidFill>
                        <a:latin typeface="Cambria Math" panose="02040503050406030204" pitchFamily="18" charset="0"/>
                      </a:rPr>
                      <m:t>f</m:t>
                    </m:r>
                    <m:r>
                      <a:rPr lang="en-US" sz="2400" i="1" baseline="-25000">
                        <a:solidFill>
                          <a:prstClr val="black"/>
                        </a:solidFill>
                        <a:latin typeface="Cambria Math" panose="02040503050406030204" pitchFamily="18" charset="0"/>
                      </a:rPr>
                      <m:t>𝑖</m:t>
                    </m:r>
                  </m:oMath>
                </a14:m>
                <a:r>
                  <a:rPr lang="en-US" sz="2400" dirty="0">
                    <a:solidFill>
                      <a:prstClr val="black"/>
                    </a:solidFill>
                  </a:rPr>
                  <a:t> and </a:t>
                </a:r>
                <a14:m>
                  <m:oMath xmlns:m="http://schemas.openxmlformats.org/officeDocument/2006/math">
                    <m:r>
                      <a:rPr lang="en-US" sz="2400" i="1">
                        <a:solidFill>
                          <a:prstClr val="black"/>
                        </a:solidFill>
                        <a:latin typeface="Cambria Math" panose="02040503050406030204" pitchFamily="18" charset="0"/>
                      </a:rPr>
                      <m:t>𝑥</m:t>
                    </m:r>
                  </m:oMath>
                </a14:m>
                <a:r>
                  <a:rPr lang="en-US" sz="2400" dirty="0">
                    <a:solidFill>
                      <a:prstClr val="black"/>
                    </a:solidFill>
                  </a:rPr>
                  <a:t>.</a:t>
                </a:r>
              </a:p>
              <a:p>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2400" dirty="0">
                    <a:solidFill>
                      <a:srgbClr val="0541FF"/>
                    </a:solidFill>
                    <a:ea typeface="ＭＳ Ｐゴシック" panose="020B0600070205080204" pitchFamily="34" charset="-128"/>
                    <a:cs typeface="Arial" panose="020B0604020202020204" pitchFamily="34" charset="0"/>
                  </a:rPr>
                  <a:t>Trapdoor-ness:  </a:t>
                </a:r>
                <a:r>
                  <a:rPr lang="en-US" altLang="en-US" sz="2400" dirty="0">
                    <a:solidFill>
                      <a:srgbClr val="0541FF"/>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PPT algorithm INV,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s.t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INV(f</a:t>
                </a:r>
                <a:r>
                  <a:rPr lang="en-US" altLang="en-US" sz="2400" baseline="-25000" dirty="0">
                    <a:latin typeface="Arial" panose="020B0604020202020204" pitchFamily="34" charset="0"/>
                    <a:ea typeface="ＭＳ Ｐゴシック" panose="020B0600070205080204" pitchFamily="34" charset="-128"/>
                    <a:cs typeface="Arial" panose="020B0604020202020204" pitchFamily="34" charset="0"/>
                  </a:rPr>
                  <a:t>i</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(x),</a:t>
                </a:r>
                <a:r>
                  <a:rPr lang="en-US" altLang="en-US" sz="2400" dirty="0">
                    <a:solidFill>
                      <a:srgbClr val="336600"/>
                    </a:solidFill>
                    <a:latin typeface="Arial" panose="020B0604020202020204" pitchFamily="34" charset="0"/>
                    <a:ea typeface="ＭＳ Ｐゴシック" panose="020B0600070205080204" pitchFamily="34" charset="-128"/>
                    <a:cs typeface="Arial" panose="020B0604020202020204" pitchFamily="34" charset="0"/>
                  </a:rPr>
                  <a:t> I, </a:t>
                </a:r>
                <a:r>
                  <a:rPr lang="en-US" altLang="en-US" sz="2400" dirty="0" err="1">
                    <a:solidFill>
                      <a:srgbClr val="336600"/>
                    </a:solidFill>
                    <a:latin typeface="Arial" panose="020B0604020202020204" pitchFamily="34" charset="0"/>
                    <a:ea typeface="ＭＳ Ｐゴシック" panose="020B0600070205080204" pitchFamily="34" charset="-128"/>
                    <a:cs typeface="Arial" panose="020B0604020202020204" pitchFamily="34" charset="0"/>
                  </a:rPr>
                  <a:t>t</a:t>
                </a:r>
                <a:r>
                  <a:rPr lang="en-US" altLang="en-US" sz="2400" baseline="-25000" dirty="0" err="1">
                    <a:solidFill>
                      <a:srgbClr val="336600"/>
                    </a:solidFill>
                    <a:latin typeface="Arial" panose="020B0604020202020204" pitchFamily="34" charset="0"/>
                    <a:ea typeface="ＭＳ Ｐゴシック" panose="020B0600070205080204" pitchFamily="34" charset="-128"/>
                    <a:cs typeface="Arial" panose="020B0604020202020204" pitchFamily="34" charset="0"/>
                  </a:rPr>
                  <a:t>i</a:t>
                </a:r>
                <a:r>
                  <a:rPr lang="en-US" altLang="en-US" sz="2400" baseline="-250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 x </a:t>
                </a:r>
                <a14:m>
                  <m:oMath xmlns:m="http://schemas.openxmlformats.org/officeDocument/2006/math">
                    <m:r>
                      <a:rPr lang="en-US" altLang="en-US" sz="2400" i="1" dirty="0" smtClean="0">
                        <a:latin typeface="Cambria Math" panose="02040503050406030204" pitchFamily="18" charset="0"/>
                        <a:ea typeface="Cambria Math" panose="02040503050406030204" pitchFamily="18" charset="0"/>
                        <a:cs typeface="Arial" panose="020B0604020202020204" pitchFamily="34" charset="0"/>
                      </a:rPr>
                      <m:t>∀</m:t>
                    </m:r>
                  </m:oMath>
                </a14:m>
                <a:r>
                  <a:rPr lang="en-US" altLang="en-US" sz="2400" dirty="0">
                    <a:latin typeface="Arial" panose="020B0604020202020204" pitchFamily="34" charset="0"/>
                    <a:ea typeface="ＭＳ Ｐゴシック" panose="020B0600070205080204" pitchFamily="34" charset="-128"/>
                    <a:cs typeface="Arial" panose="020B0604020202020204" pitchFamily="34" charset="0"/>
                  </a:rPr>
                  <a:t>x</a:t>
                </a:r>
              </a:p>
              <a:p>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r>
                  <a:rPr lang="en-US" sz="2400" dirty="0">
                    <a:solidFill>
                      <a:srgbClr val="0000FF"/>
                    </a:solidFill>
                  </a:rPr>
                  <a:t>Hard to invert without trapdoor: </a:t>
                </a:r>
                <a14:m>
                  <m:oMath xmlns:m="http://schemas.openxmlformats.org/officeDocument/2006/math">
                    <m:r>
                      <a:rPr lang="en-US" sz="2400" i="1" dirty="0" smtClean="0">
                        <a:solidFill>
                          <a:srgbClr val="0000FF"/>
                        </a:solidFill>
                        <a:latin typeface="Cambria Math" panose="02040503050406030204" pitchFamily="18" charset="0"/>
                        <a:ea typeface="Cambria Math" panose="02040503050406030204" pitchFamily="18" charset="0"/>
                      </a:rPr>
                      <m:t>∀</m:t>
                    </m:r>
                  </m:oMath>
                </a14:m>
                <a:r>
                  <a:rPr lang="en-US" sz="2400" dirty="0" err="1">
                    <a:solidFill>
                      <a:prstClr val="black"/>
                    </a:solidFill>
                  </a:rPr>
                  <a:t>p.p.t</a:t>
                </a:r>
                <a:r>
                  <a:rPr lang="en-US" sz="2400" dirty="0">
                    <a:solidFill>
                      <a:prstClr val="black"/>
                    </a:solidFill>
                  </a:rPr>
                  <a:t>. </a:t>
                </a:r>
                <a14:m>
                  <m:oMath xmlns:m="http://schemas.openxmlformats.org/officeDocument/2006/math">
                    <m:r>
                      <a:rPr lang="en-US" sz="2400" i="1">
                        <a:solidFill>
                          <a:prstClr val="black"/>
                        </a:solidFill>
                        <a:latin typeface="Cambria Math" panose="02040503050406030204" pitchFamily="18" charset="0"/>
                      </a:rPr>
                      <m:t>𝐴</m:t>
                    </m:r>
                  </m:oMath>
                </a14:m>
                <a:r>
                  <a:rPr lang="en-US" sz="2400" dirty="0">
                    <a:solidFill>
                      <a:prstClr val="black"/>
                    </a:solidFill>
                  </a:rPr>
                  <a:t>, </a:t>
                </a:r>
                <a14:m>
                  <m:oMath xmlns:m="http://schemas.openxmlformats.org/officeDocument/2006/math">
                    <m:r>
                      <a:rPr lang="en-US" sz="2400" i="1" dirty="0" smtClean="0">
                        <a:solidFill>
                          <a:prstClr val="black"/>
                        </a:solidFill>
                        <a:latin typeface="Cambria Math" panose="02040503050406030204" pitchFamily="18" charset="0"/>
                        <a:ea typeface="Cambria Math" panose="02040503050406030204" pitchFamily="18" charset="0"/>
                      </a:rPr>
                      <m:t>∃</m:t>
                    </m:r>
                  </m:oMath>
                </a14:m>
                <a:r>
                  <a:rPr lang="en-US" sz="2400" dirty="0">
                    <a:solidFill>
                      <a:prstClr val="black"/>
                    </a:solidFill>
                  </a:rPr>
                  <a:t>a negligible function </a:t>
                </a:r>
                <a14:m>
                  <m:oMath xmlns:m="http://schemas.openxmlformats.org/officeDocument/2006/math">
                    <m:r>
                      <a:rPr lang="en-US" sz="2400" i="1">
                        <a:solidFill>
                          <a:prstClr val="black"/>
                        </a:solidFill>
                        <a:latin typeface="Cambria Math" panose="02040503050406030204" pitchFamily="18" charset="0"/>
                        <a:ea typeface="Cambria Math" panose="02040503050406030204" pitchFamily="18" charset="0"/>
                      </a:rPr>
                      <m:t>𝜇</m:t>
                    </m:r>
                  </m:oMath>
                </a14:m>
                <a:r>
                  <a:rPr lang="en-US" sz="2400" dirty="0">
                    <a:solidFill>
                      <a:prstClr val="black"/>
                    </a:solidFill>
                  </a:rPr>
                  <a:t> </a:t>
                </a:r>
                <a:r>
                  <a:rPr lang="en-US" sz="2400" dirty="0" err="1">
                    <a:solidFill>
                      <a:prstClr val="black"/>
                    </a:solidFill>
                  </a:rPr>
                  <a:t>s.t</a:t>
                </a:r>
                <a:endParaRPr lang="en-US" sz="2400" dirty="0">
                  <a:solidFill>
                    <a:prstClr val="black"/>
                  </a:solidFill>
                </a:endParaRPr>
              </a:p>
              <a:p>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endParaRPr lang="en-US" altLang="en-US" sz="2400" dirty="0">
                  <a:solidFill>
                    <a:srgbClr val="0541FF"/>
                  </a:solidFill>
                  <a:latin typeface="Arial" panose="020B0604020202020204" pitchFamily="34" charset="0"/>
                  <a:ea typeface="ＭＳ Ｐゴシック" panose="020B0600070205080204" pitchFamily="34" charset="-128"/>
                  <a:cs typeface="Arial" panose="020B0604020202020204" pitchFamily="34" charset="0"/>
                </a:endParaRPr>
              </a:p>
            </p:txBody>
          </p:sp>
        </mc:Choice>
        <mc:Fallback xmlns="">
          <p:sp>
            <p:nvSpPr>
              <p:cNvPr id="29698" name="Rectangle 3">
                <a:extLst>
                  <a:ext uri="{FF2B5EF4-FFF2-40B4-BE49-F238E27FC236}">
                    <a16:creationId xmlns:a16="http://schemas.microsoft.com/office/drawing/2014/main" id="{FEDAC8CB-B367-AD39-B97D-5666D8C9C2BB}"/>
                  </a:ext>
                </a:extLst>
              </p:cNvPr>
              <p:cNvSpPr>
                <a:spLocks noGrp="1" noRot="1" noChangeAspect="1" noMove="1" noResize="1" noEditPoints="1" noAdjustHandles="1" noChangeArrowheads="1" noChangeShapeType="1" noTextEdit="1"/>
              </p:cNvSpPr>
              <p:nvPr>
                <p:ph type="body" idx="1"/>
              </p:nvPr>
            </p:nvSpPr>
            <p:spPr>
              <a:xfrm>
                <a:off x="86610" y="879084"/>
                <a:ext cx="9144000" cy="5486400"/>
              </a:xfrm>
              <a:blipFill>
                <a:blip r:embed="rId3"/>
                <a:stretch>
                  <a:fillRect l="-971" r="-8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9828BC3-BC53-B2AB-2B24-3A5B74125D26}"/>
                  </a:ext>
                </a:extLst>
              </p:cNvPr>
              <p:cNvSpPr/>
              <p:nvPr/>
            </p:nvSpPr>
            <p:spPr>
              <a:xfrm>
                <a:off x="608414" y="5951748"/>
                <a:ext cx="8100392" cy="8274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func>
                        <m:funcPr>
                          <m:ctrlP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Pr</m:t>
                          </m:r>
                        </m:fName>
                        <m:e>
                          <m:d>
                            <m:dPr>
                              <m:begChr m:val="["/>
                              <m:endChr m:val="]"/>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eqArr>
                                <m:eqArr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eqArrPr>
                                <m:e>
                                  <m:d>
                                    <m:dPr>
                                      <m:ctrlP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ctrlPr>
                                    </m:dPr>
                                    <m:e>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𝒊</m:t>
                                      </m:r>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m:t>
                                      </m:r>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𝒕</m:t>
                                      </m:r>
                                    </m:e>
                                  </m:d>
                                  <m:r>
                                    <a:rPr kumimoji="0" lang="en-US" sz="2400" b="1"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m:t>
                                  </m:r>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𝑮𝒆𝒏</m:t>
                                  </m:r>
                                  <m:d>
                                    <m:dPr>
                                      <m:ctrlP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dPr>
                                    <m:e>
                                      <m:sSup>
                                        <m:sSupPr>
                                          <m:ctrlP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sSupPr>
                                        <m:e>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𝟏</m:t>
                                          </m:r>
                                        </m:e>
                                        <m:sup>
                                          <m:r>
                                            <a:rPr kumimoji="0" lang="en-US" sz="2400" b="1"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𝒏</m:t>
                                          </m:r>
                                        </m:sup>
                                      </m:sSup>
                                    </m:e>
                                  </m:d>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𝐷𝑖</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𝐹</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m:t>
                                      </m:r>
                                    </m:sub>
                                  </m:sSub>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d>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e>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𝐴</m:t>
                                  </m:r>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m:t>
                                          </m:r>
                                        </m:sup>
                                      </m:s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e>
                                  </m:d>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up>
                                  </m:s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𝐹</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m:t>
                                      </m:r>
                                    </m:sub>
                                  </m:sSub>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up>
                                      </m:sSup>
                                    </m:e>
                                  </m:d>
                                </m:e>
                              </m:eqArr>
                            </m:e>
                          </m:d>
                        </m:e>
                      </m:func>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𝑛</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m:oMathPara>
                </a14:m>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2" name="Rectangle 1">
                <a:extLst>
                  <a:ext uri="{FF2B5EF4-FFF2-40B4-BE49-F238E27FC236}">
                    <a16:creationId xmlns:a16="http://schemas.microsoft.com/office/drawing/2014/main" id="{49828BC3-BC53-B2AB-2B24-3A5B74125D26}"/>
                  </a:ext>
                </a:extLst>
              </p:cNvPr>
              <p:cNvSpPr>
                <a:spLocks noRot="1" noChangeAspect="1" noMove="1" noResize="1" noEditPoints="1" noAdjustHandles="1" noChangeArrowheads="1" noChangeShapeType="1" noTextEdit="1"/>
              </p:cNvSpPr>
              <p:nvPr/>
            </p:nvSpPr>
            <p:spPr>
              <a:xfrm>
                <a:off x="608414" y="5951748"/>
                <a:ext cx="8100392" cy="827471"/>
              </a:xfrm>
              <a:prstGeom prst="rect">
                <a:avLst/>
              </a:prstGeom>
              <a:blipFill>
                <a:blip r:embed="rId4"/>
                <a:stretch>
                  <a:fillRect b="-6061"/>
                </a:stretch>
              </a:blipFill>
            </p:spPr>
            <p:txBody>
              <a:bodyPr/>
              <a:lstStyle/>
              <a:p>
                <a:r>
                  <a:rPr lang="en-US">
                    <a:noFill/>
                  </a:rPr>
                  <a:t> </a:t>
                </a:r>
              </a:p>
            </p:txBody>
          </p:sp>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C6401763-68EE-C44B-759C-D0D10F7C95E3}"/>
              </a:ext>
            </a:extLst>
          </p:cNvPr>
          <p:cNvSpPr>
            <a:spLocks noGrp="1" noChangeArrowheads="1"/>
          </p:cNvSpPr>
          <p:nvPr>
            <p:ph type="title"/>
          </p:nvPr>
        </p:nvSpPr>
        <p:spPr>
          <a:xfrm>
            <a:off x="0" y="381000"/>
            <a:ext cx="8915400" cy="12954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Diffie-Hellman Proposal:</a:t>
            </a:r>
            <a:b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Let F be trapdoor </a:t>
            </a:r>
            <a:r>
              <a:rPr lang="en-US" altLang="en-US" sz="3600" b="1"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Permutation</a:t>
            </a:r>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 collection</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1746" name="Rectangle 3">
            <a:extLst>
              <a:ext uri="{FF2B5EF4-FFF2-40B4-BE49-F238E27FC236}">
                <a16:creationId xmlns:a16="http://schemas.microsoft.com/office/drawing/2014/main" id="{899F8A46-4DFC-77B9-51AC-693DB49B9844}"/>
              </a:ext>
            </a:extLst>
          </p:cNvPr>
          <p:cNvSpPr>
            <a:spLocks noGrp="1" noChangeArrowheads="1"/>
          </p:cNvSpPr>
          <p:nvPr>
            <p:ph type="body" idx="1"/>
          </p:nvPr>
        </p:nvSpPr>
        <p:spPr/>
        <p:txBody>
          <a:bodyPr/>
          <a:lstStyle/>
          <a:p>
            <a:endParaRPr lang="en-US" altLang="en-US">
              <a:solidFill>
                <a:srgbClr val="008080"/>
              </a:solidFill>
              <a:ea typeface="ＭＳ Ｐゴシック" panose="020B0600070205080204" pitchFamily="34" charset="-128"/>
            </a:endParaRPr>
          </a:p>
          <a:p>
            <a:endParaRPr lang="en-US" altLang="en-US">
              <a:solidFill>
                <a:srgbClr val="008080"/>
              </a:solidFill>
              <a:ea typeface="ＭＳ Ｐゴシック" panose="020B0600070205080204" pitchFamily="34" charset="-128"/>
            </a:endParaRPr>
          </a:p>
        </p:txBody>
      </p:sp>
      <p:sp>
        <p:nvSpPr>
          <p:cNvPr id="31747" name="Text Box 4">
            <a:extLst>
              <a:ext uri="{FF2B5EF4-FFF2-40B4-BE49-F238E27FC236}">
                <a16:creationId xmlns:a16="http://schemas.microsoft.com/office/drawing/2014/main" id="{87440E95-7D0E-5142-5C32-D722E3DB718E}"/>
              </a:ext>
            </a:extLst>
          </p:cNvPr>
          <p:cNvSpPr txBox="1">
            <a:spLocks noChangeArrowheads="1"/>
          </p:cNvSpPr>
          <p:nvPr/>
        </p:nvSpPr>
        <p:spPr bwMode="auto">
          <a:xfrm>
            <a:off x="228600" y="4267200"/>
            <a:ext cx="86772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a:solidFill>
                <a:schemeClr val="tx2"/>
              </a:solidFill>
              <a:latin typeface="Times New Roman" panose="02020603050405020304" pitchFamily="18" charset="0"/>
            </a:endParaRPr>
          </a:p>
          <a:p>
            <a:pPr>
              <a:spcBef>
                <a:spcPct val="0"/>
              </a:spcBef>
              <a:buFontTx/>
              <a:buNone/>
            </a:pPr>
            <a:endParaRPr lang="en-US" altLang="en-US" sz="2000">
              <a:solidFill>
                <a:srgbClr val="3366CC"/>
              </a:solidFill>
              <a:latin typeface="Times New Roman" panose="02020603050405020304" pitchFamily="18" charset="0"/>
            </a:endParaRPr>
          </a:p>
        </p:txBody>
      </p:sp>
      <p:sp>
        <p:nvSpPr>
          <p:cNvPr id="31748" name="Text Box 5">
            <a:extLst>
              <a:ext uri="{FF2B5EF4-FFF2-40B4-BE49-F238E27FC236}">
                <a16:creationId xmlns:a16="http://schemas.microsoft.com/office/drawing/2014/main" id="{B1F0B4F8-C32A-D2F6-04FA-41C435274B70}"/>
              </a:ext>
            </a:extLst>
          </p:cNvPr>
          <p:cNvSpPr txBox="1">
            <a:spLocks noChangeArrowheads="1"/>
          </p:cNvSpPr>
          <p:nvPr/>
        </p:nvSpPr>
        <p:spPr bwMode="auto">
          <a:xfrm>
            <a:off x="1524000" y="4267200"/>
            <a:ext cx="4808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3600">
              <a:solidFill>
                <a:srgbClr val="008080"/>
              </a:solidFill>
              <a:latin typeface="New York" pitchFamily="18" charset="0"/>
            </a:endParaRPr>
          </a:p>
        </p:txBody>
      </p:sp>
      <p:sp>
        <p:nvSpPr>
          <p:cNvPr id="314374" name="AutoShape 6" descr="5%">
            <a:extLst>
              <a:ext uri="{FF2B5EF4-FFF2-40B4-BE49-F238E27FC236}">
                <a16:creationId xmlns:a16="http://schemas.microsoft.com/office/drawing/2014/main" id="{13FE5D37-56ED-B94A-8DB0-3F5B08F1D407}"/>
              </a:ext>
            </a:extLst>
          </p:cNvPr>
          <p:cNvSpPr>
            <a:spLocks noChangeArrowheads="1"/>
          </p:cNvSpPr>
          <p:nvPr/>
        </p:nvSpPr>
        <p:spPr bwMode="auto">
          <a:xfrm>
            <a:off x="609600" y="914400"/>
            <a:ext cx="4572000" cy="1143000"/>
          </a:xfrm>
          <a:prstGeom prst="plaque">
            <a:avLst>
              <a:gd name="adj" fmla="val 16667"/>
            </a:avLst>
          </a:prstGeom>
          <a:noFill/>
          <a:ln w="9525">
            <a:noFill/>
            <a:miter lim="800000"/>
            <a:headEnd/>
            <a:tailEnd/>
          </a:ln>
          <a:effectLst/>
        </p:spPr>
        <p:txBody>
          <a:bodyPr wrap="none" anchor="ctr"/>
          <a:lstStyle/>
          <a:p>
            <a:pPr algn="ctr">
              <a:defRPr/>
            </a:pPr>
            <a:endParaRPr lang="en-US" sz="3600">
              <a:effectLst>
                <a:outerShdw blurRad="38100" dist="38100" dir="2700000" algn="tl">
                  <a:srgbClr val="C0C0C0"/>
                </a:outerShdw>
              </a:effectLst>
              <a:latin typeface="New York" pitchFamily="18" charset="0"/>
              <a:ea typeface="+mn-ea"/>
            </a:endParaRPr>
          </a:p>
        </p:txBody>
      </p:sp>
      <p:sp>
        <p:nvSpPr>
          <p:cNvPr id="31750" name="Line 7">
            <a:extLst>
              <a:ext uri="{FF2B5EF4-FFF2-40B4-BE49-F238E27FC236}">
                <a16:creationId xmlns:a16="http://schemas.microsoft.com/office/drawing/2014/main" id="{BEFD7C68-57F9-ABEF-1B98-8204011A6E81}"/>
              </a:ext>
            </a:extLst>
          </p:cNvPr>
          <p:cNvSpPr>
            <a:spLocks noChangeShapeType="1"/>
          </p:cNvSpPr>
          <p:nvPr/>
        </p:nvSpPr>
        <p:spPr bwMode="auto">
          <a:xfrm>
            <a:off x="1981200" y="4953000"/>
            <a:ext cx="341630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1751" name="Rectangle 8">
            <a:extLst>
              <a:ext uri="{FF2B5EF4-FFF2-40B4-BE49-F238E27FC236}">
                <a16:creationId xmlns:a16="http://schemas.microsoft.com/office/drawing/2014/main" id="{53FC3E66-A930-8004-1E4F-5EA9739C5984}"/>
              </a:ext>
            </a:extLst>
          </p:cNvPr>
          <p:cNvSpPr>
            <a:spLocks noChangeArrowheads="1"/>
          </p:cNvSpPr>
          <p:nvPr/>
        </p:nvSpPr>
        <p:spPr bwMode="auto">
          <a:xfrm>
            <a:off x="2514600" y="4267200"/>
            <a:ext cx="45720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defTabSz="76200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defTabSz="7620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defTabSz="7620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defTabSz="7620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defTabSz="7620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defTabSz="7620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defTabSz="7620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defTabSz="7620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r>
              <a:rPr lang="en-US" altLang="en-US" sz="2400">
                <a:solidFill>
                  <a:schemeClr val="tx2"/>
                </a:solidFill>
                <a:latin typeface="Times New Roman" panose="02020603050405020304" pitchFamily="18" charset="0"/>
              </a:rPr>
              <a:t>Send  c</a:t>
            </a:r>
            <a:endParaRPr lang="en-US" altLang="en-US" sz="2400" b="1">
              <a:solidFill>
                <a:schemeClr val="tx2"/>
              </a:solidFill>
              <a:latin typeface="New York" pitchFamily="18" charset="0"/>
            </a:endParaRPr>
          </a:p>
        </p:txBody>
      </p:sp>
      <p:grpSp>
        <p:nvGrpSpPr>
          <p:cNvPr id="31752" name="Group 9">
            <a:extLst>
              <a:ext uri="{FF2B5EF4-FFF2-40B4-BE49-F238E27FC236}">
                <a16:creationId xmlns:a16="http://schemas.microsoft.com/office/drawing/2014/main" id="{247543E5-03CE-3E0F-93E3-D753F01A2EEF}"/>
              </a:ext>
            </a:extLst>
          </p:cNvPr>
          <p:cNvGrpSpPr>
            <a:grpSpLocks/>
          </p:cNvGrpSpPr>
          <p:nvPr/>
        </p:nvGrpSpPr>
        <p:grpSpPr bwMode="auto">
          <a:xfrm>
            <a:off x="762000" y="4038600"/>
            <a:ext cx="838200" cy="1219200"/>
            <a:chOff x="4235" y="1893"/>
            <a:chExt cx="496" cy="695"/>
          </a:xfrm>
        </p:grpSpPr>
        <p:sp>
          <p:nvSpPr>
            <p:cNvPr id="31784" name="Oval 10">
              <a:extLst>
                <a:ext uri="{FF2B5EF4-FFF2-40B4-BE49-F238E27FC236}">
                  <a16:creationId xmlns:a16="http://schemas.microsoft.com/office/drawing/2014/main" id="{5FF64B38-CACC-2D62-4042-9D9EC0DE65C7}"/>
                </a:ext>
              </a:extLst>
            </p:cNvPr>
            <p:cNvSpPr>
              <a:spLocks noChangeArrowheads="1"/>
            </p:cNvSpPr>
            <p:nvPr/>
          </p:nvSpPr>
          <p:spPr bwMode="auto">
            <a:xfrm>
              <a:off x="4235" y="2100"/>
              <a:ext cx="496" cy="488"/>
            </a:xfrm>
            <a:prstGeom prst="ellipse">
              <a:avLst/>
            </a:prstGeom>
            <a:solidFill>
              <a:srgbClr val="FDA4B5"/>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85" name="Freeform 11">
              <a:extLst>
                <a:ext uri="{FF2B5EF4-FFF2-40B4-BE49-F238E27FC236}">
                  <a16:creationId xmlns:a16="http://schemas.microsoft.com/office/drawing/2014/main" id="{64219C5B-B175-E069-9261-A898C35CA95E}"/>
                </a:ext>
              </a:extLst>
            </p:cNvPr>
            <p:cNvSpPr>
              <a:spLocks/>
            </p:cNvSpPr>
            <p:nvPr/>
          </p:nvSpPr>
          <p:spPr bwMode="auto">
            <a:xfrm>
              <a:off x="4351" y="2384"/>
              <a:ext cx="249" cy="89"/>
            </a:xfrm>
            <a:custGeom>
              <a:avLst/>
              <a:gdLst>
                <a:gd name="T0" fmla="*/ 0 w 249"/>
                <a:gd name="T1" fmla="*/ 0 h 89"/>
                <a:gd name="T2" fmla="*/ 16 w 249"/>
                <a:gd name="T3" fmla="*/ 16 h 89"/>
                <a:gd name="T4" fmla="*/ 32 w 249"/>
                <a:gd name="T5" fmla="*/ 32 h 89"/>
                <a:gd name="T6" fmla="*/ 56 w 249"/>
                <a:gd name="T7" fmla="*/ 48 h 89"/>
                <a:gd name="T8" fmla="*/ 72 w 249"/>
                <a:gd name="T9" fmla="*/ 56 h 89"/>
                <a:gd name="T10" fmla="*/ 88 w 249"/>
                <a:gd name="T11" fmla="*/ 64 h 89"/>
                <a:gd name="T12" fmla="*/ 104 w 249"/>
                <a:gd name="T13" fmla="*/ 72 h 89"/>
                <a:gd name="T14" fmla="*/ 120 w 249"/>
                <a:gd name="T15" fmla="*/ 80 h 89"/>
                <a:gd name="T16" fmla="*/ 136 w 249"/>
                <a:gd name="T17" fmla="*/ 80 h 89"/>
                <a:gd name="T18" fmla="*/ 152 w 249"/>
                <a:gd name="T19" fmla="*/ 88 h 89"/>
                <a:gd name="T20" fmla="*/ 168 w 249"/>
                <a:gd name="T21" fmla="*/ 88 h 89"/>
                <a:gd name="T22" fmla="*/ 184 w 249"/>
                <a:gd name="T23" fmla="*/ 88 h 89"/>
                <a:gd name="T24" fmla="*/ 200 w 249"/>
                <a:gd name="T25" fmla="*/ 80 h 89"/>
                <a:gd name="T26" fmla="*/ 216 w 249"/>
                <a:gd name="T27" fmla="*/ 72 h 89"/>
                <a:gd name="T28" fmla="*/ 216 w 249"/>
                <a:gd name="T29" fmla="*/ 56 h 89"/>
                <a:gd name="T30" fmla="*/ 232 w 249"/>
                <a:gd name="T31" fmla="*/ 48 h 89"/>
                <a:gd name="T32" fmla="*/ 248 w 249"/>
                <a:gd name="T33" fmla="*/ 40 h 89"/>
                <a:gd name="T34" fmla="*/ 0 w 249"/>
                <a:gd name="T35" fmla="*/ 0 h 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9"/>
                <a:gd name="T55" fmla="*/ 0 h 89"/>
                <a:gd name="T56" fmla="*/ 249 w 249"/>
                <a:gd name="T57" fmla="*/ 89 h 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9" h="89">
                  <a:moveTo>
                    <a:pt x="0" y="0"/>
                  </a:moveTo>
                  <a:lnTo>
                    <a:pt x="16" y="16"/>
                  </a:lnTo>
                  <a:lnTo>
                    <a:pt x="32" y="32"/>
                  </a:lnTo>
                  <a:lnTo>
                    <a:pt x="56" y="48"/>
                  </a:lnTo>
                  <a:lnTo>
                    <a:pt x="72" y="56"/>
                  </a:lnTo>
                  <a:lnTo>
                    <a:pt x="88" y="64"/>
                  </a:lnTo>
                  <a:lnTo>
                    <a:pt x="104" y="72"/>
                  </a:lnTo>
                  <a:lnTo>
                    <a:pt x="120" y="80"/>
                  </a:lnTo>
                  <a:lnTo>
                    <a:pt x="136" y="80"/>
                  </a:lnTo>
                  <a:lnTo>
                    <a:pt x="152" y="88"/>
                  </a:lnTo>
                  <a:lnTo>
                    <a:pt x="168" y="88"/>
                  </a:lnTo>
                  <a:lnTo>
                    <a:pt x="184" y="88"/>
                  </a:lnTo>
                  <a:lnTo>
                    <a:pt x="200" y="80"/>
                  </a:lnTo>
                  <a:lnTo>
                    <a:pt x="216" y="72"/>
                  </a:lnTo>
                  <a:lnTo>
                    <a:pt x="216" y="56"/>
                  </a:lnTo>
                  <a:lnTo>
                    <a:pt x="232" y="48"/>
                  </a:lnTo>
                  <a:lnTo>
                    <a:pt x="248" y="40"/>
                  </a:lnTo>
                  <a:lnTo>
                    <a:pt x="0" y="0"/>
                  </a:lnTo>
                </a:path>
              </a:pathLst>
            </a:custGeom>
            <a:solidFill>
              <a:schemeClr val="accent1"/>
            </a:solidFill>
            <a:ln w="12700" cap="rnd">
              <a:solidFill>
                <a:schemeClr val="tx1"/>
              </a:solidFill>
              <a:round/>
              <a:headEnd/>
              <a:tailEnd/>
            </a:ln>
          </p:spPr>
          <p:txBody>
            <a:bodyPr/>
            <a:lstStyle/>
            <a:p>
              <a:endParaRPr lang="en-US"/>
            </a:p>
          </p:txBody>
        </p:sp>
        <p:sp>
          <p:nvSpPr>
            <p:cNvPr id="31786" name="Oval 12">
              <a:extLst>
                <a:ext uri="{FF2B5EF4-FFF2-40B4-BE49-F238E27FC236}">
                  <a16:creationId xmlns:a16="http://schemas.microsoft.com/office/drawing/2014/main" id="{2E53436F-8B80-04A6-06B4-86EED7F7EE42}"/>
                </a:ext>
              </a:extLst>
            </p:cNvPr>
            <p:cNvSpPr>
              <a:spLocks noChangeArrowheads="1"/>
            </p:cNvSpPr>
            <p:nvPr/>
          </p:nvSpPr>
          <p:spPr bwMode="auto">
            <a:xfrm>
              <a:off x="4363" y="2244"/>
              <a:ext cx="56" cy="56"/>
            </a:xfrm>
            <a:prstGeom prst="ellipse">
              <a:avLst/>
            </a:prstGeom>
            <a:solidFill>
              <a:schemeClr val="accent1"/>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87" name="Oval 13">
              <a:extLst>
                <a:ext uri="{FF2B5EF4-FFF2-40B4-BE49-F238E27FC236}">
                  <a16:creationId xmlns:a16="http://schemas.microsoft.com/office/drawing/2014/main" id="{E9D9A95B-150D-426A-D06C-E416C5AD3ECD}"/>
                </a:ext>
              </a:extLst>
            </p:cNvPr>
            <p:cNvSpPr>
              <a:spLocks noChangeArrowheads="1"/>
            </p:cNvSpPr>
            <p:nvPr/>
          </p:nvSpPr>
          <p:spPr bwMode="auto">
            <a:xfrm>
              <a:off x="4579" y="2260"/>
              <a:ext cx="56" cy="56"/>
            </a:xfrm>
            <a:prstGeom prst="ellipse">
              <a:avLst/>
            </a:prstGeom>
            <a:solidFill>
              <a:schemeClr val="accent1"/>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88" name="Arc 14">
              <a:extLst>
                <a:ext uri="{FF2B5EF4-FFF2-40B4-BE49-F238E27FC236}">
                  <a16:creationId xmlns:a16="http://schemas.microsoft.com/office/drawing/2014/main" id="{C0934DB5-CF36-9563-26C7-88DF293231E2}"/>
                </a:ext>
              </a:extLst>
            </p:cNvPr>
            <p:cNvSpPr>
              <a:spLocks/>
            </p:cNvSpPr>
            <p:nvPr/>
          </p:nvSpPr>
          <p:spPr bwMode="auto">
            <a:xfrm>
              <a:off x="4282" y="1978"/>
              <a:ext cx="81" cy="16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789" name="Arc 15">
              <a:extLst>
                <a:ext uri="{FF2B5EF4-FFF2-40B4-BE49-F238E27FC236}">
                  <a16:creationId xmlns:a16="http://schemas.microsoft.com/office/drawing/2014/main" id="{D624CF0E-AF4E-4AB5-ADBF-19DD504BD50F}"/>
                </a:ext>
              </a:extLst>
            </p:cNvPr>
            <p:cNvSpPr>
              <a:spLocks/>
            </p:cNvSpPr>
            <p:nvPr/>
          </p:nvSpPr>
          <p:spPr bwMode="auto">
            <a:xfrm>
              <a:off x="4346" y="1893"/>
              <a:ext cx="92" cy="23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790" name="Arc 16">
              <a:extLst>
                <a:ext uri="{FF2B5EF4-FFF2-40B4-BE49-F238E27FC236}">
                  <a16:creationId xmlns:a16="http://schemas.microsoft.com/office/drawing/2014/main" id="{C94ED5E7-CB3C-0235-7749-9BB33868B4F5}"/>
                </a:ext>
              </a:extLst>
            </p:cNvPr>
            <p:cNvSpPr>
              <a:spLocks/>
            </p:cNvSpPr>
            <p:nvPr/>
          </p:nvSpPr>
          <p:spPr bwMode="auto">
            <a:xfrm>
              <a:off x="4565" y="1915"/>
              <a:ext cx="92" cy="230"/>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61"/>
                    <a:pt x="9528" y="129"/>
                    <a:pt x="21365" y="0"/>
                  </a:cubicBezTo>
                </a:path>
                <a:path w="21600" h="21599" stroke="0" extrusionOk="0">
                  <a:moveTo>
                    <a:pt x="0" y="21599"/>
                  </a:moveTo>
                  <a:cubicBezTo>
                    <a:pt x="0" y="9761"/>
                    <a:pt x="9528" y="129"/>
                    <a:pt x="21365"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791" name="Arc 17">
              <a:extLst>
                <a:ext uri="{FF2B5EF4-FFF2-40B4-BE49-F238E27FC236}">
                  <a16:creationId xmlns:a16="http://schemas.microsoft.com/office/drawing/2014/main" id="{4D003B40-BD1D-78EC-FDEB-52DF476168A9}"/>
                </a:ext>
              </a:extLst>
            </p:cNvPr>
            <p:cNvSpPr>
              <a:spLocks/>
            </p:cNvSpPr>
            <p:nvPr/>
          </p:nvSpPr>
          <p:spPr bwMode="auto">
            <a:xfrm>
              <a:off x="4619" y="2021"/>
              <a:ext cx="101" cy="145"/>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53"/>
                    <a:pt x="9540" y="117"/>
                    <a:pt x="21386" y="0"/>
                  </a:cubicBezTo>
                </a:path>
                <a:path w="21600" h="21599" stroke="0" extrusionOk="0">
                  <a:moveTo>
                    <a:pt x="0" y="21599"/>
                  </a:moveTo>
                  <a:cubicBezTo>
                    <a:pt x="0" y="9753"/>
                    <a:pt x="9540" y="117"/>
                    <a:pt x="21386"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31753" name="Group 18">
            <a:extLst>
              <a:ext uri="{FF2B5EF4-FFF2-40B4-BE49-F238E27FC236}">
                <a16:creationId xmlns:a16="http://schemas.microsoft.com/office/drawing/2014/main" id="{E698C41E-A960-CE2A-FC73-E8BD78159ECA}"/>
              </a:ext>
            </a:extLst>
          </p:cNvPr>
          <p:cNvGrpSpPr>
            <a:grpSpLocks/>
          </p:cNvGrpSpPr>
          <p:nvPr/>
        </p:nvGrpSpPr>
        <p:grpSpPr bwMode="auto">
          <a:xfrm>
            <a:off x="5410200" y="4343400"/>
            <a:ext cx="1206500" cy="990600"/>
            <a:chOff x="995" y="1909"/>
            <a:chExt cx="760" cy="750"/>
          </a:xfrm>
        </p:grpSpPr>
        <p:sp>
          <p:nvSpPr>
            <p:cNvPr id="31775" name="Oval 19">
              <a:extLst>
                <a:ext uri="{FF2B5EF4-FFF2-40B4-BE49-F238E27FC236}">
                  <a16:creationId xmlns:a16="http://schemas.microsoft.com/office/drawing/2014/main" id="{5BCF5878-A6C0-AA94-F785-7EEEE66B05BC}"/>
                </a:ext>
              </a:extLst>
            </p:cNvPr>
            <p:cNvSpPr>
              <a:spLocks noChangeArrowheads="1"/>
            </p:cNvSpPr>
            <p:nvPr/>
          </p:nvSpPr>
          <p:spPr bwMode="auto">
            <a:xfrm>
              <a:off x="1131" y="2044"/>
              <a:ext cx="496" cy="488"/>
            </a:xfrm>
            <a:prstGeom prst="ellipse">
              <a:avLst/>
            </a:prstGeom>
            <a:solidFill>
              <a:srgbClr val="F6BF69"/>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76" name="Oval 20">
              <a:extLst>
                <a:ext uri="{FF2B5EF4-FFF2-40B4-BE49-F238E27FC236}">
                  <a16:creationId xmlns:a16="http://schemas.microsoft.com/office/drawing/2014/main" id="{B6C47AE7-6999-A674-0186-6D052BCA71B6}"/>
                </a:ext>
              </a:extLst>
            </p:cNvPr>
            <p:cNvSpPr>
              <a:spLocks noChangeArrowheads="1"/>
            </p:cNvSpPr>
            <p:nvPr/>
          </p:nvSpPr>
          <p:spPr bwMode="auto">
            <a:xfrm>
              <a:off x="1259" y="2188"/>
              <a:ext cx="56" cy="56"/>
            </a:xfrm>
            <a:prstGeom prst="ellipse">
              <a:avLst/>
            </a:prstGeom>
            <a:solidFill>
              <a:schemeClr val="accent1"/>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77" name="Oval 21">
              <a:extLst>
                <a:ext uri="{FF2B5EF4-FFF2-40B4-BE49-F238E27FC236}">
                  <a16:creationId xmlns:a16="http://schemas.microsoft.com/office/drawing/2014/main" id="{DE2AC6F6-7ABA-0E17-15DF-312583F816F5}"/>
                </a:ext>
              </a:extLst>
            </p:cNvPr>
            <p:cNvSpPr>
              <a:spLocks noChangeArrowheads="1"/>
            </p:cNvSpPr>
            <p:nvPr/>
          </p:nvSpPr>
          <p:spPr bwMode="auto">
            <a:xfrm>
              <a:off x="1475" y="2204"/>
              <a:ext cx="56" cy="56"/>
            </a:xfrm>
            <a:prstGeom prst="ellipse">
              <a:avLst/>
            </a:prstGeom>
            <a:solidFill>
              <a:schemeClr val="accent1"/>
            </a:solidFill>
            <a:ln w="12700">
              <a:solidFill>
                <a:schemeClr val="tx1"/>
              </a:solidFill>
              <a:round/>
              <a:headEnd/>
              <a:tailEnd/>
            </a:ln>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31778" name="Freeform 22">
              <a:extLst>
                <a:ext uri="{FF2B5EF4-FFF2-40B4-BE49-F238E27FC236}">
                  <a16:creationId xmlns:a16="http://schemas.microsoft.com/office/drawing/2014/main" id="{1079CD9A-28E8-7D1F-DAD0-4FE59021D66C}"/>
                </a:ext>
              </a:extLst>
            </p:cNvPr>
            <p:cNvSpPr>
              <a:spLocks/>
            </p:cNvSpPr>
            <p:nvPr/>
          </p:nvSpPr>
          <p:spPr bwMode="auto">
            <a:xfrm>
              <a:off x="1231" y="2347"/>
              <a:ext cx="257" cy="75"/>
            </a:xfrm>
            <a:custGeom>
              <a:avLst/>
              <a:gdLst>
                <a:gd name="T0" fmla="*/ 0 w 257"/>
                <a:gd name="T1" fmla="*/ 0 h 75"/>
                <a:gd name="T2" fmla="*/ 21 w 257"/>
                <a:gd name="T3" fmla="*/ 10 h 75"/>
                <a:gd name="T4" fmla="*/ 53 w 257"/>
                <a:gd name="T5" fmla="*/ 21 h 75"/>
                <a:gd name="T6" fmla="*/ 85 w 257"/>
                <a:gd name="T7" fmla="*/ 21 h 75"/>
                <a:gd name="T8" fmla="*/ 107 w 257"/>
                <a:gd name="T9" fmla="*/ 32 h 75"/>
                <a:gd name="T10" fmla="*/ 128 w 257"/>
                <a:gd name="T11" fmla="*/ 32 h 75"/>
                <a:gd name="T12" fmla="*/ 149 w 257"/>
                <a:gd name="T13" fmla="*/ 32 h 75"/>
                <a:gd name="T14" fmla="*/ 171 w 257"/>
                <a:gd name="T15" fmla="*/ 32 h 75"/>
                <a:gd name="T16" fmla="*/ 192 w 257"/>
                <a:gd name="T17" fmla="*/ 32 h 75"/>
                <a:gd name="T18" fmla="*/ 213 w 257"/>
                <a:gd name="T19" fmla="*/ 42 h 75"/>
                <a:gd name="T20" fmla="*/ 235 w 257"/>
                <a:gd name="T21" fmla="*/ 32 h 75"/>
                <a:gd name="T22" fmla="*/ 256 w 257"/>
                <a:gd name="T23" fmla="*/ 21 h 75"/>
                <a:gd name="T24" fmla="*/ 235 w 257"/>
                <a:gd name="T25" fmla="*/ 42 h 75"/>
                <a:gd name="T26" fmla="*/ 213 w 257"/>
                <a:gd name="T27" fmla="*/ 53 h 75"/>
                <a:gd name="T28" fmla="*/ 192 w 257"/>
                <a:gd name="T29" fmla="*/ 64 h 75"/>
                <a:gd name="T30" fmla="*/ 171 w 257"/>
                <a:gd name="T31" fmla="*/ 64 h 75"/>
                <a:gd name="T32" fmla="*/ 149 w 257"/>
                <a:gd name="T33" fmla="*/ 74 h 75"/>
                <a:gd name="T34" fmla="*/ 128 w 257"/>
                <a:gd name="T35" fmla="*/ 74 h 75"/>
                <a:gd name="T36" fmla="*/ 107 w 257"/>
                <a:gd name="T37" fmla="*/ 74 h 75"/>
                <a:gd name="T38" fmla="*/ 85 w 257"/>
                <a:gd name="T39" fmla="*/ 74 h 75"/>
                <a:gd name="T40" fmla="*/ 64 w 257"/>
                <a:gd name="T41" fmla="*/ 64 h 75"/>
                <a:gd name="T42" fmla="*/ 53 w 257"/>
                <a:gd name="T43" fmla="*/ 42 h 75"/>
                <a:gd name="T44" fmla="*/ 32 w 257"/>
                <a:gd name="T45" fmla="*/ 32 h 75"/>
                <a:gd name="T46" fmla="*/ 21 w 257"/>
                <a:gd name="T47" fmla="*/ 10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7"/>
                <a:gd name="T73" fmla="*/ 0 h 75"/>
                <a:gd name="T74" fmla="*/ 257 w 257"/>
                <a:gd name="T75" fmla="*/ 75 h 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7" h="75">
                  <a:moveTo>
                    <a:pt x="0" y="0"/>
                  </a:moveTo>
                  <a:lnTo>
                    <a:pt x="21" y="10"/>
                  </a:lnTo>
                  <a:lnTo>
                    <a:pt x="53" y="21"/>
                  </a:lnTo>
                  <a:lnTo>
                    <a:pt x="85" y="21"/>
                  </a:lnTo>
                  <a:lnTo>
                    <a:pt x="107" y="32"/>
                  </a:lnTo>
                  <a:lnTo>
                    <a:pt x="128" y="32"/>
                  </a:lnTo>
                  <a:lnTo>
                    <a:pt x="149" y="32"/>
                  </a:lnTo>
                  <a:lnTo>
                    <a:pt x="171" y="32"/>
                  </a:lnTo>
                  <a:lnTo>
                    <a:pt x="192" y="32"/>
                  </a:lnTo>
                  <a:lnTo>
                    <a:pt x="213" y="42"/>
                  </a:lnTo>
                  <a:lnTo>
                    <a:pt x="235" y="32"/>
                  </a:lnTo>
                  <a:lnTo>
                    <a:pt x="256" y="21"/>
                  </a:lnTo>
                  <a:lnTo>
                    <a:pt x="235" y="42"/>
                  </a:lnTo>
                  <a:lnTo>
                    <a:pt x="213" y="53"/>
                  </a:lnTo>
                  <a:lnTo>
                    <a:pt x="192" y="64"/>
                  </a:lnTo>
                  <a:lnTo>
                    <a:pt x="171" y="64"/>
                  </a:lnTo>
                  <a:lnTo>
                    <a:pt x="149" y="74"/>
                  </a:lnTo>
                  <a:lnTo>
                    <a:pt x="128" y="74"/>
                  </a:lnTo>
                  <a:lnTo>
                    <a:pt x="107" y="74"/>
                  </a:lnTo>
                  <a:lnTo>
                    <a:pt x="85" y="74"/>
                  </a:lnTo>
                  <a:lnTo>
                    <a:pt x="64" y="64"/>
                  </a:lnTo>
                  <a:lnTo>
                    <a:pt x="53" y="42"/>
                  </a:lnTo>
                  <a:lnTo>
                    <a:pt x="32" y="32"/>
                  </a:lnTo>
                  <a:lnTo>
                    <a:pt x="21" y="10"/>
                  </a:lnTo>
                </a:path>
              </a:pathLst>
            </a:custGeom>
            <a:solidFill>
              <a:schemeClr val="accent1"/>
            </a:solidFill>
            <a:ln w="12700" cap="rnd">
              <a:solidFill>
                <a:schemeClr val="tx1"/>
              </a:solidFill>
              <a:round/>
              <a:headEnd/>
              <a:tailEnd/>
            </a:ln>
          </p:spPr>
          <p:txBody>
            <a:bodyPr/>
            <a:lstStyle/>
            <a:p>
              <a:endParaRPr lang="en-US"/>
            </a:p>
          </p:txBody>
        </p:sp>
        <p:sp>
          <p:nvSpPr>
            <p:cNvPr id="31779" name="Freeform 23">
              <a:extLst>
                <a:ext uri="{FF2B5EF4-FFF2-40B4-BE49-F238E27FC236}">
                  <a16:creationId xmlns:a16="http://schemas.microsoft.com/office/drawing/2014/main" id="{FC3C7B86-8CB3-A006-FF48-D482D74CE353}"/>
                </a:ext>
              </a:extLst>
            </p:cNvPr>
            <p:cNvSpPr>
              <a:spLocks/>
            </p:cNvSpPr>
            <p:nvPr/>
          </p:nvSpPr>
          <p:spPr bwMode="auto">
            <a:xfrm>
              <a:off x="1423" y="1943"/>
              <a:ext cx="332" cy="716"/>
            </a:xfrm>
            <a:custGeom>
              <a:avLst/>
              <a:gdLst>
                <a:gd name="T0" fmla="*/ 114 w 332"/>
                <a:gd name="T1" fmla="*/ 215 h 716"/>
                <a:gd name="T2" fmla="*/ 118 w 332"/>
                <a:gd name="T3" fmla="*/ 221 h 716"/>
                <a:gd name="T4" fmla="*/ 88 w 332"/>
                <a:gd name="T5" fmla="*/ 147 h 716"/>
                <a:gd name="T6" fmla="*/ 56 w 332"/>
                <a:gd name="T7" fmla="*/ 113 h 716"/>
                <a:gd name="T8" fmla="*/ 0 w 332"/>
                <a:gd name="T9" fmla="*/ 101 h 716"/>
                <a:gd name="T10" fmla="*/ 34 w 332"/>
                <a:gd name="T11" fmla="*/ 39 h 716"/>
                <a:gd name="T12" fmla="*/ 85 w 332"/>
                <a:gd name="T13" fmla="*/ 0 h 716"/>
                <a:gd name="T14" fmla="*/ 107 w 332"/>
                <a:gd name="T15" fmla="*/ 0 h 716"/>
                <a:gd name="T16" fmla="*/ 128 w 332"/>
                <a:gd name="T17" fmla="*/ 0 h 716"/>
                <a:gd name="T18" fmla="*/ 149 w 332"/>
                <a:gd name="T19" fmla="*/ 11 h 716"/>
                <a:gd name="T20" fmla="*/ 171 w 332"/>
                <a:gd name="T21" fmla="*/ 22 h 716"/>
                <a:gd name="T22" fmla="*/ 192 w 332"/>
                <a:gd name="T23" fmla="*/ 32 h 716"/>
                <a:gd name="T24" fmla="*/ 224 w 332"/>
                <a:gd name="T25" fmla="*/ 54 h 716"/>
                <a:gd name="T26" fmla="*/ 245 w 332"/>
                <a:gd name="T27" fmla="*/ 64 h 716"/>
                <a:gd name="T28" fmla="*/ 256 w 332"/>
                <a:gd name="T29" fmla="*/ 86 h 716"/>
                <a:gd name="T30" fmla="*/ 267 w 332"/>
                <a:gd name="T31" fmla="*/ 107 h 716"/>
                <a:gd name="T32" fmla="*/ 277 w 332"/>
                <a:gd name="T33" fmla="*/ 128 h 716"/>
                <a:gd name="T34" fmla="*/ 288 w 332"/>
                <a:gd name="T35" fmla="*/ 150 h 716"/>
                <a:gd name="T36" fmla="*/ 299 w 332"/>
                <a:gd name="T37" fmla="*/ 171 h 716"/>
                <a:gd name="T38" fmla="*/ 299 w 332"/>
                <a:gd name="T39" fmla="*/ 192 h 716"/>
                <a:gd name="T40" fmla="*/ 299 w 332"/>
                <a:gd name="T41" fmla="*/ 214 h 716"/>
                <a:gd name="T42" fmla="*/ 309 w 332"/>
                <a:gd name="T43" fmla="*/ 246 h 716"/>
                <a:gd name="T44" fmla="*/ 309 w 332"/>
                <a:gd name="T45" fmla="*/ 288 h 716"/>
                <a:gd name="T46" fmla="*/ 309 w 332"/>
                <a:gd name="T47" fmla="*/ 310 h 716"/>
                <a:gd name="T48" fmla="*/ 309 w 332"/>
                <a:gd name="T49" fmla="*/ 342 h 716"/>
                <a:gd name="T50" fmla="*/ 320 w 332"/>
                <a:gd name="T51" fmla="*/ 374 h 716"/>
                <a:gd name="T52" fmla="*/ 320 w 332"/>
                <a:gd name="T53" fmla="*/ 416 h 716"/>
                <a:gd name="T54" fmla="*/ 320 w 332"/>
                <a:gd name="T55" fmla="*/ 448 h 716"/>
                <a:gd name="T56" fmla="*/ 331 w 332"/>
                <a:gd name="T57" fmla="*/ 480 h 716"/>
                <a:gd name="T58" fmla="*/ 331 w 332"/>
                <a:gd name="T59" fmla="*/ 502 h 716"/>
                <a:gd name="T60" fmla="*/ 331 w 332"/>
                <a:gd name="T61" fmla="*/ 534 h 716"/>
                <a:gd name="T62" fmla="*/ 331 w 332"/>
                <a:gd name="T63" fmla="*/ 555 h 716"/>
                <a:gd name="T64" fmla="*/ 331 w 332"/>
                <a:gd name="T65" fmla="*/ 576 h 716"/>
                <a:gd name="T66" fmla="*/ 331 w 332"/>
                <a:gd name="T67" fmla="*/ 598 h 716"/>
                <a:gd name="T68" fmla="*/ 331 w 332"/>
                <a:gd name="T69" fmla="*/ 630 h 716"/>
                <a:gd name="T70" fmla="*/ 331 w 332"/>
                <a:gd name="T71" fmla="*/ 651 h 716"/>
                <a:gd name="T72" fmla="*/ 331 w 332"/>
                <a:gd name="T73" fmla="*/ 672 h 716"/>
                <a:gd name="T74" fmla="*/ 331 w 332"/>
                <a:gd name="T75" fmla="*/ 694 h 716"/>
                <a:gd name="T76" fmla="*/ 331 w 332"/>
                <a:gd name="T77" fmla="*/ 715 h 716"/>
                <a:gd name="T78" fmla="*/ 331 w 332"/>
                <a:gd name="T79" fmla="*/ 694 h 716"/>
                <a:gd name="T80" fmla="*/ 320 w 332"/>
                <a:gd name="T81" fmla="*/ 672 h 716"/>
                <a:gd name="T82" fmla="*/ 309 w 332"/>
                <a:gd name="T83" fmla="*/ 651 h 716"/>
                <a:gd name="T84" fmla="*/ 309 w 332"/>
                <a:gd name="T85" fmla="*/ 630 h 716"/>
                <a:gd name="T86" fmla="*/ 299 w 332"/>
                <a:gd name="T87" fmla="*/ 608 h 716"/>
                <a:gd name="T88" fmla="*/ 288 w 332"/>
                <a:gd name="T89" fmla="*/ 587 h 716"/>
                <a:gd name="T90" fmla="*/ 277 w 332"/>
                <a:gd name="T91" fmla="*/ 566 h 716"/>
                <a:gd name="T92" fmla="*/ 256 w 332"/>
                <a:gd name="T93" fmla="*/ 544 h 716"/>
                <a:gd name="T94" fmla="*/ 235 w 332"/>
                <a:gd name="T95" fmla="*/ 523 h 716"/>
                <a:gd name="T96" fmla="*/ 192 w 332"/>
                <a:gd name="T97" fmla="*/ 355 h 716"/>
                <a:gd name="T98" fmla="*/ 114 w 332"/>
                <a:gd name="T99" fmla="*/ 215 h 7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2"/>
                <a:gd name="T151" fmla="*/ 0 h 716"/>
                <a:gd name="T152" fmla="*/ 332 w 332"/>
                <a:gd name="T153" fmla="*/ 716 h 7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2" h="716">
                  <a:moveTo>
                    <a:pt x="114" y="215"/>
                  </a:moveTo>
                  <a:lnTo>
                    <a:pt x="118" y="221"/>
                  </a:lnTo>
                  <a:lnTo>
                    <a:pt x="88" y="147"/>
                  </a:lnTo>
                  <a:lnTo>
                    <a:pt x="56" y="113"/>
                  </a:lnTo>
                  <a:lnTo>
                    <a:pt x="0" y="101"/>
                  </a:lnTo>
                  <a:lnTo>
                    <a:pt x="34" y="39"/>
                  </a:lnTo>
                  <a:lnTo>
                    <a:pt x="85" y="0"/>
                  </a:lnTo>
                  <a:lnTo>
                    <a:pt x="107" y="0"/>
                  </a:lnTo>
                  <a:lnTo>
                    <a:pt x="128" y="0"/>
                  </a:lnTo>
                  <a:lnTo>
                    <a:pt x="149" y="11"/>
                  </a:lnTo>
                  <a:lnTo>
                    <a:pt x="171" y="22"/>
                  </a:lnTo>
                  <a:lnTo>
                    <a:pt x="192" y="32"/>
                  </a:lnTo>
                  <a:lnTo>
                    <a:pt x="224" y="54"/>
                  </a:lnTo>
                  <a:lnTo>
                    <a:pt x="245" y="64"/>
                  </a:lnTo>
                  <a:lnTo>
                    <a:pt x="256" y="86"/>
                  </a:lnTo>
                  <a:lnTo>
                    <a:pt x="267" y="107"/>
                  </a:lnTo>
                  <a:lnTo>
                    <a:pt x="277" y="128"/>
                  </a:lnTo>
                  <a:lnTo>
                    <a:pt x="288" y="150"/>
                  </a:lnTo>
                  <a:lnTo>
                    <a:pt x="299" y="171"/>
                  </a:lnTo>
                  <a:lnTo>
                    <a:pt x="299" y="192"/>
                  </a:lnTo>
                  <a:lnTo>
                    <a:pt x="299" y="214"/>
                  </a:lnTo>
                  <a:lnTo>
                    <a:pt x="309" y="246"/>
                  </a:lnTo>
                  <a:lnTo>
                    <a:pt x="309" y="288"/>
                  </a:lnTo>
                  <a:lnTo>
                    <a:pt x="309" y="310"/>
                  </a:lnTo>
                  <a:lnTo>
                    <a:pt x="309" y="342"/>
                  </a:lnTo>
                  <a:lnTo>
                    <a:pt x="320" y="374"/>
                  </a:lnTo>
                  <a:lnTo>
                    <a:pt x="320" y="416"/>
                  </a:lnTo>
                  <a:lnTo>
                    <a:pt x="320" y="448"/>
                  </a:lnTo>
                  <a:lnTo>
                    <a:pt x="331" y="480"/>
                  </a:lnTo>
                  <a:lnTo>
                    <a:pt x="331" y="502"/>
                  </a:lnTo>
                  <a:lnTo>
                    <a:pt x="331" y="534"/>
                  </a:lnTo>
                  <a:lnTo>
                    <a:pt x="331" y="555"/>
                  </a:lnTo>
                  <a:lnTo>
                    <a:pt x="331" y="576"/>
                  </a:lnTo>
                  <a:lnTo>
                    <a:pt x="331" y="598"/>
                  </a:lnTo>
                  <a:lnTo>
                    <a:pt x="331" y="630"/>
                  </a:lnTo>
                  <a:lnTo>
                    <a:pt x="331" y="651"/>
                  </a:lnTo>
                  <a:lnTo>
                    <a:pt x="331" y="672"/>
                  </a:lnTo>
                  <a:lnTo>
                    <a:pt x="331" y="694"/>
                  </a:lnTo>
                  <a:lnTo>
                    <a:pt x="331" y="715"/>
                  </a:lnTo>
                  <a:lnTo>
                    <a:pt x="331" y="694"/>
                  </a:lnTo>
                  <a:lnTo>
                    <a:pt x="320" y="672"/>
                  </a:lnTo>
                  <a:lnTo>
                    <a:pt x="309" y="651"/>
                  </a:lnTo>
                  <a:lnTo>
                    <a:pt x="309" y="630"/>
                  </a:lnTo>
                  <a:lnTo>
                    <a:pt x="299" y="608"/>
                  </a:lnTo>
                  <a:lnTo>
                    <a:pt x="288" y="587"/>
                  </a:lnTo>
                  <a:lnTo>
                    <a:pt x="277" y="566"/>
                  </a:lnTo>
                  <a:lnTo>
                    <a:pt x="256" y="544"/>
                  </a:lnTo>
                  <a:lnTo>
                    <a:pt x="235" y="523"/>
                  </a:lnTo>
                  <a:lnTo>
                    <a:pt x="192" y="355"/>
                  </a:lnTo>
                  <a:lnTo>
                    <a:pt x="114" y="215"/>
                  </a:lnTo>
                </a:path>
              </a:pathLst>
            </a:custGeom>
            <a:solidFill>
              <a:srgbClr val="AD6900"/>
            </a:solidFill>
            <a:ln w="12700" cap="rnd">
              <a:solidFill>
                <a:schemeClr val="tx1"/>
              </a:solidFill>
              <a:round/>
              <a:headEnd/>
              <a:tailEnd/>
            </a:ln>
          </p:spPr>
          <p:txBody>
            <a:bodyPr/>
            <a:lstStyle/>
            <a:p>
              <a:endParaRPr lang="en-US"/>
            </a:p>
          </p:txBody>
        </p:sp>
        <p:sp>
          <p:nvSpPr>
            <p:cNvPr id="31780" name="Freeform 24">
              <a:extLst>
                <a:ext uri="{FF2B5EF4-FFF2-40B4-BE49-F238E27FC236}">
                  <a16:creationId xmlns:a16="http://schemas.microsoft.com/office/drawing/2014/main" id="{EB0A9189-AD89-36A2-868C-740CE25388A3}"/>
                </a:ext>
              </a:extLst>
            </p:cNvPr>
            <p:cNvSpPr>
              <a:spLocks/>
            </p:cNvSpPr>
            <p:nvPr/>
          </p:nvSpPr>
          <p:spPr bwMode="auto">
            <a:xfrm>
              <a:off x="1237" y="2172"/>
              <a:ext cx="91" cy="15"/>
            </a:xfrm>
            <a:custGeom>
              <a:avLst/>
              <a:gdLst>
                <a:gd name="T0" fmla="*/ 0 w 91"/>
                <a:gd name="T1" fmla="*/ 14 h 15"/>
                <a:gd name="T2" fmla="*/ 4 w 91"/>
                <a:gd name="T3" fmla="*/ 12 h 15"/>
                <a:gd name="T4" fmla="*/ 8 w 91"/>
                <a:gd name="T5" fmla="*/ 10 h 15"/>
                <a:gd name="T6" fmla="*/ 12 w 91"/>
                <a:gd name="T7" fmla="*/ 10 h 15"/>
                <a:gd name="T8" fmla="*/ 20 w 91"/>
                <a:gd name="T9" fmla="*/ 6 h 15"/>
                <a:gd name="T10" fmla="*/ 26 w 91"/>
                <a:gd name="T11" fmla="*/ 4 h 15"/>
                <a:gd name="T12" fmla="*/ 32 w 91"/>
                <a:gd name="T13" fmla="*/ 4 h 15"/>
                <a:gd name="T14" fmla="*/ 38 w 91"/>
                <a:gd name="T15" fmla="*/ 2 h 15"/>
                <a:gd name="T16" fmla="*/ 42 w 91"/>
                <a:gd name="T17" fmla="*/ 2 h 15"/>
                <a:gd name="T18" fmla="*/ 48 w 91"/>
                <a:gd name="T19" fmla="*/ 2 h 15"/>
                <a:gd name="T20" fmla="*/ 54 w 91"/>
                <a:gd name="T21" fmla="*/ 0 h 15"/>
                <a:gd name="T22" fmla="*/ 60 w 91"/>
                <a:gd name="T23" fmla="*/ 0 h 15"/>
                <a:gd name="T24" fmla="*/ 64 w 91"/>
                <a:gd name="T25" fmla="*/ 0 h 15"/>
                <a:gd name="T26" fmla="*/ 70 w 91"/>
                <a:gd name="T27" fmla="*/ 0 h 15"/>
                <a:gd name="T28" fmla="*/ 74 w 91"/>
                <a:gd name="T29" fmla="*/ 0 h 15"/>
                <a:gd name="T30" fmla="*/ 78 w 91"/>
                <a:gd name="T31" fmla="*/ 0 h 15"/>
                <a:gd name="T32" fmla="*/ 82 w 91"/>
                <a:gd name="T33" fmla="*/ 4 h 15"/>
                <a:gd name="T34" fmla="*/ 86 w 91"/>
                <a:gd name="T35" fmla="*/ 4 h 15"/>
                <a:gd name="T36" fmla="*/ 90 w 91"/>
                <a:gd name="T37" fmla="*/ 6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15"/>
                <a:gd name="T59" fmla="*/ 91 w 91"/>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15">
                  <a:moveTo>
                    <a:pt x="0" y="14"/>
                  </a:moveTo>
                  <a:lnTo>
                    <a:pt x="4" y="12"/>
                  </a:lnTo>
                  <a:lnTo>
                    <a:pt x="8" y="10"/>
                  </a:lnTo>
                  <a:lnTo>
                    <a:pt x="12" y="10"/>
                  </a:lnTo>
                  <a:lnTo>
                    <a:pt x="20" y="6"/>
                  </a:lnTo>
                  <a:lnTo>
                    <a:pt x="26" y="4"/>
                  </a:lnTo>
                  <a:lnTo>
                    <a:pt x="32" y="4"/>
                  </a:lnTo>
                  <a:lnTo>
                    <a:pt x="38" y="2"/>
                  </a:lnTo>
                  <a:lnTo>
                    <a:pt x="42" y="2"/>
                  </a:lnTo>
                  <a:lnTo>
                    <a:pt x="48" y="2"/>
                  </a:lnTo>
                  <a:lnTo>
                    <a:pt x="54" y="0"/>
                  </a:lnTo>
                  <a:lnTo>
                    <a:pt x="60" y="0"/>
                  </a:lnTo>
                  <a:lnTo>
                    <a:pt x="64" y="0"/>
                  </a:lnTo>
                  <a:lnTo>
                    <a:pt x="70" y="0"/>
                  </a:lnTo>
                  <a:lnTo>
                    <a:pt x="74" y="0"/>
                  </a:lnTo>
                  <a:lnTo>
                    <a:pt x="78" y="0"/>
                  </a:lnTo>
                  <a:lnTo>
                    <a:pt x="82" y="4"/>
                  </a:lnTo>
                  <a:lnTo>
                    <a:pt x="86" y="4"/>
                  </a:lnTo>
                  <a:lnTo>
                    <a:pt x="90" y="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781" name="Freeform 25">
              <a:extLst>
                <a:ext uri="{FF2B5EF4-FFF2-40B4-BE49-F238E27FC236}">
                  <a16:creationId xmlns:a16="http://schemas.microsoft.com/office/drawing/2014/main" id="{C9957EF7-8B2A-5424-14C5-0BC0C75C7006}"/>
                </a:ext>
              </a:extLst>
            </p:cNvPr>
            <p:cNvSpPr>
              <a:spLocks/>
            </p:cNvSpPr>
            <p:nvPr/>
          </p:nvSpPr>
          <p:spPr bwMode="auto">
            <a:xfrm>
              <a:off x="1449" y="2180"/>
              <a:ext cx="91" cy="15"/>
            </a:xfrm>
            <a:custGeom>
              <a:avLst/>
              <a:gdLst>
                <a:gd name="T0" fmla="*/ 0 w 91"/>
                <a:gd name="T1" fmla="*/ 14 h 15"/>
                <a:gd name="T2" fmla="*/ 4 w 91"/>
                <a:gd name="T3" fmla="*/ 12 h 15"/>
                <a:gd name="T4" fmla="*/ 8 w 91"/>
                <a:gd name="T5" fmla="*/ 10 h 15"/>
                <a:gd name="T6" fmla="*/ 12 w 91"/>
                <a:gd name="T7" fmla="*/ 10 h 15"/>
                <a:gd name="T8" fmla="*/ 20 w 91"/>
                <a:gd name="T9" fmla="*/ 6 h 15"/>
                <a:gd name="T10" fmla="*/ 26 w 91"/>
                <a:gd name="T11" fmla="*/ 4 h 15"/>
                <a:gd name="T12" fmla="*/ 32 w 91"/>
                <a:gd name="T13" fmla="*/ 4 h 15"/>
                <a:gd name="T14" fmla="*/ 38 w 91"/>
                <a:gd name="T15" fmla="*/ 2 h 15"/>
                <a:gd name="T16" fmla="*/ 42 w 91"/>
                <a:gd name="T17" fmla="*/ 2 h 15"/>
                <a:gd name="T18" fmla="*/ 48 w 91"/>
                <a:gd name="T19" fmla="*/ 2 h 15"/>
                <a:gd name="T20" fmla="*/ 54 w 91"/>
                <a:gd name="T21" fmla="*/ 0 h 15"/>
                <a:gd name="T22" fmla="*/ 60 w 91"/>
                <a:gd name="T23" fmla="*/ 0 h 15"/>
                <a:gd name="T24" fmla="*/ 64 w 91"/>
                <a:gd name="T25" fmla="*/ 0 h 15"/>
                <a:gd name="T26" fmla="*/ 70 w 91"/>
                <a:gd name="T27" fmla="*/ 0 h 15"/>
                <a:gd name="T28" fmla="*/ 74 w 91"/>
                <a:gd name="T29" fmla="*/ 0 h 15"/>
                <a:gd name="T30" fmla="*/ 78 w 91"/>
                <a:gd name="T31" fmla="*/ 0 h 15"/>
                <a:gd name="T32" fmla="*/ 82 w 91"/>
                <a:gd name="T33" fmla="*/ 4 h 15"/>
                <a:gd name="T34" fmla="*/ 86 w 91"/>
                <a:gd name="T35" fmla="*/ 4 h 15"/>
                <a:gd name="T36" fmla="*/ 90 w 91"/>
                <a:gd name="T37" fmla="*/ 6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15"/>
                <a:gd name="T59" fmla="*/ 91 w 91"/>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15">
                  <a:moveTo>
                    <a:pt x="0" y="14"/>
                  </a:moveTo>
                  <a:lnTo>
                    <a:pt x="4" y="12"/>
                  </a:lnTo>
                  <a:lnTo>
                    <a:pt x="8" y="10"/>
                  </a:lnTo>
                  <a:lnTo>
                    <a:pt x="12" y="10"/>
                  </a:lnTo>
                  <a:lnTo>
                    <a:pt x="20" y="6"/>
                  </a:lnTo>
                  <a:lnTo>
                    <a:pt x="26" y="4"/>
                  </a:lnTo>
                  <a:lnTo>
                    <a:pt x="32" y="4"/>
                  </a:lnTo>
                  <a:lnTo>
                    <a:pt x="38" y="2"/>
                  </a:lnTo>
                  <a:lnTo>
                    <a:pt x="42" y="2"/>
                  </a:lnTo>
                  <a:lnTo>
                    <a:pt x="48" y="2"/>
                  </a:lnTo>
                  <a:lnTo>
                    <a:pt x="54" y="0"/>
                  </a:lnTo>
                  <a:lnTo>
                    <a:pt x="60" y="0"/>
                  </a:lnTo>
                  <a:lnTo>
                    <a:pt x="64" y="0"/>
                  </a:lnTo>
                  <a:lnTo>
                    <a:pt x="70" y="0"/>
                  </a:lnTo>
                  <a:lnTo>
                    <a:pt x="74" y="0"/>
                  </a:lnTo>
                  <a:lnTo>
                    <a:pt x="78" y="0"/>
                  </a:lnTo>
                  <a:lnTo>
                    <a:pt x="82" y="4"/>
                  </a:lnTo>
                  <a:lnTo>
                    <a:pt x="86" y="4"/>
                  </a:lnTo>
                  <a:lnTo>
                    <a:pt x="90" y="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782" name="Freeform 26">
              <a:extLst>
                <a:ext uri="{FF2B5EF4-FFF2-40B4-BE49-F238E27FC236}">
                  <a16:creationId xmlns:a16="http://schemas.microsoft.com/office/drawing/2014/main" id="{6E0B28A6-8C5A-5743-CFCB-9932ECD6D2D6}"/>
                </a:ext>
              </a:extLst>
            </p:cNvPr>
            <p:cNvSpPr>
              <a:spLocks/>
            </p:cNvSpPr>
            <p:nvPr/>
          </p:nvSpPr>
          <p:spPr bwMode="auto">
            <a:xfrm>
              <a:off x="995" y="1932"/>
              <a:ext cx="332" cy="716"/>
            </a:xfrm>
            <a:custGeom>
              <a:avLst/>
              <a:gdLst>
                <a:gd name="T0" fmla="*/ 217 w 332"/>
                <a:gd name="T1" fmla="*/ 215 h 716"/>
                <a:gd name="T2" fmla="*/ 213 w 332"/>
                <a:gd name="T3" fmla="*/ 221 h 716"/>
                <a:gd name="T4" fmla="*/ 243 w 332"/>
                <a:gd name="T5" fmla="*/ 147 h 716"/>
                <a:gd name="T6" fmla="*/ 275 w 332"/>
                <a:gd name="T7" fmla="*/ 113 h 716"/>
                <a:gd name="T8" fmla="*/ 331 w 332"/>
                <a:gd name="T9" fmla="*/ 101 h 716"/>
                <a:gd name="T10" fmla="*/ 297 w 332"/>
                <a:gd name="T11" fmla="*/ 39 h 716"/>
                <a:gd name="T12" fmla="*/ 246 w 332"/>
                <a:gd name="T13" fmla="*/ 0 h 716"/>
                <a:gd name="T14" fmla="*/ 224 w 332"/>
                <a:gd name="T15" fmla="*/ 0 h 716"/>
                <a:gd name="T16" fmla="*/ 203 w 332"/>
                <a:gd name="T17" fmla="*/ 0 h 716"/>
                <a:gd name="T18" fmla="*/ 182 w 332"/>
                <a:gd name="T19" fmla="*/ 11 h 716"/>
                <a:gd name="T20" fmla="*/ 160 w 332"/>
                <a:gd name="T21" fmla="*/ 22 h 716"/>
                <a:gd name="T22" fmla="*/ 139 w 332"/>
                <a:gd name="T23" fmla="*/ 32 h 716"/>
                <a:gd name="T24" fmla="*/ 107 w 332"/>
                <a:gd name="T25" fmla="*/ 54 h 716"/>
                <a:gd name="T26" fmla="*/ 86 w 332"/>
                <a:gd name="T27" fmla="*/ 64 h 716"/>
                <a:gd name="T28" fmla="*/ 75 w 332"/>
                <a:gd name="T29" fmla="*/ 86 h 716"/>
                <a:gd name="T30" fmla="*/ 64 w 332"/>
                <a:gd name="T31" fmla="*/ 107 h 716"/>
                <a:gd name="T32" fmla="*/ 54 w 332"/>
                <a:gd name="T33" fmla="*/ 128 h 716"/>
                <a:gd name="T34" fmla="*/ 43 w 332"/>
                <a:gd name="T35" fmla="*/ 150 h 716"/>
                <a:gd name="T36" fmla="*/ 32 w 332"/>
                <a:gd name="T37" fmla="*/ 171 h 716"/>
                <a:gd name="T38" fmla="*/ 32 w 332"/>
                <a:gd name="T39" fmla="*/ 192 h 716"/>
                <a:gd name="T40" fmla="*/ 32 w 332"/>
                <a:gd name="T41" fmla="*/ 214 h 716"/>
                <a:gd name="T42" fmla="*/ 22 w 332"/>
                <a:gd name="T43" fmla="*/ 246 h 716"/>
                <a:gd name="T44" fmla="*/ 22 w 332"/>
                <a:gd name="T45" fmla="*/ 288 h 716"/>
                <a:gd name="T46" fmla="*/ 22 w 332"/>
                <a:gd name="T47" fmla="*/ 310 h 716"/>
                <a:gd name="T48" fmla="*/ 22 w 332"/>
                <a:gd name="T49" fmla="*/ 342 h 716"/>
                <a:gd name="T50" fmla="*/ 11 w 332"/>
                <a:gd name="T51" fmla="*/ 374 h 716"/>
                <a:gd name="T52" fmla="*/ 11 w 332"/>
                <a:gd name="T53" fmla="*/ 416 h 716"/>
                <a:gd name="T54" fmla="*/ 11 w 332"/>
                <a:gd name="T55" fmla="*/ 448 h 716"/>
                <a:gd name="T56" fmla="*/ 0 w 332"/>
                <a:gd name="T57" fmla="*/ 480 h 716"/>
                <a:gd name="T58" fmla="*/ 0 w 332"/>
                <a:gd name="T59" fmla="*/ 502 h 716"/>
                <a:gd name="T60" fmla="*/ 0 w 332"/>
                <a:gd name="T61" fmla="*/ 534 h 716"/>
                <a:gd name="T62" fmla="*/ 0 w 332"/>
                <a:gd name="T63" fmla="*/ 555 h 716"/>
                <a:gd name="T64" fmla="*/ 0 w 332"/>
                <a:gd name="T65" fmla="*/ 576 h 716"/>
                <a:gd name="T66" fmla="*/ 0 w 332"/>
                <a:gd name="T67" fmla="*/ 598 h 716"/>
                <a:gd name="T68" fmla="*/ 0 w 332"/>
                <a:gd name="T69" fmla="*/ 630 h 716"/>
                <a:gd name="T70" fmla="*/ 0 w 332"/>
                <a:gd name="T71" fmla="*/ 651 h 716"/>
                <a:gd name="T72" fmla="*/ 0 w 332"/>
                <a:gd name="T73" fmla="*/ 672 h 716"/>
                <a:gd name="T74" fmla="*/ 0 w 332"/>
                <a:gd name="T75" fmla="*/ 694 h 716"/>
                <a:gd name="T76" fmla="*/ 0 w 332"/>
                <a:gd name="T77" fmla="*/ 715 h 716"/>
                <a:gd name="T78" fmla="*/ 0 w 332"/>
                <a:gd name="T79" fmla="*/ 694 h 716"/>
                <a:gd name="T80" fmla="*/ 11 w 332"/>
                <a:gd name="T81" fmla="*/ 672 h 716"/>
                <a:gd name="T82" fmla="*/ 22 w 332"/>
                <a:gd name="T83" fmla="*/ 651 h 716"/>
                <a:gd name="T84" fmla="*/ 22 w 332"/>
                <a:gd name="T85" fmla="*/ 630 h 716"/>
                <a:gd name="T86" fmla="*/ 32 w 332"/>
                <a:gd name="T87" fmla="*/ 608 h 716"/>
                <a:gd name="T88" fmla="*/ 43 w 332"/>
                <a:gd name="T89" fmla="*/ 587 h 716"/>
                <a:gd name="T90" fmla="*/ 54 w 332"/>
                <a:gd name="T91" fmla="*/ 566 h 716"/>
                <a:gd name="T92" fmla="*/ 75 w 332"/>
                <a:gd name="T93" fmla="*/ 544 h 716"/>
                <a:gd name="T94" fmla="*/ 96 w 332"/>
                <a:gd name="T95" fmla="*/ 523 h 716"/>
                <a:gd name="T96" fmla="*/ 139 w 332"/>
                <a:gd name="T97" fmla="*/ 355 h 716"/>
                <a:gd name="T98" fmla="*/ 217 w 332"/>
                <a:gd name="T99" fmla="*/ 215 h 7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2"/>
                <a:gd name="T151" fmla="*/ 0 h 716"/>
                <a:gd name="T152" fmla="*/ 332 w 332"/>
                <a:gd name="T153" fmla="*/ 716 h 7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2" h="716">
                  <a:moveTo>
                    <a:pt x="217" y="215"/>
                  </a:moveTo>
                  <a:lnTo>
                    <a:pt x="213" y="221"/>
                  </a:lnTo>
                  <a:lnTo>
                    <a:pt x="243" y="147"/>
                  </a:lnTo>
                  <a:lnTo>
                    <a:pt x="275" y="113"/>
                  </a:lnTo>
                  <a:lnTo>
                    <a:pt x="331" y="101"/>
                  </a:lnTo>
                  <a:lnTo>
                    <a:pt x="297" y="39"/>
                  </a:lnTo>
                  <a:lnTo>
                    <a:pt x="246" y="0"/>
                  </a:lnTo>
                  <a:lnTo>
                    <a:pt x="224" y="0"/>
                  </a:lnTo>
                  <a:lnTo>
                    <a:pt x="203" y="0"/>
                  </a:lnTo>
                  <a:lnTo>
                    <a:pt x="182" y="11"/>
                  </a:lnTo>
                  <a:lnTo>
                    <a:pt x="160" y="22"/>
                  </a:lnTo>
                  <a:lnTo>
                    <a:pt x="139" y="32"/>
                  </a:lnTo>
                  <a:lnTo>
                    <a:pt x="107" y="54"/>
                  </a:lnTo>
                  <a:lnTo>
                    <a:pt x="86" y="64"/>
                  </a:lnTo>
                  <a:lnTo>
                    <a:pt x="75" y="86"/>
                  </a:lnTo>
                  <a:lnTo>
                    <a:pt x="64" y="107"/>
                  </a:lnTo>
                  <a:lnTo>
                    <a:pt x="54" y="128"/>
                  </a:lnTo>
                  <a:lnTo>
                    <a:pt x="43" y="150"/>
                  </a:lnTo>
                  <a:lnTo>
                    <a:pt x="32" y="171"/>
                  </a:lnTo>
                  <a:lnTo>
                    <a:pt x="32" y="192"/>
                  </a:lnTo>
                  <a:lnTo>
                    <a:pt x="32" y="214"/>
                  </a:lnTo>
                  <a:lnTo>
                    <a:pt x="22" y="246"/>
                  </a:lnTo>
                  <a:lnTo>
                    <a:pt x="22" y="288"/>
                  </a:lnTo>
                  <a:lnTo>
                    <a:pt x="22" y="310"/>
                  </a:lnTo>
                  <a:lnTo>
                    <a:pt x="22" y="342"/>
                  </a:lnTo>
                  <a:lnTo>
                    <a:pt x="11" y="374"/>
                  </a:lnTo>
                  <a:lnTo>
                    <a:pt x="11" y="416"/>
                  </a:lnTo>
                  <a:lnTo>
                    <a:pt x="11" y="448"/>
                  </a:lnTo>
                  <a:lnTo>
                    <a:pt x="0" y="480"/>
                  </a:lnTo>
                  <a:lnTo>
                    <a:pt x="0" y="502"/>
                  </a:lnTo>
                  <a:lnTo>
                    <a:pt x="0" y="534"/>
                  </a:lnTo>
                  <a:lnTo>
                    <a:pt x="0" y="555"/>
                  </a:lnTo>
                  <a:lnTo>
                    <a:pt x="0" y="576"/>
                  </a:lnTo>
                  <a:lnTo>
                    <a:pt x="0" y="598"/>
                  </a:lnTo>
                  <a:lnTo>
                    <a:pt x="0" y="630"/>
                  </a:lnTo>
                  <a:lnTo>
                    <a:pt x="0" y="651"/>
                  </a:lnTo>
                  <a:lnTo>
                    <a:pt x="0" y="672"/>
                  </a:lnTo>
                  <a:lnTo>
                    <a:pt x="0" y="694"/>
                  </a:lnTo>
                  <a:lnTo>
                    <a:pt x="0" y="715"/>
                  </a:lnTo>
                  <a:lnTo>
                    <a:pt x="0" y="694"/>
                  </a:lnTo>
                  <a:lnTo>
                    <a:pt x="11" y="672"/>
                  </a:lnTo>
                  <a:lnTo>
                    <a:pt x="22" y="651"/>
                  </a:lnTo>
                  <a:lnTo>
                    <a:pt x="22" y="630"/>
                  </a:lnTo>
                  <a:lnTo>
                    <a:pt x="32" y="608"/>
                  </a:lnTo>
                  <a:lnTo>
                    <a:pt x="43" y="587"/>
                  </a:lnTo>
                  <a:lnTo>
                    <a:pt x="54" y="566"/>
                  </a:lnTo>
                  <a:lnTo>
                    <a:pt x="75" y="544"/>
                  </a:lnTo>
                  <a:lnTo>
                    <a:pt x="96" y="523"/>
                  </a:lnTo>
                  <a:lnTo>
                    <a:pt x="139" y="355"/>
                  </a:lnTo>
                  <a:lnTo>
                    <a:pt x="217" y="215"/>
                  </a:lnTo>
                </a:path>
              </a:pathLst>
            </a:custGeom>
            <a:solidFill>
              <a:srgbClr val="AD6900"/>
            </a:solidFill>
            <a:ln w="12700" cap="rnd">
              <a:solidFill>
                <a:schemeClr val="tx1"/>
              </a:solidFill>
              <a:round/>
              <a:headEnd/>
              <a:tailEnd/>
            </a:ln>
          </p:spPr>
          <p:txBody>
            <a:bodyPr/>
            <a:lstStyle/>
            <a:p>
              <a:endParaRPr lang="en-US"/>
            </a:p>
          </p:txBody>
        </p:sp>
        <p:sp>
          <p:nvSpPr>
            <p:cNvPr id="31783" name="Freeform 27">
              <a:extLst>
                <a:ext uri="{FF2B5EF4-FFF2-40B4-BE49-F238E27FC236}">
                  <a16:creationId xmlns:a16="http://schemas.microsoft.com/office/drawing/2014/main" id="{00B9A9E3-6F1E-9CEB-5EAE-633AC60838B1}"/>
                </a:ext>
              </a:extLst>
            </p:cNvPr>
            <p:cNvSpPr>
              <a:spLocks/>
            </p:cNvSpPr>
            <p:nvPr/>
          </p:nvSpPr>
          <p:spPr bwMode="auto">
            <a:xfrm>
              <a:off x="1220" y="1909"/>
              <a:ext cx="321" cy="129"/>
            </a:xfrm>
            <a:custGeom>
              <a:avLst/>
              <a:gdLst>
                <a:gd name="T0" fmla="*/ 0 w 321"/>
                <a:gd name="T1" fmla="*/ 47 h 129"/>
                <a:gd name="T2" fmla="*/ 37 w 321"/>
                <a:gd name="T3" fmla="*/ 23 h 129"/>
                <a:gd name="T4" fmla="*/ 74 w 321"/>
                <a:gd name="T5" fmla="*/ 12 h 129"/>
                <a:gd name="T6" fmla="*/ 113 w 321"/>
                <a:gd name="T7" fmla="*/ 12 h 129"/>
                <a:gd name="T8" fmla="*/ 150 w 321"/>
                <a:gd name="T9" fmla="*/ 0 h 129"/>
                <a:gd name="T10" fmla="*/ 187 w 321"/>
                <a:gd name="T11" fmla="*/ 12 h 129"/>
                <a:gd name="T12" fmla="*/ 226 w 321"/>
                <a:gd name="T13" fmla="*/ 23 h 129"/>
                <a:gd name="T14" fmla="*/ 263 w 321"/>
                <a:gd name="T15" fmla="*/ 23 h 129"/>
                <a:gd name="T16" fmla="*/ 301 w 321"/>
                <a:gd name="T17" fmla="*/ 35 h 129"/>
                <a:gd name="T18" fmla="*/ 320 w 321"/>
                <a:gd name="T19" fmla="*/ 58 h 129"/>
                <a:gd name="T20" fmla="*/ 320 w 321"/>
                <a:gd name="T21" fmla="*/ 82 h 129"/>
                <a:gd name="T22" fmla="*/ 283 w 321"/>
                <a:gd name="T23" fmla="*/ 93 h 129"/>
                <a:gd name="T24" fmla="*/ 263 w 321"/>
                <a:gd name="T25" fmla="*/ 117 h 129"/>
                <a:gd name="T26" fmla="*/ 226 w 321"/>
                <a:gd name="T27" fmla="*/ 117 h 129"/>
                <a:gd name="T28" fmla="*/ 187 w 321"/>
                <a:gd name="T29" fmla="*/ 128 h 129"/>
                <a:gd name="T30" fmla="*/ 150 w 321"/>
                <a:gd name="T31" fmla="*/ 128 h 129"/>
                <a:gd name="T32" fmla="*/ 113 w 321"/>
                <a:gd name="T33" fmla="*/ 128 h 129"/>
                <a:gd name="T34" fmla="*/ 94 w 321"/>
                <a:gd name="T35" fmla="*/ 105 h 129"/>
                <a:gd name="T36" fmla="*/ 74 w 321"/>
                <a:gd name="T37" fmla="*/ 82 h 129"/>
                <a:gd name="T38" fmla="*/ 57 w 321"/>
                <a:gd name="T39" fmla="*/ 58 h 129"/>
                <a:gd name="T40" fmla="*/ 18 w 321"/>
                <a:gd name="T41" fmla="*/ 58 h 129"/>
                <a:gd name="T42" fmla="*/ 0 w 321"/>
                <a:gd name="T43" fmla="*/ 47 h 1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1"/>
                <a:gd name="T67" fmla="*/ 0 h 129"/>
                <a:gd name="T68" fmla="*/ 321 w 321"/>
                <a:gd name="T69" fmla="*/ 129 h 12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1" h="129">
                  <a:moveTo>
                    <a:pt x="0" y="47"/>
                  </a:moveTo>
                  <a:lnTo>
                    <a:pt x="37" y="23"/>
                  </a:lnTo>
                  <a:lnTo>
                    <a:pt x="74" y="12"/>
                  </a:lnTo>
                  <a:lnTo>
                    <a:pt x="113" y="12"/>
                  </a:lnTo>
                  <a:lnTo>
                    <a:pt x="150" y="0"/>
                  </a:lnTo>
                  <a:lnTo>
                    <a:pt x="187" y="12"/>
                  </a:lnTo>
                  <a:lnTo>
                    <a:pt x="226" y="23"/>
                  </a:lnTo>
                  <a:lnTo>
                    <a:pt x="263" y="23"/>
                  </a:lnTo>
                  <a:lnTo>
                    <a:pt x="301" y="35"/>
                  </a:lnTo>
                  <a:lnTo>
                    <a:pt x="320" y="58"/>
                  </a:lnTo>
                  <a:lnTo>
                    <a:pt x="320" y="82"/>
                  </a:lnTo>
                  <a:lnTo>
                    <a:pt x="283" y="93"/>
                  </a:lnTo>
                  <a:lnTo>
                    <a:pt x="263" y="117"/>
                  </a:lnTo>
                  <a:lnTo>
                    <a:pt x="226" y="117"/>
                  </a:lnTo>
                  <a:lnTo>
                    <a:pt x="187" y="128"/>
                  </a:lnTo>
                  <a:lnTo>
                    <a:pt x="150" y="128"/>
                  </a:lnTo>
                  <a:lnTo>
                    <a:pt x="113" y="128"/>
                  </a:lnTo>
                  <a:lnTo>
                    <a:pt x="94" y="105"/>
                  </a:lnTo>
                  <a:lnTo>
                    <a:pt x="74" y="82"/>
                  </a:lnTo>
                  <a:lnTo>
                    <a:pt x="57" y="58"/>
                  </a:lnTo>
                  <a:lnTo>
                    <a:pt x="18" y="58"/>
                  </a:lnTo>
                  <a:lnTo>
                    <a:pt x="0" y="47"/>
                  </a:lnTo>
                </a:path>
              </a:pathLst>
            </a:custGeom>
            <a:solidFill>
              <a:srgbClr val="AD6900"/>
            </a:solidFill>
            <a:ln w="12700" cap="rnd">
              <a:solidFill>
                <a:schemeClr val="tx1"/>
              </a:solidFill>
              <a:round/>
              <a:headEnd/>
              <a:tailEnd/>
            </a:ln>
          </p:spPr>
          <p:txBody>
            <a:bodyPr/>
            <a:lstStyle/>
            <a:p>
              <a:endParaRPr lang="en-US"/>
            </a:p>
          </p:txBody>
        </p:sp>
      </p:grpSp>
      <p:grpSp>
        <p:nvGrpSpPr>
          <p:cNvPr id="31754" name="Group 28">
            <a:extLst>
              <a:ext uri="{FF2B5EF4-FFF2-40B4-BE49-F238E27FC236}">
                <a16:creationId xmlns:a16="http://schemas.microsoft.com/office/drawing/2014/main" id="{64294122-5DB5-BD57-B0D4-468FAF3A046A}"/>
              </a:ext>
            </a:extLst>
          </p:cNvPr>
          <p:cNvGrpSpPr>
            <a:grpSpLocks/>
          </p:cNvGrpSpPr>
          <p:nvPr/>
        </p:nvGrpSpPr>
        <p:grpSpPr bwMode="auto">
          <a:xfrm>
            <a:off x="2514600" y="5181600"/>
            <a:ext cx="977900" cy="1017588"/>
            <a:chOff x="2472" y="2624"/>
            <a:chExt cx="616" cy="641"/>
          </a:xfrm>
        </p:grpSpPr>
        <p:grpSp>
          <p:nvGrpSpPr>
            <p:cNvPr id="31763" name="Group 29">
              <a:extLst>
                <a:ext uri="{FF2B5EF4-FFF2-40B4-BE49-F238E27FC236}">
                  <a16:creationId xmlns:a16="http://schemas.microsoft.com/office/drawing/2014/main" id="{5E99E7A4-CF45-2CB6-68F7-0725E5B60064}"/>
                </a:ext>
              </a:extLst>
            </p:cNvPr>
            <p:cNvGrpSpPr>
              <a:grpSpLocks/>
            </p:cNvGrpSpPr>
            <p:nvPr/>
          </p:nvGrpSpPr>
          <p:grpSpPr bwMode="auto">
            <a:xfrm>
              <a:off x="2661" y="2624"/>
              <a:ext cx="427" cy="641"/>
              <a:chOff x="2661" y="2624"/>
              <a:chExt cx="427" cy="641"/>
            </a:xfrm>
          </p:grpSpPr>
          <p:sp>
            <p:nvSpPr>
              <p:cNvPr id="31770" name="Freeform 30">
                <a:extLst>
                  <a:ext uri="{FF2B5EF4-FFF2-40B4-BE49-F238E27FC236}">
                    <a16:creationId xmlns:a16="http://schemas.microsoft.com/office/drawing/2014/main" id="{6F3E2D15-BDB3-C484-F975-D1EE0F2BB47B}"/>
                  </a:ext>
                </a:extLst>
              </p:cNvPr>
              <p:cNvSpPr>
                <a:spLocks/>
              </p:cNvSpPr>
              <p:nvPr/>
            </p:nvSpPr>
            <p:spPr bwMode="auto">
              <a:xfrm>
                <a:off x="2661" y="2624"/>
                <a:ext cx="427" cy="641"/>
              </a:xfrm>
              <a:custGeom>
                <a:avLst/>
                <a:gdLst>
                  <a:gd name="T0" fmla="*/ 370 w 427"/>
                  <a:gd name="T1" fmla="*/ 87 h 641"/>
                  <a:gd name="T2" fmla="*/ 343 w 427"/>
                  <a:gd name="T3" fmla="*/ 58 h 641"/>
                  <a:gd name="T4" fmla="*/ 296 w 427"/>
                  <a:gd name="T5" fmla="*/ 29 h 641"/>
                  <a:gd name="T6" fmla="*/ 250 w 427"/>
                  <a:gd name="T7" fmla="*/ 20 h 641"/>
                  <a:gd name="T8" fmla="*/ 203 w 427"/>
                  <a:gd name="T9" fmla="*/ 10 h 641"/>
                  <a:gd name="T10" fmla="*/ 148 w 427"/>
                  <a:gd name="T11" fmla="*/ 0 h 641"/>
                  <a:gd name="T12" fmla="*/ 92 w 427"/>
                  <a:gd name="T13" fmla="*/ 0 h 641"/>
                  <a:gd name="T14" fmla="*/ 56 w 427"/>
                  <a:gd name="T15" fmla="*/ 29 h 641"/>
                  <a:gd name="T16" fmla="*/ 37 w 427"/>
                  <a:gd name="T17" fmla="*/ 68 h 641"/>
                  <a:gd name="T18" fmla="*/ 18 w 427"/>
                  <a:gd name="T19" fmla="*/ 107 h 641"/>
                  <a:gd name="T20" fmla="*/ 9 w 427"/>
                  <a:gd name="T21" fmla="*/ 145 h 641"/>
                  <a:gd name="T22" fmla="*/ 0 w 427"/>
                  <a:gd name="T23" fmla="*/ 185 h 641"/>
                  <a:gd name="T24" fmla="*/ 0 w 427"/>
                  <a:gd name="T25" fmla="*/ 233 h 641"/>
                  <a:gd name="T26" fmla="*/ 0 w 427"/>
                  <a:gd name="T27" fmla="*/ 272 h 641"/>
                  <a:gd name="T28" fmla="*/ 0 w 427"/>
                  <a:gd name="T29" fmla="*/ 311 h 641"/>
                  <a:gd name="T30" fmla="*/ 18 w 427"/>
                  <a:gd name="T31" fmla="*/ 349 h 641"/>
                  <a:gd name="T32" fmla="*/ 56 w 427"/>
                  <a:gd name="T33" fmla="*/ 369 h 641"/>
                  <a:gd name="T34" fmla="*/ 92 w 427"/>
                  <a:gd name="T35" fmla="*/ 388 h 641"/>
                  <a:gd name="T36" fmla="*/ 130 w 427"/>
                  <a:gd name="T37" fmla="*/ 407 h 641"/>
                  <a:gd name="T38" fmla="*/ 157 w 427"/>
                  <a:gd name="T39" fmla="*/ 436 h 641"/>
                  <a:gd name="T40" fmla="*/ 176 w 427"/>
                  <a:gd name="T41" fmla="*/ 485 h 641"/>
                  <a:gd name="T42" fmla="*/ 195 w 427"/>
                  <a:gd name="T43" fmla="*/ 524 h 641"/>
                  <a:gd name="T44" fmla="*/ 203 w 427"/>
                  <a:gd name="T45" fmla="*/ 563 h 641"/>
                  <a:gd name="T46" fmla="*/ 231 w 427"/>
                  <a:gd name="T47" fmla="*/ 602 h 641"/>
                  <a:gd name="T48" fmla="*/ 269 w 427"/>
                  <a:gd name="T49" fmla="*/ 621 h 641"/>
                  <a:gd name="T50" fmla="*/ 315 w 427"/>
                  <a:gd name="T51" fmla="*/ 631 h 641"/>
                  <a:gd name="T52" fmla="*/ 352 w 427"/>
                  <a:gd name="T53" fmla="*/ 640 h 641"/>
                  <a:gd name="T54" fmla="*/ 389 w 427"/>
                  <a:gd name="T55" fmla="*/ 611 h 641"/>
                  <a:gd name="T56" fmla="*/ 408 w 427"/>
                  <a:gd name="T57" fmla="*/ 573 h 641"/>
                  <a:gd name="T58" fmla="*/ 426 w 427"/>
                  <a:gd name="T59" fmla="*/ 534 h 641"/>
                  <a:gd name="T60" fmla="*/ 417 w 427"/>
                  <a:gd name="T61" fmla="*/ 495 h 641"/>
                  <a:gd name="T62" fmla="*/ 408 w 427"/>
                  <a:gd name="T63" fmla="*/ 456 h 6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7"/>
                  <a:gd name="T97" fmla="*/ 0 h 641"/>
                  <a:gd name="T98" fmla="*/ 427 w 427"/>
                  <a:gd name="T99" fmla="*/ 641 h 6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7" h="641">
                    <a:moveTo>
                      <a:pt x="380" y="116"/>
                    </a:moveTo>
                    <a:lnTo>
                      <a:pt x="370" y="87"/>
                    </a:lnTo>
                    <a:lnTo>
                      <a:pt x="362" y="68"/>
                    </a:lnTo>
                    <a:lnTo>
                      <a:pt x="343" y="58"/>
                    </a:lnTo>
                    <a:lnTo>
                      <a:pt x="324" y="49"/>
                    </a:lnTo>
                    <a:lnTo>
                      <a:pt x="296" y="29"/>
                    </a:lnTo>
                    <a:lnTo>
                      <a:pt x="278" y="29"/>
                    </a:lnTo>
                    <a:lnTo>
                      <a:pt x="250" y="20"/>
                    </a:lnTo>
                    <a:lnTo>
                      <a:pt x="223" y="10"/>
                    </a:lnTo>
                    <a:lnTo>
                      <a:pt x="203" y="10"/>
                    </a:lnTo>
                    <a:lnTo>
                      <a:pt x="176" y="0"/>
                    </a:lnTo>
                    <a:lnTo>
                      <a:pt x="148" y="0"/>
                    </a:lnTo>
                    <a:lnTo>
                      <a:pt x="111" y="0"/>
                    </a:lnTo>
                    <a:lnTo>
                      <a:pt x="92" y="0"/>
                    </a:lnTo>
                    <a:lnTo>
                      <a:pt x="74" y="10"/>
                    </a:lnTo>
                    <a:lnTo>
                      <a:pt x="56" y="29"/>
                    </a:lnTo>
                    <a:lnTo>
                      <a:pt x="46" y="49"/>
                    </a:lnTo>
                    <a:lnTo>
                      <a:pt x="37" y="68"/>
                    </a:lnTo>
                    <a:lnTo>
                      <a:pt x="28" y="87"/>
                    </a:lnTo>
                    <a:lnTo>
                      <a:pt x="18" y="107"/>
                    </a:lnTo>
                    <a:lnTo>
                      <a:pt x="9" y="126"/>
                    </a:lnTo>
                    <a:lnTo>
                      <a:pt x="9" y="145"/>
                    </a:lnTo>
                    <a:lnTo>
                      <a:pt x="0" y="165"/>
                    </a:lnTo>
                    <a:lnTo>
                      <a:pt x="0" y="185"/>
                    </a:lnTo>
                    <a:lnTo>
                      <a:pt x="0" y="204"/>
                    </a:lnTo>
                    <a:lnTo>
                      <a:pt x="0" y="233"/>
                    </a:lnTo>
                    <a:lnTo>
                      <a:pt x="0" y="253"/>
                    </a:lnTo>
                    <a:lnTo>
                      <a:pt x="0" y="272"/>
                    </a:lnTo>
                    <a:lnTo>
                      <a:pt x="0" y="291"/>
                    </a:lnTo>
                    <a:lnTo>
                      <a:pt x="0" y="311"/>
                    </a:lnTo>
                    <a:lnTo>
                      <a:pt x="9" y="330"/>
                    </a:lnTo>
                    <a:lnTo>
                      <a:pt x="18" y="349"/>
                    </a:lnTo>
                    <a:lnTo>
                      <a:pt x="37" y="359"/>
                    </a:lnTo>
                    <a:lnTo>
                      <a:pt x="56" y="369"/>
                    </a:lnTo>
                    <a:lnTo>
                      <a:pt x="74" y="369"/>
                    </a:lnTo>
                    <a:lnTo>
                      <a:pt x="92" y="388"/>
                    </a:lnTo>
                    <a:lnTo>
                      <a:pt x="111" y="398"/>
                    </a:lnTo>
                    <a:lnTo>
                      <a:pt x="130" y="407"/>
                    </a:lnTo>
                    <a:lnTo>
                      <a:pt x="139" y="427"/>
                    </a:lnTo>
                    <a:lnTo>
                      <a:pt x="157" y="436"/>
                    </a:lnTo>
                    <a:lnTo>
                      <a:pt x="167" y="465"/>
                    </a:lnTo>
                    <a:lnTo>
                      <a:pt x="176" y="485"/>
                    </a:lnTo>
                    <a:lnTo>
                      <a:pt x="185" y="505"/>
                    </a:lnTo>
                    <a:lnTo>
                      <a:pt x="195" y="524"/>
                    </a:lnTo>
                    <a:lnTo>
                      <a:pt x="203" y="544"/>
                    </a:lnTo>
                    <a:lnTo>
                      <a:pt x="203" y="563"/>
                    </a:lnTo>
                    <a:lnTo>
                      <a:pt x="223" y="582"/>
                    </a:lnTo>
                    <a:lnTo>
                      <a:pt x="231" y="602"/>
                    </a:lnTo>
                    <a:lnTo>
                      <a:pt x="250" y="611"/>
                    </a:lnTo>
                    <a:lnTo>
                      <a:pt x="269" y="621"/>
                    </a:lnTo>
                    <a:lnTo>
                      <a:pt x="287" y="621"/>
                    </a:lnTo>
                    <a:lnTo>
                      <a:pt x="315" y="631"/>
                    </a:lnTo>
                    <a:lnTo>
                      <a:pt x="334" y="640"/>
                    </a:lnTo>
                    <a:lnTo>
                      <a:pt x="352" y="640"/>
                    </a:lnTo>
                    <a:lnTo>
                      <a:pt x="370" y="631"/>
                    </a:lnTo>
                    <a:lnTo>
                      <a:pt x="389" y="611"/>
                    </a:lnTo>
                    <a:lnTo>
                      <a:pt x="398" y="592"/>
                    </a:lnTo>
                    <a:lnTo>
                      <a:pt x="408" y="573"/>
                    </a:lnTo>
                    <a:lnTo>
                      <a:pt x="417" y="553"/>
                    </a:lnTo>
                    <a:lnTo>
                      <a:pt x="426" y="534"/>
                    </a:lnTo>
                    <a:lnTo>
                      <a:pt x="426" y="515"/>
                    </a:lnTo>
                    <a:lnTo>
                      <a:pt x="417" y="495"/>
                    </a:lnTo>
                    <a:lnTo>
                      <a:pt x="426" y="456"/>
                    </a:lnTo>
                    <a:lnTo>
                      <a:pt x="408" y="456"/>
                    </a:lnTo>
                    <a:lnTo>
                      <a:pt x="398" y="446"/>
                    </a:lnTo>
                  </a:path>
                </a:pathLst>
              </a:custGeom>
              <a:solidFill>
                <a:srgbClr val="F57B49"/>
              </a:solidFill>
              <a:ln w="12700" cap="rnd">
                <a:solidFill>
                  <a:schemeClr val="tx1"/>
                </a:solidFill>
                <a:round/>
                <a:headEnd/>
                <a:tailEnd/>
              </a:ln>
            </p:spPr>
            <p:txBody>
              <a:bodyPr/>
              <a:lstStyle/>
              <a:p>
                <a:endParaRPr lang="en-US"/>
              </a:p>
            </p:txBody>
          </p:sp>
          <p:sp>
            <p:nvSpPr>
              <p:cNvPr id="31771" name="Freeform 31">
                <a:extLst>
                  <a:ext uri="{FF2B5EF4-FFF2-40B4-BE49-F238E27FC236}">
                    <a16:creationId xmlns:a16="http://schemas.microsoft.com/office/drawing/2014/main" id="{B94967A5-2782-30AB-1130-C146F86E3765}"/>
                  </a:ext>
                </a:extLst>
              </p:cNvPr>
              <p:cNvSpPr>
                <a:spLocks/>
              </p:cNvSpPr>
              <p:nvPr/>
            </p:nvSpPr>
            <p:spPr bwMode="auto">
              <a:xfrm>
                <a:off x="2711" y="2676"/>
                <a:ext cx="344" cy="525"/>
              </a:xfrm>
              <a:custGeom>
                <a:avLst/>
                <a:gdLst>
                  <a:gd name="T0" fmla="*/ 298 w 344"/>
                  <a:gd name="T1" fmla="*/ 71 h 525"/>
                  <a:gd name="T2" fmla="*/ 276 w 344"/>
                  <a:gd name="T3" fmla="*/ 48 h 525"/>
                  <a:gd name="T4" fmla="*/ 239 w 344"/>
                  <a:gd name="T5" fmla="*/ 24 h 525"/>
                  <a:gd name="T6" fmla="*/ 202 w 344"/>
                  <a:gd name="T7" fmla="*/ 16 h 525"/>
                  <a:gd name="T8" fmla="*/ 164 w 344"/>
                  <a:gd name="T9" fmla="*/ 8 h 525"/>
                  <a:gd name="T10" fmla="*/ 119 w 344"/>
                  <a:gd name="T11" fmla="*/ 0 h 525"/>
                  <a:gd name="T12" fmla="*/ 74 w 344"/>
                  <a:gd name="T13" fmla="*/ 0 h 525"/>
                  <a:gd name="T14" fmla="*/ 45 w 344"/>
                  <a:gd name="T15" fmla="*/ 24 h 525"/>
                  <a:gd name="T16" fmla="*/ 29 w 344"/>
                  <a:gd name="T17" fmla="*/ 56 h 525"/>
                  <a:gd name="T18" fmla="*/ 15 w 344"/>
                  <a:gd name="T19" fmla="*/ 88 h 525"/>
                  <a:gd name="T20" fmla="*/ 7 w 344"/>
                  <a:gd name="T21" fmla="*/ 119 h 525"/>
                  <a:gd name="T22" fmla="*/ 0 w 344"/>
                  <a:gd name="T23" fmla="*/ 151 h 525"/>
                  <a:gd name="T24" fmla="*/ 0 w 344"/>
                  <a:gd name="T25" fmla="*/ 191 h 525"/>
                  <a:gd name="T26" fmla="*/ 0 w 344"/>
                  <a:gd name="T27" fmla="*/ 223 h 525"/>
                  <a:gd name="T28" fmla="*/ 0 w 344"/>
                  <a:gd name="T29" fmla="*/ 255 h 525"/>
                  <a:gd name="T30" fmla="*/ 15 w 344"/>
                  <a:gd name="T31" fmla="*/ 286 h 525"/>
                  <a:gd name="T32" fmla="*/ 45 w 344"/>
                  <a:gd name="T33" fmla="*/ 302 h 525"/>
                  <a:gd name="T34" fmla="*/ 74 w 344"/>
                  <a:gd name="T35" fmla="*/ 318 h 525"/>
                  <a:gd name="T36" fmla="*/ 104 w 344"/>
                  <a:gd name="T37" fmla="*/ 333 h 525"/>
                  <a:gd name="T38" fmla="*/ 127 w 344"/>
                  <a:gd name="T39" fmla="*/ 357 h 525"/>
                  <a:gd name="T40" fmla="*/ 141 w 344"/>
                  <a:gd name="T41" fmla="*/ 397 h 525"/>
                  <a:gd name="T42" fmla="*/ 157 w 344"/>
                  <a:gd name="T43" fmla="*/ 429 h 525"/>
                  <a:gd name="T44" fmla="*/ 164 w 344"/>
                  <a:gd name="T45" fmla="*/ 461 h 525"/>
                  <a:gd name="T46" fmla="*/ 186 w 344"/>
                  <a:gd name="T47" fmla="*/ 493 h 525"/>
                  <a:gd name="T48" fmla="*/ 216 w 344"/>
                  <a:gd name="T49" fmla="*/ 508 h 525"/>
                  <a:gd name="T50" fmla="*/ 253 w 344"/>
                  <a:gd name="T51" fmla="*/ 517 h 525"/>
                  <a:gd name="T52" fmla="*/ 284 w 344"/>
                  <a:gd name="T53" fmla="*/ 524 h 525"/>
                  <a:gd name="T54" fmla="*/ 314 w 344"/>
                  <a:gd name="T55" fmla="*/ 500 h 525"/>
                  <a:gd name="T56" fmla="*/ 328 w 344"/>
                  <a:gd name="T57" fmla="*/ 469 h 525"/>
                  <a:gd name="T58" fmla="*/ 343 w 344"/>
                  <a:gd name="T59" fmla="*/ 437 h 525"/>
                  <a:gd name="T60" fmla="*/ 336 w 344"/>
                  <a:gd name="T61" fmla="*/ 405 h 525"/>
                  <a:gd name="T62" fmla="*/ 328 w 344"/>
                  <a:gd name="T63" fmla="*/ 374 h 5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525"/>
                  <a:gd name="T98" fmla="*/ 344 w 344"/>
                  <a:gd name="T99" fmla="*/ 525 h 5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525">
                    <a:moveTo>
                      <a:pt x="306" y="95"/>
                    </a:moveTo>
                    <a:lnTo>
                      <a:pt x="298" y="71"/>
                    </a:lnTo>
                    <a:lnTo>
                      <a:pt x="291" y="56"/>
                    </a:lnTo>
                    <a:lnTo>
                      <a:pt x="276" y="48"/>
                    </a:lnTo>
                    <a:lnTo>
                      <a:pt x="261" y="40"/>
                    </a:lnTo>
                    <a:lnTo>
                      <a:pt x="239" y="24"/>
                    </a:lnTo>
                    <a:lnTo>
                      <a:pt x="224" y="24"/>
                    </a:lnTo>
                    <a:lnTo>
                      <a:pt x="202" y="16"/>
                    </a:lnTo>
                    <a:lnTo>
                      <a:pt x="179" y="8"/>
                    </a:lnTo>
                    <a:lnTo>
                      <a:pt x="164" y="8"/>
                    </a:lnTo>
                    <a:lnTo>
                      <a:pt x="141" y="0"/>
                    </a:lnTo>
                    <a:lnTo>
                      <a:pt x="119" y="0"/>
                    </a:lnTo>
                    <a:lnTo>
                      <a:pt x="90" y="0"/>
                    </a:lnTo>
                    <a:lnTo>
                      <a:pt x="74" y="0"/>
                    </a:lnTo>
                    <a:lnTo>
                      <a:pt x="60" y="8"/>
                    </a:lnTo>
                    <a:lnTo>
                      <a:pt x="45" y="24"/>
                    </a:lnTo>
                    <a:lnTo>
                      <a:pt x="37" y="40"/>
                    </a:lnTo>
                    <a:lnTo>
                      <a:pt x="29" y="56"/>
                    </a:lnTo>
                    <a:lnTo>
                      <a:pt x="22" y="71"/>
                    </a:lnTo>
                    <a:lnTo>
                      <a:pt x="15" y="88"/>
                    </a:lnTo>
                    <a:lnTo>
                      <a:pt x="7" y="103"/>
                    </a:lnTo>
                    <a:lnTo>
                      <a:pt x="7" y="119"/>
                    </a:lnTo>
                    <a:lnTo>
                      <a:pt x="0" y="135"/>
                    </a:lnTo>
                    <a:lnTo>
                      <a:pt x="0" y="151"/>
                    </a:lnTo>
                    <a:lnTo>
                      <a:pt x="0" y="167"/>
                    </a:lnTo>
                    <a:lnTo>
                      <a:pt x="0" y="191"/>
                    </a:lnTo>
                    <a:lnTo>
                      <a:pt x="0" y="207"/>
                    </a:lnTo>
                    <a:lnTo>
                      <a:pt x="0" y="223"/>
                    </a:lnTo>
                    <a:lnTo>
                      <a:pt x="0" y="238"/>
                    </a:lnTo>
                    <a:lnTo>
                      <a:pt x="0" y="255"/>
                    </a:lnTo>
                    <a:lnTo>
                      <a:pt x="7" y="270"/>
                    </a:lnTo>
                    <a:lnTo>
                      <a:pt x="15" y="286"/>
                    </a:lnTo>
                    <a:lnTo>
                      <a:pt x="29" y="294"/>
                    </a:lnTo>
                    <a:lnTo>
                      <a:pt x="45" y="302"/>
                    </a:lnTo>
                    <a:lnTo>
                      <a:pt x="60" y="302"/>
                    </a:lnTo>
                    <a:lnTo>
                      <a:pt x="74" y="318"/>
                    </a:lnTo>
                    <a:lnTo>
                      <a:pt x="90" y="326"/>
                    </a:lnTo>
                    <a:lnTo>
                      <a:pt x="104" y="333"/>
                    </a:lnTo>
                    <a:lnTo>
                      <a:pt x="112" y="350"/>
                    </a:lnTo>
                    <a:lnTo>
                      <a:pt x="127" y="357"/>
                    </a:lnTo>
                    <a:lnTo>
                      <a:pt x="134" y="381"/>
                    </a:lnTo>
                    <a:lnTo>
                      <a:pt x="141" y="397"/>
                    </a:lnTo>
                    <a:lnTo>
                      <a:pt x="149" y="413"/>
                    </a:lnTo>
                    <a:lnTo>
                      <a:pt x="157" y="429"/>
                    </a:lnTo>
                    <a:lnTo>
                      <a:pt x="164" y="445"/>
                    </a:lnTo>
                    <a:lnTo>
                      <a:pt x="164" y="461"/>
                    </a:lnTo>
                    <a:lnTo>
                      <a:pt x="179" y="476"/>
                    </a:lnTo>
                    <a:lnTo>
                      <a:pt x="186" y="493"/>
                    </a:lnTo>
                    <a:lnTo>
                      <a:pt x="202" y="500"/>
                    </a:lnTo>
                    <a:lnTo>
                      <a:pt x="216" y="508"/>
                    </a:lnTo>
                    <a:lnTo>
                      <a:pt x="231" y="508"/>
                    </a:lnTo>
                    <a:lnTo>
                      <a:pt x="253" y="517"/>
                    </a:lnTo>
                    <a:lnTo>
                      <a:pt x="269" y="524"/>
                    </a:lnTo>
                    <a:lnTo>
                      <a:pt x="284" y="524"/>
                    </a:lnTo>
                    <a:lnTo>
                      <a:pt x="298" y="517"/>
                    </a:lnTo>
                    <a:lnTo>
                      <a:pt x="314" y="500"/>
                    </a:lnTo>
                    <a:lnTo>
                      <a:pt x="321" y="485"/>
                    </a:lnTo>
                    <a:lnTo>
                      <a:pt x="328" y="469"/>
                    </a:lnTo>
                    <a:lnTo>
                      <a:pt x="336" y="453"/>
                    </a:lnTo>
                    <a:lnTo>
                      <a:pt x="343" y="437"/>
                    </a:lnTo>
                    <a:lnTo>
                      <a:pt x="343" y="421"/>
                    </a:lnTo>
                    <a:lnTo>
                      <a:pt x="336" y="405"/>
                    </a:lnTo>
                    <a:lnTo>
                      <a:pt x="343" y="374"/>
                    </a:lnTo>
                    <a:lnTo>
                      <a:pt x="328" y="374"/>
                    </a:lnTo>
                    <a:lnTo>
                      <a:pt x="321" y="365"/>
                    </a:lnTo>
                  </a:path>
                </a:pathLst>
              </a:custGeom>
              <a:solidFill>
                <a:srgbClr val="FFA27C"/>
              </a:solidFill>
              <a:ln w="12700" cap="rnd">
                <a:solidFill>
                  <a:schemeClr val="tx1"/>
                </a:solidFill>
                <a:round/>
                <a:headEnd/>
                <a:tailEnd/>
              </a:ln>
            </p:spPr>
            <p:txBody>
              <a:bodyPr/>
              <a:lstStyle/>
              <a:p>
                <a:endParaRPr lang="en-US"/>
              </a:p>
            </p:txBody>
          </p:sp>
          <p:sp>
            <p:nvSpPr>
              <p:cNvPr id="31772" name="Freeform 32">
                <a:extLst>
                  <a:ext uri="{FF2B5EF4-FFF2-40B4-BE49-F238E27FC236}">
                    <a16:creationId xmlns:a16="http://schemas.microsoft.com/office/drawing/2014/main" id="{BE1A1B85-4635-6163-39A7-E5038B10BC1E}"/>
                  </a:ext>
                </a:extLst>
              </p:cNvPr>
              <p:cNvSpPr>
                <a:spLocks/>
              </p:cNvSpPr>
              <p:nvPr/>
            </p:nvSpPr>
            <p:spPr bwMode="auto">
              <a:xfrm>
                <a:off x="2900" y="2799"/>
                <a:ext cx="121" cy="253"/>
              </a:xfrm>
              <a:custGeom>
                <a:avLst/>
                <a:gdLst>
                  <a:gd name="T0" fmla="*/ 120 w 121"/>
                  <a:gd name="T1" fmla="*/ 0 h 253"/>
                  <a:gd name="T2" fmla="*/ 105 w 121"/>
                  <a:gd name="T3" fmla="*/ 0 h 253"/>
                  <a:gd name="T4" fmla="*/ 90 w 121"/>
                  <a:gd name="T5" fmla="*/ 10 h 253"/>
                  <a:gd name="T6" fmla="*/ 75 w 121"/>
                  <a:gd name="T7" fmla="*/ 18 h 253"/>
                  <a:gd name="T8" fmla="*/ 67 w 121"/>
                  <a:gd name="T9" fmla="*/ 38 h 253"/>
                  <a:gd name="T10" fmla="*/ 53 w 121"/>
                  <a:gd name="T11" fmla="*/ 38 h 253"/>
                  <a:gd name="T12" fmla="*/ 38 w 121"/>
                  <a:gd name="T13" fmla="*/ 56 h 253"/>
                  <a:gd name="T14" fmla="*/ 22 w 121"/>
                  <a:gd name="T15" fmla="*/ 66 h 253"/>
                  <a:gd name="T16" fmla="*/ 22 w 121"/>
                  <a:gd name="T17" fmla="*/ 84 h 253"/>
                  <a:gd name="T18" fmla="*/ 8 w 121"/>
                  <a:gd name="T19" fmla="*/ 102 h 253"/>
                  <a:gd name="T20" fmla="*/ 0 w 121"/>
                  <a:gd name="T21" fmla="*/ 122 h 253"/>
                  <a:gd name="T22" fmla="*/ 0 w 121"/>
                  <a:gd name="T23" fmla="*/ 140 h 253"/>
                  <a:gd name="T24" fmla="*/ 0 w 121"/>
                  <a:gd name="T25" fmla="*/ 158 h 253"/>
                  <a:gd name="T26" fmla="*/ 0 w 121"/>
                  <a:gd name="T27" fmla="*/ 178 h 253"/>
                  <a:gd name="T28" fmla="*/ 15 w 121"/>
                  <a:gd name="T29" fmla="*/ 186 h 253"/>
                  <a:gd name="T30" fmla="*/ 38 w 121"/>
                  <a:gd name="T31" fmla="*/ 196 h 253"/>
                  <a:gd name="T32" fmla="*/ 53 w 121"/>
                  <a:gd name="T33" fmla="*/ 206 h 253"/>
                  <a:gd name="T34" fmla="*/ 67 w 121"/>
                  <a:gd name="T35" fmla="*/ 206 h 253"/>
                  <a:gd name="T36" fmla="*/ 67 w 121"/>
                  <a:gd name="T37" fmla="*/ 224 h 253"/>
                  <a:gd name="T38" fmla="*/ 75 w 121"/>
                  <a:gd name="T39" fmla="*/ 242 h 253"/>
                  <a:gd name="T40" fmla="*/ 90 w 121"/>
                  <a:gd name="T41" fmla="*/ 242 h 253"/>
                  <a:gd name="T42" fmla="*/ 105 w 121"/>
                  <a:gd name="T43" fmla="*/ 252 h 253"/>
                  <a:gd name="T44" fmla="*/ 120 w 121"/>
                  <a:gd name="T45" fmla="*/ 252 h 25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1"/>
                  <a:gd name="T70" fmla="*/ 0 h 253"/>
                  <a:gd name="T71" fmla="*/ 121 w 121"/>
                  <a:gd name="T72" fmla="*/ 253 h 25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1" h="253">
                    <a:moveTo>
                      <a:pt x="120" y="0"/>
                    </a:moveTo>
                    <a:lnTo>
                      <a:pt x="105" y="0"/>
                    </a:lnTo>
                    <a:lnTo>
                      <a:pt x="90" y="10"/>
                    </a:lnTo>
                    <a:lnTo>
                      <a:pt x="75" y="18"/>
                    </a:lnTo>
                    <a:lnTo>
                      <a:pt x="67" y="38"/>
                    </a:lnTo>
                    <a:lnTo>
                      <a:pt x="53" y="38"/>
                    </a:lnTo>
                    <a:lnTo>
                      <a:pt x="38" y="56"/>
                    </a:lnTo>
                    <a:lnTo>
                      <a:pt x="22" y="66"/>
                    </a:lnTo>
                    <a:lnTo>
                      <a:pt x="22" y="84"/>
                    </a:lnTo>
                    <a:lnTo>
                      <a:pt x="8" y="102"/>
                    </a:lnTo>
                    <a:lnTo>
                      <a:pt x="0" y="122"/>
                    </a:lnTo>
                    <a:lnTo>
                      <a:pt x="0" y="140"/>
                    </a:lnTo>
                    <a:lnTo>
                      <a:pt x="0" y="158"/>
                    </a:lnTo>
                    <a:lnTo>
                      <a:pt x="0" y="178"/>
                    </a:lnTo>
                    <a:lnTo>
                      <a:pt x="15" y="186"/>
                    </a:lnTo>
                    <a:lnTo>
                      <a:pt x="38" y="196"/>
                    </a:lnTo>
                    <a:lnTo>
                      <a:pt x="53" y="206"/>
                    </a:lnTo>
                    <a:lnTo>
                      <a:pt x="67" y="206"/>
                    </a:lnTo>
                    <a:lnTo>
                      <a:pt x="67" y="224"/>
                    </a:lnTo>
                    <a:lnTo>
                      <a:pt x="75" y="242"/>
                    </a:lnTo>
                    <a:lnTo>
                      <a:pt x="90" y="242"/>
                    </a:lnTo>
                    <a:lnTo>
                      <a:pt x="105" y="252"/>
                    </a:lnTo>
                    <a:lnTo>
                      <a:pt x="120" y="252"/>
                    </a:lnTo>
                  </a:path>
                </a:pathLst>
              </a:custGeom>
              <a:solidFill>
                <a:srgbClr val="F57B49"/>
              </a:solidFill>
              <a:ln w="12700" cap="rnd">
                <a:solidFill>
                  <a:schemeClr val="tx1"/>
                </a:solidFill>
                <a:round/>
                <a:headEnd/>
                <a:tailEnd/>
              </a:ln>
            </p:spPr>
            <p:txBody>
              <a:bodyPr/>
              <a:lstStyle/>
              <a:p>
                <a:endParaRPr lang="en-US"/>
              </a:p>
            </p:txBody>
          </p:sp>
          <p:sp>
            <p:nvSpPr>
              <p:cNvPr id="31773" name="Freeform 33">
                <a:extLst>
                  <a:ext uri="{FF2B5EF4-FFF2-40B4-BE49-F238E27FC236}">
                    <a16:creationId xmlns:a16="http://schemas.microsoft.com/office/drawing/2014/main" id="{735C2C0B-5CA4-BCC3-FCC9-E75C3D4A6C08}"/>
                  </a:ext>
                </a:extLst>
              </p:cNvPr>
              <p:cNvSpPr>
                <a:spLocks/>
              </p:cNvSpPr>
              <p:nvPr/>
            </p:nvSpPr>
            <p:spPr bwMode="auto">
              <a:xfrm>
                <a:off x="3008" y="2805"/>
                <a:ext cx="38" cy="117"/>
              </a:xfrm>
              <a:custGeom>
                <a:avLst/>
                <a:gdLst>
                  <a:gd name="T0" fmla="*/ 37 w 38"/>
                  <a:gd name="T1" fmla="*/ 0 h 117"/>
                  <a:gd name="T2" fmla="*/ 37 w 38"/>
                  <a:gd name="T3" fmla="*/ 19 h 117"/>
                  <a:gd name="T4" fmla="*/ 37 w 38"/>
                  <a:gd name="T5" fmla="*/ 38 h 117"/>
                  <a:gd name="T6" fmla="*/ 28 w 38"/>
                  <a:gd name="T7" fmla="*/ 58 h 117"/>
                  <a:gd name="T8" fmla="*/ 28 w 38"/>
                  <a:gd name="T9" fmla="*/ 77 h 117"/>
                  <a:gd name="T10" fmla="*/ 9 w 38"/>
                  <a:gd name="T11" fmla="*/ 96 h 117"/>
                  <a:gd name="T12" fmla="*/ 0 w 38"/>
                  <a:gd name="T13" fmla="*/ 116 h 117"/>
                  <a:gd name="T14" fmla="*/ 0 60000 65536"/>
                  <a:gd name="T15" fmla="*/ 0 60000 65536"/>
                  <a:gd name="T16" fmla="*/ 0 60000 65536"/>
                  <a:gd name="T17" fmla="*/ 0 60000 65536"/>
                  <a:gd name="T18" fmla="*/ 0 60000 65536"/>
                  <a:gd name="T19" fmla="*/ 0 60000 65536"/>
                  <a:gd name="T20" fmla="*/ 0 60000 65536"/>
                  <a:gd name="T21" fmla="*/ 0 w 38"/>
                  <a:gd name="T22" fmla="*/ 0 h 117"/>
                  <a:gd name="T23" fmla="*/ 38 w 38"/>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7">
                    <a:moveTo>
                      <a:pt x="37" y="0"/>
                    </a:moveTo>
                    <a:lnTo>
                      <a:pt x="37" y="19"/>
                    </a:lnTo>
                    <a:lnTo>
                      <a:pt x="37" y="38"/>
                    </a:lnTo>
                    <a:lnTo>
                      <a:pt x="28" y="58"/>
                    </a:lnTo>
                    <a:lnTo>
                      <a:pt x="28" y="77"/>
                    </a:lnTo>
                    <a:lnTo>
                      <a:pt x="9" y="96"/>
                    </a:lnTo>
                    <a:lnTo>
                      <a:pt x="0" y="11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774" name="Freeform 34">
                <a:extLst>
                  <a:ext uri="{FF2B5EF4-FFF2-40B4-BE49-F238E27FC236}">
                    <a16:creationId xmlns:a16="http://schemas.microsoft.com/office/drawing/2014/main" id="{E1262B1A-8AFD-1497-F44D-6075026E5CFB}"/>
                  </a:ext>
                </a:extLst>
              </p:cNvPr>
              <p:cNvSpPr>
                <a:spLocks/>
              </p:cNvSpPr>
              <p:nvPr/>
            </p:nvSpPr>
            <p:spPr bwMode="auto">
              <a:xfrm>
                <a:off x="3015" y="2936"/>
                <a:ext cx="65" cy="79"/>
              </a:xfrm>
              <a:custGeom>
                <a:avLst/>
                <a:gdLst>
                  <a:gd name="T0" fmla="*/ 64 w 65"/>
                  <a:gd name="T1" fmla="*/ 78 h 79"/>
                  <a:gd name="T2" fmla="*/ 64 w 65"/>
                  <a:gd name="T3" fmla="*/ 59 h 79"/>
                  <a:gd name="T4" fmla="*/ 64 w 65"/>
                  <a:gd name="T5" fmla="*/ 39 h 79"/>
                  <a:gd name="T6" fmla="*/ 55 w 65"/>
                  <a:gd name="T7" fmla="*/ 19 h 79"/>
                  <a:gd name="T8" fmla="*/ 36 w 65"/>
                  <a:gd name="T9" fmla="*/ 0 h 79"/>
                  <a:gd name="T10" fmla="*/ 18 w 65"/>
                  <a:gd name="T11" fmla="*/ 0 h 79"/>
                  <a:gd name="T12" fmla="*/ 0 w 65"/>
                  <a:gd name="T13" fmla="*/ 10 h 79"/>
                  <a:gd name="T14" fmla="*/ 0 w 65"/>
                  <a:gd name="T15" fmla="*/ 29 h 79"/>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79"/>
                  <a:gd name="T26" fmla="*/ 65 w 65"/>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79">
                    <a:moveTo>
                      <a:pt x="64" y="78"/>
                    </a:moveTo>
                    <a:lnTo>
                      <a:pt x="64" y="59"/>
                    </a:lnTo>
                    <a:lnTo>
                      <a:pt x="64" y="39"/>
                    </a:lnTo>
                    <a:lnTo>
                      <a:pt x="55" y="19"/>
                    </a:lnTo>
                    <a:lnTo>
                      <a:pt x="36" y="0"/>
                    </a:lnTo>
                    <a:lnTo>
                      <a:pt x="18" y="0"/>
                    </a:lnTo>
                    <a:lnTo>
                      <a:pt x="0" y="10"/>
                    </a:lnTo>
                    <a:lnTo>
                      <a:pt x="0" y="29"/>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1764" name="Line 35">
              <a:extLst>
                <a:ext uri="{FF2B5EF4-FFF2-40B4-BE49-F238E27FC236}">
                  <a16:creationId xmlns:a16="http://schemas.microsoft.com/office/drawing/2014/main" id="{0A8B52F6-A955-5CFB-4EAD-B45662579D19}"/>
                </a:ext>
              </a:extLst>
            </p:cNvPr>
            <p:cNvSpPr>
              <a:spLocks noChangeShapeType="1"/>
            </p:cNvSpPr>
            <p:nvPr/>
          </p:nvSpPr>
          <p:spPr bwMode="auto">
            <a:xfrm>
              <a:off x="2504" y="2671"/>
              <a:ext cx="88" cy="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65" name="Line 36">
              <a:extLst>
                <a:ext uri="{FF2B5EF4-FFF2-40B4-BE49-F238E27FC236}">
                  <a16:creationId xmlns:a16="http://schemas.microsoft.com/office/drawing/2014/main" id="{6294D36E-7A5A-6109-3739-194D711DB461}"/>
                </a:ext>
              </a:extLst>
            </p:cNvPr>
            <p:cNvSpPr>
              <a:spLocks noChangeShapeType="1"/>
            </p:cNvSpPr>
            <p:nvPr/>
          </p:nvSpPr>
          <p:spPr bwMode="auto">
            <a:xfrm>
              <a:off x="2472" y="2789"/>
              <a:ext cx="120" cy="5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66" name="Line 37">
              <a:extLst>
                <a:ext uri="{FF2B5EF4-FFF2-40B4-BE49-F238E27FC236}">
                  <a16:creationId xmlns:a16="http://schemas.microsoft.com/office/drawing/2014/main" id="{9702FAA2-D88D-0DAA-8F1D-014140704750}"/>
                </a:ext>
              </a:extLst>
            </p:cNvPr>
            <p:cNvSpPr>
              <a:spLocks noChangeShapeType="1"/>
            </p:cNvSpPr>
            <p:nvPr/>
          </p:nvSpPr>
          <p:spPr bwMode="auto">
            <a:xfrm>
              <a:off x="2472" y="2907"/>
              <a:ext cx="110"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67" name="Line 38">
              <a:extLst>
                <a:ext uri="{FF2B5EF4-FFF2-40B4-BE49-F238E27FC236}">
                  <a16:creationId xmlns:a16="http://schemas.microsoft.com/office/drawing/2014/main" id="{F8921168-9B08-85D1-F5C8-78A7BE540FDE}"/>
                </a:ext>
              </a:extLst>
            </p:cNvPr>
            <p:cNvSpPr>
              <a:spLocks noChangeShapeType="1"/>
            </p:cNvSpPr>
            <p:nvPr/>
          </p:nvSpPr>
          <p:spPr bwMode="auto">
            <a:xfrm flipV="1">
              <a:off x="2472" y="2982"/>
              <a:ext cx="120" cy="3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68" name="Line 39">
              <a:extLst>
                <a:ext uri="{FF2B5EF4-FFF2-40B4-BE49-F238E27FC236}">
                  <a16:creationId xmlns:a16="http://schemas.microsoft.com/office/drawing/2014/main" id="{1CCC573C-3ECB-4B58-C161-670116B03074}"/>
                </a:ext>
              </a:extLst>
            </p:cNvPr>
            <p:cNvSpPr>
              <a:spLocks noChangeShapeType="1"/>
            </p:cNvSpPr>
            <p:nvPr/>
          </p:nvSpPr>
          <p:spPr bwMode="auto">
            <a:xfrm flipV="1">
              <a:off x="2515" y="3058"/>
              <a:ext cx="77"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769" name="Line 40">
              <a:extLst>
                <a:ext uri="{FF2B5EF4-FFF2-40B4-BE49-F238E27FC236}">
                  <a16:creationId xmlns:a16="http://schemas.microsoft.com/office/drawing/2014/main" id="{2BC2826E-8EE2-83A1-1355-12AF4F25287A}"/>
                </a:ext>
              </a:extLst>
            </p:cNvPr>
            <p:cNvSpPr>
              <a:spLocks noChangeShapeType="1"/>
            </p:cNvSpPr>
            <p:nvPr/>
          </p:nvSpPr>
          <p:spPr bwMode="auto">
            <a:xfrm flipV="1">
              <a:off x="2610" y="3132"/>
              <a:ext cx="24" cy="8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1755" name="AutoShape 41">
            <a:extLst>
              <a:ext uri="{FF2B5EF4-FFF2-40B4-BE49-F238E27FC236}">
                <a16:creationId xmlns:a16="http://schemas.microsoft.com/office/drawing/2014/main" id="{669C5188-3DA1-1840-D295-A03E37E9814B}"/>
              </a:ext>
            </a:extLst>
          </p:cNvPr>
          <p:cNvSpPr>
            <a:spLocks noChangeArrowheads="1"/>
          </p:cNvSpPr>
          <p:nvPr/>
        </p:nvSpPr>
        <p:spPr bwMode="auto">
          <a:xfrm>
            <a:off x="6477000" y="3962400"/>
            <a:ext cx="1828800" cy="1066800"/>
          </a:xfrm>
          <a:prstGeom prst="wedgeEllipseCallout">
            <a:avLst>
              <a:gd name="adj1" fmla="val -38542"/>
              <a:gd name="adj2" fmla="val 40028"/>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lgn="ctr">
              <a:spcBef>
                <a:spcPct val="0"/>
              </a:spcBef>
              <a:buFontTx/>
              <a:buNone/>
            </a:pPr>
            <a:endParaRPr lang="en-US" altLang="en-US" sz="3600">
              <a:latin typeface="New York" pitchFamily="18" charset="0"/>
            </a:endParaRPr>
          </a:p>
        </p:txBody>
      </p:sp>
      <p:sp>
        <p:nvSpPr>
          <p:cNvPr id="31756" name="Text Box 42">
            <a:extLst>
              <a:ext uri="{FF2B5EF4-FFF2-40B4-BE49-F238E27FC236}">
                <a16:creationId xmlns:a16="http://schemas.microsoft.com/office/drawing/2014/main" id="{BAB3B689-0D9D-FE48-1026-C2EB2DDB37EA}"/>
              </a:ext>
            </a:extLst>
          </p:cNvPr>
          <p:cNvSpPr txBox="1">
            <a:spLocks noChangeArrowheads="1"/>
          </p:cNvSpPr>
          <p:nvPr/>
        </p:nvSpPr>
        <p:spPr bwMode="auto">
          <a:xfrm>
            <a:off x="6705600" y="4038600"/>
            <a:ext cx="15969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r>
              <a:rPr lang="en-US" altLang="en-US" sz="2400" dirty="0">
                <a:latin typeface="Times New Roman" panose="02020603050405020304" pitchFamily="18" charset="0"/>
              </a:rPr>
              <a:t>Knows f</a:t>
            </a:r>
            <a:r>
              <a:rPr lang="en-US" altLang="en-US" sz="2400" baseline="-25000" dirty="0">
                <a:latin typeface="Times New Roman" panose="02020603050405020304" pitchFamily="18" charset="0"/>
              </a:rPr>
              <a:t>u</a:t>
            </a:r>
            <a:r>
              <a:rPr lang="en-US" altLang="en-US" sz="2400" baseline="30000" dirty="0">
                <a:latin typeface="Times New Roman" panose="02020603050405020304" pitchFamily="18" charset="0"/>
              </a:rPr>
              <a:t>-1 </a:t>
            </a:r>
            <a:endParaRPr lang="en-US" altLang="en-US" sz="2400" baseline="-25000" dirty="0">
              <a:latin typeface="Times New Roman" panose="02020603050405020304" pitchFamily="18" charset="0"/>
            </a:endParaRPr>
          </a:p>
        </p:txBody>
      </p:sp>
      <p:sp>
        <p:nvSpPr>
          <p:cNvPr id="31757" name="Line 43">
            <a:extLst>
              <a:ext uri="{FF2B5EF4-FFF2-40B4-BE49-F238E27FC236}">
                <a16:creationId xmlns:a16="http://schemas.microsoft.com/office/drawing/2014/main" id="{545317FF-3640-0B4B-F421-28D57AE109D5}"/>
              </a:ext>
            </a:extLst>
          </p:cNvPr>
          <p:cNvSpPr>
            <a:spLocks noChangeShapeType="1"/>
          </p:cNvSpPr>
          <p:nvPr/>
        </p:nvSpPr>
        <p:spPr bwMode="auto">
          <a:xfrm>
            <a:off x="2286000" y="2362200"/>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8" name="Text Box 44">
            <a:extLst>
              <a:ext uri="{FF2B5EF4-FFF2-40B4-BE49-F238E27FC236}">
                <a16:creationId xmlns:a16="http://schemas.microsoft.com/office/drawing/2014/main" id="{CB05DC78-AEE0-26BE-0287-747FA04DDBA5}"/>
              </a:ext>
            </a:extLst>
          </p:cNvPr>
          <p:cNvSpPr txBox="1">
            <a:spLocks noChangeArrowheads="1"/>
          </p:cNvSpPr>
          <p:nvPr/>
        </p:nvSpPr>
        <p:spPr bwMode="auto">
          <a:xfrm>
            <a:off x="1143000" y="1752600"/>
            <a:ext cx="67167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r>
              <a:rPr lang="en-US" altLang="en-US" sz="2400" dirty="0">
                <a:latin typeface="Times New Roman" panose="02020603050405020304" pitchFamily="18" charset="0"/>
              </a:rPr>
              <a:t>User public key     User  private key</a:t>
            </a:r>
          </a:p>
          <a:p>
            <a:pPr>
              <a:spcBef>
                <a:spcPct val="0"/>
              </a:spcBef>
              <a:buFontTx/>
              <a:buNone/>
            </a:pPr>
            <a:endParaRPr lang="en-US" altLang="en-US" sz="2400" dirty="0">
              <a:latin typeface="Times New Roman" panose="02020603050405020304" pitchFamily="18" charset="0"/>
            </a:endParaRPr>
          </a:p>
          <a:p>
            <a:pPr>
              <a:spcBef>
                <a:spcPct val="0"/>
              </a:spcBef>
              <a:buFontTx/>
              <a:buNone/>
            </a:pPr>
            <a:r>
              <a:rPr lang="en-US" altLang="en-US" sz="2400" dirty="0">
                <a:latin typeface="Times New Roman" panose="02020603050405020304" pitchFamily="18" charset="0"/>
              </a:rPr>
              <a:t>     f</a:t>
            </a:r>
            <a:r>
              <a:rPr lang="en-US" altLang="en-US" sz="2400" baseline="-25000" dirty="0">
                <a:latin typeface="Times New Roman" panose="02020603050405020304" pitchFamily="18" charset="0"/>
              </a:rPr>
              <a:t>u                                                    </a:t>
            </a:r>
            <a:r>
              <a:rPr lang="en-US" altLang="en-US" sz="2400" dirty="0" err="1">
                <a:latin typeface="Times New Roman" panose="02020603050405020304" pitchFamily="18" charset="0"/>
              </a:rPr>
              <a:t>t</a:t>
            </a:r>
            <a:r>
              <a:rPr lang="en-US" altLang="en-US" sz="2400" baseline="-25000" dirty="0" err="1">
                <a:latin typeface="Times New Roman" panose="02020603050405020304" pitchFamily="18" charset="0"/>
              </a:rPr>
              <a:t>u</a:t>
            </a:r>
            <a:r>
              <a:rPr lang="en-US" altLang="en-US" sz="2400" baseline="30000" dirty="0">
                <a:latin typeface="Times New Roman" panose="02020603050405020304" pitchFamily="18" charset="0"/>
              </a:rPr>
              <a:t>                       </a:t>
            </a:r>
            <a:r>
              <a:rPr lang="en-US" altLang="en-US" sz="2400" dirty="0">
                <a:latin typeface="Times New Roman" panose="02020603050405020304" pitchFamily="18" charset="0"/>
              </a:rPr>
              <a:t>G(1</a:t>
            </a:r>
            <a:r>
              <a:rPr lang="en-US" altLang="en-US" sz="2400" baseline="30000" dirty="0">
                <a:latin typeface="Times New Roman" panose="02020603050405020304" pitchFamily="18" charset="0"/>
              </a:rPr>
              <a:t>n</a:t>
            </a:r>
            <a:r>
              <a:rPr lang="en-US" altLang="en-US" sz="2400" dirty="0">
                <a:latin typeface="Times New Roman" panose="02020603050405020304" pitchFamily="18" charset="0"/>
              </a:rPr>
              <a:t>) outputs</a:t>
            </a:r>
          </a:p>
          <a:p>
            <a:pPr>
              <a:spcBef>
                <a:spcPct val="0"/>
              </a:spcBef>
              <a:buFontTx/>
              <a:buNone/>
            </a:pPr>
            <a:r>
              <a:rPr lang="en-US" altLang="en-US" sz="2400" dirty="0">
                <a:latin typeface="Times New Roman" panose="02020603050405020304" pitchFamily="18" charset="0"/>
              </a:rPr>
              <a:t>					    (</a:t>
            </a:r>
            <a:r>
              <a:rPr lang="en-US" altLang="en-US" sz="2400" dirty="0" err="1">
                <a:latin typeface="Times New Roman" panose="02020603050405020304" pitchFamily="18" charset="0"/>
              </a:rPr>
              <a:t>f</a:t>
            </a:r>
            <a:r>
              <a:rPr lang="en-US" altLang="en-US" sz="2400" baseline="-25000" dirty="0" err="1">
                <a:latin typeface="Times New Roman" panose="02020603050405020304" pitchFamily="18" charset="0"/>
              </a:rPr>
              <a:t>u</a:t>
            </a:r>
            <a:r>
              <a:rPr lang="en-US" altLang="en-US" sz="2400" dirty="0" err="1">
                <a:latin typeface="Times New Roman" panose="02020603050405020304" pitchFamily="18" charset="0"/>
              </a:rPr>
              <a:t>,t</a:t>
            </a:r>
            <a:r>
              <a:rPr lang="en-US" altLang="en-US" sz="2400" baseline="-25000" dirty="0" err="1">
                <a:latin typeface="Times New Roman" panose="02020603050405020304" pitchFamily="18" charset="0"/>
              </a:rPr>
              <a:t>u</a:t>
            </a:r>
            <a:r>
              <a:rPr lang="en-US" altLang="en-US" sz="2400" dirty="0">
                <a:latin typeface="Times New Roman" panose="02020603050405020304" pitchFamily="18" charset="0"/>
              </a:rPr>
              <a:t>) in F</a:t>
            </a:r>
          </a:p>
          <a:p>
            <a:pPr>
              <a:spcBef>
                <a:spcPct val="0"/>
              </a:spcBef>
              <a:buFontTx/>
              <a:buNone/>
            </a:pPr>
            <a:endParaRPr lang="en-US" altLang="en-US" sz="2400" baseline="-25000" dirty="0">
              <a:latin typeface="Times New Roman" panose="02020603050405020304" pitchFamily="18" charset="0"/>
            </a:endParaRPr>
          </a:p>
        </p:txBody>
      </p:sp>
      <p:sp>
        <p:nvSpPr>
          <p:cNvPr id="31759" name="Line 45">
            <a:extLst>
              <a:ext uri="{FF2B5EF4-FFF2-40B4-BE49-F238E27FC236}">
                <a16:creationId xmlns:a16="http://schemas.microsoft.com/office/drawing/2014/main" id="{980B88DE-42B1-C4D0-BEBA-6F13E5E2CD59}"/>
              </a:ext>
            </a:extLst>
          </p:cNvPr>
          <p:cNvSpPr>
            <a:spLocks noChangeShapeType="1"/>
          </p:cNvSpPr>
          <p:nvPr/>
        </p:nvSpPr>
        <p:spPr bwMode="auto">
          <a:xfrm flipH="1">
            <a:off x="3429000" y="1524000"/>
            <a:ext cx="7620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60" name="Line 46">
            <a:extLst>
              <a:ext uri="{FF2B5EF4-FFF2-40B4-BE49-F238E27FC236}">
                <a16:creationId xmlns:a16="http://schemas.microsoft.com/office/drawing/2014/main" id="{B1789335-1A2C-E986-F3E3-EFC908B9298C}"/>
              </a:ext>
            </a:extLst>
          </p:cNvPr>
          <p:cNvSpPr>
            <a:spLocks noChangeShapeType="1"/>
          </p:cNvSpPr>
          <p:nvPr/>
        </p:nvSpPr>
        <p:spPr bwMode="auto">
          <a:xfrm>
            <a:off x="1066800" y="2362200"/>
            <a:ext cx="563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61" name="Text Box 47">
            <a:extLst>
              <a:ext uri="{FF2B5EF4-FFF2-40B4-BE49-F238E27FC236}">
                <a16:creationId xmlns:a16="http://schemas.microsoft.com/office/drawing/2014/main" id="{32ED18B3-631E-EFC3-86ED-9426EA46F32D}"/>
              </a:ext>
            </a:extLst>
          </p:cNvPr>
          <p:cNvSpPr txBox="1">
            <a:spLocks noChangeArrowheads="1"/>
          </p:cNvSpPr>
          <p:nvPr/>
        </p:nvSpPr>
        <p:spPr bwMode="auto">
          <a:xfrm>
            <a:off x="228600" y="5867400"/>
            <a:ext cx="24272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r>
              <a:rPr lang="en-US" altLang="en-US" sz="2400">
                <a:latin typeface="Times New Roman" panose="02020603050405020304" pitchFamily="18" charset="0"/>
              </a:rPr>
              <a:t>On message m </a:t>
            </a:r>
          </a:p>
          <a:p>
            <a:pPr>
              <a:spcBef>
                <a:spcPct val="0"/>
              </a:spcBef>
              <a:buFontTx/>
              <a:buNone/>
            </a:pPr>
            <a:r>
              <a:rPr lang="en-US" altLang="en-US" sz="2400">
                <a:latin typeface="Times New Roman" panose="02020603050405020304" pitchFamily="18" charset="0"/>
              </a:rPr>
              <a:t>Compute c=f</a:t>
            </a:r>
            <a:r>
              <a:rPr lang="en-US" altLang="en-US" sz="2400" baseline="-25000">
                <a:latin typeface="Times New Roman" panose="02020603050405020304" pitchFamily="18" charset="0"/>
              </a:rPr>
              <a:t>u</a:t>
            </a:r>
            <a:r>
              <a:rPr lang="en-US" altLang="en-US" sz="2400">
                <a:latin typeface="Times New Roman" panose="02020603050405020304" pitchFamily="18" charset="0"/>
              </a:rPr>
              <a:t>(m) </a:t>
            </a:r>
          </a:p>
        </p:txBody>
      </p:sp>
      <p:sp>
        <p:nvSpPr>
          <p:cNvPr id="31762" name="Text Box 48">
            <a:extLst>
              <a:ext uri="{FF2B5EF4-FFF2-40B4-BE49-F238E27FC236}">
                <a16:creationId xmlns:a16="http://schemas.microsoft.com/office/drawing/2014/main" id="{A24037D5-CECA-9C93-332A-2A247B1AE070}"/>
              </a:ext>
            </a:extLst>
          </p:cNvPr>
          <p:cNvSpPr txBox="1">
            <a:spLocks noChangeArrowheads="1"/>
          </p:cNvSpPr>
          <p:nvPr/>
        </p:nvSpPr>
        <p:spPr bwMode="auto">
          <a:xfrm>
            <a:off x="5562600" y="5867400"/>
            <a:ext cx="33353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902030302020204" pitchFamily="66" charset="0"/>
                <a:ea typeface="ＭＳ Ｐゴシック" panose="020B0600070205080204" pitchFamily="34" charset="-128"/>
              </a:defRPr>
            </a:lvl1pPr>
            <a:lvl2pPr marL="742950" indent="-285750">
              <a:spcBef>
                <a:spcPct val="20000"/>
              </a:spcBef>
              <a:buChar char="–"/>
              <a:defRPr sz="2800">
                <a:solidFill>
                  <a:schemeClr val="tx1"/>
                </a:solidFill>
                <a:latin typeface="Comic Sans MS" panose="030F0902030302020204" pitchFamily="66" charset="0"/>
                <a:ea typeface="ＭＳ Ｐゴシック" panose="020B0600070205080204" pitchFamily="34" charset="-128"/>
              </a:defRPr>
            </a:lvl2pPr>
            <a:lvl3pPr marL="1143000" indent="-228600">
              <a:spcBef>
                <a:spcPct val="20000"/>
              </a:spcBef>
              <a:buChar char="•"/>
              <a:defRPr sz="2400">
                <a:solidFill>
                  <a:schemeClr val="tx1"/>
                </a:solidFill>
                <a:latin typeface="Comic Sans MS" panose="030F0902030302020204" pitchFamily="66" charset="0"/>
                <a:ea typeface="ＭＳ Ｐゴシック" panose="020B0600070205080204" pitchFamily="34" charset="-128"/>
              </a:defRPr>
            </a:lvl3pPr>
            <a:lvl4pPr marL="16002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4pPr>
            <a:lvl5pPr marL="2057400" indent="-228600">
              <a:spcBef>
                <a:spcPct val="20000"/>
              </a:spcBef>
              <a:buChar char="»"/>
              <a:defRPr sz="20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omic Sans MS" panose="030F0902030302020204" pitchFamily="66" charset="0"/>
                <a:ea typeface="ＭＳ Ｐゴシック" panose="020B0600070205080204" pitchFamily="34" charset="-128"/>
              </a:defRPr>
            </a:lvl9pPr>
          </a:lstStyle>
          <a:p>
            <a:pPr>
              <a:spcBef>
                <a:spcPct val="0"/>
              </a:spcBef>
              <a:buFontTx/>
              <a:buNone/>
            </a:pPr>
            <a:r>
              <a:rPr lang="en-US" altLang="en-US" sz="2400">
                <a:latin typeface="Times New Roman" panose="02020603050405020304" pitchFamily="18" charset="0"/>
              </a:rPr>
              <a:t>On input c</a:t>
            </a:r>
          </a:p>
          <a:p>
            <a:pPr>
              <a:spcBef>
                <a:spcPct val="0"/>
              </a:spcBef>
              <a:buFontTx/>
              <a:buNone/>
            </a:pPr>
            <a:r>
              <a:rPr lang="en-US" altLang="en-US" sz="2400">
                <a:latin typeface="Times New Roman" panose="02020603050405020304" pitchFamily="18" charset="0"/>
              </a:rPr>
              <a:t>let m = f</a:t>
            </a:r>
            <a:r>
              <a:rPr lang="en-US" altLang="en-US" sz="2400" baseline="30000">
                <a:latin typeface="Times New Roman" panose="02020603050405020304" pitchFamily="18" charset="0"/>
              </a:rPr>
              <a:t>-1</a:t>
            </a:r>
            <a:r>
              <a:rPr lang="en-US" altLang="en-US" sz="2400" baseline="-25000">
                <a:latin typeface="Times New Roman" panose="02020603050405020304" pitchFamily="18" charset="0"/>
              </a:rPr>
              <a:t>u</a:t>
            </a:r>
            <a:r>
              <a:rPr lang="en-US" altLang="en-US" sz="2400">
                <a:latin typeface="Times New Roman" panose="02020603050405020304" pitchFamily="18" charset="0"/>
              </a:rPr>
              <a:t>(c) =f</a:t>
            </a:r>
            <a:r>
              <a:rPr lang="en-US" altLang="en-US" sz="2400" baseline="30000">
                <a:latin typeface="Times New Roman" panose="02020603050405020304" pitchFamily="18" charset="0"/>
              </a:rPr>
              <a:t>-1</a:t>
            </a:r>
            <a:r>
              <a:rPr lang="en-US" altLang="en-US" sz="2400" baseline="-25000">
                <a:latin typeface="Times New Roman" panose="02020603050405020304" pitchFamily="18" charset="0"/>
              </a:rPr>
              <a:t>u</a:t>
            </a:r>
            <a:r>
              <a:rPr lang="en-US" altLang="en-US" sz="2400">
                <a:latin typeface="Times New Roman" panose="02020603050405020304" pitchFamily="18" charset="0"/>
              </a:rPr>
              <a:t>(f</a:t>
            </a:r>
            <a:r>
              <a:rPr lang="en-US" altLang="en-US" sz="2400" baseline="-25000">
                <a:latin typeface="Times New Roman" panose="02020603050405020304" pitchFamily="18" charset="0"/>
              </a:rPr>
              <a:t>u</a:t>
            </a:r>
            <a:r>
              <a:rPr lang="en-US" altLang="en-US" sz="2400">
                <a:latin typeface="Times New Roman" panose="02020603050405020304" pitchFamily="18" charset="0"/>
              </a:rPr>
              <a:t>(m)) </a:t>
            </a:r>
          </a:p>
          <a:p>
            <a:pPr>
              <a:spcBef>
                <a:spcPct val="0"/>
              </a:spcBef>
              <a:buFontTx/>
              <a:buNone/>
            </a:pPr>
            <a:endParaRPr lang="en-US" altLang="en-US" sz="2400">
              <a:latin typeface="Times New Roman" panose="02020603050405020304" pitchFamily="18"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C856FE35-99DA-05D7-88F8-ABB63096B565}"/>
              </a:ext>
            </a:extLst>
          </p:cNvPr>
          <p:cNvSpPr>
            <a:spLocks noGrp="1" noChangeArrowheads="1"/>
          </p:cNvSpPr>
          <p:nvPr>
            <p:ph type="title"/>
          </p:nvPr>
        </p:nvSpPr>
        <p:spPr>
          <a:xfrm>
            <a:off x="838200" y="4114800"/>
            <a:ext cx="7772400" cy="1143000"/>
          </a:xfrm>
        </p:spPr>
        <p:txBody>
          <a:bodyPr>
            <a:normAutofit fontScale="90000"/>
          </a:bodyPr>
          <a:lstStyle/>
          <a:p>
            <a: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RSA: </a:t>
            </a: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The </a:t>
            </a:r>
            <a:r>
              <a:rPr lang="en-US" altLang="en-US" b="1"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first</a:t>
            </a:r>
            <a: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 example of Trapdoor permutation</a:t>
            </a: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Rivest-Shamir-Adelman</a:t>
            </a: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Turing Award 2002</a:t>
            </a: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br>
              <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3794" name="Picture 3" descr="Rivest_Shamir_Adleman.jpg">
            <a:extLst>
              <a:ext uri="{FF2B5EF4-FFF2-40B4-BE49-F238E27FC236}">
                <a16:creationId xmlns:a16="http://schemas.microsoft.com/office/drawing/2014/main" id="{C04A9F22-806E-4551-55FF-D7D3C283FC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2663" y="0"/>
            <a:ext cx="30480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F53A7D-9EDE-C72A-9BE8-1CD244F9CF12}"/>
              </a:ext>
            </a:extLst>
          </p:cNvPr>
          <p:cNvSpPr/>
          <p:nvPr/>
        </p:nvSpPr>
        <p:spPr>
          <a:xfrm>
            <a:off x="685800" y="5349409"/>
            <a:ext cx="7452320" cy="1508591"/>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7" name="Rectangle 2">
            <a:extLst>
              <a:ext uri="{FF2B5EF4-FFF2-40B4-BE49-F238E27FC236}">
                <a16:creationId xmlns:a16="http://schemas.microsoft.com/office/drawing/2014/main" id="{4260A6E3-617D-EDBA-0A20-CD8564E11713}"/>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The RSA Trapdoor Permutation</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26659" name="Rectangle 3">
            <a:extLst>
              <a:ext uri="{FF2B5EF4-FFF2-40B4-BE49-F238E27FC236}">
                <a16:creationId xmlns:a16="http://schemas.microsoft.com/office/drawing/2014/main" id="{602C1A8F-72E2-9249-A88C-D1ED475B7A85}"/>
              </a:ext>
            </a:extLst>
          </p:cNvPr>
          <p:cNvSpPr>
            <a:spLocks noGrp="1" noChangeArrowheads="1"/>
          </p:cNvSpPr>
          <p:nvPr>
            <p:ph type="body" idx="1"/>
          </p:nvPr>
        </p:nvSpPr>
        <p:spPr>
          <a:xfrm>
            <a:off x="228600" y="1066800"/>
            <a:ext cx="9816008" cy="5105400"/>
          </a:xfrm>
        </p:spPr>
        <p:txBody>
          <a:bodyPr>
            <a:noAutofit/>
          </a:bodyPr>
          <a:lstStyle/>
          <a:p>
            <a:pPr>
              <a:lnSpc>
                <a:spcPct val="80000"/>
              </a:lnSpc>
              <a:buFontTx/>
              <a:buNone/>
              <a:defRPr/>
            </a:pPr>
            <a:r>
              <a:rPr lang="en-US" sz="2400" dirty="0">
                <a:ea typeface="ＭＳ Ｐゴシック" charset="0"/>
                <a:cs typeface="Arial" charset="0"/>
              </a:rPr>
              <a:t>Let N=</a:t>
            </a:r>
            <a:r>
              <a:rPr lang="en-US" sz="2400" dirty="0" err="1">
                <a:ea typeface="ＭＳ Ｐゴシック" charset="0"/>
                <a:cs typeface="Arial" charset="0"/>
              </a:rPr>
              <a:t>pq</a:t>
            </a:r>
            <a:r>
              <a:rPr lang="en-US" sz="2400" dirty="0">
                <a:ea typeface="ＭＳ Ｐゴシック" charset="0"/>
                <a:cs typeface="Arial" charset="0"/>
              </a:rPr>
              <a:t> for </a:t>
            </a:r>
            <a:r>
              <a:rPr lang="en-US" sz="2400" dirty="0" err="1">
                <a:ea typeface="ＭＳ Ｐゴシック" charset="0"/>
                <a:cs typeface="Arial" charset="0"/>
              </a:rPr>
              <a:t>p,q</a:t>
            </a:r>
            <a:r>
              <a:rPr lang="en-US" sz="2400" dirty="0">
                <a:ea typeface="ＭＳ Ｐゴシック" charset="0"/>
                <a:cs typeface="Arial" charset="0"/>
              </a:rPr>
              <a:t> large primes. Order of Z</a:t>
            </a:r>
            <a:r>
              <a:rPr lang="en-US" sz="2400" baseline="-25000" dirty="0">
                <a:ea typeface="ＭＳ Ｐゴシック" charset="0"/>
                <a:cs typeface="Arial" charset="0"/>
              </a:rPr>
              <a:t>N</a:t>
            </a:r>
            <a:r>
              <a:rPr lang="en-US" sz="2400" dirty="0">
                <a:ea typeface="ＭＳ Ｐゴシック" charset="0"/>
                <a:cs typeface="Arial" charset="0"/>
              </a:rPr>
              <a:t>* </a:t>
            </a:r>
            <a:r>
              <a:rPr lang="en-US" sz="2400" dirty="0">
                <a:latin typeface="Symbol" pitchFamily="2" charset="2"/>
                <a:ea typeface="ＭＳ Ｐゴシック" charset="0"/>
                <a:cs typeface="Symbol" charset="0"/>
              </a:rPr>
              <a:t>f</a:t>
            </a:r>
            <a:r>
              <a:rPr lang="en-US" sz="2400" dirty="0">
                <a:ea typeface="ＭＳ Ｐゴシック" charset="0"/>
                <a:cs typeface="Arial" charset="0"/>
              </a:rPr>
              <a:t>(N) =(p-1)(q-1)</a:t>
            </a:r>
          </a:p>
          <a:p>
            <a:pPr>
              <a:lnSpc>
                <a:spcPct val="80000"/>
              </a:lnSpc>
              <a:buFontTx/>
              <a:buNone/>
              <a:defRPr/>
            </a:pPr>
            <a:endParaRPr lang="en-US" sz="2400" dirty="0">
              <a:ea typeface="ＭＳ Ｐゴシック" charset="0"/>
              <a:cs typeface="Arial" charset="0"/>
            </a:endParaRPr>
          </a:p>
          <a:p>
            <a:pPr>
              <a:lnSpc>
                <a:spcPct val="80000"/>
              </a:lnSpc>
              <a:buFontTx/>
              <a:buNone/>
              <a:defRPr/>
            </a:pPr>
            <a:r>
              <a:rPr lang="en-US" sz="2400" dirty="0">
                <a:ea typeface="ＭＳ Ｐゴシック" charset="0"/>
                <a:cs typeface="Arial" charset="0"/>
              </a:rPr>
              <a:t>Let 1&lt;e &lt;</a:t>
            </a:r>
            <a:r>
              <a:rPr lang="en-US" sz="2400" dirty="0">
                <a:ea typeface="ＭＳ Ｐゴシック" charset="0"/>
                <a:cs typeface="Arial" charset="0"/>
                <a:sym typeface="Symbol" charset="0"/>
              </a:rPr>
              <a:t></a:t>
            </a:r>
            <a:r>
              <a:rPr lang="en-US" sz="2400" dirty="0">
                <a:ea typeface="ＭＳ Ｐゴシック" charset="0"/>
                <a:cs typeface="Arial" charset="0"/>
              </a:rPr>
              <a:t>(N) such that </a:t>
            </a:r>
            <a:r>
              <a:rPr lang="en-US" sz="2400" dirty="0" err="1">
                <a:ea typeface="ＭＳ Ｐゴシック" charset="0"/>
                <a:cs typeface="Arial" charset="0"/>
              </a:rPr>
              <a:t>gcd</a:t>
            </a:r>
            <a:r>
              <a:rPr lang="en-US" sz="2400" dirty="0">
                <a:ea typeface="ＭＳ Ｐゴシック" charset="0"/>
                <a:cs typeface="Arial" charset="0"/>
              </a:rPr>
              <a:t>(</a:t>
            </a:r>
            <a:r>
              <a:rPr lang="en-US" sz="2400" dirty="0" err="1">
                <a:ea typeface="ＭＳ Ｐゴシック" charset="0"/>
                <a:cs typeface="Arial" charset="0"/>
              </a:rPr>
              <a:t>e,</a:t>
            </a:r>
            <a:r>
              <a:rPr lang="en-US" sz="2400" dirty="0" err="1">
                <a:latin typeface="Symbol" pitchFamily="2" charset="2"/>
                <a:ea typeface="ＭＳ Ｐゴシック" charset="0"/>
                <a:cs typeface="Symbol" charset="0"/>
              </a:rPr>
              <a:t>f</a:t>
            </a:r>
            <a:r>
              <a:rPr lang="en-US" sz="2400" dirty="0">
                <a:ea typeface="ＭＳ Ｐゴシック" charset="0"/>
                <a:cs typeface="Arial" charset="0"/>
              </a:rPr>
              <a:t>(N))=1 </a:t>
            </a:r>
            <a:r>
              <a:rPr lang="en-US" sz="2400" dirty="0">
                <a:solidFill>
                  <a:srgbClr val="008000"/>
                </a:solidFill>
                <a:ea typeface="ＭＳ Ｐゴシック" charset="0"/>
                <a:cs typeface="Arial" charset="0"/>
              </a:rPr>
              <a:t>Ex: N=3*7=21, e=5, </a:t>
            </a:r>
            <a:r>
              <a:rPr lang="en-US" sz="2400" dirty="0" err="1">
                <a:solidFill>
                  <a:srgbClr val="008000"/>
                </a:solidFill>
                <a:ea typeface="ＭＳ Ｐゴシック" charset="0"/>
                <a:cs typeface="Arial" charset="0"/>
              </a:rPr>
              <a:t>gcd</a:t>
            </a:r>
            <a:r>
              <a:rPr lang="en-US" sz="2400" dirty="0">
                <a:solidFill>
                  <a:srgbClr val="008000"/>
                </a:solidFill>
                <a:ea typeface="ＭＳ Ｐゴシック" charset="0"/>
                <a:cs typeface="Arial" charset="0"/>
              </a:rPr>
              <a:t>(5,12)=1</a:t>
            </a:r>
          </a:p>
          <a:p>
            <a:pPr marL="0" indent="0">
              <a:buFontTx/>
              <a:buNone/>
              <a:defRPr/>
            </a:pPr>
            <a:r>
              <a:rPr lang="en-US" sz="2400" dirty="0">
                <a:ea typeface="ＭＳ Ｐゴシック" charset="0"/>
                <a:cs typeface="Arial" charset="0"/>
              </a:rPr>
              <a:t>Let d </a:t>
            </a:r>
            <a:r>
              <a:rPr lang="en-US" sz="2400" dirty="0" err="1">
                <a:ea typeface="ＭＳ Ｐゴシック" charset="0"/>
                <a:cs typeface="Arial" charset="0"/>
              </a:rPr>
              <a:t>s.t.</a:t>
            </a:r>
            <a:r>
              <a:rPr lang="en-US" sz="2400" dirty="0">
                <a:ea typeface="ＭＳ Ｐゴシック" charset="0"/>
                <a:cs typeface="Arial" charset="0"/>
              </a:rPr>
              <a:t> ed=1 mod </a:t>
            </a:r>
            <a:r>
              <a:rPr lang="en-US" sz="2400" dirty="0">
                <a:ea typeface="ＭＳ Ｐゴシック" charset="0"/>
                <a:cs typeface="Symbol" charset="0"/>
              </a:rPr>
              <a:t>f</a:t>
            </a:r>
            <a:r>
              <a:rPr lang="en-US" sz="2400" dirty="0">
                <a:ea typeface="ＭＳ Ｐゴシック" charset="0"/>
                <a:cs typeface="Arial" charset="0"/>
              </a:rPr>
              <a:t>(N). </a:t>
            </a:r>
            <a:r>
              <a:rPr lang="en-US" sz="2400" dirty="0">
                <a:solidFill>
                  <a:srgbClr val="008000"/>
                </a:solidFill>
                <a:ea typeface="ＭＳ Ｐゴシック" charset="0"/>
                <a:cs typeface="Arial" charset="0"/>
              </a:rPr>
              <a:t>Ex: N=3*7=21, e=5, </a:t>
            </a:r>
            <a:r>
              <a:rPr lang="en-US" sz="2400" dirty="0" err="1">
                <a:solidFill>
                  <a:srgbClr val="008000"/>
                </a:solidFill>
                <a:ea typeface="ＭＳ Ｐゴシック" charset="0"/>
                <a:cs typeface="Arial" charset="0"/>
              </a:rPr>
              <a:t>gcd</a:t>
            </a:r>
            <a:r>
              <a:rPr lang="en-US" sz="2400" dirty="0">
                <a:solidFill>
                  <a:srgbClr val="008000"/>
                </a:solidFill>
                <a:ea typeface="ＭＳ Ｐゴシック" charset="0"/>
                <a:cs typeface="Arial" charset="0"/>
              </a:rPr>
              <a:t>(5,12)=1, d=5. 						            check:25 mod 12 =1</a:t>
            </a:r>
            <a:endParaRPr lang="en-US" sz="2400" dirty="0">
              <a:ea typeface="ＭＳ Ｐゴシック" charset="0"/>
              <a:cs typeface="Arial" charset="0"/>
            </a:endParaRPr>
          </a:p>
          <a:p>
            <a:pPr marL="0" indent="0">
              <a:buFontTx/>
              <a:buNone/>
              <a:defRPr/>
            </a:pPr>
            <a:r>
              <a:rPr lang="en-US" sz="2400" dirty="0">
                <a:ea typeface="ＭＳ Ｐゴシック" charset="0"/>
                <a:cs typeface="Arial" charset="0"/>
              </a:rPr>
              <a:t>How to compute d: Use Euclidean-</a:t>
            </a:r>
            <a:r>
              <a:rPr lang="en-US" sz="2400" dirty="0" err="1">
                <a:ea typeface="ＭＳ Ｐゴシック" charset="0"/>
                <a:cs typeface="Arial" charset="0"/>
              </a:rPr>
              <a:t>gcd</a:t>
            </a:r>
            <a:r>
              <a:rPr lang="en-US" sz="2400" dirty="0">
                <a:ea typeface="ＭＳ Ｐゴシック" charset="0"/>
                <a:cs typeface="Arial" charset="0"/>
              </a:rPr>
              <a:t>(</a:t>
            </a:r>
            <a:r>
              <a:rPr lang="en-US" sz="2400" dirty="0" err="1">
                <a:ea typeface="ＭＳ Ｐゴシック" charset="0"/>
                <a:cs typeface="Arial" charset="0"/>
              </a:rPr>
              <a:t>e,</a:t>
            </a:r>
            <a:r>
              <a:rPr lang="en-US" sz="2400" dirty="0" err="1">
                <a:latin typeface="Symbol" pitchFamily="2" charset="2"/>
                <a:ea typeface="ＭＳ Ｐゴシック" charset="0"/>
                <a:cs typeface="Symbol" charset="0"/>
              </a:rPr>
              <a:t>f</a:t>
            </a:r>
            <a:r>
              <a:rPr lang="en-US" sz="2400" dirty="0">
                <a:ea typeface="ＭＳ Ｐゴシック" charset="0"/>
                <a:cs typeface="Arial" charset="0"/>
              </a:rPr>
              <a:t>(N)) to compute </a:t>
            </a:r>
            <a:r>
              <a:rPr lang="en-US" sz="2400" dirty="0" err="1">
                <a:ea typeface="ＭＳ Ｐゴシック" charset="0"/>
                <a:cs typeface="Arial" charset="0"/>
              </a:rPr>
              <a:t>d,c</a:t>
            </a:r>
            <a:r>
              <a:rPr lang="en-US" sz="2400" dirty="0">
                <a:ea typeface="ＭＳ Ｐゴシック" charset="0"/>
                <a:cs typeface="Arial" charset="0"/>
              </a:rPr>
              <a:t> </a:t>
            </a:r>
            <a:r>
              <a:rPr lang="en-US" sz="2400" dirty="0" err="1">
                <a:ea typeface="ＭＳ Ｐゴシック" charset="0"/>
                <a:cs typeface="Arial" charset="0"/>
              </a:rPr>
              <a:t>s.t.</a:t>
            </a:r>
            <a:r>
              <a:rPr lang="en-US" sz="2400" dirty="0">
                <a:ea typeface="ＭＳ Ｐゴシック" charset="0"/>
                <a:cs typeface="Arial" charset="0"/>
              </a:rPr>
              <a:t> </a:t>
            </a:r>
          </a:p>
          <a:p>
            <a:pPr marL="0" indent="0">
              <a:buFontTx/>
              <a:buNone/>
              <a:defRPr/>
            </a:pPr>
            <a:r>
              <a:rPr lang="en-US" sz="2400" dirty="0" err="1">
                <a:ea typeface="ＭＳ Ｐゴシック" charset="0"/>
                <a:cs typeface="Arial" charset="0"/>
              </a:rPr>
              <a:t>de+c</a:t>
            </a:r>
            <a:r>
              <a:rPr lang="en-US" sz="2400" dirty="0" err="1">
                <a:latin typeface="Symbol" pitchFamily="2" charset="2"/>
                <a:ea typeface="ＭＳ Ｐゴシック" charset="0"/>
                <a:cs typeface="Symbol" charset="0"/>
              </a:rPr>
              <a:t>f</a:t>
            </a:r>
            <a:r>
              <a:rPr lang="en-US" sz="2400" dirty="0">
                <a:ea typeface="ＭＳ Ｐゴシック" charset="0"/>
                <a:cs typeface="Arial" charset="0"/>
              </a:rPr>
              <a:t>(N)=1. Thus de=1 mod </a:t>
            </a:r>
            <a:r>
              <a:rPr lang="en-US" sz="2400" dirty="0">
                <a:latin typeface="Symbol" pitchFamily="2" charset="2"/>
                <a:ea typeface="ＭＳ Ｐゴシック" charset="0"/>
                <a:cs typeface="Symbol" charset="0"/>
              </a:rPr>
              <a:t>f</a:t>
            </a:r>
            <a:r>
              <a:rPr lang="en-US" sz="2400" dirty="0">
                <a:ea typeface="ＭＳ Ｐゴシック" charset="0"/>
                <a:cs typeface="Arial" charset="0"/>
              </a:rPr>
              <a:t>(N)</a:t>
            </a:r>
          </a:p>
          <a:p>
            <a:pPr marL="0" indent="0">
              <a:buFontTx/>
              <a:buNone/>
              <a:defRPr/>
            </a:pPr>
            <a:endParaRPr lang="en-US" sz="2400" dirty="0">
              <a:ea typeface="ＭＳ Ｐゴシック" charset="0"/>
              <a:cs typeface="Arial" charset="0"/>
            </a:endParaRPr>
          </a:p>
          <a:p>
            <a:pPr marL="0" indent="0">
              <a:buFontTx/>
              <a:buNone/>
              <a:defRPr/>
            </a:pPr>
            <a:endParaRPr lang="en-US" sz="2400" dirty="0">
              <a:ea typeface="ＭＳ Ｐゴシック" charset="0"/>
              <a:cs typeface="Arial" charset="0"/>
            </a:endParaRPr>
          </a:p>
          <a:p>
            <a:pPr>
              <a:lnSpc>
                <a:spcPct val="80000"/>
              </a:lnSpc>
              <a:buFontTx/>
              <a:buNone/>
              <a:defRPr/>
            </a:pPr>
            <a:endParaRPr lang="en-US" sz="2400" dirty="0">
              <a:ea typeface="ＭＳ Ｐゴシック" charset="0"/>
              <a:cs typeface="Arial" charset="0"/>
            </a:endParaRPr>
          </a:p>
          <a:p>
            <a:pPr>
              <a:lnSpc>
                <a:spcPct val="80000"/>
              </a:lnSpc>
              <a:buFontTx/>
              <a:buNone/>
              <a:defRPr/>
            </a:pPr>
            <a:r>
              <a:rPr lang="en-US" sz="2400" dirty="0">
                <a:ea typeface="ＭＳ Ｐゴシック" charset="0"/>
                <a:cs typeface="Arial" charset="0"/>
              </a:rPr>
              <a:t>						</a:t>
            </a:r>
          </a:p>
          <a:p>
            <a:pPr>
              <a:lnSpc>
                <a:spcPct val="80000"/>
              </a:lnSpc>
              <a:buFontTx/>
              <a:buNone/>
              <a:defRPr/>
            </a:pPr>
            <a:r>
              <a:rPr lang="en-US" sz="2400" dirty="0">
                <a:solidFill>
                  <a:srgbClr val="FF0000"/>
                </a:solidFill>
                <a:ea typeface="ＭＳ Ｐゴシック" charset="0"/>
                <a:cs typeface="Arial" charset="0"/>
              </a:rPr>
              <a:t>        Define</a:t>
            </a:r>
            <a:r>
              <a:rPr lang="en-US" sz="2400" dirty="0">
                <a:ea typeface="ＭＳ Ｐゴシック" charset="0"/>
                <a:cs typeface="Arial" charset="0"/>
              </a:rPr>
              <a:t>  </a:t>
            </a:r>
            <a:r>
              <a:rPr lang="en-US" sz="2400" dirty="0">
                <a:solidFill>
                  <a:schemeClr val="tx2"/>
                </a:solidFill>
                <a:ea typeface="ＭＳ Ｐゴシック" charset="0"/>
                <a:cs typeface="Arial" charset="0"/>
              </a:rPr>
              <a:t>RSA </a:t>
            </a:r>
            <a:r>
              <a:rPr lang="en-US" sz="2400" baseline="-25000" dirty="0" err="1">
                <a:solidFill>
                  <a:schemeClr val="tx2"/>
                </a:solidFill>
                <a:ea typeface="ＭＳ Ｐゴシック" charset="0"/>
                <a:cs typeface="Arial" charset="0"/>
              </a:rPr>
              <a:t>N,e</a:t>
            </a:r>
            <a:r>
              <a:rPr lang="en-US" sz="2400" dirty="0">
                <a:solidFill>
                  <a:schemeClr val="tx2"/>
                </a:solidFill>
                <a:ea typeface="ＭＳ Ｐゴシック" charset="0"/>
                <a:cs typeface="Arial" charset="0"/>
              </a:rPr>
              <a:t>(x) = </a:t>
            </a:r>
            <a:r>
              <a:rPr lang="en-US" sz="2400" dirty="0" err="1">
                <a:solidFill>
                  <a:schemeClr val="tx2"/>
                </a:solidFill>
                <a:ea typeface="ＭＳ Ｐゴシック" charset="0"/>
                <a:cs typeface="Arial" charset="0"/>
              </a:rPr>
              <a:t>x</a:t>
            </a:r>
            <a:r>
              <a:rPr lang="en-US" sz="2400" baseline="30000" dirty="0" err="1">
                <a:solidFill>
                  <a:schemeClr val="tx2"/>
                </a:solidFill>
                <a:ea typeface="ＭＳ Ｐゴシック" charset="0"/>
                <a:cs typeface="Arial" charset="0"/>
              </a:rPr>
              <a:t>e</a:t>
            </a:r>
            <a:r>
              <a:rPr lang="en-US" sz="2400" dirty="0">
                <a:solidFill>
                  <a:schemeClr val="tx2"/>
                </a:solidFill>
                <a:ea typeface="ＭＳ Ｐゴシック" charset="0"/>
                <a:cs typeface="Arial" charset="0"/>
              </a:rPr>
              <a:t> mod N   </a:t>
            </a:r>
            <a:r>
              <a:rPr lang="en-US" sz="2400" dirty="0">
                <a:solidFill>
                  <a:srgbClr val="008000"/>
                </a:solidFill>
                <a:ea typeface="ＭＳ Ｐゴシック" charset="0"/>
                <a:cs typeface="Arial" charset="0"/>
              </a:rPr>
              <a:t>Ex: 2</a:t>
            </a:r>
            <a:r>
              <a:rPr lang="en-US" sz="2400" baseline="30000" dirty="0">
                <a:solidFill>
                  <a:srgbClr val="008000"/>
                </a:solidFill>
                <a:ea typeface="ＭＳ Ｐゴシック" charset="0"/>
                <a:cs typeface="Arial" charset="0"/>
              </a:rPr>
              <a:t>5</a:t>
            </a:r>
            <a:r>
              <a:rPr lang="en-US" sz="2400" dirty="0">
                <a:solidFill>
                  <a:srgbClr val="008000"/>
                </a:solidFill>
                <a:ea typeface="ＭＳ Ｐゴシック" charset="0"/>
                <a:cs typeface="Arial" charset="0"/>
              </a:rPr>
              <a:t> mod 21 = 11</a:t>
            </a:r>
          </a:p>
          <a:p>
            <a:pPr>
              <a:lnSpc>
                <a:spcPct val="80000"/>
              </a:lnSpc>
              <a:buFontTx/>
              <a:buNone/>
              <a:defRPr/>
            </a:pPr>
            <a:endParaRPr lang="en-US" sz="2400" dirty="0">
              <a:solidFill>
                <a:srgbClr val="008000"/>
              </a:solidFill>
              <a:ea typeface="ＭＳ Ｐゴシック" charset="0"/>
              <a:cs typeface="Arial" charset="0"/>
            </a:endParaRPr>
          </a:p>
          <a:p>
            <a:pPr>
              <a:lnSpc>
                <a:spcPct val="80000"/>
              </a:lnSpc>
              <a:buFontTx/>
              <a:buNone/>
              <a:defRPr/>
            </a:pPr>
            <a:r>
              <a:rPr lang="en-US" sz="2400" dirty="0">
                <a:solidFill>
                  <a:srgbClr val="FF0000"/>
                </a:solidFill>
                <a:ea typeface="ＭＳ Ｐゴシック" charset="0"/>
                <a:cs typeface="Arial" charset="0"/>
              </a:rPr>
              <a:t>                      </a:t>
            </a:r>
            <a:r>
              <a:rPr lang="en-US" sz="2400" dirty="0">
                <a:ea typeface="ＭＳ Ｐゴシック" charset="0"/>
                <a:cs typeface="Arial" charset="0"/>
              </a:rPr>
              <a:t>RSA </a:t>
            </a:r>
            <a:r>
              <a:rPr lang="en-US" sz="2400" baseline="30000" dirty="0">
                <a:ea typeface="ＭＳ Ｐゴシック" charset="0"/>
                <a:cs typeface="Arial" charset="0"/>
              </a:rPr>
              <a:t>-1</a:t>
            </a:r>
            <a:r>
              <a:rPr lang="en-US" sz="2400" baseline="-25000" dirty="0">
                <a:ea typeface="ＭＳ Ｐゴシック" charset="0"/>
                <a:cs typeface="Arial" charset="0"/>
              </a:rPr>
              <a:t>N,e</a:t>
            </a:r>
            <a:r>
              <a:rPr lang="en-US" sz="2400" dirty="0">
                <a:ea typeface="ＭＳ Ｐゴシック" charset="0"/>
                <a:cs typeface="Arial" charset="0"/>
              </a:rPr>
              <a:t>(y) = y</a:t>
            </a:r>
            <a:r>
              <a:rPr lang="en-US" sz="2400" baseline="30000" dirty="0">
                <a:ea typeface="ＭＳ Ｐゴシック" charset="0"/>
                <a:cs typeface="Arial" charset="0"/>
              </a:rPr>
              <a:t>d </a:t>
            </a:r>
            <a:r>
              <a:rPr lang="en-US" sz="2400" dirty="0">
                <a:ea typeface="ＭＳ Ｐゴシック" charset="0"/>
                <a:cs typeface="Arial" charset="0"/>
              </a:rPr>
              <a:t>mod N  		   	 </a:t>
            </a:r>
          </a:p>
          <a:p>
            <a:pPr>
              <a:lnSpc>
                <a:spcPct val="80000"/>
              </a:lnSpc>
              <a:buFontTx/>
              <a:buNone/>
              <a:defRPr/>
            </a:pPr>
            <a:r>
              <a:rPr lang="en-US" sz="2400" dirty="0">
                <a:solidFill>
                  <a:srgbClr val="FF0000"/>
                </a:solidFill>
                <a:ea typeface="ＭＳ Ｐゴシック" charset="0"/>
                <a:cs typeface="Arial" charset="0"/>
              </a:rPr>
              <a:t>         </a:t>
            </a:r>
            <a:endParaRPr lang="en-US" sz="2400" dirty="0">
              <a:solidFill>
                <a:schemeClr val="tx2"/>
              </a:solidFill>
              <a:ea typeface="ＭＳ Ｐゴシック" charset="0"/>
              <a:cs typeface="Arial" charset="0"/>
            </a:endParaRPr>
          </a:p>
          <a:p>
            <a:pPr>
              <a:lnSpc>
                <a:spcPct val="80000"/>
              </a:lnSpc>
              <a:buFontTx/>
              <a:buNone/>
              <a:defRPr/>
            </a:pPr>
            <a:endParaRPr lang="en-US" sz="2400" dirty="0">
              <a:solidFill>
                <a:schemeClr val="tx2"/>
              </a:solidFill>
              <a:ea typeface="ＭＳ Ｐゴシック" charset="0"/>
              <a:cs typeface="Arial" charset="0"/>
            </a:endParaRPr>
          </a:p>
          <a:p>
            <a:pPr>
              <a:lnSpc>
                <a:spcPct val="80000"/>
              </a:lnSpc>
              <a:buFontTx/>
              <a:buNone/>
              <a:defRPr/>
            </a:pPr>
            <a:endParaRPr lang="en-US" sz="2400" dirty="0">
              <a:solidFill>
                <a:srgbClr val="008000"/>
              </a:solidFill>
              <a:ea typeface="ＭＳ Ｐゴシック" charset="0"/>
              <a:cs typeface="Arial" charset="0"/>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0386AE3-A4B5-AC1D-A4AC-73D3A3B7DB8D}"/>
                  </a:ext>
                </a:extLst>
              </p:cNvPr>
              <p:cNvSpPr/>
              <p:nvPr/>
            </p:nvSpPr>
            <p:spPr>
              <a:xfrm>
                <a:off x="228600" y="4149080"/>
                <a:ext cx="9417365" cy="1200329"/>
              </a:xfrm>
              <a:prstGeom prst="rect">
                <a:avLst/>
              </a:prstGeom>
            </p:spPr>
            <p:txBody>
              <a:bodyPr wrap="square">
                <a:spAutoFit/>
              </a:bodyPr>
              <a:lstStyle/>
              <a:p>
                <a:pPr>
                  <a:defRPr/>
                </a:pPr>
                <a:r>
                  <a:rPr kumimoji="0" lang="en-US" sz="2400" b="0" i="0" u="sng" strike="noStrike" kern="1200" cap="none" spc="0" normalizeH="0" baseline="0" noProof="0" dirty="0">
                    <a:ln>
                      <a:noFill/>
                    </a:ln>
                    <a:solidFill>
                      <a:prstClr val="black"/>
                    </a:solidFill>
                    <a:effectLst/>
                    <a:uLnTx/>
                    <a:uFillTx/>
                    <a:latin typeface="Calibri"/>
                    <a:cs typeface="+mn-cs"/>
                  </a:rPr>
                  <a:t>Key Fact</a:t>
                </a:r>
                <a:r>
                  <a:rPr kumimoji="0" lang="en-US" sz="2400" b="0" i="0" u="none" strike="noStrike" kern="1200" cap="none" spc="0" normalizeH="0" baseline="0" noProof="0" dirty="0">
                    <a:ln>
                      <a:noFill/>
                    </a:ln>
                    <a:solidFill>
                      <a:prstClr val="black"/>
                    </a:solidFill>
                    <a:effectLst/>
                    <a:uLnTx/>
                    <a:uFillTx/>
                    <a:latin typeface="Calibri"/>
                    <a:cs typeface="+mn-cs"/>
                  </a:rPr>
                  <a:t>: Given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𝑑</m:t>
                    </m:r>
                  </m:oMath>
                </a14:m>
                <a:r>
                  <a:rPr kumimoji="0" lang="en-US" sz="2400" b="0" i="0" u="none" strike="noStrike" kern="1200" cap="none" spc="0" normalizeH="0" baseline="0" noProof="0" dirty="0">
                    <a:ln>
                      <a:noFill/>
                    </a:ln>
                    <a:solidFill>
                      <a:prstClr val="black"/>
                    </a:solidFill>
                    <a:effectLst/>
                    <a:uLnTx/>
                    <a:uFillTx/>
                    <a:latin typeface="Calibri"/>
                    <a:cs typeface="+mn-cs"/>
                  </a:rPr>
                  <a:t> such that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𝑒𝑑</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=1 </m:t>
                    </m:r>
                    <m:r>
                      <m:rPr>
                        <m:sty m:val="p"/>
                      </m:rP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cs typeface="+mn-cs"/>
                      </a:rPr>
                      <m:t>mod</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 </m:t>
                    </m:r>
                    <m:r>
                      <m:rPr>
                        <m:sty m:val="p"/>
                      </m:rPr>
                      <a:rPr kumimoji="0" lang="el-GR"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ϕ</m:t>
                    </m:r>
                    <m:d>
                      <m:d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𝑁</m:t>
                        </m:r>
                      </m:e>
                    </m:d>
                  </m:oMath>
                </a14:m>
                <a:r>
                  <a:rPr kumimoji="0" lang="en-US" sz="2400" b="0" i="0" u="none" strike="noStrike" kern="1200" cap="none" spc="0" normalizeH="0" baseline="0" noProof="0" dirty="0">
                    <a:ln>
                      <a:noFill/>
                    </a:ln>
                    <a:solidFill>
                      <a:prstClr val="black"/>
                    </a:solidFill>
                    <a:effectLst/>
                    <a:uLnTx/>
                    <a:uFillTx/>
                    <a:latin typeface="Calibri"/>
                    <a:cs typeface="+mn-cs"/>
                  </a:rPr>
                  <a:t>, it is easy to</a:t>
                </a:r>
                <a:r>
                  <a:rPr kumimoji="0" lang="en-US" sz="2400" b="0" i="0" u="none" strike="noStrike" kern="1200" cap="none" spc="0" normalizeH="0" noProof="0" dirty="0">
                    <a:ln>
                      <a:noFill/>
                    </a:ln>
                    <a:solidFill>
                      <a:prstClr val="black"/>
                    </a:solidFill>
                    <a:effectLst/>
                    <a:uLnTx/>
                    <a:uFillTx/>
                    <a:latin typeface="Calibri"/>
                    <a:cs typeface="+mn-cs"/>
                  </a:rPr>
                  <a:t> </a:t>
                </a:r>
                <a:r>
                  <a:rPr kumimoji="0" lang="en-US" sz="2400" b="0" i="0" u="none" strike="noStrike" kern="1200" cap="none" spc="0" normalizeH="0" baseline="0" noProof="0" dirty="0">
                    <a:ln>
                      <a:noFill/>
                    </a:ln>
                    <a:solidFill>
                      <a:prstClr val="black"/>
                    </a:solidFill>
                    <a:effectLst/>
                    <a:uLnTx/>
                    <a:uFillTx/>
                    <a:latin typeface="Calibri"/>
                    <a:cs typeface="+mn-cs"/>
                  </a:rPr>
                  <a:t>compute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𝑥</m:t>
                    </m:r>
                  </m:oMath>
                </a14:m>
                <a:r>
                  <a:rPr kumimoji="0" lang="en-US" sz="2400" b="0" i="0" u="none" strike="noStrike" kern="1200" cap="none" spc="0" normalizeH="0" baseline="0" noProof="0" dirty="0">
                    <a:ln>
                      <a:noFill/>
                    </a:ln>
                    <a:solidFill>
                      <a:prstClr val="black"/>
                    </a:solidFill>
                    <a:effectLst/>
                    <a:uLnTx/>
                    <a:uFillTx/>
                    <a:latin typeface="Calibri"/>
                    <a:cs typeface="+mn-cs"/>
                  </a:rPr>
                  <a:t> given </a:t>
                </a:r>
                <a14:m>
                  <m:oMath xmlns:m="http://schemas.openxmlformats.org/officeDocument/2006/math">
                    <m:sSup>
                      <m:sSup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cs typeface="+mn-cs"/>
                          </a:rPr>
                        </m:ctrlPr>
                      </m:sSupPr>
                      <m:e>
                        <m:r>
                          <a:rPr kumimoji="0" lang="en-US" sz="2400" b="0" i="1" u="none" strike="noStrike" kern="1200" cap="none" spc="0" normalizeH="0" baseline="0" noProof="0">
                            <a:ln>
                              <a:noFill/>
                            </a:ln>
                            <a:solidFill>
                              <a:prstClr val="black"/>
                            </a:solidFill>
                            <a:effectLst/>
                            <a:uLnTx/>
                            <a:uFillTx/>
                            <a:latin typeface="Cambria Math" panose="02040503050406030204" pitchFamily="18" charset="0"/>
                            <a:cs typeface="+mn-cs"/>
                          </a:rPr>
                          <m:t>𝑥</m:t>
                        </m:r>
                      </m:e>
                      <m:sup>
                        <m:r>
                          <a:rPr kumimoji="0" lang="en-US" sz="2400" b="0" i="1" u="none" strike="noStrike" kern="1200" cap="none" spc="0" normalizeH="0" baseline="0" noProof="0">
                            <a:ln>
                              <a:noFill/>
                            </a:ln>
                            <a:solidFill>
                              <a:prstClr val="black"/>
                            </a:solidFill>
                            <a:effectLst/>
                            <a:uLnTx/>
                            <a:uFillTx/>
                            <a:latin typeface="Cambria Math" panose="02040503050406030204" pitchFamily="18" charset="0"/>
                            <a:cs typeface="+mn-cs"/>
                          </a:rPr>
                          <m:t>𝑒</m:t>
                        </m:r>
                      </m:sup>
                    </m:sSup>
                  </m:oMath>
                </a14:m>
                <a:r>
                  <a:rPr kumimoji="0" lang="en-US" sz="2400" b="0" i="0" u="none" strike="noStrike" kern="1200" cap="none" spc="0" normalizeH="0" baseline="0" noProof="0" dirty="0">
                    <a:ln>
                      <a:noFill/>
                    </a:ln>
                    <a:solidFill>
                      <a:prstClr val="black"/>
                    </a:solidFill>
                    <a:effectLst/>
                    <a:uLnTx/>
                    <a:uFillTx/>
                    <a:latin typeface="Calibri"/>
                    <a:cs typeface="+mn-cs"/>
                  </a:rPr>
                  <a:t>. </a:t>
                </a:r>
                <a:r>
                  <a:rPr lang="en-US" sz="2400" dirty="0" err="1">
                    <a:solidFill>
                      <a:srgbClr val="FF0000"/>
                    </a:solidFill>
                    <a:ea typeface="ＭＳ Ｐゴシック" charset="0"/>
                    <a:cs typeface="Arial" charset="0"/>
                  </a:rPr>
                  <a:t>Pf</a:t>
                </a:r>
                <a:r>
                  <a:rPr lang="en-US" sz="2400" dirty="0">
                    <a:solidFill>
                      <a:srgbClr val="FF0000"/>
                    </a:solidFill>
                    <a:ea typeface="ＭＳ Ｐゴシック" charset="0"/>
                    <a:cs typeface="Arial" charset="0"/>
                  </a:rPr>
                  <a:t>: : </a:t>
                </a:r>
                <a:r>
                  <a:rPr lang="en-US" sz="2400" dirty="0">
                    <a:ea typeface="ＭＳ Ｐゴシック" charset="0"/>
                    <a:cs typeface="Arial" charset="0"/>
                    <a:sym typeface="Symbol" charset="0"/>
                  </a:rPr>
                  <a:t></a:t>
                </a:r>
                <a:r>
                  <a:rPr lang="en-US" sz="2400" dirty="0">
                    <a:ea typeface="ＭＳ Ｐゴシック" charset="0"/>
                    <a:cs typeface="Arial" charset="0"/>
                  </a:rPr>
                  <a:t>x in Z</a:t>
                </a:r>
                <a:r>
                  <a:rPr lang="en-US" sz="2400" baseline="-25000" dirty="0">
                    <a:ea typeface="ＭＳ Ｐゴシック" charset="0"/>
                    <a:cs typeface="Arial" charset="0"/>
                  </a:rPr>
                  <a:t>N</a:t>
                </a:r>
                <a:r>
                  <a:rPr lang="en-US" sz="2400" dirty="0">
                    <a:ea typeface="ＭＳ Ｐゴシック" charset="0"/>
                    <a:cs typeface="Arial" charset="0"/>
                  </a:rPr>
                  <a:t>*, (</a:t>
                </a:r>
                <a:r>
                  <a:rPr lang="en-US" sz="2400" dirty="0" err="1">
                    <a:ea typeface="ＭＳ Ｐゴシック" charset="0"/>
                    <a:cs typeface="Arial" charset="0"/>
                  </a:rPr>
                  <a:t>x</a:t>
                </a:r>
                <a:r>
                  <a:rPr lang="en-US" sz="2400" baseline="30000" dirty="0" err="1">
                    <a:ea typeface="ＭＳ Ｐゴシック" charset="0"/>
                    <a:cs typeface="Arial" charset="0"/>
                  </a:rPr>
                  <a:t>e</a:t>
                </a:r>
                <a:r>
                  <a:rPr lang="en-US" sz="2400" baseline="30000" dirty="0">
                    <a:ea typeface="ＭＳ Ｐゴシック" charset="0"/>
                    <a:cs typeface="Arial" charset="0"/>
                  </a:rPr>
                  <a:t>  </a:t>
                </a:r>
                <a:r>
                  <a:rPr lang="en-US" sz="2400" dirty="0">
                    <a:ea typeface="ＭＳ Ｐゴシック" charset="0"/>
                    <a:cs typeface="Arial" charset="0"/>
                  </a:rPr>
                  <a:t>mod  N )</a:t>
                </a:r>
                <a:r>
                  <a:rPr lang="en-US" sz="2400" baseline="30000" dirty="0">
                    <a:ea typeface="ＭＳ Ｐゴシック" charset="0"/>
                    <a:cs typeface="Arial" charset="0"/>
                  </a:rPr>
                  <a:t>d</a:t>
                </a:r>
                <a:r>
                  <a:rPr lang="en-US" sz="2400" dirty="0">
                    <a:ea typeface="ＭＳ Ｐゴシック" charset="0"/>
                    <a:cs typeface="Arial" charset="0"/>
                  </a:rPr>
                  <a:t> mod N = x </a:t>
                </a:r>
                <a:r>
                  <a:rPr lang="en-US" sz="2400" baseline="30000" dirty="0">
                    <a:ea typeface="ＭＳ Ｐゴシック" charset="0"/>
                    <a:cs typeface="Arial" charset="0"/>
                  </a:rPr>
                  <a:t>ed mod </a:t>
                </a:r>
                <a:r>
                  <a:rPr lang="en-US" sz="2400" baseline="30000" dirty="0">
                    <a:ea typeface="ＭＳ Ｐゴシック" charset="0"/>
                    <a:cs typeface="Symbol" charset="0"/>
                  </a:rPr>
                  <a:t>f</a:t>
                </a:r>
                <a:r>
                  <a:rPr lang="en-US" sz="2400" baseline="30000" dirty="0">
                    <a:ea typeface="ＭＳ Ｐゴシック" charset="0"/>
                    <a:cs typeface="Arial" charset="0"/>
                  </a:rPr>
                  <a:t>(N) </a:t>
                </a:r>
                <a:r>
                  <a:rPr lang="en-US" sz="2400" dirty="0">
                    <a:ea typeface="ＭＳ Ｐゴシック" charset="0"/>
                    <a:cs typeface="Arial" charset="0"/>
                  </a:rPr>
                  <a:t>mod N = x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cs typeface="+mn-cs"/>
                </a:endParaRPr>
              </a:p>
            </p:txBody>
          </p:sp>
        </mc:Choice>
        <mc:Fallback xmlns="">
          <p:sp>
            <p:nvSpPr>
              <p:cNvPr id="2" name="Rectangle 1">
                <a:extLst>
                  <a:ext uri="{FF2B5EF4-FFF2-40B4-BE49-F238E27FC236}">
                    <a16:creationId xmlns:a16="http://schemas.microsoft.com/office/drawing/2014/main" id="{90386AE3-A4B5-AC1D-A4AC-73D3A3B7DB8D}"/>
                  </a:ext>
                </a:extLst>
              </p:cNvPr>
              <p:cNvSpPr>
                <a:spLocks noRot="1" noChangeAspect="1" noMove="1" noResize="1" noEditPoints="1" noAdjustHandles="1" noChangeArrowheads="1" noChangeShapeType="1" noTextEdit="1"/>
              </p:cNvSpPr>
              <p:nvPr/>
            </p:nvSpPr>
            <p:spPr>
              <a:xfrm>
                <a:off x="228600" y="4149080"/>
                <a:ext cx="9417365" cy="1200329"/>
              </a:xfrm>
              <a:prstGeom prst="rect">
                <a:avLst/>
              </a:prstGeom>
              <a:blipFill>
                <a:blip r:embed="rId2"/>
                <a:stretch>
                  <a:fillRect l="-1078" t="-2083"/>
                </a:stretch>
              </a:blipFill>
            </p:spPr>
            <p:txBody>
              <a:bodyPr/>
              <a:lstStyle/>
              <a:p>
                <a:r>
                  <a:rPr lang="en-US">
                    <a:noFill/>
                  </a:rPr>
                  <a:t> </a:t>
                </a:r>
              </a:p>
            </p:txBody>
          </p:sp>
        </mc:Fallback>
      </mc:AlternateContent>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66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a:extLst>
              <a:ext uri="{FF2B5EF4-FFF2-40B4-BE49-F238E27FC236}">
                <a16:creationId xmlns:a16="http://schemas.microsoft.com/office/drawing/2014/main" id="{39CD03C0-2D01-B847-492F-85426B3B387D}"/>
              </a:ext>
            </a:extLst>
          </p:cNvPr>
          <p:cNvSpPr>
            <a:spLocks noGrp="1" noChangeArrowheads="1"/>
          </p:cNvSpPr>
          <p:nvPr>
            <p:ph type="title"/>
          </p:nvPr>
        </p:nvSpPr>
        <p:spPr>
          <a:xfrm>
            <a:off x="304800" y="-304800"/>
            <a:ext cx="8763000" cy="12192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Candidate Trapdoor Permutations</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8914" name="Rectangle 4">
            <a:extLst>
              <a:ext uri="{FF2B5EF4-FFF2-40B4-BE49-F238E27FC236}">
                <a16:creationId xmlns:a16="http://schemas.microsoft.com/office/drawing/2014/main" id="{318639B6-ADAD-C6C4-4B99-7C607E2A4CC2}"/>
              </a:ext>
            </a:extLst>
          </p:cNvPr>
          <p:cNvSpPr>
            <a:spLocks noGrp="1" noChangeArrowheads="1"/>
          </p:cNvSpPr>
          <p:nvPr>
            <p:ph type="body" idx="1"/>
          </p:nvPr>
        </p:nvSpPr>
        <p:spPr>
          <a:xfrm>
            <a:off x="152400" y="762000"/>
            <a:ext cx="8991600" cy="5638800"/>
          </a:xfrm>
        </p:spPr>
        <p:txBody>
          <a:bodyPr/>
          <a:lstStyle/>
          <a:p>
            <a:pPr>
              <a:buFontTx/>
              <a:buNone/>
            </a:pPr>
            <a:r>
              <a:rPr lang="en-US" altLang="en-US" sz="2800" u="sng">
                <a:solidFill>
                  <a:srgbClr val="0541FF"/>
                </a:solidFill>
                <a:latin typeface="Arial" panose="020B0604020202020204" pitchFamily="34" charset="0"/>
                <a:ea typeface="ＭＳ Ｐゴシック" panose="020B0600070205080204" pitchFamily="34" charset="-128"/>
                <a:cs typeface="Arial" panose="020B0604020202020204" pitchFamily="34" charset="0"/>
              </a:rPr>
              <a:t>Define</a:t>
            </a: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800">
                <a:latin typeface="Arial" panose="020B0604020202020204" pitchFamily="34" charset="0"/>
                <a:ea typeface="ＭＳ Ｐゴシック" panose="020B0600070205080204" pitchFamily="34" charset="-128"/>
                <a:cs typeface="Arial" panose="020B0604020202020204" pitchFamily="34" charset="0"/>
              </a:rPr>
              <a:t>RSA = { RSA</a:t>
            </a:r>
            <a:r>
              <a:rPr lang="en-US" altLang="en-US" sz="28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800">
                <a:latin typeface="Arial" panose="020B0604020202020204" pitchFamily="34" charset="0"/>
                <a:ea typeface="ＭＳ Ｐゴシック" panose="020B0600070205080204" pitchFamily="34" charset="-128"/>
                <a:cs typeface="Arial" panose="020B0604020202020204" pitchFamily="34" charset="0"/>
              </a:rPr>
              <a:t> } </a:t>
            </a:r>
            <a:r>
              <a:rPr lang="en-US" altLang="en-US" sz="28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800">
                <a:latin typeface="Arial" panose="020B0604020202020204" pitchFamily="34" charset="0"/>
                <a:ea typeface="ＭＳ Ｐゴシック" panose="020B0600070205080204" pitchFamily="34" charset="-128"/>
                <a:cs typeface="Arial" panose="020B0604020202020204" pitchFamily="34" charset="0"/>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where N=pq, for p,q primes  				          s.t.|p|=|q|, (e,</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(N))=1}  </a:t>
            </a:r>
          </a:p>
          <a:p>
            <a:pPr>
              <a:buFontTx/>
              <a:buNone/>
            </a:pPr>
            <a:r>
              <a:rPr lang="en-US" altLang="en-US" sz="2800" u="sng">
                <a:solidFill>
                  <a:srgbClr val="0541FF"/>
                </a:solidFill>
                <a:latin typeface="Arial" panose="020B0604020202020204" pitchFamily="34" charset="0"/>
                <a:ea typeface="ＭＳ Ｐゴシック" panose="020B0600070205080204" pitchFamily="34" charset="-128"/>
                <a:cs typeface="Arial" panose="020B0604020202020204" pitchFamily="34" charset="0"/>
              </a:rPr>
              <a:t>Theorem</a:t>
            </a: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a:t>
            </a:r>
            <a:r>
              <a:rPr lang="en-US" altLang="en-US" sz="2800">
                <a:latin typeface="Arial" panose="020B0604020202020204" pitchFamily="34" charset="0"/>
                <a:ea typeface="ＭＳ Ｐゴシック" panose="020B0600070205080204" pitchFamily="34" charset="-128"/>
                <a:cs typeface="Arial" panose="020B0604020202020204" pitchFamily="34" charset="0"/>
              </a:rPr>
              <a:t> Under RSA assumption,</a:t>
            </a:r>
          </a:p>
          <a:p>
            <a:pPr>
              <a:buFontTx/>
              <a:buNone/>
            </a:pPr>
            <a:r>
              <a:rPr lang="en-US" altLang="en-US" sz="2800">
                <a:latin typeface="Arial" panose="020B0604020202020204" pitchFamily="34" charset="0"/>
                <a:ea typeface="ＭＳ Ｐゴシック" panose="020B0600070205080204" pitchFamily="34" charset="-128"/>
                <a:cs typeface="Arial" panose="020B0604020202020204" pitchFamily="34" charset="0"/>
              </a:rPr>
              <a:t>RSA is a collection of trapdoor functions</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Generation:</a:t>
            </a:r>
            <a:r>
              <a:rPr lang="en-US" altLang="en-US" sz="2800">
                <a:latin typeface="Arial" panose="020B0604020202020204" pitchFamily="34" charset="0"/>
                <a:ea typeface="ＭＳ Ｐゴシック" panose="020B0600070205080204" pitchFamily="34" charset="-128"/>
                <a:cs typeface="Arial" panose="020B0604020202020204" pitchFamily="34" charset="0"/>
              </a:rPr>
              <a:t>  </a:t>
            </a:r>
          </a:p>
          <a:p>
            <a:pPr>
              <a:buFontTx/>
              <a:buAutoNum type="arabicPeriod"/>
            </a:pPr>
            <a:r>
              <a:rPr lang="en-US" altLang="en-US" sz="2400">
                <a:latin typeface="Arial" panose="020B0604020202020204" pitchFamily="34" charset="0"/>
                <a:ea typeface="ＭＳ Ｐゴシック" panose="020B0600070205080204" pitchFamily="34" charset="-128"/>
                <a:cs typeface="Arial" panose="020B0604020202020204" pitchFamily="34" charset="0"/>
              </a:rPr>
              <a:t>Choose at random  n-bit p,q and test them for primality. If prime, set N=pq</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2.  Choose at random odd e&lt;</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 check that gcd(e,</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(N))=1</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3.  Compute d=e</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-1</a:t>
            </a:r>
            <a:r>
              <a:rPr lang="en-US" altLang="en-US" sz="2400">
                <a:latin typeface="Arial" panose="020B0604020202020204" pitchFamily="34" charset="0"/>
                <a:ea typeface="ＭＳ Ｐゴシック" panose="020B0600070205080204" pitchFamily="34" charset="-128"/>
                <a:cs typeface="Arial" panose="020B0604020202020204" pitchFamily="34" charset="0"/>
              </a:rPr>
              <a:t> mod </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 d is the trapdoor</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Evaluation:</a:t>
            </a:r>
            <a:r>
              <a:rPr lang="en-US" altLang="en-US" sz="2400">
                <a:latin typeface="Arial" panose="020B0604020202020204" pitchFamily="34" charset="0"/>
                <a:ea typeface="ＭＳ Ｐゴシック" panose="020B0600070205080204" pitchFamily="34" charset="-128"/>
                <a:cs typeface="Arial" panose="020B0604020202020204" pitchFamily="34" charset="0"/>
              </a:rPr>
              <a:t> computing RSA</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(x)       [ O(n</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3</a:t>
            </a:r>
            <a:r>
              <a:rPr lang="en-US" altLang="en-US" sz="2400">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Trapdoor: </a:t>
            </a:r>
            <a:r>
              <a:rPr lang="en-US" altLang="en-US" sz="2400">
                <a:latin typeface="Arial" panose="020B0604020202020204" pitchFamily="34" charset="0"/>
                <a:ea typeface="ＭＳ Ｐゴシック" panose="020B0600070205080204" pitchFamily="34" charset="-128"/>
                <a:cs typeface="Arial" panose="020B0604020202020204" pitchFamily="34" charset="0"/>
              </a:rPr>
              <a:t>Given N </a:t>
            </a:r>
            <a:r>
              <a:rPr lang="en-US" altLang="en-US" sz="2400">
                <a:solidFill>
                  <a:schemeClr val="tx2"/>
                </a:solidFill>
                <a:latin typeface="Arial" panose="020B0604020202020204" pitchFamily="34" charset="0"/>
                <a:ea typeface="ＭＳ Ｐゴシック" panose="020B0600070205080204" pitchFamily="34" charset="-128"/>
                <a:cs typeface="Arial" panose="020B0604020202020204" pitchFamily="34" charset="0"/>
              </a:rPr>
              <a:t>and</a:t>
            </a:r>
            <a:r>
              <a:rPr lang="en-US" altLang="en-US" sz="2400">
                <a:latin typeface="Arial" panose="020B0604020202020204" pitchFamily="34" charset="0"/>
                <a:ea typeface="ＭＳ Ｐゴシック" panose="020B0600070205080204" pitchFamily="34" charset="-128"/>
                <a:cs typeface="Arial" panose="020B0604020202020204" pitchFamily="34" charset="0"/>
              </a:rPr>
              <a:t> d computing x= (RSA</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-1</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(x)) [O(n</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3</a:t>
            </a:r>
            <a:r>
              <a:rPr lang="en-US" altLang="en-US" sz="2400">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Hard to Invert:</a:t>
            </a:r>
            <a:r>
              <a:rPr lang="en-US" altLang="en-US" sz="2800">
                <a:solidFill>
                  <a:schemeClr val="tx2"/>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by RSA-Assumption</a:t>
            </a:r>
            <a:endParaRPr lang="en-US" altLang="en-US" sz="2400">
              <a:solidFill>
                <a:schemeClr val="tx2"/>
              </a:solidFill>
              <a:latin typeface="Arial" panose="020B0604020202020204" pitchFamily="34" charset="0"/>
              <a:ea typeface="ＭＳ Ｐゴシック" panose="020B0600070205080204" pitchFamily="34" charset="-128"/>
              <a:cs typeface="Arial" panose="020B0604020202020204" pitchFamily="34" charset="0"/>
            </a:endParaRPr>
          </a:p>
          <a:p>
            <a:pPr>
              <a:buFontTx/>
              <a:buNone/>
            </a:pPr>
            <a:endParaRPr lang="en-US" altLang="en-US" sz="200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DBF5A-828F-16D0-B73E-5CFF8369ECE6}"/>
            </a:ext>
          </a:extLst>
        </p:cNvPr>
        <p:cNvGrpSpPr/>
        <p:nvPr/>
      </p:nvGrpSpPr>
      <p:grpSpPr>
        <a:xfrm>
          <a:off x="0" y="0"/>
          <a:ext cx="0" cy="0"/>
          <a:chOff x="0" y="0"/>
          <a:chExt cx="0" cy="0"/>
        </a:xfrm>
      </p:grpSpPr>
      <p:sp>
        <p:nvSpPr>
          <p:cNvPr id="38913" name="Rectangle 3">
            <a:extLst>
              <a:ext uri="{FF2B5EF4-FFF2-40B4-BE49-F238E27FC236}">
                <a16:creationId xmlns:a16="http://schemas.microsoft.com/office/drawing/2014/main" id="{BB4AE1D6-DD6D-3746-C259-9D20DEA3ECC3}"/>
              </a:ext>
            </a:extLst>
          </p:cNvPr>
          <p:cNvSpPr>
            <a:spLocks noGrp="1" noChangeArrowheads="1"/>
          </p:cNvSpPr>
          <p:nvPr>
            <p:ph type="title"/>
          </p:nvPr>
        </p:nvSpPr>
        <p:spPr>
          <a:xfrm>
            <a:off x="304800" y="-304800"/>
            <a:ext cx="8763000" cy="12192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Candidate Trapdoor Permutations</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8914" name="Rectangle 4">
            <a:extLst>
              <a:ext uri="{FF2B5EF4-FFF2-40B4-BE49-F238E27FC236}">
                <a16:creationId xmlns:a16="http://schemas.microsoft.com/office/drawing/2014/main" id="{FADDCD39-68AC-F7A1-2062-5FA35B47CD8F}"/>
              </a:ext>
            </a:extLst>
          </p:cNvPr>
          <p:cNvSpPr>
            <a:spLocks noGrp="1" noChangeArrowheads="1"/>
          </p:cNvSpPr>
          <p:nvPr>
            <p:ph type="body" idx="1"/>
          </p:nvPr>
        </p:nvSpPr>
        <p:spPr>
          <a:xfrm>
            <a:off x="152400" y="762000"/>
            <a:ext cx="8991600" cy="5638800"/>
          </a:xfrm>
        </p:spPr>
        <p:txBody>
          <a:bodyPr/>
          <a:lstStyle/>
          <a:p>
            <a:pPr>
              <a:buFontTx/>
              <a:buNone/>
            </a:pPr>
            <a:r>
              <a:rPr lang="en-US" altLang="en-US" sz="2800" u="sng">
                <a:solidFill>
                  <a:srgbClr val="0541FF"/>
                </a:solidFill>
                <a:latin typeface="Arial" panose="020B0604020202020204" pitchFamily="34" charset="0"/>
                <a:ea typeface="ＭＳ Ｐゴシック" panose="020B0600070205080204" pitchFamily="34" charset="-128"/>
                <a:cs typeface="Arial" panose="020B0604020202020204" pitchFamily="34" charset="0"/>
              </a:rPr>
              <a:t>Define</a:t>
            </a: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800">
                <a:latin typeface="Arial" panose="020B0604020202020204" pitchFamily="34" charset="0"/>
                <a:ea typeface="ＭＳ Ｐゴシック" panose="020B0600070205080204" pitchFamily="34" charset="-128"/>
                <a:cs typeface="Arial" panose="020B0604020202020204" pitchFamily="34" charset="0"/>
              </a:rPr>
              <a:t>RSA = { RSA</a:t>
            </a:r>
            <a:r>
              <a:rPr lang="en-US" altLang="en-US" sz="28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800">
                <a:latin typeface="Arial" panose="020B0604020202020204" pitchFamily="34" charset="0"/>
                <a:ea typeface="ＭＳ Ｐゴシック" panose="020B0600070205080204" pitchFamily="34" charset="-128"/>
                <a:cs typeface="Arial" panose="020B0604020202020204" pitchFamily="34" charset="0"/>
              </a:rPr>
              <a:t> } </a:t>
            </a:r>
            <a:r>
              <a:rPr lang="en-US" altLang="en-US" sz="28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800">
                <a:latin typeface="Arial" panose="020B0604020202020204" pitchFamily="34" charset="0"/>
                <a:ea typeface="ＭＳ Ｐゴシック" panose="020B0600070205080204" pitchFamily="34" charset="-128"/>
                <a:cs typeface="Arial" panose="020B0604020202020204" pitchFamily="34" charset="0"/>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where N=pq, for p,q primes  				          s.t.|p|=|q|, (e,</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(N))=1}  </a:t>
            </a:r>
          </a:p>
          <a:p>
            <a:pPr>
              <a:buFontTx/>
              <a:buNone/>
            </a:pPr>
            <a:r>
              <a:rPr lang="en-US" altLang="en-US" sz="2800" u="sng">
                <a:solidFill>
                  <a:srgbClr val="0541FF"/>
                </a:solidFill>
                <a:latin typeface="Arial" panose="020B0604020202020204" pitchFamily="34" charset="0"/>
                <a:ea typeface="ＭＳ Ｐゴシック" panose="020B0600070205080204" pitchFamily="34" charset="-128"/>
                <a:cs typeface="Arial" panose="020B0604020202020204" pitchFamily="34" charset="0"/>
              </a:rPr>
              <a:t>Theorem</a:t>
            </a: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a:t>
            </a:r>
            <a:r>
              <a:rPr lang="en-US" altLang="en-US" sz="2800">
                <a:latin typeface="Arial" panose="020B0604020202020204" pitchFamily="34" charset="0"/>
                <a:ea typeface="ＭＳ Ｐゴシック" panose="020B0600070205080204" pitchFamily="34" charset="-128"/>
                <a:cs typeface="Arial" panose="020B0604020202020204" pitchFamily="34" charset="0"/>
              </a:rPr>
              <a:t> Under RSA assumption,</a:t>
            </a:r>
          </a:p>
          <a:p>
            <a:pPr>
              <a:buFontTx/>
              <a:buNone/>
            </a:pPr>
            <a:r>
              <a:rPr lang="en-US" altLang="en-US" sz="2800">
                <a:latin typeface="Arial" panose="020B0604020202020204" pitchFamily="34" charset="0"/>
                <a:ea typeface="ＭＳ Ｐゴシック" panose="020B0600070205080204" pitchFamily="34" charset="-128"/>
                <a:cs typeface="Arial" panose="020B0604020202020204" pitchFamily="34" charset="0"/>
              </a:rPr>
              <a:t>RSA is a collection of trapdoor functions</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Generation:</a:t>
            </a:r>
            <a:r>
              <a:rPr lang="en-US" altLang="en-US" sz="2800">
                <a:latin typeface="Arial" panose="020B0604020202020204" pitchFamily="34" charset="0"/>
                <a:ea typeface="ＭＳ Ｐゴシック" panose="020B0600070205080204" pitchFamily="34" charset="-128"/>
                <a:cs typeface="Arial" panose="020B0604020202020204" pitchFamily="34" charset="0"/>
              </a:rPr>
              <a:t>  </a:t>
            </a:r>
          </a:p>
          <a:p>
            <a:pPr>
              <a:buFontTx/>
              <a:buAutoNum type="arabicPeriod"/>
            </a:pPr>
            <a:r>
              <a:rPr lang="en-US" altLang="en-US" sz="2400">
                <a:latin typeface="Arial" panose="020B0604020202020204" pitchFamily="34" charset="0"/>
                <a:ea typeface="ＭＳ Ｐゴシック" panose="020B0600070205080204" pitchFamily="34" charset="-128"/>
                <a:cs typeface="Arial" panose="020B0604020202020204" pitchFamily="34" charset="0"/>
              </a:rPr>
              <a:t>Choose at random  n-bit p,q and test them for primality. If prime, set N=pq</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2.  Choose at random odd e&lt;</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 check that gcd(e,</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(N))=1</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3.  Compute d=e</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-1</a:t>
            </a:r>
            <a:r>
              <a:rPr lang="en-US" altLang="en-US" sz="2400">
                <a:latin typeface="Arial" panose="020B0604020202020204" pitchFamily="34" charset="0"/>
                <a:ea typeface="ＭＳ Ｐゴシック" panose="020B0600070205080204" pitchFamily="34" charset="-128"/>
                <a:cs typeface="Arial" panose="020B0604020202020204" pitchFamily="34" charset="0"/>
              </a:rPr>
              <a:t> mod </a:t>
            </a:r>
            <a:r>
              <a:rPr lang="en-US" altLang="en-US" sz="2400">
                <a:latin typeface="Symbol" pitchFamily="2" charset="2"/>
                <a:ea typeface="ＭＳ Ｐゴシック" panose="020B0600070205080204" pitchFamily="34" charset="-128"/>
              </a:rPr>
              <a:t>f</a:t>
            </a:r>
            <a:r>
              <a:rPr lang="en-US" altLang="en-US" sz="2400">
                <a:latin typeface="Arial" panose="020B0604020202020204" pitchFamily="34" charset="0"/>
                <a:ea typeface="ＭＳ Ｐゴシック" panose="020B0600070205080204" pitchFamily="34" charset="-128"/>
                <a:cs typeface="Arial" panose="020B0604020202020204" pitchFamily="34" charset="0"/>
              </a:rPr>
              <a:t>(N). d is the trapdoor</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Evaluation:</a:t>
            </a:r>
            <a:r>
              <a:rPr lang="en-US" altLang="en-US" sz="2400">
                <a:latin typeface="Arial" panose="020B0604020202020204" pitchFamily="34" charset="0"/>
                <a:ea typeface="ＭＳ Ｐゴシック" panose="020B0600070205080204" pitchFamily="34" charset="-128"/>
                <a:cs typeface="Arial" panose="020B0604020202020204" pitchFamily="34" charset="0"/>
              </a:rPr>
              <a:t> computing RSA</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(x)       [ O(n</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3</a:t>
            </a:r>
            <a:r>
              <a:rPr lang="en-US" altLang="en-US" sz="2400">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Trapdoor: </a:t>
            </a:r>
            <a:r>
              <a:rPr lang="en-US" altLang="en-US" sz="2400">
                <a:latin typeface="Arial" panose="020B0604020202020204" pitchFamily="34" charset="0"/>
                <a:ea typeface="ＭＳ Ｐゴシック" panose="020B0600070205080204" pitchFamily="34" charset="-128"/>
                <a:cs typeface="Arial" panose="020B0604020202020204" pitchFamily="34" charset="0"/>
              </a:rPr>
              <a:t>Given N </a:t>
            </a:r>
            <a:r>
              <a:rPr lang="en-US" altLang="en-US" sz="2400">
                <a:solidFill>
                  <a:schemeClr val="tx2"/>
                </a:solidFill>
                <a:latin typeface="Arial" panose="020B0604020202020204" pitchFamily="34" charset="0"/>
                <a:ea typeface="ＭＳ Ｐゴシック" panose="020B0600070205080204" pitchFamily="34" charset="-128"/>
                <a:cs typeface="Arial" panose="020B0604020202020204" pitchFamily="34" charset="0"/>
              </a:rPr>
              <a:t>and</a:t>
            </a:r>
            <a:r>
              <a:rPr lang="en-US" altLang="en-US" sz="2400">
                <a:latin typeface="Arial" panose="020B0604020202020204" pitchFamily="34" charset="0"/>
                <a:ea typeface="ＭＳ Ｐゴシック" panose="020B0600070205080204" pitchFamily="34" charset="-128"/>
                <a:cs typeface="Arial" panose="020B0604020202020204" pitchFamily="34" charset="0"/>
              </a:rPr>
              <a:t> d computing x= (RSA</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-1</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(x)) [O(n</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3</a:t>
            </a:r>
            <a:r>
              <a:rPr lang="en-US" altLang="en-US" sz="2400">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800">
                <a:solidFill>
                  <a:srgbClr val="FF0000"/>
                </a:solidFill>
                <a:latin typeface="Arial" panose="020B0604020202020204" pitchFamily="34" charset="0"/>
                <a:ea typeface="ＭＳ Ｐゴシック" panose="020B0600070205080204" pitchFamily="34" charset="-128"/>
                <a:cs typeface="Arial" panose="020B0604020202020204" pitchFamily="34" charset="0"/>
              </a:rPr>
              <a:t>Hard to Invert:</a:t>
            </a:r>
            <a:r>
              <a:rPr lang="en-US" altLang="en-US" sz="2800">
                <a:solidFill>
                  <a:schemeClr val="tx2"/>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by RSA-Assumption</a:t>
            </a:r>
            <a:endParaRPr lang="en-US" altLang="en-US" sz="2400">
              <a:solidFill>
                <a:schemeClr val="tx2"/>
              </a:solidFill>
              <a:latin typeface="Arial" panose="020B0604020202020204" pitchFamily="34" charset="0"/>
              <a:ea typeface="ＭＳ Ｐゴシック" panose="020B0600070205080204" pitchFamily="34" charset="-128"/>
              <a:cs typeface="Arial" panose="020B0604020202020204" pitchFamily="34" charset="0"/>
            </a:endParaRPr>
          </a:p>
          <a:p>
            <a:pPr>
              <a:buFontTx/>
              <a:buNone/>
            </a:pPr>
            <a:endParaRPr lang="en-US" altLang="en-US" sz="2000">
              <a:latin typeface="Arial" panose="020B0604020202020204" pitchFamily="34" charset="0"/>
              <a:ea typeface="ＭＳ Ｐゴシック" panose="020B0600070205080204" pitchFamily="34" charset="-128"/>
              <a:cs typeface="Arial" panose="020B0604020202020204" pitchFamily="34" charset="0"/>
            </a:endParaRPr>
          </a:p>
        </p:txBody>
      </p:sp>
      <p:sp>
        <p:nvSpPr>
          <p:cNvPr id="6" name="Rectangle 3">
            <a:extLst>
              <a:ext uri="{FF2B5EF4-FFF2-40B4-BE49-F238E27FC236}">
                <a16:creationId xmlns:a16="http://schemas.microsoft.com/office/drawing/2014/main" id="{2A3B7526-056B-4859-6956-51DAD05D51C2}"/>
              </a:ext>
            </a:extLst>
          </p:cNvPr>
          <p:cNvSpPr txBox="1">
            <a:spLocks noChangeArrowheads="1"/>
          </p:cNvSpPr>
          <p:nvPr/>
        </p:nvSpPr>
        <p:spPr bwMode="auto">
          <a:xfrm>
            <a:off x="76200" y="2286000"/>
            <a:ext cx="8534400" cy="2819400"/>
          </a:xfrm>
          <a:prstGeom prst="rect">
            <a:avLst/>
          </a:prstGeom>
          <a:solidFill>
            <a:schemeClr val="accent2">
              <a:lumMod val="20000"/>
              <a:lumOff val="80000"/>
            </a:schemeClr>
          </a:solidFill>
          <a:ln>
            <a:noFill/>
          </a:ln>
          <a:extLst>
            <a:ext uri="{FAA26D3D-D897-4be2-8F04-BA451C77F1D7}"/>
          </a:extLst>
        </p:spPr>
        <p:txBody>
          <a:bodyPr anchor="ctr"/>
          <a:lstStyle>
            <a:lvl1pPr algn="ctr" rtl="0" eaLnBrk="0" fontAlgn="base" hangingPunct="0">
              <a:spcBef>
                <a:spcPct val="0"/>
              </a:spcBef>
              <a:spcAft>
                <a:spcPct val="0"/>
              </a:spcAft>
              <a:defRPr sz="4400">
                <a:solidFill>
                  <a:srgbClr val="FF0000"/>
                </a:solidFill>
                <a:latin typeface="+mj-lt"/>
                <a:ea typeface="ＭＳ Ｐゴシック" pitchFamily="-84" charset="-128"/>
                <a:cs typeface="ＭＳ Ｐゴシック" pitchFamily="-84" charset="-128"/>
              </a:defRPr>
            </a:lvl1pPr>
            <a:lvl2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2pPr>
            <a:lvl3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3pPr>
            <a:lvl4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4pPr>
            <a:lvl5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5pPr>
            <a:lvl6pPr marL="457200" algn="ctr" rtl="0" eaLnBrk="0" fontAlgn="base" hangingPunct="0">
              <a:spcBef>
                <a:spcPct val="0"/>
              </a:spcBef>
              <a:spcAft>
                <a:spcPct val="0"/>
              </a:spcAft>
              <a:defRPr sz="4400">
                <a:solidFill>
                  <a:srgbClr val="FF0000"/>
                </a:solidFill>
                <a:latin typeface="Comic Sans MS" pitchFamily="-84" charset="0"/>
              </a:defRPr>
            </a:lvl6pPr>
            <a:lvl7pPr marL="914400" algn="ctr" rtl="0" eaLnBrk="0" fontAlgn="base" hangingPunct="0">
              <a:spcBef>
                <a:spcPct val="0"/>
              </a:spcBef>
              <a:spcAft>
                <a:spcPct val="0"/>
              </a:spcAft>
              <a:defRPr sz="4400">
                <a:solidFill>
                  <a:srgbClr val="FF0000"/>
                </a:solidFill>
                <a:latin typeface="Comic Sans MS" pitchFamily="-84" charset="0"/>
              </a:defRPr>
            </a:lvl7pPr>
            <a:lvl8pPr marL="1371600" algn="ctr" rtl="0" eaLnBrk="0" fontAlgn="base" hangingPunct="0">
              <a:spcBef>
                <a:spcPct val="0"/>
              </a:spcBef>
              <a:spcAft>
                <a:spcPct val="0"/>
              </a:spcAft>
              <a:defRPr sz="4400">
                <a:solidFill>
                  <a:srgbClr val="FF0000"/>
                </a:solidFill>
                <a:latin typeface="Comic Sans MS" pitchFamily="-84" charset="0"/>
              </a:defRPr>
            </a:lvl8pPr>
            <a:lvl9pPr marL="1828800" algn="ctr" rtl="0" eaLnBrk="0" fontAlgn="base" hangingPunct="0">
              <a:spcBef>
                <a:spcPct val="0"/>
              </a:spcBef>
              <a:spcAft>
                <a:spcPct val="0"/>
              </a:spcAft>
              <a:defRPr sz="4400">
                <a:solidFill>
                  <a:srgbClr val="FF0000"/>
                </a:solidFill>
                <a:latin typeface="Comic Sans MS" pitchFamily="-84" charset="0"/>
              </a:defRPr>
            </a:lvl9pPr>
          </a:lstStyle>
          <a:p>
            <a:pPr algn="l">
              <a:defRPr/>
            </a:pPr>
            <a:r>
              <a:rPr lang="en-US" sz="3600" dirty="0">
                <a:latin typeface="Arial"/>
                <a:ea typeface="+mj-ea"/>
                <a:cs typeface="Arial"/>
              </a:rPr>
              <a:t>RSA Assumption:</a:t>
            </a:r>
          </a:p>
          <a:p>
            <a:pPr algn="l">
              <a:defRPr/>
            </a:pPr>
            <a:r>
              <a:rPr lang="en-US" sz="2800" dirty="0">
                <a:solidFill>
                  <a:srgbClr val="000000"/>
                </a:solidFill>
                <a:latin typeface="Arial" charset="0"/>
                <a:ea typeface="ＭＳ Ｐゴシック" charset="0"/>
                <a:cs typeface="Arial" charset="0"/>
              </a:rPr>
              <a:t>∀PPT  A</a:t>
            </a:r>
          </a:p>
          <a:p>
            <a:pPr algn="l">
              <a:defRPr/>
            </a:pPr>
            <a:r>
              <a:rPr lang="en-US" sz="2800" dirty="0">
                <a:solidFill>
                  <a:srgbClr val="000000"/>
                </a:solidFill>
                <a:latin typeface="Arial" charset="0"/>
                <a:ea typeface="ＭＳ Ｐゴシック" charset="0"/>
                <a:cs typeface="Arial" charset="0"/>
              </a:rPr>
              <a:t>Prob(</a:t>
            </a:r>
            <a:r>
              <a:rPr lang="en-US" sz="2800" dirty="0" err="1">
                <a:solidFill>
                  <a:srgbClr val="000000"/>
                </a:solidFill>
                <a:latin typeface="Arial" charset="0"/>
                <a:ea typeface="ＭＳ Ｐゴシック" charset="0"/>
                <a:cs typeface="Arial" charset="0"/>
              </a:rPr>
              <a:t>p,q</a:t>
            </a:r>
            <a:r>
              <a:rPr lang="en-US" sz="2800" dirty="0">
                <a:solidFill>
                  <a:srgbClr val="000000"/>
                </a:solidFill>
                <a:latin typeface="Arial" charset="0"/>
                <a:ea typeface="ＭＳ Ｐゴシック" charset="0"/>
                <a:cs typeface="Arial" charset="0"/>
              </a:rPr>
              <a:t> primes, |p|=|q|=n-bit,  N=</a:t>
            </a:r>
            <a:r>
              <a:rPr lang="en-US" sz="2800" dirty="0" err="1">
                <a:solidFill>
                  <a:srgbClr val="000000"/>
                </a:solidFill>
                <a:latin typeface="Arial" charset="0"/>
                <a:ea typeface="ＭＳ Ｐゴシック" charset="0"/>
                <a:cs typeface="Arial" charset="0"/>
              </a:rPr>
              <a:t>pq</a:t>
            </a:r>
            <a:r>
              <a:rPr lang="en-US" sz="2800" dirty="0">
                <a:solidFill>
                  <a:srgbClr val="000000"/>
                </a:solidFill>
                <a:latin typeface="Arial" charset="0"/>
                <a:ea typeface="ＭＳ Ｐゴシック" charset="0"/>
                <a:cs typeface="Arial" charset="0"/>
              </a:rPr>
              <a:t>, </a:t>
            </a:r>
            <a:r>
              <a:rPr lang="en-US" sz="2800" dirty="0" err="1">
                <a:solidFill>
                  <a:srgbClr val="000000"/>
                </a:solidFill>
                <a:latin typeface="Arial" charset="0"/>
                <a:ea typeface="ＭＳ Ｐゴシック" charset="0"/>
                <a:cs typeface="Arial" charset="0"/>
              </a:rPr>
              <a:t>gcd</a:t>
            </a:r>
            <a:r>
              <a:rPr lang="en-US" sz="2800" dirty="0">
                <a:solidFill>
                  <a:srgbClr val="000000"/>
                </a:solidFill>
                <a:latin typeface="Arial" charset="0"/>
                <a:ea typeface="ＭＳ Ｐゴシック" charset="0"/>
                <a:cs typeface="Arial" charset="0"/>
              </a:rPr>
              <a:t>(</a:t>
            </a:r>
            <a:r>
              <a:rPr lang="en-US" sz="2800" dirty="0" err="1">
                <a:solidFill>
                  <a:srgbClr val="000000"/>
                </a:solidFill>
                <a:latin typeface="Arial" charset="0"/>
                <a:ea typeface="ＭＳ Ｐゴシック" charset="0"/>
                <a:cs typeface="Arial" charset="0"/>
              </a:rPr>
              <a:t>e,</a:t>
            </a:r>
            <a:r>
              <a:rPr lang="en-US" sz="2800" dirty="0" err="1">
                <a:solidFill>
                  <a:srgbClr val="000000"/>
                </a:solidFill>
                <a:latin typeface="Symbol" charset="0"/>
                <a:ea typeface="ＭＳ Ｐゴシック" charset="0"/>
                <a:cs typeface="Symbol" charset="0"/>
              </a:rPr>
              <a:t>f</a:t>
            </a:r>
            <a:r>
              <a:rPr lang="en-US" sz="2800" dirty="0">
                <a:solidFill>
                  <a:srgbClr val="000000"/>
                </a:solidFill>
                <a:latin typeface="Arial" charset="0"/>
                <a:ea typeface="ＭＳ Ｐゴシック" charset="0"/>
                <a:cs typeface="Arial" charset="0"/>
              </a:rPr>
              <a:t>(N))=1, x</a:t>
            </a:r>
            <a:r>
              <a:rPr lang="en-US" sz="2800" dirty="0">
                <a:solidFill>
                  <a:srgbClr val="000000"/>
                </a:solidFill>
                <a:latin typeface="Arial" charset="0"/>
                <a:ea typeface="ＭＳ Ｐゴシック" charset="0"/>
                <a:cs typeface="Arial" charset="0"/>
                <a:sym typeface="Symbol" charset="0"/>
              </a:rPr>
              <a:t></a:t>
            </a:r>
            <a:r>
              <a:rPr lang="en-US" sz="2800" dirty="0">
                <a:solidFill>
                  <a:srgbClr val="000000"/>
                </a:solidFill>
                <a:latin typeface="Arial" charset="0"/>
                <a:ea typeface="ＭＳ Ｐゴシック" charset="0"/>
                <a:cs typeface="Arial" charset="0"/>
              </a:rPr>
              <a:t> Z</a:t>
            </a:r>
            <a:r>
              <a:rPr lang="en-US" sz="2800" baseline="-25000" dirty="0">
                <a:solidFill>
                  <a:srgbClr val="000000"/>
                </a:solidFill>
                <a:latin typeface="Arial" charset="0"/>
                <a:ea typeface="ＭＳ Ｐゴシック" charset="0"/>
                <a:cs typeface="Arial" charset="0"/>
              </a:rPr>
              <a:t>N</a:t>
            </a:r>
            <a:r>
              <a:rPr lang="en-US" sz="2800" dirty="0">
                <a:solidFill>
                  <a:srgbClr val="000000"/>
                </a:solidFill>
                <a:latin typeface="Arial" charset="0"/>
                <a:ea typeface="ＭＳ Ｐゴシック" charset="0"/>
                <a:cs typeface="Arial" charset="0"/>
              </a:rPr>
              <a:t>*: A(</a:t>
            </a:r>
            <a:r>
              <a:rPr lang="en-US" sz="2800" dirty="0" err="1">
                <a:solidFill>
                  <a:srgbClr val="000000"/>
                </a:solidFill>
                <a:latin typeface="Arial" charset="0"/>
                <a:ea typeface="ＭＳ Ｐゴシック" charset="0"/>
                <a:cs typeface="Arial" charset="0"/>
              </a:rPr>
              <a:t>N,e,x</a:t>
            </a:r>
            <a:r>
              <a:rPr lang="en-US" sz="2800" baseline="30000" dirty="0" err="1">
                <a:solidFill>
                  <a:srgbClr val="000000"/>
                </a:solidFill>
                <a:latin typeface="Arial" charset="0"/>
                <a:ea typeface="ＭＳ Ｐゴシック" charset="0"/>
                <a:cs typeface="Arial" charset="0"/>
              </a:rPr>
              <a:t>e</a:t>
            </a:r>
            <a:r>
              <a:rPr lang="en-US" sz="2800" dirty="0">
                <a:solidFill>
                  <a:srgbClr val="000000"/>
                </a:solidFill>
                <a:latin typeface="Arial" charset="0"/>
                <a:ea typeface="ＭＳ Ｐゴシック" charset="0"/>
                <a:cs typeface="Arial" charset="0"/>
              </a:rPr>
              <a:t> mod N) = x)&lt;neg (n)</a:t>
            </a:r>
            <a:endParaRPr lang="en-US" sz="3600" dirty="0">
              <a:solidFill>
                <a:srgbClr val="000000"/>
              </a:solidFill>
              <a:latin typeface="Arial"/>
              <a:ea typeface="+mj-ea"/>
              <a:cs typeface="Arial"/>
            </a:endParaRPr>
          </a:p>
          <a:p>
            <a:pPr algn="l">
              <a:defRPr/>
            </a:pPr>
            <a:endParaRPr lang="en-US" sz="3600" dirty="0">
              <a:latin typeface="Arial"/>
              <a:ea typeface="+mj-ea"/>
              <a:cs typeface="Arial"/>
            </a:endParaRPr>
          </a:p>
        </p:txBody>
      </p:sp>
    </p:spTree>
    <p:extLst>
      <p:ext uri="{BB962C8B-B14F-4D97-AF65-F5344CB8AC3E}">
        <p14:creationId xmlns:p14="http://schemas.microsoft.com/office/powerpoint/2010/main" val="42759966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3" name="Rectangle 3">
            <a:extLst>
              <a:ext uri="{FF2B5EF4-FFF2-40B4-BE49-F238E27FC236}">
                <a16:creationId xmlns:a16="http://schemas.microsoft.com/office/drawing/2014/main" id="{789261D1-6527-9C47-8D9F-70DBA0087A85}"/>
              </a:ext>
            </a:extLst>
          </p:cNvPr>
          <p:cNvSpPr>
            <a:spLocks noGrp="1" noChangeArrowheads="1"/>
          </p:cNvSpPr>
          <p:nvPr>
            <p:ph type="title"/>
          </p:nvPr>
        </p:nvSpPr>
        <p:spPr>
          <a:xfrm>
            <a:off x="533400" y="28575"/>
            <a:ext cx="7772400" cy="1143000"/>
          </a:xfrm>
        </p:spPr>
        <p:txBody>
          <a:bodyPr>
            <a:normAutofit/>
          </a:bodyPr>
          <a:lstStyle/>
          <a:p>
            <a:pPr>
              <a:defRPr/>
            </a:pPr>
            <a:r>
              <a:rPr lang="en-US" sz="3600" dirty="0">
                <a:solidFill>
                  <a:schemeClr val="accent1"/>
                </a:solidFill>
                <a:ea typeface="+mj-ea"/>
                <a:cs typeface="Arial"/>
              </a:rPr>
              <a:t>The Difficulty of inverting RSA</a:t>
            </a:r>
          </a:p>
        </p:txBody>
      </p:sp>
      <p:sp>
        <p:nvSpPr>
          <p:cNvPr id="35842" name="Rectangle 4">
            <a:extLst>
              <a:ext uri="{FF2B5EF4-FFF2-40B4-BE49-F238E27FC236}">
                <a16:creationId xmlns:a16="http://schemas.microsoft.com/office/drawing/2014/main" id="{D1AC0934-6308-384F-3537-6C0BB59177D5}"/>
              </a:ext>
            </a:extLst>
          </p:cNvPr>
          <p:cNvSpPr>
            <a:spLocks noGrp="1" noChangeArrowheads="1"/>
          </p:cNvSpPr>
          <p:nvPr>
            <p:ph type="body" idx="1"/>
          </p:nvPr>
        </p:nvSpPr>
        <p:spPr>
          <a:xfrm>
            <a:off x="381000" y="1066800"/>
            <a:ext cx="8610600" cy="4114800"/>
          </a:xfrm>
        </p:spPr>
        <p:txBody>
          <a:bodyPr>
            <a:noAutofit/>
          </a:bodyPr>
          <a:lstStyle/>
          <a:p>
            <a:pPr marL="0" indent="0">
              <a:buNone/>
            </a:pP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With Factorization of N, can invert: </a:t>
            </a:r>
          </a:p>
          <a:p>
            <a:pPr marL="0" indent="0">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compute</a:t>
            </a: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 = (p-1)(q-1)</a:t>
            </a:r>
            <a:r>
              <a:rPr lang="en-US" altLang="en-US" sz="2400" b="1"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Run Euclid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gcd</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e,</a:t>
            </a:r>
            <a:r>
              <a:rPr lang="en-US" altLang="en-US" sz="2400" dirty="0" err="1">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 algorithm to compute d and c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s.t.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de+c</a:t>
            </a:r>
            <a:r>
              <a:rPr lang="en-US" altLang="en-US" sz="2400" dirty="0" err="1">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(N)=1. Then de=1 mod </a:t>
            </a:r>
            <a:r>
              <a:rPr lang="en-US" altLang="en-US" sz="2400" dirty="0">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a:t>
            </a:r>
          </a:p>
          <a:p>
            <a:pPr>
              <a:buFontTx/>
              <a:buNone/>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400" b="1"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Without factorization:</a:t>
            </a:r>
          </a:p>
          <a:p>
            <a:pPr marL="0" indent="0">
              <a:buNone/>
            </a:pPr>
            <a:r>
              <a:rPr lang="en-US" altLang="en-US" sz="2400" dirty="0">
                <a:solidFill>
                  <a:srgbClr val="3366FF"/>
                </a:solidFill>
                <a:latin typeface="Arial" panose="020B0604020202020204" pitchFamily="34" charset="0"/>
                <a:ea typeface="ＭＳ Ｐゴシック" panose="020B0600070205080204" pitchFamily="34" charset="-128"/>
                <a:cs typeface="Arial" panose="020B0604020202020204" pitchFamily="34" charset="0"/>
              </a:rPr>
              <a:t>Computing d is as hard as factoring:</a:t>
            </a: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If can compute d, given N and e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s.t.</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ed=1 mod </a:t>
            </a:r>
            <a:r>
              <a:rPr lang="en-US" altLang="en-US" sz="2400" dirty="0">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 then can factor N. Why?</a:t>
            </a:r>
          </a:p>
          <a:p>
            <a:pPr>
              <a:buFontTx/>
              <a:buNone/>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Q: Does this mean that inverting RSA is as hard as Factoring?</a:t>
            </a: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 Not necessarily. It may be possible to invert RSA without learning d or </a:t>
            </a:r>
            <a:r>
              <a:rPr lang="en-US" altLang="en-US" sz="2400" dirty="0">
                <a:latin typeface="Symbol" pitchFamily="2" charset="2"/>
                <a:ea typeface="ＭＳ Ｐゴシック" panose="020B0600070205080204" pitchFamily="34" charset="-128"/>
              </a:rPr>
              <a:t>f</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 and without factoring.</a:t>
            </a:r>
          </a:p>
          <a:p>
            <a:pPr>
              <a:buFontTx/>
              <a:buNone/>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Rectangle 1">
            <a:extLst>
              <a:ext uri="{FF2B5EF4-FFF2-40B4-BE49-F238E27FC236}">
                <a16:creationId xmlns:a16="http://schemas.microsoft.com/office/drawing/2014/main" id="{5F7C11C2-7528-7DA5-E67F-CDA10C03DF9F}"/>
              </a:ext>
            </a:extLst>
          </p:cNvPr>
          <p:cNvSpPr/>
          <p:nvPr/>
        </p:nvSpPr>
        <p:spPr>
          <a:xfrm>
            <a:off x="125760" y="6306205"/>
            <a:ext cx="889248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Major Open Problem:  Are factoring and RSA equivalent?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AD4FF13D-D545-1B1D-160D-3E9575BA5E71}"/>
              </a:ext>
            </a:extLst>
          </p:cNvPr>
          <p:cNvSpPr>
            <a:spLocks noGrp="1" noChangeArrowheads="1"/>
          </p:cNvSpPr>
          <p:nvPr>
            <p:ph type="title"/>
          </p:nvPr>
        </p:nvSpPr>
        <p:spPr>
          <a:xfrm>
            <a:off x="0" y="533400"/>
            <a:ext cx="8686800" cy="762000"/>
          </a:xfrm>
        </p:spPr>
        <p:txBody>
          <a:bodyPr>
            <a:normAutofit fontScale="90000"/>
          </a:bodyPr>
          <a:lstStyle/>
          <a:p>
            <a: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Random Self </a:t>
            </a:r>
            <a:r>
              <a:rPr lang="en-US" altLang="en-US" sz="3200" dirty="0" err="1">
                <a:solidFill>
                  <a:schemeClr val="accent1"/>
                </a:solidFill>
                <a:latin typeface="Arial" panose="020B0604020202020204" pitchFamily="34" charset="0"/>
                <a:ea typeface="ＭＳ Ｐゴシック" panose="020B0600070205080204" pitchFamily="34" charset="-128"/>
                <a:cs typeface="Arial" panose="020B0604020202020204" pitchFamily="34" charset="0"/>
              </a:rPr>
              <a:t>Reducability</a:t>
            </a:r>
            <a: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a:t>
            </a:r>
            <a:b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If RSA is hard to invert in the worst case, </a:t>
            </a:r>
            <a:b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br>
            <a:r>
              <a:rPr lang="en-US" altLang="en-US" sz="32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it is hard to invert with non-neg probability</a:t>
            </a:r>
            <a:endParaRPr lang="en-US" altLang="en-US" sz="40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9938" name="Rectangle 3">
            <a:extLst>
              <a:ext uri="{FF2B5EF4-FFF2-40B4-BE49-F238E27FC236}">
                <a16:creationId xmlns:a16="http://schemas.microsoft.com/office/drawing/2014/main" id="{6E2D5328-2384-815F-037C-68EFC1505703}"/>
              </a:ext>
            </a:extLst>
          </p:cNvPr>
          <p:cNvSpPr>
            <a:spLocks noGrp="1" noChangeArrowheads="1"/>
          </p:cNvSpPr>
          <p:nvPr>
            <p:ph type="body" idx="1"/>
          </p:nvPr>
        </p:nvSpPr>
        <p:spPr>
          <a:xfrm>
            <a:off x="152400" y="1752600"/>
            <a:ext cx="8534400" cy="4114800"/>
          </a:xfrm>
        </p:spPr>
        <p:txBody>
          <a:bodyPr>
            <a:normAutofit fontScale="92500" lnSpcReduction="20000"/>
          </a:bodyPr>
          <a:lstStyle/>
          <a:p>
            <a:pPr>
              <a:buFontTx/>
              <a:buNone/>
            </a:pPr>
            <a:r>
              <a:rPr lang="en-US" altLang="en-US" sz="2800">
                <a:solidFill>
                  <a:schemeClr val="accent2"/>
                </a:solidFill>
                <a:latin typeface="Arial" panose="020B0604020202020204" pitchFamily="34" charset="0"/>
                <a:ea typeface="ＭＳ Ｐゴシック" panose="020B0600070205080204" pitchFamily="34" charset="-128"/>
                <a:cs typeface="Arial" panose="020B0604020202020204" pitchFamily="34" charset="0"/>
              </a:rPr>
              <a:t>Claim:</a:t>
            </a: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800">
                <a:latin typeface="Arial" panose="020B0604020202020204" pitchFamily="34" charset="0"/>
                <a:ea typeface="ＭＳ Ｐゴシック" panose="020B0600070205080204" pitchFamily="34" charset="-128"/>
                <a:cs typeface="Arial" panose="020B0604020202020204" pitchFamily="34" charset="0"/>
              </a:rPr>
              <a:t>Fix N, 1&lt;e&lt;f(n), 0&lt;</a:t>
            </a:r>
            <a:r>
              <a:rPr lang="en-US" altLang="en-US" sz="2800">
                <a:latin typeface="Symbol" pitchFamily="2" charset="2"/>
                <a:ea typeface="ＭＳ Ｐゴシック" panose="020B0600070205080204" pitchFamily="34" charset="-128"/>
              </a:rPr>
              <a:t>e,d&lt;1</a:t>
            </a:r>
          </a:p>
          <a:p>
            <a:pPr>
              <a:buFontTx/>
              <a:buNone/>
            </a:pPr>
            <a:r>
              <a:rPr lang="en-US" altLang="en-US" sz="280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If  </a:t>
            </a:r>
            <a:r>
              <a:rPr lang="en-US" altLang="en-US" sz="2400">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en-US" sz="2400">
                <a:latin typeface="Arial" panose="020B0604020202020204" pitchFamily="34" charset="0"/>
                <a:ea typeface="ＭＳ Ｐゴシック" panose="020B0600070205080204" pitchFamily="34" charset="-128"/>
                <a:cs typeface="Arial" panose="020B0604020202020204" pitchFamily="34" charset="0"/>
              </a:rPr>
              <a:t>  PPT B s.t. prob</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x</a:t>
            </a:r>
            <a:r>
              <a:rPr lang="en-US" altLang="en-US" sz="2400">
                <a:latin typeface="Arial" panose="020B0604020202020204" pitchFamily="34" charset="0"/>
                <a:ea typeface="ＭＳ Ｐゴシック" panose="020B0600070205080204" pitchFamily="34" charset="-128"/>
                <a:cs typeface="Arial" panose="020B0604020202020204" pitchFamily="34" charset="0"/>
              </a:rPr>
              <a:t>(B(N,e,RSA</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(x))=x)&gt; </a:t>
            </a:r>
            <a:r>
              <a:rPr lang="en-US" altLang="en-US" sz="2400">
                <a:latin typeface="Symbol" pitchFamily="2" charset="2"/>
                <a:ea typeface="ＭＳ Ｐゴシック" panose="020B0600070205080204" pitchFamily="34" charset="-128"/>
              </a:rPr>
              <a:t>e</a:t>
            </a:r>
            <a:r>
              <a:rPr lang="en-US" altLang="en-US" sz="2400">
                <a:latin typeface="Arial" panose="020B0604020202020204" pitchFamily="34" charset="0"/>
                <a:ea typeface="ＭＳ Ｐゴシック" panose="020B0600070205080204" pitchFamily="34" charset="-128"/>
                <a:cs typeface="Arial" panose="020B0604020202020204" pitchFamily="34" charset="0"/>
              </a:rPr>
              <a:t>   then </a:t>
            </a:r>
            <a:r>
              <a:rPr lang="en-US" altLang="en-US" sz="2400">
                <a:latin typeface="Arial" panose="020B0604020202020204" pitchFamily="34" charset="0"/>
                <a:ea typeface="ＭＳ Ｐゴシック" panose="020B0600070205080204" pitchFamily="34" charset="-128"/>
                <a:cs typeface="Arial" panose="020B0604020202020204" pitchFamily="34" charset="0"/>
                <a:sym typeface="Symbol" pitchFamily="2" charset="2"/>
              </a:rPr>
              <a:t> </a:t>
            </a:r>
            <a:r>
              <a:rPr lang="en-US" altLang="en-US" sz="2400">
                <a:latin typeface="Arial" panose="020B0604020202020204" pitchFamily="34" charset="0"/>
                <a:ea typeface="ＭＳ Ｐゴシック" panose="020B0600070205080204" pitchFamily="34" charset="-128"/>
                <a:cs typeface="Arial" panose="020B0604020202020204" pitchFamily="34" charset="0"/>
              </a:rPr>
              <a:t>PPT algorithm A to invert RSA</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N,e</a:t>
            </a:r>
            <a:r>
              <a:rPr lang="en-US" altLang="en-US" sz="2400">
                <a:latin typeface="Arial" panose="020B0604020202020204" pitchFamily="34" charset="0"/>
                <a:ea typeface="ＭＳ Ｐゴシック" panose="020B0600070205080204" pitchFamily="34" charset="-128"/>
                <a:cs typeface="Arial" panose="020B0604020202020204" pitchFamily="34" charset="0"/>
              </a:rPr>
              <a:t> (x) for all x with prob &gt; 1-</a:t>
            </a:r>
            <a:r>
              <a:rPr lang="en-US" altLang="en-US" sz="2400">
                <a:latin typeface="Symbol" pitchFamily="2" charset="2"/>
                <a:ea typeface="ＭＳ Ｐゴシック" panose="020B0600070205080204" pitchFamily="34" charset="-128"/>
              </a:rPr>
              <a:t>d</a:t>
            </a:r>
            <a:r>
              <a:rPr lang="en-US" altLang="en-US" sz="2400">
                <a:latin typeface="Arial" panose="020B0604020202020204" pitchFamily="34" charset="0"/>
                <a:ea typeface="ＭＳ Ｐゴシック" panose="020B0600070205080204" pitchFamily="34" charset="-128"/>
                <a:cs typeface="Arial" panose="020B0604020202020204" pitchFamily="34" charset="0"/>
              </a:rPr>
              <a:t>.</a:t>
            </a:r>
          </a:p>
          <a:p>
            <a:pPr>
              <a:buFontTx/>
              <a:buNone/>
            </a:pPr>
            <a:r>
              <a:rPr lang="en-US" altLang="en-US" sz="2800">
                <a:solidFill>
                  <a:schemeClr val="accent2"/>
                </a:solidFill>
                <a:latin typeface="Arial" panose="020B0604020202020204" pitchFamily="34" charset="0"/>
                <a:ea typeface="ＭＳ Ｐゴシック" panose="020B0600070205080204" pitchFamily="34" charset="-128"/>
                <a:cs typeface="Arial" panose="020B0604020202020204" pitchFamily="34" charset="0"/>
              </a:rPr>
              <a:t>Proof</a:t>
            </a:r>
            <a:r>
              <a:rPr lang="en-US" altLang="en-US" sz="2800">
                <a:solidFill>
                  <a:schemeClr val="tx2"/>
                </a:solidFill>
                <a:latin typeface="Arial" panose="020B0604020202020204" pitchFamily="34" charset="0"/>
                <a:ea typeface="ＭＳ Ｐゴシック" panose="020B0600070205080204" pitchFamily="34" charset="-128"/>
                <a:cs typeface="Arial" panose="020B0604020202020204" pitchFamily="34" charset="0"/>
              </a:rPr>
              <a:t>:</a:t>
            </a:r>
            <a:r>
              <a:rPr lang="en-US" altLang="en-US">
                <a:solidFill>
                  <a:schemeClr val="tx2"/>
                </a:solidFill>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Given y= x</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e</a:t>
            </a:r>
            <a:r>
              <a:rPr lang="en-US" altLang="en-US" sz="2400">
                <a:latin typeface="Arial" panose="020B0604020202020204" pitchFamily="34" charset="0"/>
                <a:ea typeface="ＭＳ Ｐゴシック" panose="020B0600070205080204" pitchFamily="34" charset="-128"/>
                <a:cs typeface="Arial" panose="020B0604020202020204" pitchFamily="34" charset="0"/>
              </a:rPr>
              <a:t> mod N, choose random r in Z</a:t>
            </a:r>
            <a:r>
              <a:rPr lang="en-US" altLang="en-US" sz="2400" baseline="-25000">
                <a:latin typeface="Arial" panose="020B0604020202020204" pitchFamily="34" charset="0"/>
                <a:ea typeface="ＭＳ Ｐゴシック" panose="020B0600070205080204" pitchFamily="34" charset="-128"/>
                <a:cs typeface="Arial" panose="020B0604020202020204" pitchFamily="34" charset="0"/>
              </a:rPr>
              <a:t>N</a:t>
            </a:r>
            <a:r>
              <a:rPr lang="en-US" altLang="en-US" sz="2400">
                <a:latin typeface="Arial" panose="020B0604020202020204" pitchFamily="34" charset="0"/>
                <a:ea typeface="ＭＳ Ｐゴシック" panose="020B0600070205080204" pitchFamily="34" charset="-128"/>
                <a:cs typeface="Arial" panose="020B0604020202020204" pitchFamily="34" charset="0"/>
              </a:rPr>
              <a:t>* and map y </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to z=y r</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e</a:t>
            </a:r>
            <a:r>
              <a:rPr lang="en-US" altLang="en-US" sz="2400">
                <a:latin typeface="Arial" panose="020B0604020202020204" pitchFamily="34" charset="0"/>
                <a:ea typeface="ＭＳ Ｐゴシック" panose="020B0600070205080204" pitchFamily="34" charset="-128"/>
                <a:cs typeface="Arial" panose="020B0604020202020204" pitchFamily="34" charset="0"/>
              </a:rPr>
              <a:t> mod N.  Now, run B(z). </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If successful,  i.e. B(z)=xr mod N, output x = B(z)/r mod N,</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else choose another r.</a:t>
            </a:r>
          </a:p>
          <a:p>
            <a:pPr>
              <a:buFontTx/>
              <a:buNone/>
            </a:pPr>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In expected (1/</a:t>
            </a:r>
            <a:r>
              <a:rPr lang="en-US" altLang="en-US" sz="2400">
                <a:latin typeface="Symbol" pitchFamily="2" charset="2"/>
                <a:ea typeface="ＭＳ Ｐゴシック" panose="020B0600070205080204" pitchFamily="34" charset="-128"/>
              </a:rPr>
              <a:t>e)</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k</a:t>
            </a:r>
            <a:r>
              <a:rPr lang="en-US" altLang="en-US" sz="2400">
                <a:latin typeface="Arial" panose="020B0604020202020204" pitchFamily="34" charset="0"/>
                <a:ea typeface="ＭＳ Ｐゴシック" panose="020B0600070205080204" pitchFamily="34" charset="-128"/>
                <a:cs typeface="Arial" panose="020B0604020202020204" pitchFamily="34" charset="0"/>
              </a:rPr>
              <a:t>  trials will be successful w. prob &gt;1-(1/e)</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k</a:t>
            </a:r>
          </a:p>
          <a:p>
            <a:pPr>
              <a:buFontTx/>
              <a:buNone/>
            </a:pPr>
            <a:r>
              <a:rPr lang="en-US" altLang="en-US" sz="2400">
                <a:latin typeface="Arial" panose="020B0604020202020204" pitchFamily="34" charset="0"/>
                <a:ea typeface="ＭＳ Ｐゴシック" panose="020B0600070205080204" pitchFamily="34" charset="-128"/>
                <a:cs typeface="Arial" panose="020B0604020202020204" pitchFamily="34" charset="0"/>
              </a:rPr>
              <a:t>Set k s.t. (1/e)</a:t>
            </a:r>
            <a:r>
              <a:rPr lang="en-US" altLang="en-US" sz="2400" baseline="30000">
                <a:latin typeface="Arial" panose="020B0604020202020204" pitchFamily="34" charset="0"/>
                <a:ea typeface="ＭＳ Ｐゴシック" panose="020B0600070205080204" pitchFamily="34" charset="-128"/>
                <a:cs typeface="Arial" panose="020B0604020202020204" pitchFamily="34" charset="0"/>
              </a:rPr>
              <a:t>k </a:t>
            </a:r>
            <a:r>
              <a:rPr lang="en-US" altLang="en-US" sz="2400">
                <a:latin typeface="Arial" panose="020B0604020202020204" pitchFamily="34" charset="0"/>
                <a:ea typeface="ＭＳ Ｐゴシック" panose="020B0600070205080204" pitchFamily="34" charset="-128"/>
                <a:cs typeface="Arial" panose="020B0604020202020204" pitchFamily="34" charset="0"/>
              </a:rPr>
              <a:t>&lt;</a:t>
            </a:r>
            <a:r>
              <a:rPr lang="en-US" altLang="en-US" sz="2400">
                <a:latin typeface="Symbol" pitchFamily="2" charset="2"/>
                <a:ea typeface="ＭＳ Ｐゴシック" panose="020B0600070205080204" pitchFamily="34" charset="-128"/>
              </a:rPr>
              <a:t>d</a:t>
            </a:r>
            <a:r>
              <a:rPr lang="en-US" altLang="en-US" sz="2400">
                <a:latin typeface="Arial" panose="020B0604020202020204" pitchFamily="34" charset="0"/>
                <a:ea typeface="ＭＳ Ｐゴシック" panose="020B0600070205080204" pitchFamily="34" charset="-128"/>
                <a:cs typeface="Arial" panose="020B0604020202020204" pitchFamily="34" charset="0"/>
              </a:rPr>
              <a:t>     QED</a:t>
            </a:r>
            <a:endParaRPr lang="en-US" altLang="en-US" sz="280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39034393-9D89-88EA-CF0C-52A8E6615424}"/>
              </a:ext>
            </a:extLst>
          </p:cNvPr>
          <p:cNvSpPr>
            <a:spLocks noGrp="1" noChangeArrowheads="1"/>
          </p:cNvSpPr>
          <p:nvPr>
            <p:ph type="title"/>
          </p:nvPr>
        </p:nvSpPr>
        <p:spPr>
          <a:xfrm>
            <a:off x="381000" y="0"/>
            <a:ext cx="8153400" cy="11430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The RSA Public Key Cryptosystem 77</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40962" name="Rectangle 3">
            <a:extLst>
              <a:ext uri="{FF2B5EF4-FFF2-40B4-BE49-F238E27FC236}">
                <a16:creationId xmlns:a16="http://schemas.microsoft.com/office/drawing/2014/main" id="{4899D7A2-0C3E-737D-7369-741C817B64A2}"/>
              </a:ext>
            </a:extLst>
          </p:cNvPr>
          <p:cNvSpPr>
            <a:spLocks noGrp="1" noChangeArrowheads="1"/>
          </p:cNvSpPr>
          <p:nvPr>
            <p:ph type="body" idx="1"/>
          </p:nvPr>
        </p:nvSpPr>
        <p:spPr>
          <a:xfrm>
            <a:off x="685800" y="908720"/>
            <a:ext cx="8077200" cy="4114800"/>
          </a:xfrm>
        </p:spPr>
        <p:txBody>
          <a:bodyPr>
            <a:noAutofit/>
          </a:bodyPr>
          <a:lstStyle/>
          <a:p>
            <a:pPr>
              <a:buFontTx/>
              <a:buNone/>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Invented by </a:t>
            </a:r>
            <a:r>
              <a:rPr lang="en-US" altLang="en-US" sz="2800" b="1" dirty="0">
                <a:latin typeface="Arial" panose="020B0604020202020204" pitchFamily="34" charset="0"/>
                <a:ea typeface="ＭＳ Ｐゴシック" panose="020B0600070205080204" pitchFamily="34" charset="-128"/>
                <a:cs typeface="Arial" panose="020B0604020202020204" pitchFamily="34" charset="0"/>
              </a:rPr>
              <a:t>Rivest-Shamir-Adelman </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in 1977 </a:t>
            </a:r>
          </a:p>
          <a:p>
            <a:pPr>
              <a:buFontTx/>
              <a:buNone/>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             RSA = { RSA </a:t>
            </a:r>
            <a:r>
              <a:rPr lang="en-US" altLang="en-US" sz="2800" baseline="-25000" dirty="0" err="1">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Z</a:t>
            </a:r>
            <a:r>
              <a:rPr lang="en-US" altLang="en-US" sz="2800" baseline="-25000" dirty="0">
                <a:latin typeface="Arial" panose="020B0604020202020204" pitchFamily="34" charset="0"/>
                <a:ea typeface="ＭＳ Ｐゴシック" panose="020B0600070205080204" pitchFamily="34" charset="-128"/>
                <a:cs typeface="Arial" panose="020B0604020202020204" pitchFamily="34" charset="0"/>
              </a:rPr>
              <a:t>N</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Z</a:t>
            </a:r>
            <a:r>
              <a:rPr lang="en-US" altLang="en-US" sz="2800" baseline="-25000" dirty="0">
                <a:latin typeface="Arial" panose="020B0604020202020204" pitchFamily="34" charset="0"/>
                <a:ea typeface="ＭＳ Ｐゴシック" panose="020B0600070205080204" pitchFamily="34" charset="-128"/>
                <a:cs typeface="Arial" panose="020B0604020202020204" pitchFamily="34" charset="0"/>
              </a:rPr>
              <a:t>N</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a:t>
            </a:r>
          </a:p>
          <a:p>
            <a:pPr>
              <a:buFontTx/>
              <a:buNone/>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                       RSA </a:t>
            </a:r>
            <a:r>
              <a:rPr lang="en-US" altLang="en-US" sz="2800" baseline="-25000" dirty="0" err="1">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(x) =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x</a:t>
            </a:r>
            <a:r>
              <a:rPr lang="en-US" altLang="en-US" sz="2800" baseline="30000" dirty="0" err="1">
                <a:latin typeface="Arial" panose="020B0604020202020204" pitchFamily="34" charset="0"/>
                <a:ea typeface="ＭＳ Ｐゴシック" panose="020B0600070205080204" pitchFamily="34" charset="-128"/>
                <a:cs typeface="Arial" panose="020B0604020202020204" pitchFamily="34" charset="0"/>
              </a:rPr>
              <a:t>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mod N }</a:t>
            </a:r>
            <a:r>
              <a:rPr lang="en-US" altLang="en-US" sz="2800" baseline="-25000" dirty="0">
                <a:latin typeface="Arial" panose="020B0604020202020204" pitchFamily="34" charset="0"/>
                <a:ea typeface="ＭＳ Ｐゴシック" panose="020B0600070205080204" pitchFamily="34" charset="-128"/>
                <a:cs typeface="Arial" panose="020B0604020202020204" pitchFamily="34" charset="0"/>
              </a:rPr>
              <a:t>&lt;</a:t>
            </a:r>
            <a:r>
              <a:rPr lang="en-US" altLang="en-US" sz="2800" baseline="-25000" dirty="0" err="1">
                <a:latin typeface="Arial" panose="020B0604020202020204" pitchFamily="34" charset="0"/>
                <a:ea typeface="ＭＳ Ｐゴシック" panose="020B0600070205080204" pitchFamily="34" charset="-128"/>
                <a:cs typeface="Arial" panose="020B0604020202020204" pitchFamily="34" charset="0"/>
              </a:rPr>
              <a:t>N,e</a:t>
            </a:r>
            <a:r>
              <a:rPr lang="en-US" altLang="en-US" sz="2800" baseline="-25000" dirty="0">
                <a:latin typeface="Arial" panose="020B0604020202020204" pitchFamily="34" charset="0"/>
                <a:ea typeface="ＭＳ Ｐゴシック" panose="020B0600070205080204" pitchFamily="34" charset="-128"/>
                <a:cs typeface="Arial" panose="020B0604020202020204" pitchFamily="34" charset="0"/>
              </a:rPr>
              <a:t>&gt;</a:t>
            </a:r>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Key Generation:</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User A chooses random primes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p,q</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and e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s.t.</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gcd</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(e, </a:t>
            </a:r>
            <a:r>
              <a:rPr lang="en-US" altLang="en-US" sz="2800" dirty="0">
                <a:latin typeface="Symbol" pitchFamily="2" charset="2"/>
                <a:ea typeface="ＭＳ Ｐゴシック" panose="020B0600070205080204" pitchFamily="34" charset="-128"/>
              </a:rPr>
              <a:t>f</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(N))=1, sets N=</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pq</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computes d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s.t.</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ed=1 mod </a:t>
            </a:r>
            <a:r>
              <a:rPr lang="en-US" altLang="en-US" sz="2800" dirty="0">
                <a:latin typeface="Symbol" pitchFamily="2" charset="2"/>
                <a:ea typeface="ＭＳ Ｐゴシック" panose="020B0600070205080204" pitchFamily="34" charset="-128"/>
              </a:rPr>
              <a:t>f</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(N), and publishes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in public directory, keeps d in secret file.</a:t>
            </a:r>
          </a:p>
          <a:p>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Enc((</a:t>
            </a:r>
            <a:r>
              <a:rPr lang="en-US" altLang="en-US" sz="2800" dirty="0" err="1">
                <a:solidFill>
                  <a:srgbClr val="0541FF"/>
                </a:solidFill>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),m):</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To send to user A, look up (</a:t>
            </a:r>
            <a:r>
              <a:rPr lang="en-US" altLang="en-US" sz="2800" dirty="0" err="1">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and compute c = m</a:t>
            </a:r>
            <a:r>
              <a:rPr lang="en-US" altLang="en-US" sz="2800" baseline="30000" dirty="0">
                <a:latin typeface="Arial" panose="020B0604020202020204" pitchFamily="34" charset="0"/>
                <a:ea typeface="ＭＳ Ｐゴシック" panose="020B0600070205080204" pitchFamily="34" charset="-128"/>
                <a:cs typeface="Arial" panose="020B0604020202020204" pitchFamily="34" charset="0"/>
              </a:rPr>
              <a:t>e</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mod N</a:t>
            </a:r>
          </a:p>
          <a:p>
            <a:pPr>
              <a:buFontTx/>
              <a:buNone/>
            </a:pPr>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Dec((</a:t>
            </a:r>
            <a:r>
              <a:rPr lang="en-US" altLang="en-US" sz="2800" dirty="0" err="1">
                <a:solidFill>
                  <a:srgbClr val="0541FF"/>
                </a:solidFill>
                <a:latin typeface="Arial" panose="020B0604020202020204" pitchFamily="34" charset="0"/>
                <a:ea typeface="ＭＳ Ｐゴシック" panose="020B0600070205080204" pitchFamily="34" charset="-128"/>
                <a:cs typeface="Arial" panose="020B0604020202020204" pitchFamily="34" charset="0"/>
              </a:rPr>
              <a:t>N,e</a:t>
            </a: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800" dirty="0" err="1">
                <a:solidFill>
                  <a:srgbClr val="0541FF"/>
                </a:solidFill>
                <a:latin typeface="Arial" panose="020B0604020202020204" pitchFamily="34" charset="0"/>
                <a:ea typeface="ＭＳ Ｐゴシック" panose="020B0600070205080204" pitchFamily="34" charset="-128"/>
                <a:cs typeface="Arial" panose="020B0604020202020204" pitchFamily="34" charset="0"/>
              </a:rPr>
              <a:t>d,c</a:t>
            </a: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Let m:=c</a:t>
            </a:r>
            <a:r>
              <a:rPr lang="en-US" altLang="en-US" sz="2800" baseline="30000" dirty="0">
                <a:latin typeface="Arial" panose="020B0604020202020204" pitchFamily="34" charset="0"/>
                <a:ea typeface="ＭＳ Ｐゴシック" panose="020B0600070205080204" pitchFamily="34" charset="-128"/>
                <a:cs typeface="Arial" panose="020B0604020202020204" pitchFamily="34" charset="0"/>
              </a:rPr>
              <a:t>d</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mod N = m</a:t>
            </a:r>
            <a:r>
              <a:rPr lang="en-US" altLang="en-US" sz="2800" baseline="30000" dirty="0">
                <a:latin typeface="Arial" panose="020B0604020202020204" pitchFamily="34" charset="0"/>
                <a:ea typeface="ＭＳ Ｐゴシック" panose="020B0600070205080204" pitchFamily="34" charset="-128"/>
                <a:cs typeface="Arial" panose="020B0604020202020204" pitchFamily="34" charset="0"/>
              </a:rPr>
              <a:t>ed</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mod N</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0963" name="Line 4">
            <a:extLst>
              <a:ext uri="{FF2B5EF4-FFF2-40B4-BE49-F238E27FC236}">
                <a16:creationId xmlns:a16="http://schemas.microsoft.com/office/drawing/2014/main" id="{00EB5E77-9C4A-7303-217D-647053DB9B2F}"/>
              </a:ext>
            </a:extLst>
          </p:cNvPr>
          <p:cNvSpPr>
            <a:spLocks noChangeShapeType="1"/>
          </p:cNvSpPr>
          <p:nvPr/>
        </p:nvSpPr>
        <p:spPr bwMode="auto">
          <a:xfrm>
            <a:off x="5410200" y="20574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72F887CD-5B6F-A4A1-EF35-5277BF305580}"/>
              </a:ext>
            </a:extLst>
          </p:cNvPr>
          <p:cNvSpPr>
            <a:spLocks noGrp="1" noChangeArrowheads="1"/>
          </p:cNvSpPr>
          <p:nvPr>
            <p:ph type="title"/>
          </p:nvPr>
        </p:nvSpPr>
        <p:spPr>
          <a:xfrm>
            <a:off x="304800" y="152400"/>
            <a:ext cx="7772400" cy="609600"/>
          </a:xfrm>
        </p:spPr>
        <p:txBody>
          <a:bodyPr>
            <a:normAutofit fontScale="90000"/>
          </a:bodyPr>
          <a:lstStyle/>
          <a:p>
            <a:r>
              <a:rPr lang="en-US" altLang="en-US" sz="3600" dirty="0">
                <a:solidFill>
                  <a:schemeClr val="accent1"/>
                </a:solidFill>
                <a:ea typeface="ＭＳ Ｐゴシック" panose="020B0600070205080204" pitchFamily="34" charset="-128"/>
                <a:cs typeface="Arial" panose="020B0604020202020204" pitchFamily="34" charset="0"/>
              </a:rPr>
              <a:t>Security </a:t>
            </a:r>
            <a:endParaRPr lang="en-US" altLang="en-US" dirty="0">
              <a:solidFill>
                <a:schemeClr val="accent1"/>
              </a:solidFill>
              <a:ea typeface="ＭＳ Ｐゴシック" panose="020B0600070205080204" pitchFamily="34" charset="-128"/>
              <a:cs typeface="Arial" panose="020B0604020202020204" pitchFamily="34" charset="0"/>
            </a:endParaRPr>
          </a:p>
        </p:txBody>
      </p:sp>
      <p:sp>
        <p:nvSpPr>
          <p:cNvPr id="43010" name="Rectangle 3">
            <a:extLst>
              <a:ext uri="{FF2B5EF4-FFF2-40B4-BE49-F238E27FC236}">
                <a16:creationId xmlns:a16="http://schemas.microsoft.com/office/drawing/2014/main" id="{C2BF0EBE-9DB9-9728-89DB-F89AF2114629}"/>
              </a:ext>
            </a:extLst>
          </p:cNvPr>
          <p:cNvSpPr>
            <a:spLocks noGrp="1" noChangeArrowheads="1"/>
          </p:cNvSpPr>
          <p:nvPr>
            <p:ph type="body" idx="1"/>
          </p:nvPr>
        </p:nvSpPr>
        <p:spPr>
          <a:xfrm>
            <a:off x="457200" y="838200"/>
            <a:ext cx="9011344" cy="4114800"/>
          </a:xfrm>
        </p:spPr>
        <p:txBody>
          <a:bodyPr>
            <a:noAutofit/>
          </a:bodyPr>
          <a:lstStyle/>
          <a:p>
            <a:pPr>
              <a:buFontTx/>
              <a:buNone/>
            </a:pPr>
            <a:r>
              <a:rPr lang="en-US" altLang="en-US" sz="2400" dirty="0">
                <a:solidFill>
                  <a:srgbClr val="0541FF"/>
                </a:solidFill>
                <a:ea typeface="ＭＳ Ｐゴシック" panose="020B0600070205080204" pitchFamily="34" charset="-128"/>
                <a:cs typeface="Arial" panose="020B0604020202020204" pitchFamily="34" charset="0"/>
              </a:rPr>
              <a:t>Cannot use for </a:t>
            </a:r>
            <a:r>
              <a:rPr lang="en-US" altLang="en-US" sz="2400" dirty="0">
                <a:ea typeface="ＭＳ Ｐゴシック" panose="020B0600070205080204" pitchFamily="34" charset="-128"/>
                <a:cs typeface="Arial" panose="020B0604020202020204" pitchFamily="34" charset="0"/>
              </a:rPr>
              <a:t>small message spaces</a:t>
            </a:r>
          </a:p>
          <a:p>
            <a:pPr>
              <a:buFontTx/>
              <a:buNone/>
            </a:pPr>
            <a:endParaRPr lang="en-US" altLang="en-US" sz="2400" dirty="0">
              <a:ea typeface="ＭＳ Ｐゴシック" panose="020B0600070205080204" pitchFamily="34" charset="-128"/>
              <a:cs typeface="Arial" panose="020B0604020202020204" pitchFamily="34" charset="0"/>
            </a:endParaRPr>
          </a:p>
          <a:p>
            <a:pPr>
              <a:buFontTx/>
              <a:buNone/>
            </a:pPr>
            <a:r>
              <a:rPr lang="en-US" altLang="en-US" sz="2400" dirty="0">
                <a:solidFill>
                  <a:srgbClr val="0541FF"/>
                </a:solidFill>
                <a:ea typeface="ＭＳ Ｐゴシック" panose="020B0600070205080204" pitchFamily="34" charset="-128"/>
                <a:cs typeface="Arial" panose="020B0604020202020204" pitchFamily="34" charset="0"/>
              </a:rPr>
              <a:t>Partial Information on x from (</a:t>
            </a:r>
            <a:r>
              <a:rPr lang="en-US" altLang="en-US" sz="2400" dirty="0" err="1">
                <a:solidFill>
                  <a:srgbClr val="0541FF"/>
                </a:solidFill>
                <a:ea typeface="ＭＳ Ｐゴシック" panose="020B0600070205080204" pitchFamily="34" charset="-128"/>
                <a:cs typeface="Arial" panose="020B0604020202020204" pitchFamily="34" charset="0"/>
              </a:rPr>
              <a:t>N,e</a:t>
            </a:r>
            <a:r>
              <a:rPr lang="en-US" altLang="en-US" sz="2400" dirty="0">
                <a:solidFill>
                  <a:srgbClr val="0541FF"/>
                </a:solidFill>
                <a:ea typeface="ＭＳ Ｐゴシック" panose="020B0600070205080204" pitchFamily="34" charset="-128"/>
                <a:cs typeface="Arial" panose="020B0604020202020204" pitchFamily="34" charset="0"/>
              </a:rPr>
              <a:t>) and RSA</a:t>
            </a:r>
            <a:r>
              <a:rPr lang="en-US" altLang="en-US" sz="2400" baseline="-25000" dirty="0">
                <a:solidFill>
                  <a:srgbClr val="0541FF"/>
                </a:solidFill>
                <a:ea typeface="ＭＳ Ｐゴシック" panose="020B0600070205080204" pitchFamily="34" charset="-128"/>
                <a:cs typeface="Arial" panose="020B0604020202020204" pitchFamily="34" charset="0"/>
              </a:rPr>
              <a:t>(</a:t>
            </a:r>
            <a:r>
              <a:rPr lang="en-US" altLang="en-US" sz="2400" baseline="-25000" dirty="0" err="1">
                <a:solidFill>
                  <a:srgbClr val="0541FF"/>
                </a:solidFill>
                <a:ea typeface="ＭＳ Ｐゴシック" panose="020B0600070205080204" pitchFamily="34" charset="-128"/>
                <a:cs typeface="Arial" panose="020B0604020202020204" pitchFamily="34" charset="0"/>
              </a:rPr>
              <a:t>N,e</a:t>
            </a:r>
            <a:r>
              <a:rPr lang="en-US" altLang="en-US" sz="2400" baseline="-25000" dirty="0">
                <a:solidFill>
                  <a:srgbClr val="0541FF"/>
                </a:solidFill>
                <a:ea typeface="ＭＳ Ｐゴシック" panose="020B0600070205080204" pitchFamily="34" charset="-128"/>
                <a:cs typeface="Arial" panose="020B0604020202020204" pitchFamily="34" charset="0"/>
              </a:rPr>
              <a:t>)</a:t>
            </a:r>
            <a:r>
              <a:rPr lang="en-US" altLang="en-US" sz="2400" dirty="0">
                <a:solidFill>
                  <a:srgbClr val="0541FF"/>
                </a:solidFill>
                <a:ea typeface="ＭＳ Ｐゴシック" panose="020B0600070205080204" pitchFamily="34" charset="-128"/>
                <a:cs typeface="Arial" panose="020B0604020202020204" pitchFamily="34" charset="0"/>
              </a:rPr>
              <a:t>(x)</a:t>
            </a:r>
            <a:endParaRPr lang="en-US" altLang="en-US" sz="2400" dirty="0">
              <a:ea typeface="ＭＳ Ｐゴシック" panose="020B0600070205080204" pitchFamily="34" charset="-128"/>
              <a:cs typeface="Arial" panose="020B0604020202020204" pitchFamily="34" charset="0"/>
            </a:endParaRPr>
          </a:p>
          <a:p>
            <a:r>
              <a:rPr lang="en-US" altLang="en-US" sz="2000" dirty="0">
                <a:solidFill>
                  <a:schemeClr val="accent1"/>
                </a:solidFill>
                <a:ea typeface="ＭＳ Ｐゴシック" panose="020B0600070205080204" pitchFamily="34" charset="-128"/>
                <a:cs typeface="Arial" panose="020B0604020202020204" pitchFamily="34" charset="0"/>
              </a:rPr>
              <a:t>Fact </a:t>
            </a:r>
            <a:r>
              <a:rPr lang="en-US" altLang="en-US" sz="2000" dirty="0">
                <a:ea typeface="ＭＳ Ｐゴシック" panose="020B0600070205080204" pitchFamily="34" charset="-128"/>
                <a:cs typeface="Arial" panose="020B0604020202020204" pitchFamily="34" charset="0"/>
              </a:rPr>
              <a:t>(Dana’s notes):  Easy to compute </a:t>
            </a:r>
            <a:r>
              <a:rPr lang="en-US" altLang="en-US" sz="2000" dirty="0">
                <a:solidFill>
                  <a:schemeClr val="accent1"/>
                </a:solidFill>
                <a:ea typeface="ＭＳ Ｐゴシック" panose="020B0600070205080204" pitchFamily="34" charset="-128"/>
                <a:cs typeface="Arial" panose="020B0604020202020204" pitchFamily="34" charset="0"/>
              </a:rPr>
              <a:t>Jacobi Symbol </a:t>
            </a:r>
            <a:r>
              <a:rPr lang="en-US" altLang="en-US" sz="2000" dirty="0">
                <a:ea typeface="ＭＳ Ｐゴシック" panose="020B0600070205080204" pitchFamily="34" charset="-128"/>
                <a:cs typeface="Arial" panose="020B0604020202020204" pitchFamily="34" charset="0"/>
              </a:rPr>
              <a:t>(x/N)=(x/p)(x/q)</a:t>
            </a:r>
          </a:p>
          <a:p>
            <a:pPr>
              <a:buFontTx/>
              <a:buNone/>
            </a:pPr>
            <a:r>
              <a:rPr lang="en-US" altLang="en-US" sz="2000" dirty="0">
                <a:ea typeface="ＭＳ Ｐゴシック" panose="020B0600070205080204" pitchFamily="34" charset="-128"/>
                <a:cs typeface="Arial" panose="020B0604020202020204" pitchFamily="34" charset="0"/>
              </a:rPr>
              <a:t>                                            from x and N</a:t>
            </a:r>
          </a:p>
          <a:p>
            <a:r>
              <a:rPr lang="en-US" altLang="en-US" sz="2000" dirty="0">
                <a:solidFill>
                  <a:schemeClr val="accent1"/>
                </a:solidFill>
                <a:ea typeface="ＭＳ Ｐゴシック" panose="020B0600070205080204" pitchFamily="34" charset="-128"/>
                <a:cs typeface="Arial" panose="020B0604020202020204" pitchFamily="34" charset="0"/>
              </a:rPr>
              <a:t>Corollary: </a:t>
            </a:r>
            <a:r>
              <a:rPr lang="en-US" altLang="en-US" sz="2000" dirty="0">
                <a:ea typeface="ＭＳ Ｐゴシック" panose="020B0600070205080204" pitchFamily="34" charset="-128"/>
                <a:cs typeface="Arial" panose="020B0604020202020204" pitchFamily="34" charset="0"/>
              </a:rPr>
              <a:t>RSA(x) leaks (x/N) =(x/p)(x/q), mental poker example</a:t>
            </a:r>
          </a:p>
          <a:p>
            <a:pPr>
              <a:buFontTx/>
              <a:buNone/>
            </a:pPr>
            <a:endParaRPr lang="en-US" altLang="en-US" sz="2400" dirty="0">
              <a:ea typeface="ＭＳ Ｐゴシック" panose="020B0600070205080204" pitchFamily="34" charset="-128"/>
              <a:cs typeface="Arial" panose="020B0604020202020204" pitchFamily="34" charset="0"/>
            </a:endParaRPr>
          </a:p>
          <a:p>
            <a:pPr>
              <a:buFontTx/>
              <a:buNone/>
            </a:pPr>
            <a:r>
              <a:rPr lang="en-US" altLang="en-US" sz="2400" dirty="0">
                <a:solidFill>
                  <a:srgbClr val="0541FF"/>
                </a:solidFill>
                <a:ea typeface="ＭＳ Ｐゴシック" panose="020B0600070205080204" pitchFamily="34" charset="-128"/>
                <a:cs typeface="Arial" panose="020B0604020202020204" pitchFamily="34" charset="0"/>
              </a:rPr>
              <a:t>Low Exponent Attacks 1: </a:t>
            </a:r>
            <a:r>
              <a:rPr lang="en-US" altLang="en-US" sz="2000" dirty="0">
                <a:ea typeface="ＭＳ Ｐゴシック" panose="020B0600070205080204" pitchFamily="34" charset="-128"/>
                <a:cs typeface="Arial" panose="020B0604020202020204" pitchFamily="34" charset="0"/>
              </a:rPr>
              <a:t>Say e=3 (popular choice) </a:t>
            </a:r>
          </a:p>
          <a:p>
            <a:pPr>
              <a:buFontTx/>
              <a:buNone/>
            </a:pPr>
            <a:r>
              <a:rPr lang="en-US" altLang="en-US" sz="2000" dirty="0">
                <a:ea typeface="ＭＳ Ｐゴシック" panose="020B0600070205080204" pitchFamily="34" charset="-128"/>
                <a:cs typeface="Arial" panose="020B0604020202020204" pitchFamily="34" charset="0"/>
              </a:rPr>
              <a:t>Suppose that two cipher texts are sent c</a:t>
            </a:r>
            <a:r>
              <a:rPr lang="en-US" altLang="en-US" sz="2000" baseline="-25000" dirty="0">
                <a:ea typeface="ＭＳ Ｐゴシック" panose="020B0600070205080204" pitchFamily="34" charset="-128"/>
                <a:cs typeface="Arial" panose="020B0604020202020204" pitchFamily="34" charset="0"/>
              </a:rPr>
              <a:t>1</a:t>
            </a:r>
            <a:r>
              <a:rPr lang="en-US" altLang="en-US" sz="2000" dirty="0">
                <a:ea typeface="ＭＳ Ｐゴシック" panose="020B0600070205080204" pitchFamily="34" charset="-128"/>
                <a:cs typeface="Arial" panose="020B0604020202020204" pitchFamily="34" charset="0"/>
              </a:rPr>
              <a:t>=m</a:t>
            </a:r>
            <a:r>
              <a:rPr lang="en-US" altLang="en-US" sz="2000" baseline="30000" dirty="0">
                <a:ea typeface="ＭＳ Ｐゴシック" panose="020B0600070205080204" pitchFamily="34" charset="-128"/>
                <a:cs typeface="Arial" panose="020B0604020202020204" pitchFamily="34" charset="0"/>
              </a:rPr>
              <a:t>3</a:t>
            </a:r>
            <a:r>
              <a:rPr lang="en-US" altLang="en-US" sz="2000" dirty="0">
                <a:ea typeface="ＭＳ Ｐゴシック" panose="020B0600070205080204" pitchFamily="34" charset="-128"/>
                <a:cs typeface="Arial" panose="020B0604020202020204" pitchFamily="34" charset="0"/>
              </a:rPr>
              <a:t> mod N &amp;  c</a:t>
            </a:r>
            <a:r>
              <a:rPr lang="en-US" altLang="en-US" sz="2000" baseline="-25000" dirty="0">
                <a:ea typeface="ＭＳ Ｐゴシック" panose="020B0600070205080204" pitchFamily="34" charset="-128"/>
                <a:cs typeface="Arial" panose="020B0604020202020204" pitchFamily="34" charset="0"/>
              </a:rPr>
              <a:t>2</a:t>
            </a:r>
            <a:r>
              <a:rPr lang="en-US" altLang="en-US" sz="2000" dirty="0">
                <a:ea typeface="ＭＳ Ｐゴシック" panose="020B0600070205080204" pitchFamily="34" charset="-128"/>
                <a:cs typeface="Arial" panose="020B0604020202020204" pitchFamily="34" charset="0"/>
              </a:rPr>
              <a:t>=(m+1)</a:t>
            </a:r>
            <a:r>
              <a:rPr lang="en-US" altLang="en-US" sz="2000" baseline="30000" dirty="0">
                <a:ea typeface="ＭＳ Ｐゴシック" panose="020B0600070205080204" pitchFamily="34" charset="-128"/>
                <a:cs typeface="Arial" panose="020B0604020202020204" pitchFamily="34" charset="0"/>
              </a:rPr>
              <a:t>3</a:t>
            </a:r>
            <a:r>
              <a:rPr lang="en-US" altLang="en-US" sz="2000" dirty="0">
                <a:ea typeface="ＭＳ Ｐゴシック" panose="020B0600070205080204" pitchFamily="34" charset="-128"/>
                <a:cs typeface="Arial" panose="020B0604020202020204" pitchFamily="34" charset="0"/>
              </a:rPr>
              <a:t> mod N. </a:t>
            </a:r>
          </a:p>
          <a:p>
            <a:pPr>
              <a:buFontTx/>
              <a:buNone/>
            </a:pPr>
            <a:r>
              <a:rPr lang="en-US" altLang="en-US" sz="2000" dirty="0">
                <a:ea typeface="ＭＳ Ｐゴシック" panose="020B0600070205080204" pitchFamily="34" charset="-128"/>
                <a:cs typeface="Arial" panose="020B0604020202020204" pitchFamily="34" charset="0"/>
              </a:rPr>
              <a:t>Can  solve for m = (c</a:t>
            </a:r>
            <a:r>
              <a:rPr lang="en-US" altLang="en-US" sz="2000" baseline="-25000" dirty="0">
                <a:ea typeface="ＭＳ Ｐゴシック" panose="020B0600070205080204" pitchFamily="34" charset="-128"/>
                <a:cs typeface="Arial" panose="020B0604020202020204" pitchFamily="34" charset="0"/>
              </a:rPr>
              <a:t>2 </a:t>
            </a:r>
            <a:r>
              <a:rPr lang="en-US" altLang="en-US" sz="2000" dirty="0">
                <a:ea typeface="ＭＳ Ｐゴシック" panose="020B0600070205080204" pitchFamily="34" charset="-128"/>
                <a:cs typeface="Arial" panose="020B0604020202020204" pitchFamily="34" charset="0"/>
              </a:rPr>
              <a:t>+2</a:t>
            </a:r>
            <a:r>
              <a:rPr lang="en-US" altLang="en-US" sz="2000" baseline="-25000" dirty="0">
                <a:ea typeface="ＭＳ Ｐゴシック" panose="020B0600070205080204" pitchFamily="34" charset="-128"/>
                <a:cs typeface="Arial" panose="020B0604020202020204" pitchFamily="34" charset="0"/>
              </a:rPr>
              <a:t> </a:t>
            </a:r>
            <a:r>
              <a:rPr lang="en-US" altLang="en-US" sz="2000" dirty="0">
                <a:ea typeface="ＭＳ Ｐゴシック" panose="020B0600070205080204" pitchFamily="34" charset="-128"/>
                <a:cs typeface="Arial" panose="020B0604020202020204" pitchFamily="34" charset="0"/>
              </a:rPr>
              <a:t>c</a:t>
            </a:r>
            <a:r>
              <a:rPr lang="en-US" altLang="en-US" sz="2000" baseline="-25000" dirty="0">
                <a:ea typeface="ＭＳ Ｐゴシック" panose="020B0600070205080204" pitchFamily="34" charset="-128"/>
                <a:cs typeface="Arial" panose="020B0604020202020204" pitchFamily="34" charset="0"/>
              </a:rPr>
              <a:t>1 </a:t>
            </a:r>
            <a:r>
              <a:rPr lang="en-US" altLang="en-US" sz="2000" dirty="0">
                <a:ea typeface="ＭＳ Ｐゴシック" panose="020B0600070205080204" pitchFamily="34" charset="-128"/>
                <a:cs typeface="Arial" panose="020B0604020202020204" pitchFamily="34" charset="0"/>
              </a:rPr>
              <a:t>-1) / (c</a:t>
            </a:r>
            <a:r>
              <a:rPr lang="en-US" altLang="en-US" sz="2000" baseline="-25000" dirty="0">
                <a:ea typeface="ＭＳ Ｐゴシック" panose="020B0600070205080204" pitchFamily="34" charset="-128"/>
                <a:cs typeface="Arial" panose="020B0604020202020204" pitchFamily="34" charset="0"/>
              </a:rPr>
              <a:t>2 </a:t>
            </a:r>
            <a:r>
              <a:rPr lang="en-US" altLang="en-US" sz="2000" dirty="0">
                <a:ea typeface="ＭＳ Ｐゴシック" panose="020B0600070205080204" pitchFamily="34" charset="-128"/>
                <a:cs typeface="Arial" panose="020B0604020202020204" pitchFamily="34" charset="0"/>
              </a:rPr>
              <a:t>-c</a:t>
            </a:r>
            <a:r>
              <a:rPr lang="en-US" altLang="en-US" sz="2000" baseline="-25000" dirty="0">
                <a:ea typeface="ＭＳ Ｐゴシック" panose="020B0600070205080204" pitchFamily="34" charset="-128"/>
                <a:cs typeface="Arial" panose="020B0604020202020204" pitchFamily="34" charset="0"/>
              </a:rPr>
              <a:t>1 </a:t>
            </a:r>
            <a:r>
              <a:rPr lang="en-US" altLang="en-US" sz="2000" dirty="0">
                <a:ea typeface="ＭＳ Ｐゴシック" panose="020B0600070205080204" pitchFamily="34" charset="-128"/>
                <a:cs typeface="Arial" panose="020B0604020202020204" pitchFamily="34" charset="0"/>
              </a:rPr>
              <a:t>+2)</a:t>
            </a:r>
          </a:p>
          <a:p>
            <a:pPr>
              <a:buFontTx/>
              <a:buNone/>
            </a:pPr>
            <a:r>
              <a:rPr lang="en-US" altLang="en-US" sz="2000" dirty="0">
                <a:ea typeface="ＭＳ Ｐゴシック" panose="020B0600070205080204" pitchFamily="34" charset="-128"/>
                <a:cs typeface="Arial" panose="020B0604020202020204" pitchFamily="34" charset="0"/>
              </a:rPr>
              <a:t> </a:t>
            </a:r>
          </a:p>
          <a:p>
            <a:pPr>
              <a:buFontTx/>
              <a:buNone/>
            </a:pPr>
            <a:r>
              <a:rPr lang="en-US" altLang="en-US" sz="2000" dirty="0">
                <a:ea typeface="ＭＳ Ｐゴシック" panose="020B0600070205080204" pitchFamily="34" charset="-128"/>
                <a:cs typeface="Arial" panose="020B0604020202020204" pitchFamily="34" charset="0"/>
              </a:rPr>
              <a:t>This attack can be generalized  to messages m and </a:t>
            </a:r>
            <a:r>
              <a:rPr lang="en-US" altLang="en-US" sz="2000" dirty="0" err="1">
                <a:ea typeface="ＭＳ Ｐゴシック" panose="020B0600070205080204" pitchFamily="34" charset="-128"/>
                <a:cs typeface="Arial" panose="020B0604020202020204" pitchFamily="34" charset="0"/>
              </a:rPr>
              <a:t>am+b</a:t>
            </a:r>
            <a:r>
              <a:rPr lang="en-US" altLang="en-US" sz="2000" dirty="0">
                <a:ea typeface="ＭＳ Ｐゴシック" panose="020B0600070205080204" pitchFamily="34" charset="-128"/>
                <a:cs typeface="Arial" panose="020B0604020202020204" pitchFamily="34" charset="0"/>
              </a:rPr>
              <a:t>, </a:t>
            </a:r>
          </a:p>
          <a:p>
            <a:pPr>
              <a:buFontTx/>
              <a:buNone/>
            </a:pPr>
            <a:r>
              <a:rPr lang="en-US" altLang="en-US" sz="2000" dirty="0">
                <a:ea typeface="ＭＳ Ｐゴシック" panose="020B0600070205080204" pitchFamily="34" charset="-128"/>
                <a:cs typeface="Arial" panose="020B0604020202020204" pitchFamily="34" charset="0"/>
              </a:rPr>
              <a:t>e &gt;3, and for k messages related via higher degree  Polynomial.</a:t>
            </a:r>
            <a:endParaRPr lang="en-US" altLang="en-US" sz="2400" dirty="0">
              <a:solidFill>
                <a:srgbClr val="0541FF"/>
              </a:solidFill>
              <a:ea typeface="ＭＳ Ｐゴシック" panose="020B0600070205080204" pitchFamily="34" charset="-128"/>
              <a:cs typeface="Arial" panose="020B0604020202020204" pitchFamily="34" charset="0"/>
            </a:endParaRPr>
          </a:p>
        </p:txBody>
      </p:sp>
      <p:sp>
        <p:nvSpPr>
          <p:cNvPr id="43011" name="Line 4">
            <a:extLst>
              <a:ext uri="{FF2B5EF4-FFF2-40B4-BE49-F238E27FC236}">
                <a16:creationId xmlns:a16="http://schemas.microsoft.com/office/drawing/2014/main" id="{9D55FAB6-B052-7A17-D2E5-C933AD9B1ED4}"/>
              </a:ext>
            </a:extLst>
          </p:cNvPr>
          <p:cNvSpPr>
            <a:spLocks noChangeShapeType="1"/>
          </p:cNvSpPr>
          <p:nvPr/>
        </p:nvSpPr>
        <p:spPr bwMode="auto">
          <a:xfrm>
            <a:off x="6400800" y="4648200"/>
            <a:ext cx="1752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DD86A85A-81CB-FD3F-8349-6F6D8E928540}"/>
              </a:ext>
            </a:extLst>
          </p:cNvPr>
          <p:cNvSpPr>
            <a:spLocks noGrp="1" noChangeArrowheads="1"/>
          </p:cNvSpPr>
          <p:nvPr>
            <p:ph type="title"/>
          </p:nvPr>
        </p:nvSpPr>
        <p:spPr>
          <a:xfrm>
            <a:off x="685800" y="381000"/>
            <a:ext cx="7772400" cy="1143000"/>
          </a:xfrm>
        </p:spPr>
        <p:txBody>
          <a:bodyPr/>
          <a:lstStyle/>
          <a:p>
            <a:r>
              <a:rPr lang="en-US" altLang="en-US" sz="3200" dirty="0">
                <a:solidFill>
                  <a:schemeClr val="accent1"/>
                </a:solidFill>
                <a:ea typeface="ＭＳ Ｐゴシック" panose="020B0600070205080204" pitchFamily="34" charset="-128"/>
                <a:cs typeface="Arial" panose="020B0604020202020204" pitchFamily="34" charset="0"/>
              </a:rPr>
              <a:t>Low Exponent Attack 2 </a:t>
            </a:r>
            <a:br>
              <a:rPr lang="en-US" altLang="en-US" sz="3200" dirty="0">
                <a:solidFill>
                  <a:schemeClr val="accent1"/>
                </a:solidFill>
                <a:ea typeface="ＭＳ Ｐゴシック" panose="020B0600070205080204" pitchFamily="34" charset="-128"/>
                <a:cs typeface="Arial" panose="020B0604020202020204" pitchFamily="34" charset="0"/>
              </a:rPr>
            </a:br>
            <a:endParaRPr lang="en-US" altLang="en-US" sz="3600" dirty="0">
              <a:solidFill>
                <a:schemeClr val="accent1"/>
              </a:solidFill>
              <a:ea typeface="ＭＳ Ｐゴシック" panose="020B0600070205080204" pitchFamily="34" charset="-128"/>
              <a:cs typeface="Arial" panose="020B0604020202020204" pitchFamily="34" charset="0"/>
            </a:endParaRPr>
          </a:p>
        </p:txBody>
      </p:sp>
      <p:sp>
        <p:nvSpPr>
          <p:cNvPr id="91138" name="Rectangle 3">
            <a:extLst>
              <a:ext uri="{FF2B5EF4-FFF2-40B4-BE49-F238E27FC236}">
                <a16:creationId xmlns:a16="http://schemas.microsoft.com/office/drawing/2014/main" id="{412F062D-3FFE-9246-8FC3-0327903898C2}"/>
              </a:ext>
            </a:extLst>
          </p:cNvPr>
          <p:cNvSpPr>
            <a:spLocks noGrp="1" noChangeArrowheads="1"/>
          </p:cNvSpPr>
          <p:nvPr>
            <p:ph type="body" idx="1"/>
          </p:nvPr>
        </p:nvSpPr>
        <p:spPr>
          <a:xfrm>
            <a:off x="457200" y="1371600"/>
            <a:ext cx="8305800" cy="4114800"/>
          </a:xfrm>
        </p:spPr>
        <p:txBody>
          <a:bodyPr>
            <a:noAutofit/>
          </a:bodyPr>
          <a:lstStyle/>
          <a:p>
            <a:pPr>
              <a:defRPr/>
            </a:pPr>
            <a:r>
              <a:rPr lang="en-US" sz="2400" dirty="0">
                <a:ea typeface="ＭＳ Ｐゴシック" charset="0"/>
                <a:cs typeface="Arial"/>
              </a:rPr>
              <a:t>Suppose everyone in system chooses e=3 (e=2 for Squaring)</a:t>
            </a:r>
          </a:p>
          <a:p>
            <a:pPr marL="0" indent="0">
              <a:buFontTx/>
              <a:buNone/>
              <a:defRPr/>
            </a:pPr>
            <a:endParaRPr lang="en-US" sz="2400" dirty="0">
              <a:ea typeface="ＭＳ Ｐゴシック" charset="0"/>
              <a:cs typeface="Arial"/>
            </a:endParaRPr>
          </a:p>
          <a:p>
            <a:pPr>
              <a:defRPr/>
            </a:pPr>
            <a:r>
              <a:rPr lang="en-US" sz="2400" dirty="0">
                <a:ea typeface="ＭＳ Ｐゴシック" charset="0"/>
                <a:cs typeface="Arial"/>
              </a:rPr>
              <a:t>Suppose same encrypted m is sent to 3 distinct users with public keys &lt;n</a:t>
            </a:r>
            <a:r>
              <a:rPr lang="en-US" sz="2400" baseline="-25000" dirty="0">
                <a:ea typeface="ＭＳ Ｐゴシック" charset="0"/>
                <a:cs typeface="Arial"/>
              </a:rPr>
              <a:t>1</a:t>
            </a:r>
            <a:r>
              <a:rPr lang="en-US" sz="2400" dirty="0">
                <a:ea typeface="ＭＳ Ｐゴシック" charset="0"/>
                <a:cs typeface="Arial"/>
              </a:rPr>
              <a:t>,3&gt;,&lt;n</a:t>
            </a:r>
            <a:r>
              <a:rPr lang="en-US" sz="2400" baseline="-25000" dirty="0">
                <a:ea typeface="ＭＳ Ｐゴシック" charset="0"/>
                <a:cs typeface="Arial"/>
              </a:rPr>
              <a:t>2</a:t>
            </a:r>
            <a:r>
              <a:rPr lang="en-US" sz="2400" dirty="0">
                <a:ea typeface="ＭＳ Ｐゴシック" charset="0"/>
                <a:cs typeface="Arial"/>
              </a:rPr>
              <a:t>,3&gt;,&lt;n</a:t>
            </a:r>
            <a:r>
              <a:rPr lang="en-US" sz="2400" baseline="-25000" dirty="0">
                <a:ea typeface="ＭＳ Ｐゴシック" charset="0"/>
                <a:cs typeface="Arial"/>
              </a:rPr>
              <a:t>3</a:t>
            </a:r>
            <a:r>
              <a:rPr lang="en-US" sz="2400" dirty="0">
                <a:ea typeface="ＭＳ Ｐゴシック" charset="0"/>
                <a:cs typeface="Arial"/>
              </a:rPr>
              <a:t>,3&gt;, i.e. adversary sees c</a:t>
            </a:r>
            <a:r>
              <a:rPr lang="en-US" sz="2400" baseline="-25000" dirty="0">
                <a:ea typeface="ＭＳ Ｐゴシック" charset="0"/>
                <a:cs typeface="Arial"/>
              </a:rPr>
              <a:t>1</a:t>
            </a:r>
            <a:r>
              <a:rPr lang="en-US" sz="2400" dirty="0">
                <a:ea typeface="ＭＳ Ｐゴシック" charset="0"/>
                <a:cs typeface="Arial"/>
              </a:rPr>
              <a:t>=m</a:t>
            </a:r>
            <a:r>
              <a:rPr lang="en-US" sz="2400" baseline="30000" dirty="0">
                <a:ea typeface="ＭＳ Ｐゴシック" charset="0"/>
                <a:cs typeface="Arial"/>
              </a:rPr>
              <a:t>3</a:t>
            </a:r>
            <a:r>
              <a:rPr lang="en-US" sz="2400" dirty="0">
                <a:ea typeface="ＭＳ Ｐゴシック" charset="0"/>
                <a:cs typeface="Arial"/>
              </a:rPr>
              <a:t> mod n</a:t>
            </a:r>
            <a:r>
              <a:rPr lang="en-US" sz="2400" baseline="-25000" dirty="0">
                <a:ea typeface="ＭＳ Ｐゴシック" charset="0"/>
                <a:cs typeface="Arial"/>
              </a:rPr>
              <a:t>1</a:t>
            </a:r>
            <a:r>
              <a:rPr lang="en-US" sz="2400" dirty="0">
                <a:ea typeface="ＭＳ Ｐゴシック" charset="0"/>
                <a:cs typeface="Arial"/>
              </a:rPr>
              <a:t>, c</a:t>
            </a:r>
            <a:r>
              <a:rPr lang="en-US" sz="2400" baseline="-25000" dirty="0">
                <a:ea typeface="ＭＳ Ｐゴシック" charset="0"/>
                <a:cs typeface="Arial"/>
              </a:rPr>
              <a:t>2</a:t>
            </a:r>
            <a:r>
              <a:rPr lang="en-US" sz="2400" dirty="0">
                <a:ea typeface="ＭＳ Ｐゴシック" charset="0"/>
                <a:cs typeface="Arial"/>
              </a:rPr>
              <a:t>=m</a:t>
            </a:r>
            <a:r>
              <a:rPr lang="en-US" sz="2400" baseline="30000" dirty="0">
                <a:ea typeface="ＭＳ Ｐゴシック" charset="0"/>
                <a:cs typeface="Arial"/>
              </a:rPr>
              <a:t>3</a:t>
            </a:r>
            <a:r>
              <a:rPr lang="en-US" sz="2400" dirty="0">
                <a:ea typeface="ＭＳ Ｐゴシック" charset="0"/>
                <a:cs typeface="Arial"/>
              </a:rPr>
              <a:t> mod n</a:t>
            </a:r>
            <a:r>
              <a:rPr lang="en-US" sz="2400" baseline="-25000" dirty="0">
                <a:ea typeface="ＭＳ Ｐゴシック" charset="0"/>
                <a:cs typeface="Arial"/>
              </a:rPr>
              <a:t>2</a:t>
            </a:r>
            <a:r>
              <a:rPr lang="en-US" sz="2400" dirty="0">
                <a:ea typeface="ＭＳ Ｐゴシック" charset="0"/>
                <a:cs typeface="Arial"/>
              </a:rPr>
              <a:t>, c</a:t>
            </a:r>
            <a:r>
              <a:rPr lang="en-US" sz="2400" baseline="-25000" dirty="0">
                <a:ea typeface="ＭＳ Ｐゴシック" charset="0"/>
                <a:cs typeface="Arial"/>
              </a:rPr>
              <a:t>3</a:t>
            </a:r>
            <a:r>
              <a:rPr lang="en-US" sz="2400" dirty="0">
                <a:ea typeface="ＭＳ Ｐゴシック" charset="0"/>
                <a:cs typeface="Arial"/>
              </a:rPr>
              <a:t>=m</a:t>
            </a:r>
            <a:r>
              <a:rPr lang="en-US" sz="2400" baseline="30000" dirty="0">
                <a:ea typeface="ＭＳ Ｐゴシック" charset="0"/>
                <a:cs typeface="Arial"/>
              </a:rPr>
              <a:t>3</a:t>
            </a:r>
            <a:r>
              <a:rPr lang="en-US" sz="2400" dirty="0">
                <a:ea typeface="ＭＳ Ｐゴシック" charset="0"/>
                <a:cs typeface="Arial"/>
              </a:rPr>
              <a:t> mod n</a:t>
            </a:r>
            <a:r>
              <a:rPr lang="en-US" sz="2400" baseline="-25000" dirty="0">
                <a:ea typeface="ＭＳ Ｐゴシック" charset="0"/>
                <a:cs typeface="Arial"/>
              </a:rPr>
              <a:t>3</a:t>
            </a:r>
            <a:r>
              <a:rPr lang="en-US" sz="2400" dirty="0">
                <a:ea typeface="ＭＳ Ｐゴシック" charset="0"/>
                <a:cs typeface="Arial"/>
              </a:rPr>
              <a:t>.</a:t>
            </a:r>
          </a:p>
          <a:p>
            <a:pPr>
              <a:defRPr/>
            </a:pPr>
            <a:endParaRPr lang="en-US" sz="2400" dirty="0">
              <a:ea typeface="ＭＳ Ｐゴシック" charset="0"/>
              <a:cs typeface="Arial"/>
            </a:endParaRPr>
          </a:p>
          <a:p>
            <a:pPr>
              <a:defRPr/>
            </a:pPr>
            <a:r>
              <a:rPr lang="en-US" sz="2400" dirty="0">
                <a:solidFill>
                  <a:srgbClr val="0033CC"/>
                </a:solidFill>
                <a:ea typeface="ＭＳ Ｐゴシック" charset="0"/>
                <a:cs typeface="Arial"/>
              </a:rPr>
              <a:t>By CRT adversary can compute a unique u mod n</a:t>
            </a:r>
            <a:r>
              <a:rPr lang="en-US" sz="2400" baseline="-25000" dirty="0">
                <a:solidFill>
                  <a:srgbClr val="0033CC"/>
                </a:solidFill>
                <a:ea typeface="ＭＳ Ｐゴシック" charset="0"/>
                <a:cs typeface="Arial"/>
              </a:rPr>
              <a:t>1</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2</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3   </a:t>
            </a:r>
            <a:r>
              <a:rPr lang="en-US" sz="2400" dirty="0" err="1">
                <a:solidFill>
                  <a:srgbClr val="0033CC"/>
                </a:solidFill>
                <a:ea typeface="ＭＳ Ｐゴシック" charset="0"/>
                <a:cs typeface="Arial"/>
              </a:rPr>
              <a:t>s.t.</a:t>
            </a:r>
            <a:r>
              <a:rPr lang="en-US" sz="2400" dirty="0">
                <a:solidFill>
                  <a:srgbClr val="0033CC"/>
                </a:solidFill>
                <a:ea typeface="ＭＳ Ｐゴシック" charset="0"/>
                <a:cs typeface="Arial"/>
              </a:rPr>
              <a:t> u = m</a:t>
            </a:r>
            <a:r>
              <a:rPr lang="en-US" sz="2400" baseline="30000" dirty="0">
                <a:solidFill>
                  <a:srgbClr val="0033CC"/>
                </a:solidFill>
                <a:ea typeface="ＭＳ Ｐゴシック" charset="0"/>
                <a:cs typeface="Arial"/>
              </a:rPr>
              <a:t>3</a:t>
            </a:r>
            <a:r>
              <a:rPr lang="en-US" sz="2400" dirty="0">
                <a:solidFill>
                  <a:srgbClr val="0033CC"/>
                </a:solidFill>
                <a:ea typeface="ＭＳ Ｐゴシック" charset="0"/>
                <a:cs typeface="Arial"/>
              </a:rPr>
              <a:t> mod </a:t>
            </a:r>
            <a:r>
              <a:rPr lang="en-US" sz="2400" dirty="0" err="1">
                <a:solidFill>
                  <a:srgbClr val="0033CC"/>
                </a:solidFill>
                <a:ea typeface="ＭＳ Ｐゴシック" charset="0"/>
                <a:cs typeface="Arial"/>
              </a:rPr>
              <a:t>n</a:t>
            </a:r>
            <a:r>
              <a:rPr lang="en-US" sz="2400" baseline="-25000" dirty="0" err="1">
                <a:solidFill>
                  <a:srgbClr val="0033CC"/>
                </a:solidFill>
                <a:ea typeface="ＭＳ Ｐゴシック" charset="0"/>
                <a:cs typeface="Arial"/>
              </a:rPr>
              <a:t>i</a:t>
            </a:r>
            <a:r>
              <a:rPr lang="en-US" sz="2400" baseline="-25000" dirty="0">
                <a:solidFill>
                  <a:srgbClr val="0033CC"/>
                </a:solidFill>
                <a:ea typeface="ＭＳ Ｐゴシック" charset="0"/>
                <a:cs typeface="Arial"/>
              </a:rPr>
              <a:t> </a:t>
            </a:r>
            <a:r>
              <a:rPr lang="en-US" sz="2400" dirty="0">
                <a:solidFill>
                  <a:srgbClr val="0033CC"/>
                </a:solidFill>
                <a:ea typeface="ＭＳ Ｐゴシック" charset="0"/>
                <a:cs typeface="Arial"/>
              </a:rPr>
              <a:t>for all </a:t>
            </a:r>
            <a:r>
              <a:rPr lang="en-US" sz="2400" dirty="0" err="1">
                <a:solidFill>
                  <a:srgbClr val="0033CC"/>
                </a:solidFill>
                <a:ea typeface="ＭＳ Ｐゴシック" charset="0"/>
                <a:cs typeface="Arial"/>
              </a:rPr>
              <a:t>i</a:t>
            </a:r>
            <a:r>
              <a:rPr lang="en-US" sz="2400" dirty="0">
                <a:solidFill>
                  <a:srgbClr val="0033CC"/>
                </a:solidFill>
                <a:ea typeface="ＭＳ Ｐゴシック" charset="0"/>
                <a:cs typeface="Arial"/>
              </a:rPr>
              <a:t>=1,2,3.</a:t>
            </a:r>
          </a:p>
          <a:p>
            <a:pPr marL="0" indent="0">
              <a:buFontTx/>
              <a:buNone/>
              <a:defRPr/>
            </a:pPr>
            <a:endParaRPr lang="en-US" sz="2400" dirty="0">
              <a:solidFill>
                <a:srgbClr val="0033CC"/>
              </a:solidFill>
              <a:ea typeface="ＭＳ Ｐゴシック" charset="0"/>
              <a:cs typeface="Arial"/>
            </a:endParaRPr>
          </a:p>
          <a:p>
            <a:pPr>
              <a:defRPr/>
            </a:pPr>
            <a:r>
              <a:rPr lang="en-US" sz="2400" dirty="0">
                <a:solidFill>
                  <a:srgbClr val="0033CC"/>
                </a:solidFill>
                <a:ea typeface="ＭＳ Ｐゴシック" charset="0"/>
                <a:cs typeface="Arial"/>
              </a:rPr>
              <a:t>Thus</a:t>
            </a:r>
            <a:r>
              <a:rPr lang="en-US" sz="2400" baseline="-25000" dirty="0">
                <a:solidFill>
                  <a:srgbClr val="0033CC"/>
                </a:solidFill>
                <a:ea typeface="ＭＳ Ｐゴシック" charset="0"/>
                <a:cs typeface="Arial"/>
              </a:rPr>
              <a:t> </a:t>
            </a:r>
            <a:r>
              <a:rPr lang="en-US" sz="2400" dirty="0">
                <a:solidFill>
                  <a:srgbClr val="0033CC"/>
                </a:solidFill>
                <a:ea typeface="ＭＳ Ｐゴシック" charset="0"/>
                <a:cs typeface="Arial"/>
              </a:rPr>
              <a:t>u = m</a:t>
            </a:r>
            <a:r>
              <a:rPr lang="en-US" sz="2400" baseline="30000" dirty="0">
                <a:solidFill>
                  <a:srgbClr val="0033CC"/>
                </a:solidFill>
                <a:ea typeface="ＭＳ Ｐゴシック" charset="0"/>
                <a:cs typeface="Arial"/>
              </a:rPr>
              <a:t>3</a:t>
            </a:r>
            <a:r>
              <a:rPr lang="en-US" sz="2400" dirty="0">
                <a:solidFill>
                  <a:srgbClr val="0033CC"/>
                </a:solidFill>
                <a:ea typeface="ＭＳ Ｐゴシック" charset="0"/>
                <a:cs typeface="Arial"/>
              </a:rPr>
              <a:t> mod n</a:t>
            </a:r>
            <a:r>
              <a:rPr lang="en-US" sz="2400" baseline="-25000" dirty="0">
                <a:solidFill>
                  <a:srgbClr val="0033CC"/>
                </a:solidFill>
                <a:ea typeface="ＭＳ Ｐゴシック" charset="0"/>
                <a:cs typeface="Arial"/>
              </a:rPr>
              <a:t>1</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2</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3 , </a:t>
            </a:r>
            <a:r>
              <a:rPr lang="en-US" sz="2400" dirty="0">
                <a:solidFill>
                  <a:srgbClr val="0033CC"/>
                </a:solidFill>
                <a:ea typeface="ＭＳ Ｐゴシック" charset="0"/>
                <a:cs typeface="Arial"/>
              </a:rPr>
              <a:t>and in fact</a:t>
            </a:r>
            <a:r>
              <a:rPr lang="en-US" sz="2400" baseline="-25000" dirty="0">
                <a:solidFill>
                  <a:srgbClr val="0033CC"/>
                </a:solidFill>
                <a:ea typeface="ＭＳ Ｐゴシック" charset="0"/>
                <a:cs typeface="Arial"/>
              </a:rPr>
              <a:t> </a:t>
            </a:r>
            <a:r>
              <a:rPr lang="en-US" sz="2400" dirty="0">
                <a:solidFill>
                  <a:srgbClr val="0033CC"/>
                </a:solidFill>
                <a:ea typeface="ＭＳ Ｐゴシック" charset="0"/>
                <a:cs typeface="Arial"/>
              </a:rPr>
              <a:t>as m &lt;min(n</a:t>
            </a:r>
            <a:r>
              <a:rPr lang="en-US" sz="2400" baseline="-25000" dirty="0">
                <a:solidFill>
                  <a:srgbClr val="0033CC"/>
                </a:solidFill>
                <a:ea typeface="ＭＳ Ｐゴシック" charset="0"/>
                <a:cs typeface="Arial"/>
              </a:rPr>
              <a:t>1 </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 2</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3</a:t>
            </a:r>
            <a:r>
              <a:rPr lang="en-US" sz="2400" dirty="0">
                <a:solidFill>
                  <a:srgbClr val="0033CC"/>
                </a:solidFill>
                <a:ea typeface="ＭＳ Ｐゴシック" charset="0"/>
                <a:cs typeface="Arial"/>
              </a:rPr>
              <a:t>), then m</a:t>
            </a:r>
            <a:r>
              <a:rPr lang="en-US" sz="2400" baseline="30000" dirty="0">
                <a:solidFill>
                  <a:srgbClr val="0033CC"/>
                </a:solidFill>
                <a:ea typeface="ＭＳ Ｐゴシック" charset="0"/>
                <a:cs typeface="Arial"/>
              </a:rPr>
              <a:t>3</a:t>
            </a:r>
            <a:r>
              <a:rPr lang="en-US" sz="2400" dirty="0">
                <a:solidFill>
                  <a:srgbClr val="0033CC"/>
                </a:solidFill>
                <a:ea typeface="ＭＳ Ｐゴシック" charset="0"/>
                <a:cs typeface="Arial"/>
              </a:rPr>
              <a:t> &lt; n</a:t>
            </a:r>
            <a:r>
              <a:rPr lang="en-US" sz="2400" baseline="-25000" dirty="0">
                <a:solidFill>
                  <a:srgbClr val="0033CC"/>
                </a:solidFill>
                <a:ea typeface="ＭＳ Ｐゴシック" charset="0"/>
                <a:cs typeface="Arial"/>
              </a:rPr>
              <a:t>1</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2</a:t>
            </a:r>
            <a:r>
              <a:rPr lang="en-US" sz="2400" dirty="0">
                <a:solidFill>
                  <a:srgbClr val="0033CC"/>
                </a:solidFill>
                <a:ea typeface="ＭＳ Ｐゴシック" charset="0"/>
                <a:cs typeface="Arial"/>
              </a:rPr>
              <a:t>n</a:t>
            </a:r>
            <a:r>
              <a:rPr lang="en-US" sz="2400" baseline="-25000" dirty="0">
                <a:solidFill>
                  <a:srgbClr val="0033CC"/>
                </a:solidFill>
                <a:ea typeface="ＭＳ Ｐゴシック" charset="0"/>
                <a:cs typeface="Arial"/>
              </a:rPr>
              <a:t>3</a:t>
            </a:r>
            <a:r>
              <a:rPr lang="en-US" sz="2400" dirty="0">
                <a:solidFill>
                  <a:srgbClr val="0033CC"/>
                </a:solidFill>
                <a:ea typeface="ＭＳ Ｐゴシック" charset="0"/>
                <a:cs typeface="Arial"/>
              </a:rPr>
              <a:t> , and u = m</a:t>
            </a:r>
            <a:r>
              <a:rPr lang="en-US" sz="2400" baseline="30000" dirty="0">
                <a:solidFill>
                  <a:srgbClr val="0033CC"/>
                </a:solidFill>
                <a:ea typeface="ＭＳ Ｐゴシック" charset="0"/>
                <a:cs typeface="Arial"/>
              </a:rPr>
              <a:t>3 </a:t>
            </a:r>
            <a:r>
              <a:rPr lang="en-US" sz="2400" dirty="0">
                <a:solidFill>
                  <a:srgbClr val="0033CC"/>
                </a:solidFill>
                <a:ea typeface="ＭＳ Ｐゴシック" charset="0"/>
                <a:cs typeface="Arial"/>
              </a:rPr>
              <a:t>over the integers.  So, by taking cubic roots (high school) can recover m.</a:t>
            </a:r>
            <a:endParaRPr lang="en-US" sz="2400" dirty="0">
              <a:solidFill>
                <a:srgbClr val="333399"/>
              </a:solidFill>
              <a:ea typeface="ＭＳ Ｐゴシック" charset="0"/>
              <a:cs typeface="Arial"/>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431A6A1A-717F-F017-E5EB-6A1C03E85F50}"/>
              </a:ext>
            </a:extLst>
          </p:cNvPr>
          <p:cNvSpPr>
            <a:spLocks noGrp="1" noChangeArrowheads="1"/>
          </p:cNvSpPr>
          <p:nvPr>
            <p:ph type="title"/>
          </p:nvPr>
        </p:nvSpPr>
        <p:spPr>
          <a:xfrm>
            <a:off x="685800" y="152400"/>
            <a:ext cx="7772400" cy="1143000"/>
          </a:xfrm>
        </p:spPr>
        <p:txBody>
          <a:bodyPr/>
          <a:lstStyle/>
          <a:p>
            <a:r>
              <a:rPr lang="en-US" altLang="en-US" sz="3600" b="1" dirty="0">
                <a:solidFill>
                  <a:schemeClr val="accent1"/>
                </a:solidFill>
                <a:ea typeface="ＭＳ Ｐゴシック" panose="020B0600070205080204" pitchFamily="34" charset="-128"/>
                <a:cs typeface="Arial" panose="020B0604020202020204" pitchFamily="34" charset="0"/>
              </a:rPr>
              <a:t>Implementation attacks on RSA</a:t>
            </a:r>
          </a:p>
        </p:txBody>
      </p:sp>
      <p:sp>
        <p:nvSpPr>
          <p:cNvPr id="45058" name="Rectangle 3">
            <a:extLst>
              <a:ext uri="{FF2B5EF4-FFF2-40B4-BE49-F238E27FC236}">
                <a16:creationId xmlns:a16="http://schemas.microsoft.com/office/drawing/2014/main" id="{3E087938-D9F7-2F57-BBA7-FEB7ECE35987}"/>
              </a:ext>
            </a:extLst>
          </p:cNvPr>
          <p:cNvSpPr>
            <a:spLocks noGrp="1" noChangeArrowheads="1"/>
          </p:cNvSpPr>
          <p:nvPr>
            <p:ph type="body" idx="1"/>
          </p:nvPr>
        </p:nvSpPr>
        <p:spPr>
          <a:xfrm>
            <a:off x="179512" y="1447800"/>
            <a:ext cx="8856984" cy="5181600"/>
          </a:xfrm>
        </p:spPr>
        <p:txBody>
          <a:bodyPr>
            <a:normAutofit/>
          </a:bodyPr>
          <a:lstStyle/>
          <a:p>
            <a:pPr>
              <a:spcBef>
                <a:spcPct val="60000"/>
              </a:spcBef>
            </a:pPr>
            <a:r>
              <a:rPr lang="en-US" altLang="en-US" sz="2800" dirty="0">
                <a:solidFill>
                  <a:schemeClr val="accent2"/>
                </a:solidFill>
                <a:ea typeface="ＭＳ Ｐゴシック" panose="020B0600070205080204" pitchFamily="34" charset="-128"/>
                <a:cs typeface="Arial" panose="020B0604020202020204" pitchFamily="34" charset="0"/>
              </a:rPr>
              <a:t>Timing attack:</a:t>
            </a:r>
            <a:r>
              <a:rPr lang="en-US" altLang="en-US" sz="2800" dirty="0">
                <a:ea typeface="ＭＳ Ｐゴシック" panose="020B0600070205080204" pitchFamily="34" charset="-128"/>
                <a:cs typeface="Arial" panose="020B0604020202020204" pitchFamily="34" charset="0"/>
              </a:rPr>
              <a:t>  (Kocher 97).</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Let c=</a:t>
            </a:r>
            <a:r>
              <a:rPr lang="en-US" altLang="en-US" sz="2800" dirty="0" err="1">
                <a:ea typeface="ＭＳ Ｐゴシック" panose="020B0600070205080204" pitchFamily="34" charset="-128"/>
                <a:cs typeface="Arial" panose="020B0604020202020204" pitchFamily="34" charset="0"/>
              </a:rPr>
              <a:t>x</a:t>
            </a:r>
            <a:r>
              <a:rPr lang="en-US" altLang="en-US" sz="2800" baseline="30000" dirty="0" err="1">
                <a:ea typeface="ＭＳ Ｐゴシック" panose="020B0600070205080204" pitchFamily="34" charset="-128"/>
                <a:cs typeface="Arial" panose="020B0604020202020204" pitchFamily="34" charset="0"/>
              </a:rPr>
              <a:t>e</a:t>
            </a:r>
            <a:r>
              <a:rPr lang="en-US" altLang="en-US" sz="2800" baseline="30000" dirty="0">
                <a:ea typeface="ＭＳ Ｐゴシック" panose="020B0600070205080204" pitchFamily="34" charset="-128"/>
                <a:cs typeface="Arial" panose="020B0604020202020204" pitchFamily="34" charset="0"/>
              </a:rPr>
              <a:t> </a:t>
            </a:r>
            <a:r>
              <a:rPr lang="en-US" altLang="en-US" sz="2800" dirty="0">
                <a:ea typeface="ＭＳ Ｐゴシック" panose="020B0600070205080204" pitchFamily="34" charset="-128"/>
                <a:cs typeface="Arial" panose="020B0604020202020204" pitchFamily="34" charset="0"/>
              </a:rPr>
              <a:t>mod N. The time it takes to compute  c</a:t>
            </a:r>
            <a:r>
              <a:rPr lang="en-US" altLang="en-US" sz="2800" baseline="50000" dirty="0">
                <a:ea typeface="ＭＳ Ｐゴシック" panose="020B0600070205080204" pitchFamily="34" charset="-128"/>
                <a:cs typeface="Arial" panose="020B0604020202020204" pitchFamily="34" charset="0"/>
              </a:rPr>
              <a:t>d</a:t>
            </a:r>
            <a:r>
              <a:rPr lang="en-US" altLang="en-US" sz="2800" dirty="0">
                <a:ea typeface="ＭＳ Ｐゴシック" panose="020B0600070205080204" pitchFamily="34" charset="-128"/>
                <a:cs typeface="Arial" panose="020B0604020202020204" pitchFamily="34" charset="0"/>
              </a:rPr>
              <a:t> (mod N)</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can expose  d.</a:t>
            </a:r>
          </a:p>
          <a:p>
            <a:pPr>
              <a:spcBef>
                <a:spcPct val="100000"/>
              </a:spcBef>
            </a:pPr>
            <a:r>
              <a:rPr lang="en-US" altLang="en-US" sz="2800" dirty="0">
                <a:solidFill>
                  <a:schemeClr val="accent2"/>
                </a:solidFill>
                <a:ea typeface="ＭＳ Ｐゴシック" panose="020B0600070205080204" pitchFamily="34" charset="-128"/>
                <a:cs typeface="Arial" panose="020B0604020202020204" pitchFamily="34" charset="0"/>
              </a:rPr>
              <a:t>Power attack:</a:t>
            </a:r>
            <a:r>
              <a:rPr lang="en-US" altLang="en-US" sz="2800" dirty="0">
                <a:ea typeface="ＭＳ Ｐゴシック" panose="020B0600070205080204" pitchFamily="34" charset="-128"/>
                <a:cs typeface="Arial" panose="020B0604020202020204" pitchFamily="34" charset="0"/>
              </a:rPr>
              <a:t>  (Kocher 99)</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The power consumption of a smartcard while it is computing  c</a:t>
            </a:r>
            <a:r>
              <a:rPr lang="en-US" altLang="en-US" sz="2800" baseline="50000" dirty="0">
                <a:ea typeface="ＭＳ Ｐゴシック" panose="020B0600070205080204" pitchFamily="34" charset="-128"/>
                <a:cs typeface="Arial" panose="020B0604020202020204" pitchFamily="34" charset="0"/>
              </a:rPr>
              <a:t>d</a:t>
            </a:r>
            <a:r>
              <a:rPr lang="en-US" altLang="en-US" sz="2800" dirty="0">
                <a:ea typeface="ＭＳ Ｐゴシック" panose="020B0600070205080204" pitchFamily="34" charset="-128"/>
                <a:cs typeface="Arial" panose="020B0604020202020204" pitchFamily="34" charset="0"/>
              </a:rPr>
              <a:t> (mod N)  can expose  d.</a:t>
            </a:r>
          </a:p>
          <a:p>
            <a:pPr>
              <a:spcBef>
                <a:spcPct val="100000"/>
              </a:spcBef>
            </a:pPr>
            <a:r>
              <a:rPr lang="en-US" altLang="en-US" sz="2800" dirty="0">
                <a:solidFill>
                  <a:schemeClr val="accent2"/>
                </a:solidFill>
                <a:ea typeface="ＭＳ Ｐゴシック" panose="020B0600070205080204" pitchFamily="34" charset="-128"/>
                <a:cs typeface="Arial" panose="020B0604020202020204" pitchFamily="34" charset="0"/>
              </a:rPr>
              <a:t>Faults attack:</a:t>
            </a:r>
            <a:r>
              <a:rPr lang="en-US" altLang="en-US" sz="2800" dirty="0">
                <a:ea typeface="ＭＳ Ｐゴシック" panose="020B0600070205080204" pitchFamily="34" charset="-128"/>
                <a:cs typeface="Arial" panose="020B0604020202020204" pitchFamily="34" charset="0"/>
              </a:rPr>
              <a:t>  (BDL 97)</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	A computer error during   c</a:t>
            </a:r>
            <a:r>
              <a:rPr lang="en-US" altLang="en-US" sz="2800" baseline="50000" dirty="0">
                <a:ea typeface="ＭＳ Ｐゴシック" panose="020B0600070205080204" pitchFamily="34" charset="-128"/>
                <a:cs typeface="Arial" panose="020B0604020202020204" pitchFamily="34" charset="0"/>
              </a:rPr>
              <a:t>d</a:t>
            </a:r>
            <a:r>
              <a:rPr lang="en-US" altLang="en-US" sz="2800" dirty="0">
                <a:ea typeface="ＭＳ Ｐゴシック" panose="020B0600070205080204" pitchFamily="34" charset="-128"/>
                <a:cs typeface="Arial" panose="020B0604020202020204" pitchFamily="34" charset="0"/>
              </a:rPr>
              <a:t> (mod N)  </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	can expose   d.   </a:t>
            </a:r>
            <a:r>
              <a:rPr lang="en-US" altLang="en-US" sz="2000" dirty="0">
                <a:ea typeface="ＭＳ Ｐゴシック" panose="020B0600070205080204" pitchFamily="34" charset="-128"/>
                <a:cs typeface="Arial" panose="020B0604020202020204" pitchFamily="34" charset="0"/>
              </a:rPr>
              <a:t>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42FAC-DF67-B422-6987-C5848FD1844E}"/>
            </a:ext>
          </a:extLst>
        </p:cNvPr>
        <p:cNvGrpSpPr/>
        <p:nvPr/>
      </p:nvGrpSpPr>
      <p:grpSpPr>
        <a:xfrm>
          <a:off x="0" y="0"/>
          <a:ext cx="0" cy="0"/>
          <a:chOff x="0" y="0"/>
          <a:chExt cx="0" cy="0"/>
        </a:xfrm>
      </p:grpSpPr>
      <p:sp>
        <p:nvSpPr>
          <p:cNvPr id="34817" name="Rectangle 2">
            <a:extLst>
              <a:ext uri="{FF2B5EF4-FFF2-40B4-BE49-F238E27FC236}">
                <a16:creationId xmlns:a16="http://schemas.microsoft.com/office/drawing/2014/main" id="{F50CB625-E20A-C164-F285-F6095393E7C9}"/>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The Rabin Trapdoor Function</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mc:AlternateContent xmlns:mc="http://schemas.openxmlformats.org/markup-compatibility/2006" xmlns:a14="http://schemas.microsoft.com/office/drawing/2010/main">
        <mc:Choice Requires="a14">
          <p:sp>
            <p:nvSpPr>
              <p:cNvPr id="326659" name="Rectangle 3">
                <a:extLst>
                  <a:ext uri="{FF2B5EF4-FFF2-40B4-BE49-F238E27FC236}">
                    <a16:creationId xmlns:a16="http://schemas.microsoft.com/office/drawing/2014/main" id="{8B4CD65B-DDFF-1277-250F-803A1E45A522}"/>
                  </a:ext>
                </a:extLst>
              </p:cNvPr>
              <p:cNvSpPr>
                <a:spLocks noGrp="1" noChangeArrowheads="1"/>
              </p:cNvSpPr>
              <p:nvPr>
                <p:ph type="body" idx="1"/>
              </p:nvPr>
            </p:nvSpPr>
            <p:spPr>
              <a:xfrm>
                <a:off x="323528" y="876300"/>
                <a:ext cx="9816008" cy="5105400"/>
              </a:xfrm>
            </p:spPr>
            <p:txBody>
              <a:bodyPr>
                <a:noAutofit/>
              </a:bodyPr>
              <a:lstStyle/>
              <a:p>
                <a:pPr>
                  <a:lnSpc>
                    <a:spcPct val="80000"/>
                  </a:lnSpc>
                  <a:buFontTx/>
                  <a:buNone/>
                  <a:defRPr/>
                </a:pPr>
                <a:r>
                  <a:rPr lang="en-US" sz="2400" dirty="0">
                    <a:ea typeface="ＭＳ Ｐゴシック" charset="0"/>
                    <a:cs typeface="Arial" charset="0"/>
                  </a:rPr>
                  <a:t>		</a:t>
                </a:r>
              </a:p>
              <a:p>
                <a:pPr>
                  <a:lnSpc>
                    <a:spcPct val="80000"/>
                  </a:lnSpc>
                  <a:buFontTx/>
                  <a:buNone/>
                  <a:defRPr/>
                </a:pPr>
                <a:r>
                  <a:rPr lang="en-US" sz="2800" b="1" dirty="0">
                    <a:solidFill>
                      <a:srgbClr val="FF0000"/>
                    </a:solidFill>
                    <a:ea typeface="ＭＳ Ｐゴシック" charset="0"/>
                    <a:cs typeface="Arial" charset="0"/>
                  </a:rPr>
                  <a:t>Define</a:t>
                </a:r>
                <a:r>
                  <a:rPr lang="en-US" sz="2800" b="1" dirty="0">
                    <a:ea typeface="ＭＳ Ｐゴシック" charset="0"/>
                    <a:cs typeface="Arial" charset="0"/>
                  </a:rPr>
                  <a:t> </a:t>
                </a:r>
                <a:r>
                  <a:rPr lang="en-US" sz="2800" dirty="0">
                    <a:ea typeface="ＭＳ Ｐゴシック" charset="0"/>
                    <a:cs typeface="Arial" charset="0"/>
                  </a:rPr>
                  <a:t>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dirty="0">
                    <a:ea typeface="ＭＳ Ｐゴシック" charset="0"/>
                    <a:cs typeface="Arial" charset="0"/>
                  </a:rPr>
                  <a:t>(x) = x</a:t>
                </a:r>
                <a:r>
                  <a:rPr lang="en-US" sz="2800" baseline="30000" dirty="0">
                    <a:ea typeface="ＭＳ Ｐゴシック" charset="0"/>
                    <a:cs typeface="Arial" charset="0"/>
                  </a:rPr>
                  <a:t>2</a:t>
                </a:r>
                <a:r>
                  <a:rPr lang="en-US" sz="2800" dirty="0">
                    <a:ea typeface="ＭＳ Ｐゴシック" charset="0"/>
                    <a:cs typeface="Arial" charset="0"/>
                  </a:rPr>
                  <a:t> mod N for N=</a:t>
                </a:r>
                <a:r>
                  <a:rPr lang="en-US" sz="2800" dirty="0" err="1">
                    <a:ea typeface="ＭＳ Ｐゴシック" charset="0"/>
                    <a:cs typeface="Arial" charset="0"/>
                  </a:rPr>
                  <a:t>pq</a:t>
                </a:r>
                <a:endParaRPr lang="en-US" sz="2800" dirty="0">
                  <a:solidFill>
                    <a:schemeClr val="tx2"/>
                  </a:solidFill>
                  <a:ea typeface="ＭＳ Ｐゴシック" charset="0"/>
                  <a:cs typeface="Arial" charset="0"/>
                </a:endParaRPr>
              </a:p>
              <a:p>
                <a:pPr>
                  <a:lnSpc>
                    <a:spcPct val="80000"/>
                  </a:lnSpc>
                  <a:buFontTx/>
                  <a:buNone/>
                  <a:defRPr/>
                </a:pPr>
                <a:r>
                  <a:rPr lang="en-US" sz="2800" b="1" dirty="0">
                    <a:solidFill>
                      <a:schemeClr val="accent1"/>
                    </a:solidFill>
                    <a:ea typeface="ＭＳ Ｐゴシック" charset="0"/>
                    <a:cs typeface="Arial" charset="0"/>
                  </a:rPr>
                  <a:t>Claim: </a:t>
                </a:r>
                <a:r>
                  <a:rPr lang="en-US" sz="2800" dirty="0">
                    <a:ea typeface="ＭＳ Ｐゴシック" charset="0"/>
                    <a:cs typeface="Arial" charset="0"/>
                  </a:rPr>
                  <a:t>Inverting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dirty="0">
                    <a:ea typeface="ＭＳ Ｐゴシック" charset="0"/>
                    <a:cs typeface="Arial" charset="0"/>
                  </a:rPr>
                  <a:t> is as hard as factoring. </a:t>
                </a:r>
                <a:r>
                  <a:rPr lang="en-US" sz="2800" dirty="0" err="1">
                    <a:ea typeface="ＭＳ Ｐゴシック" charset="0"/>
                    <a:cs typeface="Arial" charset="0"/>
                  </a:rPr>
                  <a:t>Pf</a:t>
                </a:r>
                <a:r>
                  <a:rPr lang="en-US" sz="2800" dirty="0">
                    <a:ea typeface="ＭＳ Ｐゴシック" charset="0"/>
                    <a:cs typeface="Arial" charset="0"/>
                  </a:rPr>
                  <a:t>: in class</a:t>
                </a:r>
              </a:p>
              <a:p>
                <a:pPr>
                  <a:lnSpc>
                    <a:spcPct val="80000"/>
                  </a:lnSpc>
                  <a:buFontTx/>
                  <a:buNone/>
                  <a:defRPr/>
                </a:pPr>
                <a:endParaRPr lang="en-US" sz="2800" dirty="0">
                  <a:ea typeface="ＭＳ Ｐゴシック" charset="0"/>
                  <a:cs typeface="Arial" charset="0"/>
                </a:endParaRPr>
              </a:p>
              <a:p>
                <a:pPr>
                  <a:lnSpc>
                    <a:spcPct val="80000"/>
                  </a:lnSpc>
                  <a:buNone/>
                  <a:defRPr/>
                </a:pPr>
                <a:r>
                  <a:rPr lang="en-US" sz="2800" b="1" dirty="0">
                    <a:solidFill>
                      <a:srgbClr val="FF0000"/>
                    </a:solidFill>
                    <a:ea typeface="ＭＳ Ｐゴシック" charset="0"/>
                    <a:cs typeface="Arial" charset="0"/>
                  </a:rPr>
                  <a:t>Blum (integer) suggestion. </a:t>
                </a:r>
                <a:r>
                  <a:rPr lang="en-US" sz="2800" dirty="0">
                    <a:ea typeface="ＭＳ Ｐゴシック" charset="0"/>
                    <a:cs typeface="Arial" charset="0"/>
                  </a:rPr>
                  <a:t>Let N= </a:t>
                </a:r>
                <a:r>
                  <a:rPr lang="en-US" sz="2800" dirty="0" err="1">
                    <a:ea typeface="ＭＳ Ｐゴシック" charset="0"/>
                    <a:cs typeface="Arial" charset="0"/>
                  </a:rPr>
                  <a:t>pq</a:t>
                </a:r>
                <a:r>
                  <a:rPr lang="en-US" sz="2800" dirty="0">
                    <a:ea typeface="ＭＳ Ｐゴシック" charset="0"/>
                    <a:cs typeface="Arial" charset="0"/>
                  </a:rPr>
                  <a:t> </a:t>
                </a:r>
                <a:r>
                  <a:rPr lang="en-US" sz="2800" dirty="0" err="1">
                    <a:ea typeface="ＭＳ Ｐゴシック" charset="0"/>
                    <a:cs typeface="Arial" charset="0"/>
                  </a:rPr>
                  <a:t>s.t.</a:t>
                </a:r>
                <a:r>
                  <a:rPr lang="en-US" sz="2800" dirty="0">
                    <a:ea typeface="ＭＳ Ｐゴシック" charset="0"/>
                    <a:cs typeface="Arial" charset="0"/>
                  </a:rPr>
                  <a:t> </a:t>
                </a:r>
                <a:r>
                  <a:rPr lang="en-US" sz="2800" dirty="0">
                    <a:solidFill>
                      <a:srgbClr val="00B050"/>
                    </a:solidFill>
                    <a:ea typeface="ＭＳ Ｐゴシック" charset="0"/>
                    <a:cs typeface="Arial" charset="0"/>
                  </a:rPr>
                  <a:t>p=q=3 mod 4</a:t>
                </a:r>
                <a:r>
                  <a:rPr lang="en-US" sz="2800" dirty="0">
                    <a:ea typeface="ＭＳ Ｐゴシック" charset="0"/>
                    <a:cs typeface="Arial" charset="0"/>
                  </a:rPr>
                  <a:t>. Then</a:t>
                </a:r>
              </a:p>
              <a:p>
                <a:pPr>
                  <a:lnSpc>
                    <a:spcPct val="80000"/>
                  </a:lnSpc>
                  <a:buNone/>
                  <a:defRPr/>
                </a:pPr>
                <a14:m>
                  <m:oMath xmlns:m="http://schemas.openxmlformats.org/officeDocument/2006/math">
                    <m:r>
                      <a:rPr lang="en-US" sz="2800" i="1" dirty="0" smtClean="0">
                        <a:latin typeface="Cambria Math" panose="02040503050406030204" pitchFamily="18" charset="0"/>
                        <a:ea typeface="Cambria Math" panose="02040503050406030204" pitchFamily="18" charset="0"/>
                        <a:cs typeface="Arial" charset="0"/>
                      </a:rPr>
                      <m:t>∃</m:t>
                    </m:r>
                  </m:oMath>
                </a14:m>
                <a:r>
                  <a:rPr lang="en-US" sz="2800" dirty="0">
                    <a:ea typeface="ＭＳ Ｐゴシック" charset="0"/>
                    <a:cs typeface="Arial" charset="0"/>
                  </a:rPr>
                  <a:t> unique square root which is a square for x</a:t>
                </a:r>
                <a:r>
                  <a:rPr lang="en-US" sz="2800" baseline="30000" dirty="0">
                    <a:ea typeface="ＭＳ Ｐゴシック" charset="0"/>
                    <a:cs typeface="Arial" charset="0"/>
                  </a:rPr>
                  <a:t>2</a:t>
                </a:r>
                <a:r>
                  <a:rPr lang="en-US" sz="2800" dirty="0">
                    <a:ea typeface="ＭＳ Ｐゴシック" charset="0"/>
                    <a:cs typeface="Arial" charset="0"/>
                  </a:rPr>
                  <a:t> mod N</a:t>
                </a:r>
              </a:p>
              <a:p>
                <a:pPr>
                  <a:lnSpc>
                    <a:spcPct val="80000"/>
                  </a:lnSpc>
                  <a:buNone/>
                  <a:defRPr/>
                </a:pPr>
                <a:endParaRPr lang="en-US" sz="2800" dirty="0">
                  <a:ea typeface="ＭＳ Ｐゴシック" charset="0"/>
                  <a:cs typeface="Arial" charset="0"/>
                </a:endParaRPr>
              </a:p>
              <a:p>
                <a:pPr>
                  <a:lnSpc>
                    <a:spcPct val="80000"/>
                  </a:lnSpc>
                  <a:buNone/>
                  <a:defRPr/>
                </a:pPr>
                <a:r>
                  <a:rPr lang="en-US" sz="2800" b="1" dirty="0">
                    <a:solidFill>
                      <a:srgbClr val="00B050"/>
                    </a:solidFill>
                    <a:ea typeface="ＭＳ Ｐゴシック" charset="0"/>
                    <a:cs typeface="Arial" charset="0"/>
                  </a:rPr>
                  <a:t>Good news! </a:t>
                </a:r>
                <a:r>
                  <a:rPr lang="en-US" sz="2800" dirty="0">
                    <a:ea typeface="ＭＳ Ｐゴシック" charset="0"/>
                    <a:cs typeface="Arial" charset="0"/>
                  </a:rPr>
                  <a:t>For Blum integers, if factoring is hard</a:t>
                </a:r>
              </a:p>
              <a:p>
                <a:pPr>
                  <a:lnSpc>
                    <a:spcPct val="80000"/>
                  </a:lnSpc>
                  <a:buNone/>
                  <a:defRPr/>
                </a:pPr>
                <a:r>
                  <a:rPr lang="en-US" sz="2800" dirty="0" err="1">
                    <a:solidFill>
                      <a:schemeClr val="tx2"/>
                    </a:solidFill>
                    <a:ea typeface="ＭＳ Ｐゴシック" charset="0"/>
                    <a:cs typeface="Arial" charset="0"/>
                  </a:rPr>
                  <a:t>Rabin</a:t>
                </a:r>
                <a:r>
                  <a:rPr lang="en-US" sz="2800" baseline="-25000" dirty="0" err="1">
                    <a:solidFill>
                      <a:schemeClr val="tx2"/>
                    </a:solidFill>
                    <a:ea typeface="ＭＳ Ｐゴシック" charset="0"/>
                    <a:cs typeface="Arial" charset="0"/>
                  </a:rPr>
                  <a:t>N</a:t>
                </a:r>
                <a:r>
                  <a:rPr lang="en-US" sz="2800" dirty="0">
                    <a:solidFill>
                      <a:schemeClr val="tx2"/>
                    </a:solidFill>
                    <a:ea typeface="ＭＳ Ｐゴシック" charset="0"/>
                    <a:cs typeface="Arial" charset="0"/>
                  </a:rPr>
                  <a:t>(x):QR</a:t>
                </a:r>
                <a:r>
                  <a:rPr lang="en-US" sz="2800" baseline="-25000" dirty="0">
                    <a:solidFill>
                      <a:schemeClr val="tx2"/>
                    </a:solidFill>
                    <a:ea typeface="ＭＳ Ｐゴシック" charset="0"/>
                    <a:cs typeface="Arial" charset="0"/>
                  </a:rPr>
                  <a:t>N</a:t>
                </a:r>
                <a14:m>
                  <m:oMath xmlns:m="http://schemas.openxmlformats.org/officeDocument/2006/math">
                    <m:r>
                      <a:rPr lang="en-US" sz="2800" i="1" dirty="0" smtClean="0">
                        <a:solidFill>
                          <a:schemeClr val="tx2"/>
                        </a:solidFill>
                        <a:latin typeface="Cambria Math" panose="02040503050406030204" pitchFamily="18" charset="0"/>
                        <a:ea typeface="Cambria Math" panose="02040503050406030204" pitchFamily="18" charset="0"/>
                        <a:cs typeface="Arial" charset="0"/>
                      </a:rPr>
                      <m:t>→</m:t>
                    </m:r>
                    <m:r>
                      <a:rPr lang="en-US" sz="2800" b="0" i="1" dirty="0" smtClean="0">
                        <a:solidFill>
                          <a:schemeClr val="tx2"/>
                        </a:solidFill>
                        <a:latin typeface="Cambria Math" panose="02040503050406030204" pitchFamily="18" charset="0"/>
                        <a:ea typeface="Cambria Math" panose="02040503050406030204" pitchFamily="18" charset="0"/>
                        <a:cs typeface="Arial" charset="0"/>
                      </a:rPr>
                      <m:t>𝑄𝑅</m:t>
                    </m:r>
                    <m:r>
                      <a:rPr lang="en-US" sz="2800" b="0" i="1" baseline="-25000" dirty="0" smtClean="0">
                        <a:solidFill>
                          <a:schemeClr val="tx2"/>
                        </a:solidFill>
                        <a:latin typeface="Cambria Math" panose="02040503050406030204" pitchFamily="18" charset="0"/>
                        <a:ea typeface="Cambria Math" panose="02040503050406030204" pitchFamily="18" charset="0"/>
                        <a:cs typeface="Arial" charset="0"/>
                      </a:rPr>
                      <m:t>𝑁</m:t>
                    </m:r>
                  </m:oMath>
                </a14:m>
                <a:r>
                  <a:rPr lang="en-US" sz="2800" dirty="0">
                    <a:solidFill>
                      <a:schemeClr val="tx2"/>
                    </a:solidFill>
                    <a:ea typeface="ＭＳ Ｐゴシック" charset="0"/>
                    <a:cs typeface="Arial" charset="0"/>
                  </a:rPr>
                  <a:t>  is a trapdoor permutation </a:t>
                </a:r>
              </a:p>
              <a:p>
                <a:pPr>
                  <a:lnSpc>
                    <a:spcPct val="80000"/>
                  </a:lnSpc>
                  <a:buNone/>
                  <a:defRPr/>
                </a:pPr>
                <a:endParaRPr lang="en-US" sz="2800" b="1" dirty="0">
                  <a:solidFill>
                    <a:schemeClr val="tx2"/>
                  </a:solidFill>
                  <a:ea typeface="ＭＳ Ｐゴシック" charset="0"/>
                  <a:cs typeface="Arial" charset="0"/>
                </a:endParaRPr>
              </a:p>
              <a:p>
                <a:pPr>
                  <a:lnSpc>
                    <a:spcPct val="80000"/>
                  </a:lnSpc>
                  <a:buNone/>
                  <a:defRPr/>
                </a:pPr>
                <a:r>
                  <a:rPr lang="en-US" sz="2800" b="1" dirty="0">
                    <a:solidFill>
                      <a:srgbClr val="FF0000"/>
                    </a:solidFill>
                    <a:ea typeface="ＭＳ Ｐゴシック" charset="0"/>
                    <a:cs typeface="Arial" charset="0"/>
                  </a:rPr>
                  <a:t>Bad news:</a:t>
                </a:r>
              </a:p>
              <a:p>
                <a:pPr>
                  <a:lnSpc>
                    <a:spcPct val="80000"/>
                  </a:lnSpc>
                  <a:buNone/>
                  <a:defRPr/>
                </a:pPr>
                <a:r>
                  <a:rPr lang="en-US" sz="2800" b="1" dirty="0">
                    <a:solidFill>
                      <a:schemeClr val="accent1"/>
                    </a:solidFill>
                    <a:ea typeface="ＭＳ Ｐゴシック" charset="0"/>
                    <a:cs typeface="Arial" charset="0"/>
                  </a:rPr>
                  <a:t>Chosen Ciphertext Attack(CCS): </a:t>
                </a:r>
                <a:r>
                  <a:rPr lang="en-US" sz="2800" dirty="0">
                    <a:ea typeface="ＭＳ Ｐゴシック" charset="0"/>
                    <a:cs typeface="Arial" charset="0"/>
                  </a:rPr>
                  <a:t>Can request poly number of</a:t>
                </a:r>
              </a:p>
              <a:p>
                <a:pPr>
                  <a:lnSpc>
                    <a:spcPct val="80000"/>
                  </a:lnSpc>
                  <a:buFontTx/>
                  <a:buNone/>
                  <a:defRPr/>
                </a:pPr>
                <a:r>
                  <a:rPr lang="en-US" sz="2800" dirty="0">
                    <a:ea typeface="ＭＳ Ｐゴシック" charset="0"/>
                    <a:cs typeface="Arial" charset="0"/>
                  </a:rPr>
                  <a:t>clear texts, for ciphertexts chosen by adversary</a:t>
                </a:r>
              </a:p>
              <a:p>
                <a:pPr>
                  <a:lnSpc>
                    <a:spcPct val="80000"/>
                  </a:lnSpc>
                  <a:buFontTx/>
                  <a:buNone/>
                  <a:defRPr/>
                </a:pPr>
                <a:r>
                  <a:rPr lang="en-US" sz="2800" b="1" dirty="0">
                    <a:solidFill>
                      <a:schemeClr val="accent1"/>
                    </a:solidFill>
                    <a:ea typeface="ＭＳ Ｐゴシック" charset="0"/>
                    <a:cs typeface="Arial" charset="0"/>
                  </a:rPr>
                  <a:t>Corollary: </a:t>
                </a:r>
                <a:r>
                  <a:rPr lang="en-US" sz="2800" dirty="0">
                    <a:ea typeface="ＭＳ Ｐゴシック" charset="0"/>
                    <a:cs typeface="Arial" charset="0"/>
                  </a:rPr>
                  <a:t>can invert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baseline="-25000" dirty="0">
                    <a:ea typeface="ＭＳ Ｐゴシック" charset="0"/>
                    <a:cs typeface="Arial" charset="0"/>
                  </a:rPr>
                  <a:t> </a:t>
                </a:r>
                <a:r>
                  <a:rPr lang="en-US" sz="2800" dirty="0">
                    <a:ea typeface="ＭＳ Ｐゴシック" charset="0"/>
                    <a:cs typeface="Arial" charset="0"/>
                  </a:rPr>
                  <a:t>with CCA</a:t>
                </a:r>
              </a:p>
              <a:p>
                <a:pPr>
                  <a:lnSpc>
                    <a:spcPct val="80000"/>
                  </a:lnSpc>
                  <a:buFontTx/>
                  <a:buNone/>
                  <a:defRPr/>
                </a:pPr>
                <a:endParaRPr lang="en-US" sz="2800" baseline="-25000" dirty="0">
                  <a:solidFill>
                    <a:schemeClr val="tx2"/>
                  </a:solidFill>
                  <a:ea typeface="ＭＳ Ｐゴシック" charset="0"/>
                  <a:cs typeface="Arial" charset="0"/>
                </a:endParaRPr>
              </a:p>
              <a:p>
                <a:pPr>
                  <a:lnSpc>
                    <a:spcPct val="80000"/>
                  </a:lnSpc>
                  <a:buFontTx/>
                  <a:buNone/>
                  <a:defRPr/>
                </a:pPr>
                <a:endParaRPr lang="en-US" sz="2400" dirty="0">
                  <a:solidFill>
                    <a:schemeClr val="tx2"/>
                  </a:solidFill>
                  <a:ea typeface="ＭＳ Ｐゴシック" charset="0"/>
                  <a:cs typeface="Arial" charset="0"/>
                </a:endParaRPr>
              </a:p>
              <a:p>
                <a:pPr>
                  <a:lnSpc>
                    <a:spcPct val="80000"/>
                  </a:lnSpc>
                  <a:buFontTx/>
                  <a:buNone/>
                  <a:defRPr/>
                </a:pPr>
                <a:endParaRPr lang="en-US" sz="2400" dirty="0">
                  <a:solidFill>
                    <a:srgbClr val="008000"/>
                  </a:solidFill>
                  <a:ea typeface="ＭＳ Ｐゴシック" charset="0"/>
                  <a:cs typeface="Arial" charset="0"/>
                </a:endParaRPr>
              </a:p>
            </p:txBody>
          </p:sp>
        </mc:Choice>
        <mc:Fallback xmlns="">
          <p:sp>
            <p:nvSpPr>
              <p:cNvPr id="326659" name="Rectangle 3">
                <a:extLst>
                  <a:ext uri="{FF2B5EF4-FFF2-40B4-BE49-F238E27FC236}">
                    <a16:creationId xmlns:a16="http://schemas.microsoft.com/office/drawing/2014/main" id="{8B4CD65B-DDFF-1277-250F-803A1E45A522}"/>
                  </a:ext>
                </a:extLst>
              </p:cNvPr>
              <p:cNvSpPr>
                <a:spLocks noGrp="1" noRot="1" noChangeAspect="1" noMove="1" noResize="1" noEditPoints="1" noAdjustHandles="1" noChangeArrowheads="1" noChangeShapeType="1" noTextEdit="1"/>
              </p:cNvSpPr>
              <p:nvPr>
                <p:ph type="body" idx="1"/>
              </p:nvPr>
            </p:nvSpPr>
            <p:spPr>
              <a:xfrm>
                <a:off x="323528" y="876300"/>
                <a:ext cx="9816008" cy="5105400"/>
              </a:xfrm>
              <a:blipFill>
                <a:blip r:embed="rId2"/>
                <a:stretch>
                  <a:fillRect l="-1292" b="-19652"/>
                </a:stretch>
              </a:blipFill>
            </p:spPr>
            <p:txBody>
              <a:bodyPr/>
              <a:lstStyle/>
              <a:p>
                <a:r>
                  <a:rPr lang="en-US">
                    <a:noFill/>
                  </a:rPr>
                  <a:t> </a:t>
                </a:r>
              </a:p>
            </p:txBody>
          </p:sp>
        </mc:Fallback>
      </mc:AlternateContent>
    </p:spTree>
    <p:extLst>
      <p:ext uri="{BB962C8B-B14F-4D97-AF65-F5344CB8AC3E}">
        <p14:creationId xmlns:p14="http://schemas.microsoft.com/office/powerpoint/2010/main" val="1325516615"/>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830F5-1986-3A5B-38CB-1B200FABAC5C}"/>
            </a:ext>
          </a:extLst>
        </p:cNvPr>
        <p:cNvGrpSpPr/>
        <p:nvPr/>
      </p:nvGrpSpPr>
      <p:grpSpPr>
        <a:xfrm>
          <a:off x="0" y="0"/>
          <a:ext cx="0" cy="0"/>
          <a:chOff x="0" y="0"/>
          <a:chExt cx="0" cy="0"/>
        </a:xfrm>
      </p:grpSpPr>
      <p:sp>
        <p:nvSpPr>
          <p:cNvPr id="34817" name="Rectangle 2">
            <a:extLst>
              <a:ext uri="{FF2B5EF4-FFF2-40B4-BE49-F238E27FC236}">
                <a16:creationId xmlns:a16="http://schemas.microsoft.com/office/drawing/2014/main" id="{86BCCB9F-2646-A8C8-0179-69A40D223755}"/>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latin typeface="Arial" panose="020B0604020202020204" pitchFamily="34" charset="0"/>
                <a:ea typeface="ＭＳ Ｐゴシック" panose="020B0600070205080204" pitchFamily="34" charset="-128"/>
                <a:cs typeface="Arial" panose="020B0604020202020204" pitchFamily="34" charset="0"/>
              </a:rPr>
              <a:t>The Rabin Trapdoor Function</a:t>
            </a:r>
            <a:endParaRPr lang="en-US" altLang="en-US" dirty="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mc:AlternateContent xmlns:mc="http://schemas.openxmlformats.org/markup-compatibility/2006">
        <mc:Choice xmlns:a14="http://schemas.microsoft.com/office/drawing/2010/main" Requires="a14">
          <p:sp>
            <p:nvSpPr>
              <p:cNvPr id="326659" name="Rectangle 3">
                <a:extLst>
                  <a:ext uri="{FF2B5EF4-FFF2-40B4-BE49-F238E27FC236}">
                    <a16:creationId xmlns:a16="http://schemas.microsoft.com/office/drawing/2014/main" id="{2393DCFA-2272-8476-6564-7AEB77FEFEEA}"/>
                  </a:ext>
                </a:extLst>
              </p:cNvPr>
              <p:cNvSpPr>
                <a:spLocks noGrp="1" noChangeArrowheads="1"/>
              </p:cNvSpPr>
              <p:nvPr>
                <p:ph type="body" idx="1"/>
              </p:nvPr>
            </p:nvSpPr>
            <p:spPr>
              <a:xfrm>
                <a:off x="323528" y="876300"/>
                <a:ext cx="9816008" cy="5105400"/>
              </a:xfrm>
            </p:spPr>
            <p:txBody>
              <a:bodyPr>
                <a:noAutofit/>
              </a:bodyPr>
              <a:lstStyle/>
              <a:p>
                <a:pPr>
                  <a:lnSpc>
                    <a:spcPct val="80000"/>
                  </a:lnSpc>
                  <a:buFontTx/>
                  <a:buNone/>
                  <a:defRPr/>
                </a:pPr>
                <a:r>
                  <a:rPr lang="en-US" sz="2400" dirty="0">
                    <a:ea typeface="ＭＳ Ｐゴシック" charset="0"/>
                    <a:cs typeface="Arial" charset="0"/>
                  </a:rPr>
                  <a:t>		</a:t>
                </a:r>
              </a:p>
              <a:p>
                <a:pPr>
                  <a:lnSpc>
                    <a:spcPct val="80000"/>
                  </a:lnSpc>
                  <a:buFontTx/>
                  <a:buNone/>
                  <a:defRPr/>
                </a:pPr>
                <a:r>
                  <a:rPr lang="en-US" sz="2800" b="1" dirty="0">
                    <a:solidFill>
                      <a:srgbClr val="FF0000"/>
                    </a:solidFill>
                    <a:ea typeface="ＭＳ Ｐゴシック" charset="0"/>
                    <a:cs typeface="Arial" charset="0"/>
                  </a:rPr>
                  <a:t>Define</a:t>
                </a:r>
                <a:r>
                  <a:rPr lang="en-US" sz="2800" b="1" dirty="0">
                    <a:ea typeface="ＭＳ Ｐゴシック" charset="0"/>
                    <a:cs typeface="Arial" charset="0"/>
                  </a:rPr>
                  <a:t> </a:t>
                </a:r>
                <a:r>
                  <a:rPr lang="en-US" sz="2800" dirty="0">
                    <a:ea typeface="ＭＳ Ｐゴシック" charset="0"/>
                    <a:cs typeface="Arial" charset="0"/>
                  </a:rPr>
                  <a:t>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dirty="0">
                    <a:ea typeface="ＭＳ Ｐゴシック" charset="0"/>
                    <a:cs typeface="Arial" charset="0"/>
                  </a:rPr>
                  <a:t>(x) = x</a:t>
                </a:r>
                <a:r>
                  <a:rPr lang="en-US" sz="2800" baseline="30000" dirty="0">
                    <a:ea typeface="ＭＳ Ｐゴシック" charset="0"/>
                    <a:cs typeface="Arial" charset="0"/>
                  </a:rPr>
                  <a:t>2</a:t>
                </a:r>
                <a:r>
                  <a:rPr lang="en-US" sz="2800" dirty="0">
                    <a:ea typeface="ＭＳ Ｐゴシック" charset="0"/>
                    <a:cs typeface="Arial" charset="0"/>
                  </a:rPr>
                  <a:t> mod N for N=</a:t>
                </a:r>
                <a:r>
                  <a:rPr lang="en-US" sz="2800" dirty="0" err="1">
                    <a:ea typeface="ＭＳ Ｐゴシック" charset="0"/>
                    <a:cs typeface="Arial" charset="0"/>
                  </a:rPr>
                  <a:t>pq</a:t>
                </a:r>
                <a:endParaRPr lang="en-US" sz="2800" dirty="0">
                  <a:solidFill>
                    <a:schemeClr val="tx2"/>
                  </a:solidFill>
                  <a:ea typeface="ＭＳ Ｐゴシック" charset="0"/>
                  <a:cs typeface="Arial" charset="0"/>
                </a:endParaRPr>
              </a:p>
              <a:p>
                <a:pPr>
                  <a:lnSpc>
                    <a:spcPct val="80000"/>
                  </a:lnSpc>
                  <a:buFontTx/>
                  <a:buNone/>
                  <a:defRPr/>
                </a:pPr>
                <a:r>
                  <a:rPr lang="en-US" sz="2800" b="1" dirty="0">
                    <a:solidFill>
                      <a:schemeClr val="accent1"/>
                    </a:solidFill>
                    <a:ea typeface="ＭＳ Ｐゴシック" charset="0"/>
                    <a:cs typeface="Arial" charset="0"/>
                  </a:rPr>
                  <a:t>Claim: </a:t>
                </a:r>
                <a:r>
                  <a:rPr lang="en-US" sz="2800" dirty="0">
                    <a:ea typeface="ＭＳ Ｐゴシック" charset="0"/>
                    <a:cs typeface="Arial" charset="0"/>
                  </a:rPr>
                  <a:t>Inverting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dirty="0">
                    <a:ea typeface="ＭＳ Ｐゴシック" charset="0"/>
                    <a:cs typeface="Arial" charset="0"/>
                  </a:rPr>
                  <a:t> is as hard as factoring. </a:t>
                </a:r>
                <a:r>
                  <a:rPr lang="en-US" sz="2800" dirty="0" err="1">
                    <a:ea typeface="ＭＳ Ｐゴシック" charset="0"/>
                    <a:cs typeface="Arial" charset="0"/>
                  </a:rPr>
                  <a:t>Pf</a:t>
                </a:r>
                <a:r>
                  <a:rPr lang="en-US" sz="2800" dirty="0">
                    <a:ea typeface="ＭＳ Ｐゴシック" charset="0"/>
                    <a:cs typeface="Arial" charset="0"/>
                  </a:rPr>
                  <a:t>: in class</a:t>
                </a:r>
              </a:p>
              <a:p>
                <a:pPr>
                  <a:lnSpc>
                    <a:spcPct val="80000"/>
                  </a:lnSpc>
                  <a:buFontTx/>
                  <a:buNone/>
                  <a:defRPr/>
                </a:pPr>
                <a:endParaRPr lang="en-US" sz="2800" dirty="0">
                  <a:ea typeface="ＭＳ Ｐゴシック" charset="0"/>
                  <a:cs typeface="Arial" charset="0"/>
                </a:endParaRPr>
              </a:p>
              <a:p>
                <a:pPr>
                  <a:lnSpc>
                    <a:spcPct val="80000"/>
                  </a:lnSpc>
                  <a:buNone/>
                  <a:defRPr/>
                </a:pPr>
                <a:r>
                  <a:rPr lang="en-US" sz="2800" b="1" dirty="0">
                    <a:solidFill>
                      <a:srgbClr val="FF0000"/>
                    </a:solidFill>
                    <a:ea typeface="ＭＳ Ｐゴシック" charset="0"/>
                    <a:cs typeface="Arial" charset="0"/>
                  </a:rPr>
                  <a:t>Blum (integer) suggestion. </a:t>
                </a:r>
                <a:r>
                  <a:rPr lang="en-US" sz="2800" dirty="0">
                    <a:ea typeface="ＭＳ Ｐゴシック" charset="0"/>
                    <a:cs typeface="Arial" charset="0"/>
                  </a:rPr>
                  <a:t>Let N= </a:t>
                </a:r>
                <a:r>
                  <a:rPr lang="en-US" sz="2800" dirty="0" err="1">
                    <a:ea typeface="ＭＳ Ｐゴシック" charset="0"/>
                    <a:cs typeface="Arial" charset="0"/>
                  </a:rPr>
                  <a:t>pq</a:t>
                </a:r>
                <a:r>
                  <a:rPr lang="en-US" sz="2800" dirty="0">
                    <a:ea typeface="ＭＳ Ｐゴシック" charset="0"/>
                    <a:cs typeface="Arial" charset="0"/>
                  </a:rPr>
                  <a:t> </a:t>
                </a:r>
                <a:r>
                  <a:rPr lang="en-US" sz="2800" dirty="0" err="1">
                    <a:ea typeface="ＭＳ Ｐゴシック" charset="0"/>
                    <a:cs typeface="Arial" charset="0"/>
                  </a:rPr>
                  <a:t>s.t.</a:t>
                </a:r>
                <a:r>
                  <a:rPr lang="en-US" sz="2800" dirty="0">
                    <a:ea typeface="ＭＳ Ｐゴシック" charset="0"/>
                    <a:cs typeface="Arial" charset="0"/>
                  </a:rPr>
                  <a:t> </a:t>
                </a:r>
                <a:r>
                  <a:rPr lang="en-US" sz="2800" dirty="0">
                    <a:solidFill>
                      <a:srgbClr val="00B050"/>
                    </a:solidFill>
                    <a:ea typeface="ＭＳ Ｐゴシック" charset="0"/>
                    <a:cs typeface="Arial" charset="0"/>
                  </a:rPr>
                  <a:t>p=q=3 mod 4</a:t>
                </a:r>
                <a:r>
                  <a:rPr lang="en-US" sz="2800" dirty="0">
                    <a:ea typeface="ＭＳ Ｐゴシック" charset="0"/>
                    <a:cs typeface="Arial" charset="0"/>
                  </a:rPr>
                  <a:t>. Then</a:t>
                </a:r>
              </a:p>
              <a:p>
                <a:pPr>
                  <a:lnSpc>
                    <a:spcPct val="80000"/>
                  </a:lnSpc>
                  <a:buNone/>
                  <a:defRPr/>
                </a:pPr>
                <a14:m>
                  <m:oMath xmlns:m="http://schemas.openxmlformats.org/officeDocument/2006/math">
                    <m:r>
                      <a:rPr lang="en-US" sz="2800" i="1" dirty="0" smtClean="0">
                        <a:latin typeface="Cambria Math" panose="02040503050406030204" pitchFamily="18" charset="0"/>
                        <a:ea typeface="Cambria Math" panose="02040503050406030204" pitchFamily="18" charset="0"/>
                        <a:cs typeface="Arial" charset="0"/>
                      </a:rPr>
                      <m:t>∃</m:t>
                    </m:r>
                  </m:oMath>
                </a14:m>
                <a:r>
                  <a:rPr lang="en-US" sz="2800" dirty="0">
                    <a:ea typeface="ＭＳ Ｐゴシック" charset="0"/>
                    <a:cs typeface="Arial" charset="0"/>
                  </a:rPr>
                  <a:t> unique square root which is a square for x</a:t>
                </a:r>
                <a:r>
                  <a:rPr lang="en-US" sz="2800" baseline="30000" dirty="0">
                    <a:ea typeface="ＭＳ Ｐゴシック" charset="0"/>
                    <a:cs typeface="Arial" charset="0"/>
                  </a:rPr>
                  <a:t>2</a:t>
                </a:r>
                <a:r>
                  <a:rPr lang="en-US" sz="2800" dirty="0">
                    <a:ea typeface="ＭＳ Ｐゴシック" charset="0"/>
                    <a:cs typeface="Arial" charset="0"/>
                  </a:rPr>
                  <a:t> mod N</a:t>
                </a:r>
              </a:p>
              <a:p>
                <a:pPr>
                  <a:lnSpc>
                    <a:spcPct val="80000"/>
                  </a:lnSpc>
                  <a:buNone/>
                  <a:defRPr/>
                </a:pPr>
                <a:endParaRPr lang="en-US" sz="2800" dirty="0">
                  <a:ea typeface="ＭＳ Ｐゴシック" charset="0"/>
                  <a:cs typeface="Arial" charset="0"/>
                </a:endParaRPr>
              </a:p>
              <a:p>
                <a:pPr>
                  <a:lnSpc>
                    <a:spcPct val="80000"/>
                  </a:lnSpc>
                  <a:buNone/>
                  <a:defRPr/>
                </a:pPr>
                <a:r>
                  <a:rPr lang="en-US" sz="2800" b="1" dirty="0">
                    <a:solidFill>
                      <a:srgbClr val="00B050"/>
                    </a:solidFill>
                    <a:ea typeface="ＭＳ Ｐゴシック" charset="0"/>
                    <a:cs typeface="Arial" charset="0"/>
                  </a:rPr>
                  <a:t>Good news! </a:t>
                </a:r>
                <a:r>
                  <a:rPr lang="en-US" sz="2800" dirty="0">
                    <a:ea typeface="ＭＳ Ｐゴシック" charset="0"/>
                    <a:cs typeface="Arial" charset="0"/>
                  </a:rPr>
                  <a:t>For Blum integers, if factoring is hard</a:t>
                </a:r>
              </a:p>
              <a:p>
                <a:pPr>
                  <a:lnSpc>
                    <a:spcPct val="80000"/>
                  </a:lnSpc>
                  <a:buNone/>
                  <a:defRPr/>
                </a:pPr>
                <a:r>
                  <a:rPr lang="en-US" sz="2800" dirty="0" err="1">
                    <a:solidFill>
                      <a:schemeClr val="tx2"/>
                    </a:solidFill>
                    <a:ea typeface="ＭＳ Ｐゴシック" charset="0"/>
                    <a:cs typeface="Arial" charset="0"/>
                  </a:rPr>
                  <a:t>Rabin</a:t>
                </a:r>
                <a:r>
                  <a:rPr lang="en-US" sz="2800" baseline="-25000" dirty="0" err="1">
                    <a:solidFill>
                      <a:schemeClr val="tx2"/>
                    </a:solidFill>
                    <a:ea typeface="ＭＳ Ｐゴシック" charset="0"/>
                    <a:cs typeface="Arial" charset="0"/>
                  </a:rPr>
                  <a:t>N</a:t>
                </a:r>
                <a:r>
                  <a:rPr lang="en-US" sz="2800" dirty="0">
                    <a:solidFill>
                      <a:schemeClr val="tx2"/>
                    </a:solidFill>
                    <a:ea typeface="ＭＳ Ｐゴシック" charset="0"/>
                    <a:cs typeface="Arial" charset="0"/>
                  </a:rPr>
                  <a:t>(x):QR</a:t>
                </a:r>
                <a:r>
                  <a:rPr lang="en-US" sz="2800" baseline="-25000" dirty="0">
                    <a:solidFill>
                      <a:schemeClr val="tx2"/>
                    </a:solidFill>
                    <a:ea typeface="ＭＳ Ｐゴシック" charset="0"/>
                    <a:cs typeface="Arial" charset="0"/>
                  </a:rPr>
                  <a:t>N</a:t>
                </a:r>
                <a14:m>
                  <m:oMath xmlns:m="http://schemas.openxmlformats.org/officeDocument/2006/math">
                    <m:r>
                      <a:rPr lang="en-US" sz="2800" i="1" dirty="0" smtClean="0">
                        <a:solidFill>
                          <a:schemeClr val="tx2"/>
                        </a:solidFill>
                        <a:latin typeface="Cambria Math" panose="02040503050406030204" pitchFamily="18" charset="0"/>
                        <a:ea typeface="Cambria Math" panose="02040503050406030204" pitchFamily="18" charset="0"/>
                        <a:cs typeface="Arial" charset="0"/>
                      </a:rPr>
                      <m:t>→</m:t>
                    </m:r>
                    <m:r>
                      <a:rPr lang="en-US" sz="2800" b="0" i="1" dirty="0" smtClean="0">
                        <a:solidFill>
                          <a:schemeClr val="tx2"/>
                        </a:solidFill>
                        <a:latin typeface="Cambria Math" panose="02040503050406030204" pitchFamily="18" charset="0"/>
                        <a:ea typeface="Cambria Math" panose="02040503050406030204" pitchFamily="18" charset="0"/>
                        <a:cs typeface="Arial" charset="0"/>
                      </a:rPr>
                      <m:t>𝑄𝑅</m:t>
                    </m:r>
                    <m:r>
                      <a:rPr lang="en-US" sz="2800" b="0" i="1" baseline="-25000" dirty="0" smtClean="0">
                        <a:solidFill>
                          <a:schemeClr val="tx2"/>
                        </a:solidFill>
                        <a:latin typeface="Cambria Math" panose="02040503050406030204" pitchFamily="18" charset="0"/>
                        <a:ea typeface="Cambria Math" panose="02040503050406030204" pitchFamily="18" charset="0"/>
                        <a:cs typeface="Arial" charset="0"/>
                      </a:rPr>
                      <m:t>𝑁</m:t>
                    </m:r>
                  </m:oMath>
                </a14:m>
                <a:r>
                  <a:rPr lang="en-US" sz="2800" dirty="0">
                    <a:solidFill>
                      <a:schemeClr val="tx2"/>
                    </a:solidFill>
                    <a:ea typeface="ＭＳ Ｐゴシック" charset="0"/>
                    <a:cs typeface="Arial" charset="0"/>
                  </a:rPr>
                  <a:t>  is a trapdoor permutation </a:t>
                </a:r>
              </a:p>
              <a:p>
                <a:pPr>
                  <a:lnSpc>
                    <a:spcPct val="80000"/>
                  </a:lnSpc>
                  <a:buNone/>
                  <a:defRPr/>
                </a:pPr>
                <a:endParaRPr lang="en-US" sz="2800" b="1" dirty="0">
                  <a:solidFill>
                    <a:schemeClr val="tx2"/>
                  </a:solidFill>
                  <a:ea typeface="ＭＳ Ｐゴシック" charset="0"/>
                  <a:cs typeface="Arial" charset="0"/>
                </a:endParaRPr>
              </a:p>
              <a:p>
                <a:pPr>
                  <a:lnSpc>
                    <a:spcPct val="80000"/>
                  </a:lnSpc>
                  <a:buNone/>
                  <a:defRPr/>
                </a:pPr>
                <a:r>
                  <a:rPr lang="en-US" sz="2800" b="1" dirty="0">
                    <a:solidFill>
                      <a:srgbClr val="FF0000"/>
                    </a:solidFill>
                    <a:ea typeface="ＭＳ Ｐゴシック" charset="0"/>
                    <a:cs typeface="Arial" charset="0"/>
                  </a:rPr>
                  <a:t>Bad news:</a:t>
                </a:r>
              </a:p>
              <a:p>
                <a:pPr>
                  <a:lnSpc>
                    <a:spcPct val="80000"/>
                  </a:lnSpc>
                  <a:buNone/>
                  <a:defRPr/>
                </a:pPr>
                <a:r>
                  <a:rPr lang="en-US" sz="2800" b="1" dirty="0">
                    <a:solidFill>
                      <a:schemeClr val="accent1"/>
                    </a:solidFill>
                    <a:ea typeface="ＭＳ Ｐゴシック" charset="0"/>
                    <a:cs typeface="Arial" charset="0"/>
                  </a:rPr>
                  <a:t>Chosen Ciphertext Attack(CCS): </a:t>
                </a:r>
                <a:r>
                  <a:rPr lang="en-US" sz="2800" dirty="0">
                    <a:ea typeface="ＭＳ Ｐゴシック" charset="0"/>
                    <a:cs typeface="Arial" charset="0"/>
                  </a:rPr>
                  <a:t>Can request poly number of</a:t>
                </a:r>
              </a:p>
              <a:p>
                <a:pPr>
                  <a:lnSpc>
                    <a:spcPct val="80000"/>
                  </a:lnSpc>
                  <a:buFontTx/>
                  <a:buNone/>
                  <a:defRPr/>
                </a:pPr>
                <a:r>
                  <a:rPr lang="en-US" sz="2800" dirty="0">
                    <a:ea typeface="ＭＳ Ｐゴシック" charset="0"/>
                    <a:cs typeface="Arial" charset="0"/>
                  </a:rPr>
                  <a:t>clear texts, for ciphertexts chosen by adversary</a:t>
                </a:r>
              </a:p>
              <a:p>
                <a:pPr>
                  <a:lnSpc>
                    <a:spcPct val="80000"/>
                  </a:lnSpc>
                  <a:buFontTx/>
                  <a:buNone/>
                  <a:defRPr/>
                </a:pPr>
                <a:r>
                  <a:rPr lang="en-US" sz="2800" b="1" dirty="0">
                    <a:solidFill>
                      <a:schemeClr val="accent1"/>
                    </a:solidFill>
                    <a:ea typeface="ＭＳ Ｐゴシック" charset="0"/>
                    <a:cs typeface="Arial" charset="0"/>
                  </a:rPr>
                  <a:t>Corollary: </a:t>
                </a:r>
                <a:r>
                  <a:rPr lang="en-US" sz="2800" dirty="0">
                    <a:ea typeface="ＭＳ Ｐゴシック" charset="0"/>
                    <a:cs typeface="Arial" charset="0"/>
                  </a:rPr>
                  <a:t>can invert </a:t>
                </a:r>
                <a:r>
                  <a:rPr lang="en-US" sz="2800" dirty="0" err="1">
                    <a:ea typeface="ＭＳ Ｐゴシック" charset="0"/>
                    <a:cs typeface="Arial" charset="0"/>
                  </a:rPr>
                  <a:t>Rabin</a:t>
                </a:r>
                <a:r>
                  <a:rPr lang="en-US" sz="2800" baseline="-25000" dirty="0" err="1">
                    <a:ea typeface="ＭＳ Ｐゴシック" charset="0"/>
                    <a:cs typeface="Arial" charset="0"/>
                  </a:rPr>
                  <a:t>N</a:t>
                </a:r>
                <a:r>
                  <a:rPr lang="en-US" sz="2800" baseline="-25000" dirty="0">
                    <a:ea typeface="ＭＳ Ｐゴシック" charset="0"/>
                    <a:cs typeface="Arial" charset="0"/>
                  </a:rPr>
                  <a:t> </a:t>
                </a:r>
                <a:r>
                  <a:rPr lang="en-US" sz="2800" dirty="0">
                    <a:ea typeface="ＭＳ Ｐゴシック" charset="0"/>
                    <a:cs typeface="Arial" charset="0"/>
                  </a:rPr>
                  <a:t>with CCA</a:t>
                </a:r>
              </a:p>
              <a:p>
                <a:pPr>
                  <a:lnSpc>
                    <a:spcPct val="80000"/>
                  </a:lnSpc>
                  <a:buFontTx/>
                  <a:buNone/>
                  <a:defRPr/>
                </a:pPr>
                <a:endParaRPr lang="en-US" sz="2800" baseline="-25000" dirty="0">
                  <a:solidFill>
                    <a:schemeClr val="tx2"/>
                  </a:solidFill>
                  <a:ea typeface="ＭＳ Ｐゴシック" charset="0"/>
                  <a:cs typeface="Arial" charset="0"/>
                </a:endParaRPr>
              </a:p>
              <a:p>
                <a:pPr>
                  <a:lnSpc>
                    <a:spcPct val="80000"/>
                  </a:lnSpc>
                  <a:buFontTx/>
                  <a:buNone/>
                  <a:defRPr/>
                </a:pPr>
                <a:endParaRPr lang="en-US" sz="2400" dirty="0">
                  <a:solidFill>
                    <a:schemeClr val="tx2"/>
                  </a:solidFill>
                  <a:ea typeface="ＭＳ Ｐゴシック" charset="0"/>
                  <a:cs typeface="Arial" charset="0"/>
                </a:endParaRPr>
              </a:p>
              <a:p>
                <a:pPr>
                  <a:lnSpc>
                    <a:spcPct val="80000"/>
                  </a:lnSpc>
                  <a:buFontTx/>
                  <a:buNone/>
                  <a:defRPr/>
                </a:pPr>
                <a:endParaRPr lang="en-US" sz="2400" dirty="0">
                  <a:solidFill>
                    <a:srgbClr val="008000"/>
                  </a:solidFill>
                  <a:ea typeface="ＭＳ Ｐゴシック" charset="0"/>
                  <a:cs typeface="Arial" charset="0"/>
                </a:endParaRPr>
              </a:p>
            </p:txBody>
          </p:sp>
        </mc:Choice>
        <mc:Fallback>
          <p:sp>
            <p:nvSpPr>
              <p:cNvPr id="326659" name="Rectangle 3">
                <a:extLst>
                  <a:ext uri="{FF2B5EF4-FFF2-40B4-BE49-F238E27FC236}">
                    <a16:creationId xmlns:a16="http://schemas.microsoft.com/office/drawing/2014/main" id="{2393DCFA-2272-8476-6564-7AEB77FEFEEA}"/>
                  </a:ext>
                </a:extLst>
              </p:cNvPr>
              <p:cNvSpPr>
                <a:spLocks noGrp="1" noRot="1" noChangeAspect="1" noMove="1" noResize="1" noEditPoints="1" noAdjustHandles="1" noChangeArrowheads="1" noChangeShapeType="1" noTextEdit="1"/>
              </p:cNvSpPr>
              <p:nvPr>
                <p:ph type="body" idx="1"/>
              </p:nvPr>
            </p:nvSpPr>
            <p:spPr>
              <a:xfrm>
                <a:off x="323528" y="876300"/>
                <a:ext cx="9816008" cy="5105400"/>
              </a:xfrm>
              <a:blipFill>
                <a:blip r:embed="rId2"/>
                <a:stretch>
                  <a:fillRect l="-1292" b="-19652"/>
                </a:stretch>
              </a:blipFill>
            </p:spPr>
            <p:txBody>
              <a:bodyPr/>
              <a:lstStyle/>
              <a:p>
                <a:r>
                  <a:rPr lang="en-US">
                    <a:noFill/>
                  </a:rPr>
                  <a:t> </a:t>
                </a:r>
              </a:p>
            </p:txBody>
          </p:sp>
        </mc:Fallback>
      </mc:AlternateContent>
      <p:sp>
        <p:nvSpPr>
          <p:cNvPr id="6" name="Rectangle 3">
            <a:extLst>
              <a:ext uri="{FF2B5EF4-FFF2-40B4-BE49-F238E27FC236}">
                <a16:creationId xmlns:a16="http://schemas.microsoft.com/office/drawing/2014/main" id="{7A7B754B-945C-5835-6632-1E2D25966A23}"/>
              </a:ext>
            </a:extLst>
          </p:cNvPr>
          <p:cNvSpPr txBox="1">
            <a:spLocks noChangeArrowheads="1"/>
          </p:cNvSpPr>
          <p:nvPr/>
        </p:nvSpPr>
        <p:spPr bwMode="auto">
          <a:xfrm>
            <a:off x="76200" y="2286000"/>
            <a:ext cx="8534400" cy="2819400"/>
          </a:xfrm>
          <a:prstGeom prst="rect">
            <a:avLst/>
          </a:prstGeom>
          <a:solidFill>
            <a:schemeClr val="accent2">
              <a:lumMod val="20000"/>
              <a:lumOff val="80000"/>
            </a:schemeClr>
          </a:solidFill>
          <a:ln>
            <a:noFill/>
          </a:ln>
          <a:extLst>
            <a:ext uri="{FAA26D3D-D897-4be2-8F04-BA451C77F1D7}"/>
          </a:extLst>
        </p:spPr>
        <p:txBody>
          <a:bodyPr anchor="ctr"/>
          <a:lstStyle>
            <a:lvl1pPr algn="ctr" rtl="0" eaLnBrk="0" fontAlgn="base" hangingPunct="0">
              <a:spcBef>
                <a:spcPct val="0"/>
              </a:spcBef>
              <a:spcAft>
                <a:spcPct val="0"/>
              </a:spcAft>
              <a:defRPr sz="4400">
                <a:solidFill>
                  <a:srgbClr val="FF0000"/>
                </a:solidFill>
                <a:latin typeface="+mj-lt"/>
                <a:ea typeface="ＭＳ Ｐゴシック" pitchFamily="-84" charset="-128"/>
                <a:cs typeface="ＭＳ Ｐゴシック" pitchFamily="-84" charset="-128"/>
              </a:defRPr>
            </a:lvl1pPr>
            <a:lvl2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2pPr>
            <a:lvl3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3pPr>
            <a:lvl4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4pPr>
            <a:lvl5pPr algn="ctr" rtl="0" eaLnBrk="0" fontAlgn="base" hangingPunct="0">
              <a:spcBef>
                <a:spcPct val="0"/>
              </a:spcBef>
              <a:spcAft>
                <a:spcPct val="0"/>
              </a:spcAft>
              <a:defRPr sz="4400">
                <a:solidFill>
                  <a:srgbClr val="FF0000"/>
                </a:solidFill>
                <a:latin typeface="Comic Sans MS" pitchFamily="-84" charset="0"/>
                <a:ea typeface="ＭＳ Ｐゴシック" pitchFamily="-84" charset="-128"/>
                <a:cs typeface="ＭＳ Ｐゴシック" pitchFamily="-84" charset="-128"/>
              </a:defRPr>
            </a:lvl5pPr>
            <a:lvl6pPr marL="457200" algn="ctr" rtl="0" eaLnBrk="0" fontAlgn="base" hangingPunct="0">
              <a:spcBef>
                <a:spcPct val="0"/>
              </a:spcBef>
              <a:spcAft>
                <a:spcPct val="0"/>
              </a:spcAft>
              <a:defRPr sz="4400">
                <a:solidFill>
                  <a:srgbClr val="FF0000"/>
                </a:solidFill>
                <a:latin typeface="Comic Sans MS" pitchFamily="-84" charset="0"/>
              </a:defRPr>
            </a:lvl6pPr>
            <a:lvl7pPr marL="914400" algn="ctr" rtl="0" eaLnBrk="0" fontAlgn="base" hangingPunct="0">
              <a:spcBef>
                <a:spcPct val="0"/>
              </a:spcBef>
              <a:spcAft>
                <a:spcPct val="0"/>
              </a:spcAft>
              <a:defRPr sz="4400">
                <a:solidFill>
                  <a:srgbClr val="FF0000"/>
                </a:solidFill>
                <a:latin typeface="Comic Sans MS" pitchFamily="-84" charset="0"/>
              </a:defRPr>
            </a:lvl7pPr>
            <a:lvl8pPr marL="1371600" algn="ctr" rtl="0" eaLnBrk="0" fontAlgn="base" hangingPunct="0">
              <a:spcBef>
                <a:spcPct val="0"/>
              </a:spcBef>
              <a:spcAft>
                <a:spcPct val="0"/>
              </a:spcAft>
              <a:defRPr sz="4400">
                <a:solidFill>
                  <a:srgbClr val="FF0000"/>
                </a:solidFill>
                <a:latin typeface="Comic Sans MS" pitchFamily="-84" charset="0"/>
              </a:defRPr>
            </a:lvl8pPr>
            <a:lvl9pPr marL="1828800" algn="ctr" rtl="0" eaLnBrk="0" fontAlgn="base" hangingPunct="0">
              <a:spcBef>
                <a:spcPct val="0"/>
              </a:spcBef>
              <a:spcAft>
                <a:spcPct val="0"/>
              </a:spcAft>
              <a:defRPr sz="4400">
                <a:solidFill>
                  <a:srgbClr val="FF0000"/>
                </a:solidFill>
                <a:latin typeface="Comic Sans MS" pitchFamily="-84" charset="0"/>
              </a:defRPr>
            </a:lvl9pPr>
          </a:lstStyle>
          <a:p>
            <a:pPr algn="l">
              <a:defRPr/>
            </a:pPr>
            <a:r>
              <a:rPr lang="en-US" sz="3600" dirty="0">
                <a:latin typeface="Arial"/>
                <a:ea typeface="+mj-ea"/>
                <a:cs typeface="Arial"/>
              </a:rPr>
              <a:t>Factoring Assumption:</a:t>
            </a:r>
          </a:p>
          <a:p>
            <a:pPr algn="l">
              <a:defRPr/>
            </a:pPr>
            <a:r>
              <a:rPr lang="en-US" sz="2800" dirty="0">
                <a:solidFill>
                  <a:srgbClr val="000000"/>
                </a:solidFill>
                <a:latin typeface="Arial" charset="0"/>
                <a:ea typeface="ＭＳ Ｐゴシック" charset="0"/>
                <a:cs typeface="Arial" charset="0"/>
              </a:rPr>
              <a:t>∀PPT  A</a:t>
            </a:r>
          </a:p>
          <a:p>
            <a:pPr algn="l">
              <a:defRPr/>
            </a:pPr>
            <a:r>
              <a:rPr lang="en-US" sz="2800" dirty="0">
                <a:solidFill>
                  <a:srgbClr val="000000"/>
                </a:solidFill>
                <a:latin typeface="Arial" charset="0"/>
                <a:ea typeface="ＭＳ Ｐゴシック" charset="0"/>
                <a:cs typeface="Arial" charset="0"/>
              </a:rPr>
              <a:t>Prob(</a:t>
            </a:r>
            <a:r>
              <a:rPr lang="en-US" sz="2800" dirty="0" err="1">
                <a:solidFill>
                  <a:srgbClr val="000000"/>
                </a:solidFill>
                <a:latin typeface="Arial" charset="0"/>
                <a:ea typeface="ＭＳ Ｐゴシック" charset="0"/>
                <a:cs typeface="Arial" charset="0"/>
              </a:rPr>
              <a:t>p,q</a:t>
            </a:r>
            <a:r>
              <a:rPr lang="en-US" sz="2800" dirty="0">
                <a:solidFill>
                  <a:srgbClr val="000000"/>
                </a:solidFill>
                <a:latin typeface="Arial" charset="0"/>
                <a:ea typeface="ＭＳ Ｐゴシック" charset="0"/>
                <a:cs typeface="Arial" charset="0"/>
              </a:rPr>
              <a:t> primes, |p|=|q|=n-bit,  N=</a:t>
            </a:r>
            <a:r>
              <a:rPr lang="en-US" sz="2800" dirty="0" err="1">
                <a:solidFill>
                  <a:srgbClr val="000000"/>
                </a:solidFill>
                <a:latin typeface="Arial" charset="0"/>
                <a:ea typeface="ＭＳ Ｐゴシック" charset="0"/>
                <a:cs typeface="Arial" charset="0"/>
              </a:rPr>
              <a:t>pq</a:t>
            </a:r>
            <a:r>
              <a:rPr lang="en-US" sz="2800" dirty="0">
                <a:solidFill>
                  <a:srgbClr val="000000"/>
                </a:solidFill>
                <a:latin typeface="Arial" charset="0"/>
                <a:ea typeface="ＭＳ Ｐゴシック" charset="0"/>
                <a:cs typeface="Arial" charset="0"/>
              </a:rPr>
              <a:t>, </a:t>
            </a:r>
            <a:r>
              <a:rPr lang="en-US" sz="2800" dirty="0" err="1">
                <a:solidFill>
                  <a:srgbClr val="000000"/>
                </a:solidFill>
                <a:latin typeface="Arial" charset="0"/>
                <a:ea typeface="ＭＳ Ｐゴシック" charset="0"/>
                <a:cs typeface="Arial" charset="0"/>
              </a:rPr>
              <a:t>gcd</a:t>
            </a:r>
            <a:r>
              <a:rPr lang="en-US" sz="2800" dirty="0">
                <a:solidFill>
                  <a:srgbClr val="000000"/>
                </a:solidFill>
                <a:latin typeface="Arial" charset="0"/>
                <a:ea typeface="ＭＳ Ｐゴシック" charset="0"/>
                <a:cs typeface="Arial" charset="0"/>
              </a:rPr>
              <a:t>(</a:t>
            </a:r>
            <a:r>
              <a:rPr lang="en-US" sz="2800" dirty="0" err="1">
                <a:solidFill>
                  <a:srgbClr val="000000"/>
                </a:solidFill>
                <a:latin typeface="Arial" charset="0"/>
                <a:ea typeface="ＭＳ Ｐゴシック" charset="0"/>
                <a:cs typeface="Arial" charset="0"/>
              </a:rPr>
              <a:t>e,</a:t>
            </a:r>
            <a:r>
              <a:rPr lang="en-US" sz="2800" dirty="0" err="1">
                <a:solidFill>
                  <a:srgbClr val="000000"/>
                </a:solidFill>
                <a:latin typeface="Symbol" charset="0"/>
                <a:ea typeface="ＭＳ Ｐゴシック" charset="0"/>
                <a:cs typeface="Symbol" charset="0"/>
              </a:rPr>
              <a:t>f</a:t>
            </a:r>
            <a:r>
              <a:rPr lang="en-US" sz="2800" dirty="0">
                <a:solidFill>
                  <a:srgbClr val="000000"/>
                </a:solidFill>
                <a:latin typeface="Arial" charset="0"/>
                <a:ea typeface="ＭＳ Ｐゴシック" charset="0"/>
                <a:cs typeface="Arial" charset="0"/>
              </a:rPr>
              <a:t>(N))=1, x</a:t>
            </a:r>
            <a:r>
              <a:rPr lang="en-US" sz="2800" dirty="0">
                <a:solidFill>
                  <a:srgbClr val="000000"/>
                </a:solidFill>
                <a:latin typeface="Arial" charset="0"/>
                <a:ea typeface="ＭＳ Ｐゴシック" charset="0"/>
                <a:cs typeface="Arial" charset="0"/>
                <a:sym typeface="Symbol" charset="0"/>
              </a:rPr>
              <a:t></a:t>
            </a:r>
            <a:r>
              <a:rPr lang="en-US" sz="2800" dirty="0">
                <a:solidFill>
                  <a:srgbClr val="000000"/>
                </a:solidFill>
                <a:latin typeface="Arial" charset="0"/>
                <a:ea typeface="ＭＳ Ｐゴシック" charset="0"/>
                <a:cs typeface="Arial" charset="0"/>
              </a:rPr>
              <a:t> Z</a:t>
            </a:r>
            <a:r>
              <a:rPr lang="en-US" sz="2800" baseline="-25000" dirty="0">
                <a:solidFill>
                  <a:srgbClr val="000000"/>
                </a:solidFill>
                <a:latin typeface="Arial" charset="0"/>
                <a:ea typeface="ＭＳ Ｐゴシック" charset="0"/>
                <a:cs typeface="Arial" charset="0"/>
              </a:rPr>
              <a:t>N</a:t>
            </a:r>
            <a:r>
              <a:rPr lang="en-US" sz="2800" dirty="0">
                <a:solidFill>
                  <a:srgbClr val="000000"/>
                </a:solidFill>
                <a:latin typeface="Arial" charset="0"/>
                <a:ea typeface="ＭＳ Ｐゴシック" charset="0"/>
                <a:cs typeface="Arial" charset="0"/>
              </a:rPr>
              <a:t>*: A(N) = p)&lt;neg (n)</a:t>
            </a:r>
            <a:endParaRPr lang="en-US" sz="3600" dirty="0">
              <a:solidFill>
                <a:srgbClr val="000000"/>
              </a:solidFill>
              <a:latin typeface="Arial"/>
              <a:ea typeface="+mj-ea"/>
              <a:cs typeface="Arial"/>
            </a:endParaRPr>
          </a:p>
          <a:p>
            <a:pPr algn="l">
              <a:defRPr/>
            </a:pPr>
            <a:endParaRPr lang="en-US" sz="3600" dirty="0">
              <a:latin typeface="Arial"/>
              <a:ea typeface="+mj-ea"/>
              <a:cs typeface="Arial"/>
            </a:endParaRPr>
          </a:p>
        </p:txBody>
      </p:sp>
    </p:spTree>
    <p:extLst>
      <p:ext uri="{BB962C8B-B14F-4D97-AF65-F5344CB8AC3E}">
        <p14:creationId xmlns:p14="http://schemas.microsoft.com/office/powerpoint/2010/main" val="51791940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55498</TotalTime>
  <Words>4815</Words>
  <Application>Microsoft Macintosh PowerPoint</Application>
  <PresentationFormat>On-screen Show (4:3)</PresentationFormat>
  <Paragraphs>407</Paragraphs>
  <Slides>35</Slides>
  <Notes>18</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ＭＳ Ｐゴシック</vt:lpstr>
      <vt:lpstr>American Typewriter</vt:lpstr>
      <vt:lpstr>Arial</vt:lpstr>
      <vt:lpstr>Calibri</vt:lpstr>
      <vt:lpstr>Cambria Math</vt:lpstr>
      <vt:lpstr>New York</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Bit Security of gx mod p</vt:lpstr>
      <vt:lpstr>First: Computing Square Roots mod P</vt:lpstr>
      <vt:lpstr>MSB Theorem Proof Warm up:   y=gx mod p,  0&lt;x&lt;p  </vt:lpstr>
      <vt:lpstr>Proof Warm up 2: y=gx mod p </vt:lpstr>
      <vt:lpstr>General Case: Pr y,Pred [PRED(p,g,y)=MSBp,g (y)]&gt;1/2+a    </vt:lpstr>
      <vt:lpstr>  Pry,Pred [PRED(p,g,y)=MSBp,g (x)]&gt;1/2+a    </vt:lpstr>
      <vt:lpstr> Coin Flip over the Phone </vt:lpstr>
      <vt:lpstr>What about other cyclic groups?  Elliptic Curve Cryptosystems</vt:lpstr>
      <vt:lpstr>Elliptic Curves </vt:lpstr>
      <vt:lpstr>PowerPoint Presentation</vt:lpstr>
      <vt:lpstr>Family of Trapdoor Permutations</vt:lpstr>
      <vt:lpstr>Diffie-Hellman Proposal: Let F be trapdoor Permutation collection</vt:lpstr>
      <vt:lpstr>RSA:    The first example of Trapdoor permutation  Rivest-Shamir-Adelman  Turing Award 2002     </vt:lpstr>
      <vt:lpstr>The RSA Trapdoor Permutation</vt:lpstr>
      <vt:lpstr>Candidate Trapdoor Permutations</vt:lpstr>
      <vt:lpstr>Candidate Trapdoor Permutations</vt:lpstr>
      <vt:lpstr>The Difficulty of inverting RSA</vt:lpstr>
      <vt:lpstr>Random Self Reducability: If RSA is hard to invert in the worst case,  it is hard to invert with non-neg probability</vt:lpstr>
      <vt:lpstr>The RSA Public Key Cryptosystem 77</vt:lpstr>
      <vt:lpstr>Security </vt:lpstr>
      <vt:lpstr>Low Exponent Attack 2  </vt:lpstr>
      <vt:lpstr>Implementation attacks on RSA</vt:lpstr>
      <vt:lpstr>The Rabin Trapdoor Function</vt:lpstr>
      <vt:lpstr>The Rabin Trapdoor Function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Vinodv</dc:creator>
  <cp:lastModifiedBy>Shafi Goldwasser</cp:lastModifiedBy>
  <cp:revision>1172</cp:revision>
  <dcterms:created xsi:type="dcterms:W3CDTF">2014-03-14T23:52:55Z</dcterms:created>
  <dcterms:modified xsi:type="dcterms:W3CDTF">2026-10-06T23:42:29Z</dcterms:modified>
</cp:coreProperties>
</file>