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529" r:id="rId2"/>
    <p:sldId id="571" r:id="rId3"/>
    <p:sldId id="978" r:id="rId4"/>
    <p:sldId id="979" r:id="rId5"/>
    <p:sldId id="980" r:id="rId6"/>
    <p:sldId id="981" r:id="rId7"/>
    <p:sldId id="982" r:id="rId8"/>
    <p:sldId id="983" r:id="rId9"/>
    <p:sldId id="986" r:id="rId10"/>
    <p:sldId id="985" r:id="rId11"/>
    <p:sldId id="984" r:id="rId12"/>
    <p:sldId id="987" r:id="rId13"/>
    <p:sldId id="988" r:id="rId14"/>
    <p:sldId id="263" r:id="rId15"/>
    <p:sldId id="264" r:id="rId16"/>
    <p:sldId id="1498" r:id="rId17"/>
    <p:sldId id="1506" r:id="rId18"/>
    <p:sldId id="1507" r:id="rId19"/>
    <p:sldId id="1484" r:id="rId20"/>
    <p:sldId id="1517" r:id="rId21"/>
    <p:sldId id="1508" r:id="rId22"/>
    <p:sldId id="1501" r:id="rId23"/>
    <p:sldId id="1509" r:id="rId24"/>
    <p:sldId id="1512" r:id="rId25"/>
    <p:sldId id="275" r:id="rId26"/>
    <p:sldId id="1510" r:id="rId27"/>
    <p:sldId id="1516" r:id="rId28"/>
    <p:sldId id="1515" r:id="rId29"/>
    <p:sldId id="1500" r:id="rId30"/>
    <p:sldId id="1518" r:id="rId31"/>
    <p:sldId id="1513" r:id="rId32"/>
    <p:sldId id="1480" r:id="rId33"/>
    <p:sldId id="1460" r:id="rId34"/>
    <p:sldId id="281" r:id="rId35"/>
    <p:sldId id="1494" r:id="rId36"/>
    <p:sldId id="1533" r:id="rId37"/>
    <p:sldId id="1496" r:id="rId38"/>
    <p:sldId id="1514" r:id="rId39"/>
    <p:sldId id="1503" r:id="rId40"/>
    <p:sldId id="1511" r:id="rId41"/>
    <p:sldId id="1476" r:id="rId42"/>
    <p:sldId id="1525" r:id="rId43"/>
    <p:sldId id="1529" r:id="rId44"/>
    <p:sldId id="1522" r:id="rId45"/>
    <p:sldId id="1523" r:id="rId46"/>
    <p:sldId id="1524" r:id="rId47"/>
    <p:sldId id="1526" r:id="rId48"/>
    <p:sldId id="1527" r:id="rId49"/>
    <p:sldId id="1528" r:id="rId50"/>
    <p:sldId id="623" r:id="rId51"/>
    <p:sldId id="1464" r:id="rId52"/>
    <p:sldId id="1465" r:id="rId53"/>
    <p:sldId id="1459" r:id="rId54"/>
    <p:sldId id="1462" r:id="rId55"/>
    <p:sldId id="676" r:id="rId56"/>
    <p:sldId id="1530" r:id="rId57"/>
    <p:sldId id="1531" r:id="rId58"/>
    <p:sldId id="522" r:id="rId59"/>
    <p:sldId id="1478"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2416"/>
    <a:srgbClr val="0000FF"/>
    <a:srgbClr val="1E177C"/>
    <a:srgbClr val="EA968D"/>
    <a:srgbClr val="9290EA"/>
    <a:srgbClr val="FF0000"/>
    <a:srgbClr val="1A17A5"/>
    <a:srgbClr val="891637"/>
    <a:srgbClr val="CC0099"/>
    <a:srgbClr val="7414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76210" autoAdjust="0"/>
  </p:normalViewPr>
  <p:slideViewPr>
    <p:cSldViewPr>
      <p:cViewPr varScale="1">
        <p:scale>
          <a:sx n="94" d="100"/>
          <a:sy n="94" d="100"/>
        </p:scale>
        <p:origin x="1696" y="192"/>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0:54:09.632"/>
    </inkml:context>
    <inkml:brush xml:id="br0">
      <inkml:brushProperty name="width" value="0.05" units="cm"/>
      <inkml:brushProperty name="height" value="0.05" units="cm"/>
    </inkml:brush>
  </inkml:definitions>
  <inkml:trace contextRef="#ctx0" brushRef="#br0">161 1 24575,'0'46'0,"0"25"0,0 2 0,0 35 0,0-14 0,0 19 0,0 0 0,0-20 0,0-8 0,0-6 0,0-28 0,0 6 0,-11-40 0,-4-4 0,-11-13 0,-2 0 0,13 13 0,3 5 0,12 30 0,0-13 0,0 13 0,0-17 0,0 0 0,0 0 0,-11-14 0,-4-3 0,1-27 0,3 10 0,11-9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0:54:11.460"/>
    </inkml:context>
    <inkml:brush xml:id="br0">
      <inkml:brushProperty name="width" value="0.05" units="cm"/>
      <inkml:brushProperty name="height" value="0.0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0:54:14.357"/>
    </inkml:context>
    <inkml:brush xml:id="br0">
      <inkml:brushProperty name="width" value="0.05" units="cm"/>
      <inkml:brushProperty name="height" value="0.05" units="cm"/>
    </inkml:brush>
  </inkml:definitions>
  <inkml:trace contextRef="#ctx0" brushRef="#br0">39 0 24575,'-9'7'0,"0"0"0,3-1 0,2 1 0,2 3 0,2 1 0,0 3 0,0 2 0,0 0 0,0-1 0,0-3 0,0 3 0,0-7 0,0 7 0,0-7 0,0 3 0,0-4 0,0 0 0,0 0 0,0 0 0,0 1 0,0-2 0,0 1 0,0 0 0,0 8 0,0-2 0,0 11 0,0-2 0,0 9 0,0-4 0,-4 4 0,3-9 0,-2-2 0,3-8 0,0-1 0,0-4 0,0 0 0,0 0 0,0-3 0,0-1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0"/>
    </inkml:context>
    <inkml:brush xml:id="br0">
      <inkml:brushProperty name="width" value="0.05" units="cm"/>
      <inkml:brushProperty name="height" value="0.05" units="cm"/>
    </inkml:brush>
  </inkml:definitions>
  <inkml:trace contextRef="#ctx0" brushRef="#br0">143 1 24575,'0'43'0,"0"22"0,0 3 0,0 33 0,0-15 0,0 19 0,0 0 0,0-19 0,0-7 0,0-6 0,0-26 0,0 7 0,-10-39 0,-4-3 0,-9-12 0,-1 0 0,11 13 0,2 3 0,11 28 0,0-11 0,0 11 0,0-15 0,0 0 0,0 0 0,-10-13 0,-3-3 0,1-25 0,2 9 0,10-9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1"/>
    </inkml:context>
    <inkml:brush xml:id="br0">
      <inkml:brushProperty name="width" value="0.05" units="cm"/>
      <inkml:brushProperty name="height" value="0.05" units="cm"/>
    </inkml:brush>
  </inkml:definitions>
  <inkml:trace contextRef="#ctx0" brushRef="#br0">1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2T01:35:23.222"/>
    </inkml:context>
    <inkml:brush xml:id="br0">
      <inkml:brushProperty name="width" value="0.05" units="cm"/>
      <inkml:brushProperty name="height" value="0.05" units="cm"/>
    </inkml:brush>
  </inkml:definitions>
  <inkml:trace contextRef="#ctx0" brushRef="#br0">35 0 24575,'-8'6'0,"0"1"0,2-1 0,3 0 0,1 3 0,2 1 0,0 4 0,0 0 0,0 1 0,0-1 0,0-3 0,0 3 0,0-6 0,0 5 0,0-5 0,0 2 0,0-3 0,0-1 0,0 1 0,0-1 0,0 1 0,0-1 0,0 1 0,0-1 0,0 8 0,0-2 0,0 11 0,0-4 0,0 10 0,0-3 0,-3 2 0,2-8 0,-2-1 0,3-8 0,0-1 0,0-3 0,0-1 0,0 1 0,0-4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B8A4AD-30BE-4EB0-88E7-04F008072919}" type="datetimeFigureOut">
              <a:rPr lang="en-CA" smtClean="0"/>
              <a:t>2026-10-01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8C13DC-EB30-4E7B-9A79-FF6A33A169FE}" type="slidenum">
              <a:rPr lang="en-CA" smtClean="0"/>
              <a:t>‹#›</a:t>
            </a:fld>
            <a:endParaRPr lang="en-CA"/>
          </a:p>
        </p:txBody>
      </p:sp>
    </p:spTree>
    <p:extLst>
      <p:ext uri="{BB962C8B-B14F-4D97-AF65-F5344CB8AC3E}">
        <p14:creationId xmlns:p14="http://schemas.microsoft.com/office/powerpoint/2010/main" val="30726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E5E11C-06A5-47B4-9150-823C84E42849}" type="slidenum">
              <a:rPr lang="en-US" smtClean="0"/>
              <a:pPr eaLnBrk="1" hangingPunct="1"/>
              <a:t>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aseline="0" dirty="0"/>
          </a:p>
        </p:txBody>
      </p:sp>
    </p:spTree>
    <p:extLst>
      <p:ext uri="{BB962C8B-B14F-4D97-AF65-F5344CB8AC3E}">
        <p14:creationId xmlns:p14="http://schemas.microsoft.com/office/powerpoint/2010/main" val="310082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773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7A776075-B9E8-9369-86EE-46A1E5EA82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17575">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17575">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17575">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17575">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17575"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801C01C-E650-2844-A20A-FBB128E14721}" type="slidenum">
              <a:rPr lang="en-US" altLang="en-US" sz="1200"/>
              <a:pPr/>
              <a:t>3</a:t>
            </a:fld>
            <a:endParaRPr lang="en-US" altLang="en-US" sz="1200"/>
          </a:p>
        </p:txBody>
      </p:sp>
      <p:sp>
        <p:nvSpPr>
          <p:cNvPr id="17410" name="Rectangle 2">
            <a:extLst>
              <a:ext uri="{FF2B5EF4-FFF2-40B4-BE49-F238E27FC236}">
                <a16:creationId xmlns:a16="http://schemas.microsoft.com/office/drawing/2014/main" id="{104D08B3-B611-21EE-2F58-22BF61B9A76C}"/>
              </a:ext>
            </a:extLst>
          </p:cNvPr>
          <p:cNvSpPr>
            <a:spLocks noGrp="1" noRot="1" noChangeAspect="1" noChangeArrowheads="1" noTextEdit="1"/>
          </p:cNvSpPr>
          <p:nvPr>
            <p:ph type="sldImg"/>
          </p:nvPr>
        </p:nvSpPr>
        <p:spPr>
          <a:ln/>
        </p:spPr>
      </p:sp>
      <p:sp>
        <p:nvSpPr>
          <p:cNvPr id="254980" name="Rectangle 3">
            <a:extLst>
              <a:ext uri="{FF2B5EF4-FFF2-40B4-BE49-F238E27FC236}">
                <a16:creationId xmlns:a16="http://schemas.microsoft.com/office/drawing/2014/main" id="{8C7E28EE-2F81-CEEC-1FB4-494C5B7D98DF}"/>
              </a:ext>
            </a:extLst>
          </p:cNvPr>
          <p:cNvSpPr>
            <a:spLocks noGrp="1" noChangeArrowheads="1"/>
          </p:cNvSpPr>
          <p:nvPr>
            <p:ph type="body" idx="1"/>
          </p:nvPr>
        </p:nvSpPr>
        <p:spPr/>
        <p:txBody>
          <a:bodyPr/>
          <a:lstStyle/>
          <a:p>
            <a:pPr>
              <a:defRPr/>
            </a:pPr>
            <a:endParaRPr lang="en-US">
              <a:ea typeface="MS PGothic" pitchFamily="34" charset="-128"/>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8C13DC-EB30-4E7B-9A79-FF6A33A169FE}" type="slidenum">
              <a:rPr lang="en-CA" smtClean="0"/>
              <a:t>9</a:t>
            </a:fld>
            <a:endParaRPr lang="en-CA"/>
          </a:p>
        </p:txBody>
      </p:sp>
    </p:spTree>
    <p:extLst>
      <p:ext uri="{BB962C8B-B14F-4D97-AF65-F5344CB8AC3E}">
        <p14:creationId xmlns:p14="http://schemas.microsoft.com/office/powerpoint/2010/main" val="393880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DC41EA23-2E67-C467-8B76-D256305C6137}"/>
              </a:ext>
            </a:extLst>
          </p:cNvPr>
          <p:cNvSpPr>
            <a:spLocks noGrp="1" noRot="1" noChangeAspect="1"/>
          </p:cNvSpPr>
          <p:nvPr>
            <p:ph type="sldImg"/>
          </p:nvPr>
        </p:nvSpPr>
        <p:spPr>
          <a:ln/>
        </p:spPr>
      </p:sp>
      <p:sp>
        <p:nvSpPr>
          <p:cNvPr id="61442" name="Notes Placeholder 2">
            <a:extLst>
              <a:ext uri="{FF2B5EF4-FFF2-40B4-BE49-F238E27FC236}">
                <a16:creationId xmlns:a16="http://schemas.microsoft.com/office/drawing/2014/main" id="{28CE83CE-6748-400C-ADAC-16579D915D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
        <p:nvSpPr>
          <p:cNvPr id="61443" name="Slide Number Placeholder 3">
            <a:extLst>
              <a:ext uri="{FF2B5EF4-FFF2-40B4-BE49-F238E27FC236}">
                <a16:creationId xmlns:a16="http://schemas.microsoft.com/office/drawing/2014/main" id="{E64E35C7-B039-EBD1-B5A5-B1FDFAA3336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19163">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19163">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19163">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19163">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19163"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19163"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19163"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19163"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9DD7595-662D-5F4B-A54F-4F1080F3AB61}" type="slidenum">
              <a:rPr lang="en-US" altLang="en-US" sz="1200"/>
              <a:pPr/>
              <a:t>13</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9954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9218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2142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2078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47F4-6F5E-E63D-2A24-6D17A73B3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65AB2-7399-676C-067B-E1CDD1E65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E6E68-B658-DC2C-5F73-F4C0316A2EE4}"/>
              </a:ext>
            </a:extLst>
          </p:cNvPr>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a:extLst>
              <a:ext uri="{FF2B5EF4-FFF2-40B4-BE49-F238E27FC236}">
                <a16:creationId xmlns:a16="http://schemas.microsoft.com/office/drawing/2014/main" id="{3556CAB4-479F-63EA-564F-7133A0810AF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934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421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358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78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5551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3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382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1356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1822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Any primes fore </a:t>
            </a:r>
            <a:r>
              <a:rPr lang="en-US" baseline="0" dirty="0" err="1"/>
              <a:t>whih</a:t>
            </a:r>
            <a:r>
              <a:rPr lang="en-US" baseline="0" dirty="0"/>
              <a:t> it is easy? Not known</a:t>
            </a:r>
          </a:p>
          <a:p>
            <a:pPr marL="228600" indent="-228600">
              <a:buAutoNum type="arabicPeriod"/>
            </a:pPr>
            <a:r>
              <a:rPr lang="en-US" baseline="0" dirty="0"/>
              <a:t>How about any generators? </a:t>
            </a:r>
          </a:p>
          <a:p>
            <a:pPr marL="228600" indent="-228600">
              <a:buAutoNum type="arabicPeriod"/>
            </a:pPr>
            <a:r>
              <a:rPr lang="en-US" baseline="0" dirty="0"/>
              <a:t>Any x? </a:t>
            </a:r>
          </a:p>
          <a:p>
            <a:pPr marL="228600" indent="-228600">
              <a:buAutoNum type="arabicPeriod"/>
            </a:pPr>
            <a:r>
              <a:rPr lang="en-US" baseline="0" dirty="0"/>
              <a:t>Random self-reduction</a:t>
            </a:r>
          </a:p>
          <a:p>
            <a:pPr marL="228600" indent="-228600">
              <a:buAutoNum type="arabicPeriod"/>
            </a:pPr>
            <a:r>
              <a:rPr lang="en-US" baseline="0" dirty="0"/>
              <a:t>State the discrete log assumption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4468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2035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3707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2894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3CC3A-ADD4-A994-5A92-E9E4F444C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91967-0ED9-F0A9-A1CD-ED955628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4AF94-6EC4-A034-F7FC-F1285CC0C465}"/>
              </a:ext>
            </a:extLst>
          </p:cNvPr>
          <p:cNvSpPr>
            <a:spLocks noGrp="1"/>
          </p:cNvSpPr>
          <p:nvPr>
            <p:ph type="body" idx="1"/>
          </p:nvPr>
        </p:nvSpPr>
        <p:spPr/>
        <p:txBody>
          <a:bodyPr/>
          <a:lstStyle/>
          <a:p>
            <a:pPr marL="228600" indent="-228600">
              <a:buAutoNum type="arabicPeriod"/>
            </a:pPr>
            <a:endParaRPr lang="en-US" baseline="0" dirty="0"/>
          </a:p>
        </p:txBody>
      </p:sp>
      <p:sp>
        <p:nvSpPr>
          <p:cNvPr id="4" name="Slide Number Placeholder 3">
            <a:extLst>
              <a:ext uri="{FF2B5EF4-FFF2-40B4-BE49-F238E27FC236}">
                <a16:creationId xmlns:a16="http://schemas.microsoft.com/office/drawing/2014/main" id="{29F04C6B-6248-49E4-368B-7737A44B6FF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5707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9733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1440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1589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8208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1459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680E62BD-684B-794D-93C9-B69FD4B30604}"/>
              </a:ext>
            </a:extLst>
          </p:cNvPr>
          <p:cNvSpPr>
            <a:spLocks noGrp="1" noRot="1" noChangeAspect="1"/>
          </p:cNvSpPr>
          <p:nvPr>
            <p:ph type="sldImg"/>
          </p:nvPr>
        </p:nvSpPr>
        <p:spPr>
          <a:ln/>
        </p:spPr>
      </p:sp>
      <p:sp>
        <p:nvSpPr>
          <p:cNvPr id="29699" name="Notes Placeholder 2">
            <a:extLst>
              <a:ext uri="{FF2B5EF4-FFF2-40B4-BE49-F238E27FC236}">
                <a16:creationId xmlns:a16="http://schemas.microsoft.com/office/drawing/2014/main" id="{DA0303F1-9AA7-E14B-BA0A-19116AEDFA1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1/2Pr[Pred is correct on y s.t. MSB(p,g,y)=0]+</a:t>
            </a:r>
          </a:p>
          <a:p>
            <a:r>
              <a:rPr lang="en-US" altLang="en-US">
                <a:latin typeface="Times New Roman" panose="02020603050405020304" pitchFamily="18" charset="0"/>
              </a:rPr>
              <a:t>1/2Pr[Pred is correct on y s.t. MSB(p,gy)=1]=</a:t>
            </a:r>
          </a:p>
          <a:p>
            <a:endParaRPr lang="en-US" altLang="en-US">
              <a:solidFill>
                <a:srgbClr val="FF0000"/>
              </a:solidFill>
              <a:latin typeface="Times New Roman" panose="02020603050405020304" pitchFamily="18" charset="0"/>
            </a:endParaRPr>
          </a:p>
          <a:p>
            <a:endParaRPr lang="en-US" altLang="en-US">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320BFDFC-226A-ED4F-89D6-9EAC67A2E4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MS PGothic" panose="020B0600070205080204" pitchFamily="34" charset="-128"/>
              </a:defRPr>
            </a:lvl1pPr>
            <a:lvl2pPr marL="37931725" indent="-37474525" defTabSz="919163">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1063545D-5B97-C74E-9A64-E4189C8DBD9E}" type="slidenum">
              <a:rPr lang="en-US" altLang="en-US" sz="1200"/>
              <a:pPr/>
              <a:t>43</a:t>
            </a:fld>
            <a:endParaRPr lang="en-US" altLang="en-US" sz="1200"/>
          </a:p>
        </p:txBody>
      </p:sp>
    </p:spTree>
    <p:extLst>
      <p:ext uri="{BB962C8B-B14F-4D97-AF65-F5344CB8AC3E}">
        <p14:creationId xmlns:p14="http://schemas.microsoft.com/office/powerpoint/2010/main" val="2567723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DAD288D-0A6F-1F41-816D-316C9DBEF30D}"/>
              </a:ext>
            </a:extLst>
          </p:cNvPr>
          <p:cNvSpPr>
            <a:spLocks noGrp="1" noRot="1" noChangeAspect="1"/>
          </p:cNvSpPr>
          <p:nvPr>
            <p:ph type="sldImg"/>
          </p:nvPr>
        </p:nvSpPr>
        <p:spPr>
          <a:ln/>
        </p:spPr>
      </p:sp>
      <p:sp>
        <p:nvSpPr>
          <p:cNvPr id="25603" name="Notes Placeholder 2">
            <a:extLst>
              <a:ext uri="{FF2B5EF4-FFF2-40B4-BE49-F238E27FC236}">
                <a16:creationId xmlns:a16="http://schemas.microsoft.com/office/drawing/2014/main" id="{902B2389-CA84-BA42-A329-BED8E84470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1/2Pr[Pred is correct on y s.t. MSB(p,g,y)=0]+</a:t>
            </a:r>
          </a:p>
          <a:p>
            <a:r>
              <a:rPr lang="en-US" altLang="en-US">
                <a:latin typeface="Times New Roman" panose="02020603050405020304" pitchFamily="18" charset="0"/>
              </a:rPr>
              <a:t>1/2Pr[Pred is correct on y s.t. MSB(p,gy)=1]=</a:t>
            </a:r>
          </a:p>
          <a:p>
            <a:endParaRPr lang="en-US" altLang="en-US">
              <a:solidFill>
                <a:srgbClr val="FF0000"/>
              </a:solidFill>
              <a:latin typeface="Times New Roman" panose="02020603050405020304" pitchFamily="18" charset="0"/>
            </a:endParaRPr>
          </a:p>
          <a:p>
            <a:endParaRPr lang="en-US" altLang="en-US">
              <a:latin typeface="Times New Roman" panose="02020603050405020304" pitchFamily="18" charset="0"/>
            </a:endParaRPr>
          </a:p>
        </p:txBody>
      </p:sp>
      <p:sp>
        <p:nvSpPr>
          <p:cNvPr id="25604" name="Slide Number Placeholder 3">
            <a:extLst>
              <a:ext uri="{FF2B5EF4-FFF2-40B4-BE49-F238E27FC236}">
                <a16:creationId xmlns:a16="http://schemas.microsoft.com/office/drawing/2014/main" id="{2CF27346-FAC2-2642-A071-AA6D7D31AF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MS PGothic" panose="020B0600070205080204" pitchFamily="34" charset="-128"/>
              </a:defRPr>
            </a:lvl1pPr>
            <a:lvl2pPr marL="37931725" indent="-37474525" defTabSz="919163">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DB959AD1-6573-E145-8891-9CDC73C4E5F1}" type="slidenum">
              <a:rPr lang="en-US" altLang="en-US" sz="1200"/>
              <a:pPr/>
              <a:t>48</a:t>
            </a:fld>
            <a:endParaRPr lang="en-US" altLang="en-US" sz="1200"/>
          </a:p>
        </p:txBody>
      </p:sp>
    </p:spTree>
    <p:extLst>
      <p:ext uri="{BB962C8B-B14F-4D97-AF65-F5344CB8AC3E}">
        <p14:creationId xmlns:p14="http://schemas.microsoft.com/office/powerpoint/2010/main" val="2756549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5FC0916-D6FE-E147-BF26-37EB9033BD45}"/>
              </a:ext>
            </a:extLst>
          </p:cNvPr>
          <p:cNvSpPr>
            <a:spLocks noGrp="1" noRot="1" noChangeAspect="1"/>
          </p:cNvSpPr>
          <p:nvPr>
            <p:ph type="sldImg"/>
          </p:nvPr>
        </p:nvSpPr>
        <p:spPr>
          <a:ln/>
        </p:spPr>
      </p:sp>
      <p:sp>
        <p:nvSpPr>
          <p:cNvPr id="27651" name="Notes Placeholder 2">
            <a:extLst>
              <a:ext uri="{FF2B5EF4-FFF2-40B4-BE49-F238E27FC236}">
                <a16:creationId xmlns:a16="http://schemas.microsoft.com/office/drawing/2014/main" id="{14D7091D-0807-FA47-B0E5-E08962CC22A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1/2Pr[Pred is correct on y s.t. MSB(p,g,y)=0]+</a:t>
            </a:r>
          </a:p>
          <a:p>
            <a:r>
              <a:rPr lang="en-US" altLang="en-US">
                <a:latin typeface="Times New Roman" panose="02020603050405020304" pitchFamily="18" charset="0"/>
              </a:rPr>
              <a:t>1/2Pr[Pred is correct on y s.t. MSB(p,gy)=1]=</a:t>
            </a:r>
          </a:p>
          <a:p>
            <a:endParaRPr lang="en-US" altLang="en-US">
              <a:solidFill>
                <a:srgbClr val="FF0000"/>
              </a:solidFill>
              <a:latin typeface="Times New Roman" panose="02020603050405020304" pitchFamily="18" charset="0"/>
            </a:endParaRPr>
          </a:p>
          <a:p>
            <a:endParaRPr lang="en-US" altLang="en-US">
              <a:latin typeface="Times New Roman" panose="02020603050405020304" pitchFamily="18" charset="0"/>
            </a:endParaRPr>
          </a:p>
        </p:txBody>
      </p:sp>
      <p:sp>
        <p:nvSpPr>
          <p:cNvPr id="27652" name="Slide Number Placeholder 3">
            <a:extLst>
              <a:ext uri="{FF2B5EF4-FFF2-40B4-BE49-F238E27FC236}">
                <a16:creationId xmlns:a16="http://schemas.microsoft.com/office/drawing/2014/main" id="{AE7A861E-D2C7-1A41-8621-FE22ACB064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400">
                <a:solidFill>
                  <a:schemeClr val="tx1"/>
                </a:solidFill>
                <a:latin typeface="Times New Roman" panose="02020603050405020304" pitchFamily="18" charset="0"/>
                <a:ea typeface="MS PGothic" panose="020B0600070205080204" pitchFamily="34" charset="-128"/>
              </a:defRPr>
            </a:lvl1pPr>
            <a:lvl2pPr marL="37931725" indent="-37474525" defTabSz="919163">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00ECE26C-1E08-5F46-A662-7EFFC6D8D930}" type="slidenum">
              <a:rPr lang="en-US" altLang="en-US" sz="1200"/>
              <a:pPr/>
              <a:t>49</a:t>
            </a:fld>
            <a:endParaRPr lang="en-US" altLang="en-US" sz="1200"/>
          </a:p>
        </p:txBody>
      </p:sp>
    </p:spTree>
    <p:extLst>
      <p:ext uri="{BB962C8B-B14F-4D97-AF65-F5344CB8AC3E}">
        <p14:creationId xmlns:p14="http://schemas.microsoft.com/office/powerpoint/2010/main" val="5947604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30545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33337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91631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11605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dirty="0" err="1">
                <a:solidFill>
                  <a:schemeClr val="tx1"/>
                </a:solidFill>
              </a:rPr>
              <a:t>Pf</a:t>
            </a:r>
            <a:r>
              <a:rPr lang="en-US" sz="1200" b="0" dirty="0">
                <a:solidFill>
                  <a:schemeClr val="tx1"/>
                </a:solidFill>
              </a:rPr>
              <a:t>:  QNR*QNR = QR.</a:t>
            </a:r>
            <a:endParaRPr lang="en-US" sz="1200" dirty="0">
              <a:solidFill>
                <a:schemeClr val="tx1"/>
              </a:solidFill>
            </a:endParaRPr>
          </a:p>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4946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9E7F8EE-5A02-9045-AF55-28BFDB16FD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a:solidFill>
                  <a:schemeClr val="tx1"/>
                </a:solidFill>
                <a:latin typeface="Times New Roman" panose="02020603050405020304" pitchFamily="18" charset="0"/>
                <a:ea typeface="MS PGothic" panose="020B0600070205080204" pitchFamily="34" charset="-128"/>
              </a:defRPr>
            </a:lvl1pPr>
            <a:lvl2pPr marL="37931725" indent="-37474525" defTabSz="91757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6C22C1F0-7AA2-854B-A7E1-FFC3E897484B}" type="slidenum">
              <a:rPr lang="en-US" altLang="en-US" sz="1200">
                <a:solidFill>
                  <a:srgbClr val="000000"/>
                </a:solidFill>
              </a:rPr>
              <a:pPr/>
              <a:t>58</a:t>
            </a:fld>
            <a:endParaRPr lang="en-US" altLang="en-US" sz="1200">
              <a:solidFill>
                <a:srgbClr val="000000"/>
              </a:solidFill>
            </a:endParaRPr>
          </a:p>
        </p:txBody>
      </p:sp>
      <p:sp>
        <p:nvSpPr>
          <p:cNvPr id="33795" name="Rectangle 2">
            <a:extLst>
              <a:ext uri="{FF2B5EF4-FFF2-40B4-BE49-F238E27FC236}">
                <a16:creationId xmlns:a16="http://schemas.microsoft.com/office/drawing/2014/main" id="{63ACEB81-2E06-9F4F-AB04-6E718D15B539}"/>
              </a:ext>
            </a:extLst>
          </p:cNvPr>
          <p:cNvSpPr>
            <a:spLocks noGrp="1" noRot="1" noChangeAspect="1" noChangeArrowheads="1" noTextEdit="1"/>
          </p:cNvSpPr>
          <p:nvPr>
            <p:ph type="sldImg"/>
          </p:nvPr>
        </p:nvSpPr>
        <p:spPr>
          <a:xfrm>
            <a:off x="1135063" y="673100"/>
            <a:ext cx="4660900" cy="3497263"/>
          </a:xfrm>
          <a:ln/>
        </p:spPr>
      </p:sp>
      <p:sp>
        <p:nvSpPr>
          <p:cNvPr id="33796" name="Rectangle 3">
            <a:extLst>
              <a:ext uri="{FF2B5EF4-FFF2-40B4-BE49-F238E27FC236}">
                <a16:creationId xmlns:a16="http://schemas.microsoft.com/office/drawing/2014/main" id="{B3CF33F1-CC70-8D42-87D5-4A962549DDB2}"/>
              </a:ext>
            </a:extLst>
          </p:cNvPr>
          <p:cNvSpPr>
            <a:spLocks noGrp="1" noChangeArrowheads="1"/>
          </p:cNvSpPr>
          <p:nvPr>
            <p:ph type="body" idx="1"/>
          </p:nvPr>
        </p:nvSpPr>
        <p:spPr>
          <a:xfrm>
            <a:off x="922338" y="4392613"/>
            <a:ext cx="5076825" cy="4097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500"/>
              </a:spcBef>
              <a:spcAft>
                <a:spcPts val="500"/>
              </a:spcAft>
            </a:pPr>
            <a:r>
              <a:rPr lang="en-US" altLang="en-US" sz="1000">
                <a:latin typeface="Times New Roman" panose="02020603050405020304" pitchFamily="18" charset="0"/>
              </a:rPr>
              <a:t>Let a,b be whatever…  Consider the following  elliptic cruve over finite field.</a:t>
            </a:r>
          </a:p>
          <a:p>
            <a:pPr>
              <a:spcBef>
                <a:spcPts val="500"/>
              </a:spcBef>
              <a:spcAft>
                <a:spcPts val="500"/>
              </a:spcAft>
            </a:pPr>
            <a:r>
              <a:rPr lang="en-US" altLang="en-US" sz="1000">
                <a:latin typeface="Times New Roman" panose="02020603050405020304" pitchFamily="18" charset="0"/>
              </a:rPr>
              <a:t>It is well known that the  set of points (x,y) satisfying the curve equation </a:t>
            </a:r>
          </a:p>
          <a:p>
            <a:pPr>
              <a:spcBef>
                <a:spcPts val="500"/>
              </a:spcBef>
              <a:spcAft>
                <a:spcPts val="500"/>
              </a:spcAft>
            </a:pPr>
            <a:r>
              <a:rPr lang="en-US" altLang="en-US" sz="1000">
                <a:latin typeface="Times New Roman" panose="02020603050405020304" pitchFamily="18" charset="0"/>
              </a:rPr>
              <a:t>dorm an abelian group. The group operation which adds two points can be expressed as a simple algebraic formula   is efficient to compute.</a:t>
            </a:r>
          </a:p>
          <a:p>
            <a:pPr>
              <a:spcBef>
                <a:spcPts val="500"/>
              </a:spcBef>
              <a:spcAft>
                <a:spcPts val="500"/>
              </a:spcAft>
            </a:pPr>
            <a:endParaRPr lang="en-US" altLang="en-US" sz="1000">
              <a:latin typeface="Times New Roman" panose="02020603050405020304" pitchFamily="18" charset="0"/>
            </a:endParaRPr>
          </a:p>
          <a:p>
            <a:pPr>
              <a:spcBef>
                <a:spcPts val="500"/>
              </a:spcBef>
              <a:spcAft>
                <a:spcPts val="500"/>
              </a:spcAft>
            </a:pPr>
            <a:r>
              <a:rPr lang="en-US" altLang="en-US" sz="1400">
                <a:latin typeface="Times New Roman" panose="02020603050405020304" pitchFamily="18" charset="0"/>
              </a:rPr>
              <a:t> </a:t>
            </a:r>
            <a:r>
              <a:rPr lang="en-US" altLang="en-US">
                <a:latin typeface="Times New Roman" panose="02020603050405020304" pitchFamily="18" charset="0"/>
              </a:rPr>
              <a:t>The elliptic curves used in analogs of discrete logarithm cryptosystems are of the form </a:t>
            </a:r>
            <a:r>
              <a:rPr lang="en-US" altLang="en-US" i="1">
                <a:latin typeface="Times New Roman" panose="02020603050405020304" pitchFamily="18" charset="0"/>
              </a:rPr>
              <a:t>y</a:t>
            </a:r>
            <a:r>
              <a:rPr lang="en-US" altLang="en-US" i="1" baseline="30000">
                <a:latin typeface="Times New Roman" panose="02020603050405020304" pitchFamily="18" charset="0"/>
              </a:rPr>
              <a:t>2</a:t>
            </a:r>
            <a:r>
              <a:rPr lang="en-US" altLang="en-US" i="1">
                <a:latin typeface="Times New Roman" panose="02020603050405020304" pitchFamily="18" charset="0"/>
              </a:rPr>
              <a:t>=x</a:t>
            </a:r>
            <a:r>
              <a:rPr lang="en-US" altLang="en-US" i="1" baseline="30000">
                <a:latin typeface="Times New Roman" panose="02020603050405020304" pitchFamily="18" charset="0"/>
              </a:rPr>
              <a:t>3</a:t>
            </a:r>
            <a:r>
              <a:rPr lang="en-US" altLang="en-US" i="1">
                <a:latin typeface="Times New Roman" panose="02020603050405020304" pitchFamily="18" charset="0"/>
              </a:rPr>
              <a:t>+ax+b(</a:t>
            </a:r>
            <a:r>
              <a:rPr lang="en-US" altLang="en-US">
                <a:latin typeface="Times New Roman" panose="02020603050405020304" pitchFamily="18" charset="0"/>
              </a:rPr>
              <a:t>mod </a:t>
            </a:r>
            <a:r>
              <a:rPr lang="en-US" altLang="en-US" i="1">
                <a:latin typeface="Times New Roman" panose="02020603050405020304" pitchFamily="18" charset="0"/>
              </a:rPr>
              <a:t>p)</a:t>
            </a:r>
            <a:r>
              <a:rPr lang="en-US" altLang="en-US">
                <a:latin typeface="Times New Roman" panose="02020603050405020304" pitchFamily="18" charset="0"/>
              </a:rPr>
              <a:t>, </a:t>
            </a:r>
            <a:r>
              <a:rPr lang="en-US" altLang="en-US" i="1">
                <a:latin typeface="Times New Roman" panose="02020603050405020304" pitchFamily="18" charset="0"/>
              </a:rPr>
              <a:t>p</a:t>
            </a:r>
            <a:r>
              <a:rPr lang="en-US" altLang="en-US">
                <a:latin typeface="Times New Roman" panose="02020603050405020304" pitchFamily="18" charset="0"/>
              </a:rPr>
              <a:t> prime. </a:t>
            </a:r>
          </a:p>
          <a:p>
            <a:pPr>
              <a:spcBef>
                <a:spcPts val="500"/>
              </a:spcBef>
              <a:spcAft>
                <a:spcPts val="500"/>
              </a:spcAft>
            </a:pPr>
            <a:r>
              <a:rPr lang="en-US" altLang="en-US">
                <a:latin typeface="Times New Roman" panose="02020603050405020304" pitchFamily="18" charset="0"/>
              </a:rPr>
              <a:t>The hard problem (analogues to the discrete logarithm) is the </a:t>
            </a:r>
            <a:r>
              <a:rPr lang="en-US" altLang="en-US">
                <a:solidFill>
                  <a:srgbClr val="0033CC"/>
                </a:solidFill>
                <a:latin typeface="Times New Roman" panose="02020603050405020304" pitchFamily="18" charset="0"/>
              </a:rPr>
              <a:t>elliptic curve logarithm problem</a:t>
            </a:r>
            <a:r>
              <a:rPr lang="en-US" altLang="en-US">
                <a:latin typeface="Times New Roman" panose="02020603050405020304" pitchFamily="18" charset="0"/>
              </a:rPr>
              <a:t>:   given a point </a:t>
            </a:r>
            <a:r>
              <a:rPr lang="en-US" altLang="en-US" i="1">
                <a:latin typeface="Times New Roman" panose="02020603050405020304" pitchFamily="18" charset="0"/>
              </a:rPr>
              <a:t>G</a:t>
            </a:r>
            <a:r>
              <a:rPr lang="en-US" altLang="en-US">
                <a:latin typeface="Times New Roman" panose="02020603050405020304" pitchFamily="18" charset="0"/>
              </a:rPr>
              <a:t> on an elliptic curve with order </a:t>
            </a:r>
            <a:r>
              <a:rPr lang="en-US" altLang="en-US" i="1">
                <a:latin typeface="Times New Roman" panose="02020603050405020304" pitchFamily="18" charset="0"/>
              </a:rPr>
              <a:t>r</a:t>
            </a:r>
            <a:r>
              <a:rPr lang="en-US" altLang="en-US">
                <a:latin typeface="Times New Roman" panose="02020603050405020304" pitchFamily="18" charset="0"/>
              </a:rPr>
              <a:t> (number of points on the curve) and another point </a:t>
            </a:r>
            <a:r>
              <a:rPr lang="en-US" altLang="en-US" i="1">
                <a:latin typeface="Times New Roman" panose="02020603050405020304" pitchFamily="18" charset="0"/>
              </a:rPr>
              <a:t>Y</a:t>
            </a:r>
            <a:r>
              <a:rPr lang="en-US" altLang="en-US">
                <a:latin typeface="Times New Roman" panose="02020603050405020304" pitchFamily="18" charset="0"/>
              </a:rPr>
              <a:t> on the curve, find a unique </a:t>
            </a:r>
            <a:r>
              <a:rPr lang="en-US" altLang="en-US" i="1">
                <a:latin typeface="Times New Roman" panose="02020603050405020304" pitchFamily="18" charset="0"/>
              </a:rPr>
              <a:t>x</a:t>
            </a:r>
            <a:r>
              <a:rPr lang="en-US" altLang="en-US">
                <a:latin typeface="Times New Roman" panose="02020603050405020304" pitchFamily="18" charset="0"/>
              </a:rPr>
              <a:t> such that </a:t>
            </a:r>
            <a:r>
              <a:rPr lang="en-US" altLang="en-US" i="1">
                <a:latin typeface="Times New Roman" panose="02020603050405020304" pitchFamily="18" charset="0"/>
              </a:rPr>
              <a:t>Y=mG</a:t>
            </a:r>
            <a:r>
              <a:rPr lang="en-US" altLang="en-US">
                <a:latin typeface="Times New Roman" panose="02020603050405020304" pitchFamily="18" charset="0"/>
              </a:rPr>
              <a:t>, i.e., </a:t>
            </a:r>
            <a:r>
              <a:rPr lang="en-US" altLang="en-US" i="1">
                <a:latin typeface="Times New Roman" panose="02020603050405020304" pitchFamily="18" charset="0"/>
              </a:rPr>
              <a:t>Y</a:t>
            </a:r>
            <a:r>
              <a:rPr lang="en-US" altLang="en-US">
                <a:latin typeface="Times New Roman" panose="02020603050405020304" pitchFamily="18" charset="0"/>
              </a:rPr>
              <a:t> is the </a:t>
            </a:r>
            <a:r>
              <a:rPr lang="en-US" altLang="en-US" i="1">
                <a:latin typeface="Times New Roman" panose="02020603050405020304" pitchFamily="18" charset="0"/>
              </a:rPr>
              <a:t>m</a:t>
            </a:r>
            <a:r>
              <a:rPr lang="en-US" altLang="en-US">
                <a:latin typeface="Times New Roman" panose="02020603050405020304" pitchFamily="18" charset="0"/>
              </a:rPr>
              <a:t>th multiple of </a:t>
            </a:r>
            <a:r>
              <a:rPr lang="en-US" altLang="en-US" i="1">
                <a:latin typeface="Times New Roman" panose="02020603050405020304" pitchFamily="18" charset="0"/>
              </a:rPr>
              <a:t>G</a:t>
            </a:r>
            <a:r>
              <a:rPr lang="en-US" altLang="en-US">
                <a:latin typeface="Times New Roman" panose="02020603050405020304" pitchFamily="18" charset="0"/>
              </a:rPr>
              <a:t>.</a:t>
            </a:r>
          </a:p>
          <a:p>
            <a:pPr algn="just">
              <a:spcBef>
                <a:spcPts val="500"/>
              </a:spcBef>
              <a:spcAft>
                <a:spcPts val="500"/>
              </a:spcAft>
            </a:pPr>
            <a:r>
              <a:rPr lang="en-US" altLang="en-US">
                <a:solidFill>
                  <a:srgbClr val="0033CC"/>
                </a:solidFill>
                <a:latin typeface="Times New Roman" panose="02020603050405020304" pitchFamily="18" charset="0"/>
              </a:rPr>
              <a:t>How Hard is it?</a:t>
            </a:r>
            <a:r>
              <a:rPr lang="en-US" altLang="en-US">
                <a:latin typeface="Times New Roman" panose="02020603050405020304" pitchFamily="18" charset="0"/>
              </a:rPr>
              <a:t> Until recently, the best attacks on elliptic curve logarithm problems had a running time of about a constant times the square root of </a:t>
            </a:r>
            <a:r>
              <a:rPr lang="en-US" altLang="en-US" i="1">
                <a:latin typeface="Times New Roman" panose="02020603050405020304" pitchFamily="18" charset="0"/>
              </a:rPr>
              <a:t>r</a:t>
            </a:r>
            <a:r>
              <a:rPr lang="en-US" altLang="en-US">
                <a:latin typeface="Times New Roman" panose="02020603050405020304" pitchFamily="18" charset="0"/>
              </a:rPr>
              <a:t> on average, which is much slower than attacks on general discrete log. This means that shorter key sizes for elliptic cryptosystems give the same security as larger keys in cryptosystems that are based on discrete logarithm problem . </a:t>
            </a:r>
          </a:p>
          <a:p>
            <a:pPr algn="just">
              <a:spcBef>
                <a:spcPts val="500"/>
              </a:spcBef>
              <a:spcAft>
                <a:spcPts val="500"/>
              </a:spcAft>
            </a:pPr>
            <a:r>
              <a:rPr lang="en-US" altLang="en-US">
                <a:latin typeface="Times New Roman" panose="02020603050405020304" pitchFamily="18" charset="0"/>
              </a:rPr>
              <a:t>Recently,</a:t>
            </a:r>
            <a:r>
              <a:rPr lang="en-US" altLang="en-US" sz="1600">
                <a:latin typeface="Times New Roman" panose="02020603050405020304" pitchFamily="18" charset="0"/>
              </a:rPr>
              <a:t> [</a:t>
            </a:r>
            <a:r>
              <a:rPr lang="en-US" altLang="en-US">
                <a:latin typeface="Times New Roman" panose="02020603050405020304" pitchFamily="18" charset="0"/>
              </a:rPr>
              <a:t>MOV] reduced the elliptic logarithm problem to a discrete logarithm problem for certain elliptic curves. Possibly algorithm development in this area will make equalize the security </a:t>
            </a:r>
          </a:p>
          <a:p>
            <a:pPr algn="just">
              <a:spcBef>
                <a:spcPts val="500"/>
              </a:spcBef>
              <a:spcAft>
                <a:spcPts val="500"/>
              </a:spcAft>
            </a:pPr>
            <a:r>
              <a:rPr lang="en-US" altLang="en-US">
                <a:latin typeface="Times New Roman" panose="02020603050405020304" pitchFamily="18" charset="0"/>
              </a:rPr>
              <a:t>of elliptic curve  logarithm cryptosystems to that of discrete logarithm cryptosystems. </a:t>
            </a:r>
          </a:p>
          <a:p>
            <a:pPr algn="just">
              <a:spcBef>
                <a:spcPts val="500"/>
              </a:spcBef>
              <a:spcAft>
                <a:spcPts val="500"/>
              </a:spcAft>
            </a:pPr>
            <a:r>
              <a:rPr lang="en-US" altLang="en-US">
                <a:latin typeface="Times New Roman" panose="02020603050405020304" pitchFamily="18" charset="0"/>
              </a:rPr>
              <a:t>OPEN QUESTION</a:t>
            </a:r>
          </a:p>
          <a:p>
            <a:endParaRPr lang="en-US" altLang="en-US">
              <a:latin typeface="Times New Roman" panose="02020603050405020304" pitchFamily="18" charset="0"/>
            </a:endParaRPr>
          </a:p>
        </p:txBody>
      </p:sp>
    </p:spTree>
    <p:extLst>
      <p:ext uri="{BB962C8B-B14F-4D97-AF65-F5344CB8AC3E}">
        <p14:creationId xmlns:p14="http://schemas.microsoft.com/office/powerpoint/2010/main" val="16512297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dirty="0" err="1">
                <a:solidFill>
                  <a:schemeClr val="tx1"/>
                </a:solidFill>
              </a:rPr>
              <a:t>Pf</a:t>
            </a:r>
            <a:r>
              <a:rPr lang="en-US" sz="1200" b="0" dirty="0">
                <a:solidFill>
                  <a:schemeClr val="tx1"/>
                </a:solidFill>
              </a:rPr>
              <a:t>:  QNR*QNR = QR.</a:t>
            </a:r>
            <a:endParaRPr lang="en-US" sz="1200" dirty="0">
              <a:solidFill>
                <a:schemeClr val="tx1"/>
              </a:solidFill>
            </a:endParaRPr>
          </a:p>
          <a:p>
            <a:pPr marL="228600" indent="-228600">
              <a:buAutoNum type="arabicPeriod"/>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3AA87-90BF-49A7-94A5-EF67FCE1416B}"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8595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5074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4340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DB9363-F440-4E1D-B0AF-94655AD61F33}" type="datetimeFigureOut">
              <a:rPr lang="en-CA" smtClean="0"/>
              <a:t>2026-10-01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284082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8DB9363-F440-4E1D-B0AF-94655AD61F33}" type="datetimeFigureOut">
              <a:rPr lang="en-CA" smtClean="0"/>
              <a:t>2026-10-01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94127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8DB9363-F440-4E1D-B0AF-94655AD61F33}" type="datetimeFigureOut">
              <a:rPr lang="en-CA" smtClean="0"/>
              <a:t>2026-10-01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66202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8DB9363-F440-4E1D-B0AF-94655AD61F33}" type="datetimeFigureOut">
              <a:rPr lang="en-CA" smtClean="0"/>
              <a:t>2026-10-01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763605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DB9363-F440-4E1D-B0AF-94655AD61F33}" type="datetimeFigureOut">
              <a:rPr lang="en-CA" smtClean="0"/>
              <a:t>2026-10-01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3186582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DB9363-F440-4E1D-B0AF-94655AD61F33}" type="datetimeFigureOut">
              <a:rPr lang="en-CA" smtClean="0"/>
              <a:t>2026-10-01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297410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DB9363-F440-4E1D-B0AF-94655AD61F33}" type="datetimeFigureOut">
              <a:rPr lang="en-CA" smtClean="0"/>
              <a:t>2026-10-01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45753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57814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8DB9363-F440-4E1D-B0AF-94655AD61F33}" type="datetimeFigureOut">
              <a:rPr lang="en-CA" smtClean="0"/>
              <a:t>2026-10-01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2E53B9-1987-4B63-835A-50030CAE541A}" type="slidenum">
              <a:rPr lang="en-CA" smtClean="0"/>
              <a:t>‹#›</a:t>
            </a:fld>
            <a:endParaRPr lang="en-CA"/>
          </a:p>
        </p:txBody>
      </p:sp>
    </p:spTree>
    <p:extLst>
      <p:ext uri="{BB962C8B-B14F-4D97-AF65-F5344CB8AC3E}">
        <p14:creationId xmlns:p14="http://schemas.microsoft.com/office/powerpoint/2010/main" val="103997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DB9363-F440-4E1D-B0AF-94655AD61F33}" type="datetimeFigureOut">
              <a:rPr lang="en-CA" smtClean="0"/>
              <a:t>2026-10-01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E53B9-1987-4B63-835A-50030CAE541A}" type="slidenum">
              <a:rPr lang="en-CA" smtClean="0"/>
              <a:t>‹#›</a:t>
            </a:fld>
            <a:endParaRPr lang="en-CA"/>
          </a:p>
        </p:txBody>
      </p:sp>
    </p:spTree>
    <p:extLst>
      <p:ext uri="{BB962C8B-B14F-4D97-AF65-F5344CB8AC3E}">
        <p14:creationId xmlns:p14="http://schemas.microsoft.com/office/powerpoint/2010/main" val="1994768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modular.fas.harvard.edu/edu/Fall2001/124/lectures/lecture8/html/img19.p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10.png"/><Relationship Id="rId5" Type="http://schemas.openxmlformats.org/officeDocument/2006/relationships/image" Target="../media/image31.png"/><Relationship Id="rId4" Type="http://schemas.openxmlformats.org/officeDocument/2006/relationships/image" Target="../media/image210.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1.png"/><Relationship Id="rId5" Type="http://schemas.openxmlformats.org/officeDocument/2006/relationships/image" Target="../media/image80.png"/><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gif"/><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90.png"/><Relationship Id="rId4" Type="http://schemas.openxmlformats.org/officeDocument/2006/relationships/image" Target="../media/image30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media/image31.jpeg"/><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32.jpeg"/><Relationship Id="rId9" Type="http://schemas.openxmlformats.org/officeDocument/2006/relationships/image" Target="NULL"/></Relationships>
</file>

<file path=ppt/slides/_rels/slide3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90.png"/></Relationships>
</file>

<file path=ppt/slides/_rels/slide38.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media/image3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70.png"/><Relationship Id="rId7" Type="http://schemas.openxmlformats.org/officeDocument/2006/relationships/image" Target="../media/image90.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81.png"/><Relationship Id="rId4" Type="http://schemas.openxmlformats.org/officeDocument/2006/relationships/customXml" Target="../ink/ink2.xml"/></Relationships>
</file>

<file path=ppt/slides/_rels/slide46.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70.png"/><Relationship Id="rId7" Type="http://schemas.openxmlformats.org/officeDocument/2006/relationships/image" Target="../media/image90.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81.png"/><Relationship Id="rId4" Type="http://schemas.openxmlformats.org/officeDocument/2006/relationships/customXml" Target="../ink/ink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0.png"/><Relationship Id="rId7" Type="http://schemas.openxmlformats.org/officeDocument/2006/relationships/image" Target="NUL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NUL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36"/>
          <p:cNvSpPr>
            <a:spLocks noChangeArrowheads="1"/>
          </p:cNvSpPr>
          <p:nvPr/>
        </p:nvSpPr>
        <p:spPr bwMode="auto">
          <a:xfrm>
            <a:off x="396652" y="1268760"/>
            <a:ext cx="8458200" cy="1709936"/>
          </a:xfrm>
          <a:prstGeom prst="rect">
            <a:avLst/>
          </a:prstGeom>
          <a:noFill/>
          <a:ln>
            <a:noFill/>
          </a:ln>
          <a:effectLst/>
          <a:extLst>
            <a:ext uri="{909E8E84-426E-40DD-AFC4-6F175D3DCCD1}">
              <a14:hiddenFill xmlns:a14="http://schemas.microsoft.com/office/drawing/2010/main">
                <a:solidFill>
                  <a:srgbClr val="99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b="1" dirty="0">
                <a:solidFill>
                  <a:srgbClr val="1A17A5"/>
                </a:solidFill>
                <a:latin typeface="Calibri" pitchFamily="34" charset="0"/>
              </a:rPr>
              <a:t>MIT 6.875</a:t>
            </a:r>
          </a:p>
        </p:txBody>
      </p:sp>
      <p:sp>
        <p:nvSpPr>
          <p:cNvPr id="2051" name="Rectangle 5"/>
          <p:cNvSpPr>
            <a:spLocks noChangeArrowheads="1"/>
          </p:cNvSpPr>
          <p:nvPr/>
        </p:nvSpPr>
        <p:spPr bwMode="auto">
          <a:xfrm>
            <a:off x="1360884" y="4096544"/>
            <a:ext cx="6400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gn="ctr">
              <a:lnSpc>
                <a:spcPct val="90000"/>
              </a:lnSpc>
              <a:spcBef>
                <a:spcPct val="20000"/>
              </a:spcBef>
            </a:pPr>
            <a:r>
              <a:rPr lang="en-US" sz="4000" b="1" dirty="0">
                <a:solidFill>
                  <a:srgbClr val="891637"/>
                </a:solidFill>
                <a:latin typeface="Calibri" pitchFamily="34" charset="0"/>
              </a:rPr>
              <a:t>Lecture 7</a:t>
            </a:r>
          </a:p>
        </p:txBody>
      </p:sp>
      <p:sp>
        <p:nvSpPr>
          <p:cNvPr id="2052" name="Rectangle 5"/>
          <p:cNvSpPr>
            <a:spLocks noChangeArrowheads="1"/>
          </p:cNvSpPr>
          <p:nvPr/>
        </p:nvSpPr>
        <p:spPr bwMode="auto">
          <a:xfrm>
            <a:off x="1094184" y="3410744"/>
            <a:ext cx="6934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p>
            <a:pPr algn="ctr">
              <a:lnSpc>
                <a:spcPct val="90000"/>
              </a:lnSpc>
              <a:spcBef>
                <a:spcPct val="20000"/>
              </a:spcBef>
            </a:pPr>
            <a:r>
              <a:rPr lang="en-US" sz="4000" b="1" dirty="0">
                <a:solidFill>
                  <a:srgbClr val="891637"/>
                </a:solidFill>
                <a:latin typeface="Calibri" pitchFamily="34" charset="0"/>
              </a:rPr>
              <a:t>Foundations of Cryptography</a:t>
            </a:r>
          </a:p>
        </p:txBody>
      </p:sp>
    </p:spTree>
    <p:extLst>
      <p:ext uri="{BB962C8B-B14F-4D97-AF65-F5344CB8AC3E}">
        <p14:creationId xmlns:p14="http://schemas.microsoft.com/office/powerpoint/2010/main" val="64791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20543" y="476672"/>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rgbClr val="891637"/>
                </a:solidFill>
                <a:latin typeface="Calibri" panose="020F0502020204030204" pitchFamily="34" charset="0"/>
                <a:ea typeface="Cambria Math" pitchFamily="18" charset="0"/>
                <a:cs typeface="Arial Unicode MS" pitchFamily="34" charset="-128"/>
              </a:rPr>
              <a:t>Lectures 7-9</a:t>
            </a:r>
            <a:endParaRPr lang="en-US" sz="2400" i="1" dirty="0">
              <a:solidFill>
                <a:srgbClr val="891637"/>
              </a:solidFill>
              <a:latin typeface="Calibri" panose="020F0502020204030204" pitchFamily="34" charset="0"/>
              <a:ea typeface="Cambria Math" pitchFamily="18" charset="0"/>
              <a:cs typeface="Arial Unicode MS" pitchFamily="34" charset="-128"/>
            </a:endParaRPr>
          </a:p>
        </p:txBody>
      </p:sp>
      <p:sp>
        <p:nvSpPr>
          <p:cNvPr id="4" name="Rectangle 63">
            <a:extLst>
              <a:ext uri="{FF2B5EF4-FFF2-40B4-BE49-F238E27FC236}">
                <a16:creationId xmlns:a16="http://schemas.microsoft.com/office/drawing/2014/main" id="{94F15107-6132-4541-AC44-955B33F6CBD1}"/>
              </a:ext>
            </a:extLst>
          </p:cNvPr>
          <p:cNvSpPr txBox="1">
            <a:spLocks noChangeArrowheads="1"/>
          </p:cNvSpPr>
          <p:nvPr/>
        </p:nvSpPr>
        <p:spPr>
          <a:xfrm>
            <a:off x="827584" y="1649675"/>
            <a:ext cx="921702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u="sng" dirty="0">
                <a:latin typeface="American Typewriter" charset="0"/>
                <a:ea typeface="American Typewriter" charset="0"/>
                <a:cs typeface="American Typewriter" charset="0"/>
              </a:rPr>
              <a:t>Public-key Encryption</a:t>
            </a:r>
            <a:r>
              <a:rPr lang="en-US" sz="2400" dirty="0">
                <a:latin typeface="American Typewriter" charset="0"/>
                <a:ea typeface="American Typewriter" charset="0"/>
                <a:cs typeface="American Typewriter" charset="0"/>
              </a:rPr>
              <a:t>: </a:t>
            </a:r>
            <a:br>
              <a:rPr lang="en-US" sz="2400" dirty="0">
                <a:latin typeface="American Typewriter" charset="0"/>
                <a:ea typeface="American Typewriter" charset="0"/>
                <a:cs typeface="American Typewriter" charset="0"/>
              </a:rPr>
            </a:br>
            <a:r>
              <a:rPr lang="en-US" sz="2400" dirty="0">
                <a:latin typeface="American Typewriter" charset="0"/>
                <a:ea typeface="American Typewriter" charset="0"/>
                <a:cs typeface="American Typewriter" charset="0"/>
              </a:rPr>
              <a:t>	Definition and Properties </a:t>
            </a:r>
            <a:endParaRPr lang="en-US" altLang="en-US" sz="2400" dirty="0">
              <a:latin typeface="American Typewriter" charset="0"/>
              <a:ea typeface="American Typewriter" charset="0"/>
              <a:cs typeface="American Typewriter" charset="0"/>
            </a:endParaRPr>
          </a:p>
        </p:txBody>
      </p:sp>
      <p:sp>
        <p:nvSpPr>
          <p:cNvPr id="5" name="Rectangle 63">
            <a:extLst>
              <a:ext uri="{FF2B5EF4-FFF2-40B4-BE49-F238E27FC236}">
                <a16:creationId xmlns:a16="http://schemas.microsoft.com/office/drawing/2014/main" id="{62594F4B-38AB-8944-85A4-BBD06EA5B5F2}"/>
              </a:ext>
            </a:extLst>
          </p:cNvPr>
          <p:cNvSpPr txBox="1">
            <a:spLocks noChangeArrowheads="1"/>
          </p:cNvSpPr>
          <p:nvPr/>
        </p:nvSpPr>
        <p:spPr>
          <a:xfrm>
            <a:off x="830197" y="2492896"/>
            <a:ext cx="9217024" cy="84322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panose="020B0604020202020204" pitchFamily="34" charset="0"/>
              <a:buChar char="•"/>
            </a:pPr>
            <a:r>
              <a:rPr lang="en-US" sz="2400" u="sng" dirty="0">
                <a:latin typeface="American Typewriter" charset="0"/>
                <a:ea typeface="American Typewriter" charset="0"/>
                <a:cs typeface="American Typewriter" charset="0"/>
              </a:rPr>
              <a:t>Constructions</a:t>
            </a:r>
            <a:endParaRPr lang="en-US" altLang="en-US" sz="2400" u="sng" dirty="0">
              <a:latin typeface="American Typewriter" charset="0"/>
              <a:ea typeface="American Typewriter" charset="0"/>
              <a:cs typeface="American Typewriter" charset="0"/>
            </a:endParaRPr>
          </a:p>
        </p:txBody>
      </p:sp>
      <p:sp>
        <p:nvSpPr>
          <p:cNvPr id="7" name="Rectangle 63">
            <a:extLst>
              <a:ext uri="{FF2B5EF4-FFF2-40B4-BE49-F238E27FC236}">
                <a16:creationId xmlns:a16="http://schemas.microsoft.com/office/drawing/2014/main" id="{FD8FE375-6E8E-8649-89F2-2D4508DF6686}"/>
              </a:ext>
            </a:extLst>
          </p:cNvPr>
          <p:cNvSpPr txBox="1">
            <a:spLocks noChangeArrowheads="1"/>
          </p:cNvSpPr>
          <p:nvPr/>
        </p:nvSpPr>
        <p:spPr>
          <a:xfrm>
            <a:off x="1173723" y="4084996"/>
            <a:ext cx="7543274" cy="79208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2: Trapdoor Permutations (RSA, Rabin)</a:t>
            </a:r>
          </a:p>
        </p:txBody>
      </p:sp>
      <p:sp>
        <p:nvSpPr>
          <p:cNvPr id="8" name="Rectangle 63">
            <a:extLst>
              <a:ext uri="{FF2B5EF4-FFF2-40B4-BE49-F238E27FC236}">
                <a16:creationId xmlns:a16="http://schemas.microsoft.com/office/drawing/2014/main" id="{B833FB79-D0A9-F247-BC37-59FF7E641156}"/>
              </a:ext>
            </a:extLst>
          </p:cNvPr>
          <p:cNvSpPr txBox="1">
            <a:spLocks noChangeArrowheads="1"/>
          </p:cNvSpPr>
          <p:nvPr/>
        </p:nvSpPr>
        <p:spPr>
          <a:xfrm>
            <a:off x="1173723" y="4949092"/>
            <a:ext cx="6840760" cy="79208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solidFill>
                  <a:schemeClr val="accent3">
                    <a:lumMod val="50000"/>
                  </a:schemeClr>
                </a:solidFill>
                <a:latin typeface="American Typewriter" charset="0"/>
                <a:ea typeface="American Typewriter" charset="0"/>
                <a:cs typeface="American Typewriter" charset="0"/>
              </a:rPr>
              <a:t>3:</a:t>
            </a:r>
            <a:r>
              <a:rPr lang="en-US" sz="2400" dirty="0">
                <a:latin typeface="American Typewriter" charset="0"/>
                <a:ea typeface="American Typewriter" charset="0"/>
                <a:cs typeface="American Typewriter" charset="0"/>
              </a:rPr>
              <a:t> Quadratic </a:t>
            </a:r>
            <a:r>
              <a:rPr lang="en-US" sz="2400" dirty="0" err="1">
                <a:latin typeface="American Typewriter" charset="0"/>
                <a:ea typeface="American Typewriter" charset="0"/>
                <a:cs typeface="American Typewriter" charset="0"/>
              </a:rPr>
              <a:t>Residuosity</a:t>
            </a:r>
            <a:r>
              <a:rPr lang="en-US" sz="2400" dirty="0">
                <a:latin typeface="American Typewriter" charset="0"/>
                <a:ea typeface="American Typewriter" charset="0"/>
                <a:cs typeface="American Typewriter" charset="0"/>
              </a:rPr>
              <a:t>/Goldwasser-Micali</a:t>
            </a:r>
          </a:p>
        </p:txBody>
      </p:sp>
      <p:sp>
        <p:nvSpPr>
          <p:cNvPr id="9" name="Rectangle 63">
            <a:extLst>
              <a:ext uri="{FF2B5EF4-FFF2-40B4-BE49-F238E27FC236}">
                <a16:creationId xmlns:a16="http://schemas.microsoft.com/office/drawing/2014/main" id="{F6581779-EFFA-F041-9A1B-6721D01E0EEF}"/>
              </a:ext>
            </a:extLst>
          </p:cNvPr>
          <p:cNvSpPr txBox="1">
            <a:spLocks noChangeArrowheads="1"/>
          </p:cNvSpPr>
          <p:nvPr/>
        </p:nvSpPr>
        <p:spPr>
          <a:xfrm>
            <a:off x="1187624" y="3384424"/>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1: Diffie-Hellman/El Gamal</a:t>
            </a:r>
          </a:p>
        </p:txBody>
      </p:sp>
      <p:sp>
        <p:nvSpPr>
          <p:cNvPr id="10" name="Rectangle 63">
            <a:extLst>
              <a:ext uri="{FF2B5EF4-FFF2-40B4-BE49-F238E27FC236}">
                <a16:creationId xmlns:a16="http://schemas.microsoft.com/office/drawing/2014/main" id="{9BD1957E-573C-D942-907B-B882473FAC0F}"/>
              </a:ext>
            </a:extLst>
          </p:cNvPr>
          <p:cNvSpPr txBox="1">
            <a:spLocks noChangeArrowheads="1"/>
          </p:cNvSpPr>
          <p:nvPr/>
        </p:nvSpPr>
        <p:spPr>
          <a:xfrm>
            <a:off x="1187624" y="5949280"/>
            <a:ext cx="6840760" cy="50405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merican Typewriter" charset="0"/>
                <a:ea typeface="American Typewriter" charset="0"/>
                <a:cs typeface="American Typewriter" charset="0"/>
              </a:rPr>
              <a:t>4: Elliptic Curves</a:t>
            </a:r>
          </a:p>
          <a:p>
            <a:pPr algn="l"/>
            <a:endParaRPr lang="en-US" sz="2400" dirty="0">
              <a:solidFill>
                <a:srgbClr val="7030A0"/>
              </a:solidFill>
              <a:latin typeface="American Typewriter" charset="0"/>
              <a:ea typeface="American Typewriter" charset="0"/>
              <a:cs typeface="American Typewriter" charset="0"/>
            </a:endParaRPr>
          </a:p>
          <a:p>
            <a:pPr algn="l"/>
            <a:r>
              <a:rPr lang="en-US" sz="2400" dirty="0">
                <a:solidFill>
                  <a:srgbClr val="7030A0"/>
                </a:solidFill>
                <a:latin typeface="American Typewriter" charset="0"/>
                <a:ea typeface="American Typewriter" charset="0"/>
                <a:cs typeface="American Typewriter" charset="0"/>
              </a:rPr>
              <a:t>5. </a:t>
            </a:r>
            <a:r>
              <a:rPr lang="en-US" sz="2400" dirty="0">
                <a:latin typeface="American Typewriter" charset="0"/>
                <a:ea typeface="American Typewriter" charset="0"/>
                <a:cs typeface="American Typewriter" charset="0"/>
              </a:rPr>
              <a:t>Learning with Errors/Regev</a:t>
            </a:r>
          </a:p>
        </p:txBody>
      </p:sp>
    </p:spTree>
    <p:extLst>
      <p:ext uri="{BB962C8B-B14F-4D97-AF65-F5344CB8AC3E}">
        <p14:creationId xmlns:p14="http://schemas.microsoft.com/office/powerpoint/2010/main" val="2446597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FB743E30-09C8-31B7-5024-948153980BB1}"/>
              </a:ext>
            </a:extLst>
          </p:cNvPr>
          <p:cNvSpPr>
            <a:spLocks noGrp="1" noChangeArrowheads="1"/>
          </p:cNvSpPr>
          <p:nvPr>
            <p:ph type="title"/>
          </p:nvPr>
        </p:nvSpPr>
        <p:spPr>
          <a:xfrm>
            <a:off x="685800" y="304800"/>
            <a:ext cx="7772400" cy="1447800"/>
          </a:xfrm>
        </p:spPr>
        <p:txBody>
          <a:bodyPr>
            <a:normAutofit fontScale="90000"/>
          </a:bodyPr>
          <a:lstStyle/>
          <a:p>
            <a:br>
              <a:rPr lang="en-US" altLang="en-US">
                <a:ea typeface="ＭＳ Ｐゴシック" panose="020B0600070205080204" pitchFamily="34" charset="-128"/>
              </a:rPr>
            </a:br>
            <a:br>
              <a:rPr lang="en-US" altLang="en-US">
                <a:ea typeface="ＭＳ Ｐゴシック" panose="020B0600070205080204" pitchFamily="34" charset="-128"/>
              </a:rPr>
            </a:br>
            <a:br>
              <a:rPr lang="en-US" altLang="en-US">
                <a:ea typeface="ＭＳ Ｐゴシック" panose="020B0600070205080204" pitchFamily="34" charset="-128"/>
              </a:rPr>
            </a:br>
            <a:endParaRPr lang="en-US" altLang="en-US">
              <a:ea typeface="ＭＳ Ｐゴシック" panose="020B0600070205080204" pitchFamily="34" charset="-128"/>
            </a:endParaRPr>
          </a:p>
        </p:txBody>
      </p:sp>
      <p:sp>
        <p:nvSpPr>
          <p:cNvPr id="3075" name="Rectangle 3">
            <a:extLst>
              <a:ext uri="{FF2B5EF4-FFF2-40B4-BE49-F238E27FC236}">
                <a16:creationId xmlns:a16="http://schemas.microsoft.com/office/drawing/2014/main" id="{45DAF288-8FD5-1C51-F86E-532BB1275DF0}"/>
              </a:ext>
            </a:extLst>
          </p:cNvPr>
          <p:cNvSpPr>
            <a:spLocks noChangeArrowheads="1"/>
          </p:cNvSpPr>
          <p:nvPr/>
        </p:nvSpPr>
        <p:spPr bwMode="auto">
          <a:xfrm>
            <a:off x="1524000" y="3733800"/>
            <a:ext cx="6629400" cy="2667000"/>
          </a:xfrm>
          <a:prstGeom prst="rect">
            <a:avLst/>
          </a:prstGeom>
          <a:noFill/>
          <a:ln>
            <a:noFill/>
          </a:ln>
          <a:effectLst/>
        </p:spPr>
        <p:txBody>
          <a:bodyPr wrap="none" anchor="ctr"/>
          <a:lstStyle/>
          <a:p>
            <a:pPr>
              <a:defRPr/>
            </a:pPr>
            <a:endParaRPr lang="en-US">
              <a:latin typeface="Times New Roman" charset="0"/>
              <a:ea typeface="MS PGothic" charset="0"/>
            </a:endParaRPr>
          </a:p>
        </p:txBody>
      </p:sp>
      <p:sp>
        <p:nvSpPr>
          <p:cNvPr id="16387" name="Text Box 4">
            <a:extLst>
              <a:ext uri="{FF2B5EF4-FFF2-40B4-BE49-F238E27FC236}">
                <a16:creationId xmlns:a16="http://schemas.microsoft.com/office/drawing/2014/main" id="{BC2A6602-684F-1BED-CB0E-4D12D6AA1010}"/>
              </a:ext>
            </a:extLst>
          </p:cNvPr>
          <p:cNvSpPr txBox="1">
            <a:spLocks noChangeArrowheads="1"/>
          </p:cNvSpPr>
          <p:nvPr/>
        </p:nvSpPr>
        <p:spPr bwMode="auto">
          <a:xfrm>
            <a:off x="609600" y="228600"/>
            <a:ext cx="77120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dirty="0">
                <a:solidFill>
                  <a:schemeClr val="accent1"/>
                </a:solidFill>
                <a:latin typeface="+mj-lt"/>
              </a:rPr>
              <a:t>Diffie-Hellman </a:t>
            </a:r>
            <a:r>
              <a:rPr lang="ja-JP" altLang="en-US" sz="3600">
                <a:solidFill>
                  <a:schemeClr val="accent1"/>
                </a:solidFill>
                <a:latin typeface="+mj-lt"/>
              </a:rPr>
              <a:t>‘</a:t>
            </a:r>
            <a:r>
              <a:rPr lang="en-US" altLang="ja-JP" sz="3600" dirty="0">
                <a:solidFill>
                  <a:schemeClr val="accent1"/>
                </a:solidFill>
                <a:latin typeface="+mj-lt"/>
                <a:cs typeface="Arial" panose="020B0604020202020204" pitchFamily="34" charset="0"/>
              </a:rPr>
              <a:t>76: </a:t>
            </a:r>
          </a:p>
          <a:p>
            <a:r>
              <a:rPr lang="en-US" altLang="ja-JP" sz="3600" dirty="0">
                <a:solidFill>
                  <a:schemeClr val="accent1"/>
                </a:solidFill>
                <a:latin typeface="+mj-lt"/>
                <a:cs typeface="Arial" panose="020B0604020202020204" pitchFamily="34" charset="0"/>
              </a:rPr>
              <a:t>New Directions in Cryptography</a:t>
            </a:r>
            <a:endParaRPr lang="en-US" altLang="en-US" sz="4400" dirty="0">
              <a:solidFill>
                <a:schemeClr val="accent1"/>
              </a:solidFill>
              <a:latin typeface="+mj-lt"/>
              <a:cs typeface="Arial" panose="020B0604020202020204" pitchFamily="34" charset="0"/>
            </a:endParaRPr>
          </a:p>
        </p:txBody>
      </p:sp>
      <p:sp>
        <p:nvSpPr>
          <p:cNvPr id="88069" name="Text Box 5">
            <a:extLst>
              <a:ext uri="{FF2B5EF4-FFF2-40B4-BE49-F238E27FC236}">
                <a16:creationId xmlns:a16="http://schemas.microsoft.com/office/drawing/2014/main" id="{0B1B24DB-F22B-C60D-50A0-786E9CD8C540}"/>
              </a:ext>
            </a:extLst>
          </p:cNvPr>
          <p:cNvSpPr txBox="1">
            <a:spLocks noChangeArrowheads="1"/>
          </p:cNvSpPr>
          <p:nvPr/>
        </p:nvSpPr>
        <p:spPr bwMode="auto">
          <a:xfrm>
            <a:off x="762000" y="3657600"/>
            <a:ext cx="6629400" cy="2246313"/>
          </a:xfrm>
          <a:prstGeom prst="rect">
            <a:avLst/>
          </a:prstGeom>
          <a:noFill/>
          <a:ln>
            <a:noFill/>
          </a:ln>
          <a:effectLst/>
        </p:spPr>
        <p:txBody>
          <a:bodyPr>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endParaRPr lang="en-US" dirty="0">
              <a:solidFill>
                <a:srgbClr val="010000"/>
              </a:solidFill>
              <a:latin typeface="Comic Sans MS" charset="0"/>
            </a:endParaRPr>
          </a:p>
          <a:p>
            <a:pPr>
              <a:defRPr/>
            </a:pPr>
            <a:endParaRPr lang="en-US" dirty="0">
              <a:solidFill>
                <a:schemeClr val="accent2"/>
              </a:solidFill>
              <a:latin typeface="Comic Sans MS" charset="0"/>
            </a:endParaRPr>
          </a:p>
          <a:p>
            <a:pPr>
              <a:defRPr/>
            </a:pPr>
            <a:endParaRPr lang="en-US" sz="2800" i="1" dirty="0">
              <a:solidFill>
                <a:schemeClr val="accent2"/>
              </a:solidFill>
              <a:effectLst>
                <a:outerShdw blurRad="38100" dist="38100" dir="2700000" algn="tl">
                  <a:srgbClr val="DDDDDD"/>
                </a:outerShdw>
              </a:effectLst>
              <a:latin typeface="Comic Sans MS" charset="0"/>
            </a:endParaRPr>
          </a:p>
          <a:p>
            <a:pPr>
              <a:defRPr/>
            </a:pPr>
            <a:endParaRPr lang="en-US" sz="3200" i="1" dirty="0">
              <a:solidFill>
                <a:schemeClr val="accent2"/>
              </a:solidFill>
              <a:effectLst>
                <a:outerShdw blurRad="38100" dist="38100" dir="2700000" algn="tl">
                  <a:srgbClr val="DDDDDD"/>
                </a:outerShdw>
              </a:effectLst>
            </a:endParaRPr>
          </a:p>
          <a:p>
            <a:pPr>
              <a:defRPr/>
            </a:pPr>
            <a:endParaRPr lang="en-US" sz="3200" i="1" dirty="0">
              <a:solidFill>
                <a:schemeClr val="accent2"/>
              </a:solidFill>
              <a:effectLst>
                <a:outerShdw blurRad="38100" dist="38100" dir="2700000" algn="tl">
                  <a:srgbClr val="DDDDDD"/>
                </a:outerShdw>
              </a:effectLst>
            </a:endParaRPr>
          </a:p>
        </p:txBody>
      </p:sp>
      <p:pic>
        <p:nvPicPr>
          <p:cNvPr id="16389" name="Picture 4" descr="img19">
            <a:hlinkClick r:id="rId3"/>
            <a:extLst>
              <a:ext uri="{FF2B5EF4-FFF2-40B4-BE49-F238E27FC236}">
                <a16:creationId xmlns:a16="http://schemas.microsoft.com/office/drawing/2014/main" id="{18D0C1BD-57D0-A154-F993-CADCED114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362200"/>
            <a:ext cx="1490663"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5" descr="img21">
            <a:extLst>
              <a:ext uri="{FF2B5EF4-FFF2-40B4-BE49-F238E27FC236}">
                <a16:creationId xmlns:a16="http://schemas.microsoft.com/office/drawing/2014/main" id="{9DC57AA0-51AE-2C23-7980-3224380D5C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362200"/>
            <a:ext cx="16764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TextBox 8">
            <a:extLst>
              <a:ext uri="{FF2B5EF4-FFF2-40B4-BE49-F238E27FC236}">
                <a16:creationId xmlns:a16="http://schemas.microsoft.com/office/drawing/2014/main" id="{07C879CB-570A-04DA-C40D-5A90E76D622F}"/>
              </a:ext>
            </a:extLst>
          </p:cNvPr>
          <p:cNvSpPr txBox="1">
            <a:spLocks noChangeArrowheads="1"/>
          </p:cNvSpPr>
          <p:nvPr/>
        </p:nvSpPr>
        <p:spPr bwMode="auto">
          <a:xfrm>
            <a:off x="1905000" y="4648200"/>
            <a:ext cx="4962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4800"/>
              <a:t>Turing Award 2016</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A738AECD-9187-194C-12DD-0A597778380E}"/>
              </a:ext>
            </a:extLst>
          </p:cNvPr>
          <p:cNvSpPr>
            <a:spLocks noGrp="1" noChangeArrowheads="1"/>
          </p:cNvSpPr>
          <p:nvPr>
            <p:ph type="title"/>
          </p:nvPr>
        </p:nvSpPr>
        <p:spPr>
          <a:xfrm>
            <a:off x="685800" y="0"/>
            <a:ext cx="7772400" cy="914400"/>
          </a:xfrm>
        </p:spPr>
        <p:txBody>
          <a:bodyPr/>
          <a:lstStyle/>
          <a:p>
            <a:r>
              <a:rPr lang="en-US" altLang="en-US" sz="3600" dirty="0">
                <a:solidFill>
                  <a:schemeClr val="accent1"/>
                </a:solidFill>
                <a:ea typeface="ＭＳ Ｐゴシック" panose="020B0600070205080204" pitchFamily="34" charset="-128"/>
              </a:rPr>
              <a:t>Public Key Encryption</a:t>
            </a:r>
            <a:endParaRPr lang="en-US" altLang="en-US" dirty="0">
              <a:solidFill>
                <a:schemeClr val="accent1"/>
              </a:solidFill>
              <a:ea typeface="ＭＳ Ｐゴシック" panose="020B0600070205080204" pitchFamily="34" charset="-128"/>
            </a:endParaRPr>
          </a:p>
        </p:txBody>
      </p:sp>
      <p:sp>
        <p:nvSpPr>
          <p:cNvPr id="94211" name="Rectangle 3">
            <a:extLst>
              <a:ext uri="{FF2B5EF4-FFF2-40B4-BE49-F238E27FC236}">
                <a16:creationId xmlns:a16="http://schemas.microsoft.com/office/drawing/2014/main" id="{47E641FD-724A-B030-FCA3-CBBA0DE4F59A}"/>
              </a:ext>
            </a:extLst>
          </p:cNvPr>
          <p:cNvSpPr>
            <a:spLocks noGrp="1" noChangeArrowheads="1"/>
          </p:cNvSpPr>
          <p:nvPr>
            <p:ph type="body" idx="1"/>
          </p:nvPr>
        </p:nvSpPr>
        <p:spPr>
          <a:xfrm>
            <a:off x="152400" y="914400"/>
            <a:ext cx="8763000" cy="4114800"/>
          </a:xfrm>
        </p:spPr>
        <p:txBody>
          <a:bodyPr>
            <a:noAutofit/>
          </a:bodyPr>
          <a:lstStyle/>
          <a:p>
            <a:pPr>
              <a:buFontTx/>
              <a:buNone/>
            </a:pPr>
            <a:r>
              <a:rPr lang="en-US" altLang="en-US" sz="2800" b="1" dirty="0">
                <a:solidFill>
                  <a:schemeClr val="tx2"/>
                </a:solidFill>
                <a:effectLst>
                  <a:outerShdw blurRad="38100" dist="38100" dir="2700000" algn="tl">
                    <a:srgbClr val="C0C0C0"/>
                  </a:outerShdw>
                </a:effectLst>
                <a:latin typeface="Arial" panose="020B0604020202020204" pitchFamily="34" charset="0"/>
                <a:ea typeface="ＭＳ Ｐゴシック" panose="020B0600070205080204" pitchFamily="34" charset="-128"/>
                <a:cs typeface="Arial" panose="020B0604020202020204" pitchFamily="34" charset="0"/>
              </a:rPr>
              <a:t>Definition:</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A </a:t>
            </a: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public-key encryption</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scheme is a  </a:t>
            </a: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                 triple (G,E,D) of PPT algorithms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s.t</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buFontTx/>
              <a:buNone/>
            </a:pPr>
            <a:endPar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Key Generation</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G(1</a:t>
            </a:r>
            <a:r>
              <a:rPr lang="en-US" altLang="en-US" sz="2400" baseline="30000" dirty="0">
                <a:latin typeface="Arial" panose="020B0604020202020204" pitchFamily="34" charset="0"/>
                <a:ea typeface="ＭＳ Ｐゴシック" panose="020B0600070205080204" pitchFamily="34" charset="-128"/>
                <a:cs typeface="Arial" panose="020B0604020202020204" pitchFamily="34" charset="0"/>
              </a:rPr>
              <a:t>n</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outputs a pair of keys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e,d</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a:t>
            </a:r>
          </a:p>
          <a:p>
            <a:pPr>
              <a:buFontTx/>
              <a:buNone/>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 [Notation: (</a:t>
            </a:r>
            <a:r>
              <a:rPr lang="en-US" altLang="en-US" sz="2400" dirty="0" err="1">
                <a:latin typeface="Arial" panose="020B0604020202020204" pitchFamily="34" charset="0"/>
                <a:ea typeface="ＭＳ Ｐゴシック" panose="020B0600070205080204" pitchFamily="34" charset="-128"/>
                <a:cs typeface="Arial" panose="020B0604020202020204" pitchFamily="34" charset="0"/>
              </a:rPr>
              <a:t>e,d</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solidFill>
                  <a:srgbClr val="0033CC"/>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G(1</a:t>
            </a:r>
            <a:r>
              <a:rPr lang="en-US" altLang="en-US" sz="2400" baseline="30000" dirty="0">
                <a:latin typeface="Arial" panose="020B0604020202020204" pitchFamily="34" charset="0"/>
                <a:ea typeface="ＭＳ Ｐゴシック" panose="020B0600070205080204" pitchFamily="34" charset="-128"/>
                <a:cs typeface="Arial" panose="020B0604020202020204" pitchFamily="34" charset="0"/>
              </a:rPr>
              <a:t>n</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e is called public-key, d secret key]</a:t>
            </a:r>
            <a:endParaRPr lang="en-US" altLang="en-US" sz="1600" dirty="0">
              <a:latin typeface="Arial" panose="020B0604020202020204" pitchFamily="34" charset="0"/>
              <a:ea typeface="ＭＳ Ｐゴシック" panose="020B0600070205080204" pitchFamily="34" charset="-128"/>
              <a:cs typeface="Arial" panose="020B0604020202020204" pitchFamily="34" charset="0"/>
            </a:endParaRPr>
          </a:p>
          <a:p>
            <a:pPr>
              <a:buFontTx/>
              <a:buNone/>
            </a:pP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Encryption: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E takes as input public key e and </a:t>
            </a:r>
            <a:r>
              <a:rPr lang="en-US" altLang="en-US" sz="2400" i="1" dirty="0">
                <a:latin typeface="Arial" panose="020B0604020202020204" pitchFamily="34" charset="0"/>
                <a:ea typeface="ＭＳ Ｐゴシック" panose="020B0600070205080204" pitchFamily="34" charset="-128"/>
                <a:cs typeface="Arial" panose="020B0604020202020204" pitchFamily="34" charset="0"/>
              </a:rPr>
              <a:t>plaintext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message m and outputs </a:t>
            </a:r>
            <a:r>
              <a:rPr lang="en-US" altLang="en-US" sz="2400" i="1" dirty="0">
                <a:latin typeface="Arial" panose="020B0604020202020204" pitchFamily="34" charset="0"/>
                <a:ea typeface="ＭＳ Ｐゴシック" panose="020B0600070205080204" pitchFamily="34" charset="-128"/>
                <a:cs typeface="Arial" panose="020B0604020202020204" pitchFamily="34" charset="0"/>
              </a:rPr>
              <a:t>ciphertext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c  	</a:t>
            </a:r>
          </a:p>
          <a:p>
            <a:pPr>
              <a:buFontTx/>
              <a:buNone/>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Notation: c </a:t>
            </a:r>
            <a:r>
              <a:rPr lang="en-US" altLang="en-US" sz="2400" dirty="0">
                <a:solidFill>
                  <a:srgbClr val="0033CC"/>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E</a:t>
            </a:r>
            <a:r>
              <a:rPr lang="en-US" altLang="en-US" sz="2400" baseline="-25000" dirty="0">
                <a:latin typeface="Arial" panose="020B0604020202020204" pitchFamily="34" charset="0"/>
                <a:ea typeface="ＭＳ Ｐゴシック" panose="020B0600070205080204" pitchFamily="34" charset="-128"/>
                <a:cs typeface="Arial" panose="020B0604020202020204" pitchFamily="34" charset="0"/>
              </a:rPr>
              <a:t>e</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(m) </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a:t>
            </a:r>
          </a:p>
          <a:p>
            <a:pPr>
              <a:buFontTx/>
              <a:buNone/>
            </a:pP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Decryption:</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D takes as input secret key d &amp; ciphertext c and output m</a:t>
            </a:r>
            <a:r>
              <a:rPr lang="ja-JP" altLang="en-US" sz="2400">
                <a:latin typeface="Arial" panose="020B0604020202020204" pitchFamily="34" charset="0"/>
                <a:ea typeface="ＭＳ Ｐゴシック" panose="020B0600070205080204" pitchFamily="34"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a:t>
            </a:r>
            <a:r>
              <a:rPr lang="en-US" altLang="ja-JP" sz="2400" dirty="0" err="1">
                <a:latin typeface="Arial" panose="020B0604020202020204" pitchFamily="34" charset="0"/>
                <a:ea typeface="ＭＳ Ｐゴシック" panose="020B0600070205080204" pitchFamily="34" charset="-128"/>
                <a:cs typeface="Arial" panose="020B0604020202020204" pitchFamily="34" charset="0"/>
              </a:rPr>
              <a:t>s.t.</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m=m</a:t>
            </a:r>
            <a:r>
              <a:rPr lang="ja-JP" altLang="en-US" sz="2400">
                <a:latin typeface="Arial" panose="020B0604020202020204" pitchFamily="34" charset="0"/>
                <a:ea typeface="ＭＳ Ｐゴシック" panose="020B0600070205080204" pitchFamily="34"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when (</a:t>
            </a:r>
            <a:r>
              <a:rPr lang="en-US" altLang="ja-JP" sz="2400" dirty="0" err="1">
                <a:latin typeface="Arial" panose="020B0604020202020204" pitchFamily="34" charset="0"/>
                <a:ea typeface="ＭＳ Ｐゴシック" panose="020B0600070205080204" pitchFamily="34" charset="-128"/>
                <a:cs typeface="Arial" panose="020B0604020202020204" pitchFamily="34" charset="0"/>
              </a:rPr>
              <a:t>e,d</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a:t>
            </a:r>
            <a:r>
              <a:rPr lang="en-US" altLang="ja-JP" sz="2400" dirty="0">
                <a:solidFill>
                  <a:srgbClr val="0033CC"/>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G(1</a:t>
            </a:r>
            <a:r>
              <a:rPr lang="en-US" altLang="ja-JP" sz="2400" baseline="30000" dirty="0">
                <a:latin typeface="Arial" panose="020B0604020202020204" pitchFamily="34" charset="0"/>
                <a:ea typeface="ＭＳ Ｐゴシック" panose="020B0600070205080204" pitchFamily="34" charset="-128"/>
                <a:cs typeface="Arial" panose="020B0604020202020204" pitchFamily="34" charset="0"/>
              </a:rPr>
              <a:t>n</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and c </a:t>
            </a:r>
            <a:r>
              <a:rPr lang="en-US" altLang="ja-JP" sz="2400" dirty="0">
                <a:solidFill>
                  <a:srgbClr val="0033CC"/>
                </a:solidFill>
                <a:latin typeface="Arial" panose="020B0604020202020204" pitchFamily="34" charset="0"/>
                <a:ea typeface="ＭＳ Ｐゴシック" panose="020B0600070205080204" pitchFamily="34" charset="-128"/>
                <a:cs typeface="Arial" panose="020B0604020202020204" pitchFamily="34" charset="0"/>
                <a:sym typeface="Symbol" pitchFamily="2" charset="2"/>
              </a:rPr>
              <a:t></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E</a:t>
            </a:r>
            <a:r>
              <a:rPr lang="en-US" altLang="ja-JP" sz="2400" baseline="-25000" dirty="0">
                <a:latin typeface="Arial" panose="020B0604020202020204" pitchFamily="34" charset="0"/>
                <a:ea typeface="ＭＳ Ｐゴシック" panose="020B0600070205080204" pitchFamily="34" charset="-128"/>
                <a:cs typeface="Arial" panose="020B0604020202020204" pitchFamily="34" charset="0"/>
              </a:rPr>
              <a:t>e</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(m), (Notation: D</a:t>
            </a:r>
            <a:r>
              <a:rPr lang="en-US" altLang="ja-JP" sz="2400" baseline="-25000" dirty="0">
                <a:latin typeface="Arial" panose="020B0604020202020204" pitchFamily="34" charset="0"/>
                <a:ea typeface="ＭＳ Ｐゴシック" panose="020B0600070205080204" pitchFamily="34" charset="-128"/>
                <a:cs typeface="Arial" panose="020B0604020202020204" pitchFamily="34" charset="0"/>
              </a:rPr>
              <a:t>d</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(E</a:t>
            </a:r>
            <a:r>
              <a:rPr lang="en-US" altLang="ja-JP" sz="2400" baseline="-25000" dirty="0">
                <a:latin typeface="Arial" panose="020B0604020202020204" pitchFamily="34" charset="0"/>
                <a:ea typeface="ＭＳ Ｐゴシック" panose="020B0600070205080204" pitchFamily="34" charset="-128"/>
                <a:cs typeface="Arial" panose="020B0604020202020204" pitchFamily="34" charset="0"/>
              </a:rPr>
              <a:t>e</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(m))=m for  (</a:t>
            </a:r>
            <a:r>
              <a:rPr lang="en-US" altLang="ja-JP" sz="2400" dirty="0" err="1">
                <a:latin typeface="Arial" panose="020B0604020202020204" pitchFamily="34" charset="0"/>
                <a:ea typeface="ＭＳ Ｐゴシック" panose="020B0600070205080204" pitchFamily="34" charset="-128"/>
                <a:cs typeface="Arial" panose="020B0604020202020204" pitchFamily="34" charset="0"/>
              </a:rPr>
              <a:t>e,d</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 ∈G(1</a:t>
            </a:r>
            <a:r>
              <a:rPr lang="en-US" altLang="ja-JP" sz="2400" baseline="30000" dirty="0">
                <a:latin typeface="Arial" panose="020B0604020202020204" pitchFamily="34" charset="0"/>
                <a:ea typeface="ＭＳ Ｐゴシック" panose="020B0600070205080204" pitchFamily="34" charset="-128"/>
                <a:cs typeface="Arial" panose="020B0604020202020204" pitchFamily="34" charset="0"/>
              </a:rPr>
              <a:t>n</a:t>
            </a:r>
            <a:r>
              <a:rPr lang="en-US" altLang="ja-JP" sz="2400" dirty="0">
                <a:latin typeface="Arial" panose="020B0604020202020204" pitchFamily="34" charset="0"/>
                <a:ea typeface="ＭＳ Ｐゴシック" panose="020B0600070205080204" pitchFamily="34" charset="-128"/>
                <a:cs typeface="Arial" panose="020B0604020202020204" pitchFamily="34" charset="0"/>
              </a:rPr>
              <a:t>)</a:t>
            </a:r>
          </a:p>
          <a:p>
            <a:pPr>
              <a:buFontTx/>
              <a:buNone/>
            </a:pPr>
            <a:r>
              <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rPr>
              <a:t>System is Secure </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 To come... </a:t>
            </a:r>
            <a:endParaRPr lang="en-US" altLang="en-US" sz="2800" dirty="0">
              <a:solidFill>
                <a:srgbClr val="0541FF"/>
              </a:solidFill>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0ABB500-9342-97F1-97EC-11C9B9372415}"/>
              </a:ext>
            </a:extLst>
          </p:cNvPr>
          <p:cNvSpPr>
            <a:spLocks noChangeArrowheads="1"/>
          </p:cNvSpPr>
          <p:nvPr/>
        </p:nvSpPr>
        <p:spPr bwMode="auto">
          <a:xfrm>
            <a:off x="990600" y="3810000"/>
            <a:ext cx="6400800" cy="2819400"/>
          </a:xfrm>
          <a:prstGeom prst="rect">
            <a:avLst/>
          </a:prstGeom>
          <a:noFill/>
          <a:ln w="9525">
            <a:solidFill>
              <a:schemeClr val="tx1"/>
            </a:solidFill>
            <a:miter lim="800000"/>
            <a:headEnd/>
            <a:tailEnd/>
          </a:ln>
          <a:effectLst/>
        </p:spPr>
        <p:txBody>
          <a:bodyPr wrap="none" anchor="ctr"/>
          <a:lstStyle/>
          <a:p>
            <a:pPr>
              <a:defRPr/>
            </a:pPr>
            <a:endParaRPr lang="en-US">
              <a:latin typeface="Times New Roman" charset="0"/>
              <a:ea typeface="MS PGothic" charset="0"/>
            </a:endParaRPr>
          </a:p>
        </p:txBody>
      </p:sp>
      <p:sp>
        <p:nvSpPr>
          <p:cNvPr id="5123" name="Line 3">
            <a:extLst>
              <a:ext uri="{FF2B5EF4-FFF2-40B4-BE49-F238E27FC236}">
                <a16:creationId xmlns:a16="http://schemas.microsoft.com/office/drawing/2014/main" id="{96DEA5A7-810D-E889-015E-D08F93049EF2}"/>
              </a:ext>
            </a:extLst>
          </p:cNvPr>
          <p:cNvSpPr>
            <a:spLocks noChangeShapeType="1"/>
          </p:cNvSpPr>
          <p:nvPr/>
        </p:nvSpPr>
        <p:spPr bwMode="auto">
          <a:xfrm>
            <a:off x="2971800" y="3810000"/>
            <a:ext cx="0" cy="2971800"/>
          </a:xfrm>
          <a:prstGeom prst="line">
            <a:avLst/>
          </a:prstGeom>
          <a:noFill/>
          <a:ln w="9525">
            <a:solidFill>
              <a:schemeClr val="tx1"/>
            </a:solidFill>
            <a:round/>
            <a:headEnd/>
            <a:tailEnd/>
          </a:ln>
          <a:effectLst/>
        </p:spPr>
        <p:txBody>
          <a:bodyPr wrap="none" anchor="ctr"/>
          <a:lstStyle/>
          <a:p>
            <a:pPr>
              <a:defRPr/>
            </a:pPr>
            <a:endParaRPr lang="en-US">
              <a:latin typeface="Times New Roman" charset="0"/>
              <a:ea typeface="MS PGothic" charset="0"/>
            </a:endParaRPr>
          </a:p>
        </p:txBody>
      </p:sp>
      <p:sp>
        <p:nvSpPr>
          <p:cNvPr id="5124" name="Line 4">
            <a:extLst>
              <a:ext uri="{FF2B5EF4-FFF2-40B4-BE49-F238E27FC236}">
                <a16:creationId xmlns:a16="http://schemas.microsoft.com/office/drawing/2014/main" id="{8EEB3DD4-E088-6D50-5BFF-93373018E456}"/>
              </a:ext>
            </a:extLst>
          </p:cNvPr>
          <p:cNvSpPr>
            <a:spLocks noChangeShapeType="1"/>
          </p:cNvSpPr>
          <p:nvPr/>
        </p:nvSpPr>
        <p:spPr bwMode="auto">
          <a:xfrm>
            <a:off x="4876800" y="3810000"/>
            <a:ext cx="0" cy="2971800"/>
          </a:xfrm>
          <a:prstGeom prst="line">
            <a:avLst/>
          </a:prstGeom>
          <a:noFill/>
          <a:ln w="9525">
            <a:solidFill>
              <a:schemeClr val="tx1"/>
            </a:solidFill>
            <a:round/>
            <a:headEnd/>
            <a:tailEnd/>
          </a:ln>
          <a:effectLst/>
        </p:spPr>
        <p:txBody>
          <a:bodyPr wrap="none" anchor="ctr"/>
          <a:lstStyle/>
          <a:p>
            <a:pPr>
              <a:defRPr/>
            </a:pPr>
            <a:endParaRPr lang="en-US">
              <a:latin typeface="Times New Roman" charset="0"/>
              <a:ea typeface="MS PGothic" charset="0"/>
            </a:endParaRPr>
          </a:p>
        </p:txBody>
      </p:sp>
      <p:sp>
        <p:nvSpPr>
          <p:cNvPr id="5125" name="Text Box 5">
            <a:extLst>
              <a:ext uri="{FF2B5EF4-FFF2-40B4-BE49-F238E27FC236}">
                <a16:creationId xmlns:a16="http://schemas.microsoft.com/office/drawing/2014/main" id="{917CFC96-246C-A1F7-D633-6589AE18DD63}"/>
              </a:ext>
            </a:extLst>
          </p:cNvPr>
          <p:cNvSpPr txBox="1">
            <a:spLocks noChangeArrowheads="1"/>
          </p:cNvSpPr>
          <p:nvPr/>
        </p:nvSpPr>
        <p:spPr bwMode="auto">
          <a:xfrm>
            <a:off x="990600" y="3352800"/>
            <a:ext cx="7010400" cy="457200"/>
          </a:xfrm>
          <a:prstGeom prst="rect">
            <a:avLst/>
          </a:prstGeom>
          <a:noFill/>
          <a:ln>
            <a:noFill/>
          </a:ln>
          <a:effec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defRPr/>
            </a:pPr>
            <a:r>
              <a:rPr lang="en-US" dirty="0">
                <a:solidFill>
                  <a:srgbClr val="00279F"/>
                </a:solidFill>
                <a:latin typeface="Comic Sans MS" charset="0"/>
              </a:rPr>
              <a:t>Users		 Public Directory	 Secret Files</a:t>
            </a:r>
          </a:p>
        </p:txBody>
      </p:sp>
      <p:sp>
        <p:nvSpPr>
          <p:cNvPr id="19461" name="Text Box 6">
            <a:extLst>
              <a:ext uri="{FF2B5EF4-FFF2-40B4-BE49-F238E27FC236}">
                <a16:creationId xmlns:a16="http://schemas.microsoft.com/office/drawing/2014/main" id="{33CF0FCD-432C-70E2-C386-2FDC744162F5}"/>
              </a:ext>
            </a:extLst>
          </p:cNvPr>
          <p:cNvSpPr txBox="1">
            <a:spLocks noChangeArrowheads="1"/>
          </p:cNvSpPr>
          <p:nvPr/>
        </p:nvSpPr>
        <p:spPr bwMode="auto">
          <a:xfrm>
            <a:off x="1219200" y="4038600"/>
            <a:ext cx="5867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pPr>
            <a:r>
              <a:rPr lang="en-US" altLang="en-US">
                <a:solidFill>
                  <a:srgbClr val="00279F"/>
                </a:solidFill>
                <a:latin typeface="Comic Sans MS" panose="030F0902030302020204" pitchFamily="66" charset="0"/>
              </a:rPr>
              <a:t>A		e</a:t>
            </a:r>
            <a:r>
              <a:rPr lang="en-US" altLang="en-US" baseline="-25000">
                <a:solidFill>
                  <a:srgbClr val="00279F"/>
                </a:solidFill>
                <a:latin typeface="Comic Sans MS" panose="030F0902030302020204" pitchFamily="66" charset="0"/>
              </a:rPr>
              <a:t>A</a:t>
            </a:r>
            <a:r>
              <a:rPr lang="en-US" altLang="en-US">
                <a:solidFill>
                  <a:srgbClr val="00279F"/>
                </a:solidFill>
                <a:latin typeface="Comic Sans MS" panose="030F0902030302020204" pitchFamily="66" charset="0"/>
              </a:rPr>
              <a:t>		d</a:t>
            </a:r>
            <a:r>
              <a:rPr lang="en-US" altLang="en-US" baseline="-25000">
                <a:solidFill>
                  <a:srgbClr val="00279F"/>
                </a:solidFill>
                <a:latin typeface="Comic Sans MS" panose="030F0902030302020204" pitchFamily="66" charset="0"/>
              </a:rPr>
              <a:t>A</a:t>
            </a:r>
            <a:endParaRPr lang="en-US" altLang="en-US">
              <a:solidFill>
                <a:srgbClr val="00279F"/>
              </a:solidFill>
              <a:latin typeface="Comic Sans MS" panose="030F0902030302020204" pitchFamily="66" charset="0"/>
            </a:endParaRPr>
          </a:p>
          <a:p>
            <a:pPr>
              <a:spcBef>
                <a:spcPct val="50000"/>
              </a:spcBef>
            </a:pPr>
            <a:r>
              <a:rPr lang="en-US" altLang="en-US">
                <a:solidFill>
                  <a:srgbClr val="00279F"/>
                </a:solidFill>
                <a:latin typeface="Comic Sans MS" panose="030F0902030302020204" pitchFamily="66" charset="0"/>
              </a:rPr>
              <a:t>B		e</a:t>
            </a:r>
            <a:r>
              <a:rPr lang="en-US" altLang="en-US" baseline="-25000">
                <a:solidFill>
                  <a:srgbClr val="00279F"/>
                </a:solidFill>
                <a:latin typeface="Comic Sans MS" panose="030F0902030302020204" pitchFamily="66" charset="0"/>
              </a:rPr>
              <a:t>B</a:t>
            </a:r>
            <a:r>
              <a:rPr lang="en-US" altLang="en-US">
                <a:solidFill>
                  <a:srgbClr val="00279F"/>
                </a:solidFill>
                <a:latin typeface="Comic Sans MS" panose="030F0902030302020204" pitchFamily="66" charset="0"/>
              </a:rPr>
              <a:t>		d</a:t>
            </a:r>
            <a:r>
              <a:rPr lang="en-US" altLang="en-US" baseline="-25000">
                <a:solidFill>
                  <a:srgbClr val="00279F"/>
                </a:solidFill>
                <a:latin typeface="Comic Sans MS" panose="030F0902030302020204" pitchFamily="66" charset="0"/>
              </a:rPr>
              <a:t>B</a:t>
            </a:r>
            <a:endParaRPr lang="en-US" altLang="en-US">
              <a:solidFill>
                <a:srgbClr val="00279F"/>
              </a:solidFill>
              <a:latin typeface="Comic Sans MS" panose="030F0902030302020204" pitchFamily="66" charset="0"/>
            </a:endParaRPr>
          </a:p>
          <a:p>
            <a:pPr>
              <a:spcBef>
                <a:spcPct val="50000"/>
              </a:spcBef>
            </a:pPr>
            <a:r>
              <a:rPr lang="en-US" altLang="en-US">
                <a:solidFill>
                  <a:srgbClr val="00279F"/>
                </a:solidFill>
                <a:latin typeface="Comic Sans MS" panose="030F0902030302020204" pitchFamily="66" charset="0"/>
              </a:rPr>
              <a:t>C		e</a:t>
            </a:r>
            <a:r>
              <a:rPr lang="en-US" altLang="en-US" baseline="-25000">
                <a:solidFill>
                  <a:srgbClr val="00279F"/>
                </a:solidFill>
                <a:latin typeface="Comic Sans MS" panose="030F0902030302020204" pitchFamily="66" charset="0"/>
              </a:rPr>
              <a:t>C</a:t>
            </a:r>
            <a:r>
              <a:rPr lang="en-US" altLang="en-US">
                <a:solidFill>
                  <a:srgbClr val="00279F"/>
                </a:solidFill>
                <a:latin typeface="Comic Sans MS" panose="030F0902030302020204" pitchFamily="66" charset="0"/>
              </a:rPr>
              <a:t>		d</a:t>
            </a:r>
            <a:r>
              <a:rPr lang="en-US" altLang="en-US" baseline="-25000">
                <a:solidFill>
                  <a:srgbClr val="00279F"/>
                </a:solidFill>
                <a:latin typeface="Comic Sans MS" panose="030F0902030302020204" pitchFamily="66" charset="0"/>
              </a:rPr>
              <a:t>C</a:t>
            </a:r>
            <a:endParaRPr lang="en-US" altLang="en-US">
              <a:solidFill>
                <a:srgbClr val="00279F"/>
              </a:solidFill>
              <a:latin typeface="Comic Sans MS" panose="030F0902030302020204" pitchFamily="66" charset="0"/>
            </a:endParaRPr>
          </a:p>
        </p:txBody>
      </p:sp>
      <p:sp>
        <p:nvSpPr>
          <p:cNvPr id="5127" name="Line 7">
            <a:extLst>
              <a:ext uri="{FF2B5EF4-FFF2-40B4-BE49-F238E27FC236}">
                <a16:creationId xmlns:a16="http://schemas.microsoft.com/office/drawing/2014/main" id="{7A63B9DC-7E4E-E727-3910-CD2FFE48644F}"/>
              </a:ext>
            </a:extLst>
          </p:cNvPr>
          <p:cNvSpPr>
            <a:spLocks noChangeShapeType="1"/>
          </p:cNvSpPr>
          <p:nvPr/>
        </p:nvSpPr>
        <p:spPr bwMode="auto">
          <a:xfrm>
            <a:off x="990600" y="4495800"/>
            <a:ext cx="6400800" cy="0"/>
          </a:xfrm>
          <a:prstGeom prst="line">
            <a:avLst/>
          </a:prstGeom>
          <a:noFill/>
          <a:ln w="9525">
            <a:solidFill>
              <a:schemeClr val="tx1"/>
            </a:solidFill>
            <a:round/>
            <a:headEnd/>
            <a:tailEnd/>
          </a:ln>
          <a:effectLst/>
        </p:spPr>
        <p:txBody>
          <a:bodyPr wrap="none" anchor="ctr"/>
          <a:lstStyle/>
          <a:p>
            <a:pPr>
              <a:defRPr/>
            </a:pPr>
            <a:endParaRPr lang="en-US">
              <a:latin typeface="Times New Roman" charset="0"/>
              <a:ea typeface="MS PGothic" charset="0"/>
            </a:endParaRPr>
          </a:p>
        </p:txBody>
      </p:sp>
      <p:sp>
        <p:nvSpPr>
          <p:cNvPr id="5128" name="Line 8">
            <a:extLst>
              <a:ext uri="{FF2B5EF4-FFF2-40B4-BE49-F238E27FC236}">
                <a16:creationId xmlns:a16="http://schemas.microsoft.com/office/drawing/2014/main" id="{7BD09305-8D4E-1F73-43F2-9FE3E50067C9}"/>
              </a:ext>
            </a:extLst>
          </p:cNvPr>
          <p:cNvSpPr>
            <a:spLocks noChangeShapeType="1"/>
          </p:cNvSpPr>
          <p:nvPr/>
        </p:nvSpPr>
        <p:spPr bwMode="auto">
          <a:xfrm>
            <a:off x="990600" y="5181600"/>
            <a:ext cx="6477000" cy="0"/>
          </a:xfrm>
          <a:prstGeom prst="line">
            <a:avLst/>
          </a:prstGeom>
          <a:noFill/>
          <a:ln w="9525">
            <a:solidFill>
              <a:schemeClr val="tx1"/>
            </a:solidFill>
            <a:round/>
            <a:headEnd/>
            <a:tailEnd/>
          </a:ln>
          <a:effectLst/>
        </p:spPr>
        <p:txBody>
          <a:bodyPr wrap="none" anchor="ctr"/>
          <a:lstStyle/>
          <a:p>
            <a:pPr>
              <a:defRPr/>
            </a:pPr>
            <a:endParaRPr lang="en-US">
              <a:latin typeface="Times New Roman" charset="0"/>
              <a:ea typeface="MS PGothic" charset="0"/>
            </a:endParaRPr>
          </a:p>
        </p:txBody>
      </p:sp>
      <p:sp>
        <p:nvSpPr>
          <p:cNvPr id="19464" name="TextBox 1">
            <a:extLst>
              <a:ext uri="{FF2B5EF4-FFF2-40B4-BE49-F238E27FC236}">
                <a16:creationId xmlns:a16="http://schemas.microsoft.com/office/drawing/2014/main" id="{A097D985-54F5-83EB-8E53-252C4089D3C7}"/>
              </a:ext>
            </a:extLst>
          </p:cNvPr>
          <p:cNvSpPr txBox="1">
            <a:spLocks noChangeArrowheads="1"/>
          </p:cNvSpPr>
          <p:nvPr/>
        </p:nvSpPr>
        <p:spPr bwMode="auto">
          <a:xfrm>
            <a:off x="381000" y="990600"/>
            <a:ext cx="63785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 typeface="Arial" panose="020B0604020202020204" pitchFamily="34" charset="0"/>
              <a:buChar char="•"/>
            </a:pPr>
            <a:r>
              <a:rPr lang="en-US" altLang="en-US">
                <a:latin typeface="Arial" panose="020B0604020202020204" pitchFamily="34" charset="0"/>
                <a:cs typeface="Arial" panose="020B0604020202020204" pitchFamily="34" charset="0"/>
              </a:rPr>
              <a:t>Each user u in a network generates a </a:t>
            </a:r>
          </a:p>
          <a:p>
            <a:r>
              <a:rPr lang="en-US" altLang="en-US">
                <a:latin typeface="Arial" panose="020B0604020202020204" pitchFamily="34" charset="0"/>
                <a:cs typeface="Arial" panose="020B0604020202020204" pitchFamily="34" charset="0"/>
              </a:rPr>
              <a:t>   &lt;</a:t>
            </a:r>
            <a:r>
              <a:rPr lang="en-US" altLang="en-US">
                <a:solidFill>
                  <a:srgbClr val="0541FF"/>
                </a:solidFill>
                <a:latin typeface="Arial" panose="020B0604020202020204" pitchFamily="34" charset="0"/>
                <a:cs typeface="Arial" panose="020B0604020202020204" pitchFamily="34" charset="0"/>
              </a:rPr>
              <a:t>Public-Key, Secret-key</a:t>
            </a:r>
            <a:r>
              <a:rPr lang="en-US" altLang="en-US">
                <a:latin typeface="Arial" panose="020B0604020202020204" pitchFamily="34" charset="0"/>
                <a:cs typeface="Arial" panose="020B0604020202020204" pitchFamily="34" charset="0"/>
              </a:rPr>
              <a:t>&gt; = &lt; e</a:t>
            </a:r>
            <a:r>
              <a:rPr lang="en-US" altLang="en-US" baseline="-25000">
                <a:latin typeface="Arial" panose="020B0604020202020204" pitchFamily="34" charset="0"/>
                <a:cs typeface="Arial" panose="020B0604020202020204" pitchFamily="34" charset="0"/>
              </a:rPr>
              <a:t>u</a:t>
            </a:r>
            <a:r>
              <a:rPr lang="en-US" altLang="en-US">
                <a:latin typeface="Arial" panose="020B0604020202020204" pitchFamily="34" charset="0"/>
                <a:cs typeface="Arial" panose="020B0604020202020204" pitchFamily="34" charset="0"/>
              </a:rPr>
              <a:t>,d</a:t>
            </a:r>
            <a:r>
              <a:rPr lang="en-US" altLang="en-US" baseline="-25000">
                <a:latin typeface="Arial" panose="020B0604020202020204" pitchFamily="34" charset="0"/>
                <a:cs typeface="Arial" panose="020B0604020202020204" pitchFamily="34" charset="0"/>
              </a:rPr>
              <a:t>u</a:t>
            </a:r>
            <a:r>
              <a:rPr lang="en-US" altLang="en-US">
                <a:latin typeface="Arial" panose="020B0604020202020204" pitchFamily="34" charset="0"/>
                <a:cs typeface="Arial" panose="020B0604020202020204" pitchFamily="34" charset="0"/>
              </a:rPr>
              <a:t>&gt;</a:t>
            </a:r>
          </a:p>
          <a:p>
            <a:pPr>
              <a:buFont typeface="Arial" panose="020B0604020202020204" pitchFamily="34" charset="0"/>
              <a:buChar char="•"/>
            </a:pPr>
            <a:r>
              <a:rPr lang="en-US" altLang="en-US">
                <a:latin typeface="Arial" panose="020B0604020202020204" pitchFamily="34" charset="0"/>
                <a:cs typeface="Arial" panose="020B0604020202020204" pitchFamily="34" charset="0"/>
              </a:rPr>
              <a:t>publishes public key e</a:t>
            </a:r>
            <a:r>
              <a:rPr lang="en-US" altLang="en-US" baseline="-25000">
                <a:latin typeface="Arial" panose="020B0604020202020204" pitchFamily="34" charset="0"/>
                <a:cs typeface="Arial" panose="020B0604020202020204" pitchFamily="34" charset="0"/>
              </a:rPr>
              <a:t>u</a:t>
            </a:r>
            <a:r>
              <a:rPr lang="en-US" altLang="en-US">
                <a:latin typeface="Arial" panose="020B0604020202020204" pitchFamily="34" charset="0"/>
                <a:cs typeface="Arial" panose="020B0604020202020204" pitchFamily="34" charset="0"/>
              </a:rPr>
              <a:t> in a </a:t>
            </a:r>
            <a:r>
              <a:rPr lang="en-US" altLang="en-US">
                <a:solidFill>
                  <a:srgbClr val="0541FF"/>
                </a:solidFill>
                <a:latin typeface="Arial" panose="020B0604020202020204" pitchFamily="34" charset="0"/>
                <a:cs typeface="Arial" panose="020B0604020202020204" pitchFamily="34" charset="0"/>
              </a:rPr>
              <a:t>public directory</a:t>
            </a:r>
            <a:endParaRPr lang="en-US" altLang="en-US">
              <a:latin typeface="Arial" panose="020B0604020202020204" pitchFamily="34" charset="0"/>
              <a:cs typeface="Arial" panose="020B0604020202020204" pitchFamily="34" charset="0"/>
            </a:endParaRPr>
          </a:p>
          <a:p>
            <a:pPr>
              <a:buFont typeface="Arial" panose="020B0604020202020204" pitchFamily="34" charset="0"/>
              <a:buChar char="•"/>
            </a:pPr>
            <a:r>
              <a:rPr lang="en-US" altLang="en-US">
                <a:latin typeface="Arial" panose="020B0604020202020204" pitchFamily="34" charset="0"/>
                <a:cs typeface="Arial" panose="020B0604020202020204" pitchFamily="34" charset="0"/>
              </a:rPr>
              <a:t>keeps secret private key d</a:t>
            </a:r>
            <a:r>
              <a:rPr lang="en-US" altLang="en-US" baseline="-25000">
                <a:latin typeface="Arial" panose="020B0604020202020204" pitchFamily="34" charset="0"/>
                <a:cs typeface="Arial" panose="020B0604020202020204" pitchFamily="34" charset="0"/>
              </a:rPr>
              <a:t>u</a:t>
            </a:r>
            <a:r>
              <a:rPr lang="en-US" altLang="en-US">
                <a:latin typeface="Arial" panose="020B0604020202020204" pitchFamily="34" charset="0"/>
                <a:cs typeface="Arial" panose="020B0604020202020204" pitchFamily="34" charset="0"/>
              </a:rPr>
              <a:t>.</a:t>
            </a:r>
          </a:p>
          <a:p>
            <a:pPr>
              <a:buFont typeface="Arial" panose="020B0604020202020204" pitchFamily="34" charset="0"/>
              <a:buChar char="•"/>
            </a:pPr>
            <a:endParaRPr lang="en-US" altLang="en-US">
              <a:latin typeface="Arial" panose="020B0604020202020204" pitchFamily="34" charset="0"/>
              <a:cs typeface="Arial" panose="020B0604020202020204" pitchFamily="34" charset="0"/>
            </a:endParaRPr>
          </a:p>
        </p:txBody>
      </p:sp>
      <p:sp>
        <p:nvSpPr>
          <p:cNvPr id="19465" name="Rectangle 2">
            <a:extLst>
              <a:ext uri="{FF2B5EF4-FFF2-40B4-BE49-F238E27FC236}">
                <a16:creationId xmlns:a16="http://schemas.microsoft.com/office/drawing/2014/main" id="{F2E52677-D723-F55E-77E5-0F60B90041C4}"/>
              </a:ext>
            </a:extLst>
          </p:cNvPr>
          <p:cNvSpPr>
            <a:spLocks noGrp="1" noChangeArrowheads="1"/>
          </p:cNvSpPr>
          <p:nvPr>
            <p:ph type="title"/>
          </p:nvPr>
        </p:nvSpPr>
        <p:spPr>
          <a:xfrm>
            <a:off x="685800" y="0"/>
            <a:ext cx="7772400" cy="914400"/>
          </a:xfrm>
        </p:spPr>
        <p:txBody>
          <a:bodyPr/>
          <a:lstStyle/>
          <a:p>
            <a:r>
              <a:rPr lang="en-US" altLang="en-US" sz="3600">
                <a:ea typeface="ＭＳ Ｐゴシック" panose="020B0600070205080204" pitchFamily="34" charset="-128"/>
              </a:rPr>
              <a:t>Public Directory</a:t>
            </a:r>
            <a:endParaRPr lang="en-US" altLang="en-US">
              <a:ea typeface="ＭＳ Ｐゴシック" panose="020B0600070205080204" pitchFamily="34" charset="-128"/>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F4F5F8CD-25FA-D11A-9A0A-11FDE1DE45F4}"/>
              </a:ext>
            </a:extLst>
          </p:cNvPr>
          <p:cNvSpPr>
            <a:spLocks noGrp="1" noChangeArrowheads="1"/>
          </p:cNvSpPr>
          <p:nvPr>
            <p:ph type="title"/>
          </p:nvPr>
        </p:nvSpPr>
        <p:spPr>
          <a:xfrm>
            <a:off x="381000" y="228600"/>
            <a:ext cx="8305800" cy="1295400"/>
          </a:xfrm>
        </p:spPr>
        <p:txBody>
          <a:bodyPr>
            <a:normAutofit fontScale="90000"/>
          </a:bodyPr>
          <a:lstStyle/>
          <a:p>
            <a:br>
              <a:rPr lang="en-US" altLang="en-US" sz="3600" dirty="0">
                <a:solidFill>
                  <a:schemeClr val="accent1"/>
                </a:solidFill>
                <a:ea typeface="ＭＳ Ｐゴシック" panose="020B0600070205080204" pitchFamily="34" charset="-128"/>
              </a:rPr>
            </a:br>
            <a:r>
              <a:rPr lang="en-US" altLang="en-US" sz="3600" dirty="0">
                <a:solidFill>
                  <a:schemeClr val="accent1"/>
                </a:solidFill>
                <a:ea typeface="ＭＳ Ｐゴシック" panose="020B0600070205080204" pitchFamily="34" charset="-128"/>
              </a:rPr>
              <a:t>Using Public Key Encryption (G,E,D)</a:t>
            </a:r>
            <a:br>
              <a:rPr lang="en-US" altLang="en-US" dirty="0">
                <a:solidFill>
                  <a:schemeClr val="accent1"/>
                </a:solidFill>
                <a:effectLst>
                  <a:outerShdw blurRad="38100" dist="38100" dir="2700000" algn="tl">
                    <a:srgbClr val="C0C0C0"/>
                  </a:outerShdw>
                </a:effectLst>
                <a:ea typeface="ＭＳ Ｐゴシック" panose="020B0600070205080204" pitchFamily="34" charset="-128"/>
              </a:rPr>
            </a:br>
            <a:endParaRPr lang="en-US" altLang="en-US" dirty="0">
              <a:solidFill>
                <a:schemeClr val="accent1"/>
              </a:solidFill>
              <a:ea typeface="ＭＳ Ｐゴシック" panose="020B0600070205080204" pitchFamily="34" charset="-128"/>
            </a:endParaRPr>
          </a:p>
        </p:txBody>
      </p:sp>
      <p:sp>
        <p:nvSpPr>
          <p:cNvPr id="20482" name="Rectangle 3">
            <a:extLst>
              <a:ext uri="{FF2B5EF4-FFF2-40B4-BE49-F238E27FC236}">
                <a16:creationId xmlns:a16="http://schemas.microsoft.com/office/drawing/2014/main" id="{EB3C9292-29A9-B52C-9B3E-F350B55A57A1}"/>
              </a:ext>
            </a:extLst>
          </p:cNvPr>
          <p:cNvSpPr>
            <a:spLocks noGrp="1" noChangeArrowheads="1"/>
          </p:cNvSpPr>
          <p:nvPr>
            <p:ph type="body" idx="1"/>
          </p:nvPr>
        </p:nvSpPr>
        <p:spPr/>
        <p:txBody>
          <a:bodyPr/>
          <a:lstStyle/>
          <a:p>
            <a:endParaRPr lang="en-US" altLang="en-US">
              <a:solidFill>
                <a:srgbClr val="008080"/>
              </a:solidFill>
              <a:ea typeface="ＭＳ Ｐゴシック" panose="020B0600070205080204" pitchFamily="34" charset="-128"/>
            </a:endParaRPr>
          </a:p>
          <a:p>
            <a:endParaRPr lang="en-US" altLang="en-US">
              <a:solidFill>
                <a:srgbClr val="008080"/>
              </a:solidFill>
              <a:ea typeface="ＭＳ Ｐゴシック" panose="020B0600070205080204" pitchFamily="34" charset="-128"/>
            </a:endParaRPr>
          </a:p>
        </p:txBody>
      </p:sp>
      <p:sp>
        <p:nvSpPr>
          <p:cNvPr id="20483" name="Text Box 4">
            <a:extLst>
              <a:ext uri="{FF2B5EF4-FFF2-40B4-BE49-F238E27FC236}">
                <a16:creationId xmlns:a16="http://schemas.microsoft.com/office/drawing/2014/main" id="{503036E3-8528-CCC5-7592-D2068BC5D847}"/>
              </a:ext>
            </a:extLst>
          </p:cNvPr>
          <p:cNvSpPr txBox="1">
            <a:spLocks noChangeArrowheads="1"/>
          </p:cNvSpPr>
          <p:nvPr/>
        </p:nvSpPr>
        <p:spPr bwMode="auto">
          <a:xfrm>
            <a:off x="228600" y="4267200"/>
            <a:ext cx="86772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3200">
              <a:solidFill>
                <a:schemeClr val="tx2"/>
              </a:solidFill>
            </a:endParaRPr>
          </a:p>
          <a:p>
            <a:endParaRPr lang="en-US" altLang="en-US" sz="2000">
              <a:solidFill>
                <a:srgbClr val="3366CC"/>
              </a:solidFill>
            </a:endParaRPr>
          </a:p>
        </p:txBody>
      </p:sp>
      <p:sp>
        <p:nvSpPr>
          <p:cNvPr id="20484" name="Text Box 5">
            <a:extLst>
              <a:ext uri="{FF2B5EF4-FFF2-40B4-BE49-F238E27FC236}">
                <a16:creationId xmlns:a16="http://schemas.microsoft.com/office/drawing/2014/main" id="{65F32521-8034-136A-F1D2-847F1B26BF5A}"/>
              </a:ext>
            </a:extLst>
          </p:cNvPr>
          <p:cNvSpPr txBox="1">
            <a:spLocks noChangeArrowheads="1"/>
          </p:cNvSpPr>
          <p:nvPr/>
        </p:nvSpPr>
        <p:spPr bwMode="auto">
          <a:xfrm>
            <a:off x="1524000" y="4267200"/>
            <a:ext cx="4808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3600">
              <a:solidFill>
                <a:srgbClr val="008080"/>
              </a:solidFill>
              <a:latin typeface="New York" pitchFamily="18" charset="0"/>
            </a:endParaRPr>
          </a:p>
        </p:txBody>
      </p:sp>
      <p:sp>
        <p:nvSpPr>
          <p:cNvPr id="314374" name="AutoShape 6" descr="5%">
            <a:extLst>
              <a:ext uri="{FF2B5EF4-FFF2-40B4-BE49-F238E27FC236}">
                <a16:creationId xmlns:a16="http://schemas.microsoft.com/office/drawing/2014/main" id="{342F9238-9263-756E-8B10-B72FC32FBC1B}"/>
              </a:ext>
            </a:extLst>
          </p:cNvPr>
          <p:cNvSpPr>
            <a:spLocks noChangeArrowheads="1"/>
          </p:cNvSpPr>
          <p:nvPr/>
        </p:nvSpPr>
        <p:spPr bwMode="auto">
          <a:xfrm>
            <a:off x="609600" y="914400"/>
            <a:ext cx="4572000" cy="1143000"/>
          </a:xfrm>
          <a:prstGeom prst="plaque">
            <a:avLst>
              <a:gd name="adj" fmla="val 16667"/>
            </a:avLst>
          </a:prstGeom>
          <a:noFill/>
          <a:ln w="9525">
            <a:noFill/>
            <a:miter lim="800000"/>
            <a:headEnd/>
            <a:tailEnd/>
          </a:ln>
          <a:effectLst/>
        </p:spPr>
        <p:txBody>
          <a:bodyPr wrap="none" anchor="ctr"/>
          <a:lstStyle/>
          <a:p>
            <a:pPr algn="ctr">
              <a:defRPr/>
            </a:pPr>
            <a:endParaRPr lang="en-US" sz="3600">
              <a:effectLst>
                <a:outerShdw blurRad="38100" dist="38100" dir="2700000" algn="tl">
                  <a:srgbClr val="C0C0C0"/>
                </a:outerShdw>
              </a:effectLst>
              <a:latin typeface="New York" pitchFamily="18" charset="0"/>
              <a:ea typeface="+mn-ea"/>
            </a:endParaRPr>
          </a:p>
        </p:txBody>
      </p:sp>
      <p:sp>
        <p:nvSpPr>
          <p:cNvPr id="20486" name="Line 7">
            <a:extLst>
              <a:ext uri="{FF2B5EF4-FFF2-40B4-BE49-F238E27FC236}">
                <a16:creationId xmlns:a16="http://schemas.microsoft.com/office/drawing/2014/main" id="{B68B8822-C983-86F4-D9CA-6666FBCA0B54}"/>
              </a:ext>
            </a:extLst>
          </p:cNvPr>
          <p:cNvSpPr>
            <a:spLocks noChangeShapeType="1"/>
          </p:cNvSpPr>
          <p:nvPr/>
        </p:nvSpPr>
        <p:spPr bwMode="auto">
          <a:xfrm>
            <a:off x="1981200" y="4953000"/>
            <a:ext cx="341630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487" name="Rectangle 8">
            <a:extLst>
              <a:ext uri="{FF2B5EF4-FFF2-40B4-BE49-F238E27FC236}">
                <a16:creationId xmlns:a16="http://schemas.microsoft.com/office/drawing/2014/main" id="{3977869F-9182-22CF-46CF-85F41ACF22BF}"/>
              </a:ext>
            </a:extLst>
          </p:cNvPr>
          <p:cNvSpPr>
            <a:spLocks noChangeArrowheads="1"/>
          </p:cNvSpPr>
          <p:nvPr/>
        </p:nvSpPr>
        <p:spPr bwMode="auto">
          <a:xfrm>
            <a:off x="2514600" y="4267200"/>
            <a:ext cx="45720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7620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7620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7620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7620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7620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solidFill>
                  <a:schemeClr val="tx2"/>
                </a:solidFill>
              </a:rPr>
              <a:t>Send  c</a:t>
            </a:r>
            <a:endParaRPr lang="en-US" altLang="en-US" b="1">
              <a:solidFill>
                <a:schemeClr val="tx2"/>
              </a:solidFill>
              <a:latin typeface="New York" pitchFamily="18" charset="0"/>
            </a:endParaRPr>
          </a:p>
        </p:txBody>
      </p:sp>
      <p:grpSp>
        <p:nvGrpSpPr>
          <p:cNvPr id="20488" name="Group 9">
            <a:extLst>
              <a:ext uri="{FF2B5EF4-FFF2-40B4-BE49-F238E27FC236}">
                <a16:creationId xmlns:a16="http://schemas.microsoft.com/office/drawing/2014/main" id="{287E897F-356C-DCD0-5609-EEE2EDB004BE}"/>
              </a:ext>
            </a:extLst>
          </p:cNvPr>
          <p:cNvGrpSpPr>
            <a:grpSpLocks/>
          </p:cNvGrpSpPr>
          <p:nvPr/>
        </p:nvGrpSpPr>
        <p:grpSpPr bwMode="auto">
          <a:xfrm>
            <a:off x="762000" y="4038600"/>
            <a:ext cx="838200" cy="1219200"/>
            <a:chOff x="4235" y="1893"/>
            <a:chExt cx="496" cy="695"/>
          </a:xfrm>
        </p:grpSpPr>
        <p:sp>
          <p:nvSpPr>
            <p:cNvPr id="20520" name="Oval 10">
              <a:extLst>
                <a:ext uri="{FF2B5EF4-FFF2-40B4-BE49-F238E27FC236}">
                  <a16:creationId xmlns:a16="http://schemas.microsoft.com/office/drawing/2014/main" id="{86268DC4-5B5F-86C4-BB7E-E4DFFF91063E}"/>
                </a:ext>
              </a:extLst>
            </p:cNvPr>
            <p:cNvSpPr>
              <a:spLocks noChangeArrowheads="1"/>
            </p:cNvSpPr>
            <p:nvPr/>
          </p:nvSpPr>
          <p:spPr bwMode="auto">
            <a:xfrm>
              <a:off x="4235" y="2100"/>
              <a:ext cx="496" cy="488"/>
            </a:xfrm>
            <a:prstGeom prst="ellipse">
              <a:avLst/>
            </a:prstGeom>
            <a:solidFill>
              <a:srgbClr val="FDA4B5"/>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21" name="Freeform 11">
              <a:extLst>
                <a:ext uri="{FF2B5EF4-FFF2-40B4-BE49-F238E27FC236}">
                  <a16:creationId xmlns:a16="http://schemas.microsoft.com/office/drawing/2014/main" id="{824DA5AF-2473-B985-A1A8-25192F21E900}"/>
                </a:ext>
              </a:extLst>
            </p:cNvPr>
            <p:cNvSpPr>
              <a:spLocks/>
            </p:cNvSpPr>
            <p:nvPr/>
          </p:nvSpPr>
          <p:spPr bwMode="auto">
            <a:xfrm>
              <a:off x="4351" y="2384"/>
              <a:ext cx="249" cy="89"/>
            </a:xfrm>
            <a:custGeom>
              <a:avLst/>
              <a:gdLst>
                <a:gd name="T0" fmla="*/ 0 w 249"/>
                <a:gd name="T1" fmla="*/ 0 h 89"/>
                <a:gd name="T2" fmla="*/ 16 w 249"/>
                <a:gd name="T3" fmla="*/ 16 h 89"/>
                <a:gd name="T4" fmla="*/ 32 w 249"/>
                <a:gd name="T5" fmla="*/ 32 h 89"/>
                <a:gd name="T6" fmla="*/ 56 w 249"/>
                <a:gd name="T7" fmla="*/ 48 h 89"/>
                <a:gd name="T8" fmla="*/ 72 w 249"/>
                <a:gd name="T9" fmla="*/ 56 h 89"/>
                <a:gd name="T10" fmla="*/ 88 w 249"/>
                <a:gd name="T11" fmla="*/ 64 h 89"/>
                <a:gd name="T12" fmla="*/ 104 w 249"/>
                <a:gd name="T13" fmla="*/ 72 h 89"/>
                <a:gd name="T14" fmla="*/ 120 w 249"/>
                <a:gd name="T15" fmla="*/ 80 h 89"/>
                <a:gd name="T16" fmla="*/ 136 w 249"/>
                <a:gd name="T17" fmla="*/ 80 h 89"/>
                <a:gd name="T18" fmla="*/ 152 w 249"/>
                <a:gd name="T19" fmla="*/ 88 h 89"/>
                <a:gd name="T20" fmla="*/ 168 w 249"/>
                <a:gd name="T21" fmla="*/ 88 h 89"/>
                <a:gd name="T22" fmla="*/ 184 w 249"/>
                <a:gd name="T23" fmla="*/ 88 h 89"/>
                <a:gd name="T24" fmla="*/ 200 w 249"/>
                <a:gd name="T25" fmla="*/ 80 h 89"/>
                <a:gd name="T26" fmla="*/ 216 w 249"/>
                <a:gd name="T27" fmla="*/ 72 h 89"/>
                <a:gd name="T28" fmla="*/ 216 w 249"/>
                <a:gd name="T29" fmla="*/ 56 h 89"/>
                <a:gd name="T30" fmla="*/ 232 w 249"/>
                <a:gd name="T31" fmla="*/ 48 h 89"/>
                <a:gd name="T32" fmla="*/ 248 w 249"/>
                <a:gd name="T33" fmla="*/ 40 h 89"/>
                <a:gd name="T34" fmla="*/ 0 w 249"/>
                <a:gd name="T35" fmla="*/ 0 h 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9"/>
                <a:gd name="T55" fmla="*/ 0 h 89"/>
                <a:gd name="T56" fmla="*/ 249 w 249"/>
                <a:gd name="T57" fmla="*/ 89 h 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9" h="89">
                  <a:moveTo>
                    <a:pt x="0" y="0"/>
                  </a:moveTo>
                  <a:lnTo>
                    <a:pt x="16" y="16"/>
                  </a:lnTo>
                  <a:lnTo>
                    <a:pt x="32" y="32"/>
                  </a:lnTo>
                  <a:lnTo>
                    <a:pt x="56" y="48"/>
                  </a:lnTo>
                  <a:lnTo>
                    <a:pt x="72" y="56"/>
                  </a:lnTo>
                  <a:lnTo>
                    <a:pt x="88" y="64"/>
                  </a:lnTo>
                  <a:lnTo>
                    <a:pt x="104" y="72"/>
                  </a:lnTo>
                  <a:lnTo>
                    <a:pt x="120" y="80"/>
                  </a:lnTo>
                  <a:lnTo>
                    <a:pt x="136" y="80"/>
                  </a:lnTo>
                  <a:lnTo>
                    <a:pt x="152" y="88"/>
                  </a:lnTo>
                  <a:lnTo>
                    <a:pt x="168" y="88"/>
                  </a:lnTo>
                  <a:lnTo>
                    <a:pt x="184" y="88"/>
                  </a:lnTo>
                  <a:lnTo>
                    <a:pt x="200" y="80"/>
                  </a:lnTo>
                  <a:lnTo>
                    <a:pt x="216" y="72"/>
                  </a:lnTo>
                  <a:lnTo>
                    <a:pt x="216" y="56"/>
                  </a:lnTo>
                  <a:lnTo>
                    <a:pt x="232" y="48"/>
                  </a:lnTo>
                  <a:lnTo>
                    <a:pt x="248" y="40"/>
                  </a:lnTo>
                  <a:lnTo>
                    <a:pt x="0" y="0"/>
                  </a:lnTo>
                </a:path>
              </a:pathLst>
            </a:custGeom>
            <a:solidFill>
              <a:schemeClr val="accent1"/>
            </a:solidFill>
            <a:ln w="12700" cap="rnd">
              <a:solidFill>
                <a:schemeClr val="tx1"/>
              </a:solidFill>
              <a:round/>
              <a:headEnd/>
              <a:tailEnd/>
            </a:ln>
          </p:spPr>
          <p:txBody>
            <a:bodyPr/>
            <a:lstStyle/>
            <a:p>
              <a:endParaRPr lang="en-US"/>
            </a:p>
          </p:txBody>
        </p:sp>
        <p:sp>
          <p:nvSpPr>
            <p:cNvPr id="20522" name="Oval 12">
              <a:extLst>
                <a:ext uri="{FF2B5EF4-FFF2-40B4-BE49-F238E27FC236}">
                  <a16:creationId xmlns:a16="http://schemas.microsoft.com/office/drawing/2014/main" id="{2F046453-7522-7CA1-1A7E-E9B743083CEE}"/>
                </a:ext>
              </a:extLst>
            </p:cNvPr>
            <p:cNvSpPr>
              <a:spLocks noChangeArrowheads="1"/>
            </p:cNvSpPr>
            <p:nvPr/>
          </p:nvSpPr>
          <p:spPr bwMode="auto">
            <a:xfrm>
              <a:off x="4363" y="2244"/>
              <a:ext cx="56" cy="56"/>
            </a:xfrm>
            <a:prstGeom prst="ellipse">
              <a:avLst/>
            </a:prstGeom>
            <a:solidFill>
              <a:schemeClr val="accent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23" name="Oval 13">
              <a:extLst>
                <a:ext uri="{FF2B5EF4-FFF2-40B4-BE49-F238E27FC236}">
                  <a16:creationId xmlns:a16="http://schemas.microsoft.com/office/drawing/2014/main" id="{DDB958AF-2ED9-615E-22DC-7A599B005F17}"/>
                </a:ext>
              </a:extLst>
            </p:cNvPr>
            <p:cNvSpPr>
              <a:spLocks noChangeArrowheads="1"/>
            </p:cNvSpPr>
            <p:nvPr/>
          </p:nvSpPr>
          <p:spPr bwMode="auto">
            <a:xfrm>
              <a:off x="4579" y="2260"/>
              <a:ext cx="56" cy="56"/>
            </a:xfrm>
            <a:prstGeom prst="ellipse">
              <a:avLst/>
            </a:prstGeom>
            <a:solidFill>
              <a:schemeClr val="accent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24" name="Arc 14">
              <a:extLst>
                <a:ext uri="{FF2B5EF4-FFF2-40B4-BE49-F238E27FC236}">
                  <a16:creationId xmlns:a16="http://schemas.microsoft.com/office/drawing/2014/main" id="{2A18D888-586F-1B3B-F4EA-CFF447B1EBC4}"/>
                </a:ext>
              </a:extLst>
            </p:cNvPr>
            <p:cNvSpPr>
              <a:spLocks/>
            </p:cNvSpPr>
            <p:nvPr/>
          </p:nvSpPr>
          <p:spPr bwMode="auto">
            <a:xfrm>
              <a:off x="4282" y="1978"/>
              <a:ext cx="81" cy="16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525" name="Arc 15">
              <a:extLst>
                <a:ext uri="{FF2B5EF4-FFF2-40B4-BE49-F238E27FC236}">
                  <a16:creationId xmlns:a16="http://schemas.microsoft.com/office/drawing/2014/main" id="{BC2BDA0D-D4E8-9462-222F-F21FE586B46D}"/>
                </a:ext>
              </a:extLst>
            </p:cNvPr>
            <p:cNvSpPr>
              <a:spLocks/>
            </p:cNvSpPr>
            <p:nvPr/>
          </p:nvSpPr>
          <p:spPr bwMode="auto">
            <a:xfrm>
              <a:off x="4346" y="1893"/>
              <a:ext cx="92" cy="23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526" name="Arc 16">
              <a:extLst>
                <a:ext uri="{FF2B5EF4-FFF2-40B4-BE49-F238E27FC236}">
                  <a16:creationId xmlns:a16="http://schemas.microsoft.com/office/drawing/2014/main" id="{4AE2F060-BECE-65BF-12CE-5D3F164103A4}"/>
                </a:ext>
              </a:extLst>
            </p:cNvPr>
            <p:cNvSpPr>
              <a:spLocks/>
            </p:cNvSpPr>
            <p:nvPr/>
          </p:nvSpPr>
          <p:spPr bwMode="auto">
            <a:xfrm>
              <a:off x="4565" y="1915"/>
              <a:ext cx="92" cy="230"/>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61"/>
                    <a:pt x="9528" y="129"/>
                    <a:pt x="21365" y="0"/>
                  </a:cubicBezTo>
                </a:path>
                <a:path w="21600" h="21599" stroke="0" extrusionOk="0">
                  <a:moveTo>
                    <a:pt x="0" y="21599"/>
                  </a:moveTo>
                  <a:cubicBezTo>
                    <a:pt x="0" y="9761"/>
                    <a:pt x="9528" y="129"/>
                    <a:pt x="21365"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527" name="Arc 17">
              <a:extLst>
                <a:ext uri="{FF2B5EF4-FFF2-40B4-BE49-F238E27FC236}">
                  <a16:creationId xmlns:a16="http://schemas.microsoft.com/office/drawing/2014/main" id="{E73AC082-57EA-8295-D333-024311690843}"/>
                </a:ext>
              </a:extLst>
            </p:cNvPr>
            <p:cNvSpPr>
              <a:spLocks/>
            </p:cNvSpPr>
            <p:nvPr/>
          </p:nvSpPr>
          <p:spPr bwMode="auto">
            <a:xfrm>
              <a:off x="4619" y="2021"/>
              <a:ext cx="101" cy="145"/>
            </a:xfrm>
            <a:custGeom>
              <a:avLst/>
              <a:gdLst>
                <a:gd name="T0" fmla="*/ 0 w 21600"/>
                <a:gd name="T1" fmla="*/ 0 h 21599"/>
                <a:gd name="T2" fmla="*/ 0 w 21600"/>
                <a:gd name="T3" fmla="*/ 0 h 21599"/>
                <a:gd name="T4" fmla="*/ 0 w 21600"/>
                <a:gd name="T5" fmla="*/ 0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53"/>
                    <a:pt x="9540" y="117"/>
                    <a:pt x="21386" y="0"/>
                  </a:cubicBezTo>
                </a:path>
                <a:path w="21600" h="21599" stroke="0" extrusionOk="0">
                  <a:moveTo>
                    <a:pt x="0" y="21599"/>
                  </a:moveTo>
                  <a:cubicBezTo>
                    <a:pt x="0" y="9753"/>
                    <a:pt x="9540" y="117"/>
                    <a:pt x="21386" y="0"/>
                  </a:cubicBezTo>
                  <a:lnTo>
                    <a:pt x="21600" y="21599"/>
                  </a:lnTo>
                  <a:lnTo>
                    <a:pt x="0" y="21599"/>
                  </a:lnTo>
                  <a:close/>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20489" name="Group 18">
            <a:extLst>
              <a:ext uri="{FF2B5EF4-FFF2-40B4-BE49-F238E27FC236}">
                <a16:creationId xmlns:a16="http://schemas.microsoft.com/office/drawing/2014/main" id="{33A46224-5029-5175-7F8C-AB3BCED865CE}"/>
              </a:ext>
            </a:extLst>
          </p:cNvPr>
          <p:cNvGrpSpPr>
            <a:grpSpLocks/>
          </p:cNvGrpSpPr>
          <p:nvPr/>
        </p:nvGrpSpPr>
        <p:grpSpPr bwMode="auto">
          <a:xfrm>
            <a:off x="5410200" y="4343400"/>
            <a:ext cx="1206500" cy="990600"/>
            <a:chOff x="995" y="1909"/>
            <a:chExt cx="760" cy="750"/>
          </a:xfrm>
        </p:grpSpPr>
        <p:sp>
          <p:nvSpPr>
            <p:cNvPr id="20511" name="Oval 19">
              <a:extLst>
                <a:ext uri="{FF2B5EF4-FFF2-40B4-BE49-F238E27FC236}">
                  <a16:creationId xmlns:a16="http://schemas.microsoft.com/office/drawing/2014/main" id="{F0C188B6-D317-15B5-E553-F606338DBFC9}"/>
                </a:ext>
              </a:extLst>
            </p:cNvPr>
            <p:cNvSpPr>
              <a:spLocks noChangeArrowheads="1"/>
            </p:cNvSpPr>
            <p:nvPr/>
          </p:nvSpPr>
          <p:spPr bwMode="auto">
            <a:xfrm>
              <a:off x="1131" y="2044"/>
              <a:ext cx="496" cy="488"/>
            </a:xfrm>
            <a:prstGeom prst="ellipse">
              <a:avLst/>
            </a:prstGeom>
            <a:solidFill>
              <a:srgbClr val="F6BF69"/>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12" name="Oval 20">
              <a:extLst>
                <a:ext uri="{FF2B5EF4-FFF2-40B4-BE49-F238E27FC236}">
                  <a16:creationId xmlns:a16="http://schemas.microsoft.com/office/drawing/2014/main" id="{1EB9F199-06D3-9FB0-1971-8D74FC511988}"/>
                </a:ext>
              </a:extLst>
            </p:cNvPr>
            <p:cNvSpPr>
              <a:spLocks noChangeArrowheads="1"/>
            </p:cNvSpPr>
            <p:nvPr/>
          </p:nvSpPr>
          <p:spPr bwMode="auto">
            <a:xfrm>
              <a:off x="1259" y="2188"/>
              <a:ext cx="56" cy="56"/>
            </a:xfrm>
            <a:prstGeom prst="ellipse">
              <a:avLst/>
            </a:prstGeom>
            <a:solidFill>
              <a:schemeClr val="accent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13" name="Oval 21">
              <a:extLst>
                <a:ext uri="{FF2B5EF4-FFF2-40B4-BE49-F238E27FC236}">
                  <a16:creationId xmlns:a16="http://schemas.microsoft.com/office/drawing/2014/main" id="{8012E1C1-6905-A9CD-4A5B-C540578429F8}"/>
                </a:ext>
              </a:extLst>
            </p:cNvPr>
            <p:cNvSpPr>
              <a:spLocks noChangeArrowheads="1"/>
            </p:cNvSpPr>
            <p:nvPr/>
          </p:nvSpPr>
          <p:spPr bwMode="auto">
            <a:xfrm>
              <a:off x="1475" y="2204"/>
              <a:ext cx="56" cy="56"/>
            </a:xfrm>
            <a:prstGeom prst="ellipse">
              <a:avLst/>
            </a:prstGeom>
            <a:solidFill>
              <a:schemeClr val="accent1"/>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0514" name="Freeform 22">
              <a:extLst>
                <a:ext uri="{FF2B5EF4-FFF2-40B4-BE49-F238E27FC236}">
                  <a16:creationId xmlns:a16="http://schemas.microsoft.com/office/drawing/2014/main" id="{D4274A8E-F89B-70A6-B6F6-11EBFA330EE2}"/>
                </a:ext>
              </a:extLst>
            </p:cNvPr>
            <p:cNvSpPr>
              <a:spLocks/>
            </p:cNvSpPr>
            <p:nvPr/>
          </p:nvSpPr>
          <p:spPr bwMode="auto">
            <a:xfrm>
              <a:off x="1231" y="2347"/>
              <a:ext cx="257" cy="75"/>
            </a:xfrm>
            <a:custGeom>
              <a:avLst/>
              <a:gdLst>
                <a:gd name="T0" fmla="*/ 0 w 257"/>
                <a:gd name="T1" fmla="*/ 0 h 75"/>
                <a:gd name="T2" fmla="*/ 21 w 257"/>
                <a:gd name="T3" fmla="*/ 10 h 75"/>
                <a:gd name="T4" fmla="*/ 53 w 257"/>
                <a:gd name="T5" fmla="*/ 21 h 75"/>
                <a:gd name="T6" fmla="*/ 85 w 257"/>
                <a:gd name="T7" fmla="*/ 21 h 75"/>
                <a:gd name="T8" fmla="*/ 107 w 257"/>
                <a:gd name="T9" fmla="*/ 32 h 75"/>
                <a:gd name="T10" fmla="*/ 128 w 257"/>
                <a:gd name="T11" fmla="*/ 32 h 75"/>
                <a:gd name="T12" fmla="*/ 149 w 257"/>
                <a:gd name="T13" fmla="*/ 32 h 75"/>
                <a:gd name="T14" fmla="*/ 171 w 257"/>
                <a:gd name="T15" fmla="*/ 32 h 75"/>
                <a:gd name="T16" fmla="*/ 192 w 257"/>
                <a:gd name="T17" fmla="*/ 32 h 75"/>
                <a:gd name="T18" fmla="*/ 213 w 257"/>
                <a:gd name="T19" fmla="*/ 42 h 75"/>
                <a:gd name="T20" fmla="*/ 235 w 257"/>
                <a:gd name="T21" fmla="*/ 32 h 75"/>
                <a:gd name="T22" fmla="*/ 256 w 257"/>
                <a:gd name="T23" fmla="*/ 21 h 75"/>
                <a:gd name="T24" fmla="*/ 235 w 257"/>
                <a:gd name="T25" fmla="*/ 42 h 75"/>
                <a:gd name="T26" fmla="*/ 213 w 257"/>
                <a:gd name="T27" fmla="*/ 53 h 75"/>
                <a:gd name="T28" fmla="*/ 192 w 257"/>
                <a:gd name="T29" fmla="*/ 64 h 75"/>
                <a:gd name="T30" fmla="*/ 171 w 257"/>
                <a:gd name="T31" fmla="*/ 64 h 75"/>
                <a:gd name="T32" fmla="*/ 149 w 257"/>
                <a:gd name="T33" fmla="*/ 74 h 75"/>
                <a:gd name="T34" fmla="*/ 128 w 257"/>
                <a:gd name="T35" fmla="*/ 74 h 75"/>
                <a:gd name="T36" fmla="*/ 107 w 257"/>
                <a:gd name="T37" fmla="*/ 74 h 75"/>
                <a:gd name="T38" fmla="*/ 85 w 257"/>
                <a:gd name="T39" fmla="*/ 74 h 75"/>
                <a:gd name="T40" fmla="*/ 64 w 257"/>
                <a:gd name="T41" fmla="*/ 64 h 75"/>
                <a:gd name="T42" fmla="*/ 53 w 257"/>
                <a:gd name="T43" fmla="*/ 42 h 75"/>
                <a:gd name="T44" fmla="*/ 32 w 257"/>
                <a:gd name="T45" fmla="*/ 32 h 75"/>
                <a:gd name="T46" fmla="*/ 21 w 257"/>
                <a:gd name="T47" fmla="*/ 10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7"/>
                <a:gd name="T73" fmla="*/ 0 h 75"/>
                <a:gd name="T74" fmla="*/ 257 w 257"/>
                <a:gd name="T75" fmla="*/ 75 h 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7" h="75">
                  <a:moveTo>
                    <a:pt x="0" y="0"/>
                  </a:moveTo>
                  <a:lnTo>
                    <a:pt x="21" y="10"/>
                  </a:lnTo>
                  <a:lnTo>
                    <a:pt x="53" y="21"/>
                  </a:lnTo>
                  <a:lnTo>
                    <a:pt x="85" y="21"/>
                  </a:lnTo>
                  <a:lnTo>
                    <a:pt x="107" y="32"/>
                  </a:lnTo>
                  <a:lnTo>
                    <a:pt x="128" y="32"/>
                  </a:lnTo>
                  <a:lnTo>
                    <a:pt x="149" y="32"/>
                  </a:lnTo>
                  <a:lnTo>
                    <a:pt x="171" y="32"/>
                  </a:lnTo>
                  <a:lnTo>
                    <a:pt x="192" y="32"/>
                  </a:lnTo>
                  <a:lnTo>
                    <a:pt x="213" y="42"/>
                  </a:lnTo>
                  <a:lnTo>
                    <a:pt x="235" y="32"/>
                  </a:lnTo>
                  <a:lnTo>
                    <a:pt x="256" y="21"/>
                  </a:lnTo>
                  <a:lnTo>
                    <a:pt x="235" y="42"/>
                  </a:lnTo>
                  <a:lnTo>
                    <a:pt x="213" y="53"/>
                  </a:lnTo>
                  <a:lnTo>
                    <a:pt x="192" y="64"/>
                  </a:lnTo>
                  <a:lnTo>
                    <a:pt x="171" y="64"/>
                  </a:lnTo>
                  <a:lnTo>
                    <a:pt x="149" y="74"/>
                  </a:lnTo>
                  <a:lnTo>
                    <a:pt x="128" y="74"/>
                  </a:lnTo>
                  <a:lnTo>
                    <a:pt x="107" y="74"/>
                  </a:lnTo>
                  <a:lnTo>
                    <a:pt x="85" y="74"/>
                  </a:lnTo>
                  <a:lnTo>
                    <a:pt x="64" y="64"/>
                  </a:lnTo>
                  <a:lnTo>
                    <a:pt x="53" y="42"/>
                  </a:lnTo>
                  <a:lnTo>
                    <a:pt x="32" y="32"/>
                  </a:lnTo>
                  <a:lnTo>
                    <a:pt x="21" y="10"/>
                  </a:lnTo>
                </a:path>
              </a:pathLst>
            </a:custGeom>
            <a:solidFill>
              <a:schemeClr val="accent1"/>
            </a:solidFill>
            <a:ln w="12700" cap="rnd">
              <a:solidFill>
                <a:schemeClr val="tx1"/>
              </a:solidFill>
              <a:round/>
              <a:headEnd/>
              <a:tailEnd/>
            </a:ln>
          </p:spPr>
          <p:txBody>
            <a:bodyPr/>
            <a:lstStyle/>
            <a:p>
              <a:endParaRPr lang="en-US"/>
            </a:p>
          </p:txBody>
        </p:sp>
        <p:sp>
          <p:nvSpPr>
            <p:cNvPr id="20515" name="Freeform 23">
              <a:extLst>
                <a:ext uri="{FF2B5EF4-FFF2-40B4-BE49-F238E27FC236}">
                  <a16:creationId xmlns:a16="http://schemas.microsoft.com/office/drawing/2014/main" id="{71C595FE-63E2-E0DD-7D0C-712BA160F3B5}"/>
                </a:ext>
              </a:extLst>
            </p:cNvPr>
            <p:cNvSpPr>
              <a:spLocks/>
            </p:cNvSpPr>
            <p:nvPr/>
          </p:nvSpPr>
          <p:spPr bwMode="auto">
            <a:xfrm>
              <a:off x="1423" y="1943"/>
              <a:ext cx="332" cy="716"/>
            </a:xfrm>
            <a:custGeom>
              <a:avLst/>
              <a:gdLst>
                <a:gd name="T0" fmla="*/ 114 w 332"/>
                <a:gd name="T1" fmla="*/ 215 h 716"/>
                <a:gd name="T2" fmla="*/ 118 w 332"/>
                <a:gd name="T3" fmla="*/ 221 h 716"/>
                <a:gd name="T4" fmla="*/ 88 w 332"/>
                <a:gd name="T5" fmla="*/ 147 h 716"/>
                <a:gd name="T6" fmla="*/ 56 w 332"/>
                <a:gd name="T7" fmla="*/ 113 h 716"/>
                <a:gd name="T8" fmla="*/ 0 w 332"/>
                <a:gd name="T9" fmla="*/ 101 h 716"/>
                <a:gd name="T10" fmla="*/ 34 w 332"/>
                <a:gd name="T11" fmla="*/ 39 h 716"/>
                <a:gd name="T12" fmla="*/ 85 w 332"/>
                <a:gd name="T13" fmla="*/ 0 h 716"/>
                <a:gd name="T14" fmla="*/ 107 w 332"/>
                <a:gd name="T15" fmla="*/ 0 h 716"/>
                <a:gd name="T16" fmla="*/ 128 w 332"/>
                <a:gd name="T17" fmla="*/ 0 h 716"/>
                <a:gd name="T18" fmla="*/ 149 w 332"/>
                <a:gd name="T19" fmla="*/ 11 h 716"/>
                <a:gd name="T20" fmla="*/ 171 w 332"/>
                <a:gd name="T21" fmla="*/ 22 h 716"/>
                <a:gd name="T22" fmla="*/ 192 w 332"/>
                <a:gd name="T23" fmla="*/ 32 h 716"/>
                <a:gd name="T24" fmla="*/ 224 w 332"/>
                <a:gd name="T25" fmla="*/ 54 h 716"/>
                <a:gd name="T26" fmla="*/ 245 w 332"/>
                <a:gd name="T27" fmla="*/ 64 h 716"/>
                <a:gd name="T28" fmla="*/ 256 w 332"/>
                <a:gd name="T29" fmla="*/ 86 h 716"/>
                <a:gd name="T30" fmla="*/ 267 w 332"/>
                <a:gd name="T31" fmla="*/ 107 h 716"/>
                <a:gd name="T32" fmla="*/ 277 w 332"/>
                <a:gd name="T33" fmla="*/ 128 h 716"/>
                <a:gd name="T34" fmla="*/ 288 w 332"/>
                <a:gd name="T35" fmla="*/ 150 h 716"/>
                <a:gd name="T36" fmla="*/ 299 w 332"/>
                <a:gd name="T37" fmla="*/ 171 h 716"/>
                <a:gd name="T38" fmla="*/ 299 w 332"/>
                <a:gd name="T39" fmla="*/ 192 h 716"/>
                <a:gd name="T40" fmla="*/ 299 w 332"/>
                <a:gd name="T41" fmla="*/ 214 h 716"/>
                <a:gd name="T42" fmla="*/ 309 w 332"/>
                <a:gd name="T43" fmla="*/ 246 h 716"/>
                <a:gd name="T44" fmla="*/ 309 w 332"/>
                <a:gd name="T45" fmla="*/ 288 h 716"/>
                <a:gd name="T46" fmla="*/ 309 w 332"/>
                <a:gd name="T47" fmla="*/ 310 h 716"/>
                <a:gd name="T48" fmla="*/ 309 w 332"/>
                <a:gd name="T49" fmla="*/ 342 h 716"/>
                <a:gd name="T50" fmla="*/ 320 w 332"/>
                <a:gd name="T51" fmla="*/ 374 h 716"/>
                <a:gd name="T52" fmla="*/ 320 w 332"/>
                <a:gd name="T53" fmla="*/ 416 h 716"/>
                <a:gd name="T54" fmla="*/ 320 w 332"/>
                <a:gd name="T55" fmla="*/ 448 h 716"/>
                <a:gd name="T56" fmla="*/ 331 w 332"/>
                <a:gd name="T57" fmla="*/ 480 h 716"/>
                <a:gd name="T58" fmla="*/ 331 w 332"/>
                <a:gd name="T59" fmla="*/ 502 h 716"/>
                <a:gd name="T60" fmla="*/ 331 w 332"/>
                <a:gd name="T61" fmla="*/ 534 h 716"/>
                <a:gd name="T62" fmla="*/ 331 w 332"/>
                <a:gd name="T63" fmla="*/ 555 h 716"/>
                <a:gd name="T64" fmla="*/ 331 w 332"/>
                <a:gd name="T65" fmla="*/ 576 h 716"/>
                <a:gd name="T66" fmla="*/ 331 w 332"/>
                <a:gd name="T67" fmla="*/ 598 h 716"/>
                <a:gd name="T68" fmla="*/ 331 w 332"/>
                <a:gd name="T69" fmla="*/ 630 h 716"/>
                <a:gd name="T70" fmla="*/ 331 w 332"/>
                <a:gd name="T71" fmla="*/ 651 h 716"/>
                <a:gd name="T72" fmla="*/ 331 w 332"/>
                <a:gd name="T73" fmla="*/ 672 h 716"/>
                <a:gd name="T74" fmla="*/ 331 w 332"/>
                <a:gd name="T75" fmla="*/ 694 h 716"/>
                <a:gd name="T76" fmla="*/ 331 w 332"/>
                <a:gd name="T77" fmla="*/ 715 h 716"/>
                <a:gd name="T78" fmla="*/ 331 w 332"/>
                <a:gd name="T79" fmla="*/ 694 h 716"/>
                <a:gd name="T80" fmla="*/ 320 w 332"/>
                <a:gd name="T81" fmla="*/ 672 h 716"/>
                <a:gd name="T82" fmla="*/ 309 w 332"/>
                <a:gd name="T83" fmla="*/ 651 h 716"/>
                <a:gd name="T84" fmla="*/ 309 w 332"/>
                <a:gd name="T85" fmla="*/ 630 h 716"/>
                <a:gd name="T86" fmla="*/ 299 w 332"/>
                <a:gd name="T87" fmla="*/ 608 h 716"/>
                <a:gd name="T88" fmla="*/ 288 w 332"/>
                <a:gd name="T89" fmla="*/ 587 h 716"/>
                <a:gd name="T90" fmla="*/ 277 w 332"/>
                <a:gd name="T91" fmla="*/ 566 h 716"/>
                <a:gd name="T92" fmla="*/ 256 w 332"/>
                <a:gd name="T93" fmla="*/ 544 h 716"/>
                <a:gd name="T94" fmla="*/ 235 w 332"/>
                <a:gd name="T95" fmla="*/ 523 h 716"/>
                <a:gd name="T96" fmla="*/ 192 w 332"/>
                <a:gd name="T97" fmla="*/ 355 h 716"/>
                <a:gd name="T98" fmla="*/ 114 w 332"/>
                <a:gd name="T99" fmla="*/ 215 h 7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2"/>
                <a:gd name="T151" fmla="*/ 0 h 716"/>
                <a:gd name="T152" fmla="*/ 332 w 332"/>
                <a:gd name="T153" fmla="*/ 716 h 7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2" h="716">
                  <a:moveTo>
                    <a:pt x="114" y="215"/>
                  </a:moveTo>
                  <a:lnTo>
                    <a:pt x="118" y="221"/>
                  </a:lnTo>
                  <a:lnTo>
                    <a:pt x="88" y="147"/>
                  </a:lnTo>
                  <a:lnTo>
                    <a:pt x="56" y="113"/>
                  </a:lnTo>
                  <a:lnTo>
                    <a:pt x="0" y="101"/>
                  </a:lnTo>
                  <a:lnTo>
                    <a:pt x="34" y="39"/>
                  </a:lnTo>
                  <a:lnTo>
                    <a:pt x="85" y="0"/>
                  </a:lnTo>
                  <a:lnTo>
                    <a:pt x="107" y="0"/>
                  </a:lnTo>
                  <a:lnTo>
                    <a:pt x="128" y="0"/>
                  </a:lnTo>
                  <a:lnTo>
                    <a:pt x="149" y="11"/>
                  </a:lnTo>
                  <a:lnTo>
                    <a:pt x="171" y="22"/>
                  </a:lnTo>
                  <a:lnTo>
                    <a:pt x="192" y="32"/>
                  </a:lnTo>
                  <a:lnTo>
                    <a:pt x="224" y="54"/>
                  </a:lnTo>
                  <a:lnTo>
                    <a:pt x="245" y="64"/>
                  </a:lnTo>
                  <a:lnTo>
                    <a:pt x="256" y="86"/>
                  </a:lnTo>
                  <a:lnTo>
                    <a:pt x="267" y="107"/>
                  </a:lnTo>
                  <a:lnTo>
                    <a:pt x="277" y="128"/>
                  </a:lnTo>
                  <a:lnTo>
                    <a:pt x="288" y="150"/>
                  </a:lnTo>
                  <a:lnTo>
                    <a:pt x="299" y="171"/>
                  </a:lnTo>
                  <a:lnTo>
                    <a:pt x="299" y="192"/>
                  </a:lnTo>
                  <a:lnTo>
                    <a:pt x="299" y="214"/>
                  </a:lnTo>
                  <a:lnTo>
                    <a:pt x="309" y="246"/>
                  </a:lnTo>
                  <a:lnTo>
                    <a:pt x="309" y="288"/>
                  </a:lnTo>
                  <a:lnTo>
                    <a:pt x="309" y="310"/>
                  </a:lnTo>
                  <a:lnTo>
                    <a:pt x="309" y="342"/>
                  </a:lnTo>
                  <a:lnTo>
                    <a:pt x="320" y="374"/>
                  </a:lnTo>
                  <a:lnTo>
                    <a:pt x="320" y="416"/>
                  </a:lnTo>
                  <a:lnTo>
                    <a:pt x="320" y="448"/>
                  </a:lnTo>
                  <a:lnTo>
                    <a:pt x="331" y="480"/>
                  </a:lnTo>
                  <a:lnTo>
                    <a:pt x="331" y="502"/>
                  </a:lnTo>
                  <a:lnTo>
                    <a:pt x="331" y="534"/>
                  </a:lnTo>
                  <a:lnTo>
                    <a:pt x="331" y="555"/>
                  </a:lnTo>
                  <a:lnTo>
                    <a:pt x="331" y="576"/>
                  </a:lnTo>
                  <a:lnTo>
                    <a:pt x="331" y="598"/>
                  </a:lnTo>
                  <a:lnTo>
                    <a:pt x="331" y="630"/>
                  </a:lnTo>
                  <a:lnTo>
                    <a:pt x="331" y="651"/>
                  </a:lnTo>
                  <a:lnTo>
                    <a:pt x="331" y="672"/>
                  </a:lnTo>
                  <a:lnTo>
                    <a:pt x="331" y="694"/>
                  </a:lnTo>
                  <a:lnTo>
                    <a:pt x="331" y="715"/>
                  </a:lnTo>
                  <a:lnTo>
                    <a:pt x="331" y="694"/>
                  </a:lnTo>
                  <a:lnTo>
                    <a:pt x="320" y="672"/>
                  </a:lnTo>
                  <a:lnTo>
                    <a:pt x="309" y="651"/>
                  </a:lnTo>
                  <a:lnTo>
                    <a:pt x="309" y="630"/>
                  </a:lnTo>
                  <a:lnTo>
                    <a:pt x="299" y="608"/>
                  </a:lnTo>
                  <a:lnTo>
                    <a:pt x="288" y="587"/>
                  </a:lnTo>
                  <a:lnTo>
                    <a:pt x="277" y="566"/>
                  </a:lnTo>
                  <a:lnTo>
                    <a:pt x="256" y="544"/>
                  </a:lnTo>
                  <a:lnTo>
                    <a:pt x="235" y="523"/>
                  </a:lnTo>
                  <a:lnTo>
                    <a:pt x="192" y="355"/>
                  </a:lnTo>
                  <a:lnTo>
                    <a:pt x="114" y="215"/>
                  </a:lnTo>
                </a:path>
              </a:pathLst>
            </a:custGeom>
            <a:solidFill>
              <a:srgbClr val="AD6900"/>
            </a:solidFill>
            <a:ln w="12700" cap="rnd">
              <a:solidFill>
                <a:schemeClr val="tx1"/>
              </a:solidFill>
              <a:round/>
              <a:headEnd/>
              <a:tailEnd/>
            </a:ln>
          </p:spPr>
          <p:txBody>
            <a:bodyPr/>
            <a:lstStyle/>
            <a:p>
              <a:endParaRPr lang="en-US"/>
            </a:p>
          </p:txBody>
        </p:sp>
        <p:sp>
          <p:nvSpPr>
            <p:cNvPr id="20516" name="Freeform 24">
              <a:extLst>
                <a:ext uri="{FF2B5EF4-FFF2-40B4-BE49-F238E27FC236}">
                  <a16:creationId xmlns:a16="http://schemas.microsoft.com/office/drawing/2014/main" id="{3ADC3A03-CB2A-8D54-F0A7-AE384306AD48}"/>
                </a:ext>
              </a:extLst>
            </p:cNvPr>
            <p:cNvSpPr>
              <a:spLocks/>
            </p:cNvSpPr>
            <p:nvPr/>
          </p:nvSpPr>
          <p:spPr bwMode="auto">
            <a:xfrm>
              <a:off x="1237" y="2172"/>
              <a:ext cx="91" cy="15"/>
            </a:xfrm>
            <a:custGeom>
              <a:avLst/>
              <a:gdLst>
                <a:gd name="T0" fmla="*/ 0 w 91"/>
                <a:gd name="T1" fmla="*/ 14 h 15"/>
                <a:gd name="T2" fmla="*/ 4 w 91"/>
                <a:gd name="T3" fmla="*/ 12 h 15"/>
                <a:gd name="T4" fmla="*/ 8 w 91"/>
                <a:gd name="T5" fmla="*/ 10 h 15"/>
                <a:gd name="T6" fmla="*/ 12 w 91"/>
                <a:gd name="T7" fmla="*/ 10 h 15"/>
                <a:gd name="T8" fmla="*/ 20 w 91"/>
                <a:gd name="T9" fmla="*/ 6 h 15"/>
                <a:gd name="T10" fmla="*/ 26 w 91"/>
                <a:gd name="T11" fmla="*/ 4 h 15"/>
                <a:gd name="T12" fmla="*/ 32 w 91"/>
                <a:gd name="T13" fmla="*/ 4 h 15"/>
                <a:gd name="T14" fmla="*/ 38 w 91"/>
                <a:gd name="T15" fmla="*/ 2 h 15"/>
                <a:gd name="T16" fmla="*/ 42 w 91"/>
                <a:gd name="T17" fmla="*/ 2 h 15"/>
                <a:gd name="T18" fmla="*/ 48 w 91"/>
                <a:gd name="T19" fmla="*/ 2 h 15"/>
                <a:gd name="T20" fmla="*/ 54 w 91"/>
                <a:gd name="T21" fmla="*/ 0 h 15"/>
                <a:gd name="T22" fmla="*/ 60 w 91"/>
                <a:gd name="T23" fmla="*/ 0 h 15"/>
                <a:gd name="T24" fmla="*/ 64 w 91"/>
                <a:gd name="T25" fmla="*/ 0 h 15"/>
                <a:gd name="T26" fmla="*/ 70 w 91"/>
                <a:gd name="T27" fmla="*/ 0 h 15"/>
                <a:gd name="T28" fmla="*/ 74 w 91"/>
                <a:gd name="T29" fmla="*/ 0 h 15"/>
                <a:gd name="T30" fmla="*/ 78 w 91"/>
                <a:gd name="T31" fmla="*/ 0 h 15"/>
                <a:gd name="T32" fmla="*/ 82 w 91"/>
                <a:gd name="T33" fmla="*/ 4 h 15"/>
                <a:gd name="T34" fmla="*/ 86 w 91"/>
                <a:gd name="T35" fmla="*/ 4 h 15"/>
                <a:gd name="T36" fmla="*/ 90 w 91"/>
                <a:gd name="T37" fmla="*/ 6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15"/>
                <a:gd name="T59" fmla="*/ 91 w 91"/>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15">
                  <a:moveTo>
                    <a:pt x="0" y="14"/>
                  </a:moveTo>
                  <a:lnTo>
                    <a:pt x="4" y="12"/>
                  </a:lnTo>
                  <a:lnTo>
                    <a:pt x="8" y="10"/>
                  </a:lnTo>
                  <a:lnTo>
                    <a:pt x="12" y="10"/>
                  </a:lnTo>
                  <a:lnTo>
                    <a:pt x="20" y="6"/>
                  </a:lnTo>
                  <a:lnTo>
                    <a:pt x="26" y="4"/>
                  </a:lnTo>
                  <a:lnTo>
                    <a:pt x="32" y="4"/>
                  </a:lnTo>
                  <a:lnTo>
                    <a:pt x="38" y="2"/>
                  </a:lnTo>
                  <a:lnTo>
                    <a:pt x="42" y="2"/>
                  </a:lnTo>
                  <a:lnTo>
                    <a:pt x="48" y="2"/>
                  </a:lnTo>
                  <a:lnTo>
                    <a:pt x="54" y="0"/>
                  </a:lnTo>
                  <a:lnTo>
                    <a:pt x="60" y="0"/>
                  </a:lnTo>
                  <a:lnTo>
                    <a:pt x="64" y="0"/>
                  </a:lnTo>
                  <a:lnTo>
                    <a:pt x="70" y="0"/>
                  </a:lnTo>
                  <a:lnTo>
                    <a:pt x="74" y="0"/>
                  </a:lnTo>
                  <a:lnTo>
                    <a:pt x="78" y="0"/>
                  </a:lnTo>
                  <a:lnTo>
                    <a:pt x="82" y="4"/>
                  </a:lnTo>
                  <a:lnTo>
                    <a:pt x="86" y="4"/>
                  </a:lnTo>
                  <a:lnTo>
                    <a:pt x="90" y="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17" name="Freeform 25">
              <a:extLst>
                <a:ext uri="{FF2B5EF4-FFF2-40B4-BE49-F238E27FC236}">
                  <a16:creationId xmlns:a16="http://schemas.microsoft.com/office/drawing/2014/main" id="{92EC4637-290F-93D8-1BB2-36BA56D7F5A5}"/>
                </a:ext>
              </a:extLst>
            </p:cNvPr>
            <p:cNvSpPr>
              <a:spLocks/>
            </p:cNvSpPr>
            <p:nvPr/>
          </p:nvSpPr>
          <p:spPr bwMode="auto">
            <a:xfrm>
              <a:off x="1449" y="2180"/>
              <a:ext cx="91" cy="15"/>
            </a:xfrm>
            <a:custGeom>
              <a:avLst/>
              <a:gdLst>
                <a:gd name="T0" fmla="*/ 0 w 91"/>
                <a:gd name="T1" fmla="*/ 14 h 15"/>
                <a:gd name="T2" fmla="*/ 4 w 91"/>
                <a:gd name="T3" fmla="*/ 12 h 15"/>
                <a:gd name="T4" fmla="*/ 8 w 91"/>
                <a:gd name="T5" fmla="*/ 10 h 15"/>
                <a:gd name="T6" fmla="*/ 12 w 91"/>
                <a:gd name="T7" fmla="*/ 10 h 15"/>
                <a:gd name="T8" fmla="*/ 20 w 91"/>
                <a:gd name="T9" fmla="*/ 6 h 15"/>
                <a:gd name="T10" fmla="*/ 26 w 91"/>
                <a:gd name="T11" fmla="*/ 4 h 15"/>
                <a:gd name="T12" fmla="*/ 32 w 91"/>
                <a:gd name="T13" fmla="*/ 4 h 15"/>
                <a:gd name="T14" fmla="*/ 38 w 91"/>
                <a:gd name="T15" fmla="*/ 2 h 15"/>
                <a:gd name="T16" fmla="*/ 42 w 91"/>
                <a:gd name="T17" fmla="*/ 2 h 15"/>
                <a:gd name="T18" fmla="*/ 48 w 91"/>
                <a:gd name="T19" fmla="*/ 2 h 15"/>
                <a:gd name="T20" fmla="*/ 54 w 91"/>
                <a:gd name="T21" fmla="*/ 0 h 15"/>
                <a:gd name="T22" fmla="*/ 60 w 91"/>
                <a:gd name="T23" fmla="*/ 0 h 15"/>
                <a:gd name="T24" fmla="*/ 64 w 91"/>
                <a:gd name="T25" fmla="*/ 0 h 15"/>
                <a:gd name="T26" fmla="*/ 70 w 91"/>
                <a:gd name="T27" fmla="*/ 0 h 15"/>
                <a:gd name="T28" fmla="*/ 74 w 91"/>
                <a:gd name="T29" fmla="*/ 0 h 15"/>
                <a:gd name="T30" fmla="*/ 78 w 91"/>
                <a:gd name="T31" fmla="*/ 0 h 15"/>
                <a:gd name="T32" fmla="*/ 82 w 91"/>
                <a:gd name="T33" fmla="*/ 4 h 15"/>
                <a:gd name="T34" fmla="*/ 86 w 91"/>
                <a:gd name="T35" fmla="*/ 4 h 15"/>
                <a:gd name="T36" fmla="*/ 90 w 91"/>
                <a:gd name="T37" fmla="*/ 6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1"/>
                <a:gd name="T58" fmla="*/ 0 h 15"/>
                <a:gd name="T59" fmla="*/ 91 w 91"/>
                <a:gd name="T60" fmla="*/ 15 h 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1" h="15">
                  <a:moveTo>
                    <a:pt x="0" y="14"/>
                  </a:moveTo>
                  <a:lnTo>
                    <a:pt x="4" y="12"/>
                  </a:lnTo>
                  <a:lnTo>
                    <a:pt x="8" y="10"/>
                  </a:lnTo>
                  <a:lnTo>
                    <a:pt x="12" y="10"/>
                  </a:lnTo>
                  <a:lnTo>
                    <a:pt x="20" y="6"/>
                  </a:lnTo>
                  <a:lnTo>
                    <a:pt x="26" y="4"/>
                  </a:lnTo>
                  <a:lnTo>
                    <a:pt x="32" y="4"/>
                  </a:lnTo>
                  <a:lnTo>
                    <a:pt x="38" y="2"/>
                  </a:lnTo>
                  <a:lnTo>
                    <a:pt x="42" y="2"/>
                  </a:lnTo>
                  <a:lnTo>
                    <a:pt x="48" y="2"/>
                  </a:lnTo>
                  <a:lnTo>
                    <a:pt x="54" y="0"/>
                  </a:lnTo>
                  <a:lnTo>
                    <a:pt x="60" y="0"/>
                  </a:lnTo>
                  <a:lnTo>
                    <a:pt x="64" y="0"/>
                  </a:lnTo>
                  <a:lnTo>
                    <a:pt x="70" y="0"/>
                  </a:lnTo>
                  <a:lnTo>
                    <a:pt x="74" y="0"/>
                  </a:lnTo>
                  <a:lnTo>
                    <a:pt x="78" y="0"/>
                  </a:lnTo>
                  <a:lnTo>
                    <a:pt x="82" y="4"/>
                  </a:lnTo>
                  <a:lnTo>
                    <a:pt x="86" y="4"/>
                  </a:lnTo>
                  <a:lnTo>
                    <a:pt x="90" y="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18" name="Freeform 26">
              <a:extLst>
                <a:ext uri="{FF2B5EF4-FFF2-40B4-BE49-F238E27FC236}">
                  <a16:creationId xmlns:a16="http://schemas.microsoft.com/office/drawing/2014/main" id="{D6F635A6-5AE3-75A8-3613-1DE2CDFFB51F}"/>
                </a:ext>
              </a:extLst>
            </p:cNvPr>
            <p:cNvSpPr>
              <a:spLocks/>
            </p:cNvSpPr>
            <p:nvPr/>
          </p:nvSpPr>
          <p:spPr bwMode="auto">
            <a:xfrm>
              <a:off x="995" y="1932"/>
              <a:ext cx="332" cy="716"/>
            </a:xfrm>
            <a:custGeom>
              <a:avLst/>
              <a:gdLst>
                <a:gd name="T0" fmla="*/ 217 w 332"/>
                <a:gd name="T1" fmla="*/ 215 h 716"/>
                <a:gd name="T2" fmla="*/ 213 w 332"/>
                <a:gd name="T3" fmla="*/ 221 h 716"/>
                <a:gd name="T4" fmla="*/ 243 w 332"/>
                <a:gd name="T5" fmla="*/ 147 h 716"/>
                <a:gd name="T6" fmla="*/ 275 w 332"/>
                <a:gd name="T7" fmla="*/ 113 h 716"/>
                <a:gd name="T8" fmla="*/ 331 w 332"/>
                <a:gd name="T9" fmla="*/ 101 h 716"/>
                <a:gd name="T10" fmla="*/ 297 w 332"/>
                <a:gd name="T11" fmla="*/ 39 h 716"/>
                <a:gd name="T12" fmla="*/ 246 w 332"/>
                <a:gd name="T13" fmla="*/ 0 h 716"/>
                <a:gd name="T14" fmla="*/ 224 w 332"/>
                <a:gd name="T15" fmla="*/ 0 h 716"/>
                <a:gd name="T16" fmla="*/ 203 w 332"/>
                <a:gd name="T17" fmla="*/ 0 h 716"/>
                <a:gd name="T18" fmla="*/ 182 w 332"/>
                <a:gd name="T19" fmla="*/ 11 h 716"/>
                <a:gd name="T20" fmla="*/ 160 w 332"/>
                <a:gd name="T21" fmla="*/ 22 h 716"/>
                <a:gd name="T22" fmla="*/ 139 w 332"/>
                <a:gd name="T23" fmla="*/ 32 h 716"/>
                <a:gd name="T24" fmla="*/ 107 w 332"/>
                <a:gd name="T25" fmla="*/ 54 h 716"/>
                <a:gd name="T26" fmla="*/ 86 w 332"/>
                <a:gd name="T27" fmla="*/ 64 h 716"/>
                <a:gd name="T28" fmla="*/ 75 w 332"/>
                <a:gd name="T29" fmla="*/ 86 h 716"/>
                <a:gd name="T30" fmla="*/ 64 w 332"/>
                <a:gd name="T31" fmla="*/ 107 h 716"/>
                <a:gd name="T32" fmla="*/ 54 w 332"/>
                <a:gd name="T33" fmla="*/ 128 h 716"/>
                <a:gd name="T34" fmla="*/ 43 w 332"/>
                <a:gd name="T35" fmla="*/ 150 h 716"/>
                <a:gd name="T36" fmla="*/ 32 w 332"/>
                <a:gd name="T37" fmla="*/ 171 h 716"/>
                <a:gd name="T38" fmla="*/ 32 w 332"/>
                <a:gd name="T39" fmla="*/ 192 h 716"/>
                <a:gd name="T40" fmla="*/ 32 w 332"/>
                <a:gd name="T41" fmla="*/ 214 h 716"/>
                <a:gd name="T42" fmla="*/ 22 w 332"/>
                <a:gd name="T43" fmla="*/ 246 h 716"/>
                <a:gd name="T44" fmla="*/ 22 w 332"/>
                <a:gd name="T45" fmla="*/ 288 h 716"/>
                <a:gd name="T46" fmla="*/ 22 w 332"/>
                <a:gd name="T47" fmla="*/ 310 h 716"/>
                <a:gd name="T48" fmla="*/ 22 w 332"/>
                <a:gd name="T49" fmla="*/ 342 h 716"/>
                <a:gd name="T50" fmla="*/ 11 w 332"/>
                <a:gd name="T51" fmla="*/ 374 h 716"/>
                <a:gd name="T52" fmla="*/ 11 w 332"/>
                <a:gd name="T53" fmla="*/ 416 h 716"/>
                <a:gd name="T54" fmla="*/ 11 w 332"/>
                <a:gd name="T55" fmla="*/ 448 h 716"/>
                <a:gd name="T56" fmla="*/ 0 w 332"/>
                <a:gd name="T57" fmla="*/ 480 h 716"/>
                <a:gd name="T58" fmla="*/ 0 w 332"/>
                <a:gd name="T59" fmla="*/ 502 h 716"/>
                <a:gd name="T60" fmla="*/ 0 w 332"/>
                <a:gd name="T61" fmla="*/ 534 h 716"/>
                <a:gd name="T62" fmla="*/ 0 w 332"/>
                <a:gd name="T63" fmla="*/ 555 h 716"/>
                <a:gd name="T64" fmla="*/ 0 w 332"/>
                <a:gd name="T65" fmla="*/ 576 h 716"/>
                <a:gd name="T66" fmla="*/ 0 w 332"/>
                <a:gd name="T67" fmla="*/ 598 h 716"/>
                <a:gd name="T68" fmla="*/ 0 w 332"/>
                <a:gd name="T69" fmla="*/ 630 h 716"/>
                <a:gd name="T70" fmla="*/ 0 w 332"/>
                <a:gd name="T71" fmla="*/ 651 h 716"/>
                <a:gd name="T72" fmla="*/ 0 w 332"/>
                <a:gd name="T73" fmla="*/ 672 h 716"/>
                <a:gd name="T74" fmla="*/ 0 w 332"/>
                <a:gd name="T75" fmla="*/ 694 h 716"/>
                <a:gd name="T76" fmla="*/ 0 w 332"/>
                <a:gd name="T77" fmla="*/ 715 h 716"/>
                <a:gd name="T78" fmla="*/ 0 w 332"/>
                <a:gd name="T79" fmla="*/ 694 h 716"/>
                <a:gd name="T80" fmla="*/ 11 w 332"/>
                <a:gd name="T81" fmla="*/ 672 h 716"/>
                <a:gd name="T82" fmla="*/ 22 w 332"/>
                <a:gd name="T83" fmla="*/ 651 h 716"/>
                <a:gd name="T84" fmla="*/ 22 w 332"/>
                <a:gd name="T85" fmla="*/ 630 h 716"/>
                <a:gd name="T86" fmla="*/ 32 w 332"/>
                <a:gd name="T87" fmla="*/ 608 h 716"/>
                <a:gd name="T88" fmla="*/ 43 w 332"/>
                <a:gd name="T89" fmla="*/ 587 h 716"/>
                <a:gd name="T90" fmla="*/ 54 w 332"/>
                <a:gd name="T91" fmla="*/ 566 h 716"/>
                <a:gd name="T92" fmla="*/ 75 w 332"/>
                <a:gd name="T93" fmla="*/ 544 h 716"/>
                <a:gd name="T94" fmla="*/ 96 w 332"/>
                <a:gd name="T95" fmla="*/ 523 h 716"/>
                <a:gd name="T96" fmla="*/ 139 w 332"/>
                <a:gd name="T97" fmla="*/ 355 h 716"/>
                <a:gd name="T98" fmla="*/ 217 w 332"/>
                <a:gd name="T99" fmla="*/ 215 h 7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2"/>
                <a:gd name="T151" fmla="*/ 0 h 716"/>
                <a:gd name="T152" fmla="*/ 332 w 332"/>
                <a:gd name="T153" fmla="*/ 716 h 7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2" h="716">
                  <a:moveTo>
                    <a:pt x="217" y="215"/>
                  </a:moveTo>
                  <a:lnTo>
                    <a:pt x="213" y="221"/>
                  </a:lnTo>
                  <a:lnTo>
                    <a:pt x="243" y="147"/>
                  </a:lnTo>
                  <a:lnTo>
                    <a:pt x="275" y="113"/>
                  </a:lnTo>
                  <a:lnTo>
                    <a:pt x="331" y="101"/>
                  </a:lnTo>
                  <a:lnTo>
                    <a:pt x="297" y="39"/>
                  </a:lnTo>
                  <a:lnTo>
                    <a:pt x="246" y="0"/>
                  </a:lnTo>
                  <a:lnTo>
                    <a:pt x="224" y="0"/>
                  </a:lnTo>
                  <a:lnTo>
                    <a:pt x="203" y="0"/>
                  </a:lnTo>
                  <a:lnTo>
                    <a:pt x="182" y="11"/>
                  </a:lnTo>
                  <a:lnTo>
                    <a:pt x="160" y="22"/>
                  </a:lnTo>
                  <a:lnTo>
                    <a:pt x="139" y="32"/>
                  </a:lnTo>
                  <a:lnTo>
                    <a:pt x="107" y="54"/>
                  </a:lnTo>
                  <a:lnTo>
                    <a:pt x="86" y="64"/>
                  </a:lnTo>
                  <a:lnTo>
                    <a:pt x="75" y="86"/>
                  </a:lnTo>
                  <a:lnTo>
                    <a:pt x="64" y="107"/>
                  </a:lnTo>
                  <a:lnTo>
                    <a:pt x="54" y="128"/>
                  </a:lnTo>
                  <a:lnTo>
                    <a:pt x="43" y="150"/>
                  </a:lnTo>
                  <a:lnTo>
                    <a:pt x="32" y="171"/>
                  </a:lnTo>
                  <a:lnTo>
                    <a:pt x="32" y="192"/>
                  </a:lnTo>
                  <a:lnTo>
                    <a:pt x="32" y="214"/>
                  </a:lnTo>
                  <a:lnTo>
                    <a:pt x="22" y="246"/>
                  </a:lnTo>
                  <a:lnTo>
                    <a:pt x="22" y="288"/>
                  </a:lnTo>
                  <a:lnTo>
                    <a:pt x="22" y="310"/>
                  </a:lnTo>
                  <a:lnTo>
                    <a:pt x="22" y="342"/>
                  </a:lnTo>
                  <a:lnTo>
                    <a:pt x="11" y="374"/>
                  </a:lnTo>
                  <a:lnTo>
                    <a:pt x="11" y="416"/>
                  </a:lnTo>
                  <a:lnTo>
                    <a:pt x="11" y="448"/>
                  </a:lnTo>
                  <a:lnTo>
                    <a:pt x="0" y="480"/>
                  </a:lnTo>
                  <a:lnTo>
                    <a:pt x="0" y="502"/>
                  </a:lnTo>
                  <a:lnTo>
                    <a:pt x="0" y="534"/>
                  </a:lnTo>
                  <a:lnTo>
                    <a:pt x="0" y="555"/>
                  </a:lnTo>
                  <a:lnTo>
                    <a:pt x="0" y="576"/>
                  </a:lnTo>
                  <a:lnTo>
                    <a:pt x="0" y="598"/>
                  </a:lnTo>
                  <a:lnTo>
                    <a:pt x="0" y="630"/>
                  </a:lnTo>
                  <a:lnTo>
                    <a:pt x="0" y="651"/>
                  </a:lnTo>
                  <a:lnTo>
                    <a:pt x="0" y="672"/>
                  </a:lnTo>
                  <a:lnTo>
                    <a:pt x="0" y="694"/>
                  </a:lnTo>
                  <a:lnTo>
                    <a:pt x="0" y="715"/>
                  </a:lnTo>
                  <a:lnTo>
                    <a:pt x="0" y="694"/>
                  </a:lnTo>
                  <a:lnTo>
                    <a:pt x="11" y="672"/>
                  </a:lnTo>
                  <a:lnTo>
                    <a:pt x="22" y="651"/>
                  </a:lnTo>
                  <a:lnTo>
                    <a:pt x="22" y="630"/>
                  </a:lnTo>
                  <a:lnTo>
                    <a:pt x="32" y="608"/>
                  </a:lnTo>
                  <a:lnTo>
                    <a:pt x="43" y="587"/>
                  </a:lnTo>
                  <a:lnTo>
                    <a:pt x="54" y="566"/>
                  </a:lnTo>
                  <a:lnTo>
                    <a:pt x="75" y="544"/>
                  </a:lnTo>
                  <a:lnTo>
                    <a:pt x="96" y="523"/>
                  </a:lnTo>
                  <a:lnTo>
                    <a:pt x="139" y="355"/>
                  </a:lnTo>
                  <a:lnTo>
                    <a:pt x="217" y="215"/>
                  </a:lnTo>
                </a:path>
              </a:pathLst>
            </a:custGeom>
            <a:solidFill>
              <a:srgbClr val="AD6900"/>
            </a:solidFill>
            <a:ln w="12700" cap="rnd">
              <a:solidFill>
                <a:schemeClr val="tx1"/>
              </a:solidFill>
              <a:round/>
              <a:headEnd/>
              <a:tailEnd/>
            </a:ln>
          </p:spPr>
          <p:txBody>
            <a:bodyPr/>
            <a:lstStyle/>
            <a:p>
              <a:endParaRPr lang="en-US"/>
            </a:p>
          </p:txBody>
        </p:sp>
        <p:sp>
          <p:nvSpPr>
            <p:cNvPr id="20519" name="Freeform 27">
              <a:extLst>
                <a:ext uri="{FF2B5EF4-FFF2-40B4-BE49-F238E27FC236}">
                  <a16:creationId xmlns:a16="http://schemas.microsoft.com/office/drawing/2014/main" id="{E97F3BFF-D395-485E-B0D5-F38981D9CCC9}"/>
                </a:ext>
              </a:extLst>
            </p:cNvPr>
            <p:cNvSpPr>
              <a:spLocks/>
            </p:cNvSpPr>
            <p:nvPr/>
          </p:nvSpPr>
          <p:spPr bwMode="auto">
            <a:xfrm>
              <a:off x="1220" y="1909"/>
              <a:ext cx="321" cy="129"/>
            </a:xfrm>
            <a:custGeom>
              <a:avLst/>
              <a:gdLst>
                <a:gd name="T0" fmla="*/ 0 w 321"/>
                <a:gd name="T1" fmla="*/ 47 h 129"/>
                <a:gd name="T2" fmla="*/ 37 w 321"/>
                <a:gd name="T3" fmla="*/ 23 h 129"/>
                <a:gd name="T4" fmla="*/ 74 w 321"/>
                <a:gd name="T5" fmla="*/ 12 h 129"/>
                <a:gd name="T6" fmla="*/ 113 w 321"/>
                <a:gd name="T7" fmla="*/ 12 h 129"/>
                <a:gd name="T8" fmla="*/ 150 w 321"/>
                <a:gd name="T9" fmla="*/ 0 h 129"/>
                <a:gd name="T10" fmla="*/ 187 w 321"/>
                <a:gd name="T11" fmla="*/ 12 h 129"/>
                <a:gd name="T12" fmla="*/ 226 w 321"/>
                <a:gd name="T13" fmla="*/ 23 h 129"/>
                <a:gd name="T14" fmla="*/ 263 w 321"/>
                <a:gd name="T15" fmla="*/ 23 h 129"/>
                <a:gd name="T16" fmla="*/ 301 w 321"/>
                <a:gd name="T17" fmla="*/ 35 h 129"/>
                <a:gd name="T18" fmla="*/ 320 w 321"/>
                <a:gd name="T19" fmla="*/ 58 h 129"/>
                <a:gd name="T20" fmla="*/ 320 w 321"/>
                <a:gd name="T21" fmla="*/ 82 h 129"/>
                <a:gd name="T22" fmla="*/ 283 w 321"/>
                <a:gd name="T23" fmla="*/ 93 h 129"/>
                <a:gd name="T24" fmla="*/ 263 w 321"/>
                <a:gd name="T25" fmla="*/ 117 h 129"/>
                <a:gd name="T26" fmla="*/ 226 w 321"/>
                <a:gd name="T27" fmla="*/ 117 h 129"/>
                <a:gd name="T28" fmla="*/ 187 w 321"/>
                <a:gd name="T29" fmla="*/ 128 h 129"/>
                <a:gd name="T30" fmla="*/ 150 w 321"/>
                <a:gd name="T31" fmla="*/ 128 h 129"/>
                <a:gd name="T32" fmla="*/ 113 w 321"/>
                <a:gd name="T33" fmla="*/ 128 h 129"/>
                <a:gd name="T34" fmla="*/ 94 w 321"/>
                <a:gd name="T35" fmla="*/ 105 h 129"/>
                <a:gd name="T36" fmla="*/ 74 w 321"/>
                <a:gd name="T37" fmla="*/ 82 h 129"/>
                <a:gd name="T38" fmla="*/ 57 w 321"/>
                <a:gd name="T39" fmla="*/ 58 h 129"/>
                <a:gd name="T40" fmla="*/ 18 w 321"/>
                <a:gd name="T41" fmla="*/ 58 h 129"/>
                <a:gd name="T42" fmla="*/ 0 w 321"/>
                <a:gd name="T43" fmla="*/ 47 h 1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1"/>
                <a:gd name="T67" fmla="*/ 0 h 129"/>
                <a:gd name="T68" fmla="*/ 321 w 321"/>
                <a:gd name="T69" fmla="*/ 129 h 12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1" h="129">
                  <a:moveTo>
                    <a:pt x="0" y="47"/>
                  </a:moveTo>
                  <a:lnTo>
                    <a:pt x="37" y="23"/>
                  </a:lnTo>
                  <a:lnTo>
                    <a:pt x="74" y="12"/>
                  </a:lnTo>
                  <a:lnTo>
                    <a:pt x="113" y="12"/>
                  </a:lnTo>
                  <a:lnTo>
                    <a:pt x="150" y="0"/>
                  </a:lnTo>
                  <a:lnTo>
                    <a:pt x="187" y="12"/>
                  </a:lnTo>
                  <a:lnTo>
                    <a:pt x="226" y="23"/>
                  </a:lnTo>
                  <a:lnTo>
                    <a:pt x="263" y="23"/>
                  </a:lnTo>
                  <a:lnTo>
                    <a:pt x="301" y="35"/>
                  </a:lnTo>
                  <a:lnTo>
                    <a:pt x="320" y="58"/>
                  </a:lnTo>
                  <a:lnTo>
                    <a:pt x="320" y="82"/>
                  </a:lnTo>
                  <a:lnTo>
                    <a:pt x="283" y="93"/>
                  </a:lnTo>
                  <a:lnTo>
                    <a:pt x="263" y="117"/>
                  </a:lnTo>
                  <a:lnTo>
                    <a:pt x="226" y="117"/>
                  </a:lnTo>
                  <a:lnTo>
                    <a:pt x="187" y="128"/>
                  </a:lnTo>
                  <a:lnTo>
                    <a:pt x="150" y="128"/>
                  </a:lnTo>
                  <a:lnTo>
                    <a:pt x="113" y="128"/>
                  </a:lnTo>
                  <a:lnTo>
                    <a:pt x="94" y="105"/>
                  </a:lnTo>
                  <a:lnTo>
                    <a:pt x="74" y="82"/>
                  </a:lnTo>
                  <a:lnTo>
                    <a:pt x="57" y="58"/>
                  </a:lnTo>
                  <a:lnTo>
                    <a:pt x="18" y="58"/>
                  </a:lnTo>
                  <a:lnTo>
                    <a:pt x="0" y="47"/>
                  </a:lnTo>
                </a:path>
              </a:pathLst>
            </a:custGeom>
            <a:solidFill>
              <a:srgbClr val="AD6900"/>
            </a:solidFill>
            <a:ln w="12700" cap="rnd">
              <a:solidFill>
                <a:schemeClr val="tx1"/>
              </a:solidFill>
              <a:round/>
              <a:headEnd/>
              <a:tailEnd/>
            </a:ln>
          </p:spPr>
          <p:txBody>
            <a:bodyPr/>
            <a:lstStyle/>
            <a:p>
              <a:endParaRPr lang="en-US"/>
            </a:p>
          </p:txBody>
        </p:sp>
      </p:grpSp>
      <p:grpSp>
        <p:nvGrpSpPr>
          <p:cNvPr id="20490" name="Group 28">
            <a:extLst>
              <a:ext uri="{FF2B5EF4-FFF2-40B4-BE49-F238E27FC236}">
                <a16:creationId xmlns:a16="http://schemas.microsoft.com/office/drawing/2014/main" id="{C2657857-EFD4-1E17-5C02-7D02A134B7BA}"/>
              </a:ext>
            </a:extLst>
          </p:cNvPr>
          <p:cNvGrpSpPr>
            <a:grpSpLocks/>
          </p:cNvGrpSpPr>
          <p:nvPr/>
        </p:nvGrpSpPr>
        <p:grpSpPr bwMode="auto">
          <a:xfrm>
            <a:off x="2514600" y="5181600"/>
            <a:ext cx="977900" cy="1017588"/>
            <a:chOff x="2472" y="2624"/>
            <a:chExt cx="616" cy="641"/>
          </a:xfrm>
        </p:grpSpPr>
        <p:grpSp>
          <p:nvGrpSpPr>
            <p:cNvPr id="20499" name="Group 29">
              <a:extLst>
                <a:ext uri="{FF2B5EF4-FFF2-40B4-BE49-F238E27FC236}">
                  <a16:creationId xmlns:a16="http://schemas.microsoft.com/office/drawing/2014/main" id="{E141D779-1A9D-5EFC-0CD1-9E12FF2A12C3}"/>
                </a:ext>
              </a:extLst>
            </p:cNvPr>
            <p:cNvGrpSpPr>
              <a:grpSpLocks/>
            </p:cNvGrpSpPr>
            <p:nvPr/>
          </p:nvGrpSpPr>
          <p:grpSpPr bwMode="auto">
            <a:xfrm>
              <a:off x="2661" y="2624"/>
              <a:ext cx="427" cy="641"/>
              <a:chOff x="2661" y="2624"/>
              <a:chExt cx="427" cy="641"/>
            </a:xfrm>
          </p:grpSpPr>
          <p:sp>
            <p:nvSpPr>
              <p:cNvPr id="20506" name="Freeform 30">
                <a:extLst>
                  <a:ext uri="{FF2B5EF4-FFF2-40B4-BE49-F238E27FC236}">
                    <a16:creationId xmlns:a16="http://schemas.microsoft.com/office/drawing/2014/main" id="{DE051303-EED2-4871-D9A1-83F9416D6B61}"/>
                  </a:ext>
                </a:extLst>
              </p:cNvPr>
              <p:cNvSpPr>
                <a:spLocks/>
              </p:cNvSpPr>
              <p:nvPr/>
            </p:nvSpPr>
            <p:spPr bwMode="auto">
              <a:xfrm>
                <a:off x="2661" y="2624"/>
                <a:ext cx="427" cy="641"/>
              </a:xfrm>
              <a:custGeom>
                <a:avLst/>
                <a:gdLst>
                  <a:gd name="T0" fmla="*/ 370 w 427"/>
                  <a:gd name="T1" fmla="*/ 87 h 641"/>
                  <a:gd name="T2" fmla="*/ 343 w 427"/>
                  <a:gd name="T3" fmla="*/ 58 h 641"/>
                  <a:gd name="T4" fmla="*/ 296 w 427"/>
                  <a:gd name="T5" fmla="*/ 29 h 641"/>
                  <a:gd name="T6" fmla="*/ 250 w 427"/>
                  <a:gd name="T7" fmla="*/ 20 h 641"/>
                  <a:gd name="T8" fmla="*/ 203 w 427"/>
                  <a:gd name="T9" fmla="*/ 10 h 641"/>
                  <a:gd name="T10" fmla="*/ 148 w 427"/>
                  <a:gd name="T11" fmla="*/ 0 h 641"/>
                  <a:gd name="T12" fmla="*/ 92 w 427"/>
                  <a:gd name="T13" fmla="*/ 0 h 641"/>
                  <a:gd name="T14" fmla="*/ 56 w 427"/>
                  <a:gd name="T15" fmla="*/ 29 h 641"/>
                  <a:gd name="T16" fmla="*/ 37 w 427"/>
                  <a:gd name="T17" fmla="*/ 68 h 641"/>
                  <a:gd name="T18" fmla="*/ 18 w 427"/>
                  <a:gd name="T19" fmla="*/ 107 h 641"/>
                  <a:gd name="T20" fmla="*/ 9 w 427"/>
                  <a:gd name="T21" fmla="*/ 145 h 641"/>
                  <a:gd name="T22" fmla="*/ 0 w 427"/>
                  <a:gd name="T23" fmla="*/ 185 h 641"/>
                  <a:gd name="T24" fmla="*/ 0 w 427"/>
                  <a:gd name="T25" fmla="*/ 233 h 641"/>
                  <a:gd name="T26" fmla="*/ 0 w 427"/>
                  <a:gd name="T27" fmla="*/ 272 h 641"/>
                  <a:gd name="T28" fmla="*/ 0 w 427"/>
                  <a:gd name="T29" fmla="*/ 311 h 641"/>
                  <a:gd name="T30" fmla="*/ 18 w 427"/>
                  <a:gd name="T31" fmla="*/ 349 h 641"/>
                  <a:gd name="T32" fmla="*/ 56 w 427"/>
                  <a:gd name="T33" fmla="*/ 369 h 641"/>
                  <a:gd name="T34" fmla="*/ 92 w 427"/>
                  <a:gd name="T35" fmla="*/ 388 h 641"/>
                  <a:gd name="T36" fmla="*/ 130 w 427"/>
                  <a:gd name="T37" fmla="*/ 407 h 641"/>
                  <a:gd name="T38" fmla="*/ 157 w 427"/>
                  <a:gd name="T39" fmla="*/ 436 h 641"/>
                  <a:gd name="T40" fmla="*/ 176 w 427"/>
                  <a:gd name="T41" fmla="*/ 485 h 641"/>
                  <a:gd name="T42" fmla="*/ 195 w 427"/>
                  <a:gd name="T43" fmla="*/ 524 h 641"/>
                  <a:gd name="T44" fmla="*/ 203 w 427"/>
                  <a:gd name="T45" fmla="*/ 563 h 641"/>
                  <a:gd name="T46" fmla="*/ 231 w 427"/>
                  <a:gd name="T47" fmla="*/ 602 h 641"/>
                  <a:gd name="T48" fmla="*/ 269 w 427"/>
                  <a:gd name="T49" fmla="*/ 621 h 641"/>
                  <a:gd name="T50" fmla="*/ 315 w 427"/>
                  <a:gd name="T51" fmla="*/ 631 h 641"/>
                  <a:gd name="T52" fmla="*/ 352 w 427"/>
                  <a:gd name="T53" fmla="*/ 640 h 641"/>
                  <a:gd name="T54" fmla="*/ 389 w 427"/>
                  <a:gd name="T55" fmla="*/ 611 h 641"/>
                  <a:gd name="T56" fmla="*/ 408 w 427"/>
                  <a:gd name="T57" fmla="*/ 573 h 641"/>
                  <a:gd name="T58" fmla="*/ 426 w 427"/>
                  <a:gd name="T59" fmla="*/ 534 h 641"/>
                  <a:gd name="T60" fmla="*/ 417 w 427"/>
                  <a:gd name="T61" fmla="*/ 495 h 641"/>
                  <a:gd name="T62" fmla="*/ 408 w 427"/>
                  <a:gd name="T63" fmla="*/ 456 h 6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7"/>
                  <a:gd name="T97" fmla="*/ 0 h 641"/>
                  <a:gd name="T98" fmla="*/ 427 w 427"/>
                  <a:gd name="T99" fmla="*/ 641 h 6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7" h="641">
                    <a:moveTo>
                      <a:pt x="380" y="116"/>
                    </a:moveTo>
                    <a:lnTo>
                      <a:pt x="370" y="87"/>
                    </a:lnTo>
                    <a:lnTo>
                      <a:pt x="362" y="68"/>
                    </a:lnTo>
                    <a:lnTo>
                      <a:pt x="343" y="58"/>
                    </a:lnTo>
                    <a:lnTo>
                      <a:pt x="324" y="49"/>
                    </a:lnTo>
                    <a:lnTo>
                      <a:pt x="296" y="29"/>
                    </a:lnTo>
                    <a:lnTo>
                      <a:pt x="278" y="29"/>
                    </a:lnTo>
                    <a:lnTo>
                      <a:pt x="250" y="20"/>
                    </a:lnTo>
                    <a:lnTo>
                      <a:pt x="223" y="10"/>
                    </a:lnTo>
                    <a:lnTo>
                      <a:pt x="203" y="10"/>
                    </a:lnTo>
                    <a:lnTo>
                      <a:pt x="176" y="0"/>
                    </a:lnTo>
                    <a:lnTo>
                      <a:pt x="148" y="0"/>
                    </a:lnTo>
                    <a:lnTo>
                      <a:pt x="111" y="0"/>
                    </a:lnTo>
                    <a:lnTo>
                      <a:pt x="92" y="0"/>
                    </a:lnTo>
                    <a:lnTo>
                      <a:pt x="74" y="10"/>
                    </a:lnTo>
                    <a:lnTo>
                      <a:pt x="56" y="29"/>
                    </a:lnTo>
                    <a:lnTo>
                      <a:pt x="46" y="49"/>
                    </a:lnTo>
                    <a:lnTo>
                      <a:pt x="37" y="68"/>
                    </a:lnTo>
                    <a:lnTo>
                      <a:pt x="28" y="87"/>
                    </a:lnTo>
                    <a:lnTo>
                      <a:pt x="18" y="107"/>
                    </a:lnTo>
                    <a:lnTo>
                      <a:pt x="9" y="126"/>
                    </a:lnTo>
                    <a:lnTo>
                      <a:pt x="9" y="145"/>
                    </a:lnTo>
                    <a:lnTo>
                      <a:pt x="0" y="165"/>
                    </a:lnTo>
                    <a:lnTo>
                      <a:pt x="0" y="185"/>
                    </a:lnTo>
                    <a:lnTo>
                      <a:pt x="0" y="204"/>
                    </a:lnTo>
                    <a:lnTo>
                      <a:pt x="0" y="233"/>
                    </a:lnTo>
                    <a:lnTo>
                      <a:pt x="0" y="253"/>
                    </a:lnTo>
                    <a:lnTo>
                      <a:pt x="0" y="272"/>
                    </a:lnTo>
                    <a:lnTo>
                      <a:pt x="0" y="291"/>
                    </a:lnTo>
                    <a:lnTo>
                      <a:pt x="0" y="311"/>
                    </a:lnTo>
                    <a:lnTo>
                      <a:pt x="9" y="330"/>
                    </a:lnTo>
                    <a:lnTo>
                      <a:pt x="18" y="349"/>
                    </a:lnTo>
                    <a:lnTo>
                      <a:pt x="37" y="359"/>
                    </a:lnTo>
                    <a:lnTo>
                      <a:pt x="56" y="369"/>
                    </a:lnTo>
                    <a:lnTo>
                      <a:pt x="74" y="369"/>
                    </a:lnTo>
                    <a:lnTo>
                      <a:pt x="92" y="388"/>
                    </a:lnTo>
                    <a:lnTo>
                      <a:pt x="111" y="398"/>
                    </a:lnTo>
                    <a:lnTo>
                      <a:pt x="130" y="407"/>
                    </a:lnTo>
                    <a:lnTo>
                      <a:pt x="139" y="427"/>
                    </a:lnTo>
                    <a:lnTo>
                      <a:pt x="157" y="436"/>
                    </a:lnTo>
                    <a:lnTo>
                      <a:pt x="167" y="465"/>
                    </a:lnTo>
                    <a:lnTo>
                      <a:pt x="176" y="485"/>
                    </a:lnTo>
                    <a:lnTo>
                      <a:pt x="185" y="505"/>
                    </a:lnTo>
                    <a:lnTo>
                      <a:pt x="195" y="524"/>
                    </a:lnTo>
                    <a:lnTo>
                      <a:pt x="203" y="544"/>
                    </a:lnTo>
                    <a:lnTo>
                      <a:pt x="203" y="563"/>
                    </a:lnTo>
                    <a:lnTo>
                      <a:pt x="223" y="582"/>
                    </a:lnTo>
                    <a:lnTo>
                      <a:pt x="231" y="602"/>
                    </a:lnTo>
                    <a:lnTo>
                      <a:pt x="250" y="611"/>
                    </a:lnTo>
                    <a:lnTo>
                      <a:pt x="269" y="621"/>
                    </a:lnTo>
                    <a:lnTo>
                      <a:pt x="287" y="621"/>
                    </a:lnTo>
                    <a:lnTo>
                      <a:pt x="315" y="631"/>
                    </a:lnTo>
                    <a:lnTo>
                      <a:pt x="334" y="640"/>
                    </a:lnTo>
                    <a:lnTo>
                      <a:pt x="352" y="640"/>
                    </a:lnTo>
                    <a:lnTo>
                      <a:pt x="370" y="631"/>
                    </a:lnTo>
                    <a:lnTo>
                      <a:pt x="389" y="611"/>
                    </a:lnTo>
                    <a:lnTo>
                      <a:pt x="398" y="592"/>
                    </a:lnTo>
                    <a:lnTo>
                      <a:pt x="408" y="573"/>
                    </a:lnTo>
                    <a:lnTo>
                      <a:pt x="417" y="553"/>
                    </a:lnTo>
                    <a:lnTo>
                      <a:pt x="426" y="534"/>
                    </a:lnTo>
                    <a:lnTo>
                      <a:pt x="426" y="515"/>
                    </a:lnTo>
                    <a:lnTo>
                      <a:pt x="417" y="495"/>
                    </a:lnTo>
                    <a:lnTo>
                      <a:pt x="426" y="456"/>
                    </a:lnTo>
                    <a:lnTo>
                      <a:pt x="408" y="456"/>
                    </a:lnTo>
                    <a:lnTo>
                      <a:pt x="398" y="446"/>
                    </a:lnTo>
                  </a:path>
                </a:pathLst>
              </a:custGeom>
              <a:solidFill>
                <a:srgbClr val="F57B49"/>
              </a:solidFill>
              <a:ln w="12700" cap="rnd">
                <a:solidFill>
                  <a:schemeClr val="tx1"/>
                </a:solidFill>
                <a:round/>
                <a:headEnd/>
                <a:tailEnd/>
              </a:ln>
            </p:spPr>
            <p:txBody>
              <a:bodyPr/>
              <a:lstStyle/>
              <a:p>
                <a:endParaRPr lang="en-US"/>
              </a:p>
            </p:txBody>
          </p:sp>
          <p:sp>
            <p:nvSpPr>
              <p:cNvPr id="20507" name="Freeform 31">
                <a:extLst>
                  <a:ext uri="{FF2B5EF4-FFF2-40B4-BE49-F238E27FC236}">
                    <a16:creationId xmlns:a16="http://schemas.microsoft.com/office/drawing/2014/main" id="{1DF6B8D6-4D43-A7CC-286C-2BAA8E9ECEB7}"/>
                  </a:ext>
                </a:extLst>
              </p:cNvPr>
              <p:cNvSpPr>
                <a:spLocks/>
              </p:cNvSpPr>
              <p:nvPr/>
            </p:nvSpPr>
            <p:spPr bwMode="auto">
              <a:xfrm>
                <a:off x="2711" y="2676"/>
                <a:ext cx="344" cy="525"/>
              </a:xfrm>
              <a:custGeom>
                <a:avLst/>
                <a:gdLst>
                  <a:gd name="T0" fmla="*/ 298 w 344"/>
                  <a:gd name="T1" fmla="*/ 71 h 525"/>
                  <a:gd name="T2" fmla="*/ 276 w 344"/>
                  <a:gd name="T3" fmla="*/ 48 h 525"/>
                  <a:gd name="T4" fmla="*/ 239 w 344"/>
                  <a:gd name="T5" fmla="*/ 24 h 525"/>
                  <a:gd name="T6" fmla="*/ 202 w 344"/>
                  <a:gd name="T7" fmla="*/ 16 h 525"/>
                  <a:gd name="T8" fmla="*/ 164 w 344"/>
                  <a:gd name="T9" fmla="*/ 8 h 525"/>
                  <a:gd name="T10" fmla="*/ 119 w 344"/>
                  <a:gd name="T11" fmla="*/ 0 h 525"/>
                  <a:gd name="T12" fmla="*/ 74 w 344"/>
                  <a:gd name="T13" fmla="*/ 0 h 525"/>
                  <a:gd name="T14" fmla="*/ 45 w 344"/>
                  <a:gd name="T15" fmla="*/ 24 h 525"/>
                  <a:gd name="T16" fmla="*/ 29 w 344"/>
                  <a:gd name="T17" fmla="*/ 56 h 525"/>
                  <a:gd name="T18" fmla="*/ 15 w 344"/>
                  <a:gd name="T19" fmla="*/ 88 h 525"/>
                  <a:gd name="T20" fmla="*/ 7 w 344"/>
                  <a:gd name="T21" fmla="*/ 119 h 525"/>
                  <a:gd name="T22" fmla="*/ 0 w 344"/>
                  <a:gd name="T23" fmla="*/ 151 h 525"/>
                  <a:gd name="T24" fmla="*/ 0 w 344"/>
                  <a:gd name="T25" fmla="*/ 191 h 525"/>
                  <a:gd name="T26" fmla="*/ 0 w 344"/>
                  <a:gd name="T27" fmla="*/ 223 h 525"/>
                  <a:gd name="T28" fmla="*/ 0 w 344"/>
                  <a:gd name="T29" fmla="*/ 255 h 525"/>
                  <a:gd name="T30" fmla="*/ 15 w 344"/>
                  <a:gd name="T31" fmla="*/ 286 h 525"/>
                  <a:gd name="T32" fmla="*/ 45 w 344"/>
                  <a:gd name="T33" fmla="*/ 302 h 525"/>
                  <a:gd name="T34" fmla="*/ 74 w 344"/>
                  <a:gd name="T35" fmla="*/ 318 h 525"/>
                  <a:gd name="T36" fmla="*/ 104 w 344"/>
                  <a:gd name="T37" fmla="*/ 333 h 525"/>
                  <a:gd name="T38" fmla="*/ 127 w 344"/>
                  <a:gd name="T39" fmla="*/ 357 h 525"/>
                  <a:gd name="T40" fmla="*/ 141 w 344"/>
                  <a:gd name="T41" fmla="*/ 397 h 525"/>
                  <a:gd name="T42" fmla="*/ 157 w 344"/>
                  <a:gd name="T43" fmla="*/ 429 h 525"/>
                  <a:gd name="T44" fmla="*/ 164 w 344"/>
                  <a:gd name="T45" fmla="*/ 461 h 525"/>
                  <a:gd name="T46" fmla="*/ 186 w 344"/>
                  <a:gd name="T47" fmla="*/ 493 h 525"/>
                  <a:gd name="T48" fmla="*/ 216 w 344"/>
                  <a:gd name="T49" fmla="*/ 508 h 525"/>
                  <a:gd name="T50" fmla="*/ 253 w 344"/>
                  <a:gd name="T51" fmla="*/ 517 h 525"/>
                  <a:gd name="T52" fmla="*/ 284 w 344"/>
                  <a:gd name="T53" fmla="*/ 524 h 525"/>
                  <a:gd name="T54" fmla="*/ 314 w 344"/>
                  <a:gd name="T55" fmla="*/ 500 h 525"/>
                  <a:gd name="T56" fmla="*/ 328 w 344"/>
                  <a:gd name="T57" fmla="*/ 469 h 525"/>
                  <a:gd name="T58" fmla="*/ 343 w 344"/>
                  <a:gd name="T59" fmla="*/ 437 h 525"/>
                  <a:gd name="T60" fmla="*/ 336 w 344"/>
                  <a:gd name="T61" fmla="*/ 405 h 525"/>
                  <a:gd name="T62" fmla="*/ 328 w 344"/>
                  <a:gd name="T63" fmla="*/ 374 h 5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525"/>
                  <a:gd name="T98" fmla="*/ 344 w 344"/>
                  <a:gd name="T99" fmla="*/ 525 h 5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525">
                    <a:moveTo>
                      <a:pt x="306" y="95"/>
                    </a:moveTo>
                    <a:lnTo>
                      <a:pt x="298" y="71"/>
                    </a:lnTo>
                    <a:lnTo>
                      <a:pt x="291" y="56"/>
                    </a:lnTo>
                    <a:lnTo>
                      <a:pt x="276" y="48"/>
                    </a:lnTo>
                    <a:lnTo>
                      <a:pt x="261" y="40"/>
                    </a:lnTo>
                    <a:lnTo>
                      <a:pt x="239" y="24"/>
                    </a:lnTo>
                    <a:lnTo>
                      <a:pt x="224" y="24"/>
                    </a:lnTo>
                    <a:lnTo>
                      <a:pt x="202" y="16"/>
                    </a:lnTo>
                    <a:lnTo>
                      <a:pt x="179" y="8"/>
                    </a:lnTo>
                    <a:lnTo>
                      <a:pt x="164" y="8"/>
                    </a:lnTo>
                    <a:lnTo>
                      <a:pt x="141" y="0"/>
                    </a:lnTo>
                    <a:lnTo>
                      <a:pt x="119" y="0"/>
                    </a:lnTo>
                    <a:lnTo>
                      <a:pt x="90" y="0"/>
                    </a:lnTo>
                    <a:lnTo>
                      <a:pt x="74" y="0"/>
                    </a:lnTo>
                    <a:lnTo>
                      <a:pt x="60" y="8"/>
                    </a:lnTo>
                    <a:lnTo>
                      <a:pt x="45" y="24"/>
                    </a:lnTo>
                    <a:lnTo>
                      <a:pt x="37" y="40"/>
                    </a:lnTo>
                    <a:lnTo>
                      <a:pt x="29" y="56"/>
                    </a:lnTo>
                    <a:lnTo>
                      <a:pt x="22" y="71"/>
                    </a:lnTo>
                    <a:lnTo>
                      <a:pt x="15" y="88"/>
                    </a:lnTo>
                    <a:lnTo>
                      <a:pt x="7" y="103"/>
                    </a:lnTo>
                    <a:lnTo>
                      <a:pt x="7" y="119"/>
                    </a:lnTo>
                    <a:lnTo>
                      <a:pt x="0" y="135"/>
                    </a:lnTo>
                    <a:lnTo>
                      <a:pt x="0" y="151"/>
                    </a:lnTo>
                    <a:lnTo>
                      <a:pt x="0" y="167"/>
                    </a:lnTo>
                    <a:lnTo>
                      <a:pt x="0" y="191"/>
                    </a:lnTo>
                    <a:lnTo>
                      <a:pt x="0" y="207"/>
                    </a:lnTo>
                    <a:lnTo>
                      <a:pt x="0" y="223"/>
                    </a:lnTo>
                    <a:lnTo>
                      <a:pt x="0" y="238"/>
                    </a:lnTo>
                    <a:lnTo>
                      <a:pt x="0" y="255"/>
                    </a:lnTo>
                    <a:lnTo>
                      <a:pt x="7" y="270"/>
                    </a:lnTo>
                    <a:lnTo>
                      <a:pt x="15" y="286"/>
                    </a:lnTo>
                    <a:lnTo>
                      <a:pt x="29" y="294"/>
                    </a:lnTo>
                    <a:lnTo>
                      <a:pt x="45" y="302"/>
                    </a:lnTo>
                    <a:lnTo>
                      <a:pt x="60" y="302"/>
                    </a:lnTo>
                    <a:lnTo>
                      <a:pt x="74" y="318"/>
                    </a:lnTo>
                    <a:lnTo>
                      <a:pt x="90" y="326"/>
                    </a:lnTo>
                    <a:lnTo>
                      <a:pt x="104" y="333"/>
                    </a:lnTo>
                    <a:lnTo>
                      <a:pt x="112" y="350"/>
                    </a:lnTo>
                    <a:lnTo>
                      <a:pt x="127" y="357"/>
                    </a:lnTo>
                    <a:lnTo>
                      <a:pt x="134" y="381"/>
                    </a:lnTo>
                    <a:lnTo>
                      <a:pt x="141" y="397"/>
                    </a:lnTo>
                    <a:lnTo>
                      <a:pt x="149" y="413"/>
                    </a:lnTo>
                    <a:lnTo>
                      <a:pt x="157" y="429"/>
                    </a:lnTo>
                    <a:lnTo>
                      <a:pt x="164" y="445"/>
                    </a:lnTo>
                    <a:lnTo>
                      <a:pt x="164" y="461"/>
                    </a:lnTo>
                    <a:lnTo>
                      <a:pt x="179" y="476"/>
                    </a:lnTo>
                    <a:lnTo>
                      <a:pt x="186" y="493"/>
                    </a:lnTo>
                    <a:lnTo>
                      <a:pt x="202" y="500"/>
                    </a:lnTo>
                    <a:lnTo>
                      <a:pt x="216" y="508"/>
                    </a:lnTo>
                    <a:lnTo>
                      <a:pt x="231" y="508"/>
                    </a:lnTo>
                    <a:lnTo>
                      <a:pt x="253" y="517"/>
                    </a:lnTo>
                    <a:lnTo>
                      <a:pt x="269" y="524"/>
                    </a:lnTo>
                    <a:lnTo>
                      <a:pt x="284" y="524"/>
                    </a:lnTo>
                    <a:lnTo>
                      <a:pt x="298" y="517"/>
                    </a:lnTo>
                    <a:lnTo>
                      <a:pt x="314" y="500"/>
                    </a:lnTo>
                    <a:lnTo>
                      <a:pt x="321" y="485"/>
                    </a:lnTo>
                    <a:lnTo>
                      <a:pt x="328" y="469"/>
                    </a:lnTo>
                    <a:lnTo>
                      <a:pt x="336" y="453"/>
                    </a:lnTo>
                    <a:lnTo>
                      <a:pt x="343" y="437"/>
                    </a:lnTo>
                    <a:lnTo>
                      <a:pt x="343" y="421"/>
                    </a:lnTo>
                    <a:lnTo>
                      <a:pt x="336" y="405"/>
                    </a:lnTo>
                    <a:lnTo>
                      <a:pt x="343" y="374"/>
                    </a:lnTo>
                    <a:lnTo>
                      <a:pt x="328" y="374"/>
                    </a:lnTo>
                    <a:lnTo>
                      <a:pt x="321" y="365"/>
                    </a:lnTo>
                  </a:path>
                </a:pathLst>
              </a:custGeom>
              <a:solidFill>
                <a:srgbClr val="FFA27C"/>
              </a:solidFill>
              <a:ln w="12700" cap="rnd">
                <a:solidFill>
                  <a:schemeClr val="tx1"/>
                </a:solidFill>
                <a:round/>
                <a:headEnd/>
                <a:tailEnd/>
              </a:ln>
            </p:spPr>
            <p:txBody>
              <a:bodyPr/>
              <a:lstStyle/>
              <a:p>
                <a:endParaRPr lang="en-US"/>
              </a:p>
            </p:txBody>
          </p:sp>
          <p:sp>
            <p:nvSpPr>
              <p:cNvPr id="20508" name="Freeform 32">
                <a:extLst>
                  <a:ext uri="{FF2B5EF4-FFF2-40B4-BE49-F238E27FC236}">
                    <a16:creationId xmlns:a16="http://schemas.microsoft.com/office/drawing/2014/main" id="{8EE8B6D8-AE99-DFC7-EC88-01B25EDF2FBE}"/>
                  </a:ext>
                </a:extLst>
              </p:cNvPr>
              <p:cNvSpPr>
                <a:spLocks/>
              </p:cNvSpPr>
              <p:nvPr/>
            </p:nvSpPr>
            <p:spPr bwMode="auto">
              <a:xfrm>
                <a:off x="2900" y="2799"/>
                <a:ext cx="121" cy="253"/>
              </a:xfrm>
              <a:custGeom>
                <a:avLst/>
                <a:gdLst>
                  <a:gd name="T0" fmla="*/ 120 w 121"/>
                  <a:gd name="T1" fmla="*/ 0 h 253"/>
                  <a:gd name="T2" fmla="*/ 105 w 121"/>
                  <a:gd name="T3" fmla="*/ 0 h 253"/>
                  <a:gd name="T4" fmla="*/ 90 w 121"/>
                  <a:gd name="T5" fmla="*/ 10 h 253"/>
                  <a:gd name="T6" fmla="*/ 75 w 121"/>
                  <a:gd name="T7" fmla="*/ 18 h 253"/>
                  <a:gd name="T8" fmla="*/ 67 w 121"/>
                  <a:gd name="T9" fmla="*/ 38 h 253"/>
                  <a:gd name="T10" fmla="*/ 53 w 121"/>
                  <a:gd name="T11" fmla="*/ 38 h 253"/>
                  <a:gd name="T12" fmla="*/ 38 w 121"/>
                  <a:gd name="T13" fmla="*/ 56 h 253"/>
                  <a:gd name="T14" fmla="*/ 22 w 121"/>
                  <a:gd name="T15" fmla="*/ 66 h 253"/>
                  <a:gd name="T16" fmla="*/ 22 w 121"/>
                  <a:gd name="T17" fmla="*/ 84 h 253"/>
                  <a:gd name="T18" fmla="*/ 8 w 121"/>
                  <a:gd name="T19" fmla="*/ 102 h 253"/>
                  <a:gd name="T20" fmla="*/ 0 w 121"/>
                  <a:gd name="T21" fmla="*/ 122 h 253"/>
                  <a:gd name="T22" fmla="*/ 0 w 121"/>
                  <a:gd name="T23" fmla="*/ 140 h 253"/>
                  <a:gd name="T24" fmla="*/ 0 w 121"/>
                  <a:gd name="T25" fmla="*/ 158 h 253"/>
                  <a:gd name="T26" fmla="*/ 0 w 121"/>
                  <a:gd name="T27" fmla="*/ 178 h 253"/>
                  <a:gd name="T28" fmla="*/ 15 w 121"/>
                  <a:gd name="T29" fmla="*/ 186 h 253"/>
                  <a:gd name="T30" fmla="*/ 38 w 121"/>
                  <a:gd name="T31" fmla="*/ 196 h 253"/>
                  <a:gd name="T32" fmla="*/ 53 w 121"/>
                  <a:gd name="T33" fmla="*/ 206 h 253"/>
                  <a:gd name="T34" fmla="*/ 67 w 121"/>
                  <a:gd name="T35" fmla="*/ 206 h 253"/>
                  <a:gd name="T36" fmla="*/ 67 w 121"/>
                  <a:gd name="T37" fmla="*/ 224 h 253"/>
                  <a:gd name="T38" fmla="*/ 75 w 121"/>
                  <a:gd name="T39" fmla="*/ 242 h 253"/>
                  <a:gd name="T40" fmla="*/ 90 w 121"/>
                  <a:gd name="T41" fmla="*/ 242 h 253"/>
                  <a:gd name="T42" fmla="*/ 105 w 121"/>
                  <a:gd name="T43" fmla="*/ 252 h 253"/>
                  <a:gd name="T44" fmla="*/ 120 w 121"/>
                  <a:gd name="T45" fmla="*/ 252 h 25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1"/>
                  <a:gd name="T70" fmla="*/ 0 h 253"/>
                  <a:gd name="T71" fmla="*/ 121 w 121"/>
                  <a:gd name="T72" fmla="*/ 253 h 25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1" h="253">
                    <a:moveTo>
                      <a:pt x="120" y="0"/>
                    </a:moveTo>
                    <a:lnTo>
                      <a:pt x="105" y="0"/>
                    </a:lnTo>
                    <a:lnTo>
                      <a:pt x="90" y="10"/>
                    </a:lnTo>
                    <a:lnTo>
                      <a:pt x="75" y="18"/>
                    </a:lnTo>
                    <a:lnTo>
                      <a:pt x="67" y="38"/>
                    </a:lnTo>
                    <a:lnTo>
                      <a:pt x="53" y="38"/>
                    </a:lnTo>
                    <a:lnTo>
                      <a:pt x="38" y="56"/>
                    </a:lnTo>
                    <a:lnTo>
                      <a:pt x="22" y="66"/>
                    </a:lnTo>
                    <a:lnTo>
                      <a:pt x="22" y="84"/>
                    </a:lnTo>
                    <a:lnTo>
                      <a:pt x="8" y="102"/>
                    </a:lnTo>
                    <a:lnTo>
                      <a:pt x="0" y="122"/>
                    </a:lnTo>
                    <a:lnTo>
                      <a:pt x="0" y="140"/>
                    </a:lnTo>
                    <a:lnTo>
                      <a:pt x="0" y="158"/>
                    </a:lnTo>
                    <a:lnTo>
                      <a:pt x="0" y="178"/>
                    </a:lnTo>
                    <a:lnTo>
                      <a:pt x="15" y="186"/>
                    </a:lnTo>
                    <a:lnTo>
                      <a:pt x="38" y="196"/>
                    </a:lnTo>
                    <a:lnTo>
                      <a:pt x="53" y="206"/>
                    </a:lnTo>
                    <a:lnTo>
                      <a:pt x="67" y="206"/>
                    </a:lnTo>
                    <a:lnTo>
                      <a:pt x="67" y="224"/>
                    </a:lnTo>
                    <a:lnTo>
                      <a:pt x="75" y="242"/>
                    </a:lnTo>
                    <a:lnTo>
                      <a:pt x="90" y="242"/>
                    </a:lnTo>
                    <a:lnTo>
                      <a:pt x="105" y="252"/>
                    </a:lnTo>
                    <a:lnTo>
                      <a:pt x="120" y="252"/>
                    </a:lnTo>
                  </a:path>
                </a:pathLst>
              </a:custGeom>
              <a:solidFill>
                <a:srgbClr val="F57B49"/>
              </a:solidFill>
              <a:ln w="12700" cap="rnd">
                <a:solidFill>
                  <a:schemeClr val="tx1"/>
                </a:solidFill>
                <a:round/>
                <a:headEnd/>
                <a:tailEnd/>
              </a:ln>
            </p:spPr>
            <p:txBody>
              <a:bodyPr/>
              <a:lstStyle/>
              <a:p>
                <a:endParaRPr lang="en-US"/>
              </a:p>
            </p:txBody>
          </p:sp>
          <p:sp>
            <p:nvSpPr>
              <p:cNvPr id="20509" name="Freeform 33">
                <a:extLst>
                  <a:ext uri="{FF2B5EF4-FFF2-40B4-BE49-F238E27FC236}">
                    <a16:creationId xmlns:a16="http://schemas.microsoft.com/office/drawing/2014/main" id="{FA37FEBC-58D3-05D5-966B-3E4DE375F493}"/>
                  </a:ext>
                </a:extLst>
              </p:cNvPr>
              <p:cNvSpPr>
                <a:spLocks/>
              </p:cNvSpPr>
              <p:nvPr/>
            </p:nvSpPr>
            <p:spPr bwMode="auto">
              <a:xfrm>
                <a:off x="3008" y="2805"/>
                <a:ext cx="38" cy="117"/>
              </a:xfrm>
              <a:custGeom>
                <a:avLst/>
                <a:gdLst>
                  <a:gd name="T0" fmla="*/ 37 w 38"/>
                  <a:gd name="T1" fmla="*/ 0 h 117"/>
                  <a:gd name="T2" fmla="*/ 37 w 38"/>
                  <a:gd name="T3" fmla="*/ 19 h 117"/>
                  <a:gd name="T4" fmla="*/ 37 w 38"/>
                  <a:gd name="T5" fmla="*/ 38 h 117"/>
                  <a:gd name="T6" fmla="*/ 28 w 38"/>
                  <a:gd name="T7" fmla="*/ 58 h 117"/>
                  <a:gd name="T8" fmla="*/ 28 w 38"/>
                  <a:gd name="T9" fmla="*/ 77 h 117"/>
                  <a:gd name="T10" fmla="*/ 9 w 38"/>
                  <a:gd name="T11" fmla="*/ 96 h 117"/>
                  <a:gd name="T12" fmla="*/ 0 w 38"/>
                  <a:gd name="T13" fmla="*/ 116 h 117"/>
                  <a:gd name="T14" fmla="*/ 0 60000 65536"/>
                  <a:gd name="T15" fmla="*/ 0 60000 65536"/>
                  <a:gd name="T16" fmla="*/ 0 60000 65536"/>
                  <a:gd name="T17" fmla="*/ 0 60000 65536"/>
                  <a:gd name="T18" fmla="*/ 0 60000 65536"/>
                  <a:gd name="T19" fmla="*/ 0 60000 65536"/>
                  <a:gd name="T20" fmla="*/ 0 60000 65536"/>
                  <a:gd name="T21" fmla="*/ 0 w 38"/>
                  <a:gd name="T22" fmla="*/ 0 h 117"/>
                  <a:gd name="T23" fmla="*/ 38 w 38"/>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117">
                    <a:moveTo>
                      <a:pt x="37" y="0"/>
                    </a:moveTo>
                    <a:lnTo>
                      <a:pt x="37" y="19"/>
                    </a:lnTo>
                    <a:lnTo>
                      <a:pt x="37" y="38"/>
                    </a:lnTo>
                    <a:lnTo>
                      <a:pt x="28" y="58"/>
                    </a:lnTo>
                    <a:lnTo>
                      <a:pt x="28" y="77"/>
                    </a:lnTo>
                    <a:lnTo>
                      <a:pt x="9" y="96"/>
                    </a:lnTo>
                    <a:lnTo>
                      <a:pt x="0" y="116"/>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510" name="Freeform 34">
                <a:extLst>
                  <a:ext uri="{FF2B5EF4-FFF2-40B4-BE49-F238E27FC236}">
                    <a16:creationId xmlns:a16="http://schemas.microsoft.com/office/drawing/2014/main" id="{8E8DB70B-3A9A-4EC2-36FC-8EDA34F8EBA5}"/>
                  </a:ext>
                </a:extLst>
              </p:cNvPr>
              <p:cNvSpPr>
                <a:spLocks/>
              </p:cNvSpPr>
              <p:nvPr/>
            </p:nvSpPr>
            <p:spPr bwMode="auto">
              <a:xfrm>
                <a:off x="3015" y="2936"/>
                <a:ext cx="65" cy="79"/>
              </a:xfrm>
              <a:custGeom>
                <a:avLst/>
                <a:gdLst>
                  <a:gd name="T0" fmla="*/ 64 w 65"/>
                  <a:gd name="T1" fmla="*/ 78 h 79"/>
                  <a:gd name="T2" fmla="*/ 64 w 65"/>
                  <a:gd name="T3" fmla="*/ 59 h 79"/>
                  <a:gd name="T4" fmla="*/ 64 w 65"/>
                  <a:gd name="T5" fmla="*/ 39 h 79"/>
                  <a:gd name="T6" fmla="*/ 55 w 65"/>
                  <a:gd name="T7" fmla="*/ 19 h 79"/>
                  <a:gd name="T8" fmla="*/ 36 w 65"/>
                  <a:gd name="T9" fmla="*/ 0 h 79"/>
                  <a:gd name="T10" fmla="*/ 18 w 65"/>
                  <a:gd name="T11" fmla="*/ 0 h 79"/>
                  <a:gd name="T12" fmla="*/ 0 w 65"/>
                  <a:gd name="T13" fmla="*/ 10 h 79"/>
                  <a:gd name="T14" fmla="*/ 0 w 65"/>
                  <a:gd name="T15" fmla="*/ 29 h 79"/>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79"/>
                  <a:gd name="T26" fmla="*/ 65 w 65"/>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79">
                    <a:moveTo>
                      <a:pt x="64" y="78"/>
                    </a:moveTo>
                    <a:lnTo>
                      <a:pt x="64" y="59"/>
                    </a:lnTo>
                    <a:lnTo>
                      <a:pt x="64" y="39"/>
                    </a:lnTo>
                    <a:lnTo>
                      <a:pt x="55" y="19"/>
                    </a:lnTo>
                    <a:lnTo>
                      <a:pt x="36" y="0"/>
                    </a:lnTo>
                    <a:lnTo>
                      <a:pt x="18" y="0"/>
                    </a:lnTo>
                    <a:lnTo>
                      <a:pt x="0" y="10"/>
                    </a:lnTo>
                    <a:lnTo>
                      <a:pt x="0" y="29"/>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0500" name="Line 35">
              <a:extLst>
                <a:ext uri="{FF2B5EF4-FFF2-40B4-BE49-F238E27FC236}">
                  <a16:creationId xmlns:a16="http://schemas.microsoft.com/office/drawing/2014/main" id="{33CE6933-C083-C0DB-A160-0A375EB0595A}"/>
                </a:ext>
              </a:extLst>
            </p:cNvPr>
            <p:cNvSpPr>
              <a:spLocks noChangeShapeType="1"/>
            </p:cNvSpPr>
            <p:nvPr/>
          </p:nvSpPr>
          <p:spPr bwMode="auto">
            <a:xfrm>
              <a:off x="2504" y="2671"/>
              <a:ext cx="88" cy="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1" name="Line 36">
              <a:extLst>
                <a:ext uri="{FF2B5EF4-FFF2-40B4-BE49-F238E27FC236}">
                  <a16:creationId xmlns:a16="http://schemas.microsoft.com/office/drawing/2014/main" id="{EF7828A8-88A2-6AED-8DF7-82AB9B38037E}"/>
                </a:ext>
              </a:extLst>
            </p:cNvPr>
            <p:cNvSpPr>
              <a:spLocks noChangeShapeType="1"/>
            </p:cNvSpPr>
            <p:nvPr/>
          </p:nvSpPr>
          <p:spPr bwMode="auto">
            <a:xfrm>
              <a:off x="2472" y="2789"/>
              <a:ext cx="120" cy="5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2" name="Line 37">
              <a:extLst>
                <a:ext uri="{FF2B5EF4-FFF2-40B4-BE49-F238E27FC236}">
                  <a16:creationId xmlns:a16="http://schemas.microsoft.com/office/drawing/2014/main" id="{31A84BD5-D9C1-20AF-FDF9-8A3BE38D551F}"/>
                </a:ext>
              </a:extLst>
            </p:cNvPr>
            <p:cNvSpPr>
              <a:spLocks noChangeShapeType="1"/>
            </p:cNvSpPr>
            <p:nvPr/>
          </p:nvSpPr>
          <p:spPr bwMode="auto">
            <a:xfrm>
              <a:off x="2472" y="2907"/>
              <a:ext cx="110"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3" name="Line 38">
              <a:extLst>
                <a:ext uri="{FF2B5EF4-FFF2-40B4-BE49-F238E27FC236}">
                  <a16:creationId xmlns:a16="http://schemas.microsoft.com/office/drawing/2014/main" id="{4624B1F1-715F-DC90-C237-9A07905A4183}"/>
                </a:ext>
              </a:extLst>
            </p:cNvPr>
            <p:cNvSpPr>
              <a:spLocks noChangeShapeType="1"/>
            </p:cNvSpPr>
            <p:nvPr/>
          </p:nvSpPr>
          <p:spPr bwMode="auto">
            <a:xfrm flipV="1">
              <a:off x="2472" y="2982"/>
              <a:ext cx="120" cy="3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4" name="Line 39">
              <a:extLst>
                <a:ext uri="{FF2B5EF4-FFF2-40B4-BE49-F238E27FC236}">
                  <a16:creationId xmlns:a16="http://schemas.microsoft.com/office/drawing/2014/main" id="{0DDF6EDB-7D85-8E91-1F4D-37DADA784B1B}"/>
                </a:ext>
              </a:extLst>
            </p:cNvPr>
            <p:cNvSpPr>
              <a:spLocks noChangeShapeType="1"/>
            </p:cNvSpPr>
            <p:nvPr/>
          </p:nvSpPr>
          <p:spPr bwMode="auto">
            <a:xfrm flipV="1">
              <a:off x="2515" y="3058"/>
              <a:ext cx="77"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5" name="Line 40">
              <a:extLst>
                <a:ext uri="{FF2B5EF4-FFF2-40B4-BE49-F238E27FC236}">
                  <a16:creationId xmlns:a16="http://schemas.microsoft.com/office/drawing/2014/main" id="{C4CE5D95-FB85-2BB1-363D-0B678219EB8C}"/>
                </a:ext>
              </a:extLst>
            </p:cNvPr>
            <p:cNvSpPr>
              <a:spLocks noChangeShapeType="1"/>
            </p:cNvSpPr>
            <p:nvPr/>
          </p:nvSpPr>
          <p:spPr bwMode="auto">
            <a:xfrm flipV="1">
              <a:off x="2610" y="3132"/>
              <a:ext cx="24" cy="8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0491" name="AutoShape 41">
            <a:extLst>
              <a:ext uri="{FF2B5EF4-FFF2-40B4-BE49-F238E27FC236}">
                <a16:creationId xmlns:a16="http://schemas.microsoft.com/office/drawing/2014/main" id="{7787C0B9-F6D4-8B6A-E8DB-1CA1CBA384A1}"/>
              </a:ext>
            </a:extLst>
          </p:cNvPr>
          <p:cNvSpPr>
            <a:spLocks noChangeArrowheads="1"/>
          </p:cNvSpPr>
          <p:nvPr/>
        </p:nvSpPr>
        <p:spPr bwMode="auto">
          <a:xfrm>
            <a:off x="6477000" y="3962400"/>
            <a:ext cx="1828800" cy="1066800"/>
          </a:xfrm>
          <a:prstGeom prst="wedgeEllipseCallout">
            <a:avLst>
              <a:gd name="adj1" fmla="val -38542"/>
              <a:gd name="adj2" fmla="val 40028"/>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endParaRPr lang="en-US" altLang="en-US" sz="3600">
              <a:latin typeface="New York" pitchFamily="18" charset="0"/>
            </a:endParaRPr>
          </a:p>
        </p:txBody>
      </p:sp>
      <p:sp>
        <p:nvSpPr>
          <p:cNvPr id="20492" name="Text Box 42">
            <a:extLst>
              <a:ext uri="{FF2B5EF4-FFF2-40B4-BE49-F238E27FC236}">
                <a16:creationId xmlns:a16="http://schemas.microsoft.com/office/drawing/2014/main" id="{E5CF8E58-C145-BED3-9008-6236D5F6DC2E}"/>
              </a:ext>
            </a:extLst>
          </p:cNvPr>
          <p:cNvSpPr txBox="1">
            <a:spLocks noChangeArrowheads="1"/>
          </p:cNvSpPr>
          <p:nvPr/>
        </p:nvSpPr>
        <p:spPr bwMode="auto">
          <a:xfrm>
            <a:off x="6705600" y="4038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Knows d</a:t>
            </a:r>
            <a:r>
              <a:rPr lang="en-US" altLang="en-US" baseline="-25000"/>
              <a:t>u</a:t>
            </a:r>
          </a:p>
        </p:txBody>
      </p:sp>
      <p:sp>
        <p:nvSpPr>
          <p:cNvPr id="20493" name="Line 43">
            <a:extLst>
              <a:ext uri="{FF2B5EF4-FFF2-40B4-BE49-F238E27FC236}">
                <a16:creationId xmlns:a16="http://schemas.microsoft.com/office/drawing/2014/main" id="{06EEEEB0-0D18-72BB-D984-974F5FA29FA8}"/>
              </a:ext>
            </a:extLst>
          </p:cNvPr>
          <p:cNvSpPr>
            <a:spLocks noChangeShapeType="1"/>
          </p:cNvSpPr>
          <p:nvPr/>
        </p:nvSpPr>
        <p:spPr bwMode="auto">
          <a:xfrm>
            <a:off x="2286000" y="2362200"/>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4" name="Text Box 44">
            <a:extLst>
              <a:ext uri="{FF2B5EF4-FFF2-40B4-BE49-F238E27FC236}">
                <a16:creationId xmlns:a16="http://schemas.microsoft.com/office/drawing/2014/main" id="{F9113E01-F2FF-0DCA-9ECA-87B750044583}"/>
              </a:ext>
            </a:extLst>
          </p:cNvPr>
          <p:cNvSpPr txBox="1">
            <a:spLocks noChangeArrowheads="1"/>
          </p:cNvSpPr>
          <p:nvPr/>
        </p:nvSpPr>
        <p:spPr bwMode="auto">
          <a:xfrm>
            <a:off x="1143000" y="1752600"/>
            <a:ext cx="5040313"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User u public key     User  u private key</a:t>
            </a:r>
          </a:p>
          <a:p>
            <a:endParaRPr lang="en-US" altLang="en-US"/>
          </a:p>
          <a:p>
            <a:r>
              <a:rPr lang="en-US" altLang="en-US"/>
              <a:t>     e</a:t>
            </a:r>
            <a:r>
              <a:rPr lang="en-US" altLang="en-US" baseline="-25000"/>
              <a:t>u                                                    </a:t>
            </a:r>
            <a:r>
              <a:rPr lang="en-US" altLang="en-US"/>
              <a:t>d</a:t>
            </a:r>
            <a:r>
              <a:rPr lang="en-US" altLang="en-US" baseline="-25000"/>
              <a:t>u</a:t>
            </a:r>
          </a:p>
          <a:p>
            <a:endParaRPr lang="en-US" altLang="en-US" baseline="-25000"/>
          </a:p>
        </p:txBody>
      </p:sp>
      <p:sp>
        <p:nvSpPr>
          <p:cNvPr id="20495" name="Line 45">
            <a:extLst>
              <a:ext uri="{FF2B5EF4-FFF2-40B4-BE49-F238E27FC236}">
                <a16:creationId xmlns:a16="http://schemas.microsoft.com/office/drawing/2014/main" id="{21FC4999-9216-DFDA-8A11-325C9117F3EC}"/>
              </a:ext>
            </a:extLst>
          </p:cNvPr>
          <p:cNvSpPr>
            <a:spLocks noChangeShapeType="1"/>
          </p:cNvSpPr>
          <p:nvPr/>
        </p:nvSpPr>
        <p:spPr bwMode="auto">
          <a:xfrm flipH="1">
            <a:off x="3429000" y="1524000"/>
            <a:ext cx="76200" cy="213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Line 46">
            <a:extLst>
              <a:ext uri="{FF2B5EF4-FFF2-40B4-BE49-F238E27FC236}">
                <a16:creationId xmlns:a16="http://schemas.microsoft.com/office/drawing/2014/main" id="{C6F9B686-D399-8A4D-7FFE-EA96E648C10F}"/>
              </a:ext>
            </a:extLst>
          </p:cNvPr>
          <p:cNvSpPr>
            <a:spLocks noChangeShapeType="1"/>
          </p:cNvSpPr>
          <p:nvPr/>
        </p:nvSpPr>
        <p:spPr bwMode="auto">
          <a:xfrm>
            <a:off x="1066800" y="2362200"/>
            <a:ext cx="5638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7" name="Text Box 47">
            <a:extLst>
              <a:ext uri="{FF2B5EF4-FFF2-40B4-BE49-F238E27FC236}">
                <a16:creationId xmlns:a16="http://schemas.microsoft.com/office/drawing/2014/main" id="{E009FB41-F969-43DC-073E-0E72732A1E6C}"/>
              </a:ext>
            </a:extLst>
          </p:cNvPr>
          <p:cNvSpPr txBox="1">
            <a:spLocks noChangeArrowheads="1"/>
          </p:cNvSpPr>
          <p:nvPr/>
        </p:nvSpPr>
        <p:spPr bwMode="auto">
          <a:xfrm>
            <a:off x="228600" y="5867400"/>
            <a:ext cx="26971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On message m </a:t>
            </a:r>
          </a:p>
          <a:p>
            <a:r>
              <a:rPr lang="en-US" altLang="en-US"/>
              <a:t>Compute c=E(e</a:t>
            </a:r>
            <a:r>
              <a:rPr lang="en-US" altLang="en-US" baseline="-25000"/>
              <a:t>u</a:t>
            </a:r>
            <a:r>
              <a:rPr lang="en-US" altLang="en-US"/>
              <a:t>,m) </a:t>
            </a:r>
          </a:p>
        </p:txBody>
      </p:sp>
      <p:sp>
        <p:nvSpPr>
          <p:cNvPr id="20498" name="Text Box 48">
            <a:extLst>
              <a:ext uri="{FF2B5EF4-FFF2-40B4-BE49-F238E27FC236}">
                <a16:creationId xmlns:a16="http://schemas.microsoft.com/office/drawing/2014/main" id="{42D03852-F47E-1147-0722-F8DFD1FB802D}"/>
              </a:ext>
            </a:extLst>
          </p:cNvPr>
          <p:cNvSpPr txBox="1">
            <a:spLocks noChangeArrowheads="1"/>
          </p:cNvSpPr>
          <p:nvPr/>
        </p:nvSpPr>
        <p:spPr bwMode="auto">
          <a:xfrm>
            <a:off x="5562600" y="5867400"/>
            <a:ext cx="20986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On input c</a:t>
            </a:r>
          </a:p>
          <a:p>
            <a:r>
              <a:rPr lang="en-US" altLang="en-US"/>
              <a:t>Set m = D(d</a:t>
            </a:r>
            <a:r>
              <a:rPr lang="en-US" altLang="en-US" baseline="-25000"/>
              <a:t>u</a:t>
            </a:r>
            <a:r>
              <a:rPr lang="en-US" altLang="en-US"/>
              <a:t>,c)</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7942B8B4-D152-C08F-5173-48995D7B84FA}"/>
              </a:ext>
            </a:extLst>
          </p:cNvPr>
          <p:cNvSpPr>
            <a:spLocks noGrp="1" noChangeArrowheads="1"/>
          </p:cNvSpPr>
          <p:nvPr>
            <p:ph type="title"/>
          </p:nvPr>
        </p:nvSpPr>
        <p:spPr>
          <a:xfrm>
            <a:off x="533400" y="152400"/>
            <a:ext cx="7772400" cy="1143000"/>
          </a:xfrm>
        </p:spPr>
        <p:txBody>
          <a:bodyPr/>
          <a:lstStyle/>
          <a:p>
            <a:r>
              <a:rPr lang="en-US" altLang="en-US" sz="3600" dirty="0">
                <a:solidFill>
                  <a:schemeClr val="accent1"/>
                </a:solidFill>
                <a:ea typeface="ＭＳ Ｐゴシック" panose="020B0600070205080204" pitchFamily="34" charset="-128"/>
              </a:rPr>
              <a:t>Remarks on the Definition</a:t>
            </a:r>
            <a:endParaRPr lang="en-US" altLang="en-US" dirty="0">
              <a:solidFill>
                <a:schemeClr val="accent1"/>
              </a:solidFill>
              <a:ea typeface="ＭＳ Ｐゴシック" panose="020B0600070205080204" pitchFamily="34" charset="-128"/>
            </a:endParaRPr>
          </a:p>
        </p:txBody>
      </p:sp>
      <p:sp>
        <p:nvSpPr>
          <p:cNvPr id="21506" name="Rectangle 3">
            <a:extLst>
              <a:ext uri="{FF2B5EF4-FFF2-40B4-BE49-F238E27FC236}">
                <a16:creationId xmlns:a16="http://schemas.microsoft.com/office/drawing/2014/main" id="{2487230E-B970-AFF2-7D37-121A4A73D306}"/>
              </a:ext>
            </a:extLst>
          </p:cNvPr>
          <p:cNvSpPr>
            <a:spLocks noGrp="1" noChangeArrowheads="1"/>
          </p:cNvSpPr>
          <p:nvPr>
            <p:ph type="body" idx="1"/>
          </p:nvPr>
        </p:nvSpPr>
        <p:spPr>
          <a:xfrm>
            <a:off x="381000" y="1219200"/>
            <a:ext cx="7772400" cy="4114800"/>
          </a:xfrm>
        </p:spPr>
        <p:txBody>
          <a:bodyPr>
            <a:normAutofit fontScale="92500" lnSpcReduction="10000"/>
          </a:bodyPr>
          <a:lstStyle/>
          <a:p>
            <a:r>
              <a:rPr lang="en-US" altLang="en-US" sz="2400">
                <a:latin typeface="Arial" panose="020B0604020202020204" pitchFamily="34" charset="0"/>
                <a:ea typeface="ＭＳ Ｐゴシック" panose="020B0600070205080204" pitchFamily="34" charset="-128"/>
                <a:cs typeface="Arial" panose="020B0604020202020204" pitchFamily="34" charset="0"/>
              </a:rPr>
              <a:t>For simplicity assume that messages are length n (the security parameter)</a:t>
            </a:r>
          </a:p>
          <a:p>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r>
              <a:rPr lang="en-US" altLang="en-US" sz="2400">
                <a:latin typeface="Arial" panose="020B0604020202020204" pitchFamily="34" charset="0"/>
                <a:ea typeface="ＭＳ Ｐゴシック" panose="020B0600070205080204" pitchFamily="34" charset="-128"/>
                <a:cs typeface="Arial" panose="020B0604020202020204" pitchFamily="34" charset="0"/>
              </a:rPr>
              <a:t>Both E, D are probabilistic which will allow greater flexibility and possibly greater security</a:t>
            </a:r>
          </a:p>
          <a:p>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r>
              <a:rPr lang="en-US" altLang="en-US" sz="2400">
                <a:latin typeface="Arial" panose="020B0604020202020204" pitchFamily="34" charset="0"/>
                <a:ea typeface="ＭＳ Ｐゴシック" panose="020B0600070205080204" pitchFamily="34" charset="-128"/>
                <a:cs typeface="Arial" panose="020B0604020202020204" pitchFamily="34" charset="0"/>
              </a:rPr>
              <a:t>The service maintaining the public file cannot decrypt. It is only trusted to publish the right key for the right user</a:t>
            </a:r>
          </a:p>
          <a:p>
            <a:pPr>
              <a:buFontTx/>
              <a:buNone/>
            </a:pPr>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r>
              <a:rPr lang="en-US" altLang="en-US" sz="2400">
                <a:latin typeface="Arial" panose="020B0604020202020204" pitchFamily="34" charset="0"/>
                <a:ea typeface="ＭＳ Ｐゴシック" panose="020B0600070205080204" pitchFamily="34" charset="-128"/>
                <a:cs typeface="Arial" panose="020B0604020202020204" pitchFamily="34" charset="0"/>
              </a:rPr>
              <a:t>The difference between Public Key Encryption (asymmetric) and Secret Key Encryption (symmetric) is in the adversary capabilities &amp; the security requirement</a:t>
            </a:r>
          </a:p>
          <a:p>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B859449A-3430-F144-D985-B2FAAE9DB4EB}"/>
              </a:ext>
            </a:extLst>
          </p:cNvPr>
          <p:cNvSpPr>
            <a:spLocks noGrp="1" noChangeArrowheads="1"/>
          </p:cNvSpPr>
          <p:nvPr>
            <p:ph type="title"/>
          </p:nvPr>
        </p:nvSpPr>
        <p:spPr/>
        <p:txBody>
          <a:bodyPr/>
          <a:lstStyle/>
          <a:p>
            <a:r>
              <a:rPr lang="en-US" altLang="en-US" sz="3600" dirty="0">
                <a:solidFill>
                  <a:schemeClr val="accent1"/>
                </a:solidFill>
                <a:ea typeface="ＭＳ Ｐゴシック" panose="020B0600070205080204" pitchFamily="34" charset="-128"/>
              </a:rPr>
              <a:t>Power of the Adversary</a:t>
            </a:r>
            <a:endParaRPr lang="en-US" altLang="en-US" dirty="0">
              <a:solidFill>
                <a:schemeClr val="accent1"/>
              </a:solidFill>
              <a:ea typeface="ＭＳ Ｐゴシック" panose="020B0600070205080204" pitchFamily="34" charset="-128"/>
            </a:endParaRPr>
          </a:p>
        </p:txBody>
      </p:sp>
      <p:sp>
        <p:nvSpPr>
          <p:cNvPr id="118787" name="Rectangle 3">
            <a:extLst>
              <a:ext uri="{FF2B5EF4-FFF2-40B4-BE49-F238E27FC236}">
                <a16:creationId xmlns:a16="http://schemas.microsoft.com/office/drawing/2014/main" id="{91B34F19-F14B-6F1A-14D3-BE940F0E2277}"/>
              </a:ext>
            </a:extLst>
          </p:cNvPr>
          <p:cNvSpPr>
            <a:spLocks noGrp="1" noChangeArrowheads="1"/>
          </p:cNvSpPr>
          <p:nvPr>
            <p:ph type="body" idx="1"/>
          </p:nvPr>
        </p:nvSpPr>
        <p:spPr/>
        <p:txBody>
          <a:bodyPr/>
          <a:lstStyle/>
          <a:p>
            <a:pPr>
              <a:buFontTx/>
              <a:buNone/>
              <a:defRPr/>
            </a:pPr>
            <a:r>
              <a:rPr lang="en-US" sz="2800" dirty="0">
                <a:solidFill>
                  <a:srgbClr val="3366FF"/>
                </a:solidFill>
                <a:effectLst>
                  <a:outerShdw blurRad="38100" dist="38100" dir="2700000" algn="tl">
                    <a:srgbClr val="DDDDDD"/>
                  </a:outerShdw>
                </a:effectLst>
                <a:latin typeface="Arial"/>
                <a:ea typeface="MS PGothic" pitchFamily="34" charset="-128"/>
                <a:cs typeface="Arial"/>
              </a:rPr>
              <a:t>Passive adversary</a:t>
            </a:r>
          </a:p>
          <a:p>
            <a:pPr>
              <a:defRPr/>
            </a:pPr>
            <a:r>
              <a:rPr lang="en-US" sz="2800" i="1" dirty="0">
                <a:latin typeface="Arial"/>
                <a:ea typeface="MS PGothic" pitchFamily="34" charset="-128"/>
                <a:cs typeface="Arial"/>
              </a:rPr>
              <a:t>Has access to public keys</a:t>
            </a:r>
          </a:p>
          <a:p>
            <a:pPr>
              <a:defRPr/>
            </a:pPr>
            <a:r>
              <a:rPr lang="en-US" sz="2800" dirty="0">
                <a:latin typeface="Arial"/>
                <a:ea typeface="MS PGothic" pitchFamily="34" charset="-128"/>
                <a:cs typeface="Arial"/>
              </a:rPr>
              <a:t>Can generate (message, cipher text) pairs</a:t>
            </a:r>
          </a:p>
          <a:p>
            <a:pPr>
              <a:buFontTx/>
              <a:buNone/>
              <a:defRPr/>
            </a:pPr>
            <a:endParaRPr lang="en-US" sz="2800" dirty="0">
              <a:latin typeface="Arial"/>
              <a:ea typeface="MS PGothic" pitchFamily="34" charset="-128"/>
              <a:cs typeface="Arial"/>
            </a:endParaRPr>
          </a:p>
          <a:p>
            <a:pPr>
              <a:buFontTx/>
              <a:buNone/>
              <a:defRPr/>
            </a:pPr>
            <a:r>
              <a:rPr lang="en-US" sz="2800" dirty="0">
                <a:solidFill>
                  <a:srgbClr val="3366FF"/>
                </a:solidFill>
                <a:latin typeface="Arial"/>
                <a:ea typeface="MS PGothic" pitchFamily="34" charset="-128"/>
                <a:cs typeface="Arial"/>
              </a:rPr>
              <a:t>Active adversaries = Passive +</a:t>
            </a:r>
          </a:p>
          <a:p>
            <a:pPr>
              <a:defRPr/>
            </a:pPr>
            <a:r>
              <a:rPr lang="en-US" sz="2800" dirty="0">
                <a:latin typeface="Arial"/>
                <a:ea typeface="MS PGothic" pitchFamily="34" charset="-128"/>
                <a:cs typeface="Arial"/>
              </a:rPr>
              <a:t>Can modify cipher texts</a:t>
            </a:r>
          </a:p>
          <a:p>
            <a:pPr>
              <a:defRPr/>
            </a:pPr>
            <a:r>
              <a:rPr lang="en-US" sz="2800" dirty="0">
                <a:latin typeface="Arial"/>
                <a:ea typeface="MS PGothic" pitchFamily="34" charset="-128"/>
                <a:cs typeface="Arial"/>
              </a:rPr>
              <a:t>Can request decryption of cipher texts of choice</a:t>
            </a:r>
          </a:p>
          <a:p>
            <a:pPr>
              <a:buFontTx/>
              <a:buNone/>
              <a:defRPr/>
            </a:pPr>
            <a:endParaRPr lang="en-US" sz="2800" dirty="0">
              <a:latin typeface="Arial"/>
              <a:ea typeface="MS PGothic" pitchFamily="34" charset="-128"/>
              <a:cs typeface="Arial"/>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F17F8B7-5E1E-1959-2374-F4A056987331}"/>
              </a:ext>
            </a:extLst>
          </p:cNvPr>
          <p:cNvSpPr>
            <a:spLocks noGrp="1" noChangeArrowheads="1"/>
          </p:cNvSpPr>
          <p:nvPr>
            <p:ph type="title"/>
          </p:nvPr>
        </p:nvSpPr>
        <p:spPr>
          <a:xfrm>
            <a:off x="152400" y="25400"/>
            <a:ext cx="8991600" cy="1143000"/>
          </a:xfrm>
        </p:spPr>
        <p:txBody>
          <a:bodyPr/>
          <a:lstStyle/>
          <a:p>
            <a:r>
              <a:rPr lang="en-US" altLang="en-US" sz="3200" dirty="0">
                <a:solidFill>
                  <a:schemeClr val="accent1"/>
                </a:solidFill>
                <a:ea typeface="ＭＳ Ｐゴシック" panose="020B0600070205080204" pitchFamily="34" charset="-128"/>
                <a:cs typeface="Arial" panose="020B0604020202020204" pitchFamily="34" charset="0"/>
              </a:rPr>
              <a:t>Computational Indistinguishability</a:t>
            </a:r>
            <a:r>
              <a:rPr lang="en-US" altLang="en-US" sz="4000" dirty="0">
                <a:solidFill>
                  <a:schemeClr val="accent1"/>
                </a:solidFill>
                <a:ea typeface="ＭＳ Ｐゴシック" panose="020B0600070205080204" pitchFamily="34" charset="-128"/>
                <a:cs typeface="Arial" panose="020B0604020202020204" pitchFamily="34" charset="0"/>
              </a:rPr>
              <a:t> </a:t>
            </a:r>
            <a:r>
              <a:rPr lang="en-US" altLang="en-US" sz="3200" dirty="0">
                <a:solidFill>
                  <a:schemeClr val="accent1"/>
                </a:solidFill>
                <a:ea typeface="ＭＳ Ｐゴシック" panose="020B0600070205080204" pitchFamily="34" charset="-128"/>
                <a:cs typeface="Arial" panose="020B0604020202020204" pitchFamily="34" charset="0"/>
              </a:rPr>
              <a:t>(Formal)</a:t>
            </a:r>
            <a:endParaRPr lang="en-US" altLang="en-US" sz="4000" dirty="0">
              <a:solidFill>
                <a:schemeClr val="accent1"/>
              </a:solidFill>
              <a:ea typeface="ＭＳ Ｐゴシック" panose="020B0600070205080204" pitchFamily="34" charset="-128"/>
              <a:cs typeface="Arial" panose="020B0604020202020204" pitchFamily="34" charset="0"/>
            </a:endParaRPr>
          </a:p>
        </p:txBody>
      </p:sp>
      <p:sp>
        <p:nvSpPr>
          <p:cNvPr id="25602" name="Rectangle 3">
            <a:extLst>
              <a:ext uri="{FF2B5EF4-FFF2-40B4-BE49-F238E27FC236}">
                <a16:creationId xmlns:a16="http://schemas.microsoft.com/office/drawing/2014/main" id="{E48DED19-EAB6-91BE-FD16-C98090DC94B4}"/>
              </a:ext>
            </a:extLst>
          </p:cNvPr>
          <p:cNvSpPr>
            <a:spLocks noGrp="1" noChangeArrowheads="1"/>
          </p:cNvSpPr>
          <p:nvPr>
            <p:ph type="body" idx="1"/>
          </p:nvPr>
        </p:nvSpPr>
        <p:spPr>
          <a:xfrm>
            <a:off x="228600" y="1371600"/>
            <a:ext cx="8915400" cy="4114800"/>
          </a:xfrm>
        </p:spPr>
        <p:txBody>
          <a:bodyPr>
            <a:noAutofit/>
          </a:bodyPr>
          <a:lstStyle/>
          <a:p>
            <a:pPr>
              <a:buFontTx/>
              <a:buNone/>
              <a:tabLst>
                <a:tab pos="511175" algn="l"/>
              </a:tabLst>
            </a:pPr>
            <a:r>
              <a:rPr lang="en-US" altLang="en-US" sz="2400" u="sng" dirty="0">
                <a:solidFill>
                  <a:srgbClr val="0066FF"/>
                </a:solidFill>
                <a:ea typeface="ＭＳ Ｐゴシック" panose="020B0600070205080204" pitchFamily="34" charset="-128"/>
                <a:cs typeface="Arial" panose="020B0604020202020204" pitchFamily="34" charset="0"/>
              </a:rPr>
              <a:t>Def </a:t>
            </a:r>
            <a:r>
              <a:rPr lang="en-US" altLang="en-US" sz="2400" dirty="0">
                <a:ea typeface="ＭＳ Ｐゴシック" panose="020B0600070205080204" pitchFamily="34" charset="-128"/>
                <a:cs typeface="Arial" panose="020B0604020202020204" pitchFamily="34" charset="0"/>
              </a:rPr>
              <a:t>Say that a PKC (G,E,D) satisfies  </a:t>
            </a:r>
            <a:r>
              <a:rPr lang="en-US" altLang="en-US" sz="2400" dirty="0">
                <a:solidFill>
                  <a:srgbClr val="3366FF"/>
                </a:solidFill>
                <a:ea typeface="ＭＳ Ｐゴシック" panose="020B0600070205080204" pitchFamily="34" charset="-128"/>
                <a:cs typeface="Arial" panose="020B0604020202020204" pitchFamily="34" charset="0"/>
              </a:rPr>
              <a:t>computational indistinguishability</a:t>
            </a:r>
          </a:p>
          <a:p>
            <a:pPr>
              <a:buFontTx/>
              <a:buNone/>
              <a:tabLst>
                <a:tab pos="511175" algn="l"/>
              </a:tabLst>
            </a:pPr>
            <a:r>
              <a:rPr lang="en-US" altLang="en-US" sz="2400" dirty="0">
                <a:ea typeface="ＭＳ Ｐゴシック" panose="020B0600070205080204" pitchFamily="34" charset="-128"/>
                <a:cs typeface="Arial" panose="020B0604020202020204" pitchFamily="34" charset="0"/>
              </a:rPr>
              <a:t>if  </a:t>
            </a:r>
            <a:r>
              <a:rPr lang="en-US" altLang="en-US" sz="2400" dirty="0">
                <a:ea typeface="ＭＳ Ｐゴシック" panose="020B0600070205080204" pitchFamily="34" charset="-128"/>
                <a:cs typeface="Arial" panose="020B0604020202020204" pitchFamily="34" charset="0"/>
                <a:sym typeface="Symbol" pitchFamily="2" charset="2"/>
              </a:rPr>
              <a:t> </a:t>
            </a:r>
            <a:r>
              <a:rPr lang="en-US" altLang="en-US" sz="2400" dirty="0">
                <a:ea typeface="ＭＳ Ｐゴシック" panose="020B0600070205080204" pitchFamily="34" charset="-128"/>
                <a:cs typeface="Arial" panose="020B0604020202020204" pitchFamily="34" charset="0"/>
              </a:rPr>
              <a:t>PPT adversary A ∀ppt M (message space), ∀n suff. large </a:t>
            </a:r>
          </a:p>
          <a:p>
            <a:pPr>
              <a:buFontTx/>
              <a:buNone/>
              <a:tabLst>
                <a:tab pos="511175" algn="l"/>
              </a:tabLst>
            </a:pPr>
            <a:r>
              <a:rPr lang="en-US" altLang="en-US" sz="2400" dirty="0">
                <a:ea typeface="ＭＳ Ｐゴシック" panose="020B0600070205080204" pitchFamily="34" charset="-128"/>
                <a:cs typeface="Arial" panose="020B0604020202020204" pitchFamily="34" charset="0"/>
              </a:rPr>
              <a:t>Prob((</a:t>
            </a:r>
            <a:r>
              <a:rPr lang="en-US" altLang="en-US" sz="2400" dirty="0" err="1">
                <a:ea typeface="ＭＳ Ｐゴシック" panose="020B0600070205080204" pitchFamily="34" charset="-128"/>
                <a:cs typeface="Arial" panose="020B0604020202020204" pitchFamily="34" charset="0"/>
              </a:rPr>
              <a:t>e,d</a:t>
            </a:r>
            <a:r>
              <a:rPr lang="en-US" altLang="en-US" sz="2400" dirty="0">
                <a:ea typeface="ＭＳ Ｐゴシック" panose="020B0600070205080204" pitchFamily="34" charset="-128"/>
                <a:cs typeface="Arial" panose="020B0604020202020204" pitchFamily="34" charset="0"/>
              </a:rPr>
              <a:t>)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G(1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);{m</a:t>
            </a:r>
            <a:r>
              <a:rPr lang="en-US" altLang="en-US" sz="2400" baseline="-25000" dirty="0">
                <a:ea typeface="ＭＳ Ｐゴシック" panose="020B0600070205080204" pitchFamily="34" charset="-128"/>
                <a:cs typeface="Arial" panose="020B0604020202020204" pitchFamily="34" charset="0"/>
              </a:rPr>
              <a:t>0</a:t>
            </a:r>
            <a:r>
              <a:rPr lang="en-US" altLang="en-US" sz="2400" dirty="0">
                <a:ea typeface="ＭＳ Ｐゴシック" panose="020B0600070205080204" pitchFamily="34" charset="-128"/>
                <a:cs typeface="Arial" panose="020B0604020202020204" pitchFamily="34" charset="0"/>
              </a:rPr>
              <a:t>,m</a:t>
            </a:r>
            <a:r>
              <a:rPr lang="en-US" altLang="en-US" sz="2400" baseline="-25000" dirty="0">
                <a:ea typeface="ＭＳ Ｐゴシック" panose="020B0600070205080204" pitchFamily="34" charset="-128"/>
                <a:cs typeface="Arial" panose="020B0604020202020204" pitchFamily="34" charset="0"/>
              </a:rPr>
              <a:t>1</a:t>
            </a:r>
            <a:r>
              <a:rPr lang="en-US" altLang="en-US" sz="2400" dirty="0">
                <a:ea typeface="ＭＳ Ｐゴシック" panose="020B0600070205080204" pitchFamily="34" charset="-128"/>
                <a:cs typeface="Arial" panose="020B0604020202020204" pitchFamily="34" charset="0"/>
              </a:rPr>
              <a:t>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M(e, 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 m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{m</a:t>
            </a:r>
            <a:r>
              <a:rPr lang="en-US" altLang="en-US" sz="2400" baseline="-25000" dirty="0">
                <a:ea typeface="ＭＳ Ｐゴシック" panose="020B0600070205080204" pitchFamily="34" charset="-128"/>
                <a:cs typeface="Arial" panose="020B0604020202020204" pitchFamily="34" charset="0"/>
              </a:rPr>
              <a:t>0</a:t>
            </a:r>
            <a:r>
              <a:rPr lang="en-US" altLang="en-US" sz="2400" dirty="0">
                <a:ea typeface="ＭＳ Ｐゴシック" panose="020B0600070205080204" pitchFamily="34" charset="-128"/>
                <a:cs typeface="Arial" panose="020B0604020202020204" pitchFamily="34" charset="0"/>
              </a:rPr>
              <a:t>,m</a:t>
            </a:r>
            <a:r>
              <a:rPr lang="en-US" altLang="en-US" sz="2400" baseline="-25000" dirty="0">
                <a:ea typeface="ＭＳ Ｐゴシック" panose="020B0600070205080204" pitchFamily="34" charset="-128"/>
                <a:cs typeface="Arial" panose="020B0604020202020204" pitchFamily="34" charset="0"/>
              </a:rPr>
              <a:t>1</a:t>
            </a:r>
            <a:r>
              <a:rPr lang="en-US" altLang="en-US" sz="2400" dirty="0">
                <a:ea typeface="ＭＳ Ｐゴシック" panose="020B0600070205080204" pitchFamily="34" charset="-128"/>
                <a:cs typeface="Arial" panose="020B0604020202020204" pitchFamily="34" charset="0"/>
              </a:rPr>
              <a:t>};c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E(</a:t>
            </a:r>
            <a:r>
              <a:rPr lang="en-US" altLang="en-US" sz="2400" dirty="0" err="1">
                <a:ea typeface="ＭＳ Ｐゴシック" panose="020B0600070205080204" pitchFamily="34" charset="-128"/>
                <a:cs typeface="Arial" panose="020B0604020202020204" pitchFamily="34" charset="0"/>
              </a:rPr>
              <a:t>e,m</a:t>
            </a:r>
            <a:r>
              <a:rPr lang="en-US" altLang="en-US" sz="2400" dirty="0">
                <a:ea typeface="ＭＳ Ｐゴシック" panose="020B0600070205080204" pitchFamily="34" charset="-128"/>
                <a:cs typeface="Arial" panose="020B0604020202020204" pitchFamily="34" charset="0"/>
              </a:rPr>
              <a:t>):</a:t>
            </a:r>
          </a:p>
          <a:p>
            <a:pPr>
              <a:buFontTx/>
              <a:buNone/>
              <a:tabLst>
                <a:tab pos="511175" algn="l"/>
              </a:tabLst>
            </a:pPr>
            <a:r>
              <a:rPr lang="en-US" altLang="en-US" sz="2400" dirty="0">
                <a:ea typeface="ＭＳ Ｐゴシック" panose="020B0600070205080204" pitchFamily="34" charset="-128"/>
                <a:cs typeface="Arial" panose="020B0604020202020204" pitchFamily="34" charset="0"/>
              </a:rPr>
              <a:t>           </a:t>
            </a:r>
            <a:r>
              <a:rPr lang="en-US" altLang="en-US" sz="2400" b="1" dirty="0">
                <a:ea typeface="ＭＳ Ｐゴシック" panose="020B0600070205080204" pitchFamily="34" charset="-128"/>
                <a:cs typeface="Arial" panose="020B0604020202020204" pitchFamily="34" charset="0"/>
              </a:rPr>
              <a:t>A(e,m</a:t>
            </a:r>
            <a:r>
              <a:rPr lang="en-US" altLang="en-US" sz="2400" b="1" baseline="-25000" dirty="0">
                <a:ea typeface="ＭＳ Ｐゴシック" panose="020B0600070205080204" pitchFamily="34" charset="-128"/>
                <a:cs typeface="Arial" panose="020B0604020202020204" pitchFamily="34" charset="0"/>
              </a:rPr>
              <a:t>0</a:t>
            </a:r>
            <a:r>
              <a:rPr lang="en-US" altLang="en-US" sz="2400" b="1" dirty="0">
                <a:ea typeface="ＭＳ Ｐゴシック" panose="020B0600070205080204" pitchFamily="34" charset="-128"/>
                <a:cs typeface="Arial" panose="020B0604020202020204" pitchFamily="34" charset="0"/>
              </a:rPr>
              <a:t>,m</a:t>
            </a:r>
            <a:r>
              <a:rPr lang="en-US" altLang="en-US" sz="2400" b="1" baseline="-25000" dirty="0">
                <a:ea typeface="ＭＳ Ｐゴシック" panose="020B0600070205080204" pitchFamily="34" charset="-128"/>
                <a:cs typeface="Arial" panose="020B0604020202020204" pitchFamily="34" charset="0"/>
              </a:rPr>
              <a:t>1</a:t>
            </a:r>
            <a:r>
              <a:rPr lang="en-US" altLang="en-US" sz="2400" b="1" dirty="0">
                <a:ea typeface="ＭＳ Ｐゴシック" panose="020B0600070205080204" pitchFamily="34" charset="-128"/>
                <a:cs typeface="Arial" panose="020B0604020202020204" pitchFamily="34" charset="0"/>
              </a:rPr>
              <a:t>,c)=m</a:t>
            </a:r>
            <a:r>
              <a:rPr lang="en-US" altLang="en-US" sz="2400" dirty="0">
                <a:ea typeface="ＭＳ Ｐゴシック" panose="020B0600070205080204" pitchFamily="34" charset="-128"/>
                <a:cs typeface="Arial" panose="020B0604020202020204" pitchFamily="34" charset="0"/>
              </a:rPr>
              <a:t> ) &lt; ½  + neg(n)</a:t>
            </a:r>
            <a:endParaRPr lang="en-US" altLang="en-US" sz="2400" dirty="0">
              <a:solidFill>
                <a:srgbClr val="0066FF"/>
              </a:solidFill>
              <a:ea typeface="ＭＳ Ｐゴシック" panose="020B0600070205080204" pitchFamily="34" charset="-128"/>
              <a:cs typeface="Arial" panose="020B0604020202020204" pitchFamily="34" charset="0"/>
            </a:endParaRPr>
          </a:p>
          <a:p>
            <a:pPr>
              <a:buFontTx/>
              <a:buNone/>
              <a:tabLst>
                <a:tab pos="511175" algn="l"/>
              </a:tabLst>
            </a:pPr>
            <a:r>
              <a:rPr lang="en-US" altLang="en-US" sz="2400" u="sng" dirty="0">
                <a:solidFill>
                  <a:srgbClr val="0066FF"/>
                </a:solidFill>
                <a:ea typeface="ＭＳ Ｐゴシック" panose="020B0600070205080204" pitchFamily="34" charset="-128"/>
                <a:cs typeface="Arial" panose="020B0604020202020204" pitchFamily="34" charset="0"/>
              </a:rPr>
              <a:t>Remarks:</a:t>
            </a:r>
          </a:p>
          <a:p>
            <a:pPr>
              <a:tabLst>
                <a:tab pos="511175" algn="l"/>
              </a:tabLst>
            </a:pPr>
            <a:r>
              <a:rPr lang="en-US" altLang="en-US" sz="2400" dirty="0">
                <a:ea typeface="ＭＳ Ｐゴシック" panose="020B0600070205080204" pitchFamily="34" charset="-128"/>
                <a:cs typeface="Arial" panose="020B0604020202020204" pitchFamily="34" charset="0"/>
              </a:rPr>
              <a:t>Holds even if adversary knows that the message encrypted is one of two messages which he choose himself.</a:t>
            </a:r>
          </a:p>
          <a:p>
            <a:pPr>
              <a:tabLst>
                <a:tab pos="511175" algn="l"/>
              </a:tabLst>
            </a:pPr>
            <a:r>
              <a:rPr lang="en-US" altLang="en-US" sz="2400" dirty="0">
                <a:ea typeface="ＭＳ Ｐゴシック" panose="020B0600070205080204" pitchFamily="34" charset="-128"/>
                <a:cs typeface="Arial" panose="020B0604020202020204" pitchFamily="34" charset="0"/>
              </a:rPr>
              <a:t>Why not define </a:t>
            </a:r>
            <a:r>
              <a:rPr lang="ja-JP" altLang="en-US" sz="2400">
                <a:ea typeface="ＭＳ Ｐゴシック" panose="020B0600070205080204" pitchFamily="34" charset="-128"/>
                <a:cs typeface="Arial" panose="020B0604020202020204" pitchFamily="34" charset="0"/>
              </a:rPr>
              <a:t>“</a:t>
            </a:r>
            <a:r>
              <a:rPr lang="en-US" altLang="ja-JP" sz="2400" dirty="0">
                <a:ea typeface="ＭＳ Ｐゴシック" panose="020B0600070205080204" pitchFamily="34" charset="-128"/>
                <a:cs typeface="Arial" panose="020B0604020202020204" pitchFamily="34" charset="0"/>
              </a:rPr>
              <a:t>for all m</a:t>
            </a:r>
            <a:r>
              <a:rPr lang="en-US" altLang="ja-JP" sz="2400" baseline="-25000" dirty="0">
                <a:ea typeface="ＭＳ Ｐゴシック" panose="020B0600070205080204" pitchFamily="34" charset="-128"/>
                <a:cs typeface="Arial" panose="020B0604020202020204" pitchFamily="34" charset="0"/>
              </a:rPr>
              <a:t>0</a:t>
            </a:r>
            <a:r>
              <a:rPr lang="en-US" altLang="ja-JP" sz="2400" dirty="0">
                <a:ea typeface="ＭＳ Ｐゴシック" panose="020B0600070205080204" pitchFamily="34" charset="-128"/>
                <a:cs typeface="Arial" panose="020B0604020202020204" pitchFamily="34" charset="0"/>
              </a:rPr>
              <a:t>,m</a:t>
            </a:r>
            <a:r>
              <a:rPr lang="en-US" altLang="ja-JP" sz="2400" baseline="-25000" dirty="0">
                <a:ea typeface="ＭＳ Ｐゴシック" panose="020B0600070205080204" pitchFamily="34" charset="-128"/>
                <a:cs typeface="Arial" panose="020B0604020202020204" pitchFamily="34" charset="0"/>
              </a:rPr>
              <a:t>1 </a:t>
            </a:r>
            <a:r>
              <a:rPr lang="en-US" altLang="ja-JP" sz="2400" dirty="0">
                <a:ea typeface="ＭＳ Ｐゴシック" panose="020B0600070205080204" pitchFamily="34" charset="-128"/>
                <a:cs typeface="Arial" panose="020B0604020202020204" pitchFamily="34" charset="0"/>
              </a:rPr>
              <a:t> </a:t>
            </a:r>
            <a:r>
              <a:rPr lang="ja-JP" altLang="en-US" sz="2400">
                <a:ea typeface="ＭＳ Ｐゴシック" panose="020B0600070205080204" pitchFamily="34" charset="-128"/>
                <a:cs typeface="Arial" panose="020B0604020202020204" pitchFamily="34" charset="0"/>
              </a:rPr>
              <a:t>“</a:t>
            </a:r>
            <a:r>
              <a:rPr lang="en-US" altLang="ja-JP" sz="2400" dirty="0">
                <a:ea typeface="ＭＳ Ｐゴシック" panose="020B0600070205080204" pitchFamily="34" charset="-128"/>
                <a:cs typeface="Arial" panose="020B0604020202020204" pitchFamily="34" charset="0"/>
              </a:rPr>
              <a:t>?</a:t>
            </a:r>
          </a:p>
          <a:p>
            <a:pPr lvl="1">
              <a:tabLst>
                <a:tab pos="511175" algn="l"/>
              </a:tabLst>
            </a:pPr>
            <a:r>
              <a:rPr lang="en-US" altLang="en-US" sz="2400" dirty="0">
                <a:ea typeface="ＭＳ Ｐゴシック" panose="020B0600070205080204" pitchFamily="34" charset="-128"/>
                <a:cs typeface="Arial" panose="020B0604020202020204" pitchFamily="34" charset="0"/>
              </a:rPr>
              <a:t>In general, don</a:t>
            </a:r>
            <a:r>
              <a:rPr lang="ja-JP" altLang="en-US" sz="2400">
                <a:ea typeface="ＭＳ Ｐゴシック" panose="020B0600070205080204" pitchFamily="34" charset="-128"/>
                <a:cs typeface="Arial" panose="020B0604020202020204" pitchFamily="34" charset="0"/>
              </a:rPr>
              <a:t>’</a:t>
            </a:r>
            <a:r>
              <a:rPr lang="en-US" altLang="ja-JP" sz="2400" dirty="0">
                <a:ea typeface="ＭＳ Ｐゴシック" panose="020B0600070205080204" pitchFamily="34" charset="-128"/>
                <a:cs typeface="Arial" panose="020B0604020202020204" pitchFamily="34" charset="0"/>
              </a:rPr>
              <a:t>t know how to prove security when m is hard to compute from public key (e.g. m=secret key) </a:t>
            </a:r>
          </a:p>
          <a:p>
            <a:pPr>
              <a:tabLst>
                <a:tab pos="511175" algn="l"/>
              </a:tabLst>
            </a:pPr>
            <a:r>
              <a:rPr lang="en-US" altLang="en-US" sz="2400" dirty="0">
                <a:ea typeface="ＭＳ Ｐゴシック" panose="020B0600070205080204" pitchFamily="34" charset="-128"/>
                <a:cs typeface="Arial" panose="020B0604020202020204" pitchFamily="34" charset="0"/>
              </a:rPr>
              <a:t>Difference from symmetric-key encryption:  A knows e and how to generate c</a:t>
            </a:r>
            <a:r>
              <a:rPr lang="ja-JP" altLang="en-US" sz="2400">
                <a:ea typeface="ＭＳ Ｐゴシック" panose="020B0600070205080204" pitchFamily="34" charset="-128"/>
                <a:cs typeface="Arial" panose="020B0604020202020204" pitchFamily="34" charset="0"/>
              </a:rPr>
              <a:t>’</a:t>
            </a:r>
            <a:r>
              <a:rPr lang="en-US" altLang="ja-JP" sz="2400" dirty="0">
                <a:ea typeface="ＭＳ Ｐゴシック" panose="020B0600070205080204" pitchFamily="34" charset="-128"/>
                <a:cs typeface="Arial" panose="020B0604020202020204" pitchFamily="34" charset="0"/>
              </a:rPr>
              <a:t>s for m of choice</a:t>
            </a:r>
            <a:r>
              <a:rPr lang="en-US" altLang="ja-JP" sz="2400" dirty="0">
                <a:ea typeface="ＭＳ Ｐゴシック" panose="020B0600070205080204" pitchFamily="34" charset="-128"/>
              </a:rPr>
              <a:t>.</a:t>
            </a:r>
            <a:endParaRPr lang="en-US" altLang="en-US" sz="2400" dirty="0">
              <a:ea typeface="ＭＳ Ｐゴシック" panose="020B0600070205080204" pitchFamily="34" charset="-128"/>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AECC39CF-5EE7-5BEF-95F4-B768D8F991F3}"/>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ea typeface="ＭＳ Ｐゴシック" panose="020B0600070205080204" pitchFamily="34" charset="-128"/>
                <a:cs typeface="Arial" panose="020B0604020202020204" pitchFamily="34" charset="0"/>
              </a:rPr>
              <a:t>Computational Indistinguishability</a:t>
            </a:r>
          </a:p>
        </p:txBody>
      </p:sp>
      <p:sp>
        <p:nvSpPr>
          <p:cNvPr id="24578" name="Rectangle 3">
            <a:extLst>
              <a:ext uri="{FF2B5EF4-FFF2-40B4-BE49-F238E27FC236}">
                <a16:creationId xmlns:a16="http://schemas.microsoft.com/office/drawing/2014/main" id="{060FC368-4650-62F1-8459-3BF6698B10F3}"/>
              </a:ext>
            </a:extLst>
          </p:cNvPr>
          <p:cNvSpPr>
            <a:spLocks noGrp="1" noChangeArrowheads="1"/>
          </p:cNvSpPr>
          <p:nvPr>
            <p:ph type="body" idx="1"/>
          </p:nvPr>
        </p:nvSpPr>
        <p:spPr>
          <a:xfrm>
            <a:off x="685800" y="1371600"/>
            <a:ext cx="7772400" cy="4114800"/>
          </a:xfrm>
        </p:spPr>
        <p:txBody>
          <a:bodyPr/>
          <a:lstStyle/>
          <a:p>
            <a:pPr marL="0" indent="0">
              <a:buFontTx/>
              <a:buNone/>
            </a:pPr>
            <a:r>
              <a:rPr lang="en-US" altLang="en-US" sz="2800">
                <a:latin typeface="Arial" panose="020B0604020202020204" pitchFamily="34" charset="0"/>
                <a:ea typeface="ＭＳ Ｐゴシック" panose="020B0600070205080204" pitchFamily="34" charset="-128"/>
                <a:cs typeface="Arial" panose="020B0604020202020204" pitchFamily="34" charset="0"/>
              </a:rPr>
              <a:t>No PPT adversary can win the following game:</a:t>
            </a: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p:txBody>
      </p:sp>
      <mc:AlternateContent xmlns:mc="http://schemas.openxmlformats.org/markup-compatibility/2006" xmlns:a14="http://schemas.microsoft.com/office/drawing/2010/main">
        <mc:Choice Requires="a14">
          <p:sp>
            <p:nvSpPr>
              <p:cNvPr id="24579" name="Rectangle 4">
                <a:extLst>
                  <a:ext uri="{FF2B5EF4-FFF2-40B4-BE49-F238E27FC236}">
                    <a16:creationId xmlns:a16="http://schemas.microsoft.com/office/drawing/2014/main" id="{87B2AA99-F2B9-80B7-B8CD-A1A847223024}"/>
                  </a:ext>
                </a:extLst>
              </p:cNvPr>
              <p:cNvSpPr>
                <a:spLocks noChangeArrowheads="1"/>
              </p:cNvSpPr>
              <p:nvPr/>
            </p:nvSpPr>
            <p:spPr bwMode="auto">
              <a:xfrm>
                <a:off x="5162550" y="2395538"/>
                <a:ext cx="3219450" cy="2438400"/>
              </a:xfrm>
              <a:prstGeom prst="rect">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dirty="0">
                    <a:solidFill>
                      <a:srgbClr val="FF3300"/>
                    </a:solidFill>
                    <a:latin typeface="Tahoma" panose="020B0604030504040204" pitchFamily="34" charset="0"/>
                  </a:rPr>
                  <a:t>Adversary </a:t>
                </a:r>
                <a:r>
                  <a:rPr lang="en-US" altLang="en-US" dirty="0">
                    <a:solidFill>
                      <a:srgbClr val="FF0000"/>
                    </a:solidFill>
                    <a:latin typeface="Tahoma" panose="020B0604030504040204" pitchFamily="34" charset="0"/>
                  </a:rPr>
                  <a:t>with access</a:t>
                </a:r>
              </a:p>
              <a:p>
                <a:pPr algn="ctr">
                  <a:spcBef>
                    <a:spcPct val="50000"/>
                  </a:spcBef>
                </a:pPr>
                <a:r>
                  <a:rPr lang="en-US" altLang="en-US" dirty="0">
                    <a:solidFill>
                      <a:srgbClr val="FF0000"/>
                    </a:solidFill>
                    <a:latin typeface="Tahoma" panose="020B0604030504040204" pitchFamily="34" charset="0"/>
                  </a:rPr>
                  <a:t> to public key e </a:t>
                </a:r>
                <a:r>
                  <a:rPr lang="en-US" altLang="en-US" dirty="0" err="1">
                    <a:solidFill>
                      <a:srgbClr val="FF0000"/>
                    </a:solidFill>
                    <a:latin typeface="Tahoma" panose="020B0604030504040204" pitchFamily="34" charset="0"/>
                  </a:rPr>
                  <a:t>s.t.</a:t>
                </a:r>
                <a:r>
                  <a:rPr lang="en-US" altLang="en-US" dirty="0">
                    <a:solidFill>
                      <a:srgbClr val="FF0000"/>
                    </a:solidFill>
                    <a:latin typeface="Tahoma" panose="020B0604030504040204" pitchFamily="34" charset="0"/>
                  </a:rPr>
                  <a:t> </a:t>
                </a:r>
                <a:endParaRPr lang="en-US" altLang="en-US" dirty="0">
                  <a:latin typeface="Tahoma" panose="020B0604030504040204" pitchFamily="34" charset="0"/>
                </a:endParaRPr>
              </a:p>
              <a:p>
                <a:pPr algn="ctr">
                  <a:spcBef>
                    <a:spcPct val="50000"/>
                  </a:spcBef>
                </a:pPr>
                <a:r>
                  <a:rPr lang="en-US" altLang="en-US" dirty="0">
                    <a:latin typeface="Tahoma" panose="020B0604030504040204" pitchFamily="34" charset="0"/>
                  </a:rPr>
                  <a:t>(</a:t>
                </a:r>
                <a:r>
                  <a:rPr lang="en-US" altLang="en-US" dirty="0" err="1">
                    <a:latin typeface="Tahoma" panose="020B0604030504040204" pitchFamily="34" charset="0"/>
                  </a:rPr>
                  <a:t>e,d</a:t>
                </a:r>
                <a:r>
                  <a:rPr lang="en-US" altLang="en-US" dirty="0">
                    <a:latin typeface="Tahoma" panose="020B0604030504040204" pitchFamily="34" charset="0"/>
                  </a:rPr>
                  <a:t>) </a:t>
                </a:r>
                <a14:m>
                  <m:oMath xmlns:m="http://schemas.openxmlformats.org/officeDocument/2006/math">
                    <m:r>
                      <a:rPr lang="en-US" altLang="en-US" i="1" dirty="0" smtClean="0">
                        <a:latin typeface="Cambria Math" panose="02040503050406030204" pitchFamily="18" charset="0"/>
                        <a:ea typeface="Cambria Math" panose="02040503050406030204" pitchFamily="18" charset="0"/>
                      </a:rPr>
                      <m:t>←</m:t>
                    </m:r>
                  </m:oMath>
                </a14:m>
                <a:r>
                  <a:rPr lang="en-US" altLang="en-US" dirty="0">
                    <a:latin typeface="Tahoma" panose="020B0604030504040204" pitchFamily="34" charset="0"/>
                  </a:rPr>
                  <a:t>G(1</a:t>
                </a:r>
                <a:r>
                  <a:rPr lang="en-US" altLang="en-US" baseline="30000" dirty="0">
                    <a:latin typeface="Tahoma" panose="020B0604030504040204" pitchFamily="34" charset="0"/>
                  </a:rPr>
                  <a:t>n</a:t>
                </a:r>
                <a:r>
                  <a:rPr lang="en-US" altLang="en-US" dirty="0">
                    <a:latin typeface="Tahoma" panose="020B0604030504040204" pitchFamily="34" charset="0"/>
                  </a:rPr>
                  <a:t>)</a:t>
                </a:r>
              </a:p>
            </p:txBody>
          </p:sp>
        </mc:Choice>
        <mc:Fallback xmlns="">
          <p:sp>
            <p:nvSpPr>
              <p:cNvPr id="24579" name="Rectangle 4">
                <a:extLst>
                  <a:ext uri="{FF2B5EF4-FFF2-40B4-BE49-F238E27FC236}">
                    <a16:creationId xmlns:a16="http://schemas.microsoft.com/office/drawing/2014/main" id="{87B2AA99-F2B9-80B7-B8CD-A1A847223024}"/>
                  </a:ext>
                </a:extLst>
              </p:cNvPr>
              <p:cNvSpPr>
                <a:spLocks noRot="1" noChangeAspect="1" noMove="1" noResize="1" noEditPoints="1" noAdjustHandles="1" noChangeArrowheads="1" noChangeShapeType="1" noTextEdit="1"/>
              </p:cNvSpPr>
              <p:nvPr/>
            </p:nvSpPr>
            <p:spPr bwMode="auto">
              <a:xfrm>
                <a:off x="5162550" y="2395538"/>
                <a:ext cx="3219450" cy="2438400"/>
              </a:xfrm>
              <a:prstGeom prst="rect">
                <a:avLst/>
              </a:prstGeom>
              <a:blipFill>
                <a:blip r:embed="rId2"/>
                <a:stretch>
                  <a:fillRect l="-1961" r="-1569"/>
                </a:stretch>
              </a:blipFill>
              <a:ln w="9525">
                <a:solidFill>
                  <a:schemeClr val="tx1"/>
                </a:solidFill>
                <a:miter lim="800000"/>
                <a:headEnd/>
                <a:tailEnd/>
              </a:ln>
            </p:spPr>
            <p:txBody>
              <a:bodyPr/>
              <a:lstStyle/>
              <a:p>
                <a:r>
                  <a:rPr lang="en-US">
                    <a:noFill/>
                  </a:rPr>
                  <a:t> </a:t>
                </a:r>
              </a:p>
            </p:txBody>
          </p:sp>
        </mc:Fallback>
      </mc:AlternateContent>
      <p:sp>
        <p:nvSpPr>
          <p:cNvPr id="24580" name="Rectangle 5">
            <a:extLst>
              <a:ext uri="{FF2B5EF4-FFF2-40B4-BE49-F238E27FC236}">
                <a16:creationId xmlns:a16="http://schemas.microsoft.com/office/drawing/2014/main" id="{2E7D2C60-183A-C37D-A661-D7B46194E71E}"/>
              </a:ext>
            </a:extLst>
          </p:cNvPr>
          <p:cNvSpPr>
            <a:spLocks noChangeArrowheads="1"/>
          </p:cNvSpPr>
          <p:nvPr/>
        </p:nvSpPr>
        <p:spPr bwMode="auto">
          <a:xfrm>
            <a:off x="571500" y="2487613"/>
            <a:ext cx="1485900" cy="2174875"/>
          </a:xfrm>
          <a:prstGeom prst="rect">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a:latin typeface="Tahoma" panose="020B0604030504040204" pitchFamily="34" charset="0"/>
              </a:rPr>
              <a:t>Challenger</a:t>
            </a:r>
          </a:p>
        </p:txBody>
      </p:sp>
      <p:grpSp>
        <p:nvGrpSpPr>
          <p:cNvPr id="2" name="Group 6">
            <a:extLst>
              <a:ext uri="{FF2B5EF4-FFF2-40B4-BE49-F238E27FC236}">
                <a16:creationId xmlns:a16="http://schemas.microsoft.com/office/drawing/2014/main" id="{F3BA69F0-8984-FC4D-CD84-87C7FBCEC49C}"/>
              </a:ext>
            </a:extLst>
          </p:cNvPr>
          <p:cNvGrpSpPr>
            <a:grpSpLocks/>
          </p:cNvGrpSpPr>
          <p:nvPr/>
        </p:nvGrpSpPr>
        <p:grpSpPr bwMode="auto">
          <a:xfrm>
            <a:off x="2057400" y="2438400"/>
            <a:ext cx="3105150" cy="396875"/>
            <a:chOff x="1356" y="1649"/>
            <a:chExt cx="1956" cy="250"/>
          </a:xfrm>
        </p:grpSpPr>
        <p:sp>
          <p:nvSpPr>
            <p:cNvPr id="24592" name="Line 7">
              <a:extLst>
                <a:ext uri="{FF2B5EF4-FFF2-40B4-BE49-F238E27FC236}">
                  <a16:creationId xmlns:a16="http://schemas.microsoft.com/office/drawing/2014/main" id="{746569A2-26B5-0B13-D186-8F6C1A1CB910}"/>
                </a:ext>
              </a:extLst>
            </p:cNvPr>
            <p:cNvSpPr>
              <a:spLocks noChangeShapeType="1"/>
            </p:cNvSpPr>
            <p:nvPr/>
          </p:nvSpPr>
          <p:spPr bwMode="auto">
            <a:xfrm flipH="1">
              <a:off x="1356" y="1899"/>
              <a:ext cx="19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93" name="Text Box 8">
              <a:extLst>
                <a:ext uri="{FF2B5EF4-FFF2-40B4-BE49-F238E27FC236}">
                  <a16:creationId xmlns:a16="http://schemas.microsoft.com/office/drawing/2014/main" id="{FC4D891C-C245-7C9C-41BE-C87F3490A31A}"/>
                </a:ext>
              </a:extLst>
            </p:cNvPr>
            <p:cNvSpPr txBox="1">
              <a:spLocks noChangeArrowheads="1"/>
            </p:cNvSpPr>
            <p:nvPr/>
          </p:nvSpPr>
          <p:spPr bwMode="auto">
            <a:xfrm>
              <a:off x="1958" y="1649"/>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sz="2000">
                  <a:latin typeface="Tahoma" panose="020B0604030504040204" pitchFamily="34" charset="0"/>
                </a:rPr>
                <a:t>m</a:t>
              </a:r>
              <a:r>
                <a:rPr lang="en-US" altLang="en-US" sz="2000" baseline="-25000">
                  <a:latin typeface="Tahoma" panose="020B0604030504040204" pitchFamily="34" charset="0"/>
                </a:rPr>
                <a:t>0</a:t>
              </a:r>
              <a:r>
                <a:rPr lang="en-US" altLang="en-US" sz="2000">
                  <a:latin typeface="Tahoma" panose="020B0604030504040204" pitchFamily="34" charset="0"/>
                </a:rPr>
                <a:t>, m</a:t>
              </a:r>
              <a:r>
                <a:rPr lang="en-US" altLang="en-US" sz="2000" baseline="-25000">
                  <a:latin typeface="Tahoma" panose="020B0604030504040204" pitchFamily="34" charset="0"/>
                </a:rPr>
                <a:t>1</a:t>
              </a:r>
            </a:p>
          </p:txBody>
        </p:sp>
      </p:grpSp>
      <p:grpSp>
        <p:nvGrpSpPr>
          <p:cNvPr id="3" name="Group 9">
            <a:extLst>
              <a:ext uri="{FF2B5EF4-FFF2-40B4-BE49-F238E27FC236}">
                <a16:creationId xmlns:a16="http://schemas.microsoft.com/office/drawing/2014/main" id="{798A5DEF-CB9A-3C67-5DB1-DA3C9F6A896B}"/>
              </a:ext>
            </a:extLst>
          </p:cNvPr>
          <p:cNvGrpSpPr>
            <a:grpSpLocks/>
          </p:cNvGrpSpPr>
          <p:nvPr/>
        </p:nvGrpSpPr>
        <p:grpSpPr bwMode="auto">
          <a:xfrm>
            <a:off x="2057400" y="4035425"/>
            <a:ext cx="3105150" cy="396875"/>
            <a:chOff x="1356" y="2655"/>
            <a:chExt cx="1956" cy="250"/>
          </a:xfrm>
        </p:grpSpPr>
        <p:sp>
          <p:nvSpPr>
            <p:cNvPr id="24590" name="Line 10">
              <a:extLst>
                <a:ext uri="{FF2B5EF4-FFF2-40B4-BE49-F238E27FC236}">
                  <a16:creationId xmlns:a16="http://schemas.microsoft.com/office/drawing/2014/main" id="{DF1CF3E2-8CFB-6A41-1375-DEF247268978}"/>
                </a:ext>
              </a:extLst>
            </p:cNvPr>
            <p:cNvSpPr>
              <a:spLocks noChangeShapeType="1"/>
            </p:cNvSpPr>
            <p:nvPr/>
          </p:nvSpPr>
          <p:spPr bwMode="auto">
            <a:xfrm flipH="1">
              <a:off x="1356" y="2883"/>
              <a:ext cx="19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91" name="Text Box 11">
              <a:extLst>
                <a:ext uri="{FF2B5EF4-FFF2-40B4-BE49-F238E27FC236}">
                  <a16:creationId xmlns:a16="http://schemas.microsoft.com/office/drawing/2014/main" id="{0A0ED4BC-953B-5EC8-18AE-8B01C2704C43}"/>
                </a:ext>
              </a:extLst>
            </p:cNvPr>
            <p:cNvSpPr txBox="1">
              <a:spLocks noChangeArrowheads="1"/>
            </p:cNvSpPr>
            <p:nvPr/>
          </p:nvSpPr>
          <p:spPr bwMode="auto">
            <a:xfrm>
              <a:off x="1935" y="2655"/>
              <a:ext cx="70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sz="2000">
                  <a:latin typeface="Tahoma" panose="020B0604030504040204" pitchFamily="34" charset="0"/>
                </a:rPr>
                <a:t>b</a:t>
              </a:r>
              <a:r>
                <a:rPr lang="ja-JP" altLang="en-US" sz="2000">
                  <a:latin typeface="Tahoma" panose="020B0604030504040204" pitchFamily="34" charset="0"/>
                </a:rPr>
                <a:t>’</a:t>
              </a:r>
              <a:r>
                <a:rPr lang="en-US" altLang="ja-JP" sz="2000">
                  <a:latin typeface="Symbol" pitchFamily="2" charset="2"/>
                </a:rPr>
                <a:t>{0,1}</a:t>
              </a:r>
              <a:endParaRPr lang="en-US" altLang="en-US" sz="2000">
                <a:latin typeface="Tahoma" panose="020B0604030504040204" pitchFamily="34" charset="0"/>
              </a:endParaRPr>
            </a:p>
          </p:txBody>
        </p:sp>
      </p:grpSp>
      <p:sp>
        <p:nvSpPr>
          <p:cNvPr id="305164" name="Text Box 12">
            <a:extLst>
              <a:ext uri="{FF2B5EF4-FFF2-40B4-BE49-F238E27FC236}">
                <a16:creationId xmlns:a16="http://schemas.microsoft.com/office/drawing/2014/main" id="{DFE36725-D504-C283-15D9-75239EDC2D31}"/>
              </a:ext>
            </a:extLst>
          </p:cNvPr>
          <p:cNvSpPr txBox="1">
            <a:spLocks noChangeArrowheads="1"/>
          </p:cNvSpPr>
          <p:nvPr/>
        </p:nvSpPr>
        <p:spPr bwMode="auto">
          <a:xfrm>
            <a:off x="1143000" y="5181600"/>
            <a:ext cx="68580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indent="-34290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lvl="1">
              <a:spcBef>
                <a:spcPct val="20000"/>
              </a:spcBef>
              <a:buClr>
                <a:schemeClr val="accent2"/>
              </a:buClr>
            </a:pPr>
            <a:r>
              <a:rPr kumimoji="1" lang="en-US" altLang="en-US">
                <a:latin typeface="Arial" panose="020B0604020202020204" pitchFamily="34" charset="0"/>
              </a:rPr>
              <a:t>Adversary  wins if  b=b</a:t>
            </a:r>
            <a:r>
              <a:rPr kumimoji="1" lang="ja-JP" altLang="en-US">
                <a:latin typeface="Arial" panose="020B0604020202020204" pitchFamily="34" charset="0"/>
              </a:rPr>
              <a:t>’</a:t>
            </a:r>
            <a:endParaRPr kumimoji="1" lang="en-US" altLang="ja-JP">
              <a:latin typeface="Arial" panose="020B0604020202020204" pitchFamily="34" charset="0"/>
              <a:cs typeface="Arial" panose="020B0604020202020204" pitchFamily="34" charset="0"/>
            </a:endParaRPr>
          </a:p>
          <a:p>
            <a:pPr lvl="1">
              <a:spcBef>
                <a:spcPct val="20000"/>
              </a:spcBef>
              <a:buClr>
                <a:schemeClr val="accent2"/>
              </a:buClr>
            </a:pPr>
            <a:r>
              <a:rPr kumimoji="1" lang="en-US" altLang="en-US">
                <a:latin typeface="Arial" panose="020B0604020202020204" pitchFamily="34" charset="0"/>
                <a:cs typeface="Arial" panose="020B0604020202020204" pitchFamily="34" charset="0"/>
              </a:rPr>
              <a:t> with probability greater than ½+ non-neg (n)</a:t>
            </a:r>
            <a:endParaRPr lang="en-US" altLang="en-US" sz="2800">
              <a:latin typeface="Arial" panose="020B0604020202020204" pitchFamily="34" charset="0"/>
              <a:cs typeface="Arial" panose="020B0604020202020204" pitchFamily="34" charset="0"/>
            </a:endParaRPr>
          </a:p>
        </p:txBody>
      </p:sp>
      <p:grpSp>
        <p:nvGrpSpPr>
          <p:cNvPr id="4" name="Group 13">
            <a:extLst>
              <a:ext uri="{FF2B5EF4-FFF2-40B4-BE49-F238E27FC236}">
                <a16:creationId xmlns:a16="http://schemas.microsoft.com/office/drawing/2014/main" id="{3A7901BB-BAD8-569E-61CF-6F58043279AF}"/>
              </a:ext>
            </a:extLst>
          </p:cNvPr>
          <p:cNvGrpSpPr>
            <a:grpSpLocks/>
          </p:cNvGrpSpPr>
          <p:nvPr/>
        </p:nvGrpSpPr>
        <p:grpSpPr bwMode="auto">
          <a:xfrm>
            <a:off x="2057400" y="3233738"/>
            <a:ext cx="3105150" cy="719137"/>
            <a:chOff x="1356" y="2150"/>
            <a:chExt cx="1956" cy="453"/>
          </a:xfrm>
        </p:grpSpPr>
        <p:sp>
          <p:nvSpPr>
            <p:cNvPr id="24587" name="Line 14">
              <a:extLst>
                <a:ext uri="{FF2B5EF4-FFF2-40B4-BE49-F238E27FC236}">
                  <a16:creationId xmlns:a16="http://schemas.microsoft.com/office/drawing/2014/main" id="{C5809AD7-FD7A-B90E-7E58-A7028243E01B}"/>
                </a:ext>
              </a:extLst>
            </p:cNvPr>
            <p:cNvSpPr>
              <a:spLocks noChangeShapeType="1"/>
            </p:cNvSpPr>
            <p:nvPr/>
          </p:nvSpPr>
          <p:spPr bwMode="auto">
            <a:xfrm>
              <a:off x="1356" y="2392"/>
              <a:ext cx="19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588" name="Text Box 15">
              <a:extLst>
                <a:ext uri="{FF2B5EF4-FFF2-40B4-BE49-F238E27FC236}">
                  <a16:creationId xmlns:a16="http://schemas.microsoft.com/office/drawing/2014/main" id="{19F15CD8-D373-0EE7-BDA9-3EE82F5D40FE}"/>
                </a:ext>
              </a:extLst>
            </p:cNvPr>
            <p:cNvSpPr txBox="1">
              <a:spLocks noChangeArrowheads="1"/>
            </p:cNvSpPr>
            <p:nvPr/>
          </p:nvSpPr>
          <p:spPr bwMode="auto">
            <a:xfrm>
              <a:off x="1433" y="2150"/>
              <a:ext cx="16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sz="2000">
                  <a:latin typeface="Tahoma" panose="020B0604030504040204" pitchFamily="34" charset="0"/>
                </a:rPr>
                <a:t>c=E(e,m</a:t>
              </a:r>
              <a:r>
                <a:rPr lang="en-US" altLang="en-US" sz="2000" baseline="-25000">
                  <a:latin typeface="Tahoma" panose="020B0604030504040204" pitchFamily="34" charset="0"/>
                </a:rPr>
                <a:t>b</a:t>
              </a:r>
              <a:r>
                <a:rPr lang="en-US" altLang="en-US" sz="2000">
                  <a:latin typeface="Tahoma" panose="020B0604030504040204" pitchFamily="34" charset="0"/>
                </a:rPr>
                <a:t>)     </a:t>
              </a:r>
              <a:r>
                <a:rPr lang="en-US" altLang="en-US" sz="1800">
                  <a:latin typeface="Tahoma" panose="020B0604030504040204" pitchFamily="34" charset="0"/>
                </a:rPr>
                <a:t>b</a:t>
              </a:r>
              <a:r>
                <a:rPr lang="en-US" altLang="en-US" sz="2000">
                  <a:latin typeface="Symbol" pitchFamily="2" charset="2"/>
                </a:rPr>
                <a:t></a:t>
              </a:r>
              <a:r>
                <a:rPr lang="en-US" altLang="en-US" sz="2000" baseline="-25000">
                  <a:latin typeface="Tahoma" panose="020B0604030504040204" pitchFamily="34" charset="0"/>
                </a:rPr>
                <a:t>r</a:t>
              </a:r>
              <a:r>
                <a:rPr lang="en-US" altLang="en-US" sz="2000">
                  <a:latin typeface="Symbol" pitchFamily="2" charset="2"/>
                </a:rPr>
                <a:t>{0,1}</a:t>
              </a:r>
              <a:endParaRPr lang="en-US" altLang="en-US" sz="2000">
                <a:latin typeface="Tahoma" panose="020B0604030504040204" pitchFamily="34" charset="0"/>
              </a:endParaRPr>
            </a:p>
          </p:txBody>
        </p:sp>
        <p:sp>
          <p:nvSpPr>
            <p:cNvPr id="24589" name="Text Box 16">
              <a:extLst>
                <a:ext uri="{FF2B5EF4-FFF2-40B4-BE49-F238E27FC236}">
                  <a16:creationId xmlns:a16="http://schemas.microsoft.com/office/drawing/2014/main" id="{71D81DEB-873D-3784-2CA1-1B6A784B9DE5}"/>
                </a:ext>
              </a:extLst>
            </p:cNvPr>
            <p:cNvSpPr txBox="1">
              <a:spLocks noChangeArrowheads="1"/>
            </p:cNvSpPr>
            <p:nvPr/>
          </p:nvSpPr>
          <p:spPr bwMode="auto">
            <a:xfrm>
              <a:off x="1611" y="2391"/>
              <a:ext cx="66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50000"/>
                </a:spcBef>
              </a:pPr>
              <a:r>
                <a:rPr lang="en-US" altLang="en-US" sz="1600">
                  <a:latin typeface="Tahoma" panose="020B0604030504040204" pitchFamily="34" charset="0"/>
                </a:rPr>
                <a:t>Challenge</a:t>
              </a:r>
            </a:p>
          </p:txBody>
        </p:sp>
      </p:grpSp>
      <p:sp>
        <p:nvSpPr>
          <p:cNvPr id="24585" name="Text Box 9">
            <a:extLst>
              <a:ext uri="{FF2B5EF4-FFF2-40B4-BE49-F238E27FC236}">
                <a16:creationId xmlns:a16="http://schemas.microsoft.com/office/drawing/2014/main" id="{C1413FA1-7456-D93A-E0C6-87769C00A468}"/>
              </a:ext>
            </a:extLst>
          </p:cNvPr>
          <p:cNvSpPr txBox="1">
            <a:spLocks noChangeArrowheads="1"/>
          </p:cNvSpPr>
          <p:nvPr/>
        </p:nvSpPr>
        <p:spPr bwMode="auto">
          <a:xfrm>
            <a:off x="-3521075" y="4232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3600" baseline="-25000">
              <a:latin typeface="New York" pitchFamily="18" charset="0"/>
            </a:endParaRPr>
          </a:p>
        </p:txBody>
      </p:sp>
      <p:sp>
        <p:nvSpPr>
          <p:cNvPr id="18" name="Text Box 20" descr="Blue tissue paper">
            <a:extLst>
              <a:ext uri="{FF2B5EF4-FFF2-40B4-BE49-F238E27FC236}">
                <a16:creationId xmlns:a16="http://schemas.microsoft.com/office/drawing/2014/main" id="{2F5D8613-1600-43F4-B4F5-D06EC8F17A0B}"/>
              </a:ext>
            </a:extLst>
          </p:cNvPr>
          <p:cNvSpPr txBox="1">
            <a:spLocks noChangeArrowheads="1"/>
          </p:cNvSpPr>
          <p:nvPr/>
        </p:nvSpPr>
        <p:spPr bwMode="auto">
          <a:xfrm>
            <a:off x="1371600" y="6400800"/>
            <a:ext cx="5299075" cy="457200"/>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Clearly, no </a:t>
            </a:r>
            <a:r>
              <a:rPr lang="en-US" altLang="en-US" b="1">
                <a:solidFill>
                  <a:schemeClr val="tx2"/>
                </a:solidFill>
              </a:rPr>
              <a:t>deterministic</a:t>
            </a:r>
            <a:r>
              <a:rPr lang="en-US" altLang="en-US">
                <a:solidFill>
                  <a:schemeClr val="tx2"/>
                </a:solidFill>
              </a:rPr>
              <a:t> E </a:t>
            </a:r>
            <a:r>
              <a:rPr lang="en-US" altLang="en-US"/>
              <a:t>can be secure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ppt_w/2"/>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2"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ppt_w/2"/>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strVal val="#ppt_h"/>
                                          </p:val>
                                        </p:tav>
                                        <p:tav tm="100000">
                                          <p:val>
                                            <p:strVal val="#ppt_h"/>
                                          </p:val>
                                        </p:tav>
                                      </p:tavLst>
                                    </p:anim>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30516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64" grpId="0" autoUpdateAnimBg="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E228FDE4-5934-A738-0E86-A394B5081DB2}"/>
              </a:ext>
            </a:extLst>
          </p:cNvPr>
          <p:cNvSpPr>
            <a:spLocks noGrp="1" noChangeArrowheads="1"/>
          </p:cNvSpPr>
          <p:nvPr>
            <p:ph type="title"/>
          </p:nvPr>
        </p:nvSpPr>
        <p:spPr>
          <a:xfrm>
            <a:off x="685800" y="228600"/>
            <a:ext cx="7924800" cy="762000"/>
          </a:xfrm>
        </p:spPr>
        <p:txBody>
          <a:bodyPr>
            <a:normAutofit fontScale="90000"/>
          </a:bodyPr>
          <a:lstStyle/>
          <a:p>
            <a:r>
              <a:rPr lang="en-US" altLang="en-US" sz="3600">
                <a:latin typeface="Arial" panose="020B0604020202020204" pitchFamily="34" charset="0"/>
                <a:ea typeface="ＭＳ Ｐゴシック" panose="020B0600070205080204" pitchFamily="34" charset="-128"/>
              </a:rPr>
              <a:t>Brainstorming (Again):</a:t>
            </a:r>
            <a:br>
              <a:rPr lang="en-US" altLang="en-US" sz="3600">
                <a:latin typeface="Arial" panose="020B0604020202020204" pitchFamily="34" charset="0"/>
                <a:ea typeface="ＭＳ Ｐゴシック" panose="020B0600070205080204" pitchFamily="34" charset="-128"/>
              </a:rPr>
            </a:br>
            <a:r>
              <a:rPr lang="en-US" altLang="en-US" sz="3600">
                <a:latin typeface="Arial" panose="020B0604020202020204" pitchFamily="34" charset="0"/>
                <a:ea typeface="ＭＳ Ｐゴシック" panose="020B0600070205080204" pitchFamily="34" charset="-128"/>
              </a:rPr>
              <a:t>What  Should Security Mean</a:t>
            </a:r>
            <a:r>
              <a:rPr lang="en-US" altLang="en-US">
                <a:latin typeface="Arial" panose="020B0604020202020204" pitchFamily="34" charset="0"/>
                <a:ea typeface="ＭＳ Ｐゴシック" panose="020B0600070205080204" pitchFamily="34" charset="-128"/>
              </a:rPr>
              <a:t>?</a:t>
            </a:r>
          </a:p>
        </p:txBody>
      </p:sp>
      <p:sp>
        <p:nvSpPr>
          <p:cNvPr id="23554" name="Rectangle 3">
            <a:extLst>
              <a:ext uri="{FF2B5EF4-FFF2-40B4-BE49-F238E27FC236}">
                <a16:creationId xmlns:a16="http://schemas.microsoft.com/office/drawing/2014/main" id="{8ACBACC3-F03D-EF6F-5812-0F1C11CBD564}"/>
              </a:ext>
            </a:extLst>
          </p:cNvPr>
          <p:cNvSpPr>
            <a:spLocks noGrp="1" noChangeArrowheads="1"/>
          </p:cNvSpPr>
          <p:nvPr>
            <p:ph type="body" idx="1"/>
          </p:nvPr>
        </p:nvSpPr>
        <p:spPr>
          <a:xfrm>
            <a:off x="228600" y="1447800"/>
            <a:ext cx="8077200" cy="5105400"/>
          </a:xfrm>
        </p:spPr>
        <p:txBody>
          <a:bodyPr>
            <a:normAutofit/>
          </a:bodyPr>
          <a:lstStyle/>
          <a:p>
            <a:pPr>
              <a:lnSpc>
                <a:spcPct val="90000"/>
              </a:lnSpc>
            </a:pPr>
            <a:r>
              <a:rPr lang="en-US" altLang="en-US" sz="2400" dirty="0">
                <a:latin typeface="Arial" panose="020B0604020202020204" pitchFamily="34" charset="0"/>
                <a:ea typeface="ＭＳ Ｐゴシック" panose="020B0600070205080204" pitchFamily="34" charset="-128"/>
              </a:rPr>
              <a:t>Should not be able to recover Secret Key</a:t>
            </a:r>
          </a:p>
          <a:p>
            <a:pPr>
              <a:lnSpc>
                <a:spcPct val="90000"/>
              </a:lnSpc>
            </a:pPr>
            <a:endParaRPr lang="en-US" altLang="en-US" sz="2400" dirty="0">
              <a:latin typeface="Arial" panose="020B0604020202020204" pitchFamily="34" charset="0"/>
              <a:ea typeface="ＭＳ Ｐゴシック" panose="020B0600070205080204" pitchFamily="34" charset="-128"/>
            </a:endParaRPr>
          </a:p>
          <a:p>
            <a:pPr>
              <a:lnSpc>
                <a:spcPct val="90000"/>
              </a:lnSpc>
            </a:pPr>
            <a:r>
              <a:rPr lang="en-US" altLang="en-US" sz="2400" dirty="0">
                <a:latin typeface="Arial" panose="020B0604020202020204" pitchFamily="34" charset="0"/>
                <a:ea typeface="ＭＳ Ｐゴシック" panose="020B0600070205080204" pitchFamily="34" charset="-128"/>
              </a:rPr>
              <a:t>Should not be able to recover message for any message space that will come up/</a:t>
            </a:r>
          </a:p>
          <a:p>
            <a:pPr>
              <a:lnSpc>
                <a:spcPct val="90000"/>
              </a:lnSpc>
            </a:pPr>
            <a:endParaRPr lang="en-US" altLang="en-US" sz="2400" dirty="0">
              <a:latin typeface="Arial" panose="020B0604020202020204" pitchFamily="34" charset="0"/>
              <a:ea typeface="ＭＳ Ｐゴシック" panose="020B0600070205080204" pitchFamily="34" charset="-128"/>
            </a:endParaRPr>
          </a:p>
          <a:p>
            <a:pPr>
              <a:lnSpc>
                <a:spcPct val="90000"/>
              </a:lnSpc>
            </a:pPr>
            <a:r>
              <a:rPr lang="en-US" altLang="en-US" sz="2400" dirty="0">
                <a:latin typeface="Arial" panose="020B0604020202020204" pitchFamily="34" charset="0"/>
                <a:ea typeface="ＭＳ Ｐゴシック" panose="020B0600070205080204" pitchFamily="34" charset="-128"/>
              </a:rPr>
              <a:t>Should not be able to recover partial information about messages</a:t>
            </a:r>
          </a:p>
          <a:p>
            <a:pPr>
              <a:lnSpc>
                <a:spcPct val="90000"/>
              </a:lnSpc>
            </a:pPr>
            <a:endParaRPr lang="en-US" altLang="en-US" sz="2400" dirty="0">
              <a:latin typeface="Arial" panose="020B0604020202020204" pitchFamily="34" charset="0"/>
              <a:ea typeface="ＭＳ Ｐゴシック" panose="020B0600070205080204" pitchFamily="34" charset="-128"/>
            </a:endParaRPr>
          </a:p>
          <a:p>
            <a:pPr>
              <a:lnSpc>
                <a:spcPct val="90000"/>
              </a:lnSpc>
            </a:pPr>
            <a:r>
              <a:rPr lang="en-US" altLang="en-US" sz="2400" dirty="0">
                <a:latin typeface="Arial" panose="020B0604020202020204" pitchFamily="34" charset="0"/>
                <a:ea typeface="ＭＳ Ｐゴシック" panose="020B0600070205080204" pitchFamily="34" charset="-128"/>
              </a:rPr>
              <a:t>Should not be able to recover useful information from traffic of messages</a:t>
            </a:r>
          </a:p>
          <a:p>
            <a:pPr>
              <a:lnSpc>
                <a:spcPct val="90000"/>
              </a:lnSpc>
            </a:pPr>
            <a:endParaRPr lang="en-US" altLang="en-US" sz="2400" dirty="0">
              <a:latin typeface="Arial" panose="020B0604020202020204" pitchFamily="34" charset="0"/>
              <a:ea typeface="ＭＳ Ｐゴシック" panose="020B0600070205080204" pitchFamily="34" charset="-128"/>
            </a:endParaRPr>
          </a:p>
          <a:p>
            <a:pPr>
              <a:lnSpc>
                <a:spcPct val="90000"/>
              </a:lnSpc>
            </a:pPr>
            <a:r>
              <a:rPr lang="en-US" altLang="en-US" sz="2400" dirty="0">
                <a:latin typeface="Arial" panose="020B0604020202020204" pitchFamily="34" charset="0"/>
                <a:ea typeface="ＭＳ Ｐゴシック" panose="020B0600070205080204" pitchFamily="34" charset="-128"/>
              </a:rPr>
              <a:t>Should be safe to use encryption as a building block in protocol design</a:t>
            </a:r>
          </a:p>
        </p:txBody>
      </p:sp>
      <p:sp>
        <p:nvSpPr>
          <p:cNvPr id="10244" name="AutoShape 4">
            <a:extLst>
              <a:ext uri="{FF2B5EF4-FFF2-40B4-BE49-F238E27FC236}">
                <a16:creationId xmlns:a16="http://schemas.microsoft.com/office/drawing/2014/main" id="{889AB97B-4477-ECAE-24EE-217A5D9257A5}"/>
              </a:ext>
            </a:extLst>
          </p:cNvPr>
          <p:cNvSpPr>
            <a:spLocks/>
          </p:cNvSpPr>
          <p:nvPr/>
        </p:nvSpPr>
        <p:spPr bwMode="auto">
          <a:xfrm rot="855384">
            <a:off x="7300913" y="1549400"/>
            <a:ext cx="1295400" cy="4800600"/>
          </a:xfrm>
          <a:prstGeom prst="rightBrace">
            <a:avLst>
              <a:gd name="adj1" fmla="val 30882"/>
              <a:gd name="adj2" fmla="val 50000"/>
            </a:avLst>
          </a:prstGeom>
          <a:noFill/>
          <a:ln w="9525">
            <a:solidFill>
              <a:schemeClr val="tx1"/>
            </a:solidFill>
            <a:round/>
            <a:headEnd/>
            <a:tailEnd/>
          </a:ln>
          <a:effectLst/>
        </p:spPr>
        <p:txBody>
          <a:bodyPr wrap="none" anchor="ctr"/>
          <a:lstStyle/>
          <a:p>
            <a:pPr>
              <a:defRPr/>
            </a:pPr>
            <a:endParaRPr lang="en-US">
              <a:latin typeface="Times New Roman" charset="0"/>
              <a:ea typeface="MS PGothic" charset="0"/>
            </a:endParaRPr>
          </a:p>
        </p:txBody>
      </p:sp>
      <p:sp>
        <p:nvSpPr>
          <p:cNvPr id="10245" name="Text Box 5">
            <a:extLst>
              <a:ext uri="{FF2B5EF4-FFF2-40B4-BE49-F238E27FC236}">
                <a16:creationId xmlns:a16="http://schemas.microsoft.com/office/drawing/2014/main" id="{ED30BBF4-3B1E-FAE9-9404-1FB6FA579882}"/>
              </a:ext>
            </a:extLst>
          </p:cNvPr>
          <p:cNvSpPr txBox="1">
            <a:spLocks noChangeArrowheads="1"/>
          </p:cNvSpPr>
          <p:nvPr/>
        </p:nvSpPr>
        <p:spPr bwMode="auto">
          <a:xfrm>
            <a:off x="7848600" y="4495800"/>
            <a:ext cx="1466850" cy="1006475"/>
          </a:xfrm>
          <a:prstGeom prst="rect">
            <a:avLst/>
          </a:prstGeom>
          <a:noFill/>
          <a:ln>
            <a:noFill/>
          </a:ln>
          <a:effec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US" sz="2000">
                <a:solidFill>
                  <a:srgbClr val="00279F"/>
                </a:solidFill>
                <a:latin typeface="Comic Sans MS" charset="0"/>
              </a:rPr>
              <a:t>With</a:t>
            </a:r>
          </a:p>
          <a:p>
            <a:pPr>
              <a:defRPr/>
            </a:pPr>
            <a:r>
              <a:rPr lang="en-US" sz="2000">
                <a:solidFill>
                  <a:srgbClr val="00279F"/>
                </a:solidFill>
                <a:latin typeface="Comic Sans MS" charset="0"/>
              </a:rPr>
              <a:t>high</a:t>
            </a:r>
          </a:p>
          <a:p>
            <a:pPr>
              <a:defRPr/>
            </a:pPr>
            <a:r>
              <a:rPr lang="en-US" sz="2000">
                <a:solidFill>
                  <a:srgbClr val="00279F"/>
                </a:solidFill>
                <a:latin typeface="Comic Sans MS" charset="0"/>
              </a:rPr>
              <a:t>Probability</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58F77EFD-2345-89F6-B4C6-9AF9E4288090}"/>
              </a:ext>
            </a:extLst>
          </p:cNvPr>
          <p:cNvSpPr>
            <a:spLocks noGrp="1" noChangeArrowheads="1"/>
          </p:cNvSpPr>
          <p:nvPr>
            <p:ph type="title"/>
          </p:nvPr>
        </p:nvSpPr>
        <p:spPr>
          <a:xfrm>
            <a:off x="685800" y="-152400"/>
            <a:ext cx="7772400" cy="1143000"/>
          </a:xfrm>
        </p:spPr>
        <p:txBody>
          <a:bodyPr/>
          <a:lstStyle/>
          <a:p>
            <a:r>
              <a:rPr lang="en-US" altLang="en-US" sz="3600" dirty="0">
                <a:solidFill>
                  <a:schemeClr val="accent1"/>
                </a:solidFill>
                <a:ea typeface="ＭＳ Ｐゴシック" panose="020B0600070205080204" pitchFamily="34" charset="-128"/>
              </a:rPr>
              <a:t>Semantic Security </a:t>
            </a:r>
            <a:r>
              <a:rPr lang="en-US" altLang="en-US" dirty="0">
                <a:solidFill>
                  <a:schemeClr val="accent1"/>
                </a:solidFill>
                <a:ea typeface="ＭＳ Ｐゴシック" panose="020B0600070205080204" pitchFamily="34" charset="-128"/>
              </a:rPr>
              <a:t> </a:t>
            </a:r>
          </a:p>
        </p:txBody>
      </p:sp>
      <p:sp>
        <p:nvSpPr>
          <p:cNvPr id="26626" name="Rectangle 3">
            <a:extLst>
              <a:ext uri="{FF2B5EF4-FFF2-40B4-BE49-F238E27FC236}">
                <a16:creationId xmlns:a16="http://schemas.microsoft.com/office/drawing/2014/main" id="{125288F5-4B79-327B-6CA5-B4AC521B71B4}"/>
              </a:ext>
            </a:extLst>
          </p:cNvPr>
          <p:cNvSpPr>
            <a:spLocks noGrp="1" noChangeArrowheads="1"/>
          </p:cNvSpPr>
          <p:nvPr>
            <p:ph type="body" idx="1"/>
          </p:nvPr>
        </p:nvSpPr>
        <p:spPr>
          <a:xfrm>
            <a:off x="304800" y="914400"/>
            <a:ext cx="8839200" cy="4114800"/>
          </a:xfrm>
        </p:spPr>
        <p:txBody>
          <a:bodyPr>
            <a:noAutofit/>
          </a:bodyPr>
          <a:lstStyle/>
          <a:p>
            <a:pPr>
              <a:buFontTx/>
              <a:buNone/>
            </a:pPr>
            <a:r>
              <a:rPr lang="en-US" altLang="en-US" sz="2400" dirty="0">
                <a:ea typeface="ＭＳ Ｐゴシック" panose="020B0600070205080204" pitchFamily="34" charset="-128"/>
                <a:cs typeface="Arial" panose="020B0604020202020204" pitchFamily="34" charset="0"/>
              </a:rPr>
              <a:t>An alternative but equivalent definition</a:t>
            </a:r>
          </a:p>
          <a:p>
            <a:pPr>
              <a:buFontTx/>
              <a:buNone/>
            </a:pPr>
            <a:endParaRPr lang="en-US" altLang="en-US" sz="2400" dirty="0">
              <a:ea typeface="ＭＳ Ｐゴシック" panose="020B0600070205080204" pitchFamily="34" charset="-128"/>
              <a:cs typeface="Arial" panose="020B0604020202020204" pitchFamily="34" charset="0"/>
            </a:endParaRPr>
          </a:p>
          <a:p>
            <a:pPr>
              <a:buFontTx/>
              <a:buNone/>
            </a:pPr>
            <a:r>
              <a:rPr lang="en-US" altLang="en-US" sz="2400" dirty="0">
                <a:solidFill>
                  <a:srgbClr val="0066FF"/>
                </a:solidFill>
                <a:ea typeface="ＭＳ Ｐゴシック" panose="020B0600070205080204" pitchFamily="34" charset="-128"/>
                <a:cs typeface="Arial" panose="020B0604020202020204" pitchFamily="34" charset="0"/>
              </a:rPr>
              <a:t>Definition:</a:t>
            </a:r>
            <a:r>
              <a:rPr lang="en-US" altLang="en-US" sz="2400" dirty="0">
                <a:ea typeface="ＭＳ Ｐゴシック" panose="020B0600070205080204" pitchFamily="34" charset="-128"/>
                <a:cs typeface="Arial" panose="020B0604020202020204" pitchFamily="34" charset="0"/>
              </a:rPr>
              <a:t> A PKC (G,E,D) is </a:t>
            </a:r>
            <a:r>
              <a:rPr lang="en-US" altLang="en-US" sz="2400" dirty="0">
                <a:solidFill>
                  <a:srgbClr val="0066FF"/>
                </a:solidFill>
                <a:ea typeface="ＭＳ Ｐゴシック" panose="020B0600070205080204" pitchFamily="34" charset="-128"/>
                <a:cs typeface="Arial" panose="020B0604020202020204" pitchFamily="34" charset="0"/>
              </a:rPr>
              <a:t>semantically secure</a:t>
            </a:r>
            <a:r>
              <a:rPr lang="en-US" altLang="en-US" sz="2400" dirty="0">
                <a:ea typeface="ＭＳ Ｐゴシック" panose="020B0600070205080204" pitchFamily="34" charset="-128"/>
                <a:cs typeface="Arial" panose="020B0604020202020204" pitchFamily="34" charset="0"/>
              </a:rPr>
              <a:t> if                     </a:t>
            </a:r>
          </a:p>
          <a:p>
            <a:pPr>
              <a:buFontTx/>
              <a:buNone/>
            </a:pP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message spaces M,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information functions h: M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V,           </a:t>
            </a:r>
          </a:p>
          <a:p>
            <a:pPr>
              <a:buFontTx/>
              <a:buNone/>
            </a:pP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PPT adversary A, </a:t>
            </a:r>
            <a:r>
              <a:rPr lang="en-US" altLang="en-US" sz="2400" dirty="0">
                <a:ea typeface="ＭＳ Ｐゴシック" panose="020B0600070205080204" pitchFamily="34" charset="-128"/>
                <a:cs typeface="Arial" panose="020B0604020202020204" pitchFamily="34" charset="0"/>
                <a:sym typeface="Symbol" pitchFamily="2" charset="2"/>
              </a:rPr>
              <a:t> PPT adversary B</a:t>
            </a:r>
          </a:p>
          <a:p>
            <a:pPr>
              <a:buFontTx/>
              <a:buNone/>
            </a:pPr>
            <a:r>
              <a:rPr lang="en-US" altLang="en-US" sz="2400" dirty="0">
                <a:ea typeface="ＭＳ Ｐゴシック" panose="020B0600070205080204" pitchFamily="34" charset="-128"/>
                <a:cs typeface="Arial" panose="020B0604020202020204" pitchFamily="34" charset="0"/>
              </a:rPr>
              <a:t>| Prob( A wins </a:t>
            </a:r>
            <a:r>
              <a:rPr lang="en-US" altLang="en-US" sz="2400" dirty="0">
                <a:solidFill>
                  <a:srgbClr val="339933"/>
                </a:solidFill>
                <a:ea typeface="ＭＳ Ｐゴシック" panose="020B0600070205080204" pitchFamily="34" charset="-128"/>
                <a:cs typeface="Arial" panose="020B0604020202020204" pitchFamily="34" charset="0"/>
              </a:rPr>
              <a:t>game 1</a:t>
            </a:r>
            <a:r>
              <a:rPr lang="en-US" altLang="en-US" sz="2400" dirty="0">
                <a:ea typeface="ＭＳ Ｐゴシック" panose="020B0600070205080204" pitchFamily="34" charset="-128"/>
                <a:cs typeface="Arial" panose="020B0604020202020204" pitchFamily="34" charset="0"/>
              </a:rPr>
              <a:t> ) - Prob(B wins </a:t>
            </a:r>
            <a:r>
              <a:rPr lang="en-US" altLang="en-US" sz="2400" dirty="0">
                <a:solidFill>
                  <a:srgbClr val="339933"/>
                </a:solidFill>
                <a:ea typeface="ＭＳ Ｐゴシック" panose="020B0600070205080204" pitchFamily="34" charset="-128"/>
                <a:cs typeface="Arial" panose="020B0604020202020204" pitchFamily="34" charset="0"/>
              </a:rPr>
              <a:t>game 2</a:t>
            </a:r>
            <a:r>
              <a:rPr lang="en-US" altLang="en-US" sz="2400" dirty="0">
                <a:ea typeface="ＭＳ Ｐゴシック" panose="020B0600070205080204" pitchFamily="34" charset="-128"/>
                <a:cs typeface="Arial" panose="020B0604020202020204" pitchFamily="34" charset="0"/>
              </a:rPr>
              <a:t>)| = neg(n)</a:t>
            </a:r>
          </a:p>
          <a:p>
            <a:pPr>
              <a:buFontTx/>
              <a:buNone/>
            </a:pPr>
            <a:r>
              <a:rPr lang="en-US" altLang="en-US" sz="2400" dirty="0">
                <a:solidFill>
                  <a:srgbClr val="339933"/>
                </a:solidFill>
                <a:ea typeface="ＭＳ Ｐゴシック" panose="020B0600070205080204" pitchFamily="34" charset="-128"/>
                <a:cs typeface="Arial" panose="020B0604020202020204" pitchFamily="34" charset="0"/>
              </a:rPr>
              <a:t>Game 1:</a:t>
            </a:r>
            <a:r>
              <a:rPr lang="en-US" altLang="en-US" sz="2400" dirty="0">
                <a:ea typeface="ＭＳ Ｐゴシック" panose="020B0600070205080204" pitchFamily="34" charset="-128"/>
                <a:cs typeface="Arial" panose="020B0604020202020204" pitchFamily="34" charset="0"/>
              </a:rPr>
              <a:t> Choose (</a:t>
            </a:r>
            <a:r>
              <a:rPr lang="en-US" altLang="en-US" sz="2400" dirty="0" err="1">
                <a:ea typeface="ＭＳ Ｐゴシック" panose="020B0600070205080204" pitchFamily="34" charset="-128"/>
                <a:cs typeface="Arial" panose="020B0604020202020204" pitchFamily="34" charset="0"/>
              </a:rPr>
              <a:t>e,d</a:t>
            </a:r>
            <a:r>
              <a:rPr lang="en-US" altLang="en-US" sz="2400" dirty="0">
                <a:ea typeface="ＭＳ Ｐゴシック" panose="020B0600070205080204" pitchFamily="34" charset="-128"/>
                <a:cs typeface="Arial" panose="020B0604020202020204" pitchFamily="34" charset="0"/>
              </a:rPr>
              <a:t>)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G(1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 ; m</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M(1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,e); </a:t>
            </a:r>
          </a:p>
          <a:p>
            <a:pPr>
              <a:buFontTx/>
              <a:buNone/>
            </a:pPr>
            <a:r>
              <a:rPr lang="en-US" altLang="en-US" sz="2400" dirty="0">
                <a:ea typeface="ＭＳ Ｐゴシック" panose="020B0600070205080204" pitchFamily="34" charset="-128"/>
                <a:cs typeface="Arial" panose="020B0604020202020204" pitchFamily="34" charset="0"/>
              </a:rPr>
              <a:t>             compute c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E(e, m), challenge A(</a:t>
            </a:r>
            <a:r>
              <a:rPr lang="en-US" altLang="en-US" sz="2400" dirty="0" err="1">
                <a:ea typeface="ＭＳ Ｐゴシック" panose="020B0600070205080204" pitchFamily="34" charset="-128"/>
                <a:cs typeface="Arial" panose="020B0604020202020204" pitchFamily="34" charset="0"/>
              </a:rPr>
              <a:t>e,c</a:t>
            </a:r>
            <a:r>
              <a:rPr lang="en-US" altLang="en-US" sz="2400" dirty="0">
                <a:ea typeface="ＭＳ Ｐゴシック" panose="020B0600070205080204" pitchFamily="34" charset="-128"/>
                <a:cs typeface="Arial" panose="020B0604020202020204" pitchFamily="34" charset="0"/>
              </a:rPr>
              <a:t>) to compute h(m).</a:t>
            </a:r>
          </a:p>
          <a:p>
            <a:pPr>
              <a:buFontTx/>
              <a:buNone/>
            </a:pPr>
            <a:r>
              <a:rPr lang="en-US" altLang="en-US" sz="2400" dirty="0">
                <a:solidFill>
                  <a:srgbClr val="339933"/>
                </a:solidFill>
                <a:ea typeface="ＭＳ Ｐゴシック" panose="020B0600070205080204" pitchFamily="34" charset="-128"/>
                <a:cs typeface="Arial" panose="020B0604020202020204" pitchFamily="34" charset="0"/>
              </a:rPr>
              <a:t>Game 2:</a:t>
            </a:r>
            <a:r>
              <a:rPr lang="en-US" altLang="en-US" sz="2400" dirty="0">
                <a:ea typeface="ＭＳ Ｐゴシック" panose="020B0600070205080204" pitchFamily="34" charset="-128"/>
                <a:cs typeface="Arial" panose="020B0604020202020204" pitchFamily="34" charset="0"/>
              </a:rPr>
              <a:t> Choose (</a:t>
            </a:r>
            <a:r>
              <a:rPr lang="en-US" altLang="en-US" sz="2400" dirty="0" err="1">
                <a:ea typeface="ＭＳ Ｐゴシック" panose="020B0600070205080204" pitchFamily="34" charset="-128"/>
                <a:cs typeface="Arial" panose="020B0604020202020204" pitchFamily="34" charset="0"/>
              </a:rPr>
              <a:t>e,d</a:t>
            </a:r>
            <a:r>
              <a:rPr lang="en-US" altLang="en-US" sz="2400" dirty="0">
                <a:ea typeface="ＭＳ Ｐゴシック" panose="020B0600070205080204" pitchFamily="34" charset="-128"/>
                <a:cs typeface="Arial" panose="020B0604020202020204" pitchFamily="34" charset="0"/>
              </a:rPr>
              <a:t>) </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G(1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 m</a:t>
            </a:r>
            <a:r>
              <a:rPr lang="en-US" altLang="en-US" sz="2400" dirty="0">
                <a:ea typeface="ＭＳ Ｐゴシック" panose="020B0600070205080204" pitchFamily="34" charset="-128"/>
                <a:cs typeface="Arial" panose="020B0604020202020204" pitchFamily="34" charset="0"/>
                <a:sym typeface="Symbol" pitchFamily="2" charset="2"/>
              </a:rPr>
              <a:t></a:t>
            </a:r>
            <a:r>
              <a:rPr lang="en-US" altLang="en-US" sz="2400" dirty="0">
                <a:ea typeface="ＭＳ Ｐゴシック" panose="020B0600070205080204" pitchFamily="34" charset="-128"/>
                <a:cs typeface="Arial" panose="020B0604020202020204" pitchFamily="34" charset="0"/>
              </a:rPr>
              <a:t> M(1</a:t>
            </a:r>
            <a:r>
              <a:rPr lang="en-US" altLang="en-US" sz="2400" baseline="30000" dirty="0">
                <a:ea typeface="ＭＳ Ｐゴシック" panose="020B0600070205080204" pitchFamily="34" charset="-128"/>
                <a:cs typeface="Arial" panose="020B0604020202020204" pitchFamily="34" charset="0"/>
              </a:rPr>
              <a:t>n</a:t>
            </a:r>
            <a:r>
              <a:rPr lang="en-US" altLang="en-US" sz="2400" dirty="0">
                <a:ea typeface="ＭＳ Ｐゴシック" panose="020B0600070205080204" pitchFamily="34" charset="-128"/>
                <a:cs typeface="Arial" panose="020B0604020202020204" pitchFamily="34" charset="0"/>
              </a:rPr>
              <a:t>,e); </a:t>
            </a:r>
          </a:p>
          <a:p>
            <a:pPr>
              <a:buFontTx/>
              <a:buNone/>
            </a:pPr>
            <a:r>
              <a:rPr lang="en-US" altLang="en-US" sz="2400" dirty="0">
                <a:ea typeface="ＭＳ Ｐゴシック" panose="020B0600070205080204" pitchFamily="34" charset="-128"/>
                <a:cs typeface="Arial" panose="020B0604020202020204" pitchFamily="34" charset="0"/>
              </a:rPr>
              <a:t>               challenge B to compute h(m)</a:t>
            </a:r>
          </a:p>
          <a:p>
            <a:pPr>
              <a:buFontTx/>
              <a:buNone/>
            </a:pPr>
            <a:endParaRPr lang="en-US" altLang="en-US" sz="2400" dirty="0">
              <a:ea typeface="ＭＳ Ｐゴシック" panose="020B0600070205080204" pitchFamily="34" charset="-128"/>
              <a:cs typeface="Arial" panose="020B0604020202020204" pitchFamily="34" charset="0"/>
            </a:endParaRPr>
          </a:p>
          <a:p>
            <a:pPr>
              <a:buFontTx/>
              <a:buNone/>
            </a:pPr>
            <a:r>
              <a:rPr lang="en-US" altLang="en-US" sz="2400" dirty="0">
                <a:solidFill>
                  <a:srgbClr val="3366FF"/>
                </a:solidFill>
                <a:ea typeface="ＭＳ Ｐゴシック" panose="020B0600070205080204" pitchFamily="34" charset="-128"/>
                <a:cs typeface="Arial" panose="020B0604020202020204" pitchFamily="34" charset="0"/>
              </a:rPr>
              <a:t>Theorem: </a:t>
            </a:r>
            <a:r>
              <a:rPr lang="en-US" altLang="en-US" sz="2400" dirty="0">
                <a:ea typeface="ＭＳ Ｐゴシック" panose="020B0600070205080204" pitchFamily="34" charset="-128"/>
                <a:cs typeface="Arial" panose="020B0604020202020204" pitchFamily="34" charset="0"/>
              </a:rPr>
              <a:t>Semantic Security ≡ Computational Indistinguishability </a:t>
            </a:r>
          </a:p>
          <a:p>
            <a:pPr>
              <a:buFontTx/>
              <a:buNone/>
            </a:pPr>
            <a:endParaRPr lang="en-US" altLang="en-US" sz="2400" dirty="0">
              <a:ea typeface="ＭＳ Ｐゴシック" panose="020B0600070205080204" pitchFamily="34" charset="-128"/>
              <a:cs typeface="Arial" panose="020B0604020202020204" pitchFamily="34" charset="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C18069F9-4251-F224-A6C4-EC554D7926F9}"/>
              </a:ext>
            </a:extLst>
          </p:cNvPr>
          <p:cNvSpPr>
            <a:spLocks noGrp="1" noChangeArrowheads="1"/>
          </p:cNvSpPr>
          <p:nvPr>
            <p:ph type="body" sz="half" idx="1"/>
          </p:nvPr>
        </p:nvSpPr>
        <p:spPr>
          <a:xfrm>
            <a:off x="381000" y="1828800"/>
            <a:ext cx="4419600" cy="4114800"/>
          </a:xfrm>
        </p:spPr>
        <p:txBody>
          <a:bodyPr>
            <a:normAutofit fontScale="92500" lnSpcReduction="20000"/>
          </a:bodyPr>
          <a:lstStyle/>
          <a:p>
            <a:pPr>
              <a:buFontTx/>
              <a:buNone/>
            </a:pPr>
            <a:r>
              <a:rPr lang="en-US" altLang="en-US" sz="4000">
                <a:solidFill>
                  <a:srgbClr val="FF0000"/>
                </a:solidFill>
                <a:ea typeface="ＭＳ Ｐゴシック" panose="020B0600070205080204" pitchFamily="34" charset="-128"/>
              </a:rPr>
              <a:t>Tasks</a:t>
            </a:r>
          </a:p>
          <a:p>
            <a:pPr>
              <a:buFontTx/>
              <a:buNone/>
            </a:pPr>
            <a:endParaRPr lang="en-US" altLang="en-US" sz="4000">
              <a:solidFill>
                <a:schemeClr val="tx2"/>
              </a:solidFill>
              <a:ea typeface="ＭＳ Ｐゴシック" panose="020B0600070205080204" pitchFamily="34" charset="-128"/>
            </a:endParaRPr>
          </a:p>
          <a:p>
            <a:pPr>
              <a:buFont typeface="Wingdings" pitchFamily="2" charset="2"/>
              <a:buChar char="ü"/>
            </a:pPr>
            <a:r>
              <a:rPr lang="en-US" altLang="en-US">
                <a:solidFill>
                  <a:srgbClr val="0541FF"/>
                </a:solidFill>
                <a:ea typeface="ＭＳ Ｐゴシック" panose="020B0600070205080204" pitchFamily="34" charset="-128"/>
              </a:rPr>
              <a:t>Private Key (Symmetric) </a:t>
            </a:r>
            <a:endParaRPr lang="en-US" altLang="en-US">
              <a:ea typeface="ＭＳ Ｐゴシック" panose="020B0600070205080204" pitchFamily="34" charset="-128"/>
            </a:endParaRPr>
          </a:p>
          <a:p>
            <a:pPr>
              <a:lnSpc>
                <a:spcPct val="110000"/>
              </a:lnSpc>
              <a:buFontTx/>
              <a:buNone/>
            </a:pPr>
            <a:r>
              <a:rPr lang="en-US" altLang="en-US">
                <a:ea typeface="ＭＳ Ｐゴシック" panose="020B0600070205080204" pitchFamily="34" charset="-128"/>
              </a:rPr>
              <a:t>      </a:t>
            </a:r>
            <a:r>
              <a:rPr lang="en-US" altLang="en-US" sz="2400">
                <a:ea typeface="ＭＳ Ｐゴシック" panose="020B0600070205080204" pitchFamily="34" charset="-128"/>
              </a:rPr>
              <a:t>Encryption</a:t>
            </a:r>
          </a:p>
          <a:p>
            <a:pPr>
              <a:lnSpc>
                <a:spcPct val="110000"/>
              </a:lnSpc>
              <a:buFontTx/>
              <a:buNone/>
            </a:pPr>
            <a:r>
              <a:rPr lang="en-US" altLang="en-US" sz="2400">
                <a:ea typeface="ＭＳ Ｐゴシック" panose="020B0600070205080204" pitchFamily="34" charset="-128"/>
              </a:rPr>
              <a:t>	</a:t>
            </a:r>
          </a:p>
          <a:p>
            <a:pPr>
              <a:lnSpc>
                <a:spcPct val="110000"/>
              </a:lnSpc>
              <a:buFontTx/>
              <a:buNone/>
            </a:pPr>
            <a:endParaRPr lang="en-US" altLang="en-US" sz="2400">
              <a:ea typeface="ＭＳ Ｐゴシック" panose="020B0600070205080204" pitchFamily="34" charset="-128"/>
            </a:endParaRPr>
          </a:p>
          <a:p>
            <a:pPr>
              <a:lnSpc>
                <a:spcPct val="110000"/>
              </a:lnSpc>
              <a:buFontTx/>
              <a:buNone/>
            </a:pPr>
            <a:endParaRPr lang="en-US" altLang="en-US" sz="2400">
              <a:ea typeface="ＭＳ Ｐゴシック" panose="020B0600070205080204" pitchFamily="34" charset="-128"/>
            </a:endParaRPr>
          </a:p>
          <a:p>
            <a:r>
              <a:rPr lang="en-US" altLang="en-US">
                <a:solidFill>
                  <a:srgbClr val="0541FF"/>
                </a:solidFill>
                <a:ea typeface="ＭＳ Ｐゴシック" panose="020B0600070205080204" pitchFamily="34" charset="-128"/>
              </a:rPr>
              <a:t>Public Key (Asymmetric)</a:t>
            </a:r>
          </a:p>
          <a:p>
            <a:pPr>
              <a:buFontTx/>
              <a:buNone/>
            </a:pPr>
            <a:r>
              <a:rPr lang="en-US" altLang="en-US" sz="2400">
                <a:ea typeface="ＭＳ Ｐゴシック" panose="020B0600070205080204" pitchFamily="34" charset="-128"/>
              </a:rPr>
              <a:t>      Encryption</a:t>
            </a:r>
          </a:p>
        </p:txBody>
      </p:sp>
      <p:sp>
        <p:nvSpPr>
          <p:cNvPr id="44034" name="Rectangle 3">
            <a:extLst>
              <a:ext uri="{FF2B5EF4-FFF2-40B4-BE49-F238E27FC236}">
                <a16:creationId xmlns:a16="http://schemas.microsoft.com/office/drawing/2014/main" id="{2FE9C09C-3E66-727A-19AA-B6625896F065}"/>
              </a:ext>
            </a:extLst>
          </p:cNvPr>
          <p:cNvSpPr>
            <a:spLocks noGrp="1" noChangeArrowheads="1"/>
          </p:cNvSpPr>
          <p:nvPr>
            <p:ph type="body" sz="half" idx="2"/>
          </p:nvPr>
        </p:nvSpPr>
        <p:spPr>
          <a:xfrm>
            <a:off x="4800600" y="1981200"/>
            <a:ext cx="4343400" cy="4419600"/>
          </a:xfrm>
        </p:spPr>
        <p:txBody>
          <a:bodyPr>
            <a:normAutofit fontScale="92500" lnSpcReduction="10000"/>
          </a:bodyPr>
          <a:lstStyle/>
          <a:p>
            <a:pPr>
              <a:buFontTx/>
              <a:buNone/>
              <a:defRPr/>
            </a:pPr>
            <a:r>
              <a:rPr lang="en-US" dirty="0">
                <a:ea typeface="ＭＳ Ｐゴシック" charset="0"/>
                <a:cs typeface="Arial" charset="0"/>
              </a:rPr>
              <a:t>           </a:t>
            </a:r>
            <a:r>
              <a:rPr lang="en-US" sz="3600" dirty="0">
                <a:solidFill>
                  <a:srgbClr val="FF0000"/>
                </a:solidFill>
                <a:ea typeface="ＭＳ Ｐゴシック" charset="0"/>
                <a:cs typeface="Arial" charset="0"/>
              </a:rPr>
              <a:t>Primitives</a:t>
            </a:r>
          </a:p>
          <a:p>
            <a:pPr>
              <a:buFontTx/>
              <a:buNone/>
              <a:defRPr/>
            </a:pPr>
            <a:endParaRPr lang="en-US" dirty="0">
              <a:ea typeface="ＭＳ Ｐゴシック" charset="0"/>
              <a:cs typeface="Arial" charset="0"/>
            </a:endParaRPr>
          </a:p>
          <a:p>
            <a:pPr>
              <a:buFont typeface="Wingdings" charset="0"/>
              <a:buChar char="ü"/>
              <a:defRPr/>
            </a:pPr>
            <a:r>
              <a:rPr lang="en-US" dirty="0">
                <a:ea typeface="ＭＳ Ｐゴシック" charset="0"/>
                <a:cs typeface="Arial" charset="0"/>
              </a:rPr>
              <a:t>Pseudo-random Functions</a:t>
            </a:r>
          </a:p>
          <a:p>
            <a:pPr>
              <a:buFontTx/>
              <a:buNone/>
              <a:defRPr/>
            </a:pPr>
            <a:r>
              <a:rPr lang="en-US" dirty="0">
                <a:ea typeface="ＭＳ Ｐゴシック" charset="0"/>
                <a:cs typeface="Arial" charset="0"/>
              </a:rPr>
              <a:t>    E (m): (r, </a:t>
            </a:r>
            <a:r>
              <a:rPr lang="en-US" sz="3200" dirty="0">
                <a:ea typeface="ＭＳ Ｐゴシック" charset="0"/>
                <a:cs typeface="Arial" charset="0"/>
              </a:rPr>
              <a:t>f(r)</a:t>
            </a:r>
            <a:r>
              <a:rPr lang="en-US" sz="3600" dirty="0">
                <a:ea typeface="ＭＳ Ｐゴシック" charset="0"/>
                <a:cs typeface="Arial" charset="0"/>
              </a:rPr>
              <a:t>⊕m)</a:t>
            </a:r>
          </a:p>
          <a:p>
            <a:pPr>
              <a:defRPr/>
            </a:pPr>
            <a:endParaRPr lang="en-US" dirty="0">
              <a:solidFill>
                <a:srgbClr val="336600"/>
              </a:solidFill>
              <a:ea typeface="ＭＳ Ｐゴシック" charset="0"/>
              <a:cs typeface="Arial" charset="0"/>
            </a:endParaRPr>
          </a:p>
          <a:p>
            <a:pPr marL="0" indent="0">
              <a:buFontTx/>
              <a:buNone/>
              <a:defRPr/>
            </a:pPr>
            <a:endParaRPr lang="en-US" dirty="0">
              <a:solidFill>
                <a:srgbClr val="336600"/>
              </a:solidFill>
              <a:ea typeface="ＭＳ Ｐゴシック" charset="0"/>
              <a:cs typeface="Arial" charset="0"/>
            </a:endParaRPr>
          </a:p>
          <a:p>
            <a:pPr>
              <a:defRPr/>
            </a:pPr>
            <a:r>
              <a:rPr lang="en-US" dirty="0">
                <a:ea typeface="ＭＳ Ｐゴシック" charset="0"/>
                <a:cs typeface="Arial" charset="0"/>
              </a:rPr>
              <a:t>Key Exchange Paradigm</a:t>
            </a:r>
          </a:p>
          <a:p>
            <a:pPr>
              <a:defRPr/>
            </a:pPr>
            <a:r>
              <a:rPr lang="en-US" dirty="0">
                <a:ea typeface="ＭＳ Ｐゴシック" charset="0"/>
                <a:cs typeface="Arial" charset="0"/>
              </a:rPr>
              <a:t>Trapdoor Permutations</a:t>
            </a:r>
          </a:p>
          <a:p>
            <a:pPr>
              <a:defRPr/>
            </a:pPr>
            <a:r>
              <a:rPr lang="en-US" dirty="0">
                <a:ea typeface="ＭＳ Ｐゴシック" charset="0"/>
                <a:cs typeface="Arial" charset="0"/>
              </a:rPr>
              <a:t>Trapdoor Predicates</a:t>
            </a:r>
          </a:p>
          <a:p>
            <a:pPr>
              <a:defRPr/>
            </a:pPr>
            <a:endParaRPr lang="en-US" dirty="0">
              <a:ea typeface="ＭＳ Ｐゴシック" charset="0"/>
              <a:cs typeface="Arial" charset="0"/>
            </a:endParaRPr>
          </a:p>
          <a:p>
            <a:pPr>
              <a:defRPr/>
            </a:pPr>
            <a:endParaRPr lang="en-US" dirty="0">
              <a:ea typeface="ＭＳ Ｐゴシック" charset="0"/>
              <a:cs typeface="Arial" charset="0"/>
            </a:endParaRPr>
          </a:p>
        </p:txBody>
      </p:sp>
      <p:sp>
        <p:nvSpPr>
          <p:cNvPr id="27651" name="Rectangle 2">
            <a:extLst>
              <a:ext uri="{FF2B5EF4-FFF2-40B4-BE49-F238E27FC236}">
                <a16:creationId xmlns:a16="http://schemas.microsoft.com/office/drawing/2014/main" id="{3AF312F6-5AB0-620B-3242-23AB0D48F94F}"/>
              </a:ext>
            </a:extLst>
          </p:cNvPr>
          <p:cNvSpPr>
            <a:spLocks noGrp="1" noChangeArrowheads="1"/>
          </p:cNvSpPr>
          <p:nvPr>
            <p:ph type="title"/>
          </p:nvPr>
        </p:nvSpPr>
        <p:spPr>
          <a:xfrm>
            <a:off x="685800" y="152400"/>
            <a:ext cx="7772400" cy="1143000"/>
          </a:xfrm>
        </p:spPr>
        <p:txBody>
          <a:bodyPr>
            <a:normAutofit fontScale="90000"/>
          </a:bodyPr>
          <a:lstStyle/>
          <a:p>
            <a:r>
              <a:rPr lang="en-US" altLang="en-US" sz="3600" dirty="0">
                <a:solidFill>
                  <a:schemeClr val="accent1"/>
                </a:solidFill>
                <a:ea typeface="ＭＳ Ｐゴシック" panose="020B0600070205080204" pitchFamily="34" charset="-128"/>
                <a:cs typeface="Arial" panose="020B0604020202020204" pitchFamily="34" charset="0"/>
              </a:rPr>
              <a:t>Constructing Computationally Indistinguishable Encryption</a:t>
            </a:r>
            <a:endParaRPr lang="en-US" altLang="en-US" dirty="0">
              <a:solidFill>
                <a:schemeClr val="accent1"/>
              </a:solidFill>
              <a:ea typeface="ＭＳ Ｐゴシック" panose="020B0600070205080204" pitchFamily="34" charset="-128"/>
              <a:cs typeface="Arial" panose="020B0604020202020204" pitchFamily="34" charset="0"/>
            </a:endParaRPr>
          </a:p>
        </p:txBody>
      </p:sp>
      <p:sp>
        <p:nvSpPr>
          <p:cNvPr id="2" name="TextBox 1">
            <a:extLst>
              <a:ext uri="{FF2B5EF4-FFF2-40B4-BE49-F238E27FC236}">
                <a16:creationId xmlns:a16="http://schemas.microsoft.com/office/drawing/2014/main" id="{6AFE6435-CA68-656E-FFC1-6069B4962251}"/>
              </a:ext>
            </a:extLst>
          </p:cNvPr>
          <p:cNvSpPr txBox="1"/>
          <p:nvPr/>
        </p:nvSpPr>
        <p:spPr>
          <a:xfrm>
            <a:off x="8194191" y="4653136"/>
            <a:ext cx="936410" cy="369332"/>
          </a:xfrm>
          <a:prstGeom prst="rect">
            <a:avLst/>
          </a:prstGeom>
          <a:noFill/>
        </p:spPr>
        <p:txBody>
          <a:bodyPr wrap="none" rtlCol="0">
            <a:spAutoFit/>
          </a:bodyPr>
          <a:lstStyle/>
          <a:p>
            <a:r>
              <a:rPr lang="en-US" dirty="0">
                <a:latin typeface="Chalkduster" panose="03050602040202020205" pitchFamily="66" charset="77"/>
              </a:rPr>
              <a:t>today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09288" y="162559"/>
            <a:ext cx="3721100" cy="513080"/>
          </a:xfrm>
          <a:prstGeom prst="rect">
            <a:avLst/>
          </a:prstGeom>
        </p:spPr>
        <p:txBody>
          <a:bodyPr vert="horz" wrap="square" lIns="0" tIns="12700" rIns="0" bIns="0" rtlCol="0">
            <a:spAutoFit/>
          </a:bodyPr>
          <a:lstStyle/>
          <a:p>
            <a:pPr marL="12700">
              <a:lnSpc>
                <a:spcPct val="100000"/>
              </a:lnSpc>
              <a:spcBef>
                <a:spcPts val="100"/>
              </a:spcBef>
            </a:pPr>
            <a:r>
              <a:rPr sz="3200" spc="-5" dirty="0">
                <a:solidFill>
                  <a:schemeClr val="accent1"/>
                </a:solidFill>
              </a:rPr>
              <a:t>Basic Group</a:t>
            </a:r>
            <a:r>
              <a:rPr sz="3200" spc="-40" dirty="0">
                <a:solidFill>
                  <a:schemeClr val="accent1"/>
                </a:solidFill>
              </a:rPr>
              <a:t> </a:t>
            </a:r>
            <a:r>
              <a:rPr sz="3200" spc="-5" dirty="0">
                <a:solidFill>
                  <a:schemeClr val="accent1"/>
                </a:solidFill>
              </a:rPr>
              <a:t>Theory</a:t>
            </a:r>
            <a:endParaRPr sz="3200" dirty="0">
              <a:solidFill>
                <a:schemeClr val="accent1"/>
              </a:solidFill>
            </a:endParaRPr>
          </a:p>
        </p:txBody>
      </p:sp>
      <p:sp>
        <p:nvSpPr>
          <p:cNvPr id="3" name="object 3"/>
          <p:cNvSpPr txBox="1"/>
          <p:nvPr/>
        </p:nvSpPr>
        <p:spPr>
          <a:xfrm>
            <a:off x="78739" y="871221"/>
            <a:ext cx="6802755" cy="452120"/>
          </a:xfrm>
          <a:prstGeom prst="rect">
            <a:avLst/>
          </a:prstGeom>
        </p:spPr>
        <p:txBody>
          <a:bodyPr vert="horz" wrap="square" lIns="0" tIns="12700" rIns="0" bIns="0" rtlCol="0">
            <a:spAutoFit/>
          </a:bodyPr>
          <a:lstStyle/>
          <a:p>
            <a:pPr marL="12700">
              <a:lnSpc>
                <a:spcPct val="100000"/>
              </a:lnSpc>
              <a:spcBef>
                <a:spcPts val="100"/>
              </a:spcBef>
            </a:pPr>
            <a:r>
              <a:rPr sz="2800" spc="-5" dirty="0">
                <a:cs typeface="Comic Sans MS"/>
              </a:rPr>
              <a:t>Group </a:t>
            </a:r>
            <a:r>
              <a:rPr sz="2800" dirty="0">
                <a:cs typeface="Comic Sans MS"/>
              </a:rPr>
              <a:t>(G, </a:t>
            </a:r>
            <a:r>
              <a:rPr sz="2800" dirty="0">
                <a:cs typeface="Symbol"/>
              </a:rPr>
              <a:t>⋅</a:t>
            </a:r>
            <a:r>
              <a:rPr sz="2800" dirty="0">
                <a:cs typeface="Comic Sans MS"/>
              </a:rPr>
              <a:t>) set with </a:t>
            </a:r>
            <a:r>
              <a:rPr sz="2800" spc="-5" dirty="0">
                <a:cs typeface="Comic Sans MS"/>
              </a:rPr>
              <a:t>binary operation</a:t>
            </a:r>
            <a:r>
              <a:rPr sz="2800" spc="-20" dirty="0">
                <a:cs typeface="Comic Sans MS"/>
              </a:rPr>
              <a:t> </a:t>
            </a:r>
            <a:r>
              <a:rPr sz="2800" spc="-5" dirty="0">
                <a:cs typeface="Comic Sans MS"/>
              </a:rPr>
              <a:t>s.t.</a:t>
            </a:r>
            <a:endParaRPr sz="2800">
              <a:cs typeface="Comic Sans MS"/>
            </a:endParaRPr>
          </a:p>
        </p:txBody>
      </p:sp>
      <p:sp>
        <p:nvSpPr>
          <p:cNvPr id="4" name="object 4"/>
          <p:cNvSpPr txBox="1"/>
          <p:nvPr/>
        </p:nvSpPr>
        <p:spPr>
          <a:xfrm>
            <a:off x="40639" y="1294384"/>
            <a:ext cx="5706745" cy="2070100"/>
          </a:xfrm>
          <a:prstGeom prst="rect">
            <a:avLst/>
          </a:prstGeom>
        </p:spPr>
        <p:txBody>
          <a:bodyPr vert="horz" wrap="square" lIns="0" tIns="93980" rIns="0" bIns="0" rtlCol="0">
            <a:spAutoFit/>
          </a:bodyPr>
          <a:lstStyle/>
          <a:p>
            <a:pPr marL="393700" indent="-342900">
              <a:lnSpc>
                <a:spcPct val="100000"/>
              </a:lnSpc>
              <a:spcBef>
                <a:spcPts val="740"/>
              </a:spcBef>
              <a:buChar char="•"/>
              <a:tabLst>
                <a:tab pos="393065" algn="l"/>
                <a:tab pos="393700" algn="l"/>
                <a:tab pos="1934210" algn="l"/>
              </a:tabLst>
            </a:pPr>
            <a:r>
              <a:rPr sz="2800" spc="-5" dirty="0">
                <a:solidFill>
                  <a:srgbClr val="0066FF"/>
                </a:solidFill>
                <a:cs typeface="Arial" panose="020B0604020202020204" pitchFamily="34" charset="0"/>
              </a:rPr>
              <a:t>Closure:	</a:t>
            </a:r>
            <a:r>
              <a:rPr sz="2800" spc="-5" dirty="0">
                <a:cs typeface="Arial" panose="020B0604020202020204" pitchFamily="34" charset="0"/>
              </a:rPr>
              <a:t>∀a,b∈G, a⋅b∈G</a:t>
            </a:r>
            <a:endParaRPr sz="2800" dirty="0">
              <a:cs typeface="Arial" panose="020B0604020202020204" pitchFamily="34" charset="0"/>
            </a:endParaRPr>
          </a:p>
          <a:p>
            <a:pPr marL="393700" indent="-342900">
              <a:lnSpc>
                <a:spcPct val="100000"/>
              </a:lnSpc>
              <a:spcBef>
                <a:spcPts val="640"/>
              </a:spcBef>
              <a:buChar char="•"/>
              <a:tabLst>
                <a:tab pos="393065" algn="l"/>
                <a:tab pos="393700" algn="l"/>
              </a:tabLst>
            </a:pPr>
            <a:r>
              <a:rPr sz="2800" spc="-5" dirty="0">
                <a:solidFill>
                  <a:srgbClr val="0066FF"/>
                </a:solidFill>
                <a:cs typeface="Arial" panose="020B0604020202020204" pitchFamily="34" charset="0"/>
              </a:rPr>
              <a:t>Identity: </a:t>
            </a:r>
            <a:r>
              <a:rPr sz="2800" dirty="0">
                <a:cs typeface="Arial" panose="020B0604020202020204" pitchFamily="34" charset="0"/>
              </a:rPr>
              <a:t>∃ 1∈G </a:t>
            </a:r>
            <a:r>
              <a:rPr sz="2800" spc="-5" dirty="0">
                <a:cs typeface="Arial" panose="020B0604020202020204" pitchFamily="34" charset="0"/>
              </a:rPr>
              <a:t>s.t </a:t>
            </a:r>
            <a:r>
              <a:rPr sz="2800" dirty="0">
                <a:cs typeface="Arial" panose="020B0604020202020204" pitchFamily="34" charset="0"/>
              </a:rPr>
              <a:t>∀a,</a:t>
            </a:r>
            <a:r>
              <a:rPr sz="2800" spc="105" dirty="0">
                <a:cs typeface="Arial" panose="020B0604020202020204" pitchFamily="34" charset="0"/>
              </a:rPr>
              <a:t> </a:t>
            </a:r>
            <a:r>
              <a:rPr sz="2800" spc="-5" dirty="0">
                <a:cs typeface="Arial" panose="020B0604020202020204" pitchFamily="34" charset="0"/>
              </a:rPr>
              <a:t>1⋅a=a⋅1=a</a:t>
            </a:r>
            <a:endParaRPr sz="2800" dirty="0">
              <a:cs typeface="Arial" panose="020B0604020202020204" pitchFamily="34" charset="0"/>
            </a:endParaRPr>
          </a:p>
          <a:p>
            <a:pPr marL="393700" indent="-342900">
              <a:lnSpc>
                <a:spcPct val="100000"/>
              </a:lnSpc>
              <a:spcBef>
                <a:spcPts val="740"/>
              </a:spcBef>
              <a:buChar char="•"/>
              <a:tabLst>
                <a:tab pos="393065" algn="l"/>
                <a:tab pos="393700" algn="l"/>
              </a:tabLst>
            </a:pPr>
            <a:r>
              <a:rPr sz="2800" spc="-5" dirty="0">
                <a:solidFill>
                  <a:srgbClr val="0066FF"/>
                </a:solidFill>
                <a:cs typeface="Arial" panose="020B0604020202020204" pitchFamily="34" charset="0"/>
              </a:rPr>
              <a:t>Inverse: </a:t>
            </a:r>
            <a:r>
              <a:rPr sz="2800" dirty="0">
                <a:cs typeface="Arial" panose="020B0604020202020204" pitchFamily="34" charset="0"/>
              </a:rPr>
              <a:t>∀a ∈G, ∃ a</a:t>
            </a:r>
            <a:r>
              <a:rPr sz="2775" baseline="25525" dirty="0">
                <a:cs typeface="Arial" panose="020B0604020202020204" pitchFamily="34" charset="0"/>
              </a:rPr>
              <a:t>-1</a:t>
            </a:r>
            <a:r>
              <a:rPr sz="2800" dirty="0">
                <a:cs typeface="Arial" panose="020B0604020202020204" pitchFamily="34" charset="0"/>
              </a:rPr>
              <a:t>∈G, a</a:t>
            </a:r>
            <a:r>
              <a:rPr sz="2775" baseline="25525" dirty="0">
                <a:cs typeface="Arial" panose="020B0604020202020204" pitchFamily="34" charset="0"/>
              </a:rPr>
              <a:t>-1</a:t>
            </a:r>
            <a:r>
              <a:rPr sz="2775" spc="577" baseline="25525" dirty="0">
                <a:cs typeface="Arial" panose="020B0604020202020204" pitchFamily="34" charset="0"/>
              </a:rPr>
              <a:t> </a:t>
            </a:r>
            <a:r>
              <a:rPr sz="2800" spc="-5" dirty="0">
                <a:cs typeface="Arial" panose="020B0604020202020204" pitchFamily="34" charset="0"/>
              </a:rPr>
              <a:t>⋅a=1</a:t>
            </a:r>
            <a:endParaRPr sz="2800" dirty="0">
              <a:cs typeface="Arial" panose="020B0604020202020204" pitchFamily="34" charset="0"/>
            </a:endParaRPr>
          </a:p>
          <a:p>
            <a:pPr marL="393700" indent="-342900">
              <a:lnSpc>
                <a:spcPct val="100000"/>
              </a:lnSpc>
              <a:spcBef>
                <a:spcPts val="640"/>
              </a:spcBef>
              <a:buChar char="•"/>
              <a:tabLst>
                <a:tab pos="393065" algn="l"/>
                <a:tab pos="393700" algn="l"/>
              </a:tabLst>
            </a:pPr>
            <a:r>
              <a:rPr sz="2800" spc="-5" dirty="0">
                <a:solidFill>
                  <a:srgbClr val="0066FF"/>
                </a:solidFill>
                <a:cs typeface="Arial" panose="020B0604020202020204" pitchFamily="34" charset="0"/>
              </a:rPr>
              <a:t>Associativity</a:t>
            </a:r>
            <a:endParaRPr sz="2800" dirty="0">
              <a:cs typeface="Arial" panose="020B0604020202020204" pitchFamily="34" charset="0"/>
            </a:endParaRPr>
          </a:p>
        </p:txBody>
      </p:sp>
      <p:sp>
        <p:nvSpPr>
          <p:cNvPr id="5" name="object 5"/>
          <p:cNvSpPr txBox="1"/>
          <p:nvPr/>
        </p:nvSpPr>
        <p:spPr>
          <a:xfrm>
            <a:off x="40639" y="3859784"/>
            <a:ext cx="6145530" cy="2070100"/>
          </a:xfrm>
          <a:prstGeom prst="rect">
            <a:avLst/>
          </a:prstGeom>
        </p:spPr>
        <p:txBody>
          <a:bodyPr vert="horz" wrap="square" lIns="0" tIns="12700" rIns="0" bIns="0" rtlCol="0">
            <a:spAutoFit/>
          </a:bodyPr>
          <a:lstStyle/>
          <a:p>
            <a:pPr marL="50800" marR="43180">
              <a:lnSpc>
                <a:spcPct val="119000"/>
              </a:lnSpc>
              <a:spcBef>
                <a:spcPts val="100"/>
              </a:spcBef>
            </a:pPr>
            <a:r>
              <a:rPr sz="2800" spc="-5" dirty="0">
                <a:solidFill>
                  <a:srgbClr val="0066FF"/>
                </a:solidFill>
                <a:cs typeface="Arial" panose="020B0604020202020204" pitchFamily="34" charset="0"/>
              </a:rPr>
              <a:t>Order(G) </a:t>
            </a:r>
            <a:r>
              <a:rPr sz="2800" dirty="0">
                <a:cs typeface="Arial" panose="020B0604020202020204" pitchFamily="34" charset="0"/>
              </a:rPr>
              <a:t>= </a:t>
            </a:r>
            <a:r>
              <a:rPr sz="2800" spc="-5" dirty="0">
                <a:cs typeface="Arial" panose="020B0604020202020204" pitchFamily="34" charset="0"/>
              </a:rPr>
              <a:t>number </a:t>
            </a:r>
            <a:r>
              <a:rPr sz="2800" dirty="0">
                <a:cs typeface="Arial" panose="020B0604020202020204" pitchFamily="34" charset="0"/>
              </a:rPr>
              <a:t>of </a:t>
            </a:r>
            <a:r>
              <a:rPr sz="2800" spc="-5" dirty="0">
                <a:cs typeface="Arial" panose="020B0604020202020204" pitchFamily="34" charset="0"/>
              </a:rPr>
              <a:t>elements= </a:t>
            </a:r>
            <a:r>
              <a:rPr sz="2800" dirty="0">
                <a:cs typeface="Arial" panose="020B0604020202020204" pitchFamily="34" charset="0"/>
              </a:rPr>
              <a:t>|G|  </a:t>
            </a:r>
            <a:r>
              <a:rPr sz="2800" dirty="0">
                <a:solidFill>
                  <a:srgbClr val="0066FF"/>
                </a:solidFill>
                <a:cs typeface="Arial" panose="020B0604020202020204" pitchFamily="34" charset="0"/>
              </a:rPr>
              <a:t>Lemma: </a:t>
            </a:r>
            <a:r>
              <a:rPr sz="2800" dirty="0">
                <a:cs typeface="Arial" panose="020B0604020202020204" pitchFamily="34" charset="0"/>
              </a:rPr>
              <a:t>∀a∈G, a</a:t>
            </a:r>
            <a:r>
              <a:rPr sz="2775" baseline="25525" dirty="0">
                <a:cs typeface="Arial" panose="020B0604020202020204" pitchFamily="34" charset="0"/>
              </a:rPr>
              <a:t>|G|</a:t>
            </a:r>
            <a:r>
              <a:rPr sz="2775" spc="397" baseline="25525" dirty="0">
                <a:cs typeface="Arial" panose="020B0604020202020204" pitchFamily="34" charset="0"/>
              </a:rPr>
              <a:t> </a:t>
            </a:r>
            <a:r>
              <a:rPr sz="2800" dirty="0">
                <a:cs typeface="Arial" panose="020B0604020202020204" pitchFamily="34" charset="0"/>
              </a:rPr>
              <a:t>=1</a:t>
            </a:r>
          </a:p>
          <a:p>
            <a:pPr>
              <a:lnSpc>
                <a:spcPct val="100000"/>
              </a:lnSpc>
            </a:pPr>
            <a:endParaRPr sz="3400" dirty="0">
              <a:cs typeface="Arial" panose="020B0604020202020204" pitchFamily="34" charset="0"/>
            </a:endParaRPr>
          </a:p>
          <a:p>
            <a:pPr marL="50800">
              <a:lnSpc>
                <a:spcPct val="100000"/>
              </a:lnSpc>
            </a:pPr>
            <a:r>
              <a:rPr sz="2800" dirty="0">
                <a:cs typeface="Arial" panose="020B0604020202020204" pitchFamily="34" charset="0"/>
              </a:rPr>
              <a:t>Ex: (Z</a:t>
            </a:r>
            <a:r>
              <a:rPr sz="2775" baseline="-21021" dirty="0">
                <a:cs typeface="Arial" panose="020B0604020202020204" pitchFamily="34" charset="0"/>
              </a:rPr>
              <a:t>N</a:t>
            </a:r>
            <a:r>
              <a:rPr sz="2800" dirty="0">
                <a:cs typeface="Arial" panose="020B0604020202020204" pitchFamily="34" charset="0"/>
              </a:rPr>
              <a:t>,+) </a:t>
            </a:r>
            <a:r>
              <a:rPr sz="2800" spc="-5" dirty="0">
                <a:cs typeface="Arial" panose="020B0604020202020204" pitchFamily="34" charset="0"/>
              </a:rPr>
              <a:t>additive modulo</a:t>
            </a:r>
            <a:r>
              <a:rPr sz="2800" spc="-15" dirty="0">
                <a:cs typeface="Arial" panose="020B0604020202020204" pitchFamily="34" charset="0"/>
              </a:rPr>
              <a:t> </a:t>
            </a:r>
            <a:r>
              <a:rPr sz="2800" dirty="0">
                <a:cs typeface="Arial" panose="020B0604020202020204" pitchFamily="34" charset="0"/>
              </a:rPr>
              <a:t>N</a:t>
            </a:r>
          </a:p>
        </p:txBody>
      </p:sp>
      <p:sp>
        <p:nvSpPr>
          <p:cNvPr id="6" name="object 6"/>
          <p:cNvSpPr txBox="1"/>
          <p:nvPr/>
        </p:nvSpPr>
        <p:spPr>
          <a:xfrm>
            <a:off x="7010398" y="2819400"/>
            <a:ext cx="1871980" cy="784830"/>
          </a:xfrm>
          <a:prstGeom prst="rect">
            <a:avLst/>
          </a:prstGeom>
          <a:ln w="9524">
            <a:solidFill>
              <a:srgbClr val="000000"/>
            </a:solidFill>
          </a:ln>
        </p:spPr>
        <p:txBody>
          <a:bodyPr vert="horz" wrap="square" lIns="0" tIns="66040" rIns="0" bIns="0" rtlCol="0">
            <a:spAutoFit/>
          </a:bodyPr>
          <a:lstStyle/>
          <a:p>
            <a:pPr marL="91440" marR="95250">
              <a:lnSpc>
                <a:spcPts val="2800"/>
              </a:lnSpc>
              <a:spcBef>
                <a:spcPts val="520"/>
              </a:spcBef>
            </a:pPr>
            <a:r>
              <a:rPr sz="2400" dirty="0">
                <a:cs typeface="Comic Sans MS"/>
              </a:rPr>
              <a:t>Let G be a  </a:t>
            </a:r>
            <a:r>
              <a:rPr sz="2400" spc="-5" dirty="0">
                <a:cs typeface="Comic Sans MS"/>
              </a:rPr>
              <a:t>finite</a:t>
            </a:r>
            <a:r>
              <a:rPr sz="2400" spc="-75" dirty="0">
                <a:cs typeface="Comic Sans MS"/>
              </a:rPr>
              <a:t> </a:t>
            </a:r>
            <a:r>
              <a:rPr sz="2400" dirty="0">
                <a:cs typeface="Comic Sans MS"/>
              </a:rPr>
              <a:t>group</a:t>
            </a:r>
            <a:endParaRPr sz="2400">
              <a:cs typeface="Comic Sans MS"/>
            </a:endParaRPr>
          </a:p>
        </p:txBody>
      </p:sp>
      <p:grpSp>
        <p:nvGrpSpPr>
          <p:cNvPr id="7" name="object 7"/>
          <p:cNvGrpSpPr/>
          <p:nvPr/>
        </p:nvGrpSpPr>
        <p:grpSpPr>
          <a:xfrm>
            <a:off x="6172198" y="3119437"/>
            <a:ext cx="767080" cy="614680"/>
            <a:chOff x="6172198" y="3119437"/>
            <a:chExt cx="767080" cy="614680"/>
          </a:xfrm>
        </p:grpSpPr>
        <p:sp>
          <p:nvSpPr>
            <p:cNvPr id="8" name="object 8"/>
            <p:cNvSpPr/>
            <p:nvPr/>
          </p:nvSpPr>
          <p:spPr>
            <a:xfrm>
              <a:off x="6192032" y="3124199"/>
              <a:ext cx="742315" cy="594360"/>
            </a:xfrm>
            <a:custGeom>
              <a:avLst/>
              <a:gdLst/>
              <a:ahLst/>
              <a:cxnLst/>
              <a:rect l="l" t="t" r="r" b="b"/>
              <a:pathLst>
                <a:path w="742315" h="594360">
                  <a:moveTo>
                    <a:pt x="742165" y="0"/>
                  </a:moveTo>
                  <a:lnTo>
                    <a:pt x="0" y="593732"/>
                  </a:lnTo>
                </a:path>
              </a:pathLst>
            </a:custGeom>
            <a:ln w="9524">
              <a:solidFill>
                <a:srgbClr val="000000"/>
              </a:solidFill>
            </a:ln>
          </p:spPr>
          <p:txBody>
            <a:bodyPr wrap="square" lIns="0" tIns="0" rIns="0" bIns="0" rtlCol="0"/>
            <a:lstStyle/>
            <a:p>
              <a:endParaRPr/>
            </a:p>
          </p:txBody>
        </p:sp>
        <p:sp>
          <p:nvSpPr>
            <p:cNvPr id="9" name="object 9"/>
            <p:cNvSpPr/>
            <p:nvPr/>
          </p:nvSpPr>
          <p:spPr>
            <a:xfrm>
              <a:off x="6172198" y="3656446"/>
              <a:ext cx="83820" cy="77470"/>
            </a:xfrm>
            <a:custGeom>
              <a:avLst/>
              <a:gdLst/>
              <a:ahLst/>
              <a:cxnLst/>
              <a:rect l="l" t="t" r="r" b="b"/>
              <a:pathLst>
                <a:path w="83820" h="77470">
                  <a:moveTo>
                    <a:pt x="35702" y="0"/>
                  </a:moveTo>
                  <a:lnTo>
                    <a:pt x="0" y="77353"/>
                  </a:lnTo>
                  <a:lnTo>
                    <a:pt x="83303" y="59503"/>
                  </a:lnTo>
                  <a:lnTo>
                    <a:pt x="35702" y="0"/>
                  </a:lnTo>
                  <a:close/>
                </a:path>
              </a:pathLst>
            </a:custGeom>
            <a:solidFill>
              <a:srgbClr val="000000"/>
            </a:solidFill>
          </p:spPr>
          <p:txBody>
            <a:bodyPr wrap="square" lIns="0" tIns="0" rIns="0" bIns="0" rtlCol="0"/>
            <a:lstStyle/>
            <a:p>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9552" y="104912"/>
            <a:ext cx="5166235" cy="628377"/>
          </a:xfrm>
          <a:prstGeom prst="rect">
            <a:avLst/>
          </a:prstGeom>
        </p:spPr>
        <p:txBody>
          <a:bodyPr vert="horz" wrap="square" lIns="0" tIns="12700" rIns="0" bIns="0" rtlCol="0">
            <a:spAutoFit/>
          </a:bodyPr>
          <a:lstStyle/>
          <a:p>
            <a:pPr marL="12700">
              <a:lnSpc>
                <a:spcPct val="100000"/>
              </a:lnSpc>
              <a:spcBef>
                <a:spcPts val="100"/>
              </a:spcBef>
            </a:pPr>
            <a:r>
              <a:rPr sz="4000" dirty="0">
                <a:solidFill>
                  <a:schemeClr val="accent1"/>
                </a:solidFill>
                <a:latin typeface="Arial" panose="020B0604020202020204" pitchFamily="34" charset="0"/>
                <a:cs typeface="Arial" panose="020B0604020202020204" pitchFamily="34" charset="0"/>
              </a:rPr>
              <a:t>Cyclic</a:t>
            </a:r>
            <a:r>
              <a:rPr sz="4000" spc="-75" dirty="0">
                <a:solidFill>
                  <a:schemeClr val="accent1"/>
                </a:solidFill>
                <a:latin typeface="Arial" panose="020B0604020202020204" pitchFamily="34" charset="0"/>
                <a:cs typeface="Arial" panose="020B0604020202020204" pitchFamily="34" charset="0"/>
              </a:rPr>
              <a:t> </a:t>
            </a:r>
            <a:r>
              <a:rPr sz="4000" spc="-5" dirty="0">
                <a:solidFill>
                  <a:schemeClr val="accent1"/>
                </a:solidFill>
                <a:latin typeface="Arial" panose="020B0604020202020204" pitchFamily="34" charset="0"/>
                <a:cs typeface="Arial" panose="020B0604020202020204" pitchFamily="34" charset="0"/>
              </a:rPr>
              <a:t>Groups</a:t>
            </a:r>
          </a:p>
        </p:txBody>
      </p:sp>
      <p:sp>
        <p:nvSpPr>
          <p:cNvPr id="3" name="object 3"/>
          <p:cNvSpPr txBox="1"/>
          <p:nvPr/>
        </p:nvSpPr>
        <p:spPr>
          <a:xfrm>
            <a:off x="685800" y="711644"/>
            <a:ext cx="7458709" cy="3427095"/>
          </a:xfrm>
          <a:prstGeom prst="rect">
            <a:avLst/>
          </a:prstGeom>
        </p:spPr>
        <p:txBody>
          <a:bodyPr vert="horz" wrap="square" lIns="0" tIns="12700" rIns="0" bIns="0" rtlCol="0">
            <a:spAutoFit/>
          </a:bodyPr>
          <a:lstStyle/>
          <a:p>
            <a:pPr marL="25400" marR="532130">
              <a:lnSpc>
                <a:spcPct val="121500"/>
              </a:lnSpc>
              <a:spcBef>
                <a:spcPts val="100"/>
              </a:spcBef>
            </a:pPr>
            <a:r>
              <a:rPr sz="2400" dirty="0">
                <a:latin typeface="Arial" panose="020B0604020202020204" pitchFamily="34" charset="0"/>
                <a:cs typeface="Arial" panose="020B0604020202020204" pitchFamily="34" charset="0"/>
              </a:rPr>
              <a:t>G is </a:t>
            </a:r>
            <a:r>
              <a:rPr sz="2400" spc="-5" dirty="0">
                <a:solidFill>
                  <a:srgbClr val="FF3300"/>
                </a:solidFill>
                <a:latin typeface="Arial" panose="020B0604020202020204" pitchFamily="34" charset="0"/>
                <a:cs typeface="Arial" panose="020B0604020202020204" pitchFamily="34" charset="0"/>
              </a:rPr>
              <a:t>cyclic </a:t>
            </a:r>
            <a:r>
              <a:rPr sz="2400" dirty="0">
                <a:solidFill>
                  <a:srgbClr val="FF3300"/>
                </a:solidFill>
                <a:latin typeface="Arial" panose="020B0604020202020204" pitchFamily="34" charset="0"/>
                <a:cs typeface="Arial" panose="020B0604020202020204" pitchFamily="34" charset="0"/>
              </a:rPr>
              <a:t>group </a:t>
            </a:r>
            <a:r>
              <a:rPr sz="2400" dirty="0">
                <a:latin typeface="Arial" panose="020B0604020202020204" pitchFamily="34" charset="0"/>
                <a:cs typeface="Arial" panose="020B0604020202020204" pitchFamily="34" charset="0"/>
              </a:rPr>
              <a:t>if ∃ g ∈G </a:t>
            </a:r>
            <a:r>
              <a:rPr sz="2400" spc="-5" dirty="0">
                <a:latin typeface="Arial" panose="020B0604020202020204" pitchFamily="34" charset="0"/>
                <a:cs typeface="Arial" panose="020B0604020202020204" pitchFamily="34" charset="0"/>
              </a:rPr>
              <a:t>s.t. </a:t>
            </a:r>
            <a:r>
              <a:rPr sz="2400" dirty="0">
                <a:latin typeface="Arial" panose="020B0604020202020204" pitchFamily="34" charset="0"/>
                <a:cs typeface="Arial" panose="020B0604020202020204" pitchFamily="34" charset="0"/>
              </a:rPr>
              <a:t>G={g, </a:t>
            </a:r>
            <a:r>
              <a:rPr sz="2400" spc="-5" dirty="0">
                <a:latin typeface="Arial" panose="020B0604020202020204" pitchFamily="34" charset="0"/>
                <a:cs typeface="Arial" panose="020B0604020202020204" pitchFamily="34" charset="0"/>
              </a:rPr>
              <a:t>g</a:t>
            </a:r>
            <a:r>
              <a:rPr sz="2400" spc="-7" baseline="24305" dirty="0">
                <a:latin typeface="Arial" panose="020B0604020202020204" pitchFamily="34" charset="0"/>
                <a:cs typeface="Arial" panose="020B0604020202020204" pitchFamily="34" charset="0"/>
              </a:rPr>
              <a:t>2</a:t>
            </a:r>
            <a:r>
              <a:rPr sz="2400" spc="-5" dirty="0">
                <a:latin typeface="Arial" panose="020B0604020202020204" pitchFamily="34" charset="0"/>
                <a:cs typeface="Arial" panose="020B0604020202020204" pitchFamily="34" charset="0"/>
              </a:rPr>
              <a:t>, g</a:t>
            </a:r>
            <a:r>
              <a:rPr sz="2400" spc="-7" baseline="24305" dirty="0">
                <a:latin typeface="Arial" panose="020B0604020202020204" pitchFamily="34" charset="0"/>
                <a:cs typeface="Arial" panose="020B0604020202020204" pitchFamily="34" charset="0"/>
              </a:rPr>
              <a:t>3</a:t>
            </a:r>
            <a:r>
              <a:rPr sz="2400" spc="-5" dirty="0">
                <a:latin typeface="Arial" panose="020B0604020202020204" pitchFamily="34" charset="0"/>
                <a:cs typeface="Arial" panose="020B0604020202020204" pitchFamily="34" charset="0"/>
              </a:rPr>
              <a:t>,…, g</a:t>
            </a:r>
            <a:r>
              <a:rPr sz="2400" spc="-7" baseline="24305" dirty="0">
                <a:latin typeface="Arial" panose="020B0604020202020204" pitchFamily="34" charset="0"/>
                <a:cs typeface="Arial" panose="020B0604020202020204" pitchFamily="34" charset="0"/>
              </a:rPr>
              <a:t>|G|</a:t>
            </a:r>
            <a:r>
              <a:rPr sz="2400" spc="-5" dirty="0">
                <a:latin typeface="Arial" panose="020B0604020202020204" pitchFamily="34" charset="0"/>
                <a:cs typeface="Arial" panose="020B0604020202020204" pitchFamily="34" charset="0"/>
              </a:rPr>
              <a:t>}  Say that </a:t>
            </a:r>
            <a:r>
              <a:rPr sz="2400" dirty="0">
                <a:latin typeface="Arial" panose="020B0604020202020204" pitchFamily="34" charset="0"/>
                <a:cs typeface="Arial" panose="020B0604020202020204" pitchFamily="34" charset="0"/>
              </a:rPr>
              <a:t>g is </a:t>
            </a:r>
            <a:r>
              <a:rPr sz="2400" spc="-5" dirty="0">
                <a:latin typeface="Arial" panose="020B0604020202020204" pitchFamily="34" charset="0"/>
                <a:cs typeface="Arial" panose="020B0604020202020204" pitchFamily="34" charset="0"/>
              </a:rPr>
              <a:t>the </a:t>
            </a:r>
            <a:r>
              <a:rPr sz="2400" spc="-5" dirty="0">
                <a:solidFill>
                  <a:srgbClr val="0066FF"/>
                </a:solidFill>
                <a:latin typeface="Arial" panose="020B0604020202020204" pitchFamily="34" charset="0"/>
                <a:cs typeface="Arial" panose="020B0604020202020204" pitchFamily="34" charset="0"/>
              </a:rPr>
              <a:t>generator </a:t>
            </a:r>
            <a:r>
              <a:rPr sz="2400" dirty="0">
                <a:latin typeface="Arial" panose="020B0604020202020204" pitchFamily="34" charset="0"/>
                <a:cs typeface="Arial" panose="020B0604020202020204" pitchFamily="34" charset="0"/>
              </a:rPr>
              <a:t>of group</a:t>
            </a:r>
            <a:r>
              <a:rPr sz="2400" spc="-2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G</a:t>
            </a:r>
          </a:p>
          <a:p>
            <a:pPr marL="25400">
              <a:lnSpc>
                <a:spcPct val="100000"/>
              </a:lnSpc>
              <a:spcBef>
                <a:spcPts val="520"/>
              </a:spcBef>
            </a:pPr>
            <a:r>
              <a:rPr sz="2400" spc="-5" dirty="0">
                <a:solidFill>
                  <a:srgbClr val="0066FF"/>
                </a:solidFill>
                <a:latin typeface="Arial" panose="020B0604020202020204" pitchFamily="34" charset="0"/>
                <a:cs typeface="Arial" panose="020B0604020202020204" pitchFamily="34" charset="0"/>
              </a:rPr>
              <a:t>Fact: </a:t>
            </a:r>
            <a:r>
              <a:rPr sz="2400" spc="-5" dirty="0">
                <a:latin typeface="Arial" panose="020B0604020202020204" pitchFamily="34" charset="0"/>
                <a:cs typeface="Arial" panose="020B0604020202020204" pitchFamily="34" charset="0"/>
              </a:rPr>
              <a:t>Fix </a:t>
            </a:r>
            <a:r>
              <a:rPr sz="2400" dirty="0">
                <a:latin typeface="Arial" panose="020B0604020202020204" pitchFamily="34" charset="0"/>
                <a:cs typeface="Arial" panose="020B0604020202020204" pitchFamily="34" charset="0"/>
              </a:rPr>
              <a:t>g </a:t>
            </a:r>
            <a:r>
              <a:rPr sz="2400" spc="-5" dirty="0">
                <a:latin typeface="Arial" panose="020B0604020202020204" pitchFamily="34" charset="0"/>
                <a:cs typeface="Arial" panose="020B0604020202020204" pitchFamily="34" charset="0"/>
              </a:rPr>
              <a:t>generator </a:t>
            </a:r>
            <a:r>
              <a:rPr sz="2400" dirty="0">
                <a:latin typeface="Arial" panose="020B0604020202020204" pitchFamily="34" charset="0"/>
                <a:cs typeface="Arial" panose="020B0604020202020204" pitchFamily="34" charset="0"/>
              </a:rPr>
              <a:t>for </a:t>
            </a:r>
            <a:r>
              <a:rPr sz="2400" spc="-5" dirty="0">
                <a:latin typeface="Arial" panose="020B0604020202020204" pitchFamily="34" charset="0"/>
                <a:cs typeface="Arial" panose="020B0604020202020204" pitchFamily="34" charset="0"/>
              </a:rPr>
              <a:t>cyclic </a:t>
            </a:r>
            <a:r>
              <a:rPr sz="2400" dirty="0">
                <a:latin typeface="Arial" panose="020B0604020202020204" pitchFamily="34" charset="0"/>
                <a:cs typeface="Arial" panose="020B0604020202020204" pitchFamily="34" charset="0"/>
              </a:rPr>
              <a:t>group G.</a:t>
            </a:r>
          </a:p>
          <a:p>
            <a:pPr marL="844550">
              <a:lnSpc>
                <a:spcPct val="100000"/>
              </a:lnSpc>
              <a:spcBef>
                <a:spcPts val="620"/>
              </a:spcBef>
            </a:pPr>
            <a:r>
              <a:rPr sz="2400" dirty="0">
                <a:latin typeface="Arial" panose="020B0604020202020204" pitchFamily="34" charset="0"/>
                <a:cs typeface="Arial" panose="020B0604020202020204" pitchFamily="34" charset="0"/>
              </a:rPr>
              <a:t>∀a∈G, ∃ unique </a:t>
            </a:r>
            <a:r>
              <a:rPr sz="2400" spc="-5" dirty="0">
                <a:latin typeface="Arial" panose="020B0604020202020204" pitchFamily="34" charset="0"/>
                <a:cs typeface="Arial" panose="020B0604020202020204" pitchFamily="34" charset="0"/>
              </a:rPr>
              <a:t>1≤i≤|G| s.t </a:t>
            </a:r>
            <a:r>
              <a:rPr sz="2400" dirty="0">
                <a:latin typeface="Arial" panose="020B0604020202020204" pitchFamily="34" charset="0"/>
                <a:cs typeface="Arial" panose="020B0604020202020204" pitchFamily="34" charset="0"/>
              </a:rPr>
              <a:t>a =</a:t>
            </a:r>
            <a:r>
              <a:rPr sz="2400" spc="9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g</a:t>
            </a:r>
            <a:r>
              <a:rPr sz="2400" spc="-7" baseline="24305" dirty="0">
                <a:latin typeface="Arial" panose="020B0604020202020204" pitchFamily="34" charset="0"/>
                <a:cs typeface="Arial" panose="020B0604020202020204" pitchFamily="34" charset="0"/>
              </a:rPr>
              <a:t>i</a:t>
            </a:r>
            <a:endParaRPr sz="2400" baseline="24305" dirty="0">
              <a:latin typeface="Arial" panose="020B0604020202020204" pitchFamily="34" charset="0"/>
              <a:cs typeface="Arial" panose="020B0604020202020204" pitchFamily="34" charset="0"/>
            </a:endParaRPr>
          </a:p>
          <a:p>
            <a:pPr marL="844550">
              <a:lnSpc>
                <a:spcPct val="100000"/>
              </a:lnSpc>
              <a:spcBef>
                <a:spcPts val="620"/>
              </a:spcBef>
            </a:pPr>
            <a:r>
              <a:rPr sz="2400" dirty="0">
                <a:latin typeface="Arial" panose="020B0604020202020204" pitchFamily="34" charset="0"/>
                <a:cs typeface="Arial" panose="020B0604020202020204" pitchFamily="34" charset="0"/>
              </a:rPr>
              <a:t>Say </a:t>
            </a:r>
            <a:r>
              <a:rPr sz="2400" spc="-5" dirty="0">
                <a:latin typeface="Arial" panose="020B0604020202020204" pitchFamily="34" charset="0"/>
                <a:cs typeface="Arial" panose="020B0604020202020204" pitchFamily="34" charset="0"/>
              </a:rPr>
              <a:t>that </a:t>
            </a:r>
            <a:r>
              <a:rPr sz="2400" dirty="0">
                <a:latin typeface="Arial" panose="020B0604020202020204" pitchFamily="34" charset="0"/>
                <a:cs typeface="Arial" panose="020B0604020202020204" pitchFamily="34" charset="0"/>
              </a:rPr>
              <a:t>i = discrete </a:t>
            </a:r>
            <a:r>
              <a:rPr sz="2400" spc="-5" dirty="0">
                <a:latin typeface="Arial" panose="020B0604020202020204" pitchFamily="34" charset="0"/>
                <a:cs typeface="Arial" panose="020B0604020202020204" pitchFamily="34" charset="0"/>
              </a:rPr>
              <a:t>log </a:t>
            </a:r>
            <a:r>
              <a:rPr sz="2400" dirty="0">
                <a:latin typeface="Arial" panose="020B0604020202020204" pitchFamily="34" charset="0"/>
                <a:cs typeface="Arial" panose="020B0604020202020204" pitchFamily="34" charset="0"/>
              </a:rPr>
              <a:t>of a </a:t>
            </a:r>
            <a:r>
              <a:rPr sz="2400" spc="-5" dirty="0">
                <a:latin typeface="Arial" panose="020B0604020202020204" pitchFamily="34" charset="0"/>
                <a:cs typeface="Arial" panose="020B0604020202020204" pitchFamily="34" charset="0"/>
              </a:rPr>
              <a:t>w.r.t generator</a:t>
            </a:r>
            <a:r>
              <a:rPr sz="2400" spc="-1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g</a:t>
            </a:r>
          </a:p>
          <a:p>
            <a:pPr marL="556260" marR="1427480" indent="450850">
              <a:lnSpc>
                <a:spcPts val="3800"/>
              </a:lnSpc>
              <a:spcBef>
                <a:spcPts val="1905"/>
              </a:spcBef>
            </a:pPr>
            <a:r>
              <a:rPr sz="3200" spc="-5" dirty="0">
                <a:solidFill>
                  <a:srgbClr val="FF0000"/>
                </a:solidFill>
                <a:latin typeface="Arial" panose="020B0604020202020204" pitchFamily="34" charset="0"/>
                <a:cs typeface="Arial" panose="020B0604020202020204" pitchFamily="34" charset="0"/>
              </a:rPr>
              <a:t>Computational Problems  Associated with </a:t>
            </a:r>
            <a:r>
              <a:rPr sz="3200" dirty="0">
                <a:solidFill>
                  <a:srgbClr val="FF0000"/>
                </a:solidFill>
                <a:latin typeface="Arial" panose="020B0604020202020204" pitchFamily="34" charset="0"/>
                <a:cs typeface="Arial" panose="020B0604020202020204" pitchFamily="34" charset="0"/>
              </a:rPr>
              <a:t>Cyclic</a:t>
            </a:r>
            <a:r>
              <a:rPr sz="3200" spc="-10" dirty="0">
                <a:solidFill>
                  <a:srgbClr val="FF0000"/>
                </a:solidFill>
                <a:latin typeface="Arial" panose="020B0604020202020204" pitchFamily="34" charset="0"/>
                <a:cs typeface="Arial" panose="020B0604020202020204" pitchFamily="34" charset="0"/>
              </a:rPr>
              <a:t> </a:t>
            </a:r>
            <a:r>
              <a:rPr sz="3200" spc="-5" dirty="0">
                <a:solidFill>
                  <a:srgbClr val="FF0000"/>
                </a:solidFill>
                <a:latin typeface="Arial" panose="020B0604020202020204" pitchFamily="34" charset="0"/>
                <a:cs typeface="Arial" panose="020B0604020202020204" pitchFamily="34" charset="0"/>
              </a:rPr>
              <a:t>Groups</a:t>
            </a:r>
            <a:endParaRPr sz="3200" dirty="0">
              <a:latin typeface="Arial" panose="020B0604020202020204" pitchFamily="34" charset="0"/>
              <a:cs typeface="Arial" panose="020B0604020202020204" pitchFamily="34" charset="0"/>
            </a:endParaRPr>
          </a:p>
        </p:txBody>
      </p:sp>
      <p:sp>
        <p:nvSpPr>
          <p:cNvPr id="4" name="object 4"/>
          <p:cNvSpPr/>
          <p:nvPr/>
        </p:nvSpPr>
        <p:spPr>
          <a:xfrm>
            <a:off x="304801" y="4367060"/>
            <a:ext cx="8534398" cy="2362200"/>
          </a:xfrm>
          <a:prstGeom prst="rect">
            <a:avLst/>
          </a:prstGeom>
          <a:blipFill>
            <a:blip r:embed="rId2" cstate="print"/>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Subtitle 1">
                <a:extLst>
                  <a:ext uri="{FF2B5EF4-FFF2-40B4-BE49-F238E27FC236}">
                    <a16:creationId xmlns:a16="http://schemas.microsoft.com/office/drawing/2014/main" id="{18792164-5014-A817-4C1A-F09F9C6459BA}"/>
                  </a:ext>
                </a:extLst>
              </p:cNvPr>
              <p:cNvSpPr txBox="1">
                <a:spLocks/>
              </p:cNvSpPr>
              <p:nvPr/>
            </p:nvSpPr>
            <p:spPr>
              <a:xfrm>
                <a:off x="179512" y="188640"/>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mj-lt"/>
                    <a:ea typeface="Cambria Math" pitchFamily="18" charset="0"/>
                    <a:cs typeface="Arial Unicode MS" pitchFamily="34" charset="-128"/>
                  </a:rPr>
                  <a:t>The Multiplicative Group </a:t>
                </a:r>
                <a14:m>
                  <m:oMath xmlns:m="http://schemas.openxmlformats.org/officeDocument/2006/math">
                    <m:sSubSup>
                      <m:sSubSupPr>
                        <m:ctrlPr>
                          <a:rPr lang="en-US" sz="4000" b="1" i="1" smtClean="0">
                            <a:solidFill>
                              <a:schemeClr val="accent1"/>
                            </a:solidFill>
                            <a:latin typeface="Cambria Math" panose="02040503050406030204" pitchFamily="18" charset="0"/>
                            <a:ea typeface="Cambria Math" pitchFamily="18" charset="0"/>
                            <a:cs typeface="Arial Unicode MS" pitchFamily="34" charset="-128"/>
                          </a:rPr>
                        </m:ctrlPr>
                      </m:sSubSupPr>
                      <m:e>
                        <m:r>
                          <a:rPr lang="en-US" sz="4000" b="1" i="1" smtClean="0">
                            <a:solidFill>
                              <a:schemeClr val="accent1"/>
                            </a:solidFill>
                            <a:latin typeface="Cambria Math" panose="02040503050406030204" pitchFamily="18" charset="0"/>
                            <a:ea typeface="Cambria Math" pitchFamily="18" charset="0"/>
                            <a:cs typeface="Arial Unicode MS" pitchFamily="34" charset="-128"/>
                          </a:rPr>
                          <m:t>ℤ</m:t>
                        </m:r>
                      </m:e>
                      <m:sub>
                        <m:r>
                          <a:rPr lang="en-US" sz="4000" b="1" i="1" smtClean="0">
                            <a:solidFill>
                              <a:schemeClr val="accent1"/>
                            </a:solidFill>
                            <a:latin typeface="Cambria Math" panose="02040503050406030204" pitchFamily="18" charset="0"/>
                            <a:ea typeface="Cambria Math" pitchFamily="18" charset="0"/>
                            <a:cs typeface="Arial Unicode MS" pitchFamily="34" charset="-128"/>
                          </a:rPr>
                          <m:t>𝑵</m:t>
                        </m:r>
                      </m:sub>
                      <m:sup>
                        <m:r>
                          <a:rPr lang="en-US" sz="4000" b="1" i="1" smtClean="0">
                            <a:solidFill>
                              <a:schemeClr val="accent1"/>
                            </a:solidFill>
                            <a:latin typeface="Cambria Math" panose="02040503050406030204" pitchFamily="18" charset="0"/>
                            <a:ea typeface="Cambria Math" pitchFamily="18" charset="0"/>
                            <a:cs typeface="Arial Unicode MS" pitchFamily="34" charset="-128"/>
                          </a:rPr>
                          <m:t>∗</m:t>
                        </m:r>
                      </m:sup>
                    </m:sSubSup>
                  </m:oMath>
                </a14:m>
                <a:endParaRPr lang="en-US" sz="2400" i="1" dirty="0">
                  <a:solidFill>
                    <a:schemeClr val="accent1"/>
                  </a:solidFill>
                  <a:latin typeface="+mj-lt"/>
                  <a:ea typeface="Cambria Math" pitchFamily="18" charset="0"/>
                  <a:cs typeface="Arial Unicode MS" pitchFamily="34" charset="-128"/>
                </a:endParaRPr>
              </a:p>
            </p:txBody>
          </p:sp>
        </mc:Choice>
        <mc:Fallback xmlns="">
          <p:sp>
            <p:nvSpPr>
              <p:cNvPr id="2" name="Subtitle 1">
                <a:extLst>
                  <a:ext uri="{FF2B5EF4-FFF2-40B4-BE49-F238E27FC236}">
                    <a16:creationId xmlns:a16="http://schemas.microsoft.com/office/drawing/2014/main" id="{18792164-5014-A817-4C1A-F09F9C6459BA}"/>
                  </a:ext>
                </a:extLst>
              </p:cNvPr>
              <p:cNvSpPr txBox="1">
                <a:spLocks noRot="1" noChangeAspect="1" noMove="1" noResize="1" noEditPoints="1" noAdjustHandles="1" noChangeArrowheads="1" noChangeShapeType="1" noTextEdit="1"/>
              </p:cNvSpPr>
              <p:nvPr/>
            </p:nvSpPr>
            <p:spPr>
              <a:xfrm>
                <a:off x="179512" y="188640"/>
                <a:ext cx="8712968" cy="792088"/>
              </a:xfrm>
              <a:prstGeom prst="rect">
                <a:avLst/>
              </a:prstGeom>
              <a:blipFill>
                <a:blip r:embed="rId3"/>
                <a:stretch>
                  <a:fillRect t="-10938" b="-21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38A25DF-FABD-1314-C3FC-382F672AB664}"/>
                  </a:ext>
                </a:extLst>
              </p:cNvPr>
              <p:cNvSpPr/>
              <p:nvPr/>
            </p:nvSpPr>
            <p:spPr>
              <a:xfrm>
                <a:off x="2627784" y="958570"/>
                <a:ext cx="4777333" cy="523220"/>
              </a:xfrm>
              <a:prstGeom prst="rect">
                <a:avLst/>
              </a:prstGeom>
            </p:spPr>
            <p:txBody>
              <a:bodyPr wrap="none">
                <a:spAutoFit/>
              </a:bodyPr>
              <a:lstStyle/>
              <a:p>
                <a:pPr/>
                <a14:m>
                  <m:oMathPara xmlns:m="http://schemas.openxmlformats.org/officeDocument/2006/math">
                    <m:oMath>
                      <m:r>
                        <a:rPr lang="en-US" sz="2800" b="0" i="0" smtClean="0">
                          <a:latin typeface="Cambria Math" panose="02040503050406030204" pitchFamily="18" charset="0"/>
                        </a:rPr>
                        <m:t>={1 </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0" smtClean="0">
                          <a:latin typeface="Cambria Math" panose="02040503050406030204" pitchFamily="18" charset="0"/>
                          <a:ea typeface="Cambria Math" panose="02040503050406030204" pitchFamily="18" charset="0"/>
                        </a:rPr>
                        <m:t>&lt;</m:t>
                      </m:r>
                      <m:r>
                        <m:rPr>
                          <m:sty m:val="p"/>
                        </m:rPr>
                        <a:rPr lang="en-US" sz="2800" b="0" i="0" smtClean="0">
                          <a:latin typeface="Cambria Math" panose="02040503050406030204" pitchFamily="18" charset="0"/>
                          <a:ea typeface="Cambria Math" panose="02040503050406030204" pitchFamily="18" charset="0"/>
                        </a:rPr>
                        <m:t>N</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gcd</m:t>
                      </m:r>
                      <m:d>
                        <m:dPr>
                          <m:ctrlPr>
                            <a:rPr lang="en-US" sz="2800" b="0" i="0" smtClean="0">
                              <a:latin typeface="Cambria Math" panose="02040503050406030204" pitchFamily="18" charset="0"/>
                              <a:ea typeface="Cambria Math" panose="02040503050406030204" pitchFamily="18" charset="0"/>
                            </a:rPr>
                          </m:ctrlPr>
                        </m:dPr>
                        <m:e>
                          <m:r>
                            <m:rPr>
                              <m:sty m:val="p"/>
                            </m:rPr>
                            <a:rPr lang="en-US" sz="2800" b="0" i="0" smtClean="0">
                              <a:latin typeface="Cambria Math" panose="02040503050406030204" pitchFamily="18" charset="0"/>
                              <a:ea typeface="Cambria Math" panose="02040503050406030204" pitchFamily="18" charset="0"/>
                            </a:rPr>
                            <m:t>x</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N</m:t>
                          </m:r>
                        </m:e>
                      </m:d>
                      <m:r>
                        <a:rPr lang="en-US" sz="2800" b="0" i="0" smtClean="0">
                          <a:latin typeface="Cambria Math" panose="02040503050406030204" pitchFamily="18" charset="0"/>
                          <a:ea typeface="Cambria Math" panose="02040503050406030204" pitchFamily="18" charset="0"/>
                        </a:rPr>
                        <m:t>=1</m:t>
                      </m:r>
                      <m:r>
                        <a:rPr lang="en-US" sz="2800" b="0" i="0" smtClean="0">
                          <a:latin typeface="Cambria Math" panose="02040503050406030204" pitchFamily="18" charset="0"/>
                        </a:rPr>
                        <m:t>}</m:t>
                      </m:r>
                    </m:oMath>
                  </m:oMathPara>
                </a14:m>
                <a:endParaRPr lang="en-US" sz="2800" dirty="0"/>
              </a:p>
            </p:txBody>
          </p:sp>
        </mc:Choice>
        <mc:Fallback xmlns="">
          <p:sp>
            <p:nvSpPr>
              <p:cNvPr id="4" name="Rectangle 3">
                <a:extLst>
                  <a:ext uri="{FF2B5EF4-FFF2-40B4-BE49-F238E27FC236}">
                    <a16:creationId xmlns:a16="http://schemas.microsoft.com/office/drawing/2014/main" id="{B38A25DF-FABD-1314-C3FC-382F672AB664}"/>
                  </a:ext>
                </a:extLst>
              </p:cNvPr>
              <p:cNvSpPr>
                <a:spLocks noRot="1" noChangeAspect="1" noMove="1" noResize="1" noEditPoints="1" noAdjustHandles="1" noChangeArrowheads="1" noChangeShapeType="1" noTextEdit="1"/>
              </p:cNvSpPr>
              <p:nvPr/>
            </p:nvSpPr>
            <p:spPr>
              <a:xfrm>
                <a:off x="2627784" y="958570"/>
                <a:ext cx="4777333" cy="523220"/>
              </a:xfrm>
              <a:prstGeom prst="rect">
                <a:avLst/>
              </a:prstGeom>
              <a:blipFill>
                <a:blip r:embed="rId4"/>
                <a:stretch>
                  <a:fillRect r="-265"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2CA1273F-2901-B524-B096-468FE68FA1BD}"/>
                  </a:ext>
                </a:extLst>
              </p:cNvPr>
              <p:cNvSpPr txBox="1"/>
              <p:nvPr/>
            </p:nvSpPr>
            <p:spPr>
              <a:xfrm>
                <a:off x="752033" y="2112784"/>
                <a:ext cx="8212455" cy="452120"/>
              </a:xfrm>
              <a:prstGeom prst="rect">
                <a:avLst/>
              </a:prstGeom>
            </p:spPr>
            <p:txBody>
              <a:bodyPr vert="horz" wrap="square" lIns="0" tIns="12700" rIns="0" bIns="0" rtlCol="0">
                <a:spAutoFit/>
              </a:bodyPr>
              <a:lstStyle/>
              <a:p>
                <a:pPr marL="25400">
                  <a:lnSpc>
                    <a:spcPct val="100000"/>
                  </a:lnSpc>
                  <a:spcBef>
                    <a:spcPts val="100"/>
                  </a:spcBef>
                </a:pPr>
                <a:r>
                  <a:rPr lang="en-US" sz="2800" b="1" u="sng" spc="-5" dirty="0">
                    <a:solidFill>
                      <a:schemeClr val="tx1"/>
                    </a:solidFill>
                    <a:latin typeface="+mj-lt"/>
                    <a:cs typeface="Arial" panose="020B0604020202020204" pitchFamily="34" charset="0"/>
                  </a:rPr>
                  <a:t>Theorem</a:t>
                </a:r>
                <a:r>
                  <a:rPr lang="en-US" sz="2800" spc="-5" dirty="0">
                    <a:solidFill>
                      <a:schemeClr val="tx1"/>
                    </a:solidFill>
                    <a:latin typeface="+mj-lt"/>
                    <a:cs typeface="Arial" panose="020B0604020202020204" pitchFamily="34" charset="0"/>
                  </a:rPr>
                  <a:t>: </a:t>
                </a:r>
                <a14:m>
                  <m:oMath xmlns:m="http://schemas.openxmlformats.org/officeDocument/2006/math">
                    <m:sSubSup>
                      <m:sSubSupPr>
                        <m:ctrlPr>
                          <a:rPr lang="ar-AE" sz="2800" b="1" i="1" smtClean="0">
                            <a:solidFill>
                              <a:schemeClr val="tx1"/>
                            </a:solidFill>
                            <a:latin typeface="Cambria Math" panose="02040503050406030204" pitchFamily="18" charset="0"/>
                            <a:ea typeface="Cambria Math" pitchFamily="18" charset="0"/>
                            <a:cs typeface="Arial Unicode MS" pitchFamily="34" charset="-128"/>
                          </a:rPr>
                        </m:ctrlPr>
                      </m:sSubSupPr>
                      <m:e>
                        <m:r>
                          <a:rPr lang="ar-AE" sz="2800" b="1" i="1" smtClean="0">
                            <a:solidFill>
                              <a:schemeClr val="tx1"/>
                            </a:solidFill>
                            <a:latin typeface="Cambria Math" panose="02040503050406030204" pitchFamily="18" charset="0"/>
                            <a:ea typeface="Cambria Math" pitchFamily="18" charset="0"/>
                            <a:cs typeface="Arial Unicode MS" pitchFamily="34" charset="-128"/>
                          </a:rPr>
                          <m:t>ℤ</m:t>
                        </m:r>
                      </m:e>
                      <m:sub>
                        <m:r>
                          <a:rPr lang="ar-AE" sz="2800" b="1" i="1" smtClean="0">
                            <a:solidFill>
                              <a:schemeClr val="tx1"/>
                            </a:solidFill>
                            <a:latin typeface="Cambria Math" panose="02040503050406030204" pitchFamily="18" charset="0"/>
                            <a:ea typeface="Cambria Math" pitchFamily="18" charset="0"/>
                            <a:cs typeface="Arial Unicode MS" pitchFamily="34" charset="-128"/>
                          </a:rPr>
                          <m:t>𝑵</m:t>
                        </m:r>
                      </m:sub>
                      <m:sup>
                        <m:r>
                          <a:rPr lang="ar-AE" sz="2800" b="1" i="1" smtClean="0">
                            <a:solidFill>
                              <a:schemeClr val="tx1"/>
                            </a:solidFill>
                            <a:latin typeface="Cambria Math" panose="02040503050406030204" pitchFamily="18" charset="0"/>
                            <a:ea typeface="Cambria Math" pitchFamily="18" charset="0"/>
                            <a:cs typeface="Arial Unicode MS" pitchFamily="34" charset="-128"/>
                          </a:rPr>
                          <m:t>∗</m:t>
                        </m:r>
                      </m:sup>
                    </m:sSubSup>
                    <m:r>
                      <a:rPr lang="ar-AE" sz="2800" b="1" i="1" smtClean="0">
                        <a:solidFill>
                          <a:schemeClr val="tx1"/>
                        </a:solidFill>
                        <a:latin typeface="Cambria Math" panose="02040503050406030204" pitchFamily="18" charset="0"/>
                        <a:ea typeface="Cambria Math" pitchFamily="18" charset="0"/>
                        <a:cs typeface="Arial Unicode MS" pitchFamily="34" charset="-128"/>
                      </a:rPr>
                      <m:t> </m:t>
                    </m:r>
                  </m:oMath>
                </a14:m>
                <a:r>
                  <a:rPr lang="en-US" sz="2800" dirty="0">
                    <a:solidFill>
                      <a:schemeClr val="tx1"/>
                    </a:solidFill>
                    <a:latin typeface="+mj-lt"/>
                    <a:cs typeface="Arial" panose="020B0604020202020204" pitchFamily="34" charset="0"/>
                  </a:rPr>
                  <a:t>is a </a:t>
                </a:r>
                <a:r>
                  <a:rPr lang="en-US" sz="2800" spc="-5" dirty="0">
                    <a:solidFill>
                      <a:schemeClr val="tx1"/>
                    </a:solidFill>
                    <a:latin typeface="+mj-lt"/>
                    <a:cs typeface="Arial" panose="020B0604020202020204" pitchFamily="34" charset="0"/>
                  </a:rPr>
                  <a:t>group under multiplication </a:t>
                </a:r>
                <a:r>
                  <a:rPr lang="en-US" sz="2800" dirty="0">
                    <a:solidFill>
                      <a:schemeClr val="tx1"/>
                    </a:solidFill>
                    <a:latin typeface="+mj-lt"/>
                    <a:cs typeface="Arial" panose="020B0604020202020204" pitchFamily="34" charset="0"/>
                  </a:rPr>
                  <a:t>mod</a:t>
                </a:r>
                <a:r>
                  <a:rPr lang="en-US" sz="2800" spc="20" dirty="0">
                    <a:solidFill>
                      <a:schemeClr val="tx1"/>
                    </a:solidFill>
                    <a:latin typeface="+mj-lt"/>
                    <a:cs typeface="Arial" panose="020B0604020202020204" pitchFamily="34" charset="0"/>
                  </a:rPr>
                  <a:t> </a:t>
                </a:r>
                <a:r>
                  <a:rPr lang="en-US" sz="2800" dirty="0">
                    <a:latin typeface="+mj-lt"/>
                    <a:cs typeface="Arial" panose="020B0604020202020204" pitchFamily="34" charset="0"/>
                  </a:rPr>
                  <a:t>N.</a:t>
                </a:r>
                <a:endParaRPr lang="en-US" sz="2800" dirty="0">
                  <a:solidFill>
                    <a:schemeClr val="tx1"/>
                  </a:solidFill>
                  <a:latin typeface="+mj-lt"/>
                  <a:cs typeface="Arial" panose="020B0604020202020204" pitchFamily="34" charset="0"/>
                </a:endParaRPr>
              </a:p>
            </p:txBody>
          </p:sp>
        </mc:Choice>
        <mc:Fallback xmlns="">
          <p:sp>
            <p:nvSpPr>
              <p:cNvPr id="5" name="object 3">
                <a:extLst>
                  <a:ext uri="{FF2B5EF4-FFF2-40B4-BE49-F238E27FC236}">
                    <a16:creationId xmlns:a16="http://schemas.microsoft.com/office/drawing/2014/main" id="{2CA1273F-2901-B524-B096-468FE68FA1BD}"/>
                  </a:ext>
                </a:extLst>
              </p:cNvPr>
              <p:cNvSpPr txBox="1">
                <a:spLocks noRot="1" noChangeAspect="1" noMove="1" noResize="1" noEditPoints="1" noAdjustHandles="1" noChangeArrowheads="1" noChangeShapeType="1" noTextEdit="1"/>
              </p:cNvSpPr>
              <p:nvPr/>
            </p:nvSpPr>
            <p:spPr>
              <a:xfrm>
                <a:off x="752033" y="2112784"/>
                <a:ext cx="8212455" cy="452120"/>
              </a:xfrm>
              <a:prstGeom prst="rect">
                <a:avLst/>
              </a:prstGeom>
              <a:blipFill>
                <a:blip r:embed="rId5"/>
                <a:stretch>
                  <a:fillRect l="-2315" t="-21622" b="-405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bject 3">
                <a:extLst>
                  <a:ext uri="{FF2B5EF4-FFF2-40B4-BE49-F238E27FC236}">
                    <a16:creationId xmlns:a16="http://schemas.microsoft.com/office/drawing/2014/main" id="{A98B11C3-C4B1-F514-BD97-EA09C222975D}"/>
                  </a:ext>
                </a:extLst>
              </p:cNvPr>
              <p:cNvSpPr txBox="1"/>
              <p:nvPr/>
            </p:nvSpPr>
            <p:spPr>
              <a:xfrm>
                <a:off x="752033" y="2780928"/>
                <a:ext cx="8212455" cy="874598"/>
              </a:xfrm>
              <a:prstGeom prst="rect">
                <a:avLst/>
              </a:prstGeom>
            </p:spPr>
            <p:txBody>
              <a:bodyPr vert="horz" wrap="square" lIns="0" tIns="12700" rIns="0" bIns="0" rtlCol="0">
                <a:spAutoFit/>
              </a:bodyPr>
              <a:lstStyle/>
              <a:p>
                <a:pPr marL="25400">
                  <a:lnSpc>
                    <a:spcPct val="100000"/>
                  </a:lnSpc>
                  <a:spcBef>
                    <a:spcPts val="100"/>
                  </a:spcBef>
                </a:pPr>
                <a:r>
                  <a:rPr lang="en-US" sz="2800" spc="-5" dirty="0">
                    <a:latin typeface="+mj-lt"/>
                    <a:cs typeface="Arial" panose="020B0604020202020204" pitchFamily="34" charset="0"/>
                  </a:rPr>
                  <a:t>Inverses exist: since </a:t>
                </a:r>
                <a14:m>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rPr>
                      <m:t>gcd</m:t>
                    </m:r>
                    <m:d>
                      <m:dPr>
                        <m:ctrlPr>
                          <a:rPr lang="en-US" sz="2800" b="0" i="0" smtClean="0">
                            <a:latin typeface="Cambria Math" panose="02040503050406030204" pitchFamily="18" charset="0"/>
                            <a:ea typeface="Cambria Math" panose="02040503050406030204" pitchFamily="18" charset="0"/>
                          </a:rPr>
                        </m:ctrlPr>
                      </m:dPr>
                      <m:e>
                        <m:r>
                          <m:rPr>
                            <m:sty m:val="p"/>
                          </m:rPr>
                          <a:rPr lang="en-US" sz="2800" b="0" i="0" smtClean="0">
                            <a:latin typeface="Cambria Math" panose="02040503050406030204" pitchFamily="18" charset="0"/>
                            <a:ea typeface="Cambria Math" panose="02040503050406030204" pitchFamily="18" charset="0"/>
                          </a:rPr>
                          <m:t>x</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N</m:t>
                        </m:r>
                      </m:e>
                    </m:d>
                    <m:r>
                      <a:rPr lang="en-US" sz="2800" b="0" i="0" smtClean="0">
                        <a:latin typeface="Cambria Math" panose="02040503050406030204" pitchFamily="18" charset="0"/>
                        <a:ea typeface="Cambria Math" panose="02040503050406030204" pitchFamily="18" charset="0"/>
                      </a:rPr>
                      <m:t>=1</m:t>
                    </m:r>
                  </m:oMath>
                </a14:m>
                <a:r>
                  <a:rPr lang="en-US" sz="2800" dirty="0">
                    <a:solidFill>
                      <a:schemeClr val="tx1"/>
                    </a:solidFill>
                    <a:latin typeface="+mj-lt"/>
                    <a:cs typeface="Arial" panose="020B0604020202020204" pitchFamily="34" charset="0"/>
                  </a:rPr>
                  <a:t>, there exist integers </a:t>
                </a:r>
                <a14:m>
                  <m:oMath xmlns:m="http://schemas.openxmlformats.org/officeDocument/2006/math">
                    <m:r>
                      <a:rPr lang="en-US" sz="2800" b="0" i="1" smtClean="0">
                        <a:solidFill>
                          <a:schemeClr val="tx1"/>
                        </a:solidFill>
                        <a:latin typeface="Cambria Math" panose="02040503050406030204" pitchFamily="18" charset="0"/>
                        <a:cs typeface="Arial" panose="020B0604020202020204" pitchFamily="34" charset="0"/>
                      </a:rPr>
                      <m:t>𝑎</m:t>
                    </m:r>
                  </m:oMath>
                </a14:m>
                <a:r>
                  <a:rPr lang="en-US" sz="2800" dirty="0">
                    <a:solidFill>
                      <a:schemeClr val="tx1"/>
                    </a:solidFill>
                    <a:latin typeface="+mj-lt"/>
                    <a:cs typeface="Arial" panose="020B0604020202020204" pitchFamily="34" charset="0"/>
                  </a:rPr>
                  <a:t> and </a:t>
                </a:r>
                <a14:m>
                  <m:oMath xmlns:m="http://schemas.openxmlformats.org/officeDocument/2006/math">
                    <m:r>
                      <a:rPr lang="en-US" sz="2800" b="0" i="1" smtClean="0">
                        <a:solidFill>
                          <a:schemeClr val="tx1"/>
                        </a:solidFill>
                        <a:latin typeface="Cambria Math" panose="02040503050406030204" pitchFamily="18" charset="0"/>
                        <a:cs typeface="Arial" panose="020B0604020202020204" pitchFamily="34" charset="0"/>
                      </a:rPr>
                      <m:t>𝑏</m:t>
                    </m:r>
                  </m:oMath>
                </a14:m>
                <a:r>
                  <a:rPr lang="en-US" sz="2800" dirty="0">
                    <a:solidFill>
                      <a:schemeClr val="tx1"/>
                    </a:solidFill>
                    <a:latin typeface="+mj-lt"/>
                    <a:cs typeface="Arial" panose="020B0604020202020204" pitchFamily="34" charset="0"/>
                  </a:rPr>
                  <a:t> </a:t>
                </a:r>
                <a:r>
                  <a:rPr lang="en-US" sz="2800" dirty="0" err="1">
                    <a:solidFill>
                      <a:schemeClr val="tx1"/>
                    </a:solidFill>
                    <a:latin typeface="+mj-lt"/>
                    <a:cs typeface="Arial" panose="020B0604020202020204" pitchFamily="34" charset="0"/>
                  </a:rPr>
                  <a:t>s.t.</a:t>
                </a:r>
                <a:endParaRPr lang="en-US" sz="2800" dirty="0">
                  <a:solidFill>
                    <a:schemeClr val="tx1"/>
                  </a:solidFill>
                  <a:latin typeface="+mj-lt"/>
                  <a:cs typeface="Arial" panose="020B0604020202020204" pitchFamily="34" charset="0"/>
                </a:endParaRPr>
              </a:p>
            </p:txBody>
          </p:sp>
        </mc:Choice>
        <mc:Fallback xmlns="">
          <p:sp>
            <p:nvSpPr>
              <p:cNvPr id="6" name="object 3">
                <a:extLst>
                  <a:ext uri="{FF2B5EF4-FFF2-40B4-BE49-F238E27FC236}">
                    <a16:creationId xmlns:a16="http://schemas.microsoft.com/office/drawing/2014/main" id="{A98B11C3-C4B1-F514-BD97-EA09C222975D}"/>
                  </a:ext>
                </a:extLst>
              </p:cNvPr>
              <p:cNvSpPr txBox="1">
                <a:spLocks noRot="1" noChangeAspect="1" noMove="1" noResize="1" noEditPoints="1" noAdjustHandles="1" noChangeArrowheads="1" noChangeShapeType="1" noTextEdit="1"/>
              </p:cNvSpPr>
              <p:nvPr/>
            </p:nvSpPr>
            <p:spPr>
              <a:xfrm>
                <a:off x="752033" y="2780928"/>
                <a:ext cx="8212455" cy="874598"/>
              </a:xfrm>
              <a:prstGeom prst="rect">
                <a:avLst/>
              </a:prstGeom>
              <a:blipFill>
                <a:blip r:embed="rId6"/>
                <a:stretch>
                  <a:fillRect l="-2315" t="-10000" r="-154" b="-2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86A54FF-D4B0-E24F-9A34-E3D8C5743AE3}"/>
                  </a:ext>
                </a:extLst>
              </p:cNvPr>
              <p:cNvSpPr txBox="1"/>
              <p:nvPr/>
            </p:nvSpPr>
            <p:spPr>
              <a:xfrm>
                <a:off x="2286000" y="3609940"/>
                <a:ext cx="4572000" cy="523220"/>
              </a:xfrm>
              <a:prstGeom prst="rect">
                <a:avLst/>
              </a:prstGeom>
              <a:noFill/>
            </p:spPr>
            <p:txBody>
              <a:bodyPr wrap="square">
                <a:spAutoFit/>
              </a:bodyPr>
              <a:lstStyle/>
              <a:p>
                <a14:m>
                  <m:oMath xmlns:m="http://schemas.openxmlformats.org/officeDocument/2006/math">
                    <m:r>
                      <a:rPr lang="en-US" sz="2800" b="0" i="1" smtClean="0">
                        <a:solidFill>
                          <a:prstClr val="black"/>
                        </a:solidFill>
                        <a:latin typeface="Cambria Math" panose="02040503050406030204" pitchFamily="18" charset="0"/>
                        <a:ea typeface="Cambria Math" panose="02040503050406030204" pitchFamily="18" charset="0"/>
                      </a:rPr>
                      <m:t>𝑎𝑥</m:t>
                    </m:r>
                    <m:r>
                      <a:rPr lang="en-US" sz="2800" b="0" i="1" smtClean="0">
                        <a:solidFill>
                          <a:prstClr val="black"/>
                        </a:solidFill>
                        <a:latin typeface="Cambria Math" panose="02040503050406030204" pitchFamily="18" charset="0"/>
                        <a:ea typeface="Cambria Math" panose="02040503050406030204" pitchFamily="18" charset="0"/>
                      </a:rPr>
                      <m:t>+</m:t>
                    </m:r>
                    <m:r>
                      <a:rPr lang="en-US" sz="2800" b="0" i="1" smtClean="0">
                        <a:solidFill>
                          <a:prstClr val="black"/>
                        </a:solidFill>
                        <a:latin typeface="Cambria Math" panose="02040503050406030204" pitchFamily="18" charset="0"/>
                        <a:ea typeface="Cambria Math" panose="02040503050406030204" pitchFamily="18" charset="0"/>
                      </a:rPr>
                      <m:t>𝑏𝑁</m:t>
                    </m:r>
                    <m:r>
                      <a:rPr lang="en-US" sz="2800" b="0" i="1" smtClean="0">
                        <a:solidFill>
                          <a:prstClr val="black"/>
                        </a:solidFill>
                        <a:latin typeface="Cambria Math" panose="02040503050406030204" pitchFamily="18" charset="0"/>
                        <a:ea typeface="Cambria Math" panose="02040503050406030204" pitchFamily="18" charset="0"/>
                      </a:rPr>
                      <m:t>=1</m:t>
                    </m:r>
                  </m:oMath>
                </a14:m>
                <a:r>
                  <a:rPr lang="en-US" dirty="0"/>
                  <a:t>   </a:t>
                </a:r>
                <a:r>
                  <a:rPr lang="en-US" sz="2400" dirty="0"/>
                  <a:t>(</a:t>
                </a:r>
                <a:r>
                  <a:rPr lang="en-US" sz="2400" dirty="0" err="1"/>
                  <a:t>Bezout’s</a:t>
                </a:r>
                <a:r>
                  <a:rPr lang="en-US" sz="2400" dirty="0"/>
                  <a:t> identity)</a:t>
                </a:r>
              </a:p>
            </p:txBody>
          </p:sp>
        </mc:Choice>
        <mc:Fallback xmlns="">
          <p:sp>
            <p:nvSpPr>
              <p:cNvPr id="8" name="TextBox 7">
                <a:extLst>
                  <a:ext uri="{FF2B5EF4-FFF2-40B4-BE49-F238E27FC236}">
                    <a16:creationId xmlns:a16="http://schemas.microsoft.com/office/drawing/2014/main" id="{C86A54FF-D4B0-E24F-9A34-E3D8C5743AE3}"/>
                  </a:ext>
                </a:extLst>
              </p:cNvPr>
              <p:cNvSpPr txBox="1">
                <a:spLocks noRot="1" noChangeAspect="1" noMove="1" noResize="1" noEditPoints="1" noAdjustHandles="1" noChangeArrowheads="1" noChangeShapeType="1" noTextEdit="1"/>
              </p:cNvSpPr>
              <p:nvPr/>
            </p:nvSpPr>
            <p:spPr>
              <a:xfrm>
                <a:off x="2286000" y="3609940"/>
                <a:ext cx="4572000" cy="523220"/>
              </a:xfrm>
              <a:prstGeom prst="rect">
                <a:avLst/>
              </a:prstGeom>
              <a:blipFill>
                <a:blip r:embed="rId7"/>
                <a:stretch>
                  <a:fillRect r="-1111" b="-238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bject 3">
                <a:extLst>
                  <a:ext uri="{FF2B5EF4-FFF2-40B4-BE49-F238E27FC236}">
                    <a16:creationId xmlns:a16="http://schemas.microsoft.com/office/drawing/2014/main" id="{5DD5CC14-53FE-31AE-8B39-17F17987D77E}"/>
                  </a:ext>
                </a:extLst>
              </p:cNvPr>
              <p:cNvSpPr txBox="1"/>
              <p:nvPr/>
            </p:nvSpPr>
            <p:spPr>
              <a:xfrm>
                <a:off x="752033" y="4318788"/>
                <a:ext cx="8212455" cy="443711"/>
              </a:xfrm>
              <a:prstGeom prst="rect">
                <a:avLst/>
              </a:prstGeom>
            </p:spPr>
            <p:txBody>
              <a:bodyPr vert="horz" wrap="square" lIns="0" tIns="12700" rIns="0" bIns="0" rtlCol="0">
                <a:spAutoFit/>
              </a:bodyPr>
              <a:lstStyle/>
              <a:p>
                <a:pPr marL="25400">
                  <a:spcBef>
                    <a:spcPts val="100"/>
                  </a:spcBef>
                </a:pPr>
                <a:r>
                  <a:rPr lang="en-US" sz="2800" spc="-5" dirty="0">
                    <a:latin typeface="+mj-lt"/>
                    <a:cs typeface="Arial" panose="020B0604020202020204" pitchFamily="34" charset="0"/>
                  </a:rPr>
                  <a:t>Thus, </a:t>
                </a:r>
                <a14:m>
                  <m:oMath xmlns:m="http://schemas.openxmlformats.org/officeDocument/2006/math">
                    <m:r>
                      <a:rPr lang="en-US" sz="2800" b="0" i="1" smtClean="0">
                        <a:solidFill>
                          <a:prstClr val="black"/>
                        </a:solidFill>
                        <a:latin typeface="Cambria Math" panose="02040503050406030204" pitchFamily="18" charset="0"/>
                        <a:ea typeface="Cambria Math" panose="02040503050406030204" pitchFamily="18" charset="0"/>
                      </a:rPr>
                      <m:t>𝑎𝑥</m:t>
                    </m:r>
                    <m:r>
                      <a:rPr lang="en-US" sz="2800" b="0" i="1" smtClean="0">
                        <a:solidFill>
                          <a:prstClr val="black"/>
                        </a:solidFill>
                        <a:latin typeface="Cambria Math" panose="02040503050406030204" pitchFamily="18" charset="0"/>
                        <a:ea typeface="Cambria Math" panose="02040503050406030204" pitchFamily="18" charset="0"/>
                      </a:rPr>
                      <m:t>=1 </m:t>
                    </m:r>
                    <m:d>
                      <m:dPr>
                        <m:ctrlPr>
                          <a:rPr lang="en-US" sz="2800" b="0" i="1" smtClean="0">
                            <a:solidFill>
                              <a:prstClr val="black"/>
                            </a:solidFill>
                            <a:latin typeface="Cambria Math" panose="02040503050406030204" pitchFamily="18" charset="0"/>
                            <a:ea typeface="Cambria Math" panose="02040503050406030204" pitchFamily="18" charset="0"/>
                          </a:rPr>
                        </m:ctrlPr>
                      </m:dPr>
                      <m:e>
                        <m:r>
                          <a:rPr lang="en-US" sz="2800" b="0" i="1" smtClean="0">
                            <a:solidFill>
                              <a:prstClr val="black"/>
                            </a:solidFill>
                            <a:latin typeface="Cambria Math" panose="02040503050406030204" pitchFamily="18" charset="0"/>
                            <a:ea typeface="Cambria Math" panose="02040503050406030204" pitchFamily="18" charset="0"/>
                          </a:rPr>
                          <m:t>𝑚𝑜𝑑</m:t>
                        </m:r>
                        <m:r>
                          <a:rPr lang="en-US" sz="2800" b="0" i="1" smtClean="0">
                            <a:solidFill>
                              <a:prstClr val="black"/>
                            </a:solidFill>
                            <a:latin typeface="Cambria Math" panose="02040503050406030204" pitchFamily="18" charset="0"/>
                            <a:ea typeface="Cambria Math" panose="02040503050406030204" pitchFamily="18" charset="0"/>
                          </a:rPr>
                          <m:t> </m:t>
                        </m:r>
                        <m:r>
                          <a:rPr lang="en-US" sz="2800" b="0" i="1" smtClean="0">
                            <a:solidFill>
                              <a:prstClr val="black"/>
                            </a:solidFill>
                            <a:latin typeface="Cambria Math" panose="02040503050406030204" pitchFamily="18" charset="0"/>
                            <a:ea typeface="Cambria Math" panose="02040503050406030204" pitchFamily="18" charset="0"/>
                          </a:rPr>
                          <m:t>𝑁</m:t>
                        </m:r>
                      </m:e>
                    </m:d>
                  </m:oMath>
                </a14:m>
                <a:r>
                  <a:rPr lang="en-US" sz="2800" spc="-5" dirty="0">
                    <a:latin typeface="+mj-lt"/>
                    <a:cs typeface="Arial" panose="020B0604020202020204" pitchFamily="34" charset="0"/>
                  </a:rPr>
                  <a:t> or </a:t>
                </a:r>
                <a14:m>
                  <m:oMath xmlns:m="http://schemas.openxmlformats.org/officeDocument/2006/math">
                    <m:r>
                      <a:rPr lang="en-US" sz="2800" i="1">
                        <a:solidFill>
                          <a:prstClr val="black"/>
                        </a:solidFill>
                        <a:latin typeface="Cambria Math" panose="02040503050406030204" pitchFamily="18" charset="0"/>
                        <a:ea typeface="Cambria Math" panose="02040503050406030204" pitchFamily="18" charset="0"/>
                      </a:rPr>
                      <m:t>𝑎</m:t>
                    </m:r>
                    <m:r>
                      <a:rPr lang="en-US" sz="2800" i="1">
                        <a:solidFill>
                          <a:prstClr val="black"/>
                        </a:solidFill>
                        <a:latin typeface="Cambria Math" panose="02040503050406030204" pitchFamily="18" charset="0"/>
                        <a:ea typeface="Cambria Math" panose="02040503050406030204" pitchFamily="18" charset="0"/>
                      </a:rPr>
                      <m:t>=</m:t>
                    </m:r>
                    <m:sSup>
                      <m:sSupPr>
                        <m:ctrlPr>
                          <a:rPr lang="en-US" sz="2800" b="0" i="1" smtClean="0">
                            <a:solidFill>
                              <a:prstClr val="black"/>
                            </a:solidFill>
                            <a:latin typeface="Cambria Math" panose="02040503050406030204" pitchFamily="18" charset="0"/>
                            <a:ea typeface="Cambria Math" panose="02040503050406030204" pitchFamily="18" charset="0"/>
                          </a:rPr>
                        </m:ctrlPr>
                      </m:sSupPr>
                      <m:e>
                        <m:r>
                          <a:rPr lang="en-US" sz="2800" b="0" i="1" smtClean="0">
                            <a:solidFill>
                              <a:prstClr val="black"/>
                            </a:solidFill>
                            <a:latin typeface="Cambria Math" panose="02040503050406030204" pitchFamily="18" charset="0"/>
                            <a:ea typeface="Cambria Math" panose="02040503050406030204" pitchFamily="18" charset="0"/>
                          </a:rPr>
                          <m:t>𝑥</m:t>
                        </m:r>
                      </m:e>
                      <m:sup>
                        <m:r>
                          <a:rPr lang="en-US" sz="2800" b="0" i="1" smtClean="0">
                            <a:solidFill>
                              <a:prstClr val="black"/>
                            </a:solidFill>
                            <a:latin typeface="Cambria Math" panose="02040503050406030204" pitchFamily="18" charset="0"/>
                            <a:ea typeface="Cambria Math" panose="02040503050406030204" pitchFamily="18" charset="0"/>
                          </a:rPr>
                          <m:t>−1</m:t>
                        </m:r>
                      </m:sup>
                    </m:sSup>
                    <m:r>
                      <a:rPr lang="en-US" sz="2800" b="0" i="1" smtClean="0">
                        <a:solidFill>
                          <a:prstClr val="black"/>
                        </a:solidFill>
                        <a:latin typeface="Cambria Math" panose="02040503050406030204" pitchFamily="18" charset="0"/>
                        <a:ea typeface="Cambria Math" panose="02040503050406030204" pitchFamily="18" charset="0"/>
                      </a:rPr>
                      <m:t> (</m:t>
                    </m:r>
                    <m:r>
                      <a:rPr lang="en-US" sz="2800" b="0" i="1" smtClean="0">
                        <a:solidFill>
                          <a:prstClr val="black"/>
                        </a:solidFill>
                        <a:latin typeface="Cambria Math" panose="02040503050406030204" pitchFamily="18" charset="0"/>
                        <a:ea typeface="Cambria Math" panose="02040503050406030204" pitchFamily="18" charset="0"/>
                      </a:rPr>
                      <m:t>𝑚𝑜𝑑</m:t>
                    </m:r>
                    <m:r>
                      <a:rPr lang="en-US" sz="2800" b="0" i="1" smtClean="0">
                        <a:solidFill>
                          <a:prstClr val="black"/>
                        </a:solidFill>
                        <a:latin typeface="Cambria Math" panose="02040503050406030204" pitchFamily="18" charset="0"/>
                        <a:ea typeface="Cambria Math" panose="02040503050406030204" pitchFamily="18" charset="0"/>
                      </a:rPr>
                      <m:t> </m:t>
                    </m:r>
                    <m:r>
                      <a:rPr lang="en-US" sz="2800" b="0" i="1" smtClean="0">
                        <a:solidFill>
                          <a:prstClr val="black"/>
                        </a:solidFill>
                        <a:latin typeface="Cambria Math" panose="02040503050406030204" pitchFamily="18" charset="0"/>
                        <a:ea typeface="Cambria Math" panose="02040503050406030204" pitchFamily="18" charset="0"/>
                      </a:rPr>
                      <m:t>𝑁</m:t>
                    </m:r>
                    <m:r>
                      <a:rPr lang="en-US" sz="2800" b="0" i="1" smtClean="0">
                        <a:solidFill>
                          <a:prstClr val="black"/>
                        </a:solidFill>
                        <a:latin typeface="Cambria Math" panose="02040503050406030204" pitchFamily="18" charset="0"/>
                        <a:ea typeface="Cambria Math" panose="02040503050406030204" pitchFamily="18" charset="0"/>
                      </a:rPr>
                      <m:t>)</m:t>
                    </m:r>
                  </m:oMath>
                </a14:m>
                <a:r>
                  <a:rPr lang="en-US" sz="2800" spc="-5" dirty="0">
                    <a:latin typeface="+mj-lt"/>
                    <a:cs typeface="Arial" panose="020B0604020202020204" pitchFamily="34" charset="0"/>
                  </a:rPr>
                  <a:t>.  </a:t>
                </a:r>
                <a:endParaRPr lang="en-US" sz="2800" dirty="0">
                  <a:solidFill>
                    <a:schemeClr val="tx1"/>
                  </a:solidFill>
                  <a:latin typeface="+mj-lt"/>
                  <a:cs typeface="Arial" panose="020B0604020202020204" pitchFamily="34" charset="0"/>
                </a:endParaRPr>
              </a:p>
            </p:txBody>
          </p:sp>
        </mc:Choice>
        <mc:Fallback xmlns="">
          <p:sp>
            <p:nvSpPr>
              <p:cNvPr id="9" name="object 3">
                <a:extLst>
                  <a:ext uri="{FF2B5EF4-FFF2-40B4-BE49-F238E27FC236}">
                    <a16:creationId xmlns:a16="http://schemas.microsoft.com/office/drawing/2014/main" id="{5DD5CC14-53FE-31AE-8B39-17F17987D77E}"/>
                  </a:ext>
                </a:extLst>
              </p:cNvPr>
              <p:cNvSpPr txBox="1">
                <a:spLocks noRot="1" noChangeAspect="1" noMove="1" noResize="1" noEditPoints="1" noAdjustHandles="1" noChangeArrowheads="1" noChangeShapeType="1" noTextEdit="1"/>
              </p:cNvSpPr>
              <p:nvPr/>
            </p:nvSpPr>
            <p:spPr>
              <a:xfrm>
                <a:off x="752033" y="4318788"/>
                <a:ext cx="8212455" cy="443711"/>
              </a:xfrm>
              <a:prstGeom prst="rect">
                <a:avLst/>
              </a:prstGeom>
              <a:blipFill>
                <a:blip r:embed="rId8"/>
                <a:stretch>
                  <a:fillRect l="-2315" t="-19444" b="-47222"/>
                </a:stretch>
              </a:blipFill>
            </p:spPr>
            <p:txBody>
              <a:bodyPr/>
              <a:lstStyle/>
              <a:p>
                <a:r>
                  <a:rPr lang="en-US">
                    <a:noFill/>
                  </a:rPr>
                  <a:t> </a:t>
                </a:r>
              </a:p>
            </p:txBody>
          </p:sp>
        </mc:Fallback>
      </mc:AlternateContent>
    </p:spTree>
    <p:extLst>
      <p:ext uri="{BB962C8B-B14F-4D97-AF65-F5344CB8AC3E}">
        <p14:creationId xmlns:p14="http://schemas.microsoft.com/office/powerpoint/2010/main" val="3657711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Subtitle 1">
                <a:extLst>
                  <a:ext uri="{FF2B5EF4-FFF2-40B4-BE49-F238E27FC236}">
                    <a16:creationId xmlns:a16="http://schemas.microsoft.com/office/drawing/2014/main" id="{18792164-5014-A817-4C1A-F09F9C6459BA}"/>
                  </a:ext>
                </a:extLst>
              </p:cNvPr>
              <p:cNvSpPr txBox="1">
                <a:spLocks/>
              </p:cNvSpPr>
              <p:nvPr/>
            </p:nvSpPr>
            <p:spPr>
              <a:xfrm>
                <a:off x="179512" y="191634"/>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The Order of Multiplicative Group </a:t>
                </a:r>
                <a14:m>
                  <m:oMath xmlns:m="http://schemas.openxmlformats.org/officeDocument/2006/math">
                    <m:sSubSup>
                      <m:sSubSupPr>
                        <m:ctrlPr>
                          <a:rPr lang="en-US" sz="4000" b="1" i="1" smtClean="0">
                            <a:solidFill>
                              <a:schemeClr val="accent1"/>
                            </a:solidFill>
                            <a:latin typeface="Cambria Math" panose="02040503050406030204" pitchFamily="18" charset="0"/>
                            <a:ea typeface="Cambria Math" pitchFamily="18" charset="0"/>
                            <a:cs typeface="Arial Unicode MS" pitchFamily="34" charset="-128"/>
                          </a:rPr>
                        </m:ctrlPr>
                      </m:sSubSupPr>
                      <m:e>
                        <m:r>
                          <a:rPr lang="en-US" sz="4000" b="1" i="1" smtClean="0">
                            <a:solidFill>
                              <a:schemeClr val="accent1"/>
                            </a:solidFill>
                            <a:latin typeface="Cambria Math" panose="02040503050406030204" pitchFamily="18" charset="0"/>
                            <a:ea typeface="Cambria Math" pitchFamily="18" charset="0"/>
                            <a:cs typeface="Arial Unicode MS" pitchFamily="34" charset="-128"/>
                          </a:rPr>
                          <m:t>ℤ</m:t>
                        </m:r>
                      </m:e>
                      <m:sub>
                        <m:r>
                          <a:rPr lang="en-US" sz="4000" b="1" i="1" smtClean="0">
                            <a:solidFill>
                              <a:schemeClr val="accent1"/>
                            </a:solidFill>
                            <a:latin typeface="Cambria Math" panose="02040503050406030204" pitchFamily="18" charset="0"/>
                            <a:ea typeface="Cambria Math" pitchFamily="18" charset="0"/>
                            <a:cs typeface="Arial Unicode MS" pitchFamily="34" charset="-128"/>
                          </a:rPr>
                          <m:t>𝑵</m:t>
                        </m:r>
                      </m:sub>
                      <m:sup>
                        <m:r>
                          <a:rPr lang="en-US" sz="4000" b="1" i="1" smtClean="0">
                            <a:solidFill>
                              <a:schemeClr val="accent1"/>
                            </a:solidFill>
                            <a:latin typeface="Cambria Math" panose="02040503050406030204" pitchFamily="18" charset="0"/>
                            <a:ea typeface="Cambria Math" pitchFamily="18" charset="0"/>
                            <a:cs typeface="Arial Unicode MS" pitchFamily="34" charset="-128"/>
                          </a:rPr>
                          <m:t>∗</m:t>
                        </m:r>
                      </m:sup>
                    </m:sSubSup>
                  </m:oMath>
                </a14:m>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Choice>
        <mc:Fallback xmlns="">
          <p:sp>
            <p:nvSpPr>
              <p:cNvPr id="2" name="Subtitle 1">
                <a:extLst>
                  <a:ext uri="{FF2B5EF4-FFF2-40B4-BE49-F238E27FC236}">
                    <a16:creationId xmlns:a16="http://schemas.microsoft.com/office/drawing/2014/main" id="{18792164-5014-A817-4C1A-F09F9C6459BA}"/>
                  </a:ext>
                </a:extLst>
              </p:cNvPr>
              <p:cNvSpPr txBox="1">
                <a:spLocks noRot="1" noChangeAspect="1" noMove="1" noResize="1" noEditPoints="1" noAdjustHandles="1" noChangeArrowheads="1" noChangeShapeType="1" noTextEdit="1"/>
              </p:cNvSpPr>
              <p:nvPr/>
            </p:nvSpPr>
            <p:spPr>
              <a:xfrm>
                <a:off x="179512" y="191634"/>
                <a:ext cx="8712968" cy="792088"/>
              </a:xfrm>
              <a:prstGeom prst="rect">
                <a:avLst/>
              </a:prstGeom>
              <a:blipFill>
                <a:blip r:embed="rId3"/>
                <a:stretch>
                  <a:fillRect t="-10938" b="-234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38A25DF-FABD-1314-C3FC-382F672AB664}"/>
                  </a:ext>
                </a:extLst>
              </p:cNvPr>
              <p:cNvSpPr/>
              <p:nvPr/>
            </p:nvSpPr>
            <p:spPr>
              <a:xfrm>
                <a:off x="2627784" y="961564"/>
                <a:ext cx="4777333" cy="523220"/>
              </a:xfrm>
              <a:prstGeom prst="rect">
                <a:avLst/>
              </a:prstGeom>
            </p:spPr>
            <p:txBody>
              <a:bodyPr wrap="none">
                <a:spAutoFit/>
              </a:bodyPr>
              <a:lstStyle/>
              <a:p>
                <a:pPr/>
                <a14:m>
                  <m:oMathPara xmlns:m="http://schemas.openxmlformats.org/officeDocument/2006/math">
                    <m:oMath>
                      <m:r>
                        <a:rPr lang="en-US" sz="2800" b="0" i="0" smtClean="0">
                          <a:latin typeface="Cambria Math" panose="02040503050406030204" pitchFamily="18" charset="0"/>
                        </a:rPr>
                        <m:t>={1 </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0" smtClean="0">
                          <a:latin typeface="Cambria Math" panose="02040503050406030204" pitchFamily="18" charset="0"/>
                          <a:ea typeface="Cambria Math" panose="02040503050406030204" pitchFamily="18" charset="0"/>
                        </a:rPr>
                        <m:t>&lt;</m:t>
                      </m:r>
                      <m:r>
                        <m:rPr>
                          <m:sty m:val="p"/>
                        </m:rPr>
                        <a:rPr lang="en-US" sz="2800" b="0" i="0" smtClean="0">
                          <a:latin typeface="Cambria Math" panose="02040503050406030204" pitchFamily="18" charset="0"/>
                          <a:ea typeface="Cambria Math" panose="02040503050406030204" pitchFamily="18" charset="0"/>
                        </a:rPr>
                        <m:t>N</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gcd</m:t>
                      </m:r>
                      <m:d>
                        <m:dPr>
                          <m:ctrlPr>
                            <a:rPr lang="en-US" sz="2800" b="0" i="0" smtClean="0">
                              <a:latin typeface="Cambria Math" panose="02040503050406030204" pitchFamily="18" charset="0"/>
                              <a:ea typeface="Cambria Math" panose="02040503050406030204" pitchFamily="18" charset="0"/>
                            </a:rPr>
                          </m:ctrlPr>
                        </m:dPr>
                        <m:e>
                          <m:r>
                            <m:rPr>
                              <m:sty m:val="p"/>
                            </m:rPr>
                            <a:rPr lang="en-US" sz="2800" b="0" i="0" smtClean="0">
                              <a:latin typeface="Cambria Math" panose="02040503050406030204" pitchFamily="18" charset="0"/>
                              <a:ea typeface="Cambria Math" panose="02040503050406030204" pitchFamily="18" charset="0"/>
                            </a:rPr>
                            <m:t>x</m:t>
                          </m:r>
                          <m:r>
                            <a:rPr lang="en-US" sz="2800" b="0" i="0" smtClean="0">
                              <a:latin typeface="Cambria Math" panose="02040503050406030204" pitchFamily="18" charset="0"/>
                              <a:ea typeface="Cambria Math" panose="02040503050406030204" pitchFamily="18" charset="0"/>
                            </a:rPr>
                            <m:t>,</m:t>
                          </m:r>
                          <m:r>
                            <m:rPr>
                              <m:sty m:val="p"/>
                            </m:rPr>
                            <a:rPr lang="en-US" sz="2800" b="0" i="0" smtClean="0">
                              <a:latin typeface="Cambria Math" panose="02040503050406030204" pitchFamily="18" charset="0"/>
                              <a:ea typeface="Cambria Math" panose="02040503050406030204" pitchFamily="18" charset="0"/>
                            </a:rPr>
                            <m:t>N</m:t>
                          </m:r>
                        </m:e>
                      </m:d>
                      <m:r>
                        <a:rPr lang="en-US" sz="2800" b="0" i="0" smtClean="0">
                          <a:latin typeface="Cambria Math" panose="02040503050406030204" pitchFamily="18" charset="0"/>
                          <a:ea typeface="Cambria Math" panose="02040503050406030204" pitchFamily="18" charset="0"/>
                        </a:rPr>
                        <m:t>=1</m:t>
                      </m:r>
                      <m:r>
                        <a:rPr lang="en-US" sz="2800" b="0" i="0" smtClean="0">
                          <a:latin typeface="Cambria Math" panose="02040503050406030204" pitchFamily="18" charset="0"/>
                        </a:rPr>
                        <m:t>}</m:t>
                      </m:r>
                    </m:oMath>
                  </m:oMathPara>
                </a14:m>
                <a:endParaRPr lang="en-US" sz="2800" dirty="0"/>
              </a:p>
            </p:txBody>
          </p:sp>
        </mc:Choice>
        <mc:Fallback xmlns="">
          <p:sp>
            <p:nvSpPr>
              <p:cNvPr id="4" name="Rectangle 3">
                <a:extLst>
                  <a:ext uri="{FF2B5EF4-FFF2-40B4-BE49-F238E27FC236}">
                    <a16:creationId xmlns:a16="http://schemas.microsoft.com/office/drawing/2014/main" id="{B38A25DF-FABD-1314-C3FC-382F672AB664}"/>
                  </a:ext>
                </a:extLst>
              </p:cNvPr>
              <p:cNvSpPr>
                <a:spLocks noRot="1" noChangeAspect="1" noMove="1" noResize="1" noEditPoints="1" noAdjustHandles="1" noChangeArrowheads="1" noChangeShapeType="1" noTextEdit="1"/>
              </p:cNvSpPr>
              <p:nvPr/>
            </p:nvSpPr>
            <p:spPr>
              <a:xfrm>
                <a:off x="2627784" y="961564"/>
                <a:ext cx="4777333" cy="523220"/>
              </a:xfrm>
              <a:prstGeom prst="rect">
                <a:avLst/>
              </a:prstGeom>
              <a:blipFill>
                <a:blip r:embed="rId4"/>
                <a:stretch>
                  <a:fillRect r="-265" b="-186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2CA1273F-2901-B524-B096-468FE68FA1BD}"/>
                  </a:ext>
                </a:extLst>
              </p:cNvPr>
              <p:cNvSpPr txBox="1"/>
              <p:nvPr/>
            </p:nvSpPr>
            <p:spPr>
              <a:xfrm>
                <a:off x="760802" y="1916832"/>
                <a:ext cx="8212455" cy="452120"/>
              </a:xfrm>
              <a:prstGeom prst="rect">
                <a:avLst/>
              </a:prstGeom>
            </p:spPr>
            <p:txBody>
              <a:bodyPr vert="horz" wrap="square" lIns="0" tIns="12700" rIns="0" bIns="0" rtlCol="0">
                <a:spAutoFit/>
              </a:bodyPr>
              <a:lstStyle/>
              <a:p>
                <a:pPr marL="25400">
                  <a:lnSpc>
                    <a:spcPct val="100000"/>
                  </a:lnSpc>
                  <a:spcBef>
                    <a:spcPts val="100"/>
                  </a:spcBef>
                </a:pPr>
                <a:r>
                  <a:rPr lang="en-US" sz="2800" b="1" u="sng" spc="-5" dirty="0">
                    <a:solidFill>
                      <a:schemeClr val="tx1"/>
                    </a:solidFill>
                    <a:latin typeface="+mj-lt"/>
                    <a:cs typeface="Arial" panose="020B0604020202020204" pitchFamily="34" charset="0"/>
                  </a:rPr>
                  <a:t>Theorem</a:t>
                </a:r>
                <a:r>
                  <a:rPr lang="en-US" sz="2800" spc="-5" dirty="0">
                    <a:solidFill>
                      <a:schemeClr val="tx1"/>
                    </a:solidFill>
                    <a:latin typeface="+mj-lt"/>
                    <a:cs typeface="Arial" panose="020B0604020202020204" pitchFamily="34" charset="0"/>
                  </a:rPr>
                  <a:t>: </a:t>
                </a:r>
                <a14:m>
                  <m:oMath xmlns:m="http://schemas.openxmlformats.org/officeDocument/2006/math">
                    <m:sSubSup>
                      <m:sSubSupPr>
                        <m:ctrlPr>
                          <a:rPr lang="ar-AE" sz="2800" b="1" i="1" smtClean="0">
                            <a:solidFill>
                              <a:schemeClr val="tx1"/>
                            </a:solidFill>
                            <a:latin typeface="Cambria Math" panose="02040503050406030204" pitchFamily="18" charset="0"/>
                            <a:ea typeface="Cambria Math" pitchFamily="18" charset="0"/>
                            <a:cs typeface="Arial Unicode MS" pitchFamily="34" charset="-128"/>
                          </a:rPr>
                        </m:ctrlPr>
                      </m:sSubSupPr>
                      <m:e>
                        <m:r>
                          <a:rPr lang="ar-AE" sz="2800" b="1" i="1" smtClean="0">
                            <a:solidFill>
                              <a:schemeClr val="tx1"/>
                            </a:solidFill>
                            <a:latin typeface="Cambria Math" panose="02040503050406030204" pitchFamily="18" charset="0"/>
                            <a:ea typeface="Cambria Math" pitchFamily="18" charset="0"/>
                            <a:cs typeface="Arial Unicode MS" pitchFamily="34" charset="-128"/>
                          </a:rPr>
                          <m:t>ℤ</m:t>
                        </m:r>
                      </m:e>
                      <m:sub>
                        <m:r>
                          <a:rPr lang="ar-AE" sz="2800" b="1" i="1" smtClean="0">
                            <a:solidFill>
                              <a:schemeClr val="tx1"/>
                            </a:solidFill>
                            <a:latin typeface="Cambria Math" panose="02040503050406030204" pitchFamily="18" charset="0"/>
                            <a:ea typeface="Cambria Math" pitchFamily="18" charset="0"/>
                            <a:cs typeface="Arial Unicode MS" pitchFamily="34" charset="-128"/>
                          </a:rPr>
                          <m:t>𝑵</m:t>
                        </m:r>
                      </m:sub>
                      <m:sup>
                        <m:r>
                          <a:rPr lang="ar-AE" sz="2800" b="1" i="1" smtClean="0">
                            <a:solidFill>
                              <a:schemeClr val="tx1"/>
                            </a:solidFill>
                            <a:latin typeface="Cambria Math" panose="02040503050406030204" pitchFamily="18" charset="0"/>
                            <a:ea typeface="Cambria Math" pitchFamily="18" charset="0"/>
                            <a:cs typeface="Arial Unicode MS" pitchFamily="34" charset="-128"/>
                          </a:rPr>
                          <m:t>∗</m:t>
                        </m:r>
                      </m:sup>
                    </m:sSubSup>
                    <m:r>
                      <a:rPr lang="ar-AE" sz="2800" b="1" i="1" smtClean="0">
                        <a:solidFill>
                          <a:schemeClr val="tx1"/>
                        </a:solidFill>
                        <a:latin typeface="Cambria Math" panose="02040503050406030204" pitchFamily="18" charset="0"/>
                        <a:ea typeface="Cambria Math" pitchFamily="18" charset="0"/>
                        <a:cs typeface="Arial Unicode MS" pitchFamily="34" charset="-128"/>
                      </a:rPr>
                      <m:t> </m:t>
                    </m:r>
                  </m:oMath>
                </a14:m>
                <a:r>
                  <a:rPr lang="en-US" sz="2800" dirty="0">
                    <a:solidFill>
                      <a:schemeClr val="tx1"/>
                    </a:solidFill>
                    <a:latin typeface="+mj-lt"/>
                    <a:cs typeface="Arial" panose="020B0604020202020204" pitchFamily="34" charset="0"/>
                  </a:rPr>
                  <a:t>is a </a:t>
                </a:r>
                <a:r>
                  <a:rPr lang="en-US" sz="2800" spc="-5" dirty="0">
                    <a:solidFill>
                      <a:schemeClr val="tx1"/>
                    </a:solidFill>
                    <a:latin typeface="+mj-lt"/>
                    <a:cs typeface="Arial" panose="020B0604020202020204" pitchFamily="34" charset="0"/>
                  </a:rPr>
                  <a:t>group under multiplication </a:t>
                </a:r>
                <a:r>
                  <a:rPr lang="en-US" sz="2800" dirty="0">
                    <a:solidFill>
                      <a:schemeClr val="tx1"/>
                    </a:solidFill>
                    <a:latin typeface="+mj-lt"/>
                    <a:cs typeface="Arial" panose="020B0604020202020204" pitchFamily="34" charset="0"/>
                  </a:rPr>
                  <a:t>mod</a:t>
                </a:r>
                <a:r>
                  <a:rPr lang="en-US" sz="2800" spc="20" dirty="0">
                    <a:solidFill>
                      <a:schemeClr val="tx1"/>
                    </a:solidFill>
                    <a:latin typeface="+mj-lt"/>
                    <a:cs typeface="Arial" panose="020B0604020202020204" pitchFamily="34" charset="0"/>
                  </a:rPr>
                  <a:t> </a:t>
                </a:r>
                <a:r>
                  <a:rPr lang="en-US" sz="2800" dirty="0">
                    <a:latin typeface="+mj-lt"/>
                    <a:cs typeface="Arial" panose="020B0604020202020204" pitchFamily="34" charset="0"/>
                  </a:rPr>
                  <a:t>N.</a:t>
                </a:r>
                <a:endParaRPr lang="en-US" sz="2800" dirty="0">
                  <a:solidFill>
                    <a:schemeClr val="tx1"/>
                  </a:solidFill>
                  <a:latin typeface="+mj-lt"/>
                  <a:cs typeface="Arial" panose="020B0604020202020204" pitchFamily="34" charset="0"/>
                </a:endParaRPr>
              </a:p>
            </p:txBody>
          </p:sp>
        </mc:Choice>
        <mc:Fallback xmlns="">
          <p:sp>
            <p:nvSpPr>
              <p:cNvPr id="5" name="object 3">
                <a:extLst>
                  <a:ext uri="{FF2B5EF4-FFF2-40B4-BE49-F238E27FC236}">
                    <a16:creationId xmlns:a16="http://schemas.microsoft.com/office/drawing/2014/main" id="{2CA1273F-2901-B524-B096-468FE68FA1BD}"/>
                  </a:ext>
                </a:extLst>
              </p:cNvPr>
              <p:cNvSpPr txBox="1">
                <a:spLocks noRot="1" noChangeAspect="1" noMove="1" noResize="1" noEditPoints="1" noAdjustHandles="1" noChangeArrowheads="1" noChangeShapeType="1" noTextEdit="1"/>
              </p:cNvSpPr>
              <p:nvPr/>
            </p:nvSpPr>
            <p:spPr>
              <a:xfrm>
                <a:off x="760802" y="1916832"/>
                <a:ext cx="8212455" cy="452120"/>
              </a:xfrm>
              <a:prstGeom prst="rect">
                <a:avLst/>
              </a:prstGeom>
              <a:blipFill>
                <a:blip r:embed="rId5"/>
                <a:stretch>
                  <a:fillRect l="-2473" t="-18919" b="-432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bject 8">
                <a:extLst>
                  <a:ext uri="{FF2B5EF4-FFF2-40B4-BE49-F238E27FC236}">
                    <a16:creationId xmlns:a16="http://schemas.microsoft.com/office/drawing/2014/main" id="{31994D35-A71D-21ED-A9FE-83078B1C842D}"/>
                  </a:ext>
                </a:extLst>
              </p:cNvPr>
              <p:cNvSpPr txBox="1"/>
              <p:nvPr/>
            </p:nvSpPr>
            <p:spPr>
              <a:xfrm>
                <a:off x="755576" y="2728992"/>
                <a:ext cx="8094980" cy="443711"/>
              </a:xfrm>
              <a:prstGeom prst="rect">
                <a:avLst/>
              </a:prstGeom>
            </p:spPr>
            <p:txBody>
              <a:bodyPr vert="horz" wrap="square" lIns="0" tIns="12700" rIns="0" bIns="0" rtlCol="0">
                <a:spAutoFit/>
              </a:bodyPr>
              <a:lstStyle/>
              <a:p>
                <a:pPr marL="38100">
                  <a:lnSpc>
                    <a:spcPct val="100000"/>
                  </a:lnSpc>
                  <a:spcBef>
                    <a:spcPts val="100"/>
                  </a:spcBef>
                  <a:tabLst>
                    <a:tab pos="2082800" algn="l"/>
                    <a:tab pos="6825615" algn="l"/>
                  </a:tabLst>
                </a:pPr>
                <a:r>
                  <a:rPr lang="en-US" sz="2800" spc="-5" dirty="0">
                    <a:latin typeface="+mj-lt"/>
                    <a:cs typeface="Arial" panose="020B0604020202020204" pitchFamily="34" charset="0"/>
                  </a:rPr>
                  <a:t>Order</a:t>
                </a:r>
                <a:r>
                  <a:rPr lang="en-US" sz="2800" dirty="0">
                    <a:solidFill>
                      <a:srgbClr val="0541FF"/>
                    </a:solidFill>
                    <a:latin typeface="+mj-lt"/>
                    <a:cs typeface="Arial" panose="020B0604020202020204" pitchFamily="34" charset="0"/>
                  </a:rPr>
                  <a:t> </a:t>
                </a:r>
                <a:r>
                  <a:rPr lang="en-US" sz="2800" spc="-5" dirty="0">
                    <a:latin typeface="+mj-lt"/>
                    <a:cs typeface="Arial" panose="020B0604020202020204" pitchFamily="34" charset="0"/>
                  </a:rPr>
                  <a:t>of</a:t>
                </a:r>
                <a:r>
                  <a:rPr lang="en-US" sz="2800" spc="5" dirty="0">
                    <a:latin typeface="+mj-lt"/>
                    <a:cs typeface="Arial" panose="020B0604020202020204" pitchFamily="34" charset="0"/>
                  </a:rPr>
                  <a:t> </a:t>
                </a:r>
                <a14:m>
                  <m:oMath xmlns:m="http://schemas.openxmlformats.org/officeDocument/2006/math">
                    <m:sSubSup>
                      <m:sSubSupPr>
                        <m:ctrlPr>
                          <a:rPr lang="ar-AE" sz="2800" b="1" i="1" smtClean="0">
                            <a:solidFill>
                              <a:schemeClr val="tx1"/>
                            </a:solidFill>
                            <a:latin typeface="Cambria Math" panose="02040503050406030204" pitchFamily="18" charset="0"/>
                            <a:ea typeface="Cambria Math" pitchFamily="18" charset="0"/>
                            <a:cs typeface="Arial Unicode MS" pitchFamily="34" charset="-128"/>
                          </a:rPr>
                        </m:ctrlPr>
                      </m:sSubSupPr>
                      <m:e>
                        <m:r>
                          <a:rPr lang="ar-AE" sz="2800" b="1" i="1" smtClean="0">
                            <a:solidFill>
                              <a:schemeClr val="tx1"/>
                            </a:solidFill>
                            <a:latin typeface="Cambria Math" panose="02040503050406030204" pitchFamily="18" charset="0"/>
                            <a:ea typeface="Cambria Math" pitchFamily="18" charset="0"/>
                            <a:cs typeface="Arial Unicode MS" pitchFamily="34" charset="-128"/>
                          </a:rPr>
                          <m:t>ℤ</m:t>
                        </m:r>
                      </m:e>
                      <m:sub>
                        <m:r>
                          <a:rPr lang="ar-AE" sz="2800" b="1" i="1" smtClean="0">
                            <a:solidFill>
                              <a:schemeClr val="tx1"/>
                            </a:solidFill>
                            <a:latin typeface="Cambria Math" panose="02040503050406030204" pitchFamily="18" charset="0"/>
                            <a:ea typeface="Cambria Math" pitchFamily="18" charset="0"/>
                            <a:cs typeface="Arial Unicode MS" pitchFamily="34" charset="-128"/>
                          </a:rPr>
                          <m:t>𝑵</m:t>
                        </m:r>
                      </m:sub>
                      <m:sup>
                        <m:r>
                          <a:rPr lang="ar-AE" sz="2800" b="1" i="1" smtClean="0">
                            <a:solidFill>
                              <a:schemeClr val="tx1"/>
                            </a:solidFill>
                            <a:latin typeface="Cambria Math" panose="02040503050406030204" pitchFamily="18" charset="0"/>
                            <a:ea typeface="Cambria Math" pitchFamily="18" charset="0"/>
                            <a:cs typeface="Arial Unicode MS" pitchFamily="34" charset="-128"/>
                          </a:rPr>
                          <m:t>∗</m:t>
                        </m:r>
                      </m:sup>
                    </m:sSubSup>
                  </m:oMath>
                </a14:m>
                <a:r>
                  <a:rPr lang="ar-AE" sz="2800" dirty="0">
                    <a:latin typeface="+mj-lt"/>
                    <a:cs typeface="Arial" panose="020B0604020202020204" pitchFamily="34" charset="0"/>
                  </a:rPr>
                  <a:t> </a:t>
                </a:r>
                <a:r>
                  <a:rPr lang="en-US" sz="2800" dirty="0">
                    <a:latin typeface="+mj-lt"/>
                    <a:cs typeface="Arial" panose="020B0604020202020204" pitchFamily="34" charset="0"/>
                  </a:rPr>
                  <a:t>= Euler’s totient function </a:t>
                </a:r>
                <a14:m>
                  <m:oMath xmlns:m="http://schemas.openxmlformats.org/officeDocument/2006/math">
                    <m:r>
                      <a:rPr lang="ar-AE" sz="2800" i="1" spc="-200" smtClean="0">
                        <a:latin typeface="Cambria Math" panose="02040503050406030204" pitchFamily="18" charset="0"/>
                        <a:ea typeface="Cambria Math" panose="02040503050406030204" pitchFamily="18" charset="0"/>
                        <a:cs typeface="Arial" panose="020B0604020202020204" pitchFamily="34" charset="0"/>
                      </a:rPr>
                      <m:t>𝜑</m:t>
                    </m:r>
                    <m:r>
                      <a:rPr lang="ar-AE" sz="2800" b="0" i="1" spc="-200" smtClean="0">
                        <a:latin typeface="Cambria Math" panose="02040503050406030204" pitchFamily="18" charset="0"/>
                        <a:ea typeface="Cambria Math" panose="02040503050406030204" pitchFamily="18" charset="0"/>
                        <a:cs typeface="Arial" panose="020B0604020202020204" pitchFamily="34" charset="0"/>
                      </a:rPr>
                      <m:t>(</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𝑁</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oMath>
                </a14:m>
                <a:r>
                  <a:rPr lang="en-US" sz="2800" dirty="0">
                    <a:latin typeface="+mj-lt"/>
                    <a:cs typeface="Arial" panose="020B0604020202020204" pitchFamily="34" charset="0"/>
                  </a:rPr>
                  <a:t>.</a:t>
                </a:r>
                <a:endParaRPr sz="2800" dirty="0">
                  <a:latin typeface="+mj-lt"/>
                  <a:cs typeface="Arial" panose="020B0604020202020204" pitchFamily="34" charset="0"/>
                </a:endParaRPr>
              </a:p>
            </p:txBody>
          </p:sp>
        </mc:Choice>
        <mc:Fallback xmlns="">
          <p:sp>
            <p:nvSpPr>
              <p:cNvPr id="10" name="object 8">
                <a:extLst>
                  <a:ext uri="{FF2B5EF4-FFF2-40B4-BE49-F238E27FC236}">
                    <a16:creationId xmlns:a16="http://schemas.microsoft.com/office/drawing/2014/main" id="{31994D35-A71D-21ED-A9FE-83078B1C842D}"/>
                  </a:ext>
                </a:extLst>
              </p:cNvPr>
              <p:cNvSpPr txBox="1">
                <a:spLocks noRot="1" noChangeAspect="1" noMove="1" noResize="1" noEditPoints="1" noAdjustHandles="1" noChangeArrowheads="1" noChangeShapeType="1" noTextEdit="1"/>
              </p:cNvSpPr>
              <p:nvPr/>
            </p:nvSpPr>
            <p:spPr>
              <a:xfrm>
                <a:off x="755576" y="2728992"/>
                <a:ext cx="8094980" cy="443711"/>
              </a:xfrm>
              <a:prstGeom prst="rect">
                <a:avLst/>
              </a:prstGeom>
              <a:blipFill>
                <a:blip r:embed="rId6"/>
                <a:stretch>
                  <a:fillRect l="-2194" t="-28571" b="-4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8">
                <a:extLst>
                  <a:ext uri="{FF2B5EF4-FFF2-40B4-BE49-F238E27FC236}">
                    <a16:creationId xmlns:a16="http://schemas.microsoft.com/office/drawing/2014/main" id="{80C8982A-DAAF-D154-D5E2-CF7AA9A02E29}"/>
                  </a:ext>
                </a:extLst>
              </p:cNvPr>
              <p:cNvSpPr txBox="1"/>
              <p:nvPr/>
            </p:nvSpPr>
            <p:spPr>
              <a:xfrm>
                <a:off x="1268401" y="3508394"/>
                <a:ext cx="3816424" cy="443711"/>
              </a:xfrm>
              <a:prstGeom prst="rect">
                <a:avLst/>
              </a:prstGeom>
            </p:spPr>
            <p:txBody>
              <a:bodyPr vert="horz" wrap="square" lIns="0" tIns="12700" rIns="0" bIns="0" rtlCol="0">
                <a:spAutoFit/>
              </a:bodyPr>
              <a:lstStyle/>
              <a:p>
                <a:pPr marL="38100">
                  <a:lnSpc>
                    <a:spcPct val="100000"/>
                  </a:lnSpc>
                  <a:spcBef>
                    <a:spcPts val="100"/>
                  </a:spcBef>
                  <a:tabLst>
                    <a:tab pos="2082800" algn="l"/>
                    <a:tab pos="6825615" algn="l"/>
                  </a:tabLst>
                </a:pPr>
                <a14:m>
                  <m:oMath xmlns:m="http://schemas.openxmlformats.org/officeDocument/2006/math">
                    <m:r>
                      <a:rPr lang="ar-AE" sz="2800" i="1" spc="-200" smtClean="0">
                        <a:latin typeface="Cambria Math" panose="02040503050406030204" pitchFamily="18" charset="0"/>
                        <a:ea typeface="Cambria Math" panose="02040503050406030204" pitchFamily="18" charset="0"/>
                        <a:cs typeface="Arial" panose="020B0604020202020204" pitchFamily="34" charset="0"/>
                      </a:rPr>
                      <m:t>𝜑</m:t>
                    </m:r>
                    <m:d>
                      <m:d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d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e>
                    </m:d>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−1</m:t>
                    </m:r>
                  </m:oMath>
                </a14:m>
                <a:r>
                  <a:rPr lang="en-US" sz="2800" dirty="0">
                    <a:latin typeface="+mj-lt"/>
                    <a:cs typeface="Arial" panose="020B0604020202020204" pitchFamily="34" charset="0"/>
                  </a:rPr>
                  <a:t> if </a:t>
                </a:r>
                <a14:m>
                  <m:oMath xmlns:m="http://schemas.openxmlformats.org/officeDocument/2006/math">
                    <m:r>
                      <a:rPr lang="en-US" sz="2800" b="0" i="1" smtClean="0">
                        <a:latin typeface="Cambria Math" panose="02040503050406030204" pitchFamily="18" charset="0"/>
                        <a:cs typeface="Arial" panose="020B0604020202020204" pitchFamily="34" charset="0"/>
                      </a:rPr>
                      <m:t>𝑃</m:t>
                    </m:r>
                  </m:oMath>
                </a14:m>
                <a:r>
                  <a:rPr lang="en-US" sz="2800" dirty="0">
                    <a:latin typeface="+mj-lt"/>
                    <a:cs typeface="Arial" panose="020B0604020202020204" pitchFamily="34" charset="0"/>
                  </a:rPr>
                  <a:t> prime.</a:t>
                </a:r>
                <a:endParaRPr sz="2800" dirty="0">
                  <a:latin typeface="+mj-lt"/>
                  <a:cs typeface="Arial" panose="020B0604020202020204" pitchFamily="34" charset="0"/>
                </a:endParaRPr>
              </a:p>
            </p:txBody>
          </p:sp>
        </mc:Choice>
        <mc:Fallback xmlns="">
          <p:sp>
            <p:nvSpPr>
              <p:cNvPr id="3" name="object 8">
                <a:extLst>
                  <a:ext uri="{FF2B5EF4-FFF2-40B4-BE49-F238E27FC236}">
                    <a16:creationId xmlns:a16="http://schemas.microsoft.com/office/drawing/2014/main" id="{80C8982A-DAAF-D154-D5E2-CF7AA9A02E29}"/>
                  </a:ext>
                </a:extLst>
              </p:cNvPr>
              <p:cNvSpPr txBox="1">
                <a:spLocks noRot="1" noChangeAspect="1" noMove="1" noResize="1" noEditPoints="1" noAdjustHandles="1" noChangeArrowheads="1" noChangeShapeType="1" noTextEdit="1"/>
              </p:cNvSpPr>
              <p:nvPr/>
            </p:nvSpPr>
            <p:spPr>
              <a:xfrm>
                <a:off x="1268401" y="3508394"/>
                <a:ext cx="3816424" cy="443711"/>
              </a:xfrm>
              <a:prstGeom prst="rect">
                <a:avLst/>
              </a:prstGeom>
              <a:blipFill>
                <a:blip r:embed="rId7"/>
                <a:stretch>
                  <a:fillRect l="-1987" t="-22222" b="-4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8">
                <a:extLst>
                  <a:ext uri="{FF2B5EF4-FFF2-40B4-BE49-F238E27FC236}">
                    <a16:creationId xmlns:a16="http://schemas.microsoft.com/office/drawing/2014/main" id="{6A3E0951-439F-50F4-817C-0387E80D592F}"/>
                  </a:ext>
                </a:extLst>
              </p:cNvPr>
              <p:cNvSpPr txBox="1"/>
              <p:nvPr/>
            </p:nvSpPr>
            <p:spPr>
              <a:xfrm>
                <a:off x="1268401" y="4085481"/>
                <a:ext cx="7344816" cy="443711"/>
              </a:xfrm>
              <a:prstGeom prst="rect">
                <a:avLst/>
              </a:prstGeom>
            </p:spPr>
            <p:txBody>
              <a:bodyPr vert="horz" wrap="square" lIns="0" tIns="12700" rIns="0" bIns="0" rtlCol="0">
                <a:spAutoFit/>
              </a:bodyPr>
              <a:lstStyle/>
              <a:p>
                <a:pPr marL="38100">
                  <a:lnSpc>
                    <a:spcPct val="100000"/>
                  </a:lnSpc>
                  <a:spcBef>
                    <a:spcPts val="100"/>
                  </a:spcBef>
                  <a:tabLst>
                    <a:tab pos="2082800" algn="l"/>
                    <a:tab pos="6825615" algn="l"/>
                  </a:tabLst>
                </a:pPr>
                <a14:m>
                  <m:oMath xmlns:m="http://schemas.openxmlformats.org/officeDocument/2006/math">
                    <m:r>
                      <a:rPr lang="ar-AE" sz="2800" i="1" spc="-200" smtClean="0">
                        <a:latin typeface="Cambria Math" panose="02040503050406030204" pitchFamily="18" charset="0"/>
                        <a:ea typeface="Cambria Math" panose="02040503050406030204" pitchFamily="18" charset="0"/>
                        <a:cs typeface="Arial" panose="020B0604020202020204" pitchFamily="34" charset="0"/>
                      </a:rPr>
                      <m:t>𝜑</m:t>
                    </m:r>
                    <m:d>
                      <m:d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d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𝑁</m:t>
                        </m:r>
                      </m:e>
                    </m:d>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−1)(</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𝑄</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−1)</m:t>
                    </m:r>
                  </m:oMath>
                </a14:m>
                <a:r>
                  <a:rPr lang="en-US" sz="2800" dirty="0">
                    <a:latin typeface="+mj-lt"/>
                    <a:cs typeface="Arial" panose="020B0604020202020204" pitchFamily="34" charset="0"/>
                  </a:rPr>
                  <a:t> if </a:t>
                </a:r>
                <a14:m>
                  <m:oMath xmlns:m="http://schemas.openxmlformats.org/officeDocument/2006/math">
                    <m:r>
                      <a:rPr lang="en-US" sz="2800" i="1" spc="-200">
                        <a:latin typeface="Cambria Math" panose="02040503050406030204" pitchFamily="18" charset="0"/>
                        <a:ea typeface="Cambria Math" panose="02040503050406030204" pitchFamily="18" charset="0"/>
                        <a:cs typeface="Arial" panose="020B0604020202020204" pitchFamily="34" charset="0"/>
                      </a:rPr>
                      <m:t>𝑁</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𝑃𝑄</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 </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 ≠</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𝑄</m:t>
                    </m:r>
                  </m:oMath>
                </a14:m>
                <a:r>
                  <a:rPr lang="en-US" sz="2800" dirty="0">
                    <a:latin typeface="+mj-lt"/>
                    <a:cs typeface="Arial" panose="020B0604020202020204" pitchFamily="34" charset="0"/>
                  </a:rPr>
                  <a:t> primes.</a:t>
                </a:r>
                <a:endParaRPr sz="2800" dirty="0">
                  <a:latin typeface="+mj-lt"/>
                  <a:cs typeface="Arial" panose="020B0604020202020204" pitchFamily="34" charset="0"/>
                </a:endParaRPr>
              </a:p>
            </p:txBody>
          </p:sp>
        </mc:Choice>
        <mc:Fallback xmlns="">
          <p:sp>
            <p:nvSpPr>
              <p:cNvPr id="7" name="object 8">
                <a:extLst>
                  <a:ext uri="{FF2B5EF4-FFF2-40B4-BE49-F238E27FC236}">
                    <a16:creationId xmlns:a16="http://schemas.microsoft.com/office/drawing/2014/main" id="{6A3E0951-439F-50F4-817C-0387E80D592F}"/>
                  </a:ext>
                </a:extLst>
              </p:cNvPr>
              <p:cNvSpPr txBox="1">
                <a:spLocks noRot="1" noChangeAspect="1" noMove="1" noResize="1" noEditPoints="1" noAdjustHandles="1" noChangeArrowheads="1" noChangeShapeType="1" noTextEdit="1"/>
              </p:cNvSpPr>
              <p:nvPr/>
            </p:nvSpPr>
            <p:spPr>
              <a:xfrm>
                <a:off x="1268401" y="4085481"/>
                <a:ext cx="7344816" cy="443711"/>
              </a:xfrm>
              <a:prstGeom prst="rect">
                <a:avLst/>
              </a:prstGeom>
              <a:blipFill>
                <a:blip r:embed="rId8"/>
                <a:stretch>
                  <a:fillRect l="-1034" t="-22222" b="-4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bject 8">
                <a:extLst>
                  <a:ext uri="{FF2B5EF4-FFF2-40B4-BE49-F238E27FC236}">
                    <a16:creationId xmlns:a16="http://schemas.microsoft.com/office/drawing/2014/main" id="{C626D73A-F036-EA75-8F21-811CC0B78E14}"/>
                  </a:ext>
                </a:extLst>
              </p:cNvPr>
              <p:cNvSpPr txBox="1"/>
              <p:nvPr/>
            </p:nvSpPr>
            <p:spPr>
              <a:xfrm>
                <a:off x="1268401" y="4733553"/>
                <a:ext cx="7344816" cy="542071"/>
              </a:xfrm>
              <a:prstGeom prst="rect">
                <a:avLst/>
              </a:prstGeom>
            </p:spPr>
            <p:txBody>
              <a:bodyPr vert="horz" wrap="square" lIns="0" tIns="12700" rIns="0" bIns="0" rtlCol="0">
                <a:spAutoFit/>
              </a:bodyPr>
              <a:lstStyle/>
              <a:p>
                <a:pPr marL="38100">
                  <a:lnSpc>
                    <a:spcPct val="100000"/>
                  </a:lnSpc>
                  <a:spcBef>
                    <a:spcPts val="100"/>
                  </a:spcBef>
                  <a:tabLst>
                    <a:tab pos="2082800" algn="l"/>
                    <a:tab pos="6825615" algn="l"/>
                  </a:tabLst>
                </a:pPr>
                <a14:m>
                  <m:oMath xmlns:m="http://schemas.openxmlformats.org/officeDocument/2006/math">
                    <m:r>
                      <a:rPr lang="ar-AE" sz="2800" i="1" spc="-200" smtClean="0">
                        <a:latin typeface="Cambria Math" panose="02040503050406030204" pitchFamily="18" charset="0"/>
                        <a:ea typeface="Cambria Math" panose="02040503050406030204" pitchFamily="18" charset="0"/>
                        <a:cs typeface="Arial" panose="020B0604020202020204" pitchFamily="34" charset="0"/>
                      </a:rPr>
                      <m:t>𝜑</m:t>
                    </m:r>
                    <m:d>
                      <m:d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d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𝑁</m:t>
                        </m:r>
                      </m:e>
                    </m:d>
                    <m:r>
                      <a:rPr lang="en-US" sz="2800" b="0" i="1" spc="-200" smtClean="0">
                        <a:latin typeface="Cambria Math" panose="02040503050406030204" pitchFamily="18" charset="0"/>
                        <a:ea typeface="Cambria Math" panose="02040503050406030204" pitchFamily="18" charset="0"/>
                        <a:cs typeface="Arial" panose="020B0604020202020204" pitchFamily="34" charset="0"/>
                      </a:rPr>
                      <m:t>= </m:t>
                    </m:r>
                    <m:nary>
                      <m:naryPr>
                        <m:chr m:val="∏"/>
                        <m:subHide m:val="on"/>
                        <m:supHide m:val="on"/>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naryPr>
                      <m:sub/>
                      <m:sup/>
                      <m:e>
                        <m:sSubSup>
                          <m:sSubSup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sSubSup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e>
                          <m:sub>
                            <m:r>
                              <a:rPr lang="en-US" sz="2800" b="0" i="1" spc="-200" smtClean="0">
                                <a:latin typeface="Cambria Math" panose="02040503050406030204" pitchFamily="18" charset="0"/>
                                <a:ea typeface="Cambria Math" panose="02040503050406030204" pitchFamily="18" charset="0"/>
                                <a:cs typeface="Arial" panose="020B0604020202020204" pitchFamily="34" charset="0"/>
                              </a:rPr>
                              <m:t>𝑖</m:t>
                            </m:r>
                          </m:sub>
                          <m:sup>
                            <m:sSub>
                              <m:sSub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sSub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𝛼</m:t>
                                </m:r>
                              </m:e>
                              <m:sub>
                                <m:r>
                                  <a:rPr lang="en-US" sz="2800" b="0" i="1" spc="-200" smtClean="0">
                                    <a:latin typeface="Cambria Math" panose="02040503050406030204" pitchFamily="18" charset="0"/>
                                    <a:ea typeface="Cambria Math" panose="02040503050406030204" pitchFamily="18" charset="0"/>
                                    <a:cs typeface="Arial" panose="020B0604020202020204" pitchFamily="34" charset="0"/>
                                  </a:rPr>
                                  <m:t>𝑖</m:t>
                                </m:r>
                              </m:sub>
                            </m:sSub>
                            <m:r>
                              <a:rPr lang="en-US" sz="2800" b="0" i="1" spc="-200" smtClean="0">
                                <a:latin typeface="Cambria Math" panose="02040503050406030204" pitchFamily="18" charset="0"/>
                                <a:ea typeface="Cambria Math" panose="02040503050406030204" pitchFamily="18" charset="0"/>
                                <a:cs typeface="Arial" panose="020B0604020202020204" pitchFamily="34" charset="0"/>
                              </a:rPr>
                              <m:t>−1</m:t>
                            </m:r>
                          </m:sup>
                        </m:sSubSup>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sSub>
                          <m:sSubPr>
                            <m:ctrlPr>
                              <a:rPr lang="en-US" sz="2800" b="0" i="1" spc="-200" smtClean="0">
                                <a:latin typeface="Cambria Math" panose="02040503050406030204" pitchFamily="18" charset="0"/>
                                <a:ea typeface="Cambria Math" panose="02040503050406030204" pitchFamily="18" charset="0"/>
                                <a:cs typeface="Arial" panose="020B0604020202020204" pitchFamily="34" charset="0"/>
                              </a:rPr>
                            </m:ctrlPr>
                          </m:sSubPr>
                          <m:e>
                            <m:r>
                              <a:rPr lang="en-US" sz="2800" b="0" i="1" spc="-200" smtClean="0">
                                <a:latin typeface="Cambria Math" panose="02040503050406030204" pitchFamily="18" charset="0"/>
                                <a:ea typeface="Cambria Math" panose="02040503050406030204" pitchFamily="18" charset="0"/>
                                <a:cs typeface="Arial" panose="020B0604020202020204" pitchFamily="34" charset="0"/>
                              </a:rPr>
                              <m:t>𝑃</m:t>
                            </m:r>
                          </m:e>
                          <m:sub>
                            <m:r>
                              <a:rPr lang="en-US" sz="2800" b="0" i="1" spc="-200" smtClean="0">
                                <a:latin typeface="Cambria Math" panose="02040503050406030204" pitchFamily="18" charset="0"/>
                                <a:ea typeface="Cambria Math" panose="02040503050406030204" pitchFamily="18" charset="0"/>
                                <a:cs typeface="Arial" panose="020B0604020202020204" pitchFamily="34" charset="0"/>
                              </a:rPr>
                              <m:t>𝑖</m:t>
                            </m:r>
                          </m:sub>
                        </m:sSub>
                        <m:r>
                          <a:rPr lang="en-US" sz="2800" b="0" i="1" spc="-200" smtClean="0">
                            <a:latin typeface="Cambria Math" panose="02040503050406030204" pitchFamily="18" charset="0"/>
                            <a:ea typeface="Cambria Math" panose="02040503050406030204" pitchFamily="18" charset="0"/>
                            <a:cs typeface="Arial" panose="020B0604020202020204" pitchFamily="34" charset="0"/>
                          </a:rPr>
                          <m:t>−1)</m:t>
                        </m:r>
                      </m:e>
                    </m:nary>
                  </m:oMath>
                </a14:m>
                <a:r>
                  <a:rPr lang="en-US" sz="2800" dirty="0">
                    <a:latin typeface="+mj-lt"/>
                    <a:cs typeface="Arial" panose="020B0604020202020204" pitchFamily="34" charset="0"/>
                  </a:rPr>
                  <a:t> if </a:t>
                </a:r>
                <a14:m>
                  <m:oMath xmlns:m="http://schemas.openxmlformats.org/officeDocument/2006/math">
                    <m:r>
                      <a:rPr lang="en-US" sz="2800" i="1" spc="-200">
                        <a:latin typeface="Cambria Math" panose="02040503050406030204" pitchFamily="18" charset="0"/>
                        <a:ea typeface="Cambria Math" panose="02040503050406030204" pitchFamily="18" charset="0"/>
                        <a:cs typeface="Arial" panose="020B0604020202020204" pitchFamily="34" charset="0"/>
                      </a:rPr>
                      <m:t>𝑁</m:t>
                    </m:r>
                    <m:r>
                      <a:rPr lang="en-US" sz="2800" b="0" i="1" spc="-200" smtClean="0">
                        <a:latin typeface="Cambria Math" panose="02040503050406030204" pitchFamily="18" charset="0"/>
                        <a:ea typeface="Cambria Math" panose="02040503050406030204" pitchFamily="18" charset="0"/>
                        <a:cs typeface="Arial" panose="020B0604020202020204" pitchFamily="34" charset="0"/>
                      </a:rPr>
                      <m:t>=</m:t>
                    </m:r>
                    <m:nary>
                      <m:naryPr>
                        <m:chr m:val="∏"/>
                        <m:subHide m:val="on"/>
                        <m:supHide m:val="on"/>
                        <m:ctrlPr>
                          <a:rPr lang="en-US" sz="2800" i="1" spc="-200">
                            <a:latin typeface="Cambria Math" panose="02040503050406030204" pitchFamily="18" charset="0"/>
                            <a:ea typeface="Cambria Math" panose="02040503050406030204" pitchFamily="18" charset="0"/>
                            <a:cs typeface="Arial" panose="020B0604020202020204" pitchFamily="34" charset="0"/>
                          </a:rPr>
                        </m:ctrlPr>
                      </m:naryPr>
                      <m:sub/>
                      <m:sup/>
                      <m:e>
                        <m:sSubSup>
                          <m:sSubSupPr>
                            <m:ctrlPr>
                              <a:rPr lang="en-US" sz="2800" i="1" spc="-200">
                                <a:latin typeface="Cambria Math" panose="02040503050406030204" pitchFamily="18" charset="0"/>
                                <a:ea typeface="Cambria Math" panose="02040503050406030204" pitchFamily="18" charset="0"/>
                                <a:cs typeface="Arial" panose="020B0604020202020204" pitchFamily="34" charset="0"/>
                              </a:rPr>
                            </m:ctrlPr>
                          </m:sSubSupPr>
                          <m:e>
                            <m:r>
                              <a:rPr lang="en-US" sz="2800" i="1" spc="-200">
                                <a:latin typeface="Cambria Math" panose="02040503050406030204" pitchFamily="18" charset="0"/>
                                <a:ea typeface="Cambria Math" panose="02040503050406030204" pitchFamily="18" charset="0"/>
                                <a:cs typeface="Arial" panose="020B0604020202020204" pitchFamily="34" charset="0"/>
                              </a:rPr>
                              <m:t>𝑃</m:t>
                            </m:r>
                          </m:e>
                          <m:sub>
                            <m:r>
                              <a:rPr lang="en-US" sz="2800" i="1" spc="-200">
                                <a:latin typeface="Cambria Math" panose="02040503050406030204" pitchFamily="18" charset="0"/>
                                <a:ea typeface="Cambria Math" panose="02040503050406030204" pitchFamily="18" charset="0"/>
                                <a:cs typeface="Arial" panose="020B0604020202020204" pitchFamily="34" charset="0"/>
                              </a:rPr>
                              <m:t>𝑖</m:t>
                            </m:r>
                          </m:sub>
                          <m:sup>
                            <m:sSub>
                              <m:sSubPr>
                                <m:ctrlPr>
                                  <a:rPr lang="en-US" sz="2800" i="1" spc="-200">
                                    <a:latin typeface="Cambria Math" panose="02040503050406030204" pitchFamily="18" charset="0"/>
                                    <a:ea typeface="Cambria Math" panose="02040503050406030204" pitchFamily="18" charset="0"/>
                                    <a:cs typeface="Arial" panose="020B0604020202020204" pitchFamily="34" charset="0"/>
                                  </a:rPr>
                                </m:ctrlPr>
                              </m:sSubPr>
                              <m:e>
                                <m:r>
                                  <a:rPr lang="en-US" sz="2800" i="1" spc="-200">
                                    <a:latin typeface="Cambria Math" panose="02040503050406030204" pitchFamily="18" charset="0"/>
                                    <a:ea typeface="Cambria Math" panose="02040503050406030204" pitchFamily="18" charset="0"/>
                                    <a:cs typeface="Arial" panose="020B0604020202020204" pitchFamily="34" charset="0"/>
                                  </a:rPr>
                                  <m:t>𝛼</m:t>
                                </m:r>
                              </m:e>
                              <m:sub>
                                <m:r>
                                  <a:rPr lang="en-US" sz="2800" i="1" spc="-200">
                                    <a:latin typeface="Cambria Math" panose="02040503050406030204" pitchFamily="18" charset="0"/>
                                    <a:ea typeface="Cambria Math" panose="02040503050406030204" pitchFamily="18" charset="0"/>
                                    <a:cs typeface="Arial" panose="020B0604020202020204" pitchFamily="34" charset="0"/>
                                  </a:rPr>
                                  <m:t>𝑖</m:t>
                                </m:r>
                              </m:sub>
                            </m:sSub>
                          </m:sup>
                        </m:sSubSup>
                      </m:e>
                    </m:nary>
                  </m:oMath>
                </a14:m>
                <a:r>
                  <a:rPr lang="en-US" sz="2800" dirty="0">
                    <a:latin typeface="+mj-lt"/>
                    <a:cs typeface="Arial" panose="020B0604020202020204" pitchFamily="34" charset="0"/>
                  </a:rPr>
                  <a:t>.</a:t>
                </a:r>
                <a:endParaRPr sz="2800" dirty="0">
                  <a:latin typeface="+mj-lt"/>
                  <a:cs typeface="Arial" panose="020B0604020202020204" pitchFamily="34" charset="0"/>
                </a:endParaRPr>
              </a:p>
            </p:txBody>
          </p:sp>
        </mc:Choice>
        <mc:Fallback xmlns="">
          <p:sp>
            <p:nvSpPr>
              <p:cNvPr id="11" name="object 8">
                <a:extLst>
                  <a:ext uri="{FF2B5EF4-FFF2-40B4-BE49-F238E27FC236}">
                    <a16:creationId xmlns:a16="http://schemas.microsoft.com/office/drawing/2014/main" id="{C626D73A-F036-EA75-8F21-811CC0B78E14}"/>
                  </a:ext>
                </a:extLst>
              </p:cNvPr>
              <p:cNvSpPr txBox="1">
                <a:spLocks noRot="1" noChangeAspect="1" noMove="1" noResize="1" noEditPoints="1" noAdjustHandles="1" noChangeArrowheads="1" noChangeShapeType="1" noTextEdit="1"/>
              </p:cNvSpPr>
              <p:nvPr/>
            </p:nvSpPr>
            <p:spPr>
              <a:xfrm>
                <a:off x="1268401" y="4733553"/>
                <a:ext cx="7344816" cy="542071"/>
              </a:xfrm>
              <a:prstGeom prst="rect">
                <a:avLst/>
              </a:prstGeom>
              <a:blipFill>
                <a:blip r:embed="rId9"/>
                <a:stretch>
                  <a:fillRect l="-1034" t="-113636" b="-186364"/>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1CB83C79-2E4C-48B7-CC1F-4CA0D8DDE241}"/>
              </a:ext>
            </a:extLst>
          </p:cNvPr>
          <p:cNvSpPr/>
          <p:nvPr/>
        </p:nvSpPr>
        <p:spPr>
          <a:xfrm>
            <a:off x="1052378" y="3532743"/>
            <a:ext cx="72008" cy="174288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object 3">
                <a:extLst>
                  <a:ext uri="{FF2B5EF4-FFF2-40B4-BE49-F238E27FC236}">
                    <a16:creationId xmlns:a16="http://schemas.microsoft.com/office/drawing/2014/main" id="{0DE3D18A-D6B4-BF3A-453E-22CAE44A4386}"/>
                  </a:ext>
                </a:extLst>
              </p:cNvPr>
              <p:cNvSpPr txBox="1"/>
              <p:nvPr/>
            </p:nvSpPr>
            <p:spPr>
              <a:xfrm>
                <a:off x="755576" y="5710386"/>
                <a:ext cx="9513825" cy="916918"/>
              </a:xfrm>
              <a:prstGeom prst="rect">
                <a:avLst/>
              </a:prstGeom>
            </p:spPr>
            <p:txBody>
              <a:bodyPr vert="horz" wrap="square" lIns="0" tIns="12700" rIns="0" bIns="0" rtlCol="0">
                <a:spAutoFit/>
              </a:bodyPr>
              <a:lstStyle/>
              <a:p>
                <a:pPr marL="25400">
                  <a:lnSpc>
                    <a:spcPct val="100000"/>
                  </a:lnSpc>
                  <a:spcBef>
                    <a:spcPts val="100"/>
                  </a:spcBef>
                </a:pPr>
                <a:r>
                  <a:rPr lang="en-US" sz="2800" b="1" u="sng" spc="-5" dirty="0">
                    <a:solidFill>
                      <a:schemeClr val="tx1"/>
                    </a:solidFill>
                    <a:latin typeface="+mj-lt"/>
                    <a:cs typeface="Arial" panose="020B0604020202020204" pitchFamily="34" charset="0"/>
                  </a:rPr>
                  <a:t>Theorem [Lagrange, Euler]</a:t>
                </a:r>
                <a:r>
                  <a:rPr lang="en-US" sz="2800" spc="-5" dirty="0">
                    <a:solidFill>
                      <a:schemeClr val="tx1"/>
                    </a:solidFill>
                    <a:latin typeface="+mj-lt"/>
                    <a:cs typeface="Arial" panose="020B0604020202020204" pitchFamily="34" charset="0"/>
                  </a:rPr>
                  <a:t>: </a:t>
                </a:r>
              </a:p>
              <a:p>
                <a:pPr marL="25400">
                  <a:lnSpc>
                    <a:spcPct val="100000"/>
                  </a:lnSpc>
                  <a:spcBef>
                    <a:spcPts val="100"/>
                  </a:spcBef>
                </a:pPr>
                <a:r>
                  <a:rPr lang="en-US" sz="2800" spc="-5" dirty="0">
                    <a:latin typeface="+mj-lt"/>
                    <a:cs typeface="Arial" panose="020B0604020202020204" pitchFamily="34" charset="0"/>
                  </a:rPr>
                  <a:t>		</a:t>
                </a:r>
                <a:r>
                  <a:rPr lang="en-US" sz="2800" spc="-5" dirty="0">
                    <a:solidFill>
                      <a:schemeClr val="tx1"/>
                    </a:solidFill>
                    <a:latin typeface="+mj-lt"/>
                    <a:cs typeface="Arial" panose="020B0604020202020204" pitchFamily="34" charset="0"/>
                  </a:rPr>
                  <a:t>For every </a:t>
                </a:r>
                <a14:m>
                  <m:oMath xmlns:m="http://schemas.openxmlformats.org/officeDocument/2006/math">
                    <m:r>
                      <m:rPr>
                        <m:sty m:val="p"/>
                      </m:rPr>
                      <a:rPr lang="en-US" sz="2800" b="0" i="0" smtClean="0">
                        <a:solidFill>
                          <a:schemeClr val="tx1"/>
                        </a:solidFill>
                        <a:latin typeface="Cambria Math" panose="02040503050406030204" pitchFamily="18" charset="0"/>
                        <a:ea typeface="Cambria Math" pitchFamily="18" charset="0"/>
                        <a:cs typeface="Arial Unicode MS" pitchFamily="34" charset="-128"/>
                      </a:rPr>
                      <m:t>a</m:t>
                    </m:r>
                    <m:r>
                      <a:rPr lang="en-US" sz="2800" b="0" i="1" smtClean="0">
                        <a:solidFill>
                          <a:schemeClr val="tx1"/>
                        </a:solidFill>
                        <a:latin typeface="Cambria Math" panose="02040503050406030204" pitchFamily="18" charset="0"/>
                        <a:ea typeface="Cambria Math" panose="02040503050406030204" pitchFamily="18" charset="0"/>
                        <a:cs typeface="Arial Unicode MS" pitchFamily="34" charset="-128"/>
                      </a:rPr>
                      <m:t>∈</m:t>
                    </m:r>
                    <m:sSubSup>
                      <m:sSubSupPr>
                        <m:ctrlPr>
                          <a:rPr lang="ar-AE" sz="2800" b="0" i="1" smtClean="0">
                            <a:solidFill>
                              <a:schemeClr val="tx1"/>
                            </a:solidFill>
                            <a:latin typeface="Cambria Math" panose="02040503050406030204" pitchFamily="18" charset="0"/>
                            <a:ea typeface="Cambria Math" pitchFamily="18" charset="0"/>
                            <a:cs typeface="Arial Unicode MS" pitchFamily="34" charset="-128"/>
                          </a:rPr>
                        </m:ctrlPr>
                      </m:sSubSupPr>
                      <m:e>
                        <m:r>
                          <a:rPr lang="ar-AE" sz="2800" b="0" i="1" smtClean="0">
                            <a:solidFill>
                              <a:schemeClr val="tx1"/>
                            </a:solidFill>
                            <a:latin typeface="Cambria Math" panose="02040503050406030204" pitchFamily="18" charset="0"/>
                            <a:ea typeface="Cambria Math" pitchFamily="18" charset="0"/>
                            <a:cs typeface="Arial Unicode MS" pitchFamily="34" charset="-128"/>
                          </a:rPr>
                          <m:t>ℤ</m:t>
                        </m:r>
                      </m:e>
                      <m:sub>
                        <m:r>
                          <a:rPr lang="ar-AE" sz="2800" b="0" i="1" smtClean="0">
                            <a:solidFill>
                              <a:schemeClr val="tx1"/>
                            </a:solidFill>
                            <a:latin typeface="Cambria Math" panose="02040503050406030204" pitchFamily="18" charset="0"/>
                            <a:ea typeface="Cambria Math" pitchFamily="18" charset="0"/>
                            <a:cs typeface="Arial Unicode MS" pitchFamily="34" charset="-128"/>
                          </a:rPr>
                          <m:t>𝑁</m:t>
                        </m:r>
                      </m:sub>
                      <m:sup>
                        <m:r>
                          <a:rPr lang="ar-AE" sz="2800" b="0" i="1" smtClean="0">
                            <a:solidFill>
                              <a:schemeClr val="tx1"/>
                            </a:solidFill>
                            <a:latin typeface="Cambria Math" panose="02040503050406030204" pitchFamily="18" charset="0"/>
                            <a:ea typeface="Cambria Math" pitchFamily="18" charset="0"/>
                            <a:cs typeface="Arial Unicode MS" pitchFamily="34" charset="-128"/>
                          </a:rPr>
                          <m:t>∗</m:t>
                        </m:r>
                      </m:sup>
                    </m:sSubSup>
                    <m:r>
                      <a:rPr lang="en-US" sz="2800" b="0" i="1" smtClean="0">
                        <a:solidFill>
                          <a:schemeClr val="tx1"/>
                        </a:solidFill>
                        <a:latin typeface="Cambria Math" panose="02040503050406030204" pitchFamily="18" charset="0"/>
                        <a:ea typeface="Cambria Math" pitchFamily="18" charset="0"/>
                        <a:cs typeface="Arial Unicode MS" pitchFamily="34" charset="-128"/>
                      </a:rPr>
                      <m:t>, </m:t>
                    </m:r>
                    <m:sSup>
                      <m:sSupPr>
                        <m:ctrlPr>
                          <a:rPr lang="en-US" sz="2800" b="0" i="1" smtClean="0">
                            <a:solidFill>
                              <a:schemeClr val="tx1"/>
                            </a:solidFill>
                            <a:latin typeface="Cambria Math" panose="02040503050406030204" pitchFamily="18" charset="0"/>
                            <a:ea typeface="Cambria Math" pitchFamily="18" charset="0"/>
                            <a:cs typeface="Arial Unicode MS" pitchFamily="34" charset="-128"/>
                          </a:rPr>
                        </m:ctrlPr>
                      </m:sSupPr>
                      <m:e>
                        <m:r>
                          <a:rPr lang="en-US" sz="2800" b="0" i="1" smtClean="0">
                            <a:solidFill>
                              <a:schemeClr val="tx1"/>
                            </a:solidFill>
                            <a:latin typeface="Cambria Math" panose="02040503050406030204" pitchFamily="18" charset="0"/>
                            <a:ea typeface="Cambria Math" pitchFamily="18" charset="0"/>
                            <a:cs typeface="Arial Unicode MS" pitchFamily="34" charset="-128"/>
                          </a:rPr>
                          <m:t>𝑎</m:t>
                        </m:r>
                      </m:e>
                      <m:sup>
                        <m:r>
                          <a:rPr lang="ar-AE" sz="2800" b="0" i="1" spc="-200">
                            <a:latin typeface="Cambria Math" panose="02040503050406030204" pitchFamily="18" charset="0"/>
                            <a:ea typeface="Cambria Math" panose="02040503050406030204" pitchFamily="18" charset="0"/>
                          </a:rPr>
                          <m:t>𝜑</m:t>
                        </m:r>
                        <m:d>
                          <m:dPr>
                            <m:ctrlPr>
                              <a:rPr lang="en-US" sz="2800" b="0" i="1" spc="-200">
                                <a:latin typeface="Cambria Math" panose="02040503050406030204" pitchFamily="18" charset="0"/>
                                <a:ea typeface="Cambria Math" panose="02040503050406030204" pitchFamily="18" charset="0"/>
                                <a:cs typeface="Arial" panose="020B0604020202020204" pitchFamily="34" charset="0"/>
                              </a:rPr>
                            </m:ctrlPr>
                          </m:dPr>
                          <m:e>
                            <m:r>
                              <a:rPr lang="en-US" sz="2800" b="0" i="1" spc="-200">
                                <a:latin typeface="Cambria Math" panose="02040503050406030204" pitchFamily="18" charset="0"/>
                                <a:ea typeface="Cambria Math" panose="02040503050406030204" pitchFamily="18" charset="0"/>
                                <a:cs typeface="Arial" panose="020B0604020202020204" pitchFamily="34" charset="0"/>
                              </a:rPr>
                              <m:t>𝑁</m:t>
                            </m:r>
                          </m:e>
                        </m:d>
                      </m:sup>
                    </m:sSup>
                    <m:r>
                      <a:rPr lang="en-US" sz="2800" b="0" i="1" smtClean="0">
                        <a:solidFill>
                          <a:schemeClr val="tx1"/>
                        </a:solidFill>
                        <a:latin typeface="Cambria Math" panose="02040503050406030204" pitchFamily="18" charset="0"/>
                        <a:ea typeface="Cambria Math" pitchFamily="18" charset="0"/>
                        <a:cs typeface="Arial Unicode MS" pitchFamily="34" charset="-128"/>
                      </a:rPr>
                      <m:t>=1 </m:t>
                    </m:r>
                    <m:r>
                      <a:rPr lang="en-US" sz="2800" b="0" i="1" smtClean="0">
                        <a:solidFill>
                          <a:schemeClr val="tx1"/>
                        </a:solidFill>
                        <a:latin typeface="Cambria Math" panose="02040503050406030204" pitchFamily="18" charset="0"/>
                        <a:ea typeface="Cambria Math" pitchFamily="18" charset="0"/>
                        <a:cs typeface="Arial Unicode MS" pitchFamily="34" charset="-128"/>
                      </a:rPr>
                      <m:t>𝑚𝑜𝑑</m:t>
                    </m:r>
                    <m:r>
                      <a:rPr lang="en-US" sz="2800" b="0" i="1" smtClean="0">
                        <a:solidFill>
                          <a:schemeClr val="tx1"/>
                        </a:solidFill>
                        <a:latin typeface="Cambria Math" panose="02040503050406030204" pitchFamily="18" charset="0"/>
                        <a:ea typeface="Cambria Math" pitchFamily="18" charset="0"/>
                        <a:cs typeface="Arial Unicode MS" pitchFamily="34" charset="-128"/>
                      </a:rPr>
                      <m:t> </m:t>
                    </m:r>
                    <m:r>
                      <a:rPr lang="en-US" sz="2800" b="0" i="1" smtClean="0">
                        <a:solidFill>
                          <a:schemeClr val="tx1"/>
                        </a:solidFill>
                        <a:latin typeface="Cambria Math" panose="02040503050406030204" pitchFamily="18" charset="0"/>
                        <a:ea typeface="Cambria Math" pitchFamily="18" charset="0"/>
                        <a:cs typeface="Arial Unicode MS" pitchFamily="34" charset="-128"/>
                      </a:rPr>
                      <m:t>𝑁</m:t>
                    </m:r>
                    <m:r>
                      <a:rPr lang="en-US" sz="2800" b="0" i="0" smtClean="0">
                        <a:solidFill>
                          <a:schemeClr val="tx1"/>
                        </a:solidFill>
                        <a:latin typeface="Cambria Math" panose="02040503050406030204" pitchFamily="18" charset="0"/>
                        <a:ea typeface="Cambria Math" pitchFamily="18" charset="0"/>
                        <a:cs typeface="Arial Unicode MS" pitchFamily="34" charset="-128"/>
                      </a:rPr>
                      <m:t>.</m:t>
                    </m:r>
                  </m:oMath>
                </a14:m>
                <a:endParaRPr lang="en-US" sz="2800" dirty="0">
                  <a:solidFill>
                    <a:schemeClr val="tx1"/>
                  </a:solidFill>
                  <a:latin typeface="+mj-lt"/>
                  <a:cs typeface="Arial" panose="020B0604020202020204" pitchFamily="34" charset="0"/>
                </a:endParaRPr>
              </a:p>
            </p:txBody>
          </p:sp>
        </mc:Choice>
        <mc:Fallback xmlns="">
          <p:sp>
            <p:nvSpPr>
              <p:cNvPr id="13" name="object 3">
                <a:extLst>
                  <a:ext uri="{FF2B5EF4-FFF2-40B4-BE49-F238E27FC236}">
                    <a16:creationId xmlns:a16="http://schemas.microsoft.com/office/drawing/2014/main" id="{0DE3D18A-D6B4-BF3A-453E-22CAE44A4386}"/>
                  </a:ext>
                </a:extLst>
              </p:cNvPr>
              <p:cNvSpPr txBox="1">
                <a:spLocks noRot="1" noChangeAspect="1" noMove="1" noResize="1" noEditPoints="1" noAdjustHandles="1" noChangeArrowheads="1" noChangeShapeType="1" noTextEdit="1"/>
              </p:cNvSpPr>
              <p:nvPr/>
            </p:nvSpPr>
            <p:spPr>
              <a:xfrm>
                <a:off x="755576" y="5710386"/>
                <a:ext cx="9513825" cy="916918"/>
              </a:xfrm>
              <a:prstGeom prst="rect">
                <a:avLst/>
              </a:prstGeom>
              <a:blipFill>
                <a:blip r:embed="rId10"/>
                <a:stretch>
                  <a:fillRect l="-2000" t="-9589" b="-23288"/>
                </a:stretch>
              </a:blipFill>
            </p:spPr>
            <p:txBody>
              <a:bodyPr/>
              <a:lstStyle/>
              <a:p>
                <a:r>
                  <a:rPr lang="en-US">
                    <a:noFill/>
                  </a:rPr>
                  <a:t> </a:t>
                </a:r>
              </a:p>
            </p:txBody>
          </p:sp>
        </mc:Fallback>
      </mc:AlternateContent>
    </p:spTree>
    <p:extLst>
      <p:ext uri="{BB962C8B-B14F-4D97-AF65-F5344CB8AC3E}">
        <p14:creationId xmlns:p14="http://schemas.microsoft.com/office/powerpoint/2010/main" val="2381992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1" grpId="0"/>
      <p:bldP spid="12" grpId="0" animBg="1"/>
      <p:bldP spid="12" grpId="1"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8792164-5014-A817-4C1A-F09F9C6459BA}"/>
              </a:ext>
            </a:extLst>
          </p:cNvPr>
          <p:cNvSpPr txBox="1">
            <a:spLocks/>
          </p:cNvSpPr>
          <p:nvPr/>
        </p:nvSpPr>
        <p:spPr>
          <a:xfrm>
            <a:off x="179512" y="191634"/>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Examples</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573B29E-840A-ADF1-5405-356AF8410DF1}"/>
                  </a:ext>
                </a:extLst>
              </p:cNvPr>
              <p:cNvSpPr txBox="1"/>
              <p:nvPr/>
            </p:nvSpPr>
            <p:spPr>
              <a:xfrm>
                <a:off x="2232248" y="1628800"/>
                <a:ext cx="4572000" cy="523220"/>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𝟐</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8" name="TextBox 7">
                <a:extLst>
                  <a:ext uri="{FF2B5EF4-FFF2-40B4-BE49-F238E27FC236}">
                    <a16:creationId xmlns:a16="http://schemas.microsoft.com/office/drawing/2014/main" id="{5573B29E-840A-ADF1-5405-356AF8410DF1}"/>
                  </a:ext>
                </a:extLst>
              </p:cNvPr>
              <p:cNvSpPr txBox="1">
                <a:spLocks noRot="1" noChangeAspect="1" noMove="1" noResize="1" noEditPoints="1" noAdjustHandles="1" noChangeArrowheads="1" noChangeShapeType="1" noTextEdit="1"/>
              </p:cNvSpPr>
              <p:nvPr/>
            </p:nvSpPr>
            <p:spPr>
              <a:xfrm>
                <a:off x="2232248" y="1628800"/>
                <a:ext cx="4572000" cy="523220"/>
              </a:xfrm>
              <a:prstGeom prst="rect">
                <a:avLst/>
              </a:prstGeom>
              <a:blipFill>
                <a:blip r:embed="rId3"/>
                <a:stretch>
                  <a:fillRect b="-190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049F0FD-9A02-FA9A-C5F5-5C3399388910}"/>
                  </a:ext>
                </a:extLst>
              </p:cNvPr>
              <p:cNvSpPr txBox="1"/>
              <p:nvPr/>
            </p:nvSpPr>
            <p:spPr>
              <a:xfrm>
                <a:off x="2232248" y="2329716"/>
                <a:ext cx="4572000" cy="532646"/>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𝟑</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𝟐</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9" name="TextBox 8">
                <a:extLst>
                  <a:ext uri="{FF2B5EF4-FFF2-40B4-BE49-F238E27FC236}">
                    <a16:creationId xmlns:a16="http://schemas.microsoft.com/office/drawing/2014/main" id="{D049F0FD-9A02-FA9A-C5F5-5C3399388910}"/>
                  </a:ext>
                </a:extLst>
              </p:cNvPr>
              <p:cNvSpPr txBox="1">
                <a:spLocks noRot="1" noChangeAspect="1" noMove="1" noResize="1" noEditPoints="1" noAdjustHandles="1" noChangeArrowheads="1" noChangeShapeType="1" noTextEdit="1"/>
              </p:cNvSpPr>
              <p:nvPr/>
            </p:nvSpPr>
            <p:spPr>
              <a:xfrm>
                <a:off x="2232248" y="2329716"/>
                <a:ext cx="4572000" cy="532646"/>
              </a:xfrm>
              <a:prstGeom prst="rect">
                <a:avLst/>
              </a:prstGeom>
              <a:blipFill>
                <a:blip r:embed="rId4"/>
                <a:stretch>
                  <a:fillRect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48A6A0F-CAB5-8741-85BE-155F022ABEE9}"/>
                  </a:ext>
                </a:extLst>
              </p:cNvPr>
              <p:cNvSpPr txBox="1"/>
              <p:nvPr/>
            </p:nvSpPr>
            <p:spPr>
              <a:xfrm>
                <a:off x="2232248" y="3041081"/>
                <a:ext cx="4572000" cy="532646"/>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𝟒</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𝟑</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14" name="TextBox 13">
                <a:extLst>
                  <a:ext uri="{FF2B5EF4-FFF2-40B4-BE49-F238E27FC236}">
                    <a16:creationId xmlns:a16="http://schemas.microsoft.com/office/drawing/2014/main" id="{548A6A0F-CAB5-8741-85BE-155F022ABEE9}"/>
                  </a:ext>
                </a:extLst>
              </p:cNvPr>
              <p:cNvSpPr txBox="1">
                <a:spLocks noRot="1" noChangeAspect="1" noMove="1" noResize="1" noEditPoints="1" noAdjustHandles="1" noChangeArrowheads="1" noChangeShapeType="1" noTextEdit="1"/>
              </p:cNvSpPr>
              <p:nvPr/>
            </p:nvSpPr>
            <p:spPr>
              <a:xfrm>
                <a:off x="2232248" y="3041081"/>
                <a:ext cx="4572000" cy="532646"/>
              </a:xfrm>
              <a:prstGeom prst="rect">
                <a:avLst/>
              </a:prstGeom>
              <a:blipFill>
                <a:blip r:embed="rId5"/>
                <a:stretch>
                  <a:fillRect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D54173-CA2E-B287-4B36-E0F25DD0A87A}"/>
                  </a:ext>
                </a:extLst>
              </p:cNvPr>
              <p:cNvSpPr txBox="1"/>
              <p:nvPr/>
            </p:nvSpPr>
            <p:spPr>
              <a:xfrm>
                <a:off x="2232248" y="3753163"/>
                <a:ext cx="4572000" cy="532646"/>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𝟓</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𝟐</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𝟑</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𝟒</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15" name="TextBox 14">
                <a:extLst>
                  <a:ext uri="{FF2B5EF4-FFF2-40B4-BE49-F238E27FC236}">
                    <a16:creationId xmlns:a16="http://schemas.microsoft.com/office/drawing/2014/main" id="{CED54173-CA2E-B287-4B36-E0F25DD0A87A}"/>
                  </a:ext>
                </a:extLst>
              </p:cNvPr>
              <p:cNvSpPr txBox="1">
                <a:spLocks noRot="1" noChangeAspect="1" noMove="1" noResize="1" noEditPoints="1" noAdjustHandles="1" noChangeArrowheads="1" noChangeShapeType="1" noTextEdit="1"/>
              </p:cNvSpPr>
              <p:nvPr/>
            </p:nvSpPr>
            <p:spPr>
              <a:xfrm>
                <a:off x="2232248" y="3753163"/>
                <a:ext cx="4572000" cy="532646"/>
              </a:xfrm>
              <a:prstGeom prst="rect">
                <a:avLst/>
              </a:prstGeom>
              <a:blipFill>
                <a:blip r:embed="rId6"/>
                <a:stretch>
                  <a:fillRect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0958BB5-D6E4-8A57-EDA9-F29281C1FD68}"/>
                  </a:ext>
                </a:extLst>
              </p:cNvPr>
              <p:cNvSpPr txBox="1"/>
              <p:nvPr/>
            </p:nvSpPr>
            <p:spPr>
              <a:xfrm>
                <a:off x="2232248" y="4465245"/>
                <a:ext cx="4572000" cy="532646"/>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𝟔</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𝟓</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16" name="TextBox 15">
                <a:extLst>
                  <a:ext uri="{FF2B5EF4-FFF2-40B4-BE49-F238E27FC236}">
                    <a16:creationId xmlns:a16="http://schemas.microsoft.com/office/drawing/2014/main" id="{00958BB5-D6E4-8A57-EDA9-F29281C1FD68}"/>
                  </a:ext>
                </a:extLst>
              </p:cNvPr>
              <p:cNvSpPr txBox="1">
                <a:spLocks noRot="1" noChangeAspect="1" noMove="1" noResize="1" noEditPoints="1" noAdjustHandles="1" noChangeArrowheads="1" noChangeShapeType="1" noTextEdit="1"/>
              </p:cNvSpPr>
              <p:nvPr/>
            </p:nvSpPr>
            <p:spPr>
              <a:xfrm>
                <a:off x="2232248" y="4465245"/>
                <a:ext cx="4572000" cy="532646"/>
              </a:xfrm>
              <a:prstGeom prst="rect">
                <a:avLst/>
              </a:prstGeom>
              <a:blipFill>
                <a:blip r:embed="rId7"/>
                <a:stretch>
                  <a:fillRect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A47EBFF-6DBB-148B-4A3A-D14DFAFA7BE7}"/>
                  </a:ext>
                </a:extLst>
              </p:cNvPr>
              <p:cNvSpPr txBox="1"/>
              <p:nvPr/>
            </p:nvSpPr>
            <p:spPr>
              <a:xfrm>
                <a:off x="2339752" y="5157192"/>
                <a:ext cx="4572000" cy="532646"/>
              </a:xfrm>
              <a:prstGeom prst="rect">
                <a:avLst/>
              </a:prstGeom>
              <a:noFill/>
            </p:spPr>
            <p:txBody>
              <a:bodyPr wrap="square">
                <a:spAutoFit/>
              </a:bodyPr>
              <a:lstStyle/>
              <a:p>
                <a:pPr/>
                <a14:m>
                  <m:oMathPara xmlns:m="http://schemas.openxmlformats.org/officeDocument/2006/math">
                    <m:oMath>
                      <m:sSubSup>
                        <m:sSubSupPr>
                          <m:ctrlPr>
                            <a:rPr lang="en-US" sz="2800" b="1" i="1">
                              <a:solidFill>
                                <a:srgbClr val="891637"/>
                              </a:solidFill>
                              <a:latin typeface="Cambria Math" panose="02040503050406030204" pitchFamily="18" charset="0"/>
                              <a:ea typeface="Cambria Math" pitchFamily="18" charset="0"/>
                              <a:cs typeface="Arial Unicode MS" pitchFamily="34" charset="-128"/>
                            </a:rPr>
                          </m:ctrlPr>
                        </m:sSubSupPr>
                        <m:e>
                          <m:r>
                            <a:rPr lang="en-US" sz="2800" b="1" i="1">
                              <a:solidFill>
                                <a:srgbClr val="891637"/>
                              </a:solidFill>
                              <a:latin typeface="Cambria Math" panose="02040503050406030204" pitchFamily="18" charset="0"/>
                              <a:ea typeface="Cambria Math" pitchFamily="18" charset="0"/>
                              <a:cs typeface="Arial Unicode MS" pitchFamily="34" charset="-128"/>
                            </a:rPr>
                            <m:t>ℤ</m:t>
                          </m:r>
                        </m:e>
                        <m:sub>
                          <m:r>
                            <a:rPr lang="en-US" sz="2800" b="1" i="1" smtClean="0">
                              <a:solidFill>
                                <a:srgbClr val="891637"/>
                              </a:solidFill>
                              <a:latin typeface="Cambria Math" panose="02040503050406030204" pitchFamily="18" charset="0"/>
                              <a:ea typeface="Cambria Math" pitchFamily="18" charset="0"/>
                              <a:cs typeface="Arial Unicode MS" pitchFamily="34" charset="-128"/>
                            </a:rPr>
                            <m:t>𝟕</m:t>
                          </m:r>
                        </m:sub>
                        <m:sup>
                          <m:r>
                            <a:rPr lang="en-US" sz="2800" b="1" i="1">
                              <a:solidFill>
                                <a:srgbClr val="891637"/>
                              </a:solidFill>
                              <a:latin typeface="Cambria Math" panose="02040503050406030204" pitchFamily="18" charset="0"/>
                              <a:ea typeface="Cambria Math" pitchFamily="18" charset="0"/>
                              <a:cs typeface="Arial Unicode MS" pitchFamily="34" charset="-128"/>
                            </a:rPr>
                            <m:t>∗</m:t>
                          </m:r>
                        </m:sup>
                      </m:sSubSup>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𝟏</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𝟐</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𝟑</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𝟒</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𝟓</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r>
                        <a:rPr lang="en-US" sz="2800" b="1" i="1" smtClean="0">
                          <a:solidFill>
                            <a:srgbClr val="891637"/>
                          </a:solidFill>
                          <a:latin typeface="Cambria Math" panose="02040503050406030204" pitchFamily="18" charset="0"/>
                          <a:ea typeface="Cambria Math" pitchFamily="18" charset="0"/>
                          <a:cs typeface="Arial Unicode MS" pitchFamily="34" charset="-128"/>
                        </a:rPr>
                        <m:t>𝟔</m:t>
                      </m:r>
                      <m:r>
                        <a:rPr lang="en-US" sz="2800" b="1" i="1" smtClean="0">
                          <a:solidFill>
                            <a:srgbClr val="891637"/>
                          </a:solidFill>
                          <a:latin typeface="Cambria Math" panose="02040503050406030204" pitchFamily="18" charset="0"/>
                          <a:ea typeface="Cambria Math" pitchFamily="18" charset="0"/>
                          <a:cs typeface="Arial Unicode MS" pitchFamily="34" charset="-128"/>
                        </a:rPr>
                        <m:t>}</m:t>
                      </m:r>
                    </m:oMath>
                  </m:oMathPara>
                </a14:m>
                <a:endParaRPr lang="en-US" sz="2800" dirty="0"/>
              </a:p>
            </p:txBody>
          </p:sp>
        </mc:Choice>
        <mc:Fallback xmlns="">
          <p:sp>
            <p:nvSpPr>
              <p:cNvPr id="17" name="TextBox 16">
                <a:extLst>
                  <a:ext uri="{FF2B5EF4-FFF2-40B4-BE49-F238E27FC236}">
                    <a16:creationId xmlns:a16="http://schemas.microsoft.com/office/drawing/2014/main" id="{5A47EBFF-6DBB-148B-4A3A-D14DFAFA7BE7}"/>
                  </a:ext>
                </a:extLst>
              </p:cNvPr>
              <p:cNvSpPr txBox="1">
                <a:spLocks noRot="1" noChangeAspect="1" noMove="1" noResize="1" noEditPoints="1" noAdjustHandles="1" noChangeArrowheads="1" noChangeShapeType="1" noTextEdit="1"/>
              </p:cNvSpPr>
              <p:nvPr/>
            </p:nvSpPr>
            <p:spPr>
              <a:xfrm>
                <a:off x="2339752" y="5157192"/>
                <a:ext cx="4572000" cy="532646"/>
              </a:xfrm>
              <a:prstGeom prst="rect">
                <a:avLst/>
              </a:prstGeom>
              <a:blipFill>
                <a:blip r:embed="rId8"/>
                <a:stretch>
                  <a:fillRect b="-19048"/>
                </a:stretch>
              </a:blipFill>
            </p:spPr>
            <p:txBody>
              <a:bodyPr/>
              <a:lstStyle/>
              <a:p>
                <a:r>
                  <a:rPr lang="en-US">
                    <a:noFill/>
                  </a:rPr>
                  <a:t> </a:t>
                </a:r>
              </a:p>
            </p:txBody>
          </p:sp>
        </mc:Fallback>
      </mc:AlternateContent>
    </p:spTree>
    <p:extLst>
      <p:ext uri="{BB962C8B-B14F-4D97-AF65-F5344CB8AC3E}">
        <p14:creationId xmlns:p14="http://schemas.microsoft.com/office/powerpoint/2010/main" val="2151361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Computationally: Multiplicative Group </a:t>
                </a:r>
                <a14:m>
                  <m:oMath xmlns:m="http://schemas.openxmlformats.org/officeDocument/2006/math">
                    <m:sSubSup>
                      <m:sSubSupPr>
                        <m:ctrlPr>
                          <a:rPr lang="en-US" sz="4000" b="1" i="1" smtClean="0">
                            <a:solidFill>
                              <a:schemeClr val="accent1"/>
                            </a:solidFill>
                            <a:latin typeface="Cambria Math" panose="02040503050406030204" pitchFamily="18" charset="0"/>
                            <a:ea typeface="Cambria Math" pitchFamily="18" charset="0"/>
                            <a:cs typeface="Arial Unicode MS" pitchFamily="34" charset="-128"/>
                          </a:rPr>
                        </m:ctrlPr>
                      </m:sSubSupPr>
                      <m:e>
                        <m:r>
                          <a:rPr lang="en-US" sz="4000" b="1" i="1" smtClean="0">
                            <a:solidFill>
                              <a:schemeClr val="accent1"/>
                            </a:solidFill>
                            <a:latin typeface="Cambria Math" panose="02040503050406030204" pitchFamily="18" charset="0"/>
                            <a:ea typeface="Cambria Math" pitchFamily="18" charset="0"/>
                            <a:cs typeface="Arial Unicode MS" pitchFamily="34" charset="-128"/>
                          </a:rPr>
                          <m:t>ℤ</m:t>
                        </m:r>
                      </m:e>
                      <m:sub>
                        <m:r>
                          <a:rPr lang="en-US" sz="4000" b="1" i="1" smtClean="0">
                            <a:solidFill>
                              <a:schemeClr val="accent1"/>
                            </a:solidFill>
                            <a:latin typeface="Cambria Math" panose="02040503050406030204" pitchFamily="18" charset="0"/>
                            <a:ea typeface="Cambria Math" pitchFamily="18" charset="0"/>
                            <a:cs typeface="Arial Unicode MS" pitchFamily="34" charset="-128"/>
                          </a:rPr>
                          <m:t>𝒑</m:t>
                        </m:r>
                      </m:sub>
                      <m:sup>
                        <m:r>
                          <a:rPr lang="en-US" sz="4000" b="1" i="1" smtClean="0">
                            <a:solidFill>
                              <a:schemeClr val="accent1"/>
                            </a:solidFill>
                            <a:latin typeface="Cambria Math" panose="02040503050406030204" pitchFamily="18" charset="0"/>
                            <a:ea typeface="Cambria Math" pitchFamily="18" charset="0"/>
                            <a:cs typeface="Arial Unicode MS" pitchFamily="34" charset="-128"/>
                          </a:rPr>
                          <m:t>∗</m:t>
                        </m:r>
                      </m:sup>
                    </m:sSubSup>
                  </m:oMath>
                </a14:m>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Choice>
        <mc:Fallback xmlns="">
          <p:sp>
            <p:nvSpPr>
              <p:cNvPr id="3" name="Subtitle 1">
                <a:extLst>
                  <a:ext uri="{FF2B5EF4-FFF2-40B4-BE49-F238E27FC236}">
                    <a16:creationId xmlns:a16="http://schemas.microsoft.com/office/drawing/2014/main" id="{D0BCA042-7756-9C4E-952E-DD3DD09C5B5A}"/>
                  </a:ext>
                </a:extLst>
              </p:cNvPr>
              <p:cNvSpPr txBox="1">
                <a:spLocks noRot="1" noChangeAspect="1" noMove="1" noResize="1" noEditPoints="1" noAdjustHandles="1" noChangeArrowheads="1" noChangeShapeType="1" noTextEdit="1"/>
              </p:cNvSpPr>
              <p:nvPr/>
            </p:nvSpPr>
            <p:spPr>
              <a:xfrm>
                <a:off x="179512" y="332656"/>
                <a:ext cx="8712968" cy="792088"/>
              </a:xfrm>
              <a:prstGeom prst="rect">
                <a:avLst/>
              </a:prstGeom>
              <a:blipFill>
                <a:blip r:embed="rId3"/>
                <a:stretch>
                  <a:fillRect t="-12698" b="-126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06C3168F-5BB6-FF6C-E299-FA5BF63BF45F}"/>
                  </a:ext>
                </a:extLst>
              </p:cNvPr>
              <p:cNvSpPr/>
              <p:nvPr/>
            </p:nvSpPr>
            <p:spPr>
              <a:xfrm>
                <a:off x="611560" y="1412776"/>
                <a:ext cx="6707605" cy="556434"/>
              </a:xfrm>
              <a:prstGeom prst="rect">
                <a:avLst/>
              </a:prstGeom>
            </p:spPr>
            <p:txBody>
              <a:bodyPr wrap="none">
                <a:spAutoFit/>
              </a:bodyPr>
              <a:lstStyle/>
              <a:p>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a:t>
                </a:r>
                <a14:m>
                  <m:oMath xmlns:m="http://schemas.openxmlformats.org/officeDocument/2006/math">
                    <m:r>
                      <a:rPr lang="en-US" sz="2800" b="0" i="0" smtClean="0">
                        <a:latin typeface="Cambria Math" panose="02040503050406030204" pitchFamily="18" charset="0"/>
                      </a:rPr>
                      <m:t>{1,…,</m:t>
                    </m:r>
                    <m:r>
                      <m:rPr>
                        <m:sty m:val="p"/>
                      </m:rPr>
                      <a:rPr lang="en-US" sz="2800" b="0" i="0" smtClean="0">
                        <a:latin typeface="Cambria Math" panose="02040503050406030204" pitchFamily="18" charset="0"/>
                      </a:rPr>
                      <m:t>p</m:t>
                    </m:r>
                    <m:r>
                      <a:rPr lang="en-US" sz="2800" b="0" i="0" smtClean="0">
                        <a:latin typeface="Cambria Math" panose="02040503050406030204" pitchFamily="18" charset="0"/>
                      </a:rPr>
                      <m:t>−1},</m:t>
                    </m:r>
                  </m:oMath>
                </a14:m>
                <a:r>
                  <a:rPr lang="en-US" sz="2800" dirty="0"/>
                  <a:t> group operation: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oMath>
                </a14:m>
                <a:r>
                  <a:rPr lang="en-US" sz="2800" dirty="0"/>
                  <a:t> mod </a:t>
                </a:r>
                <a14:m>
                  <m:oMath xmlns:m="http://schemas.openxmlformats.org/officeDocument/2006/math">
                    <m:r>
                      <a:rPr lang="en-US" sz="2800" b="0" i="1" smtClean="0">
                        <a:latin typeface="Cambria Math" panose="02040503050406030204" pitchFamily="18" charset="0"/>
                      </a:rPr>
                      <m:t>𝑝</m:t>
                    </m:r>
                  </m:oMath>
                </a14:m>
                <a:r>
                  <a:rPr lang="en-US" sz="2800" dirty="0"/>
                  <a:t>)</a:t>
                </a:r>
              </a:p>
            </p:txBody>
          </p:sp>
        </mc:Choice>
        <mc:Fallback xmlns="">
          <p:sp>
            <p:nvSpPr>
              <p:cNvPr id="4" name="Rectangle 3">
                <a:extLst>
                  <a:ext uri="{FF2B5EF4-FFF2-40B4-BE49-F238E27FC236}">
                    <a16:creationId xmlns:a16="http://schemas.microsoft.com/office/drawing/2014/main" id="{06C3168F-5BB6-FF6C-E299-FA5BF63BF45F}"/>
                  </a:ext>
                </a:extLst>
              </p:cNvPr>
              <p:cNvSpPr>
                <a:spLocks noRot="1" noChangeAspect="1" noMove="1" noResize="1" noEditPoints="1" noAdjustHandles="1" noChangeArrowheads="1" noChangeShapeType="1" noTextEdit="1"/>
              </p:cNvSpPr>
              <p:nvPr/>
            </p:nvSpPr>
            <p:spPr>
              <a:xfrm>
                <a:off x="611560" y="1412776"/>
                <a:ext cx="6707605" cy="556434"/>
              </a:xfrm>
              <a:prstGeom prst="rect">
                <a:avLst/>
              </a:prstGeom>
              <a:blipFill>
                <a:blip r:embed="rId4"/>
                <a:stretch>
                  <a:fillRect l="-567" t="-8889" r="-945" b="-24444"/>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F9B3ED6E-CF19-665F-5C6F-C76D423C0AD4}"/>
              </a:ext>
            </a:extLst>
          </p:cNvPr>
          <p:cNvSpPr/>
          <p:nvPr/>
        </p:nvSpPr>
        <p:spPr>
          <a:xfrm>
            <a:off x="827584" y="2204864"/>
            <a:ext cx="6493573" cy="523220"/>
          </a:xfrm>
          <a:prstGeom prst="rect">
            <a:avLst/>
          </a:prstGeom>
        </p:spPr>
        <p:txBody>
          <a:bodyPr wrap="none">
            <a:spAutoFit/>
          </a:bodyPr>
          <a:lstStyle/>
          <a:p>
            <a:pPr marL="457200" indent="-457200">
              <a:buFont typeface="Arial" panose="020B0604020202020204" pitchFamily="34" charset="0"/>
              <a:buChar char="•"/>
            </a:pPr>
            <a:r>
              <a:rPr lang="en-US" sz="2800" dirty="0"/>
              <a:t>Computing the group operation is easy.</a:t>
            </a:r>
          </a:p>
        </p:txBody>
      </p:sp>
      <p:sp>
        <p:nvSpPr>
          <p:cNvPr id="9" name="Rectangle 8">
            <a:extLst>
              <a:ext uri="{FF2B5EF4-FFF2-40B4-BE49-F238E27FC236}">
                <a16:creationId xmlns:a16="http://schemas.microsoft.com/office/drawing/2014/main" id="{D385CD2C-AD3E-E1CF-7179-E2388E2A04A9}"/>
              </a:ext>
            </a:extLst>
          </p:cNvPr>
          <p:cNvSpPr/>
          <p:nvPr/>
        </p:nvSpPr>
        <p:spPr>
          <a:xfrm>
            <a:off x="827584" y="2905780"/>
            <a:ext cx="7135992" cy="523220"/>
          </a:xfrm>
          <a:prstGeom prst="rect">
            <a:avLst/>
          </a:prstGeom>
        </p:spPr>
        <p:txBody>
          <a:bodyPr wrap="none">
            <a:spAutoFit/>
          </a:bodyPr>
          <a:lstStyle/>
          <a:p>
            <a:pPr marL="457200" indent="-457200">
              <a:buFont typeface="Arial" panose="020B0604020202020204" pitchFamily="34" charset="0"/>
              <a:buChar char="•"/>
            </a:pPr>
            <a:r>
              <a:rPr lang="en-US" sz="2800" dirty="0"/>
              <a:t>Computing inverses is easy: Extended Euclid.</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B43B7480-2120-FA99-30A9-7852183541C2}"/>
                  </a:ext>
                </a:extLst>
              </p:cNvPr>
              <p:cNvSpPr/>
              <p:nvPr/>
            </p:nvSpPr>
            <p:spPr>
              <a:xfrm>
                <a:off x="827583" y="3573016"/>
                <a:ext cx="8123003" cy="1418209"/>
              </a:xfrm>
              <a:prstGeom prst="rect">
                <a:avLst/>
              </a:prstGeom>
            </p:spPr>
            <p:txBody>
              <a:bodyPr wrap="square">
                <a:spAutoFit/>
              </a:bodyPr>
              <a:lstStyle/>
              <a:p>
                <a:pPr marL="457200" indent="-457200">
                  <a:buFont typeface="Arial" panose="020B0604020202020204" pitchFamily="34" charset="0"/>
                  <a:buChar char="•"/>
                </a:pPr>
                <a:r>
                  <a:rPr lang="en-US" sz="2800" dirty="0"/>
                  <a:t>Exponentiation (given </a:t>
                </a:r>
                <a14:m>
                  <m:oMath xmlns:m="http://schemas.openxmlformats.org/officeDocument/2006/math">
                    <m:sSubSup>
                      <m:sSubSupPr>
                        <m:ctrlPr>
                          <a:rPr lang="en-US" sz="2800" b="0" i="1" dirty="0" smtClean="0">
                            <a:latin typeface="Cambria Math" panose="02040503050406030204" pitchFamily="18" charset="0"/>
                          </a:rPr>
                        </m:ctrlPr>
                      </m:sSubSupPr>
                      <m:e>
                        <m:r>
                          <a:rPr lang="en-US" sz="2800" b="0" i="1" dirty="0" smtClean="0">
                            <a:latin typeface="Cambria Math" panose="02040503050406030204" pitchFamily="18" charset="0"/>
                          </a:rPr>
                          <m:t>𝑔</m:t>
                        </m:r>
                        <m:r>
                          <a:rPr lang="en-US" sz="2800" i="1" dirty="0" smtClean="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r>
                      <a:rPr lang="en-US" sz="2800" i="1" dirty="0">
                        <a:latin typeface="Cambria Math" panose="02040503050406030204" pitchFamily="18" charset="0"/>
                      </a:rPr>
                      <m:t> </m:t>
                    </m:r>
                  </m:oMath>
                </a14:m>
                <a:r>
                  <a:rPr lang="en-US" sz="2800" dirty="0"/>
                  <a:t>and </a:t>
                </a:r>
                <a14:m>
                  <m:oMath xmlns:m="http://schemas.openxmlformats.org/officeDocument/2006/math">
                    <m:r>
                      <a:rPr lang="en-US" sz="2800" b="0" i="1" smtClean="0">
                        <a:latin typeface="Cambria Math" panose="02040503050406030204" pitchFamily="18" charset="0"/>
                        <a:ea typeface="Cambria Math" panose="02040503050406030204" pitchFamily="18" charset="0"/>
                      </a:rPr>
                      <m:t>𝑥</m:t>
                    </m:r>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Sub>
                  </m:oMath>
                </a14:m>
                <a:r>
                  <a:rPr lang="en-US" sz="2800" dirty="0"/>
                  <a:t>, find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𝑥</m:t>
                        </m:r>
                      </m:sup>
                    </m:sSup>
                  </m:oMath>
                </a14:m>
                <a:r>
                  <a:rPr lang="en-US" sz="2800" dirty="0"/>
                  <a:t> mod p) is easy:</a:t>
                </a:r>
                <a:r>
                  <a:rPr lang="en-US" sz="2800" b="1" dirty="0"/>
                  <a:t> Repeated Squaring Algorithm.</a:t>
                </a:r>
                <a:endParaRPr lang="en-US" sz="2800" dirty="0"/>
              </a:p>
              <a:p>
                <a:pPr marL="457200" indent="-457200">
                  <a:buFont typeface="Arial" panose="020B0604020202020204" pitchFamily="34" charset="0"/>
                  <a:buChar char="•"/>
                </a:pPr>
                <a:endParaRPr lang="en-US" sz="2800" dirty="0"/>
              </a:p>
            </p:txBody>
          </p:sp>
        </mc:Choice>
        <mc:Fallback xmlns="">
          <p:sp>
            <p:nvSpPr>
              <p:cNvPr id="12" name="Rectangle 11">
                <a:extLst>
                  <a:ext uri="{FF2B5EF4-FFF2-40B4-BE49-F238E27FC236}">
                    <a16:creationId xmlns:a16="http://schemas.microsoft.com/office/drawing/2014/main" id="{B43B7480-2120-FA99-30A9-7852183541C2}"/>
                  </a:ext>
                </a:extLst>
              </p:cNvPr>
              <p:cNvSpPr>
                <a:spLocks noRot="1" noChangeAspect="1" noMove="1" noResize="1" noEditPoints="1" noAdjustHandles="1" noChangeArrowheads="1" noChangeShapeType="1" noTextEdit="1"/>
              </p:cNvSpPr>
              <p:nvPr/>
            </p:nvSpPr>
            <p:spPr>
              <a:xfrm>
                <a:off x="827583" y="3573016"/>
                <a:ext cx="8123003" cy="1418209"/>
              </a:xfrm>
              <a:prstGeom prst="rect">
                <a:avLst/>
              </a:prstGeom>
              <a:blipFill>
                <a:blip r:embed="rId5"/>
                <a:stretch>
                  <a:fillRect l="-1406" t="-35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CE4D11CB-E87A-B770-995F-BA8FC99F3A1A}"/>
                  </a:ext>
                </a:extLst>
              </p:cNvPr>
              <p:cNvSpPr/>
              <p:nvPr/>
            </p:nvSpPr>
            <p:spPr>
              <a:xfrm>
                <a:off x="816295" y="4887085"/>
                <a:ext cx="8089632" cy="1451423"/>
              </a:xfrm>
              <a:prstGeom prst="rect">
                <a:avLst/>
              </a:prstGeom>
            </p:spPr>
            <p:txBody>
              <a:bodyPr wrap="square">
                <a:spAutoFit/>
              </a:bodyPr>
              <a:lstStyle/>
              <a:p>
                <a:pPr marL="457200" indent="-457200">
                  <a:buFont typeface="Arial" panose="020B0604020202020204" pitchFamily="34" charset="0"/>
                  <a:buChar char="•"/>
                </a:pPr>
                <a:r>
                  <a:rPr lang="en-US" sz="2800" dirty="0"/>
                  <a:t>The discrete logarithm problem (given a generator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𝑔</m:t>
                        </m:r>
                        <m:r>
                          <a:rPr lang="en-US" sz="2800" b="0" i="1" dirty="0" smtClean="0">
                            <a:latin typeface="Cambria Math" panose="02040503050406030204" pitchFamily="18" charset="0"/>
                          </a:rPr>
                          <m:t> </m:t>
                        </m:r>
                        <m:r>
                          <m:rPr>
                            <m:sty m:val="p"/>
                          </m:rPr>
                          <a:rPr lang="en-US" sz="2800" b="0" i="0" dirty="0" smtClean="0">
                            <a:latin typeface="Cambria Math" panose="02040503050406030204" pitchFamily="18" charset="0"/>
                          </a:rPr>
                          <m:t>and</m:t>
                        </m:r>
                        <m:r>
                          <a:rPr lang="en-US" sz="2800" b="0" i="1" dirty="0" smtClean="0">
                            <a:latin typeface="Cambria Math" panose="02040503050406030204" pitchFamily="18" charset="0"/>
                          </a:rPr>
                          <m:t> </m:t>
                        </m:r>
                        <m:r>
                          <a:rPr lang="en-US" sz="2800" b="0" i="1" dirty="0" smtClean="0">
                            <a:latin typeface="Cambria Math" panose="02040503050406030204" pitchFamily="18" charset="0"/>
                          </a:rPr>
                          <m:t>ℎ</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find </a:t>
                </a:r>
                <a14:m>
                  <m:oMath xmlns:m="http://schemas.openxmlformats.org/officeDocument/2006/math">
                    <m:r>
                      <a:rPr lang="en-US" sz="2800" i="1">
                        <a:latin typeface="Cambria Math" panose="02040503050406030204" pitchFamily="18" charset="0"/>
                        <a:ea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ℤ</m:t>
                        </m:r>
                      </m:e>
                      <m:sub>
                        <m:r>
                          <a:rPr lang="en-US" sz="2800" i="1">
                            <a:latin typeface="Cambria Math" panose="02040503050406030204" pitchFamily="18" charset="0"/>
                            <a:ea typeface="Cambria Math" panose="02040503050406030204" pitchFamily="18" charset="0"/>
                          </a:rPr>
                          <m:t>𝑝</m:t>
                        </m:r>
                        <m:r>
                          <a:rPr lang="en-US" sz="2800" i="1">
                            <a:latin typeface="Cambria Math" panose="02040503050406030204" pitchFamily="18" charset="0"/>
                            <a:ea typeface="Cambria Math" panose="02040503050406030204" pitchFamily="18" charset="0"/>
                          </a:rPr>
                          <m:t>−1</m:t>
                        </m:r>
                      </m:sub>
                    </m:sSub>
                  </m:oMath>
                </a14:m>
                <a:r>
                  <a:rPr lang="en-US" sz="2800" dirty="0"/>
                  <a:t> s</a:t>
                </a:r>
                <a:r>
                  <a:rPr lang="en-US" sz="2800" dirty="0" err="1"/>
                  <a:t>.t.</a:t>
                </a:r>
                <a:r>
                  <a:rPr lang="en-US" sz="2800" dirty="0"/>
                  <a:t> </a:t>
                </a:r>
                <a14:m>
                  <m:oMath xmlns:m="http://schemas.openxmlformats.org/officeDocument/2006/math">
                    <m:r>
                      <m:rPr>
                        <m:sty m:val="p"/>
                      </m:rPr>
                      <a:rPr lang="en-US" sz="2800" b="0" i="0" smtClean="0">
                        <a:latin typeface="Cambria Math" panose="02040503050406030204" pitchFamily="18" charset="0"/>
                      </a:rPr>
                      <m:t>h</m:t>
                    </m:r>
                    <m:r>
                      <a:rPr lang="en-US" sz="2800" b="0" i="0" smtClean="0">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oMath>
                </a14:m>
                <a:r>
                  <a:rPr lang="en-US" sz="2800" dirty="0"/>
                  <a:t> mod p) is </a:t>
                </a:r>
                <a:r>
                  <a:rPr lang="en-US" sz="2800" b="1" dirty="0">
                    <a:solidFill>
                      <a:srgbClr val="0000FF"/>
                    </a:solidFill>
                  </a:rPr>
                  <a:t>hard</a:t>
                </a:r>
                <a:r>
                  <a:rPr lang="en-US" sz="2800" dirty="0"/>
                  <a:t>, to the best of our knowledge!</a:t>
                </a:r>
              </a:p>
            </p:txBody>
          </p:sp>
        </mc:Choice>
        <mc:Fallback xmlns="">
          <p:sp>
            <p:nvSpPr>
              <p:cNvPr id="26" name="Rectangle 25">
                <a:extLst>
                  <a:ext uri="{FF2B5EF4-FFF2-40B4-BE49-F238E27FC236}">
                    <a16:creationId xmlns:a16="http://schemas.microsoft.com/office/drawing/2014/main" id="{CE4D11CB-E87A-B770-995F-BA8FC99F3A1A}"/>
                  </a:ext>
                </a:extLst>
              </p:cNvPr>
              <p:cNvSpPr>
                <a:spLocks noRot="1" noChangeAspect="1" noMove="1" noResize="1" noEditPoints="1" noAdjustHandles="1" noChangeArrowheads="1" noChangeShapeType="1" noTextEdit="1"/>
              </p:cNvSpPr>
              <p:nvPr/>
            </p:nvSpPr>
            <p:spPr>
              <a:xfrm>
                <a:off x="816295" y="4887085"/>
                <a:ext cx="8089632" cy="1451423"/>
              </a:xfrm>
              <a:prstGeom prst="rect">
                <a:avLst/>
              </a:prstGeom>
              <a:blipFill>
                <a:blip r:embed="rId6"/>
                <a:stretch>
                  <a:fillRect l="-1411" t="-4310" b="-7759"/>
                </a:stretch>
              </a:blipFill>
            </p:spPr>
            <p:txBody>
              <a:bodyPr/>
              <a:lstStyle/>
              <a:p>
                <a:r>
                  <a:rPr lang="en-US">
                    <a:noFill/>
                  </a:rPr>
                  <a:t> </a:t>
                </a:r>
              </a:p>
            </p:txBody>
          </p:sp>
        </mc:Fallback>
      </mc:AlternateContent>
    </p:spTree>
    <p:extLst>
      <p:ext uri="{BB962C8B-B14F-4D97-AF65-F5344CB8AC3E}">
        <p14:creationId xmlns:p14="http://schemas.microsoft.com/office/powerpoint/2010/main" val="19899188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2AAC2-E64E-214C-DB66-9C6206D66050}"/>
            </a:ext>
          </a:extLst>
        </p:cNvPr>
        <p:cNvGrpSpPr/>
        <p:nvPr/>
      </p:nvGrpSpPr>
      <p:grpSpPr>
        <a:xfrm>
          <a:off x="0" y="0"/>
          <a:ext cx="0" cy="0"/>
          <a:chOff x="0" y="0"/>
          <a:chExt cx="0" cy="0"/>
        </a:xfrm>
      </p:grpSpPr>
      <p:sp>
        <p:nvSpPr>
          <p:cNvPr id="3" name="Subtitle 1">
            <a:extLst>
              <a:ext uri="{FF2B5EF4-FFF2-40B4-BE49-F238E27FC236}">
                <a16:creationId xmlns:a16="http://schemas.microsoft.com/office/drawing/2014/main" id="{0CC0591E-DA9E-EDAB-2076-E1DBD1B31CD2}"/>
              </a:ext>
            </a:extLst>
          </p:cNvPr>
          <p:cNvSpPr txBox="1">
            <a:spLocks/>
          </p:cNvSpPr>
          <p:nvPr/>
        </p:nvSpPr>
        <p:spPr>
          <a:xfrm>
            <a:off x="179512" y="260648"/>
            <a:ext cx="8712968" cy="1296144"/>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Algorithms for Discrete Log </a:t>
            </a:r>
            <a:br>
              <a:rPr lang="en-US" sz="4000" b="1" dirty="0">
                <a:solidFill>
                  <a:schemeClr val="accent1"/>
                </a:solidFill>
                <a:latin typeface="Calibri" panose="020F0502020204030204" pitchFamily="34" charset="0"/>
                <a:ea typeface="Cambria Math" pitchFamily="18" charset="0"/>
                <a:cs typeface="Arial Unicode MS" pitchFamily="34" charset="-128"/>
              </a:rPr>
            </a:br>
            <a:r>
              <a:rPr lang="en-US" sz="4000" b="1" dirty="0">
                <a:solidFill>
                  <a:schemeClr val="accent1"/>
                </a:solidFill>
                <a:latin typeface="Calibri" panose="020F0502020204030204" pitchFamily="34" charset="0"/>
                <a:ea typeface="Cambria Math" pitchFamily="18" charset="0"/>
                <a:cs typeface="Arial Unicode MS" pitchFamily="34" charset="-128"/>
              </a:rPr>
              <a:t>(for Finite Fields)</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4" name="Rectangle 3">
            <a:extLst>
              <a:ext uri="{FF2B5EF4-FFF2-40B4-BE49-F238E27FC236}">
                <a16:creationId xmlns:a16="http://schemas.microsoft.com/office/drawing/2014/main" id="{5A2AC5B1-DDAB-2842-7F4C-EF21EA73412B}"/>
              </a:ext>
            </a:extLst>
          </p:cNvPr>
          <p:cNvSpPr/>
          <p:nvPr/>
        </p:nvSpPr>
        <p:spPr>
          <a:xfrm>
            <a:off x="755576" y="1916832"/>
            <a:ext cx="7848872" cy="4401205"/>
          </a:xfrm>
          <a:prstGeom prst="rect">
            <a:avLst/>
          </a:prstGeom>
        </p:spPr>
        <p:txBody>
          <a:bodyPr wrap="square">
            <a:spAutoFit/>
          </a:bodyPr>
          <a:lstStyle/>
          <a:p>
            <a:pPr lvl="0"/>
            <a:r>
              <a:rPr lang="en-US" sz="2800" b="1" dirty="0"/>
              <a:t>Index Calculus Algorithm:</a:t>
            </a:r>
            <a:r>
              <a:rPr lang="en-US" sz="2800" dirty="0"/>
              <a:t> A sub-exponential algorithm applicable to multiplicative groups of finite fields (</a:t>
            </a:r>
            <a:r>
              <a:rPr lang="en-US" sz="2800" dirty="0">
                <a:effectLst/>
              </a:rPr>
              <a:t>𝔽</a:t>
            </a:r>
            <a:r>
              <a:rPr lang="en-US" sz="2800" baseline="-25000" dirty="0">
                <a:effectLst/>
              </a:rPr>
              <a:t>p</a:t>
            </a:r>
            <a:r>
              <a:rPr lang="en-US" sz="2800" dirty="0">
                <a:effectLst/>
              </a:rPr>
              <a:t>)</a:t>
            </a:r>
            <a:r>
              <a:rPr lang="en-US" sz="2800" dirty="0"/>
              <a:t> It gathers linear relations on a "factor base" of small smooth primes and solves a large linear algebra system to find logs. </a:t>
            </a:r>
          </a:p>
          <a:p>
            <a:pPr lvl="0"/>
            <a:endParaRPr lang="en-US" sz="2800" dirty="0"/>
          </a:p>
          <a:p>
            <a:pPr lvl="0"/>
            <a:r>
              <a:rPr lang="en-US" sz="2800" b="1" dirty="0"/>
              <a:t>Number Field Sieve (NFS):</a:t>
            </a:r>
            <a:r>
              <a:rPr lang="en-US" sz="2800" dirty="0"/>
              <a:t> The asymptotically fastest classical method for computing discrete logarithms in large prime fields (</a:t>
            </a:r>
            <a:r>
              <a:rPr lang="en-US" sz="2800" dirty="0">
                <a:effectLst/>
              </a:rPr>
              <a:t>𝔽𝑝</a:t>
            </a:r>
            <a:r>
              <a:rPr lang="en-US" sz="2800" dirty="0"/>
              <a:t>), running in (better than above) sub-exponential time.</a:t>
            </a:r>
          </a:p>
        </p:txBody>
      </p:sp>
      <p:pic>
        <p:nvPicPr>
          <p:cNvPr id="2" name="Picture 1">
            <a:extLst>
              <a:ext uri="{FF2B5EF4-FFF2-40B4-BE49-F238E27FC236}">
                <a16:creationId xmlns:a16="http://schemas.microsoft.com/office/drawing/2014/main" id="{B04DF9DE-5793-8997-B976-F12CC683ABBB}"/>
              </a:ext>
            </a:extLst>
          </p:cNvPr>
          <p:cNvPicPr>
            <a:picLocks noChangeAspect="1"/>
          </p:cNvPicPr>
          <p:nvPr/>
        </p:nvPicPr>
        <p:blipFill>
          <a:blip r:embed="rId3"/>
          <a:stretch>
            <a:fillRect/>
          </a:stretch>
        </p:blipFill>
        <p:spPr>
          <a:xfrm>
            <a:off x="4572000" y="3432412"/>
            <a:ext cx="0" cy="0"/>
          </a:xfrm>
          <a:prstGeom prst="rect">
            <a:avLst/>
          </a:prstGeom>
        </p:spPr>
      </p:pic>
      <p:pic>
        <p:nvPicPr>
          <p:cNvPr id="5" name="Picture 4">
            <a:extLst>
              <a:ext uri="{FF2B5EF4-FFF2-40B4-BE49-F238E27FC236}">
                <a16:creationId xmlns:a16="http://schemas.microsoft.com/office/drawing/2014/main" id="{A8E675E3-8639-C25F-8AAE-A6007A24D409}"/>
              </a:ext>
            </a:extLst>
          </p:cNvPr>
          <p:cNvPicPr>
            <a:picLocks noChangeAspect="1"/>
          </p:cNvPicPr>
          <p:nvPr/>
        </p:nvPicPr>
        <p:blipFill>
          <a:blip r:embed="rId3"/>
          <a:stretch>
            <a:fillRect/>
          </a:stretch>
        </p:blipFill>
        <p:spPr>
          <a:xfrm>
            <a:off x="4722000" y="3582412"/>
            <a:ext cx="0" cy="0"/>
          </a:xfrm>
          <a:prstGeom prst="rect">
            <a:avLst/>
          </a:prstGeom>
        </p:spPr>
      </p:pic>
      <p:pic>
        <p:nvPicPr>
          <p:cNvPr id="6" name="Picture 5">
            <a:extLst>
              <a:ext uri="{FF2B5EF4-FFF2-40B4-BE49-F238E27FC236}">
                <a16:creationId xmlns:a16="http://schemas.microsoft.com/office/drawing/2014/main" id="{8DD02D71-5813-ED41-8D08-2FCCC6799D4F}"/>
              </a:ext>
            </a:extLst>
          </p:cNvPr>
          <p:cNvPicPr>
            <a:picLocks noChangeAspect="1"/>
          </p:cNvPicPr>
          <p:nvPr/>
        </p:nvPicPr>
        <p:blipFill>
          <a:blip r:embed="rId3"/>
          <a:stretch>
            <a:fillRect/>
          </a:stretch>
        </p:blipFill>
        <p:spPr>
          <a:xfrm>
            <a:off x="4872000" y="3732412"/>
            <a:ext cx="0" cy="0"/>
          </a:xfrm>
          <a:prstGeom prst="rect">
            <a:avLst/>
          </a:prstGeom>
        </p:spPr>
      </p:pic>
      <p:pic>
        <p:nvPicPr>
          <p:cNvPr id="7" name="Picture 6">
            <a:extLst>
              <a:ext uri="{FF2B5EF4-FFF2-40B4-BE49-F238E27FC236}">
                <a16:creationId xmlns:a16="http://schemas.microsoft.com/office/drawing/2014/main" id="{572D59AB-AAE1-F023-B5BB-8D07C3A68701}"/>
              </a:ext>
            </a:extLst>
          </p:cNvPr>
          <p:cNvPicPr>
            <a:picLocks noChangeAspect="1"/>
          </p:cNvPicPr>
          <p:nvPr/>
        </p:nvPicPr>
        <p:blipFill>
          <a:blip r:embed="rId3"/>
          <a:stretch>
            <a:fillRect/>
          </a:stretch>
        </p:blipFill>
        <p:spPr>
          <a:xfrm>
            <a:off x="5022000" y="3882412"/>
            <a:ext cx="0" cy="0"/>
          </a:xfrm>
          <a:prstGeom prst="rect">
            <a:avLst/>
          </a:prstGeom>
        </p:spPr>
      </p:pic>
      <p:pic>
        <p:nvPicPr>
          <p:cNvPr id="9" name="Picture 8">
            <a:extLst>
              <a:ext uri="{FF2B5EF4-FFF2-40B4-BE49-F238E27FC236}">
                <a16:creationId xmlns:a16="http://schemas.microsoft.com/office/drawing/2014/main" id="{8EC0C139-B5B8-C66F-BE85-F3181EF25D30}"/>
              </a:ext>
            </a:extLst>
          </p:cNvPr>
          <p:cNvPicPr>
            <a:picLocks noChangeAspect="1"/>
          </p:cNvPicPr>
          <p:nvPr/>
        </p:nvPicPr>
        <p:blipFill>
          <a:blip r:embed="rId3"/>
          <a:stretch>
            <a:fillRect/>
          </a:stretch>
        </p:blipFill>
        <p:spPr>
          <a:xfrm>
            <a:off x="5172000" y="4032412"/>
            <a:ext cx="0" cy="0"/>
          </a:xfrm>
          <a:prstGeom prst="rect">
            <a:avLst/>
          </a:prstGeom>
        </p:spPr>
      </p:pic>
      <p:pic>
        <p:nvPicPr>
          <p:cNvPr id="10" name="Picture 9">
            <a:extLst>
              <a:ext uri="{FF2B5EF4-FFF2-40B4-BE49-F238E27FC236}">
                <a16:creationId xmlns:a16="http://schemas.microsoft.com/office/drawing/2014/main" id="{008069D0-F1C1-598B-439D-826B0027A772}"/>
              </a:ext>
            </a:extLst>
          </p:cNvPr>
          <p:cNvPicPr>
            <a:picLocks noChangeAspect="1"/>
          </p:cNvPicPr>
          <p:nvPr/>
        </p:nvPicPr>
        <p:blipFill>
          <a:blip r:embed="rId3"/>
          <a:stretch>
            <a:fillRect/>
          </a:stretch>
        </p:blipFill>
        <p:spPr>
          <a:xfrm>
            <a:off x="5322000" y="4182412"/>
            <a:ext cx="0" cy="0"/>
          </a:xfrm>
          <a:prstGeom prst="rect">
            <a:avLst/>
          </a:prstGeom>
        </p:spPr>
      </p:pic>
      <p:pic>
        <p:nvPicPr>
          <p:cNvPr id="11" name="Picture 10">
            <a:extLst>
              <a:ext uri="{FF2B5EF4-FFF2-40B4-BE49-F238E27FC236}">
                <a16:creationId xmlns:a16="http://schemas.microsoft.com/office/drawing/2014/main" id="{6402AF9D-F017-823D-797B-BA07BFB4E679}"/>
              </a:ext>
            </a:extLst>
          </p:cNvPr>
          <p:cNvPicPr>
            <a:picLocks noChangeAspect="1"/>
          </p:cNvPicPr>
          <p:nvPr/>
        </p:nvPicPr>
        <p:blipFill>
          <a:blip r:embed="rId3"/>
          <a:stretch>
            <a:fillRect/>
          </a:stretch>
        </p:blipFill>
        <p:spPr>
          <a:xfrm>
            <a:off x="5472000" y="4332412"/>
            <a:ext cx="0" cy="0"/>
          </a:xfrm>
          <a:prstGeom prst="rect">
            <a:avLst/>
          </a:prstGeom>
        </p:spPr>
      </p:pic>
      <p:pic>
        <p:nvPicPr>
          <p:cNvPr id="12" name="Picture 11">
            <a:extLst>
              <a:ext uri="{FF2B5EF4-FFF2-40B4-BE49-F238E27FC236}">
                <a16:creationId xmlns:a16="http://schemas.microsoft.com/office/drawing/2014/main" id="{CF48ED5C-3C6A-2C64-7775-DAC1931F19EF}"/>
              </a:ext>
            </a:extLst>
          </p:cNvPr>
          <p:cNvPicPr>
            <a:picLocks noChangeAspect="1"/>
          </p:cNvPicPr>
          <p:nvPr/>
        </p:nvPicPr>
        <p:blipFill>
          <a:blip r:embed="rId3"/>
          <a:stretch>
            <a:fillRect/>
          </a:stretch>
        </p:blipFill>
        <p:spPr>
          <a:xfrm>
            <a:off x="5622000" y="4482412"/>
            <a:ext cx="0" cy="0"/>
          </a:xfrm>
          <a:prstGeom prst="rect">
            <a:avLst/>
          </a:prstGeom>
        </p:spPr>
      </p:pic>
      <p:pic>
        <p:nvPicPr>
          <p:cNvPr id="13" name="Picture 12">
            <a:extLst>
              <a:ext uri="{FF2B5EF4-FFF2-40B4-BE49-F238E27FC236}">
                <a16:creationId xmlns:a16="http://schemas.microsoft.com/office/drawing/2014/main" id="{BBFECAC9-F041-00AE-DF4D-F82E4114D6EB}"/>
              </a:ext>
            </a:extLst>
          </p:cNvPr>
          <p:cNvPicPr>
            <a:picLocks noChangeAspect="1"/>
          </p:cNvPicPr>
          <p:nvPr/>
        </p:nvPicPr>
        <p:blipFill>
          <a:blip r:embed="rId3"/>
          <a:stretch>
            <a:fillRect/>
          </a:stretch>
        </p:blipFill>
        <p:spPr>
          <a:xfrm>
            <a:off x="5772000" y="4632412"/>
            <a:ext cx="0" cy="0"/>
          </a:xfrm>
          <a:prstGeom prst="rect">
            <a:avLst/>
          </a:prstGeom>
        </p:spPr>
      </p:pic>
      <p:pic>
        <p:nvPicPr>
          <p:cNvPr id="14" name="Picture 13">
            <a:extLst>
              <a:ext uri="{FF2B5EF4-FFF2-40B4-BE49-F238E27FC236}">
                <a16:creationId xmlns:a16="http://schemas.microsoft.com/office/drawing/2014/main" id="{5B2ACDEC-D62D-645A-D978-2884D1F0102F}"/>
              </a:ext>
            </a:extLst>
          </p:cNvPr>
          <p:cNvPicPr>
            <a:picLocks noChangeAspect="1"/>
          </p:cNvPicPr>
          <p:nvPr/>
        </p:nvPicPr>
        <p:blipFill>
          <a:blip r:embed="rId3"/>
          <a:stretch>
            <a:fillRect/>
          </a:stretch>
        </p:blipFill>
        <p:spPr>
          <a:xfrm>
            <a:off x="5922000" y="4782412"/>
            <a:ext cx="0" cy="0"/>
          </a:xfrm>
          <a:prstGeom prst="rect">
            <a:avLst/>
          </a:prstGeom>
        </p:spPr>
      </p:pic>
      <p:pic>
        <p:nvPicPr>
          <p:cNvPr id="17" name="Picture 16">
            <a:extLst>
              <a:ext uri="{FF2B5EF4-FFF2-40B4-BE49-F238E27FC236}">
                <a16:creationId xmlns:a16="http://schemas.microsoft.com/office/drawing/2014/main" id="{11908B4B-175D-C329-16AF-CC8876F54421}"/>
              </a:ext>
            </a:extLst>
          </p:cNvPr>
          <p:cNvPicPr>
            <a:picLocks noChangeAspect="1"/>
          </p:cNvPicPr>
          <p:nvPr/>
        </p:nvPicPr>
        <p:blipFill>
          <a:blip r:embed="rId3"/>
          <a:stretch>
            <a:fillRect/>
          </a:stretch>
        </p:blipFill>
        <p:spPr>
          <a:xfrm>
            <a:off x="6372000" y="5232412"/>
            <a:ext cx="0" cy="0"/>
          </a:xfrm>
          <a:prstGeom prst="rect">
            <a:avLst/>
          </a:prstGeom>
        </p:spPr>
      </p:pic>
      <p:pic>
        <p:nvPicPr>
          <p:cNvPr id="19" name="Picture 18">
            <a:extLst>
              <a:ext uri="{FF2B5EF4-FFF2-40B4-BE49-F238E27FC236}">
                <a16:creationId xmlns:a16="http://schemas.microsoft.com/office/drawing/2014/main" id="{2D454544-6BB3-6246-A4A6-1229CF50A482}"/>
              </a:ext>
            </a:extLst>
          </p:cNvPr>
          <p:cNvPicPr>
            <a:picLocks noChangeAspect="1"/>
          </p:cNvPicPr>
          <p:nvPr/>
        </p:nvPicPr>
        <p:blipFill>
          <a:blip r:embed="rId3"/>
          <a:stretch>
            <a:fillRect/>
          </a:stretch>
        </p:blipFill>
        <p:spPr>
          <a:xfrm>
            <a:off x="6672000" y="5532412"/>
            <a:ext cx="0" cy="0"/>
          </a:xfrm>
          <a:prstGeom prst="rect">
            <a:avLst/>
          </a:prstGeom>
        </p:spPr>
      </p:pic>
    </p:spTree>
    <p:extLst>
      <p:ext uri="{BB962C8B-B14F-4D97-AF65-F5344CB8AC3E}">
        <p14:creationId xmlns:p14="http://schemas.microsoft.com/office/powerpoint/2010/main" val="1846585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260648"/>
            <a:ext cx="8712968" cy="1296144"/>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Algorithms for Discrete Log </a:t>
            </a:r>
            <a:br>
              <a:rPr lang="en-US" sz="4000" b="1" dirty="0">
                <a:solidFill>
                  <a:schemeClr val="accent1"/>
                </a:solidFill>
                <a:latin typeface="Calibri" panose="020F0502020204030204" pitchFamily="34" charset="0"/>
                <a:ea typeface="Cambria Math" pitchFamily="18" charset="0"/>
                <a:cs typeface="Arial Unicode MS" pitchFamily="34" charset="-128"/>
              </a:rPr>
            </a:br>
            <a:r>
              <a:rPr lang="en-US" sz="4000" b="1" dirty="0">
                <a:solidFill>
                  <a:schemeClr val="accent1"/>
                </a:solidFill>
                <a:latin typeface="Calibri" panose="020F0502020204030204" pitchFamily="34" charset="0"/>
                <a:ea typeface="Cambria Math" pitchFamily="18" charset="0"/>
                <a:cs typeface="Arial Unicode MS" pitchFamily="34" charset="-128"/>
              </a:rPr>
              <a:t>(for General Groups)</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3265ECB-4771-D4C7-5331-3869FAD12D4B}"/>
                  </a:ext>
                </a:extLst>
              </p:cNvPr>
              <p:cNvSpPr/>
              <p:nvPr/>
            </p:nvSpPr>
            <p:spPr>
              <a:xfrm>
                <a:off x="755576" y="2472563"/>
                <a:ext cx="7848872" cy="3153877"/>
              </a:xfrm>
              <a:prstGeom prst="rect">
                <a:avLst/>
              </a:prstGeom>
            </p:spPr>
            <p:txBody>
              <a:bodyPr wrap="square">
                <a:spAutoFit/>
              </a:bodyPr>
              <a:lstStyle/>
              <a:p>
                <a:pPr marL="457200" indent="-457200">
                  <a:buFont typeface="Arial" panose="020B0604020202020204" pitchFamily="34" charset="0"/>
                  <a:buChar char="•"/>
                </a:pPr>
                <a:r>
                  <a:rPr lang="en-US" sz="2800" dirty="0"/>
                  <a:t>Pohlig-Hellman algorithm: time </a:t>
                </a:r>
                <a14:m>
                  <m:oMath xmlns:m="http://schemas.openxmlformats.org/officeDocument/2006/math">
                    <m:r>
                      <a:rPr lang="en-US" sz="2800" b="0" i="1" smtClean="0">
                        <a:latin typeface="Cambria Math" panose="02040503050406030204" pitchFamily="18" charset="0"/>
                      </a:rPr>
                      <m:t>𝑂</m:t>
                    </m:r>
                    <m:r>
                      <a:rPr lang="en-US" sz="2800" b="0" i="1" smtClean="0">
                        <a:latin typeface="Cambria Math" panose="02040503050406030204" pitchFamily="18" charset="0"/>
                      </a:rPr>
                      <m:t>(</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𝑞</m:t>
                        </m:r>
                      </m:e>
                    </m:rad>
                    <m:r>
                      <a:rPr lang="en-US" sz="2800" b="0" i="1" smtClean="0">
                        <a:latin typeface="Cambria Math" panose="02040503050406030204" pitchFamily="18" charset="0"/>
                      </a:rPr>
                      <m:t>)</m:t>
                    </m:r>
                  </m:oMath>
                </a14:m>
                <a:r>
                  <a:rPr lang="en-US" sz="2800" dirty="0"/>
                  <a:t> where </a:t>
                </a:r>
                <a14:m>
                  <m:oMath xmlns:m="http://schemas.openxmlformats.org/officeDocument/2006/math">
                    <m:r>
                      <a:rPr lang="en-US" sz="2800" b="0" i="1" smtClean="0">
                        <a:latin typeface="Cambria Math" panose="02040503050406030204" pitchFamily="18" charset="0"/>
                      </a:rPr>
                      <m:t>𝑞</m:t>
                    </m:r>
                  </m:oMath>
                </a14:m>
                <a:r>
                  <a:rPr lang="en-US" sz="2800" dirty="0"/>
                  <a:t> is the largest prime factor of the order of group (e.g.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−1</m:t>
                    </m:r>
                  </m:oMath>
                </a14:m>
                <a:r>
                  <a:rPr lang="en-US" sz="2800" dirty="0"/>
                  <a:t> in the case of </a:t>
                </a:r>
                <a14:m>
                  <m:oMath xmlns:m="http://schemas.openxmlformats.org/officeDocument/2006/math">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𝑍</m:t>
                        </m:r>
                      </m:e>
                      <m:sub>
                        <m:r>
                          <a:rPr lang="en-US" sz="2800" b="0" i="1" smtClean="0">
                            <a:latin typeface="Cambria Math" panose="02040503050406030204" pitchFamily="18" charset="0"/>
                          </a:rPr>
                          <m:t>𝑝</m:t>
                        </m:r>
                      </m:sub>
                      <m:sup>
                        <m:r>
                          <a:rPr lang="en-US" sz="2800" b="0" i="1" smtClean="0">
                            <a:latin typeface="Cambria Math" panose="02040503050406030204" pitchFamily="18" charset="0"/>
                          </a:rPr>
                          <m:t>∗</m:t>
                        </m:r>
                      </m:sup>
                    </m:sSubSup>
                  </m:oMath>
                </a14:m>
                <a:r>
                  <a:rPr lang="en-US" sz="2800" dirty="0"/>
                  <a:t>). That is, there are </a:t>
                </a:r>
                <a:r>
                  <a:rPr lang="en-US" sz="2800" dirty="0" err="1"/>
                  <a:t>dlog</a:t>
                </a:r>
                <a:r>
                  <a:rPr lang="en-US" sz="2800" dirty="0"/>
                  <a:t>-easy primes.</a:t>
                </a:r>
              </a:p>
              <a:p>
                <a:pPr marL="457200" indent="-457200">
                  <a:buFont typeface="Arial" panose="020B0604020202020204" pitchFamily="34" charset="0"/>
                  <a:buChar char="•"/>
                </a:pPr>
                <a:r>
                  <a:rPr lang="en-US" sz="2800" b="1" dirty="0"/>
                  <a:t>Pollard’s Rho Algorithm:</a:t>
                </a:r>
                <a:r>
                  <a:rPr lang="en-US" sz="2800" dirty="0"/>
                  <a:t> Uses pseudo-random walks to find collisions via birthday paradox logic; achieves </a:t>
                </a:r>
                <a:r>
                  <a:rPr lang="en-US" sz="2800" dirty="0">
                    <a:effectLst/>
                  </a:rPr>
                  <a:t>𝑂(sqrt(p)) time with</a:t>
                </a:r>
                <a:r>
                  <a:rPr lang="en-US" sz="2800" dirty="0"/>
                  <a:t> (O(1) space).</a:t>
                </a:r>
              </a:p>
            </p:txBody>
          </p:sp>
        </mc:Choice>
        <mc:Fallback xmlns="">
          <p:sp>
            <p:nvSpPr>
              <p:cNvPr id="4" name="Rectangle 3">
                <a:extLst>
                  <a:ext uri="{FF2B5EF4-FFF2-40B4-BE49-F238E27FC236}">
                    <a16:creationId xmlns:a16="http://schemas.microsoft.com/office/drawing/2014/main" id="{E3265ECB-4771-D4C7-5331-3869FAD12D4B}"/>
                  </a:ext>
                </a:extLst>
              </p:cNvPr>
              <p:cNvSpPr>
                <a:spLocks noRot="1" noChangeAspect="1" noMove="1" noResize="1" noEditPoints="1" noAdjustHandles="1" noChangeArrowheads="1" noChangeShapeType="1" noTextEdit="1"/>
              </p:cNvSpPr>
              <p:nvPr/>
            </p:nvSpPr>
            <p:spPr>
              <a:xfrm>
                <a:off x="755576" y="2472563"/>
                <a:ext cx="7848872" cy="3153877"/>
              </a:xfrm>
              <a:prstGeom prst="rect">
                <a:avLst/>
              </a:prstGeom>
              <a:blipFill>
                <a:blip r:embed="rId3"/>
                <a:stretch>
                  <a:fillRect l="-1454" t="-1600" r="-1777"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14D6FA4C-A7DF-4687-9084-1761BCE20092}"/>
                  </a:ext>
                </a:extLst>
              </p:cNvPr>
              <p:cNvSpPr/>
              <p:nvPr/>
            </p:nvSpPr>
            <p:spPr>
              <a:xfrm>
                <a:off x="755576" y="1491616"/>
                <a:ext cx="7848872" cy="966227"/>
              </a:xfrm>
              <a:prstGeom prst="rect">
                <a:avLst/>
              </a:prstGeom>
            </p:spPr>
            <p:txBody>
              <a:bodyPr wrap="square">
                <a:spAutoFit/>
              </a:bodyPr>
              <a:lstStyle/>
              <a:p>
                <a:pPr marL="457200" indent="-457200">
                  <a:buFont typeface="Arial" panose="020B0604020202020204" pitchFamily="34" charset="0"/>
                  <a:buChar char="•"/>
                </a:pPr>
                <a:r>
                  <a:rPr lang="en-US" sz="2800" dirty="0"/>
                  <a:t>Baby Step-Giant Step algorithm: time --- and space --- </a:t>
                </a:r>
                <a14:m>
                  <m:oMath xmlns:m="http://schemas.openxmlformats.org/officeDocument/2006/math">
                    <m:r>
                      <a:rPr lang="en-US" sz="2800" i="1">
                        <a:latin typeface="Cambria Math" panose="02040503050406030204" pitchFamily="18" charset="0"/>
                      </a:rPr>
                      <m:t>𝑂</m:t>
                    </m:r>
                    <m:r>
                      <a:rPr lang="en-US" sz="2800" i="1">
                        <a:latin typeface="Cambria Math" panose="02040503050406030204" pitchFamily="18" charset="0"/>
                      </a:rPr>
                      <m:t>(</m:t>
                    </m:r>
                    <m:rad>
                      <m:radPr>
                        <m:degHide m:val="on"/>
                        <m:ctrlPr>
                          <a:rPr lang="en-US" sz="2800" i="1">
                            <a:latin typeface="Cambria Math" panose="02040503050406030204" pitchFamily="18" charset="0"/>
                          </a:rPr>
                        </m:ctrlPr>
                      </m:radPr>
                      <m:deg/>
                      <m:e>
                        <m:r>
                          <a:rPr lang="en-US" sz="2800" b="0" i="1" smtClean="0">
                            <a:latin typeface="Cambria Math" panose="02040503050406030204" pitchFamily="18" charset="0"/>
                          </a:rPr>
                          <m:t>𝑝</m:t>
                        </m:r>
                      </m:e>
                    </m:rad>
                    <m:r>
                      <a:rPr lang="en-US" sz="2800" i="1">
                        <a:latin typeface="Cambria Math" panose="02040503050406030204" pitchFamily="18" charset="0"/>
                      </a:rPr>
                      <m:t>)</m:t>
                    </m:r>
                  </m:oMath>
                </a14:m>
                <a:r>
                  <a:rPr lang="en-US" sz="2800" dirty="0"/>
                  <a:t> .</a:t>
                </a:r>
              </a:p>
            </p:txBody>
          </p:sp>
        </mc:Choice>
        <mc:Fallback xmlns="">
          <p:sp>
            <p:nvSpPr>
              <p:cNvPr id="8" name="Rectangle 7">
                <a:extLst>
                  <a:ext uri="{FF2B5EF4-FFF2-40B4-BE49-F238E27FC236}">
                    <a16:creationId xmlns:a16="http://schemas.microsoft.com/office/drawing/2014/main" id="{14D6FA4C-A7DF-4687-9084-1761BCE20092}"/>
                  </a:ext>
                </a:extLst>
              </p:cNvPr>
              <p:cNvSpPr>
                <a:spLocks noRot="1" noChangeAspect="1" noMove="1" noResize="1" noEditPoints="1" noAdjustHandles="1" noChangeArrowheads="1" noChangeShapeType="1" noTextEdit="1"/>
              </p:cNvSpPr>
              <p:nvPr/>
            </p:nvSpPr>
            <p:spPr>
              <a:xfrm>
                <a:off x="755576" y="1491616"/>
                <a:ext cx="7848872" cy="966227"/>
              </a:xfrm>
              <a:prstGeom prst="rect">
                <a:avLst/>
              </a:prstGeom>
              <a:blipFill>
                <a:blip r:embed="rId4"/>
                <a:stretch>
                  <a:fillRect l="-1454" t="-6494" b="-15584"/>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6B5E2D00-A903-F473-5460-97ECC2C70565}"/>
              </a:ext>
            </a:extLst>
          </p:cNvPr>
          <p:cNvPicPr>
            <a:picLocks noChangeAspect="1"/>
          </p:cNvPicPr>
          <p:nvPr/>
        </p:nvPicPr>
        <p:blipFill>
          <a:blip r:embed="rId5"/>
          <a:stretch>
            <a:fillRect/>
          </a:stretch>
        </p:blipFill>
        <p:spPr>
          <a:xfrm>
            <a:off x="4572000" y="3432412"/>
            <a:ext cx="0" cy="0"/>
          </a:xfrm>
          <a:prstGeom prst="rect">
            <a:avLst/>
          </a:prstGeom>
        </p:spPr>
      </p:pic>
      <p:pic>
        <p:nvPicPr>
          <p:cNvPr id="5" name="Picture 4">
            <a:extLst>
              <a:ext uri="{FF2B5EF4-FFF2-40B4-BE49-F238E27FC236}">
                <a16:creationId xmlns:a16="http://schemas.microsoft.com/office/drawing/2014/main" id="{D08BEFA7-FDA0-5B0D-33DC-D66F25693EE3}"/>
              </a:ext>
            </a:extLst>
          </p:cNvPr>
          <p:cNvPicPr>
            <a:picLocks noChangeAspect="1"/>
          </p:cNvPicPr>
          <p:nvPr/>
        </p:nvPicPr>
        <p:blipFill>
          <a:blip r:embed="rId5"/>
          <a:stretch>
            <a:fillRect/>
          </a:stretch>
        </p:blipFill>
        <p:spPr>
          <a:xfrm>
            <a:off x="4722000" y="3582412"/>
            <a:ext cx="0" cy="0"/>
          </a:xfrm>
          <a:prstGeom prst="rect">
            <a:avLst/>
          </a:prstGeom>
        </p:spPr>
      </p:pic>
      <p:pic>
        <p:nvPicPr>
          <p:cNvPr id="6" name="Picture 5">
            <a:extLst>
              <a:ext uri="{FF2B5EF4-FFF2-40B4-BE49-F238E27FC236}">
                <a16:creationId xmlns:a16="http://schemas.microsoft.com/office/drawing/2014/main" id="{6D61777D-7A79-6A51-7DEF-C519E098513B}"/>
              </a:ext>
            </a:extLst>
          </p:cNvPr>
          <p:cNvPicPr>
            <a:picLocks noChangeAspect="1"/>
          </p:cNvPicPr>
          <p:nvPr/>
        </p:nvPicPr>
        <p:blipFill>
          <a:blip r:embed="rId5"/>
          <a:stretch>
            <a:fillRect/>
          </a:stretch>
        </p:blipFill>
        <p:spPr>
          <a:xfrm>
            <a:off x="4872000" y="3732412"/>
            <a:ext cx="0" cy="0"/>
          </a:xfrm>
          <a:prstGeom prst="rect">
            <a:avLst/>
          </a:prstGeom>
        </p:spPr>
      </p:pic>
      <p:pic>
        <p:nvPicPr>
          <p:cNvPr id="7" name="Picture 6">
            <a:extLst>
              <a:ext uri="{FF2B5EF4-FFF2-40B4-BE49-F238E27FC236}">
                <a16:creationId xmlns:a16="http://schemas.microsoft.com/office/drawing/2014/main" id="{EE55B218-4F94-1118-ED79-56BDBFC6A494}"/>
              </a:ext>
            </a:extLst>
          </p:cNvPr>
          <p:cNvPicPr>
            <a:picLocks noChangeAspect="1"/>
          </p:cNvPicPr>
          <p:nvPr/>
        </p:nvPicPr>
        <p:blipFill>
          <a:blip r:embed="rId5"/>
          <a:stretch>
            <a:fillRect/>
          </a:stretch>
        </p:blipFill>
        <p:spPr>
          <a:xfrm>
            <a:off x="5022000" y="3882412"/>
            <a:ext cx="0" cy="0"/>
          </a:xfrm>
          <a:prstGeom prst="rect">
            <a:avLst/>
          </a:prstGeom>
        </p:spPr>
      </p:pic>
      <p:pic>
        <p:nvPicPr>
          <p:cNvPr id="9" name="Picture 8">
            <a:extLst>
              <a:ext uri="{FF2B5EF4-FFF2-40B4-BE49-F238E27FC236}">
                <a16:creationId xmlns:a16="http://schemas.microsoft.com/office/drawing/2014/main" id="{02409FF1-9C55-67C5-06BB-343033786D22}"/>
              </a:ext>
            </a:extLst>
          </p:cNvPr>
          <p:cNvPicPr>
            <a:picLocks noChangeAspect="1"/>
          </p:cNvPicPr>
          <p:nvPr/>
        </p:nvPicPr>
        <p:blipFill>
          <a:blip r:embed="rId5"/>
          <a:stretch>
            <a:fillRect/>
          </a:stretch>
        </p:blipFill>
        <p:spPr>
          <a:xfrm>
            <a:off x="5172000" y="4032412"/>
            <a:ext cx="0" cy="0"/>
          </a:xfrm>
          <a:prstGeom prst="rect">
            <a:avLst/>
          </a:prstGeom>
        </p:spPr>
      </p:pic>
      <p:pic>
        <p:nvPicPr>
          <p:cNvPr id="10" name="Picture 9">
            <a:extLst>
              <a:ext uri="{FF2B5EF4-FFF2-40B4-BE49-F238E27FC236}">
                <a16:creationId xmlns:a16="http://schemas.microsoft.com/office/drawing/2014/main" id="{956D4D97-9C19-04E5-5DFD-6F8234CA8E6D}"/>
              </a:ext>
            </a:extLst>
          </p:cNvPr>
          <p:cNvPicPr>
            <a:picLocks noChangeAspect="1"/>
          </p:cNvPicPr>
          <p:nvPr/>
        </p:nvPicPr>
        <p:blipFill>
          <a:blip r:embed="rId5"/>
          <a:stretch>
            <a:fillRect/>
          </a:stretch>
        </p:blipFill>
        <p:spPr>
          <a:xfrm>
            <a:off x="5322000" y="4182412"/>
            <a:ext cx="0" cy="0"/>
          </a:xfrm>
          <a:prstGeom prst="rect">
            <a:avLst/>
          </a:prstGeom>
        </p:spPr>
      </p:pic>
      <p:pic>
        <p:nvPicPr>
          <p:cNvPr id="11" name="Picture 10">
            <a:extLst>
              <a:ext uri="{FF2B5EF4-FFF2-40B4-BE49-F238E27FC236}">
                <a16:creationId xmlns:a16="http://schemas.microsoft.com/office/drawing/2014/main" id="{24CCBB78-6622-9FA8-01B1-286CC07AAC71}"/>
              </a:ext>
            </a:extLst>
          </p:cNvPr>
          <p:cNvPicPr>
            <a:picLocks noChangeAspect="1"/>
          </p:cNvPicPr>
          <p:nvPr/>
        </p:nvPicPr>
        <p:blipFill>
          <a:blip r:embed="rId5"/>
          <a:stretch>
            <a:fillRect/>
          </a:stretch>
        </p:blipFill>
        <p:spPr>
          <a:xfrm>
            <a:off x="5472000" y="4332412"/>
            <a:ext cx="0" cy="0"/>
          </a:xfrm>
          <a:prstGeom prst="rect">
            <a:avLst/>
          </a:prstGeom>
        </p:spPr>
      </p:pic>
      <p:pic>
        <p:nvPicPr>
          <p:cNvPr id="12" name="Picture 11">
            <a:extLst>
              <a:ext uri="{FF2B5EF4-FFF2-40B4-BE49-F238E27FC236}">
                <a16:creationId xmlns:a16="http://schemas.microsoft.com/office/drawing/2014/main" id="{85577FF1-649B-BDFA-57C7-E94B241D4196}"/>
              </a:ext>
            </a:extLst>
          </p:cNvPr>
          <p:cNvPicPr>
            <a:picLocks noChangeAspect="1"/>
          </p:cNvPicPr>
          <p:nvPr/>
        </p:nvPicPr>
        <p:blipFill>
          <a:blip r:embed="rId5"/>
          <a:stretch>
            <a:fillRect/>
          </a:stretch>
        </p:blipFill>
        <p:spPr>
          <a:xfrm>
            <a:off x="5622000" y="4482412"/>
            <a:ext cx="0" cy="0"/>
          </a:xfrm>
          <a:prstGeom prst="rect">
            <a:avLst/>
          </a:prstGeom>
        </p:spPr>
      </p:pic>
      <p:pic>
        <p:nvPicPr>
          <p:cNvPr id="13" name="Picture 12">
            <a:extLst>
              <a:ext uri="{FF2B5EF4-FFF2-40B4-BE49-F238E27FC236}">
                <a16:creationId xmlns:a16="http://schemas.microsoft.com/office/drawing/2014/main" id="{98C88623-9515-5D18-E5E6-2548706E2CCF}"/>
              </a:ext>
            </a:extLst>
          </p:cNvPr>
          <p:cNvPicPr>
            <a:picLocks noChangeAspect="1"/>
          </p:cNvPicPr>
          <p:nvPr/>
        </p:nvPicPr>
        <p:blipFill>
          <a:blip r:embed="rId5"/>
          <a:stretch>
            <a:fillRect/>
          </a:stretch>
        </p:blipFill>
        <p:spPr>
          <a:xfrm>
            <a:off x="5772000" y="4632412"/>
            <a:ext cx="0" cy="0"/>
          </a:xfrm>
          <a:prstGeom prst="rect">
            <a:avLst/>
          </a:prstGeom>
        </p:spPr>
      </p:pic>
      <p:pic>
        <p:nvPicPr>
          <p:cNvPr id="14" name="Picture 13">
            <a:extLst>
              <a:ext uri="{FF2B5EF4-FFF2-40B4-BE49-F238E27FC236}">
                <a16:creationId xmlns:a16="http://schemas.microsoft.com/office/drawing/2014/main" id="{E30FEB92-6380-CDA2-9A8E-9FE49C5BFE2E}"/>
              </a:ext>
            </a:extLst>
          </p:cNvPr>
          <p:cNvPicPr>
            <a:picLocks noChangeAspect="1"/>
          </p:cNvPicPr>
          <p:nvPr/>
        </p:nvPicPr>
        <p:blipFill>
          <a:blip r:embed="rId5"/>
          <a:stretch>
            <a:fillRect/>
          </a:stretch>
        </p:blipFill>
        <p:spPr>
          <a:xfrm>
            <a:off x="5922000" y="4782412"/>
            <a:ext cx="0" cy="0"/>
          </a:xfrm>
          <a:prstGeom prst="rect">
            <a:avLst/>
          </a:prstGeom>
        </p:spPr>
      </p:pic>
      <p:pic>
        <p:nvPicPr>
          <p:cNvPr id="17" name="Picture 16">
            <a:extLst>
              <a:ext uri="{FF2B5EF4-FFF2-40B4-BE49-F238E27FC236}">
                <a16:creationId xmlns:a16="http://schemas.microsoft.com/office/drawing/2014/main" id="{FB1742E4-9029-2F33-C14F-E5B14582B8D6}"/>
              </a:ext>
            </a:extLst>
          </p:cNvPr>
          <p:cNvPicPr>
            <a:picLocks noChangeAspect="1"/>
          </p:cNvPicPr>
          <p:nvPr/>
        </p:nvPicPr>
        <p:blipFill>
          <a:blip r:embed="rId5"/>
          <a:stretch>
            <a:fillRect/>
          </a:stretch>
        </p:blipFill>
        <p:spPr>
          <a:xfrm>
            <a:off x="6372000" y="5232412"/>
            <a:ext cx="0" cy="0"/>
          </a:xfrm>
          <a:prstGeom prst="rect">
            <a:avLst/>
          </a:prstGeom>
        </p:spPr>
      </p:pic>
      <p:pic>
        <p:nvPicPr>
          <p:cNvPr id="19" name="Picture 18">
            <a:extLst>
              <a:ext uri="{FF2B5EF4-FFF2-40B4-BE49-F238E27FC236}">
                <a16:creationId xmlns:a16="http://schemas.microsoft.com/office/drawing/2014/main" id="{E0BD3F5E-9F38-2EBA-AA1E-38C96183607E}"/>
              </a:ext>
            </a:extLst>
          </p:cNvPr>
          <p:cNvPicPr>
            <a:picLocks noChangeAspect="1"/>
          </p:cNvPicPr>
          <p:nvPr/>
        </p:nvPicPr>
        <p:blipFill>
          <a:blip r:embed="rId5"/>
          <a:stretch>
            <a:fillRect/>
          </a:stretch>
        </p:blipFill>
        <p:spPr>
          <a:xfrm>
            <a:off x="6672000" y="5532412"/>
            <a:ext cx="0" cy="0"/>
          </a:xfrm>
          <a:prstGeom prst="rect">
            <a:avLst/>
          </a:prstGeom>
        </p:spPr>
      </p:pic>
    </p:spTree>
    <p:extLst>
      <p:ext uri="{BB962C8B-B14F-4D97-AF65-F5344CB8AC3E}">
        <p14:creationId xmlns:p14="http://schemas.microsoft.com/office/powerpoint/2010/main" val="1480916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The Discrete Log Assumption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2" name="Rectangle 1">
            <a:extLst>
              <a:ext uri="{FF2B5EF4-FFF2-40B4-BE49-F238E27FC236}">
                <a16:creationId xmlns:a16="http://schemas.microsoft.com/office/drawing/2014/main" id="{BAB7CF0F-B445-FA52-2B07-45E07110E145}"/>
              </a:ext>
            </a:extLst>
          </p:cNvPr>
          <p:cNvSpPr/>
          <p:nvPr/>
        </p:nvSpPr>
        <p:spPr>
          <a:xfrm>
            <a:off x="827584" y="2996952"/>
            <a:ext cx="8089632" cy="523220"/>
          </a:xfrm>
          <a:prstGeom prst="rect">
            <a:avLst/>
          </a:prstGeom>
        </p:spPr>
        <p:txBody>
          <a:bodyPr wrap="square">
            <a:spAutoFit/>
          </a:bodyPr>
          <a:lstStyle/>
          <a:p>
            <a:r>
              <a:rPr lang="en-US" sz="2800" dirty="0"/>
              <a:t>Distributions…</a:t>
            </a:r>
          </a:p>
        </p:txBody>
      </p:sp>
      <p:sp>
        <p:nvSpPr>
          <p:cNvPr id="4" name="Rectangle 3">
            <a:extLst>
              <a:ext uri="{FF2B5EF4-FFF2-40B4-BE49-F238E27FC236}">
                <a16:creationId xmlns:a16="http://schemas.microsoft.com/office/drawing/2014/main" id="{E3265ECB-4771-D4C7-5331-3869FAD12D4B}"/>
              </a:ext>
            </a:extLst>
          </p:cNvPr>
          <p:cNvSpPr/>
          <p:nvPr/>
        </p:nvSpPr>
        <p:spPr>
          <a:xfrm>
            <a:off x="899592" y="3717032"/>
            <a:ext cx="7848872" cy="954107"/>
          </a:xfrm>
          <a:prstGeom prst="rect">
            <a:avLst/>
          </a:prstGeom>
        </p:spPr>
        <p:txBody>
          <a:bodyPr wrap="square">
            <a:spAutoFit/>
          </a:bodyPr>
          <a:lstStyle/>
          <a:p>
            <a:pPr marL="514350" indent="-514350">
              <a:buFont typeface="+mj-lt"/>
              <a:buAutoNum type="arabicPeriod"/>
            </a:pPr>
            <a:r>
              <a:rPr lang="en-US" sz="2800" dirty="0"/>
              <a:t>Is the discrete log problem hard for a random p? Could it be easy for some p?</a:t>
            </a:r>
          </a:p>
        </p:txBody>
      </p:sp>
      <p:sp>
        <p:nvSpPr>
          <p:cNvPr id="5" name="Rectangle 4">
            <a:extLst>
              <a:ext uri="{FF2B5EF4-FFF2-40B4-BE49-F238E27FC236}">
                <a16:creationId xmlns:a16="http://schemas.microsoft.com/office/drawing/2014/main" id="{3F456E5C-9D9C-B923-9AE8-5B0195C90F61}"/>
              </a:ext>
            </a:extLst>
          </p:cNvPr>
          <p:cNvSpPr/>
          <p:nvPr/>
        </p:nvSpPr>
        <p:spPr>
          <a:xfrm>
            <a:off x="899592" y="4816316"/>
            <a:ext cx="7848872" cy="523220"/>
          </a:xfrm>
          <a:prstGeom prst="rect">
            <a:avLst/>
          </a:prstGeom>
        </p:spPr>
        <p:txBody>
          <a:bodyPr wrap="square">
            <a:spAutoFit/>
          </a:bodyPr>
          <a:lstStyle/>
          <a:p>
            <a:r>
              <a:rPr lang="en-US" sz="2800" dirty="0"/>
              <a:t>2.   Given p: is the problem hard for all generators g?</a:t>
            </a:r>
          </a:p>
        </p:txBody>
      </p:sp>
      <p:sp>
        <p:nvSpPr>
          <p:cNvPr id="6" name="Rectangle 5">
            <a:extLst>
              <a:ext uri="{FF2B5EF4-FFF2-40B4-BE49-F238E27FC236}">
                <a16:creationId xmlns:a16="http://schemas.microsoft.com/office/drawing/2014/main" id="{9208EEF0-E918-C0B8-1CCD-AA6DDD148BC9}"/>
              </a:ext>
            </a:extLst>
          </p:cNvPr>
          <p:cNvSpPr/>
          <p:nvPr/>
        </p:nvSpPr>
        <p:spPr>
          <a:xfrm>
            <a:off x="899592" y="5464388"/>
            <a:ext cx="7848872" cy="523220"/>
          </a:xfrm>
          <a:prstGeom prst="rect">
            <a:avLst/>
          </a:prstGeom>
        </p:spPr>
        <p:txBody>
          <a:bodyPr wrap="square">
            <a:spAutoFit/>
          </a:bodyPr>
          <a:lstStyle/>
          <a:p>
            <a:r>
              <a:rPr lang="en-US" sz="2800" dirty="0"/>
              <a:t>3.   Given p and g: is the problem hard for all x?</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52EBA8D-B2C0-110D-346C-2F28CB49B95E}"/>
                  </a:ext>
                </a:extLst>
              </p:cNvPr>
              <p:cNvSpPr/>
              <p:nvPr/>
            </p:nvSpPr>
            <p:spPr>
              <a:xfrm>
                <a:off x="816295" y="1340768"/>
                <a:ext cx="7860161" cy="987322"/>
              </a:xfrm>
              <a:prstGeom prst="rect">
                <a:avLst/>
              </a:prstGeom>
              <a:solidFill>
                <a:schemeClr val="bg1"/>
              </a:solidFill>
              <a:ln w="38100">
                <a:solidFill>
                  <a:schemeClr val="tx1"/>
                </a:solidFill>
              </a:ln>
            </p:spPr>
            <p:txBody>
              <a:bodyPr wrap="square">
                <a:spAutoFit/>
              </a:bodyPr>
              <a:lstStyle/>
              <a:p>
                <a:r>
                  <a:rPr lang="en-US" sz="2800" dirty="0"/>
                  <a:t>The discrete logarithm problem is: given a generator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𝑔</m:t>
                        </m:r>
                        <m:r>
                          <a:rPr lang="en-US" sz="2800" b="0" i="1" dirty="0" smtClean="0">
                            <a:latin typeface="Cambria Math" panose="02040503050406030204" pitchFamily="18" charset="0"/>
                          </a:rPr>
                          <m:t> </m:t>
                        </m:r>
                        <m:r>
                          <m:rPr>
                            <m:sty m:val="p"/>
                          </m:rPr>
                          <a:rPr lang="en-US" sz="2800" b="0" i="0" dirty="0" smtClean="0">
                            <a:latin typeface="Cambria Math" panose="02040503050406030204" pitchFamily="18" charset="0"/>
                          </a:rPr>
                          <m:t>and</m:t>
                        </m:r>
                        <m:r>
                          <a:rPr lang="en-US" sz="2800" b="0" i="1" dirty="0" smtClean="0">
                            <a:latin typeface="Cambria Math" panose="02040503050406030204" pitchFamily="18" charset="0"/>
                          </a:rPr>
                          <m:t> </m:t>
                        </m:r>
                        <m:r>
                          <a:rPr lang="en-US" sz="2800" b="0" i="1" dirty="0" smtClean="0">
                            <a:latin typeface="Cambria Math" panose="02040503050406030204" pitchFamily="18" charset="0"/>
                          </a:rPr>
                          <m:t>ℎ</m:t>
                        </m:r>
                        <m:r>
                          <a:rPr lang="en-US" sz="2800" i="1"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find </a:t>
                </a:r>
                <a14:m>
                  <m:oMath xmlns:m="http://schemas.openxmlformats.org/officeDocument/2006/math">
                    <m:r>
                      <a:rPr lang="en-US" sz="2800" i="1">
                        <a:latin typeface="Cambria Math" panose="02040503050406030204" pitchFamily="18" charset="0"/>
                        <a:ea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ℤ</m:t>
                        </m:r>
                      </m:e>
                      <m:sub>
                        <m:r>
                          <a:rPr lang="en-US" sz="2800" i="1">
                            <a:latin typeface="Cambria Math" panose="02040503050406030204" pitchFamily="18" charset="0"/>
                            <a:ea typeface="Cambria Math" panose="02040503050406030204" pitchFamily="18" charset="0"/>
                          </a:rPr>
                          <m:t>𝑝</m:t>
                        </m:r>
                        <m:r>
                          <a:rPr lang="en-US" sz="2800" i="1">
                            <a:latin typeface="Cambria Math" panose="02040503050406030204" pitchFamily="18" charset="0"/>
                            <a:ea typeface="Cambria Math" panose="02040503050406030204" pitchFamily="18" charset="0"/>
                          </a:rPr>
                          <m:t>−1</m:t>
                        </m:r>
                      </m:sub>
                    </m:sSub>
                  </m:oMath>
                </a14:m>
                <a:r>
                  <a:rPr lang="en-US" sz="2800" dirty="0"/>
                  <a:t> s</a:t>
                </a:r>
                <a:r>
                  <a:rPr lang="en-US" sz="2800" dirty="0" err="1"/>
                  <a:t>.t.</a:t>
                </a:r>
                <a:r>
                  <a:rPr lang="en-US" sz="2800" dirty="0"/>
                  <a:t> </a:t>
                </a:r>
                <a14:m>
                  <m:oMath xmlns:m="http://schemas.openxmlformats.org/officeDocument/2006/math">
                    <m:r>
                      <m:rPr>
                        <m:sty m:val="p"/>
                      </m:rPr>
                      <a:rPr lang="en-US" sz="2800" b="0" i="0" smtClean="0">
                        <a:latin typeface="Cambria Math" panose="02040503050406030204" pitchFamily="18" charset="0"/>
                      </a:rPr>
                      <m:t>h</m:t>
                    </m:r>
                    <m:r>
                      <a:rPr lang="en-US" sz="2800" b="0" i="0" smtClean="0">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oMath>
                </a14:m>
                <a:r>
                  <a:rPr lang="en-US" sz="2800" dirty="0"/>
                  <a:t> mod p.</a:t>
                </a:r>
              </a:p>
            </p:txBody>
          </p:sp>
        </mc:Choice>
        <mc:Fallback xmlns="">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816295" y="1340768"/>
                <a:ext cx="7860161" cy="987322"/>
              </a:xfrm>
              <a:prstGeom prst="rect">
                <a:avLst/>
              </a:prstGeom>
              <a:blipFill>
                <a:blip r:embed="rId3"/>
                <a:stretch>
                  <a:fillRect l="-1284" t="-4938" r="-482" b="-11111"/>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036938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Hardness Anywhere = Hardness Everywhere</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452EBA8D-B2C0-110D-346C-2F28CB49B95E}"/>
                  </a:ext>
                </a:extLst>
              </p:cNvPr>
              <p:cNvSpPr/>
              <p:nvPr/>
            </p:nvSpPr>
            <p:spPr>
              <a:xfrm>
                <a:off x="471487" y="1342269"/>
                <a:ext cx="8327705" cy="2313197"/>
              </a:xfrm>
              <a:prstGeom prst="rect">
                <a:avLst/>
              </a:prstGeom>
              <a:noFill/>
              <a:ln w="38100">
                <a:solidFill>
                  <a:schemeClr val="tx1"/>
                </a:solidFill>
              </a:ln>
            </p:spPr>
            <p:txBody>
              <a:bodyPr wrap="square">
                <a:spAutoFit/>
              </a:bodyPr>
              <a:lstStyle/>
              <a:p>
                <a:r>
                  <a:rPr lang="en-US" sz="2800" b="1" dirty="0"/>
                  <a:t>Theorem</a:t>
                </a:r>
                <a:r>
                  <a:rPr lang="en-US" sz="2800" dirty="0"/>
                  <a:t>: If there is an </a:t>
                </a:r>
                <a:r>
                  <a:rPr lang="en-US" sz="2800" dirty="0" err="1"/>
                  <a:t>p.p.t</a:t>
                </a:r>
                <a:r>
                  <a:rPr lang="en-US" sz="2800" dirty="0"/>
                  <a:t>. algorithm </a:t>
                </a:r>
                <a14:m>
                  <m:oMath xmlns:m="http://schemas.openxmlformats.org/officeDocument/2006/math">
                    <m:r>
                      <a:rPr lang="en-US" sz="2800" b="0" i="1" smtClean="0">
                        <a:latin typeface="Cambria Math" panose="02040503050406030204" pitchFamily="18" charset="0"/>
                      </a:rPr>
                      <m:t>𝐴</m:t>
                    </m:r>
                  </m:oMath>
                </a14:m>
                <a:r>
                  <a:rPr lang="en-US" sz="2800" dirty="0"/>
                  <a:t> </a:t>
                </a:r>
                <a:r>
                  <a:rPr lang="en-US" sz="2800" dirty="0" err="1"/>
                  <a:t>s.t.</a:t>
                </a:r>
                <a:r>
                  <a:rPr lang="en-US" sz="2800" dirty="0"/>
                  <a:t>   </a:t>
                </a:r>
              </a:p>
              <a:p>
                <a:r>
                  <a:rPr lang="en-US" sz="2800" dirty="0"/>
                  <a:t>   	</a:t>
                </a:r>
                <a14:m>
                  <m:oMath xmlns:m="http://schemas.openxmlformats.org/officeDocument/2006/math">
                    <m:r>
                      <m:rPr>
                        <m:sty m:val="p"/>
                      </m:rPr>
                      <a:rPr lang="en-US" sz="2800" b="0" i="0" smtClean="0">
                        <a:latin typeface="Cambria Math" panose="02040503050406030204" pitchFamily="18" charset="0"/>
                      </a:rPr>
                      <m:t>Pr</m:t>
                    </m:r>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𝐴</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𝑝</m:t>
                            </m:r>
                            <m:r>
                              <a:rPr lang="en-US" sz="2800" b="0" i="1" smtClean="0">
                                <a:latin typeface="Cambria Math" panose="02040503050406030204" pitchFamily="18" charset="0"/>
                              </a:rPr>
                              <m:t>,</m:t>
                            </m:r>
                            <m:r>
                              <a:rPr lang="en-US" sz="2800" b="0" i="1" smtClean="0">
                                <a:latin typeface="Cambria Math" panose="02040503050406030204" pitchFamily="18" charset="0"/>
                              </a:rPr>
                              <m:t>𝑔</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𝑥</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𝑝</m:t>
                            </m:r>
                          </m:e>
                        </m:d>
                        <m:r>
                          <a:rPr lang="en-US" sz="2800" b="0" i="1" smtClean="0">
                            <a:latin typeface="Cambria Math" panose="02040503050406030204" pitchFamily="18" charset="0"/>
                          </a:rPr>
                          <m:t>=</m:t>
                        </m:r>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𝜖</m:t>
                    </m:r>
                    <m:r>
                      <a:rPr lang="en-US" sz="2800" b="0" i="1" smtClean="0">
                        <a:latin typeface="Cambria Math" panose="02040503050406030204" pitchFamily="18" charset="0"/>
                      </a:rPr>
                      <m:t>&gt;1/</m:t>
                    </m:r>
                    <m:r>
                      <m:rPr>
                        <m:sty m:val="p"/>
                      </m:rPr>
                      <a:rPr lang="en-US" sz="2800" b="0" i="0" smtClean="0">
                        <a:latin typeface="Cambria Math" panose="02040503050406030204" pitchFamily="18" charset="0"/>
                      </a:rPr>
                      <m:t>poly</m:t>
                    </m:r>
                    <m:r>
                      <a:rPr lang="en-US" sz="2800" b="0" i="1" smtClean="0">
                        <a:latin typeface="Cambria Math" panose="02040503050406030204" pitchFamily="18" charset="0"/>
                      </a:rPr>
                      <m:t>(</m:t>
                    </m:r>
                    <m:func>
                      <m:funcPr>
                        <m:ctrlPr>
                          <a:rPr lang="en-US" sz="2800" b="0" i="0" smtClean="0">
                            <a:latin typeface="Cambria Math" panose="02040503050406030204" pitchFamily="18" charset="0"/>
                          </a:rPr>
                        </m:ctrlPr>
                      </m:funcPr>
                      <m:fName>
                        <m:r>
                          <m:rPr>
                            <m:sty m:val="p"/>
                          </m:rPr>
                          <a:rPr lang="en-US" sz="2800" b="0" i="0" smtClean="0">
                            <a:latin typeface="Cambria Math" panose="02040503050406030204" pitchFamily="18" charset="0"/>
                          </a:rPr>
                          <m:t>log</m:t>
                        </m:r>
                      </m:fName>
                      <m:e>
                        <m:r>
                          <a:rPr lang="en-US" sz="2800" b="0" i="1" smtClean="0">
                            <a:latin typeface="Cambria Math" panose="02040503050406030204" pitchFamily="18" charset="0"/>
                          </a:rPr>
                          <m:t>𝑝</m:t>
                        </m:r>
                        <m:r>
                          <a:rPr lang="en-US" sz="2800" b="0" i="1" smtClean="0">
                            <a:latin typeface="Cambria Math" panose="02040503050406030204" pitchFamily="18" charset="0"/>
                          </a:rPr>
                          <m:t>)</m:t>
                        </m:r>
                      </m:e>
                    </m:func>
                  </m:oMath>
                </a14:m>
                <a:r>
                  <a:rPr lang="en-US" sz="2800" dirty="0"/>
                  <a:t> </a:t>
                </a:r>
              </a:p>
              <a:p>
                <a:r>
                  <a:rPr lang="en-US" sz="2800" dirty="0"/>
                  <a:t>for some </a:t>
                </a:r>
                <a14:m>
                  <m:oMath xmlns:m="http://schemas.openxmlformats.org/officeDocument/2006/math">
                    <m:r>
                      <a:rPr lang="en-US" sz="2800" b="0" i="1" smtClean="0">
                        <a:latin typeface="Cambria Math" panose="02040503050406030204" pitchFamily="18" charset="0"/>
                      </a:rPr>
                      <m:t>𝑝</m:t>
                    </m:r>
                  </m:oMath>
                </a14:m>
                <a:r>
                  <a:rPr lang="en-US" sz="2800" dirty="0"/>
                  <a:t>, some generator </a:t>
                </a:r>
                <a14:m>
                  <m:oMath xmlns:m="http://schemas.openxmlformats.org/officeDocument/2006/math">
                    <m:r>
                      <a:rPr lang="en-US" sz="2800" b="0" i="1" smtClean="0">
                        <a:latin typeface="Cambria Math" panose="02040503050406030204" pitchFamily="18" charset="0"/>
                      </a:rPr>
                      <m:t>𝑔</m:t>
                    </m:r>
                  </m:oMath>
                </a14:m>
                <a:r>
                  <a:rPr lang="en-US" sz="2800" dirty="0"/>
                  <a:t> of </a:t>
                </a:r>
                <a14:m>
                  <m:oMath xmlns:m="http://schemas.openxmlformats.org/officeDocument/2006/math">
                    <m:sSubSup>
                      <m:sSubSupPr>
                        <m:ctrlPr>
                          <a:rPr lang="en-US" sz="2800" i="1" smtClean="0">
                            <a:latin typeface="Cambria Math" panose="02040503050406030204" pitchFamily="18" charset="0"/>
                            <a:ea typeface="Cambria Math" panose="02040503050406030204" pitchFamily="18" charset="0"/>
                          </a:rPr>
                        </m:ctrlPr>
                      </m:sSubSupPr>
                      <m:e>
                        <m:r>
                          <a:rPr lang="en-US" sz="280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rPr>
                          <m:t>𝑝</m:t>
                        </m:r>
                      </m:sub>
                      <m:sup>
                        <m:r>
                          <a:rPr lang="en-US" sz="2800" b="0" i="1" smtClean="0">
                            <a:latin typeface="Cambria Math" panose="02040503050406030204" pitchFamily="18" charset="0"/>
                          </a:rPr>
                          <m:t>∗</m:t>
                        </m:r>
                      </m:sup>
                    </m:sSubSup>
                  </m:oMath>
                </a14:m>
                <a:r>
                  <a:rPr lang="en-US" sz="2800" dirty="0"/>
                  <a:t>, and random </a:t>
                </a:r>
                <a14:m>
                  <m:oMath xmlns:m="http://schemas.openxmlformats.org/officeDocument/2006/math">
                    <m:r>
                      <a:rPr lang="en-US" sz="2800" b="0" i="1" smtClean="0">
                        <a:latin typeface="Cambria Math" panose="02040503050406030204" pitchFamily="18" charset="0"/>
                      </a:rPr>
                      <m:t>𝑥</m:t>
                    </m:r>
                  </m:oMath>
                </a14:m>
                <a:r>
                  <a:rPr lang="en-US" sz="2800" dirty="0"/>
                  <a:t> in </a:t>
                </a:r>
                <a14:m>
                  <m:oMath xmlns:m="http://schemas.openxmlformats.org/officeDocument/2006/math">
                    <m:sSub>
                      <m:sSubPr>
                        <m:ctrlPr>
                          <a:rPr lang="en-US" sz="2800" i="1" smtClean="0">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rPr>
                          <m:t>𝑝</m:t>
                        </m:r>
                        <m:r>
                          <a:rPr lang="en-US" sz="2800" b="0" i="1" smtClean="0">
                            <a:latin typeface="Cambria Math" panose="02040503050406030204" pitchFamily="18" charset="0"/>
                          </a:rPr>
                          <m:t>−1</m:t>
                        </m:r>
                      </m:sub>
                    </m:sSub>
                  </m:oMath>
                </a14:m>
                <a:r>
                  <a:rPr lang="en-US" sz="2800" dirty="0"/>
                  <a:t>, then there is a </a:t>
                </a:r>
                <a:r>
                  <a:rPr lang="en-US" sz="2800" dirty="0" err="1"/>
                  <a:t>p.p.t</a:t>
                </a:r>
                <a:r>
                  <a:rPr lang="en-US" sz="2800" dirty="0"/>
                  <a:t>. algorithm </a:t>
                </a:r>
                <a14:m>
                  <m:oMath xmlns:m="http://schemas.openxmlformats.org/officeDocument/2006/math">
                    <m:r>
                      <a:rPr lang="en-US" sz="2800" b="0" i="1" smtClean="0">
                        <a:latin typeface="Cambria Math" panose="02040503050406030204" pitchFamily="18" charset="0"/>
                      </a:rPr>
                      <m:t>𝐵</m:t>
                    </m:r>
                  </m:oMath>
                </a14:m>
                <a:r>
                  <a:rPr lang="en-US" sz="2800" dirty="0"/>
                  <a:t> </a:t>
                </a:r>
                <a:r>
                  <a:rPr lang="en-US" sz="2800" dirty="0" err="1"/>
                  <a:t>s.t.</a:t>
                </a:r>
                <a14:m>
                  <m:oMath xmlns:m="http://schemas.openxmlformats.org/officeDocument/2006/math">
                    <m:r>
                      <a:rPr lang="en-US" sz="2800" b="0" i="1" smtClean="0">
                        <a:latin typeface="Cambria Math" panose="02040503050406030204" pitchFamily="18" charset="0"/>
                      </a:rPr>
                      <m:t>𝐵</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𝑝</m:t>
                        </m:r>
                      </m:e>
                    </m:d>
                    <m:r>
                      <a:rPr lang="en-US" sz="2800" b="0" i="1" smtClean="0">
                        <a:latin typeface="Cambria Math" panose="02040503050406030204" pitchFamily="18" charset="0"/>
                      </a:rPr>
                      <m:t>=</m:t>
                    </m:r>
                    <m:r>
                      <a:rPr lang="en-US" sz="2800" b="0" i="1" smtClean="0">
                        <a:latin typeface="Cambria Math" panose="02040503050406030204" pitchFamily="18" charset="0"/>
                      </a:rPr>
                      <m:t>𝑥</m:t>
                    </m:r>
                  </m:oMath>
                </a14:m>
                <a:r>
                  <a:rPr lang="en-US" sz="2800" dirty="0"/>
                  <a:t> for all g and x.</a:t>
                </a:r>
              </a:p>
            </p:txBody>
          </p:sp>
        </mc:Choice>
        <mc:Fallback>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471487" y="1342269"/>
                <a:ext cx="8327705" cy="2313197"/>
              </a:xfrm>
              <a:prstGeom prst="rect">
                <a:avLst/>
              </a:prstGeom>
              <a:blipFill>
                <a:blip r:embed="rId3"/>
                <a:stretch>
                  <a:fillRect l="-1364" t="-2151" b="-5376"/>
                </a:stretch>
              </a:blipFill>
              <a:ln w="38100">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3CC5A2A-4EFC-17B1-E149-471FB5966E85}"/>
                  </a:ext>
                </a:extLst>
              </p:cNvPr>
              <p:cNvSpPr txBox="1"/>
              <p:nvPr/>
            </p:nvSpPr>
            <p:spPr>
              <a:xfrm>
                <a:off x="1043608" y="4100484"/>
                <a:ext cx="7128792" cy="2652008"/>
              </a:xfrm>
              <a:prstGeom prst="rect">
                <a:avLst/>
              </a:prstGeom>
              <a:noFill/>
            </p:spPr>
            <p:txBody>
              <a:bodyPr wrap="square">
                <a:spAutoFit/>
              </a:bodyPr>
              <a:lstStyle/>
              <a:p>
                <a:pPr marL="50800">
                  <a:lnSpc>
                    <a:spcPct val="100000"/>
                  </a:lnSpc>
                  <a:spcBef>
                    <a:spcPts val="500"/>
                  </a:spcBef>
                  <a:tabLst>
                    <a:tab pos="4989195" algn="l"/>
                  </a:tabLst>
                </a:pPr>
                <a:r>
                  <a:rPr lang="en-US" sz="2800" dirty="0">
                    <a:solidFill>
                      <a:srgbClr val="FF0000"/>
                    </a:solidFill>
                    <a:latin typeface="Arial"/>
                    <a:cs typeface="Arial"/>
                  </a:rPr>
                  <a:t>Proof idea: </a:t>
                </a:r>
                <a:endParaRPr lang="en-US" sz="2400" dirty="0">
                  <a:latin typeface="Arial"/>
                  <a:cs typeface="Arial"/>
                </a:endParaRPr>
              </a:p>
              <a:p>
                <a:pPr marL="50800">
                  <a:lnSpc>
                    <a:spcPct val="100000"/>
                  </a:lnSpc>
                  <a:spcBef>
                    <a:spcPts val="540"/>
                  </a:spcBef>
                </a:pPr>
                <a:r>
                  <a:rPr lang="en-US" sz="2400" b="1" u="heavy" spc="-5" dirty="0">
                    <a:uFill>
                      <a:solidFill>
                        <a:srgbClr val="000000"/>
                      </a:solidFill>
                    </a:uFill>
                    <a:latin typeface="Arial"/>
                    <a:cs typeface="Arial"/>
                  </a:rPr>
                  <a:t>B (p,g,y)</a:t>
                </a:r>
                <a:endParaRPr lang="en-US" sz="2400" dirty="0">
                  <a:latin typeface="Arial"/>
                  <a:cs typeface="Arial"/>
                </a:endParaRPr>
              </a:p>
              <a:p>
                <a:pPr marL="508000" indent="-457200">
                  <a:lnSpc>
                    <a:spcPct val="100000"/>
                  </a:lnSpc>
                  <a:spcBef>
                    <a:spcPts val="520"/>
                  </a:spcBef>
                  <a:buFont typeface="+mj-lt"/>
                  <a:buAutoNum type="arabicPeriod"/>
                  <a:tabLst>
                    <a:tab pos="507365" algn="l"/>
                    <a:tab pos="508000" algn="l"/>
                    <a:tab pos="2540635" algn="l"/>
                    <a:tab pos="5861685" algn="l"/>
                  </a:tabLst>
                </a:pPr>
                <a:r>
                  <a:rPr lang="en-US" sz="2400" dirty="0">
                    <a:latin typeface="Arial"/>
                    <a:cs typeface="Arial"/>
                  </a:rPr>
                  <a:t>Randomize: choose random</a:t>
                </a:r>
                <a:r>
                  <a:rPr lang="en-US" sz="2400" spc="-5" dirty="0">
                    <a:latin typeface="Arial"/>
                    <a:cs typeface="Arial"/>
                  </a:rPr>
                  <a:t> </a:t>
                </a:r>
                <a:r>
                  <a:rPr lang="en-US" sz="2400" dirty="0">
                    <a:latin typeface="Arial"/>
                    <a:cs typeface="Arial"/>
                  </a:rPr>
                  <a:t>0&lt; r&lt;p-1;</a:t>
                </a:r>
              </a:p>
              <a:p>
                <a:pPr marL="50800">
                  <a:spcBef>
                    <a:spcPts val="620"/>
                  </a:spcBef>
                  <a:tabLst>
                    <a:tab pos="507365" algn="l"/>
                    <a:tab pos="508000" algn="l"/>
                  </a:tabLst>
                </a:pPr>
                <a:r>
                  <a:rPr lang="en-US" sz="2400" spc="-5" dirty="0">
                    <a:latin typeface="Arial"/>
                    <a:cs typeface="Arial"/>
                  </a:rPr>
                  <a:t>				     t=A(</a:t>
                </a:r>
                <a:r>
                  <a:rPr lang="en-US" sz="2400" spc="-5" dirty="0" err="1">
                    <a:latin typeface="Arial"/>
                    <a:cs typeface="Arial"/>
                  </a:rPr>
                  <a:t>p,g</a:t>
                </a:r>
                <a:r>
                  <a:rPr lang="en-US" sz="2400" spc="-5" dirty="0">
                    <a:latin typeface="Arial"/>
                    <a:cs typeface="Arial"/>
                  </a:rPr>
                  <a:t>, </a:t>
                </a:r>
                <a:r>
                  <a:rPr lang="en-US" sz="2400" spc="-5" dirty="0" err="1">
                    <a:latin typeface="Arial"/>
                    <a:cs typeface="Arial"/>
                  </a:rPr>
                  <a:t>yg</a:t>
                </a:r>
                <a:r>
                  <a:rPr lang="en-US" sz="2400" spc="-7" baseline="24305" dirty="0" err="1">
                    <a:latin typeface="Arial"/>
                    <a:cs typeface="Arial"/>
                  </a:rPr>
                  <a:t>r</a:t>
                </a:r>
                <a:r>
                  <a:rPr lang="en-US" sz="2400" spc="-7" baseline="24305" dirty="0">
                    <a:latin typeface="Arial"/>
                    <a:cs typeface="Arial"/>
                  </a:rPr>
                  <a:t> </a:t>
                </a:r>
                <a:r>
                  <a:rPr lang="en-US" sz="2400" dirty="0">
                    <a:latin typeface="Arial"/>
                    <a:cs typeface="Arial"/>
                  </a:rPr>
                  <a:t>mod</a:t>
                </a:r>
                <a:r>
                  <a:rPr lang="en-US" sz="2400" spc="-285" dirty="0">
                    <a:latin typeface="Arial"/>
                    <a:cs typeface="Arial"/>
                  </a:rPr>
                  <a:t> </a:t>
                </a:r>
                <a:r>
                  <a:rPr lang="en-US" sz="2400" dirty="0">
                    <a:latin typeface="Arial"/>
                    <a:cs typeface="Arial"/>
                  </a:rPr>
                  <a:t>p)</a:t>
                </a:r>
              </a:p>
              <a:p>
                <a:pPr marL="50800">
                  <a:spcBef>
                    <a:spcPts val="620"/>
                  </a:spcBef>
                  <a:tabLst>
                    <a:tab pos="507365" algn="l"/>
                    <a:tab pos="508000" algn="l"/>
                  </a:tabLst>
                </a:pPr>
                <a:r>
                  <a:rPr lang="en-US" sz="2400" spc="-5" dirty="0">
                    <a:solidFill>
                      <a:srgbClr val="002060"/>
                    </a:solidFill>
                    <a:latin typeface="Arial"/>
                    <a:cs typeface="Arial"/>
                  </a:rPr>
                  <a:t>2.   </a:t>
                </a:r>
                <a:r>
                  <a:rPr lang="en-US" sz="2400" dirty="0">
                    <a:latin typeface="Arial"/>
                    <a:cs typeface="Arial"/>
                  </a:rPr>
                  <a:t>A succeeds</a:t>
                </a:r>
                <a14:m>
                  <m:oMath xmlns:m="http://schemas.openxmlformats.org/officeDocument/2006/math">
                    <m:r>
                      <a:rPr lang="en-US" sz="2400" i="1" smtClean="0">
                        <a:latin typeface="Cambria Math" panose="02040503050406030204" pitchFamily="18" charset="0"/>
                        <a:ea typeface="Cambria Math" panose="02040503050406030204" pitchFamily="18" charset="0"/>
                        <a:cs typeface="Arial"/>
                      </a:rPr>
                      <m:t>⟹</m:t>
                    </m:r>
                  </m:oMath>
                </a14:m>
                <a:r>
                  <a:rPr lang="en-US" sz="2400" dirty="0" err="1">
                    <a:latin typeface="Arial"/>
                    <a:cs typeface="Arial"/>
                  </a:rPr>
                  <a:t>g</a:t>
                </a:r>
                <a:r>
                  <a:rPr lang="en-US" sz="2400" baseline="30000" dirty="0" err="1">
                    <a:latin typeface="Arial"/>
                    <a:cs typeface="Arial"/>
                  </a:rPr>
                  <a:t>t</a:t>
                </a:r>
                <a:r>
                  <a:rPr lang="en-US" sz="2400" dirty="0">
                    <a:latin typeface="Arial"/>
                    <a:cs typeface="Arial"/>
                  </a:rPr>
                  <a:t>=</a:t>
                </a:r>
                <a:r>
                  <a:rPr lang="en-US" sz="2400" dirty="0" err="1">
                    <a:latin typeface="Arial"/>
                    <a:cs typeface="Arial"/>
                  </a:rPr>
                  <a:t>yg</a:t>
                </a:r>
                <a:r>
                  <a:rPr lang="en-US" sz="2400" baseline="30000" dirty="0" err="1">
                    <a:latin typeface="Arial"/>
                    <a:cs typeface="Arial"/>
                  </a:rPr>
                  <a:t>r</a:t>
                </a:r>
                <a:r>
                  <a:rPr lang="en-US" sz="2400" dirty="0">
                    <a:latin typeface="Arial"/>
                    <a:cs typeface="Arial"/>
                  </a:rPr>
                  <a:t> mod p </a:t>
                </a:r>
                <a14:m>
                  <m:oMath xmlns:m="http://schemas.openxmlformats.org/officeDocument/2006/math">
                    <m:r>
                      <a:rPr lang="en-US" sz="2400" i="1" smtClean="0">
                        <a:latin typeface="Cambria Math" panose="02040503050406030204" pitchFamily="18" charset="0"/>
                        <a:ea typeface="Cambria Math" panose="02040503050406030204" pitchFamily="18" charset="0"/>
                        <a:cs typeface="Arial"/>
                      </a:rPr>
                      <m:t>⟹</m:t>
                    </m:r>
                    <m:r>
                      <m:rPr>
                        <m:sty m:val="p"/>
                      </m:rPr>
                      <a:rPr lang="en-US" sz="2400" b="0" i="0" smtClean="0">
                        <a:latin typeface="Cambria Math" panose="02040503050406030204" pitchFamily="18" charset="0"/>
                        <a:ea typeface="Cambria Math" panose="02040503050406030204" pitchFamily="18" charset="0"/>
                        <a:cs typeface="Arial"/>
                      </a:rPr>
                      <m:t>x</m:t>
                    </m:r>
                    <m:r>
                      <a:rPr lang="en-US" sz="2400" b="0" i="1" smtClean="0">
                        <a:latin typeface="Cambria Math" panose="02040503050406030204" pitchFamily="18" charset="0"/>
                        <a:ea typeface="Cambria Math" panose="02040503050406030204" pitchFamily="18" charset="0"/>
                        <a:cs typeface="Arial"/>
                      </a:rPr>
                      <m:t>:</m:t>
                    </m:r>
                    <m:r>
                      <a:rPr lang="en-US" sz="2400" b="0" i="1" smtClean="0">
                        <a:latin typeface="Cambria Math" panose="02040503050406030204" pitchFamily="18" charset="0"/>
                        <a:ea typeface="Cambria Math" panose="02040503050406030204" pitchFamily="18" charset="0"/>
                        <a:cs typeface="Arial"/>
                      </a:rPr>
                      <m:t>=</m:t>
                    </m:r>
                  </m:oMath>
                </a14:m>
                <a:r>
                  <a:rPr lang="en-US" sz="2400" dirty="0">
                    <a:latin typeface="Arial"/>
                    <a:cs typeface="Arial"/>
                  </a:rPr>
                  <a:t>(t - r) mod</a:t>
                </a:r>
                <a:r>
                  <a:rPr lang="en-US" sz="2400" spc="-90" dirty="0">
                    <a:latin typeface="Arial"/>
                    <a:cs typeface="Arial"/>
                  </a:rPr>
                  <a:t> </a:t>
                </a:r>
                <a:r>
                  <a:rPr lang="en-US" sz="2400" dirty="0">
                    <a:latin typeface="Arial"/>
                    <a:cs typeface="Arial"/>
                  </a:rPr>
                  <a:t>(p-1), so output x else repeat  (go </a:t>
                </a:r>
                <a:r>
                  <a:rPr lang="en-US" sz="2400" spc="-5" dirty="0">
                    <a:latin typeface="Arial"/>
                    <a:cs typeface="Arial"/>
                  </a:rPr>
                  <a:t>to step</a:t>
                </a:r>
                <a:r>
                  <a:rPr lang="en-US" sz="2400" spc="-50" dirty="0">
                    <a:latin typeface="Arial"/>
                    <a:cs typeface="Arial"/>
                  </a:rPr>
                  <a:t> </a:t>
                </a:r>
                <a:r>
                  <a:rPr lang="en-US" sz="2400" dirty="0">
                    <a:latin typeface="Arial"/>
                    <a:cs typeface="Arial"/>
                  </a:rPr>
                  <a:t>1)</a:t>
                </a:r>
              </a:p>
            </p:txBody>
          </p:sp>
        </mc:Choice>
        <mc:Fallback>
          <p:sp>
            <p:nvSpPr>
              <p:cNvPr id="4" name="TextBox 3">
                <a:extLst>
                  <a:ext uri="{FF2B5EF4-FFF2-40B4-BE49-F238E27FC236}">
                    <a16:creationId xmlns:a16="http://schemas.microsoft.com/office/drawing/2014/main" id="{C3CC5A2A-4EFC-17B1-E149-471FB5966E85}"/>
                  </a:ext>
                </a:extLst>
              </p:cNvPr>
              <p:cNvSpPr txBox="1">
                <a:spLocks noRot="1" noChangeAspect="1" noMove="1" noResize="1" noEditPoints="1" noAdjustHandles="1" noChangeArrowheads="1" noChangeShapeType="1" noTextEdit="1"/>
              </p:cNvSpPr>
              <p:nvPr/>
            </p:nvSpPr>
            <p:spPr>
              <a:xfrm>
                <a:off x="1043608" y="4100484"/>
                <a:ext cx="7128792" cy="2652008"/>
              </a:xfrm>
              <a:prstGeom prst="rect">
                <a:avLst/>
              </a:prstGeom>
              <a:blipFill>
                <a:blip r:embed="rId4"/>
                <a:stretch>
                  <a:fillRect l="-1068" t="-2871" b="-382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A10A0A1-1AAB-BF78-238F-2CA7D5BBDE6F}"/>
              </a:ext>
            </a:extLst>
          </p:cNvPr>
          <p:cNvSpPr txBox="1"/>
          <p:nvPr/>
        </p:nvSpPr>
        <p:spPr>
          <a:xfrm>
            <a:off x="6996437" y="5301208"/>
            <a:ext cx="2351926" cy="646331"/>
          </a:xfrm>
          <a:prstGeom prst="rect">
            <a:avLst/>
          </a:prstGeom>
          <a:solidFill>
            <a:schemeClr val="bg2">
              <a:lumMod val="90000"/>
            </a:schemeClr>
          </a:solidFill>
        </p:spPr>
        <p:txBody>
          <a:bodyPr wrap="none" rtlCol="0">
            <a:spAutoFit/>
          </a:bodyPr>
          <a:lstStyle/>
          <a:p>
            <a:r>
              <a:rPr lang="en-US" altLang="en-US" dirty="0">
                <a:latin typeface="Arial" panose="020B0604020202020204" pitchFamily="34" charset="0"/>
                <a:cs typeface="Arial" panose="020B0604020202020204" pitchFamily="34" charset="0"/>
              </a:rPr>
              <a:t>In expected 1/</a:t>
            </a:r>
            <a:r>
              <a:rPr lang="el-GR" altLang="en-US" dirty="0">
                <a:latin typeface="Arial" panose="020B0604020202020204" pitchFamily="34" charset="0"/>
                <a:cs typeface="Arial" panose="020B0604020202020204" pitchFamily="34" charset="0"/>
              </a:rPr>
              <a:t>ε</a:t>
            </a:r>
            <a:r>
              <a:rPr lang="en-US" altLang="en-US" dirty="0">
                <a:latin typeface="Arial" panose="020B0604020202020204" pitchFamily="34" charset="0"/>
                <a:cs typeface="Arial" panose="020B0604020202020204" pitchFamily="34" charset="0"/>
              </a:rPr>
              <a:t> trials </a:t>
            </a:r>
          </a:p>
          <a:p>
            <a:r>
              <a:rPr lang="en-US" altLang="en-US" dirty="0">
                <a:latin typeface="Arial" panose="020B0604020202020204" pitchFamily="34" charset="0"/>
                <a:cs typeface="Arial" panose="020B0604020202020204" pitchFamily="34" charset="0"/>
              </a:rPr>
              <a:t>A will succeed</a:t>
            </a:r>
            <a:endParaRPr lang="en-US" dirty="0"/>
          </a:p>
        </p:txBody>
      </p:sp>
      <p:sp>
        <p:nvSpPr>
          <p:cNvPr id="6" name="object 5">
            <a:extLst>
              <a:ext uri="{FF2B5EF4-FFF2-40B4-BE49-F238E27FC236}">
                <a16:creationId xmlns:a16="http://schemas.microsoft.com/office/drawing/2014/main" id="{C32679BB-51FA-7E0B-BD51-8ECAFCA900C4}"/>
              </a:ext>
            </a:extLst>
          </p:cNvPr>
          <p:cNvSpPr txBox="1"/>
          <p:nvPr/>
        </p:nvSpPr>
        <p:spPr>
          <a:xfrm>
            <a:off x="598167" y="7408083"/>
            <a:ext cx="8201025" cy="818300"/>
          </a:xfrm>
          <a:prstGeom prst="rect">
            <a:avLst/>
          </a:prstGeom>
          <a:solidFill>
            <a:srgbClr val="FFFB00"/>
          </a:solidFill>
        </p:spPr>
        <p:txBody>
          <a:bodyPr vert="horz" wrap="square" lIns="0" tIns="45719" rIns="0" bIns="0" rtlCol="0">
            <a:spAutoFit/>
          </a:bodyPr>
          <a:lstStyle/>
          <a:p>
            <a:pPr marL="90805">
              <a:lnSpc>
                <a:spcPts val="3329"/>
              </a:lnSpc>
              <a:spcBef>
                <a:spcPts val="359"/>
              </a:spcBef>
              <a:tabLst>
                <a:tab pos="2035810" algn="l"/>
              </a:tabLst>
            </a:pPr>
            <a:r>
              <a:rPr sz="2800" dirty="0">
                <a:solidFill>
                  <a:srgbClr val="FF0000"/>
                </a:solidFill>
                <a:latin typeface="Arial"/>
                <a:cs typeface="Arial"/>
              </a:rPr>
              <a:t>Corollary:</a:t>
            </a:r>
            <a:r>
              <a:rPr sz="2800" spc="-114" dirty="0">
                <a:solidFill>
                  <a:srgbClr val="FF0000"/>
                </a:solidFill>
                <a:latin typeface="Arial"/>
                <a:cs typeface="Arial"/>
              </a:rPr>
              <a:t> </a:t>
            </a:r>
            <a:r>
              <a:rPr sz="2400" spc="-5" dirty="0">
                <a:latin typeface="Arial"/>
                <a:cs typeface="Arial"/>
              </a:rPr>
              <a:t>If	</a:t>
            </a:r>
            <a:r>
              <a:rPr lang="en-US" sz="2400" dirty="0">
                <a:latin typeface="Arial"/>
                <a:cs typeface="Arial"/>
              </a:rPr>
              <a:t>B</a:t>
            </a:r>
            <a:r>
              <a:rPr sz="2400" dirty="0">
                <a:latin typeface="Arial"/>
                <a:cs typeface="Arial"/>
              </a:rPr>
              <a:t> doesn’t </a:t>
            </a:r>
            <a:r>
              <a:rPr sz="2400" spc="-5" dirty="0">
                <a:latin typeface="Arial"/>
                <a:cs typeface="Arial"/>
              </a:rPr>
              <a:t>exist, neither </a:t>
            </a:r>
            <a:r>
              <a:rPr sz="2400" dirty="0">
                <a:latin typeface="Arial"/>
                <a:cs typeface="Arial"/>
              </a:rPr>
              <a:t>does </a:t>
            </a:r>
            <a:r>
              <a:rPr lang="en-US" sz="2400" dirty="0">
                <a:latin typeface="Arial"/>
                <a:cs typeface="Arial"/>
              </a:rPr>
              <a:t>A</a:t>
            </a:r>
            <a:r>
              <a:rPr sz="2400" dirty="0">
                <a:latin typeface="Arial"/>
                <a:cs typeface="Arial"/>
              </a:rPr>
              <a:t>.</a:t>
            </a:r>
            <a:r>
              <a:rPr sz="2400" spc="-110" dirty="0">
                <a:latin typeface="Arial"/>
                <a:cs typeface="Arial"/>
              </a:rPr>
              <a:t> </a:t>
            </a:r>
            <a:r>
              <a:rPr sz="2400" spc="-30" dirty="0">
                <a:latin typeface="Arial"/>
                <a:cs typeface="Arial"/>
              </a:rPr>
              <a:t>Namely,</a:t>
            </a:r>
            <a:endParaRPr sz="2400" dirty="0">
              <a:latin typeface="Arial"/>
              <a:cs typeface="Arial"/>
            </a:endParaRPr>
          </a:p>
          <a:p>
            <a:pPr marL="175895">
              <a:lnSpc>
                <a:spcPts val="2850"/>
              </a:lnSpc>
              <a:tabLst>
                <a:tab pos="1429385" algn="l"/>
              </a:tabLst>
            </a:pPr>
            <a:r>
              <a:rPr sz="2400" spc="-5" dirty="0">
                <a:latin typeface="Arial"/>
                <a:cs typeface="Arial"/>
              </a:rPr>
              <a:t>if</a:t>
            </a:r>
            <a:r>
              <a:rPr sz="2400" dirty="0">
                <a:latin typeface="Arial"/>
                <a:cs typeface="Arial"/>
              </a:rPr>
              <a:t> </a:t>
            </a:r>
            <a:r>
              <a:rPr sz="2400" spc="-5" dirty="0">
                <a:latin typeface="Arial"/>
                <a:cs typeface="Arial"/>
              </a:rPr>
              <a:t>DLP</a:t>
            </a:r>
            <a:r>
              <a:rPr sz="2400" spc="-7" baseline="-20833" dirty="0">
                <a:latin typeface="Arial"/>
                <a:cs typeface="Arial"/>
              </a:rPr>
              <a:t>p,g	</a:t>
            </a:r>
            <a:r>
              <a:rPr sz="2400" dirty="0">
                <a:latin typeface="Arial"/>
                <a:cs typeface="Arial"/>
              </a:rPr>
              <a:t>is hard </a:t>
            </a:r>
            <a:r>
              <a:rPr lang="en-US" sz="2400" dirty="0">
                <a:latin typeface="Arial"/>
                <a:cs typeface="Arial"/>
              </a:rPr>
              <a:t>"</a:t>
            </a:r>
            <a:r>
              <a:rPr sz="2400" dirty="0">
                <a:latin typeface="Arial"/>
                <a:cs typeface="Arial"/>
              </a:rPr>
              <a:t>at all</a:t>
            </a:r>
            <a:r>
              <a:rPr lang="en-US" sz="2400" dirty="0">
                <a:latin typeface="Arial"/>
                <a:cs typeface="Arial"/>
              </a:rPr>
              <a:t>"</a:t>
            </a:r>
            <a:r>
              <a:rPr sz="2400" dirty="0">
                <a:latin typeface="Arial"/>
                <a:cs typeface="Arial"/>
              </a:rPr>
              <a:t> </a:t>
            </a:r>
            <a:r>
              <a:rPr sz="2400" spc="-5" dirty="0">
                <a:latin typeface="Arial"/>
                <a:cs typeface="Arial"/>
              </a:rPr>
              <a:t>then DLP</a:t>
            </a:r>
            <a:r>
              <a:rPr sz="2400" spc="-7" baseline="-20833" dirty="0">
                <a:latin typeface="Arial"/>
                <a:cs typeface="Arial"/>
              </a:rPr>
              <a:t>p,g </a:t>
            </a:r>
            <a:r>
              <a:rPr sz="2400" dirty="0">
                <a:latin typeface="Arial"/>
                <a:cs typeface="Arial"/>
              </a:rPr>
              <a:t>(x) is hard </a:t>
            </a:r>
            <a:r>
              <a:rPr sz="2400" spc="-5" dirty="0">
                <a:latin typeface="Arial"/>
                <a:cs typeface="Arial"/>
              </a:rPr>
              <a:t>for </a:t>
            </a:r>
            <a:r>
              <a:rPr sz="2400" dirty="0">
                <a:latin typeface="Arial"/>
                <a:cs typeface="Arial"/>
              </a:rPr>
              <a:t>random</a:t>
            </a:r>
            <a:r>
              <a:rPr sz="2400" spc="-280" dirty="0">
                <a:latin typeface="Arial"/>
                <a:cs typeface="Arial"/>
              </a:rPr>
              <a:t> </a:t>
            </a:r>
            <a:r>
              <a:rPr sz="2400" dirty="0">
                <a:latin typeface="Arial"/>
                <a:cs typeface="Arial"/>
              </a:rPr>
              <a:t>x.</a:t>
            </a:r>
          </a:p>
        </p:txBody>
      </p:sp>
    </p:spTree>
    <p:extLst>
      <p:ext uri="{BB962C8B-B14F-4D97-AF65-F5344CB8AC3E}">
        <p14:creationId xmlns:p14="http://schemas.microsoft.com/office/powerpoint/2010/main" val="1269575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Random Self-Reducibility of DLOG</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452EBA8D-B2C0-110D-346C-2F28CB49B95E}"/>
                  </a:ext>
                </a:extLst>
              </p:cNvPr>
              <p:cNvSpPr/>
              <p:nvPr/>
            </p:nvSpPr>
            <p:spPr>
              <a:xfrm>
                <a:off x="816295" y="1340768"/>
                <a:ext cx="8076185" cy="2313197"/>
              </a:xfrm>
              <a:prstGeom prst="rect">
                <a:avLst/>
              </a:prstGeom>
              <a:noFill/>
              <a:ln w="38100">
                <a:solidFill>
                  <a:schemeClr val="tx1"/>
                </a:solidFill>
              </a:ln>
            </p:spPr>
            <p:txBody>
              <a:bodyPr wrap="square">
                <a:spAutoFit/>
              </a:bodyPr>
              <a:lstStyle/>
              <a:p>
                <a:r>
                  <a:rPr lang="en-US" sz="2800" b="1" dirty="0"/>
                  <a:t>Theorem</a:t>
                </a:r>
                <a:r>
                  <a:rPr lang="en-US" sz="2800" dirty="0"/>
                  <a:t>: If there is an </a:t>
                </a:r>
                <a:r>
                  <a:rPr lang="en-US" sz="2800" dirty="0" err="1"/>
                  <a:t>p.p.t</a:t>
                </a:r>
                <a:r>
                  <a:rPr lang="en-US" sz="2800" dirty="0"/>
                  <a:t>. algorithm </a:t>
                </a:r>
                <a14:m>
                  <m:oMath xmlns:m="http://schemas.openxmlformats.org/officeDocument/2006/math">
                    <m:r>
                      <a:rPr lang="en-US" sz="2800" b="0" i="1" smtClean="0">
                        <a:latin typeface="Cambria Math" panose="02040503050406030204" pitchFamily="18" charset="0"/>
                      </a:rPr>
                      <m:t>𝐴</m:t>
                    </m:r>
                  </m:oMath>
                </a14:m>
                <a:r>
                  <a:rPr lang="en-US" sz="2800" dirty="0"/>
                  <a:t> </a:t>
                </a:r>
                <a:r>
                  <a:rPr lang="en-US" sz="2800" dirty="0" err="1"/>
                  <a:t>s.t.</a:t>
                </a:r>
                <a:r>
                  <a:rPr lang="en-US" sz="2800" dirty="0"/>
                  <a:t>   </a:t>
                </a:r>
              </a:p>
              <a:p>
                <a:r>
                  <a:rPr lang="en-US" sz="2800" dirty="0"/>
                  <a:t>   	</a:t>
                </a:r>
                <a14:m>
                  <m:oMath xmlns:m="http://schemas.openxmlformats.org/officeDocument/2006/math">
                    <m:r>
                      <m:rPr>
                        <m:sty m:val="p"/>
                      </m:rPr>
                      <a:rPr lang="en-US" sz="2800" b="0" i="0" smtClean="0">
                        <a:latin typeface="Cambria Math" panose="02040503050406030204" pitchFamily="18" charset="0"/>
                      </a:rPr>
                      <m:t>Pr</m:t>
                    </m:r>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𝐴</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𝑝</m:t>
                            </m:r>
                            <m:r>
                              <a:rPr lang="en-US" sz="2800" b="0" i="1" smtClean="0">
                                <a:latin typeface="Cambria Math" panose="02040503050406030204" pitchFamily="18" charset="0"/>
                              </a:rPr>
                              <m:t>,</m:t>
                            </m:r>
                            <m:r>
                              <a:rPr lang="en-US" sz="2800" b="0" i="1" smtClean="0">
                                <a:latin typeface="Cambria Math" panose="02040503050406030204" pitchFamily="18" charset="0"/>
                              </a:rPr>
                              <m:t>𝑔</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𝑥</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𝑝</m:t>
                            </m:r>
                          </m:e>
                        </m:d>
                        <m:r>
                          <a:rPr lang="en-US" sz="2800" b="0" i="1" smtClean="0">
                            <a:latin typeface="Cambria Math" panose="02040503050406030204" pitchFamily="18" charset="0"/>
                          </a:rPr>
                          <m:t>=</m:t>
                        </m:r>
                        <m:r>
                          <a:rPr lang="en-US" sz="2800" b="0" i="1" smtClean="0">
                            <a:latin typeface="Cambria Math" panose="02040503050406030204" pitchFamily="18" charset="0"/>
                          </a:rPr>
                          <m:t>𝑥</m:t>
                        </m:r>
                      </m:e>
                    </m:d>
                    <m:r>
                      <a:rPr lang="en-US" sz="2800" b="0" i="1" smtClean="0">
                        <a:latin typeface="Cambria Math" panose="02040503050406030204" pitchFamily="18" charset="0"/>
                      </a:rPr>
                      <m:t>&gt;1/</m:t>
                    </m:r>
                    <m:r>
                      <m:rPr>
                        <m:sty m:val="p"/>
                      </m:rPr>
                      <a:rPr lang="en-US" sz="2800" b="0" i="0" smtClean="0">
                        <a:latin typeface="Cambria Math" panose="02040503050406030204" pitchFamily="18" charset="0"/>
                      </a:rPr>
                      <m:t>poly</m:t>
                    </m:r>
                    <m:r>
                      <a:rPr lang="en-US" sz="2800" b="0" i="1" smtClean="0">
                        <a:latin typeface="Cambria Math" panose="02040503050406030204" pitchFamily="18" charset="0"/>
                      </a:rPr>
                      <m:t>(</m:t>
                    </m:r>
                    <m:func>
                      <m:funcPr>
                        <m:ctrlPr>
                          <a:rPr lang="en-US" sz="2800" b="0" i="0" smtClean="0">
                            <a:latin typeface="Cambria Math" panose="02040503050406030204" pitchFamily="18" charset="0"/>
                          </a:rPr>
                        </m:ctrlPr>
                      </m:funcPr>
                      <m:fName>
                        <m:r>
                          <m:rPr>
                            <m:sty m:val="p"/>
                          </m:rPr>
                          <a:rPr lang="en-US" sz="2800" b="0" i="0" smtClean="0">
                            <a:latin typeface="Cambria Math" panose="02040503050406030204" pitchFamily="18" charset="0"/>
                          </a:rPr>
                          <m:t>log</m:t>
                        </m:r>
                      </m:fName>
                      <m:e>
                        <m:r>
                          <a:rPr lang="en-US" sz="2800" b="0" i="1" smtClean="0">
                            <a:latin typeface="Cambria Math" panose="02040503050406030204" pitchFamily="18" charset="0"/>
                          </a:rPr>
                          <m:t>𝑝</m:t>
                        </m:r>
                        <m:r>
                          <a:rPr lang="en-US" sz="2800" b="0" i="1" smtClean="0">
                            <a:latin typeface="Cambria Math" panose="02040503050406030204" pitchFamily="18" charset="0"/>
                          </a:rPr>
                          <m:t>)</m:t>
                        </m:r>
                      </m:e>
                    </m:func>
                  </m:oMath>
                </a14:m>
                <a:r>
                  <a:rPr lang="en-US" sz="2800" dirty="0"/>
                  <a:t> </a:t>
                </a:r>
              </a:p>
              <a:p>
                <a:r>
                  <a:rPr lang="en-US" sz="2800" dirty="0"/>
                  <a:t>for some </a:t>
                </a:r>
                <a14:m>
                  <m:oMath xmlns:m="http://schemas.openxmlformats.org/officeDocument/2006/math">
                    <m:r>
                      <a:rPr lang="en-US" sz="2800" b="0" i="1" smtClean="0">
                        <a:latin typeface="Cambria Math" panose="02040503050406030204" pitchFamily="18" charset="0"/>
                      </a:rPr>
                      <m:t>𝑝</m:t>
                    </m:r>
                  </m:oMath>
                </a14:m>
                <a:r>
                  <a:rPr lang="en-US" sz="2800" dirty="0"/>
                  <a:t>, random generator </a:t>
                </a:r>
                <a14:m>
                  <m:oMath xmlns:m="http://schemas.openxmlformats.org/officeDocument/2006/math">
                    <m:r>
                      <a:rPr lang="en-US" sz="2800" b="0" i="1" smtClean="0">
                        <a:latin typeface="Cambria Math" panose="02040503050406030204" pitchFamily="18" charset="0"/>
                      </a:rPr>
                      <m:t>𝑔</m:t>
                    </m:r>
                  </m:oMath>
                </a14:m>
                <a:r>
                  <a:rPr lang="en-US" sz="2800" dirty="0"/>
                  <a:t> of </a:t>
                </a:r>
                <a14:m>
                  <m:oMath xmlns:m="http://schemas.openxmlformats.org/officeDocument/2006/math">
                    <m:sSubSup>
                      <m:sSubSupPr>
                        <m:ctrlPr>
                          <a:rPr lang="en-US" sz="2800" i="1" smtClean="0">
                            <a:latin typeface="Cambria Math" panose="02040503050406030204" pitchFamily="18" charset="0"/>
                            <a:ea typeface="Cambria Math" panose="02040503050406030204" pitchFamily="18" charset="0"/>
                          </a:rPr>
                        </m:ctrlPr>
                      </m:sSubSupPr>
                      <m:e>
                        <m:r>
                          <a:rPr lang="en-US" sz="280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rPr>
                          <m:t>𝑝</m:t>
                        </m:r>
                      </m:sub>
                      <m:sup>
                        <m:r>
                          <a:rPr lang="en-US" sz="2800" b="0" i="1" smtClean="0">
                            <a:latin typeface="Cambria Math" panose="02040503050406030204" pitchFamily="18" charset="0"/>
                          </a:rPr>
                          <m:t>∗</m:t>
                        </m:r>
                      </m:sup>
                    </m:sSubSup>
                  </m:oMath>
                </a14:m>
                <a:r>
                  <a:rPr lang="en-US" sz="2800" dirty="0"/>
                  <a:t>, and random </a:t>
                </a:r>
                <a14:m>
                  <m:oMath xmlns:m="http://schemas.openxmlformats.org/officeDocument/2006/math">
                    <m:r>
                      <a:rPr lang="en-US" sz="2800" b="0" i="1" smtClean="0">
                        <a:latin typeface="Cambria Math" panose="02040503050406030204" pitchFamily="18" charset="0"/>
                      </a:rPr>
                      <m:t>𝑥</m:t>
                    </m:r>
                  </m:oMath>
                </a14:m>
                <a:r>
                  <a:rPr lang="en-US" sz="2800" dirty="0"/>
                  <a:t> in </a:t>
                </a:r>
                <a14:m>
                  <m:oMath xmlns:m="http://schemas.openxmlformats.org/officeDocument/2006/math">
                    <m:sSub>
                      <m:sSubPr>
                        <m:ctrlPr>
                          <a:rPr lang="en-US" sz="2800" i="1" smtClean="0">
                            <a:latin typeface="Cambria Math" panose="02040503050406030204" pitchFamily="18" charset="0"/>
                            <a:ea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rPr>
                          <m:t>𝑝</m:t>
                        </m:r>
                        <m:r>
                          <a:rPr lang="en-US" sz="2800" b="0" i="1" smtClean="0">
                            <a:latin typeface="Cambria Math" panose="02040503050406030204" pitchFamily="18" charset="0"/>
                          </a:rPr>
                          <m:t>−1</m:t>
                        </m:r>
                      </m:sub>
                    </m:sSub>
                  </m:oMath>
                </a14:m>
                <a:r>
                  <a:rPr lang="en-US" sz="2800" dirty="0"/>
                  <a:t>, then there is a </a:t>
                </a:r>
                <a:r>
                  <a:rPr lang="en-US" sz="2800" dirty="0" err="1"/>
                  <a:t>p.p.t</a:t>
                </a:r>
                <a:r>
                  <a:rPr lang="en-US" sz="2800" dirty="0"/>
                  <a:t>. algorithm </a:t>
                </a:r>
                <a14:m>
                  <m:oMath xmlns:m="http://schemas.openxmlformats.org/officeDocument/2006/math">
                    <m:r>
                      <a:rPr lang="en-US" sz="2800" b="0" i="1" smtClean="0">
                        <a:latin typeface="Cambria Math" panose="02040503050406030204" pitchFamily="18" charset="0"/>
                      </a:rPr>
                      <m:t>𝐵</m:t>
                    </m:r>
                  </m:oMath>
                </a14:m>
                <a:r>
                  <a:rPr lang="en-US" sz="2800" dirty="0"/>
                  <a:t> </a:t>
                </a:r>
                <a:r>
                  <a:rPr lang="en-US" sz="2800" dirty="0" err="1"/>
                  <a:t>s.t.</a:t>
                </a:r>
                <a:r>
                  <a:rPr lang="en-US" sz="2800" dirty="0"/>
                  <a:t> </a:t>
                </a:r>
                <a14:m>
                  <m:oMath xmlns:m="http://schemas.openxmlformats.org/officeDocument/2006/math">
                    <m:r>
                      <a:rPr lang="en-US" sz="2800" b="0" i="1" smtClean="0">
                        <a:latin typeface="Cambria Math" panose="02040503050406030204" pitchFamily="18" charset="0"/>
                      </a:rPr>
                      <m:t>𝐵</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𝑝</m:t>
                        </m:r>
                      </m:e>
                    </m:d>
                    <m:r>
                      <a:rPr lang="en-US" sz="2800" b="0" i="1" smtClean="0">
                        <a:latin typeface="Cambria Math" panose="02040503050406030204" pitchFamily="18" charset="0"/>
                      </a:rPr>
                      <m:t>=</m:t>
                    </m:r>
                    <m:r>
                      <a:rPr lang="en-US" sz="2800" b="0" i="1" smtClean="0">
                        <a:latin typeface="Cambria Math" panose="02040503050406030204" pitchFamily="18" charset="0"/>
                      </a:rPr>
                      <m:t>𝑥</m:t>
                    </m:r>
                  </m:oMath>
                </a14:m>
                <a:r>
                  <a:rPr lang="en-US" sz="2800" dirty="0"/>
                  <a:t>. for all g and x.</a:t>
                </a:r>
              </a:p>
            </p:txBody>
          </p:sp>
        </mc:Choice>
        <mc:Fallback>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816295" y="1340768"/>
                <a:ext cx="8076185" cy="2313197"/>
              </a:xfrm>
              <a:prstGeom prst="rect">
                <a:avLst/>
              </a:prstGeom>
              <a:blipFill>
                <a:blip r:embed="rId3"/>
                <a:stretch>
                  <a:fillRect l="-1250" t="-2162" b="-5946"/>
                </a:stretch>
              </a:blipFill>
              <a:ln w="38100">
                <a:solidFill>
                  <a:schemeClr val="tx1"/>
                </a:solidFill>
              </a:ln>
            </p:spPr>
            <p:txBody>
              <a:bodyPr/>
              <a:lstStyle/>
              <a:p>
                <a:r>
                  <a:rPr lang="en-US">
                    <a:noFill/>
                  </a:rPr>
                  <a:t> </a:t>
                </a:r>
              </a:p>
            </p:txBody>
          </p:sp>
        </mc:Fallback>
      </mc:AlternateContent>
      <p:sp>
        <p:nvSpPr>
          <p:cNvPr id="8" name="Rectangle 7">
            <a:extLst>
              <a:ext uri="{FF2B5EF4-FFF2-40B4-BE49-F238E27FC236}">
                <a16:creationId xmlns:a16="http://schemas.microsoft.com/office/drawing/2014/main" id="{2D4965DB-B29F-DCAE-3EAB-5C88C7CAA6C8}"/>
              </a:ext>
            </a:extLst>
          </p:cNvPr>
          <p:cNvSpPr/>
          <p:nvPr/>
        </p:nvSpPr>
        <p:spPr>
          <a:xfrm>
            <a:off x="755576" y="4417948"/>
            <a:ext cx="7848872" cy="523220"/>
          </a:xfrm>
          <a:prstGeom prst="rect">
            <a:avLst/>
          </a:prstGeom>
        </p:spPr>
        <p:txBody>
          <a:bodyPr wrap="square">
            <a:spAutoFit/>
          </a:bodyPr>
          <a:lstStyle/>
          <a:p>
            <a:r>
              <a:rPr lang="en-US" sz="2800" dirty="0"/>
              <a:t>2.   Given p: is the problem hard for all generators g?</a:t>
            </a:r>
          </a:p>
        </p:txBody>
      </p:sp>
      <p:sp>
        <p:nvSpPr>
          <p:cNvPr id="9" name="Rectangle 8">
            <a:extLst>
              <a:ext uri="{FF2B5EF4-FFF2-40B4-BE49-F238E27FC236}">
                <a16:creationId xmlns:a16="http://schemas.microsoft.com/office/drawing/2014/main" id="{59F61415-79DB-7F37-6805-60490CBEC708}"/>
              </a:ext>
            </a:extLst>
          </p:cNvPr>
          <p:cNvSpPr/>
          <p:nvPr/>
        </p:nvSpPr>
        <p:spPr>
          <a:xfrm>
            <a:off x="755576" y="5426060"/>
            <a:ext cx="7848872" cy="523220"/>
          </a:xfrm>
          <a:prstGeom prst="rect">
            <a:avLst/>
          </a:prstGeom>
        </p:spPr>
        <p:txBody>
          <a:bodyPr wrap="square">
            <a:spAutoFit/>
          </a:bodyPr>
          <a:lstStyle/>
          <a:p>
            <a:r>
              <a:rPr lang="en-US" sz="2800" dirty="0"/>
              <a:t>3.   Given p and g: is the problem hard for all x?</a:t>
            </a:r>
          </a:p>
        </p:txBody>
      </p:sp>
      <p:sp>
        <p:nvSpPr>
          <p:cNvPr id="10" name="Rectangle 9">
            <a:extLst>
              <a:ext uri="{FF2B5EF4-FFF2-40B4-BE49-F238E27FC236}">
                <a16:creationId xmlns:a16="http://schemas.microsoft.com/office/drawing/2014/main" id="{869C5088-7721-108D-3016-23929204B665}"/>
              </a:ext>
            </a:extLst>
          </p:cNvPr>
          <p:cNvSpPr/>
          <p:nvPr/>
        </p:nvSpPr>
        <p:spPr>
          <a:xfrm>
            <a:off x="1403648" y="4941168"/>
            <a:ext cx="7848872" cy="523220"/>
          </a:xfrm>
          <a:prstGeom prst="rect">
            <a:avLst/>
          </a:prstGeom>
        </p:spPr>
        <p:txBody>
          <a:bodyPr wrap="square">
            <a:spAutoFit/>
          </a:bodyPr>
          <a:lstStyle/>
          <a:p>
            <a:r>
              <a:rPr lang="en-US" sz="2800" b="1" dirty="0"/>
              <a:t>… as hard for any generator is it for a random one.</a:t>
            </a:r>
          </a:p>
        </p:txBody>
      </p:sp>
      <p:sp>
        <p:nvSpPr>
          <p:cNvPr id="11" name="Rectangle 10">
            <a:extLst>
              <a:ext uri="{FF2B5EF4-FFF2-40B4-BE49-F238E27FC236}">
                <a16:creationId xmlns:a16="http://schemas.microsoft.com/office/drawing/2014/main" id="{A82A9E8B-575E-C792-4DC2-A2C9E6F2F8AD}"/>
              </a:ext>
            </a:extLst>
          </p:cNvPr>
          <p:cNvSpPr/>
          <p:nvPr/>
        </p:nvSpPr>
        <p:spPr>
          <a:xfrm>
            <a:off x="1403648" y="5930116"/>
            <a:ext cx="7848872" cy="523220"/>
          </a:xfrm>
          <a:prstGeom prst="rect">
            <a:avLst/>
          </a:prstGeom>
        </p:spPr>
        <p:txBody>
          <a:bodyPr wrap="square">
            <a:spAutoFit/>
          </a:bodyPr>
          <a:lstStyle/>
          <a:p>
            <a:r>
              <a:rPr lang="en-US" sz="2800" b="1" dirty="0"/>
              <a:t>… as hard for any x is it for a random one.</a:t>
            </a:r>
          </a:p>
        </p:txBody>
      </p:sp>
    </p:spTree>
    <p:extLst>
      <p:ext uri="{BB962C8B-B14F-4D97-AF65-F5344CB8AC3E}">
        <p14:creationId xmlns:p14="http://schemas.microsoft.com/office/powerpoint/2010/main" val="4064417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27940" y="87291"/>
            <a:ext cx="7141845" cy="1120820"/>
          </a:xfrm>
          <a:prstGeom prst="rect">
            <a:avLst/>
          </a:prstGeom>
        </p:spPr>
        <p:txBody>
          <a:bodyPr vert="horz" wrap="square" lIns="0" tIns="12700" rIns="0" bIns="0" rtlCol="0">
            <a:spAutoFit/>
          </a:bodyPr>
          <a:lstStyle/>
          <a:p>
            <a:pPr marL="12700">
              <a:lnSpc>
                <a:spcPct val="100000"/>
              </a:lnSpc>
              <a:spcBef>
                <a:spcPts val="100"/>
              </a:spcBef>
            </a:pPr>
            <a:r>
              <a:rPr sz="3600" spc="-5" dirty="0">
                <a:solidFill>
                  <a:schemeClr val="accent1"/>
                </a:solidFill>
                <a:cs typeface="Arial"/>
              </a:rPr>
              <a:t>General</a:t>
            </a:r>
            <a:r>
              <a:rPr lang="en-US" sz="3600" spc="-5" dirty="0">
                <a:solidFill>
                  <a:schemeClr val="accent1"/>
                </a:solidFill>
                <a:cs typeface="Arial"/>
              </a:rPr>
              <a:t> Paradigm</a:t>
            </a:r>
            <a:r>
              <a:rPr sz="3600" spc="-5" dirty="0">
                <a:solidFill>
                  <a:schemeClr val="accent1"/>
                </a:solidFill>
                <a:cs typeface="Arial"/>
              </a:rPr>
              <a:t> </a:t>
            </a:r>
            <a:r>
              <a:rPr sz="3600" dirty="0">
                <a:solidFill>
                  <a:schemeClr val="accent1"/>
                </a:solidFill>
                <a:cs typeface="Arial"/>
              </a:rPr>
              <a:t>: </a:t>
            </a:r>
            <a:br>
              <a:rPr lang="en-US" sz="3600" dirty="0">
                <a:solidFill>
                  <a:schemeClr val="accent1"/>
                </a:solidFill>
                <a:cs typeface="Arial"/>
              </a:rPr>
            </a:br>
            <a:r>
              <a:rPr sz="3600" dirty="0">
                <a:solidFill>
                  <a:schemeClr val="accent1"/>
                </a:solidFill>
                <a:cs typeface="Arial"/>
              </a:rPr>
              <a:t>Random Self</a:t>
            </a:r>
            <a:r>
              <a:rPr sz="3600" spc="-25" dirty="0">
                <a:solidFill>
                  <a:schemeClr val="accent1"/>
                </a:solidFill>
                <a:cs typeface="Arial"/>
              </a:rPr>
              <a:t> </a:t>
            </a:r>
            <a:r>
              <a:rPr sz="3600" spc="-5" dirty="0">
                <a:solidFill>
                  <a:schemeClr val="accent1"/>
                </a:solidFill>
                <a:cs typeface="Arial"/>
              </a:rPr>
              <a:t>Reducibility</a:t>
            </a:r>
          </a:p>
        </p:txBody>
      </p:sp>
      <p:grpSp>
        <p:nvGrpSpPr>
          <p:cNvPr id="3" name="object 3"/>
          <p:cNvGrpSpPr/>
          <p:nvPr/>
        </p:nvGrpSpPr>
        <p:grpSpPr>
          <a:xfrm>
            <a:off x="3632154" y="1226475"/>
            <a:ext cx="76200" cy="647065"/>
            <a:chOff x="3550556" y="990601"/>
            <a:chExt cx="76200" cy="647065"/>
          </a:xfrm>
        </p:grpSpPr>
        <p:sp>
          <p:nvSpPr>
            <p:cNvPr id="4" name="object 4"/>
            <p:cNvSpPr/>
            <p:nvPr/>
          </p:nvSpPr>
          <p:spPr>
            <a:xfrm>
              <a:off x="3588656" y="990601"/>
              <a:ext cx="0" cy="621665"/>
            </a:xfrm>
            <a:custGeom>
              <a:avLst/>
              <a:gdLst/>
              <a:ahLst/>
              <a:cxnLst/>
              <a:rect l="l" t="t" r="r" b="b"/>
              <a:pathLst>
                <a:path h="621665">
                  <a:moveTo>
                    <a:pt x="0" y="0"/>
                  </a:moveTo>
                  <a:lnTo>
                    <a:pt x="0" y="621506"/>
                  </a:lnTo>
                </a:path>
              </a:pathLst>
            </a:custGeom>
            <a:ln w="9524">
              <a:solidFill>
                <a:srgbClr val="000000"/>
              </a:solidFill>
            </a:ln>
          </p:spPr>
          <p:txBody>
            <a:bodyPr wrap="square" lIns="0" tIns="0" rIns="0" bIns="0" rtlCol="0"/>
            <a:lstStyle/>
            <a:p>
              <a:endParaRPr/>
            </a:p>
          </p:txBody>
        </p:sp>
        <p:sp>
          <p:nvSpPr>
            <p:cNvPr id="5" name="object 5"/>
            <p:cNvSpPr/>
            <p:nvPr/>
          </p:nvSpPr>
          <p:spPr>
            <a:xfrm>
              <a:off x="3550556" y="1561307"/>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sp>
        <p:nvSpPr>
          <p:cNvPr id="6" name="object 6"/>
          <p:cNvSpPr txBox="1"/>
          <p:nvPr/>
        </p:nvSpPr>
        <p:spPr>
          <a:xfrm>
            <a:off x="3741435" y="1412713"/>
            <a:ext cx="87503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279F"/>
                </a:solidFill>
                <a:latin typeface="Times New Roman"/>
                <a:cs typeface="Times New Roman"/>
              </a:rPr>
              <a:t>f(x)</a:t>
            </a:r>
            <a:endParaRPr sz="2400" dirty="0">
              <a:latin typeface="Times New Roman"/>
              <a:cs typeface="Times New Roman"/>
            </a:endParaRPr>
          </a:p>
        </p:txBody>
      </p:sp>
      <p:sp>
        <p:nvSpPr>
          <p:cNvPr id="7" name="object 7"/>
          <p:cNvSpPr/>
          <p:nvPr/>
        </p:nvSpPr>
        <p:spPr>
          <a:xfrm>
            <a:off x="2997154" y="3090127"/>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sp>
        <p:nvSpPr>
          <p:cNvPr id="8" name="object 8"/>
          <p:cNvSpPr/>
          <p:nvPr/>
        </p:nvSpPr>
        <p:spPr>
          <a:xfrm>
            <a:off x="4357868" y="3009165"/>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nvGrpSpPr>
          <p:cNvPr id="9" name="object 9"/>
          <p:cNvGrpSpPr/>
          <p:nvPr/>
        </p:nvGrpSpPr>
        <p:grpSpPr>
          <a:xfrm>
            <a:off x="5990726" y="2681202"/>
            <a:ext cx="76200" cy="485140"/>
            <a:chOff x="5909128" y="2445328"/>
            <a:chExt cx="76200" cy="485140"/>
          </a:xfrm>
        </p:grpSpPr>
        <p:sp>
          <p:nvSpPr>
            <p:cNvPr id="10" name="object 10"/>
            <p:cNvSpPr/>
            <p:nvPr/>
          </p:nvSpPr>
          <p:spPr>
            <a:xfrm>
              <a:off x="5947228" y="2445328"/>
              <a:ext cx="0" cy="459740"/>
            </a:xfrm>
            <a:custGeom>
              <a:avLst/>
              <a:gdLst/>
              <a:ahLst/>
              <a:cxnLst/>
              <a:rect l="l" t="t" r="r" b="b"/>
              <a:pathLst>
                <a:path h="459739">
                  <a:moveTo>
                    <a:pt x="0" y="0"/>
                  </a:moveTo>
                  <a:lnTo>
                    <a:pt x="0" y="459581"/>
                  </a:lnTo>
                </a:path>
              </a:pathLst>
            </a:custGeom>
            <a:ln w="9524">
              <a:solidFill>
                <a:srgbClr val="000000"/>
              </a:solidFill>
            </a:ln>
          </p:spPr>
          <p:txBody>
            <a:bodyPr wrap="square" lIns="0" tIns="0" rIns="0" bIns="0" rtlCol="0"/>
            <a:lstStyle/>
            <a:p>
              <a:endParaRPr/>
            </a:p>
          </p:txBody>
        </p:sp>
        <p:sp>
          <p:nvSpPr>
            <p:cNvPr id="11" name="object 11"/>
            <p:cNvSpPr/>
            <p:nvPr/>
          </p:nvSpPr>
          <p:spPr>
            <a:xfrm>
              <a:off x="5909128" y="2854109"/>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graphicFrame>
        <p:nvGraphicFramePr>
          <p:cNvPr id="12" name="object 12"/>
          <p:cNvGraphicFramePr>
            <a:graphicFrameLocks noGrp="1"/>
          </p:cNvGraphicFramePr>
          <p:nvPr>
            <p:extLst>
              <p:ext uri="{D42A27DB-BD31-4B8C-83A1-F6EECF244321}">
                <p14:modId xmlns:p14="http://schemas.microsoft.com/office/powerpoint/2010/main" val="186843599"/>
              </p:ext>
            </p:extLst>
          </p:nvPr>
        </p:nvGraphicFramePr>
        <p:xfrm>
          <a:off x="762635" y="1868257"/>
          <a:ext cx="7618729" cy="1267907"/>
        </p:xfrm>
        <a:graphic>
          <a:graphicData uri="http://schemas.openxmlformats.org/drawingml/2006/table">
            <a:tbl>
              <a:tblPr firstRow="1" bandRow="1">
                <a:tableStyleId>{2D5ABB26-0587-4C30-8999-92F81FD0307C}</a:tableStyleId>
              </a:tblPr>
              <a:tblGrid>
                <a:gridCol w="2267585">
                  <a:extLst>
                    <a:ext uri="{9D8B030D-6E8A-4147-A177-3AD203B41FA5}">
                      <a16:colId xmlns:a16="http://schemas.microsoft.com/office/drawing/2014/main" val="20000"/>
                    </a:ext>
                  </a:extLst>
                </a:gridCol>
                <a:gridCol w="1360169">
                  <a:extLst>
                    <a:ext uri="{9D8B030D-6E8A-4147-A177-3AD203B41FA5}">
                      <a16:colId xmlns:a16="http://schemas.microsoft.com/office/drawing/2014/main" val="20001"/>
                    </a:ext>
                  </a:extLst>
                </a:gridCol>
                <a:gridCol w="3990975">
                  <a:extLst>
                    <a:ext uri="{9D8B030D-6E8A-4147-A177-3AD203B41FA5}">
                      <a16:colId xmlns:a16="http://schemas.microsoft.com/office/drawing/2014/main" val="20002"/>
                    </a:ext>
                  </a:extLst>
                </a:gridCol>
              </a:tblGrid>
              <a:tr h="727363">
                <a:tc gridSpan="3">
                  <a:txBody>
                    <a:bodyPr/>
                    <a:lstStyle/>
                    <a:p>
                      <a:pPr marL="5080" algn="ctr">
                        <a:lnSpc>
                          <a:spcPct val="100000"/>
                        </a:lnSpc>
                        <a:spcBef>
                          <a:spcPts val="359"/>
                        </a:spcBef>
                      </a:pPr>
                      <a:r>
                        <a:rPr sz="3200" dirty="0">
                          <a:solidFill>
                            <a:srgbClr val="00279F"/>
                          </a:solidFill>
                          <a:latin typeface="Arial"/>
                          <a:cs typeface="Arial"/>
                        </a:rPr>
                        <a:t>Break </a:t>
                      </a:r>
                      <a:r>
                        <a:rPr sz="3200" spc="-5" dirty="0">
                          <a:solidFill>
                            <a:srgbClr val="00279F"/>
                          </a:solidFill>
                          <a:latin typeface="Arial"/>
                          <a:cs typeface="Arial"/>
                        </a:rPr>
                        <a:t>into </a:t>
                      </a:r>
                      <a:r>
                        <a:rPr sz="3200" dirty="0">
                          <a:solidFill>
                            <a:srgbClr val="00279F"/>
                          </a:solidFill>
                          <a:latin typeface="Arial"/>
                          <a:cs typeface="Arial"/>
                        </a:rPr>
                        <a:t>random</a:t>
                      </a:r>
                      <a:r>
                        <a:rPr sz="3200" spc="-15" dirty="0">
                          <a:solidFill>
                            <a:srgbClr val="00279F"/>
                          </a:solidFill>
                          <a:latin typeface="Arial"/>
                          <a:cs typeface="Arial"/>
                        </a:rPr>
                        <a:t> </a:t>
                      </a:r>
                      <a:r>
                        <a:rPr sz="3200" spc="-5" dirty="0">
                          <a:solidFill>
                            <a:srgbClr val="00279F"/>
                          </a:solidFill>
                          <a:latin typeface="Arial"/>
                          <a:cs typeface="Arial"/>
                        </a:rPr>
                        <a:t>instances</a:t>
                      </a:r>
                      <a:endParaRPr sz="3200">
                        <a:latin typeface="Arial"/>
                        <a:cs typeface="Arial"/>
                      </a:endParaRPr>
                    </a:p>
                  </a:txBody>
                  <a:tcPr marL="0" marR="0" marT="457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00D2A9"/>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0544">
                <a:tc>
                  <a:txBody>
                    <a:bodyPr/>
                    <a:lstStyle/>
                    <a:p>
                      <a:pPr marR="137795" algn="r">
                        <a:lnSpc>
                          <a:spcPts val="2615"/>
                        </a:lnSpc>
                        <a:spcBef>
                          <a:spcPts val="1540"/>
                        </a:spcBef>
                      </a:pPr>
                      <a:r>
                        <a:rPr sz="2400" dirty="0">
                          <a:solidFill>
                            <a:srgbClr val="00279F"/>
                          </a:solidFill>
                          <a:latin typeface="Times New Roman"/>
                          <a:cs typeface="Times New Roman"/>
                        </a:rPr>
                        <a:t>f(r</a:t>
                      </a:r>
                      <a:r>
                        <a:rPr sz="2400" baseline="-20833" dirty="0">
                          <a:solidFill>
                            <a:srgbClr val="003DAF"/>
                          </a:solidFill>
                          <a:latin typeface="Times New Roman"/>
                          <a:cs typeface="Times New Roman"/>
                        </a:rPr>
                        <a:t>1</a:t>
                      </a:r>
                      <a:r>
                        <a:rPr sz="2400" dirty="0">
                          <a:solidFill>
                            <a:srgbClr val="00279F"/>
                          </a:solidFill>
                          <a:latin typeface="Times New Roman"/>
                          <a:cs typeface="Times New Roman"/>
                        </a:rPr>
                        <a:t>)</a:t>
                      </a:r>
                      <a:endParaRPr sz="2400">
                        <a:latin typeface="Times New Roman"/>
                        <a:cs typeface="Times New Roman"/>
                      </a:endParaRPr>
                    </a:p>
                  </a:txBody>
                  <a:tcPr marL="0" marR="0" marT="195580" marB="0">
                    <a:lnR w="9525">
                      <a:solidFill>
                        <a:srgbClr val="000000"/>
                      </a:solidFill>
                      <a:prstDash val="solid"/>
                    </a:lnR>
                    <a:lnT w="9525">
                      <a:solidFill>
                        <a:srgbClr val="000000"/>
                      </a:solidFill>
                      <a:prstDash val="solid"/>
                    </a:lnT>
                  </a:tcPr>
                </a:tc>
                <a:tc>
                  <a:txBody>
                    <a:bodyPr/>
                    <a:lstStyle/>
                    <a:p>
                      <a:pPr>
                        <a:lnSpc>
                          <a:spcPct val="100000"/>
                        </a:lnSpc>
                      </a:pPr>
                      <a:endParaRPr sz="27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marL="90805">
                        <a:lnSpc>
                          <a:spcPts val="2525"/>
                        </a:lnSpc>
                        <a:spcBef>
                          <a:spcPts val="1630"/>
                        </a:spcBef>
                        <a:tabLst>
                          <a:tab pos="1905635" algn="l"/>
                        </a:tabLst>
                      </a:pPr>
                      <a:r>
                        <a:rPr sz="2400" dirty="0">
                          <a:solidFill>
                            <a:srgbClr val="00279F"/>
                          </a:solidFill>
                          <a:latin typeface="Times New Roman"/>
                          <a:cs typeface="Times New Roman"/>
                        </a:rPr>
                        <a:t>f(r</a:t>
                      </a:r>
                      <a:r>
                        <a:rPr sz="2400" baseline="-20833" dirty="0">
                          <a:solidFill>
                            <a:srgbClr val="003DAF"/>
                          </a:solidFill>
                          <a:latin typeface="Times New Roman"/>
                          <a:cs typeface="Times New Roman"/>
                        </a:rPr>
                        <a:t>2</a:t>
                      </a:r>
                      <a:r>
                        <a:rPr sz="2400" dirty="0">
                          <a:solidFill>
                            <a:srgbClr val="00279F"/>
                          </a:solidFill>
                          <a:latin typeface="Times New Roman"/>
                          <a:cs typeface="Times New Roman"/>
                        </a:rPr>
                        <a:t>)	f(r</a:t>
                      </a:r>
                      <a:r>
                        <a:rPr sz="2400" baseline="-20833" dirty="0">
                          <a:solidFill>
                            <a:srgbClr val="003DAF"/>
                          </a:solidFill>
                          <a:latin typeface="Times New Roman"/>
                          <a:cs typeface="Times New Roman"/>
                        </a:rPr>
                        <a:t>3</a:t>
                      </a:r>
                      <a:r>
                        <a:rPr sz="2400" dirty="0">
                          <a:solidFill>
                            <a:srgbClr val="00279F"/>
                          </a:solidFill>
                          <a:latin typeface="Times New Roman"/>
                          <a:cs typeface="Times New Roman"/>
                        </a:rPr>
                        <a:t>)</a:t>
                      </a:r>
                      <a:endParaRPr sz="2400">
                        <a:latin typeface="Times New Roman"/>
                        <a:cs typeface="Times New Roman"/>
                      </a:endParaRPr>
                    </a:p>
                  </a:txBody>
                  <a:tcPr marL="0" marR="0" marT="207010" marB="0">
                    <a:lnL w="9525">
                      <a:solidFill>
                        <a:srgbClr val="000000"/>
                      </a:solidFill>
                      <a:prstDash val="solid"/>
                    </a:lnL>
                    <a:lnT w="9525">
                      <a:solidFill>
                        <a:srgbClr val="000000"/>
                      </a:solidFill>
                      <a:prstDash val="solid"/>
                    </a:lnT>
                  </a:tcPr>
                </a:tc>
                <a:extLst>
                  <a:ext uri="{0D108BD9-81ED-4DB2-BD59-A6C34878D82A}">
                    <a16:rowId xmlns:a16="http://schemas.microsoft.com/office/drawing/2014/main" val="10001"/>
                  </a:ext>
                </a:extLst>
              </a:tr>
            </a:tbl>
          </a:graphicData>
        </a:graphic>
      </p:graphicFrame>
      <p:grpSp>
        <p:nvGrpSpPr>
          <p:cNvPr id="13" name="object 13"/>
          <p:cNvGrpSpPr/>
          <p:nvPr/>
        </p:nvGrpSpPr>
        <p:grpSpPr>
          <a:xfrm>
            <a:off x="2634298" y="4459200"/>
            <a:ext cx="76200" cy="727075"/>
            <a:chOff x="2552700" y="4223326"/>
            <a:chExt cx="76200" cy="727075"/>
          </a:xfrm>
        </p:grpSpPr>
        <p:sp>
          <p:nvSpPr>
            <p:cNvPr id="14" name="object 14"/>
            <p:cNvSpPr/>
            <p:nvPr/>
          </p:nvSpPr>
          <p:spPr>
            <a:xfrm>
              <a:off x="2590800" y="4223326"/>
              <a:ext cx="0" cy="701675"/>
            </a:xfrm>
            <a:custGeom>
              <a:avLst/>
              <a:gdLst/>
              <a:ahLst/>
              <a:cxnLst/>
              <a:rect l="l" t="t" r="r" b="b"/>
              <a:pathLst>
                <a:path h="701675">
                  <a:moveTo>
                    <a:pt x="0" y="0"/>
                  </a:moveTo>
                  <a:lnTo>
                    <a:pt x="0" y="701674"/>
                  </a:lnTo>
                </a:path>
              </a:pathLst>
            </a:custGeom>
            <a:ln w="9524">
              <a:solidFill>
                <a:srgbClr val="000000"/>
              </a:solidFill>
            </a:ln>
          </p:spPr>
          <p:txBody>
            <a:bodyPr wrap="square" lIns="0" tIns="0" rIns="0" bIns="0" rtlCol="0"/>
            <a:lstStyle/>
            <a:p>
              <a:endParaRPr/>
            </a:p>
          </p:txBody>
        </p:sp>
        <p:sp>
          <p:nvSpPr>
            <p:cNvPr id="15" name="object 15"/>
            <p:cNvSpPr/>
            <p:nvPr/>
          </p:nvSpPr>
          <p:spPr>
            <a:xfrm>
              <a:off x="2552700" y="4874201"/>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grpSp>
        <p:nvGrpSpPr>
          <p:cNvPr id="16" name="object 16"/>
          <p:cNvGrpSpPr/>
          <p:nvPr/>
        </p:nvGrpSpPr>
        <p:grpSpPr>
          <a:xfrm>
            <a:off x="4357868" y="4540019"/>
            <a:ext cx="76200" cy="647065"/>
            <a:chOff x="4276270" y="4304145"/>
            <a:chExt cx="76200" cy="647065"/>
          </a:xfrm>
        </p:grpSpPr>
        <p:sp>
          <p:nvSpPr>
            <p:cNvPr id="17" name="object 17"/>
            <p:cNvSpPr/>
            <p:nvPr/>
          </p:nvSpPr>
          <p:spPr>
            <a:xfrm>
              <a:off x="4314370" y="4304145"/>
              <a:ext cx="0" cy="621665"/>
            </a:xfrm>
            <a:custGeom>
              <a:avLst/>
              <a:gdLst/>
              <a:ahLst/>
              <a:cxnLst/>
              <a:rect l="l" t="t" r="r" b="b"/>
              <a:pathLst>
                <a:path h="621664">
                  <a:moveTo>
                    <a:pt x="0" y="0"/>
                  </a:moveTo>
                  <a:lnTo>
                    <a:pt x="0" y="621506"/>
                  </a:lnTo>
                </a:path>
              </a:pathLst>
            </a:custGeom>
            <a:ln w="9524">
              <a:solidFill>
                <a:srgbClr val="000000"/>
              </a:solidFill>
            </a:ln>
          </p:spPr>
          <p:txBody>
            <a:bodyPr wrap="square" lIns="0" tIns="0" rIns="0" bIns="0" rtlCol="0"/>
            <a:lstStyle/>
            <a:p>
              <a:endParaRPr/>
            </a:p>
          </p:txBody>
        </p:sp>
        <p:sp>
          <p:nvSpPr>
            <p:cNvPr id="18" name="object 18"/>
            <p:cNvSpPr/>
            <p:nvPr/>
          </p:nvSpPr>
          <p:spPr>
            <a:xfrm>
              <a:off x="4276270" y="4874851"/>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grpSp>
        <p:nvGrpSpPr>
          <p:cNvPr id="19" name="object 19"/>
          <p:cNvGrpSpPr/>
          <p:nvPr/>
        </p:nvGrpSpPr>
        <p:grpSpPr>
          <a:xfrm>
            <a:off x="5718582" y="4459201"/>
            <a:ext cx="76200" cy="727710"/>
            <a:chOff x="5636984" y="4223327"/>
            <a:chExt cx="76200" cy="727710"/>
          </a:xfrm>
        </p:grpSpPr>
        <p:sp>
          <p:nvSpPr>
            <p:cNvPr id="20" name="object 20"/>
            <p:cNvSpPr/>
            <p:nvPr/>
          </p:nvSpPr>
          <p:spPr>
            <a:xfrm>
              <a:off x="5675084" y="4223327"/>
              <a:ext cx="0" cy="702310"/>
            </a:xfrm>
            <a:custGeom>
              <a:avLst/>
              <a:gdLst/>
              <a:ahLst/>
              <a:cxnLst/>
              <a:rect l="l" t="t" r="r" b="b"/>
              <a:pathLst>
                <a:path h="702310">
                  <a:moveTo>
                    <a:pt x="0" y="0"/>
                  </a:moveTo>
                  <a:lnTo>
                    <a:pt x="0" y="701818"/>
                  </a:lnTo>
                </a:path>
              </a:pathLst>
            </a:custGeom>
            <a:ln w="9524">
              <a:solidFill>
                <a:srgbClr val="000000"/>
              </a:solidFill>
            </a:ln>
          </p:spPr>
          <p:txBody>
            <a:bodyPr wrap="square" lIns="0" tIns="0" rIns="0" bIns="0" rtlCol="0"/>
            <a:lstStyle/>
            <a:p>
              <a:endParaRPr/>
            </a:p>
          </p:txBody>
        </p:sp>
        <p:sp>
          <p:nvSpPr>
            <p:cNvPr id="21" name="object 21"/>
            <p:cNvSpPr/>
            <p:nvPr/>
          </p:nvSpPr>
          <p:spPr>
            <a:xfrm>
              <a:off x="5636984" y="4874346"/>
              <a:ext cx="76200" cy="76200"/>
            </a:xfrm>
            <a:custGeom>
              <a:avLst/>
              <a:gdLst/>
              <a:ahLst/>
              <a:cxnLst/>
              <a:rect l="l" t="t" r="r" b="b"/>
              <a:pathLst>
                <a:path w="76200" h="76200">
                  <a:moveTo>
                    <a:pt x="76200" y="0"/>
                  </a:moveTo>
                  <a:lnTo>
                    <a:pt x="0" y="0"/>
                  </a:lnTo>
                  <a:lnTo>
                    <a:pt x="38100" y="76200"/>
                  </a:lnTo>
                  <a:lnTo>
                    <a:pt x="76200" y="0"/>
                  </a:lnTo>
                  <a:close/>
                </a:path>
              </a:pathLst>
            </a:custGeom>
            <a:solidFill>
              <a:srgbClr val="000000"/>
            </a:solidFill>
          </p:spPr>
          <p:txBody>
            <a:bodyPr wrap="square" lIns="0" tIns="0" rIns="0" bIns="0" rtlCol="0"/>
            <a:lstStyle/>
            <a:p>
              <a:endParaRPr/>
            </a:p>
          </p:txBody>
        </p:sp>
      </p:grpSp>
      <p:sp>
        <p:nvSpPr>
          <p:cNvPr id="22" name="object 22"/>
          <p:cNvSpPr txBox="1"/>
          <p:nvPr/>
        </p:nvSpPr>
        <p:spPr>
          <a:xfrm>
            <a:off x="2672398" y="4459202"/>
            <a:ext cx="1724025" cy="727710"/>
          </a:xfrm>
          <a:prstGeom prst="rect">
            <a:avLst/>
          </a:prstGeom>
          <a:ln w="9524">
            <a:solidFill>
              <a:srgbClr val="000000"/>
            </a:solidFill>
          </a:ln>
        </p:spPr>
        <p:txBody>
          <a:bodyPr vert="horz" wrap="square" lIns="0" tIns="45719" rIns="0" bIns="0" rtlCol="0">
            <a:spAutoFit/>
          </a:bodyPr>
          <a:lstStyle/>
          <a:p>
            <a:pPr marL="272415">
              <a:lnSpc>
                <a:spcPct val="100000"/>
              </a:lnSpc>
              <a:spcBef>
                <a:spcPts val="359"/>
              </a:spcBef>
            </a:pPr>
            <a:r>
              <a:rPr sz="2400" dirty="0">
                <a:solidFill>
                  <a:srgbClr val="00279F"/>
                </a:solidFill>
                <a:latin typeface="Times New Roman"/>
                <a:cs typeface="Times New Roman"/>
              </a:rPr>
              <a:t>r</a:t>
            </a:r>
            <a:r>
              <a:rPr sz="2400" baseline="-20833" dirty="0">
                <a:solidFill>
                  <a:srgbClr val="003DAF"/>
                </a:solidFill>
                <a:latin typeface="Times New Roman"/>
                <a:cs typeface="Times New Roman"/>
              </a:rPr>
              <a:t>1</a:t>
            </a:r>
            <a:endParaRPr sz="2400" baseline="-20833">
              <a:latin typeface="Times New Roman"/>
              <a:cs typeface="Times New Roman"/>
            </a:endParaRPr>
          </a:p>
        </p:txBody>
      </p:sp>
      <p:sp>
        <p:nvSpPr>
          <p:cNvPr id="23" name="object 23"/>
          <p:cNvSpPr txBox="1"/>
          <p:nvPr/>
        </p:nvSpPr>
        <p:spPr>
          <a:xfrm>
            <a:off x="4395968" y="4459202"/>
            <a:ext cx="1978025" cy="727710"/>
          </a:xfrm>
          <a:prstGeom prst="rect">
            <a:avLst/>
          </a:prstGeom>
          <a:ln w="9524">
            <a:solidFill>
              <a:srgbClr val="000000"/>
            </a:solidFill>
          </a:ln>
        </p:spPr>
        <p:txBody>
          <a:bodyPr vert="horz" wrap="square" lIns="0" tIns="45719" rIns="0" bIns="0" rtlCol="0">
            <a:spAutoFit/>
          </a:bodyPr>
          <a:lstStyle/>
          <a:p>
            <a:pPr marL="98425">
              <a:lnSpc>
                <a:spcPct val="100000"/>
              </a:lnSpc>
              <a:spcBef>
                <a:spcPts val="359"/>
              </a:spcBef>
              <a:tabLst>
                <a:tab pos="1749425" algn="l"/>
              </a:tabLst>
            </a:pPr>
            <a:r>
              <a:rPr sz="2400" dirty="0">
                <a:solidFill>
                  <a:srgbClr val="00279F"/>
                </a:solidFill>
                <a:latin typeface="Times New Roman"/>
                <a:cs typeface="Times New Roman"/>
              </a:rPr>
              <a:t>r</a:t>
            </a:r>
            <a:r>
              <a:rPr sz="2400" baseline="-20833" dirty="0">
                <a:solidFill>
                  <a:srgbClr val="003DAF"/>
                </a:solidFill>
                <a:latin typeface="Times New Roman"/>
                <a:cs typeface="Times New Roman"/>
              </a:rPr>
              <a:t>2	</a:t>
            </a:r>
            <a:r>
              <a:rPr sz="2400" dirty="0">
                <a:solidFill>
                  <a:srgbClr val="00279F"/>
                </a:solidFill>
                <a:latin typeface="Times New Roman"/>
                <a:cs typeface="Times New Roman"/>
              </a:rPr>
              <a:t>r</a:t>
            </a:r>
            <a:r>
              <a:rPr sz="2400" baseline="-20833" dirty="0">
                <a:solidFill>
                  <a:srgbClr val="003DAF"/>
                </a:solidFill>
                <a:latin typeface="Times New Roman"/>
                <a:cs typeface="Times New Roman"/>
              </a:rPr>
              <a:t>3</a:t>
            </a:r>
            <a:endParaRPr sz="2400" baseline="-20833">
              <a:latin typeface="Times New Roman"/>
              <a:cs typeface="Times New Roman"/>
            </a:endParaRPr>
          </a:p>
        </p:txBody>
      </p:sp>
      <p:sp>
        <p:nvSpPr>
          <p:cNvPr id="24" name="object 24"/>
          <p:cNvSpPr txBox="1"/>
          <p:nvPr/>
        </p:nvSpPr>
        <p:spPr>
          <a:xfrm>
            <a:off x="2128111" y="5186565"/>
            <a:ext cx="5443220" cy="808355"/>
          </a:xfrm>
          <a:prstGeom prst="rect">
            <a:avLst/>
          </a:prstGeom>
          <a:solidFill>
            <a:srgbClr val="00D2A9"/>
          </a:solidFill>
          <a:ln w="9524">
            <a:solidFill>
              <a:srgbClr val="000000"/>
            </a:solidFill>
          </a:ln>
        </p:spPr>
        <p:txBody>
          <a:bodyPr vert="horz" wrap="square" lIns="0" tIns="160020" rIns="0" bIns="0" rtlCol="0">
            <a:spAutoFit/>
          </a:bodyPr>
          <a:lstStyle/>
          <a:p>
            <a:pPr algn="ctr">
              <a:lnSpc>
                <a:spcPct val="100000"/>
              </a:lnSpc>
              <a:spcBef>
                <a:spcPts val="1260"/>
              </a:spcBef>
            </a:pPr>
            <a:r>
              <a:rPr sz="3200" dirty="0">
                <a:solidFill>
                  <a:srgbClr val="00279F"/>
                </a:solidFill>
                <a:latin typeface="Arial"/>
                <a:cs typeface="Arial"/>
              </a:rPr>
              <a:t>Combine</a:t>
            </a:r>
            <a:endParaRPr sz="3200">
              <a:latin typeface="Arial"/>
              <a:cs typeface="Arial"/>
            </a:endParaRPr>
          </a:p>
        </p:txBody>
      </p:sp>
      <p:grpSp>
        <p:nvGrpSpPr>
          <p:cNvPr id="25" name="object 25"/>
          <p:cNvGrpSpPr/>
          <p:nvPr/>
        </p:nvGrpSpPr>
        <p:grpSpPr>
          <a:xfrm>
            <a:off x="6807154" y="5994747"/>
            <a:ext cx="76200" cy="566420"/>
            <a:chOff x="6725556" y="5758873"/>
            <a:chExt cx="76200" cy="566420"/>
          </a:xfrm>
        </p:grpSpPr>
        <p:sp>
          <p:nvSpPr>
            <p:cNvPr id="26" name="object 26"/>
            <p:cNvSpPr/>
            <p:nvPr/>
          </p:nvSpPr>
          <p:spPr>
            <a:xfrm>
              <a:off x="6763656" y="5758873"/>
              <a:ext cx="0" cy="541020"/>
            </a:xfrm>
            <a:custGeom>
              <a:avLst/>
              <a:gdLst/>
              <a:ahLst/>
              <a:cxnLst/>
              <a:rect l="l" t="t" r="r" b="b"/>
              <a:pathLst>
                <a:path h="541020">
                  <a:moveTo>
                    <a:pt x="0" y="0"/>
                  </a:moveTo>
                  <a:lnTo>
                    <a:pt x="0" y="540543"/>
                  </a:lnTo>
                </a:path>
              </a:pathLst>
            </a:custGeom>
            <a:ln w="9524">
              <a:solidFill>
                <a:srgbClr val="000000"/>
              </a:solidFill>
            </a:ln>
          </p:spPr>
          <p:txBody>
            <a:bodyPr wrap="square" lIns="0" tIns="0" rIns="0" bIns="0" rtlCol="0"/>
            <a:lstStyle/>
            <a:p>
              <a:endParaRPr/>
            </a:p>
          </p:txBody>
        </p:sp>
        <p:sp>
          <p:nvSpPr>
            <p:cNvPr id="27" name="object 27"/>
            <p:cNvSpPr/>
            <p:nvPr/>
          </p:nvSpPr>
          <p:spPr>
            <a:xfrm>
              <a:off x="6725556" y="6248616"/>
              <a:ext cx="76200" cy="76200"/>
            </a:xfrm>
            <a:custGeom>
              <a:avLst/>
              <a:gdLst/>
              <a:ahLst/>
              <a:cxnLst/>
              <a:rect l="l" t="t" r="r" b="b"/>
              <a:pathLst>
                <a:path w="76200" h="76200">
                  <a:moveTo>
                    <a:pt x="76200" y="0"/>
                  </a:moveTo>
                  <a:lnTo>
                    <a:pt x="0" y="0"/>
                  </a:lnTo>
                  <a:lnTo>
                    <a:pt x="38100" y="76199"/>
                  </a:lnTo>
                  <a:lnTo>
                    <a:pt x="76200" y="0"/>
                  </a:lnTo>
                  <a:close/>
                </a:path>
              </a:pathLst>
            </a:custGeom>
            <a:solidFill>
              <a:srgbClr val="000000"/>
            </a:solidFill>
          </p:spPr>
          <p:txBody>
            <a:bodyPr wrap="square" lIns="0" tIns="0" rIns="0" bIns="0" rtlCol="0"/>
            <a:lstStyle/>
            <a:p>
              <a:endParaRPr/>
            </a:p>
          </p:txBody>
        </p:sp>
      </p:grpSp>
      <p:sp>
        <p:nvSpPr>
          <p:cNvPr id="28" name="object 28"/>
          <p:cNvSpPr txBox="1"/>
          <p:nvPr/>
        </p:nvSpPr>
        <p:spPr>
          <a:xfrm>
            <a:off x="110701" y="6208434"/>
            <a:ext cx="5772906" cy="654666"/>
          </a:xfrm>
          <a:prstGeom prst="rect">
            <a:avLst/>
          </a:prstGeom>
          <a:solidFill>
            <a:schemeClr val="bg2"/>
          </a:solidFill>
        </p:spPr>
        <p:txBody>
          <a:bodyPr vert="horz" wrap="square" lIns="0" tIns="12700" rIns="0" bIns="0" rtlCol="0">
            <a:spAutoFit/>
          </a:bodyPr>
          <a:lstStyle/>
          <a:p>
            <a:pPr marL="12700">
              <a:lnSpc>
                <a:spcPts val="2645"/>
              </a:lnSpc>
            </a:pPr>
            <a:r>
              <a:rPr sz="2400" dirty="0">
                <a:latin typeface="Arial"/>
                <a:cs typeface="Arial"/>
              </a:rPr>
              <a:t>Corollary: </a:t>
            </a:r>
            <a:r>
              <a:rPr sz="2000" spc="-5" dirty="0">
                <a:latin typeface="Arial"/>
                <a:cs typeface="Arial"/>
              </a:rPr>
              <a:t>If </a:t>
            </a:r>
            <a:r>
              <a:rPr sz="2000" dirty="0">
                <a:latin typeface="Arial"/>
                <a:cs typeface="Arial"/>
              </a:rPr>
              <a:t>hard </a:t>
            </a:r>
            <a:r>
              <a:rPr sz="2000" spc="-5" dirty="0">
                <a:latin typeface="Arial"/>
                <a:cs typeface="Arial"/>
              </a:rPr>
              <a:t>to </a:t>
            </a:r>
            <a:r>
              <a:rPr sz="2000" dirty="0">
                <a:latin typeface="Arial"/>
                <a:cs typeface="Arial"/>
              </a:rPr>
              <a:t>invert </a:t>
            </a:r>
            <a:r>
              <a:rPr sz="2000" spc="-5" dirty="0">
                <a:latin typeface="Arial"/>
                <a:cs typeface="Arial"/>
              </a:rPr>
              <a:t>for </a:t>
            </a:r>
            <a:r>
              <a:rPr sz="2000" dirty="0">
                <a:solidFill>
                  <a:srgbClr val="3366CC"/>
                </a:solidFill>
                <a:latin typeface="Arial"/>
                <a:cs typeface="Arial"/>
              </a:rPr>
              <a:t>some </a:t>
            </a:r>
            <a:r>
              <a:rPr sz="2000" spc="-5" dirty="0">
                <a:solidFill>
                  <a:srgbClr val="3366CC"/>
                </a:solidFill>
                <a:latin typeface="Arial"/>
                <a:cs typeface="Arial"/>
              </a:rPr>
              <a:t>f(x)</a:t>
            </a:r>
            <a:r>
              <a:rPr sz="2000" spc="-5" dirty="0">
                <a:latin typeface="Arial"/>
                <a:cs typeface="Arial"/>
              </a:rPr>
              <a:t>, </a:t>
            </a:r>
            <a:endParaRPr lang="en-US" sz="2000" spc="-5" dirty="0">
              <a:latin typeface="Arial"/>
              <a:cs typeface="Arial"/>
            </a:endParaRPr>
          </a:p>
          <a:p>
            <a:pPr marL="12700">
              <a:lnSpc>
                <a:spcPts val="2645"/>
              </a:lnSpc>
            </a:pPr>
            <a:r>
              <a:rPr sz="2000" dirty="0">
                <a:latin typeface="Arial"/>
                <a:cs typeface="Arial"/>
              </a:rPr>
              <a:t>hard </a:t>
            </a:r>
            <a:r>
              <a:rPr sz="2000" spc="-5" dirty="0">
                <a:latin typeface="Arial"/>
                <a:cs typeface="Arial"/>
              </a:rPr>
              <a:t>to </a:t>
            </a:r>
            <a:r>
              <a:rPr sz="2000" dirty="0">
                <a:latin typeface="Arial"/>
                <a:cs typeface="Arial"/>
              </a:rPr>
              <a:t>invert </a:t>
            </a:r>
            <a:r>
              <a:rPr sz="2000" spc="-5" dirty="0">
                <a:latin typeface="Arial"/>
                <a:cs typeface="Arial"/>
              </a:rPr>
              <a:t>for </a:t>
            </a:r>
            <a:r>
              <a:rPr sz="2000" dirty="0">
                <a:solidFill>
                  <a:srgbClr val="0066CC"/>
                </a:solidFill>
                <a:latin typeface="Arial"/>
                <a:cs typeface="Arial"/>
              </a:rPr>
              <a:t>random</a:t>
            </a:r>
            <a:r>
              <a:rPr sz="2000" spc="-45" dirty="0">
                <a:solidFill>
                  <a:srgbClr val="0066CC"/>
                </a:solidFill>
                <a:latin typeface="Arial"/>
                <a:cs typeface="Arial"/>
              </a:rPr>
              <a:t> </a:t>
            </a:r>
            <a:r>
              <a:rPr sz="2000" spc="-5" dirty="0">
                <a:solidFill>
                  <a:srgbClr val="0066CC"/>
                </a:solidFill>
                <a:latin typeface="Arial"/>
                <a:cs typeface="Arial"/>
              </a:rPr>
              <a:t>f(r)</a:t>
            </a:r>
            <a:endParaRPr sz="2000" dirty="0">
              <a:latin typeface="Arial"/>
              <a:cs typeface="Arial"/>
            </a:endParaRPr>
          </a:p>
        </p:txBody>
      </p:sp>
      <p:sp>
        <p:nvSpPr>
          <p:cNvPr id="29" name="object 29"/>
          <p:cNvSpPr txBox="1"/>
          <p:nvPr/>
        </p:nvSpPr>
        <p:spPr>
          <a:xfrm>
            <a:off x="1765254" y="3327747"/>
            <a:ext cx="5987415" cy="1131570"/>
          </a:xfrm>
          <a:prstGeom prst="rect">
            <a:avLst/>
          </a:prstGeom>
          <a:solidFill>
            <a:srgbClr val="00D2A9"/>
          </a:solidFill>
          <a:ln w="9524">
            <a:solidFill>
              <a:srgbClr val="000000"/>
            </a:solidFill>
          </a:ln>
        </p:spPr>
        <p:txBody>
          <a:bodyPr vert="horz" wrap="square" lIns="0" tIns="321945" rIns="0" bIns="0" rtlCol="0">
            <a:spAutoFit/>
          </a:bodyPr>
          <a:lstStyle/>
          <a:p>
            <a:pPr marL="6350" algn="ctr">
              <a:lnSpc>
                <a:spcPct val="100000"/>
              </a:lnSpc>
              <a:spcBef>
                <a:spcPts val="2535"/>
              </a:spcBef>
            </a:pPr>
            <a:r>
              <a:rPr sz="3200" dirty="0">
                <a:solidFill>
                  <a:srgbClr val="00279F"/>
                </a:solidFill>
                <a:latin typeface="Arial"/>
                <a:cs typeface="Arial"/>
              </a:rPr>
              <a:t>Solve random</a:t>
            </a:r>
            <a:r>
              <a:rPr sz="3200" spc="-20" dirty="0">
                <a:solidFill>
                  <a:srgbClr val="00279F"/>
                </a:solidFill>
                <a:latin typeface="Arial"/>
                <a:cs typeface="Arial"/>
              </a:rPr>
              <a:t> </a:t>
            </a:r>
            <a:r>
              <a:rPr sz="3200" spc="-5" dirty="0">
                <a:solidFill>
                  <a:srgbClr val="00279F"/>
                </a:solidFill>
                <a:latin typeface="Arial"/>
                <a:cs typeface="Arial"/>
              </a:rPr>
              <a:t>instances</a:t>
            </a:r>
            <a:endParaRPr sz="3200">
              <a:latin typeface="Arial"/>
              <a:cs typeface="Arial"/>
            </a:endParaRPr>
          </a:p>
        </p:txBody>
      </p:sp>
      <p:sp>
        <p:nvSpPr>
          <p:cNvPr id="30" name="TextBox 29">
            <a:extLst>
              <a:ext uri="{FF2B5EF4-FFF2-40B4-BE49-F238E27FC236}">
                <a16:creationId xmlns:a16="http://schemas.microsoft.com/office/drawing/2014/main" id="{D98342E6-0D96-85AA-715D-87964390331B}"/>
              </a:ext>
            </a:extLst>
          </p:cNvPr>
          <p:cNvSpPr txBox="1"/>
          <p:nvPr/>
        </p:nvSpPr>
        <p:spPr>
          <a:xfrm>
            <a:off x="7020272" y="6381328"/>
            <a:ext cx="284052" cy="369332"/>
          </a:xfrm>
          <a:prstGeom prst="rect">
            <a:avLst/>
          </a:prstGeom>
          <a:noFill/>
        </p:spPr>
        <p:txBody>
          <a:bodyPr wrap="none" rtlCol="0">
            <a:spAutoFit/>
          </a:bodyPr>
          <a:lstStyle/>
          <a:p>
            <a:r>
              <a:rPr lang="en-US" dirty="0"/>
              <a:t>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The Discrete Log (DLOG) Assumption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52EBA8D-B2C0-110D-346C-2F28CB49B95E}"/>
                  </a:ext>
                </a:extLst>
              </p:cNvPr>
              <p:cNvSpPr/>
              <p:nvPr/>
            </p:nvSpPr>
            <p:spPr>
              <a:xfrm>
                <a:off x="755576" y="2235917"/>
                <a:ext cx="7860161" cy="2386166"/>
              </a:xfrm>
              <a:prstGeom prst="rect">
                <a:avLst/>
              </a:prstGeom>
              <a:solidFill>
                <a:schemeClr val="bg1"/>
              </a:solidFill>
              <a:ln w="38100">
                <a:solidFill>
                  <a:schemeClr val="tx1"/>
                </a:solidFill>
              </a:ln>
            </p:spPr>
            <p:txBody>
              <a:bodyPr wrap="square">
                <a:spAutoFit/>
              </a:bodyPr>
              <a:lstStyle/>
              <a:p>
                <a:r>
                  <a:rPr lang="en-US" sz="2800" u="sng" dirty="0" err="1"/>
                  <a:t>W.r.t.</a:t>
                </a:r>
                <a:r>
                  <a:rPr lang="en-US" sz="2800" u="sng" dirty="0"/>
                  <a:t> a random prime</a:t>
                </a:r>
                <a:r>
                  <a:rPr lang="en-US" sz="2800" dirty="0"/>
                  <a:t>: for every </a:t>
                </a:r>
                <a:r>
                  <a:rPr lang="en-US" sz="2800" dirty="0" err="1"/>
                  <a:t>p.p.t</a:t>
                </a:r>
                <a:r>
                  <a:rPr lang="en-US" sz="2800" dirty="0"/>
                  <a:t>. algorithm </a:t>
                </a:r>
                <a14:m>
                  <m:oMath xmlns:m="http://schemas.openxmlformats.org/officeDocument/2006/math">
                    <m:r>
                      <a:rPr lang="en-US" sz="2800" i="1">
                        <a:latin typeface="Cambria Math" panose="02040503050406030204" pitchFamily="18" charset="0"/>
                      </a:rPr>
                      <m:t>𝐴</m:t>
                    </m:r>
                    <m:r>
                      <a:rPr lang="en-US" sz="2800" b="0" i="0" smtClean="0">
                        <a:latin typeface="Cambria Math" panose="02040503050406030204" pitchFamily="18" charset="0"/>
                      </a:rPr>
                      <m:t>,</m:t>
                    </m:r>
                  </m:oMath>
                </a14:m>
                <a:r>
                  <a:rPr lang="en-US" sz="2800" dirty="0"/>
                  <a:t> there is a negligible function </a:t>
                </a:r>
                <a14:m>
                  <m:oMath xmlns:m="http://schemas.openxmlformats.org/officeDocument/2006/math">
                    <m:r>
                      <a:rPr lang="en-US" sz="2800" i="1" smtClean="0">
                        <a:latin typeface="Cambria Math" panose="02040503050406030204" pitchFamily="18" charset="0"/>
                        <a:ea typeface="Cambria Math" panose="02040503050406030204" pitchFamily="18" charset="0"/>
                      </a:rPr>
                      <m:t>𝜇</m:t>
                    </m:r>
                  </m:oMath>
                </a14:m>
                <a:r>
                  <a:rPr lang="en-US" sz="2800" dirty="0"/>
                  <a:t> </a:t>
                </a:r>
                <a:r>
                  <a:rPr lang="en-US" sz="2800" dirty="0" err="1"/>
                  <a:t>s.t.</a:t>
                </a:r>
                <a:endParaRPr lang="en-US" sz="2800" dirty="0"/>
              </a:p>
              <a:p>
                <a:r>
                  <a:rPr lang="en-US" sz="2800" dirty="0"/>
                  <a:t>  </a:t>
                </a:r>
              </a:p>
              <a:p>
                <a14:m>
                  <m:oMath xmlns:m="http://schemas.openxmlformats.org/officeDocument/2006/math">
                    <m:r>
                      <m:rPr>
                        <m:sty m:val="p"/>
                      </m:rPr>
                      <a:rPr lang="en-US" sz="2800">
                        <a:latin typeface="Cambria Math" panose="02040503050406030204" pitchFamily="18" charset="0"/>
                      </a:rPr>
                      <m:t>Pr</m:t>
                    </m:r>
                    <m:d>
                      <m:dPr>
                        <m:begChr m:val="["/>
                        <m:endChr m:val="]"/>
                        <m:ctrlPr>
                          <a:rPr lang="en-US" sz="2800" b="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𝑃𝑅𝐼𝑀𝐸𝑆</m:t>
                                </m:r>
                              </m:e>
                              <m:sub>
                                <m:r>
                                  <a:rPr lang="en-US" sz="2800" b="0" i="1" smtClean="0">
                                    <a:latin typeface="Cambria Math" panose="02040503050406030204" pitchFamily="18" charset="0"/>
                                    <a:ea typeface="Cambria Math" panose="02040503050406030204" pitchFamily="18" charset="0"/>
                                  </a:rPr>
                                  <m:t>𝑛</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𝑔</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𝐺𝐸𝑁</m:t>
                            </m:r>
                            <m:d>
                              <m:dPr>
                                <m:ctrlPr>
                                  <a:rPr lang="en-US" sz="2800" b="0" i="1" smtClean="0">
                                    <a:latin typeface="Cambria Math" panose="02040503050406030204" pitchFamily="18" charset="0"/>
                                    <a:ea typeface="Cambria Math" panose="02040503050406030204" pitchFamily="18" charset="0"/>
                                  </a:rPr>
                                </m:ctrlPr>
                              </m:dPr>
                              <m:e>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sub>
                                  <m:sup>
                                    <m:r>
                                      <a:rPr lang="en-US" sz="2800" b="0" i="1" smtClean="0">
                                        <a:latin typeface="Cambria Math" panose="02040503050406030204" pitchFamily="18" charset="0"/>
                                        <a:ea typeface="Cambria Math" panose="02040503050406030204" pitchFamily="18" charset="0"/>
                                      </a:rPr>
                                      <m:t>∗</m:t>
                                    </m:r>
                                  </m:sup>
                                </m:sSubSup>
                              </m:e>
                            </m:d>
                            <m:r>
                              <a:rPr lang="en-US" sz="2800" b="0" i="1" smtClean="0">
                                <a:latin typeface="Cambria Math" panose="02040503050406030204" pitchFamily="18" charset="0"/>
                                <a:ea typeface="Cambria Math" panose="02040503050406030204" pitchFamily="18" charset="0"/>
                              </a:rPr>
                              <m:t>;</m:t>
                            </m:r>
                          </m:e>
                          <m:e>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Sub>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𝐴</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𝑝</m:t>
                                </m:r>
                              </m:e>
                            </m:d>
                            <m:r>
                              <a:rPr lang="en-US" sz="2800" i="1">
                                <a:latin typeface="Cambria Math" panose="02040503050406030204" pitchFamily="18" charset="0"/>
                              </a:rPr>
                              <m:t>=</m:t>
                            </m:r>
                            <m:r>
                              <a:rPr lang="en-US" sz="2800" i="1">
                                <a:latin typeface="Cambria Math" panose="02040503050406030204" pitchFamily="18" charset="0"/>
                              </a:rPr>
                              <m:t>𝑥</m:t>
                            </m:r>
                          </m:e>
                        </m:eqArr>
                      </m:e>
                    </m:d>
                    <m:r>
                      <a:rPr lang="en-US" sz="2800" b="0" i="1" smtClean="0">
                        <a:latin typeface="Cambria Math" panose="02040503050406030204" pitchFamily="18" charset="0"/>
                      </a:rPr>
                      <m:t>=</m:t>
                    </m:r>
                    <m:r>
                      <a:rPr lang="en-US" sz="2800" i="1">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a14:m>
                <a:r>
                  <a:rPr lang="en-US" sz="2800" dirty="0"/>
                  <a:t> </a:t>
                </a:r>
              </a:p>
            </p:txBody>
          </p:sp>
        </mc:Choice>
        <mc:Fallback xmlns="">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755576" y="2235917"/>
                <a:ext cx="7860161" cy="2386166"/>
              </a:xfrm>
              <a:prstGeom prst="rect">
                <a:avLst/>
              </a:prstGeom>
              <a:blipFill>
                <a:blip r:embed="rId3"/>
                <a:stretch>
                  <a:fillRect l="-1447" t="-2083" b="-2083"/>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243164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Sophie-Germain Primes and Safe Primes</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4" name="Rectangle 3">
            <a:extLst>
              <a:ext uri="{FF2B5EF4-FFF2-40B4-BE49-F238E27FC236}">
                <a16:creationId xmlns:a16="http://schemas.microsoft.com/office/drawing/2014/main" id="{E3265ECB-4771-D4C7-5331-3869FAD12D4B}"/>
              </a:ext>
            </a:extLst>
          </p:cNvPr>
          <p:cNvSpPr/>
          <p:nvPr/>
        </p:nvSpPr>
        <p:spPr>
          <a:xfrm>
            <a:off x="700592" y="2989110"/>
            <a:ext cx="7848872" cy="1384995"/>
          </a:xfrm>
          <a:prstGeom prst="rect">
            <a:avLst/>
          </a:prstGeom>
        </p:spPr>
        <p:txBody>
          <a:bodyPr wrap="square">
            <a:spAutoFit/>
          </a:bodyPr>
          <a:lstStyle/>
          <a:p>
            <a:pPr marL="457200" indent="-457200">
              <a:buFont typeface="Arial" panose="020B0604020202020204" pitchFamily="34" charset="0"/>
              <a:buChar char="•"/>
            </a:pPr>
            <a:r>
              <a:rPr lang="en-US" sz="2800" dirty="0"/>
              <a:t>Safe primes are maximally hard for the Pohlig-Hellman algorithm and are usually what’s used in cryptographic applications.</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14D6FA4C-A7DF-4687-9084-1761BCE20092}"/>
                  </a:ext>
                </a:extLst>
              </p:cNvPr>
              <p:cNvSpPr/>
              <p:nvPr/>
            </p:nvSpPr>
            <p:spPr>
              <a:xfrm>
                <a:off x="683568" y="1413936"/>
                <a:ext cx="7848872" cy="1384995"/>
              </a:xfrm>
              <a:prstGeom prst="rect">
                <a:avLst/>
              </a:prstGeom>
            </p:spPr>
            <p:txBody>
              <a:bodyPr wrap="square">
                <a:spAutoFit/>
              </a:bodyPr>
              <a:lstStyle/>
              <a:p>
                <a:pPr marL="457200" indent="-457200">
                  <a:buFont typeface="Arial" panose="020B0604020202020204" pitchFamily="34" charset="0"/>
                  <a:buChar char="•"/>
                </a:pPr>
                <a:r>
                  <a:rPr lang="en-US" sz="2800" dirty="0"/>
                  <a:t>A prime </a:t>
                </a:r>
                <a14:m>
                  <m:oMath xmlns:m="http://schemas.openxmlformats.org/officeDocument/2006/math">
                    <m:r>
                      <a:rPr lang="en-US" sz="2800" b="0" i="1" smtClean="0">
                        <a:latin typeface="Cambria Math" panose="02040503050406030204" pitchFamily="18" charset="0"/>
                      </a:rPr>
                      <m:t>𝑞</m:t>
                    </m:r>
                  </m:oMath>
                </a14:m>
                <a:r>
                  <a:rPr lang="en-US" sz="2800" dirty="0"/>
                  <a:t> is called a </a:t>
                </a:r>
                <a:r>
                  <a:rPr lang="en-US" sz="2800" b="1" dirty="0"/>
                  <a:t>Sophie-Germain</a:t>
                </a:r>
                <a:r>
                  <a:rPr lang="en-US" sz="2800" dirty="0"/>
                  <a:t> prime if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=2</m:t>
                    </m:r>
                    <m:r>
                      <a:rPr lang="en-US" sz="2800" b="0" i="1" smtClean="0">
                        <a:latin typeface="Cambria Math" panose="02040503050406030204" pitchFamily="18" charset="0"/>
                      </a:rPr>
                      <m:t>𝑞</m:t>
                    </m:r>
                    <m:r>
                      <a:rPr lang="en-US" sz="2800" b="0" i="1" smtClean="0">
                        <a:latin typeface="Cambria Math" panose="02040503050406030204" pitchFamily="18" charset="0"/>
                      </a:rPr>
                      <m:t>+1</m:t>
                    </m:r>
                  </m:oMath>
                </a14:m>
                <a:r>
                  <a:rPr lang="en-US" sz="2800" dirty="0"/>
                  <a:t> is also prime. In this case, </a:t>
                </a:r>
                <a14:m>
                  <m:oMath xmlns:m="http://schemas.openxmlformats.org/officeDocument/2006/math">
                    <m:r>
                      <a:rPr lang="en-US" sz="2800" b="0" i="1" smtClean="0">
                        <a:latin typeface="Cambria Math" panose="02040503050406030204" pitchFamily="18" charset="0"/>
                      </a:rPr>
                      <m:t>𝑞</m:t>
                    </m:r>
                  </m:oMath>
                </a14:m>
                <a:r>
                  <a:rPr lang="en-US" sz="2800" dirty="0"/>
                  <a:t> is called a </a:t>
                </a:r>
                <a:r>
                  <a:rPr lang="en-US" sz="2800" b="1" dirty="0"/>
                  <a:t>safe prime</a:t>
                </a:r>
                <a:r>
                  <a:rPr lang="en-US" sz="2800" dirty="0"/>
                  <a:t>.</a:t>
                </a:r>
              </a:p>
            </p:txBody>
          </p:sp>
        </mc:Choice>
        <mc:Fallback xmlns="">
          <p:sp>
            <p:nvSpPr>
              <p:cNvPr id="8" name="Rectangle 7">
                <a:extLst>
                  <a:ext uri="{FF2B5EF4-FFF2-40B4-BE49-F238E27FC236}">
                    <a16:creationId xmlns:a16="http://schemas.microsoft.com/office/drawing/2014/main" id="{14D6FA4C-A7DF-4687-9084-1761BCE20092}"/>
                  </a:ext>
                </a:extLst>
              </p:cNvPr>
              <p:cNvSpPr>
                <a:spLocks noRot="1" noChangeAspect="1" noMove="1" noResize="1" noEditPoints="1" noAdjustHandles="1" noChangeArrowheads="1" noChangeShapeType="1" noTextEdit="1"/>
              </p:cNvSpPr>
              <p:nvPr/>
            </p:nvSpPr>
            <p:spPr>
              <a:xfrm>
                <a:off x="683568" y="1413936"/>
                <a:ext cx="7848872" cy="1384995"/>
              </a:xfrm>
              <a:prstGeom prst="rect">
                <a:avLst/>
              </a:prstGeom>
              <a:blipFill>
                <a:blip r:embed="rId3"/>
                <a:stretch>
                  <a:fillRect l="-1292" t="-4545" b="-1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1AA4AEF-4B24-8962-03CB-CC07CC6F20C1}"/>
                  </a:ext>
                </a:extLst>
              </p:cNvPr>
              <p:cNvSpPr/>
              <p:nvPr/>
            </p:nvSpPr>
            <p:spPr>
              <a:xfrm>
                <a:off x="683568" y="4564285"/>
                <a:ext cx="7848872" cy="1815882"/>
              </a:xfrm>
              <a:prstGeom prst="rect">
                <a:avLst/>
              </a:prstGeom>
            </p:spPr>
            <p:txBody>
              <a:bodyPr wrap="square">
                <a:spAutoFit/>
              </a:bodyPr>
              <a:lstStyle/>
              <a:p>
                <a:pPr marL="457200" indent="-457200">
                  <a:buFont typeface="Arial" panose="020B0604020202020204" pitchFamily="34" charset="0"/>
                  <a:buChar char="•"/>
                </a:pPr>
                <a:r>
                  <a:rPr lang="en-US" sz="2800" dirty="0"/>
                  <a:t>It is unknown if there are infinitely many safe primes, let alone that they are sufficiently dense. Yet, heuristically, about </a:t>
                </a:r>
                <a14:m>
                  <m:oMath xmlns:m="http://schemas.openxmlformats.org/officeDocument/2006/math">
                    <m:r>
                      <a:rPr lang="en-US" sz="2800" b="0" i="1" smtClean="0">
                        <a:latin typeface="Cambria Math" panose="02040503050406030204" pitchFamily="18" charset="0"/>
                      </a:rPr>
                      <m:t>𝐶</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r>
                          <a:rPr lang="en-US" sz="2800" b="0" i="1" smtClean="0">
                            <a:latin typeface="Cambria Math" panose="02040503050406030204" pitchFamily="18" charset="0"/>
                          </a:rPr>
                          <m:t>2</m:t>
                        </m:r>
                      </m:sup>
                    </m:sSup>
                  </m:oMath>
                </a14:m>
                <a:r>
                  <a:rPr lang="en-US" sz="2800" dirty="0"/>
                  <a:t> of </a:t>
                </a:r>
                <a14:m>
                  <m:oMath xmlns:m="http://schemas.openxmlformats.org/officeDocument/2006/math">
                    <m:r>
                      <a:rPr lang="en-US" sz="2800" b="0" i="1" smtClean="0">
                        <a:latin typeface="Cambria Math" panose="02040503050406030204" pitchFamily="18" charset="0"/>
                      </a:rPr>
                      <m:t>𝑛</m:t>
                    </m:r>
                  </m:oMath>
                </a14:m>
                <a:r>
                  <a:rPr lang="en-US" sz="2800" dirty="0"/>
                  <a:t>-bit integers seem to be safe primes (for some constant </a:t>
                </a:r>
                <a14:m>
                  <m:oMath xmlns:m="http://schemas.openxmlformats.org/officeDocument/2006/math">
                    <m:r>
                      <a:rPr lang="en-US" sz="2800" b="0" i="1" smtClean="0">
                        <a:latin typeface="Cambria Math" panose="02040503050406030204" pitchFamily="18" charset="0"/>
                      </a:rPr>
                      <m:t>𝐶</m:t>
                    </m:r>
                  </m:oMath>
                </a14:m>
                <a:r>
                  <a:rPr lang="en-US" sz="2800" dirty="0"/>
                  <a:t>).</a:t>
                </a:r>
              </a:p>
            </p:txBody>
          </p:sp>
        </mc:Choice>
        <mc:Fallback xmlns="">
          <p:sp>
            <p:nvSpPr>
              <p:cNvPr id="2" name="Rectangle 1">
                <a:extLst>
                  <a:ext uri="{FF2B5EF4-FFF2-40B4-BE49-F238E27FC236}">
                    <a16:creationId xmlns:a16="http://schemas.microsoft.com/office/drawing/2014/main" id="{41AA4AEF-4B24-8962-03CB-CC07CC6F20C1}"/>
                  </a:ext>
                </a:extLst>
              </p:cNvPr>
              <p:cNvSpPr>
                <a:spLocks noRot="1" noChangeAspect="1" noMove="1" noResize="1" noEditPoints="1" noAdjustHandles="1" noChangeArrowheads="1" noChangeShapeType="1" noTextEdit="1"/>
              </p:cNvSpPr>
              <p:nvPr/>
            </p:nvSpPr>
            <p:spPr>
              <a:xfrm>
                <a:off x="683568" y="4564285"/>
                <a:ext cx="7848872" cy="1815882"/>
              </a:xfrm>
              <a:prstGeom prst="rect">
                <a:avLst/>
              </a:prstGeom>
              <a:blipFill>
                <a:blip r:embed="rId4"/>
                <a:stretch>
                  <a:fillRect l="-1292" t="-3472" r="-646" b="-8333"/>
                </a:stretch>
              </a:blipFill>
            </p:spPr>
            <p:txBody>
              <a:bodyPr/>
              <a:lstStyle/>
              <a:p>
                <a:r>
                  <a:rPr lang="en-US">
                    <a:noFill/>
                  </a:rPr>
                  <a:t> </a:t>
                </a:r>
              </a:p>
            </p:txBody>
          </p:sp>
        </mc:Fallback>
      </mc:AlternateContent>
    </p:spTree>
    <p:extLst>
      <p:ext uri="{BB962C8B-B14F-4D97-AF65-F5344CB8AC3E}">
        <p14:creationId xmlns:p14="http://schemas.microsoft.com/office/powerpoint/2010/main" val="859587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The Discrete Log (DLOG) Assumption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52EBA8D-B2C0-110D-346C-2F28CB49B95E}"/>
                  </a:ext>
                </a:extLst>
              </p:cNvPr>
              <p:cNvSpPr/>
              <p:nvPr/>
            </p:nvSpPr>
            <p:spPr>
              <a:xfrm>
                <a:off x="755576" y="2235917"/>
                <a:ext cx="7860161" cy="2386166"/>
              </a:xfrm>
              <a:prstGeom prst="rect">
                <a:avLst/>
              </a:prstGeom>
              <a:solidFill>
                <a:schemeClr val="bg1"/>
              </a:solidFill>
              <a:ln w="38100">
                <a:solidFill>
                  <a:schemeClr val="tx1"/>
                </a:solidFill>
              </a:ln>
            </p:spPr>
            <p:txBody>
              <a:bodyPr wrap="square">
                <a:spAutoFit/>
              </a:bodyPr>
              <a:lstStyle/>
              <a:p>
                <a:r>
                  <a:rPr lang="en-US" sz="2800" u="sng" dirty="0"/>
                  <a:t>W.r.t. a random safe prime</a:t>
                </a:r>
                <a:r>
                  <a:rPr lang="en-US" sz="2800" dirty="0"/>
                  <a:t>: for every </a:t>
                </a:r>
                <a:r>
                  <a:rPr lang="en-US" sz="2800" dirty="0" err="1"/>
                  <a:t>p.p.t</a:t>
                </a:r>
                <a:r>
                  <a:rPr lang="en-US" sz="2800" dirty="0"/>
                  <a:t>. algorithm </a:t>
                </a:r>
                <a14:m>
                  <m:oMath xmlns:m="http://schemas.openxmlformats.org/officeDocument/2006/math">
                    <m:r>
                      <a:rPr lang="en-US" sz="2800" i="1">
                        <a:latin typeface="Cambria Math" panose="02040503050406030204" pitchFamily="18" charset="0"/>
                      </a:rPr>
                      <m:t>𝐴</m:t>
                    </m:r>
                    <m:r>
                      <a:rPr lang="en-US" sz="2800" b="0" i="0" smtClean="0">
                        <a:latin typeface="Cambria Math" panose="02040503050406030204" pitchFamily="18" charset="0"/>
                      </a:rPr>
                      <m:t>,</m:t>
                    </m:r>
                  </m:oMath>
                </a14:m>
                <a:r>
                  <a:rPr lang="en-US" sz="2800" dirty="0"/>
                  <a:t> there is a negligible function </a:t>
                </a:r>
                <a14:m>
                  <m:oMath xmlns:m="http://schemas.openxmlformats.org/officeDocument/2006/math">
                    <m:r>
                      <a:rPr lang="en-US" sz="2800" i="1" smtClean="0">
                        <a:latin typeface="Cambria Math" panose="02040503050406030204" pitchFamily="18" charset="0"/>
                        <a:ea typeface="Cambria Math" panose="02040503050406030204" pitchFamily="18" charset="0"/>
                      </a:rPr>
                      <m:t>𝜇</m:t>
                    </m:r>
                  </m:oMath>
                </a14:m>
                <a:r>
                  <a:rPr lang="en-US" sz="2800" dirty="0"/>
                  <a:t> </a:t>
                </a:r>
                <a:r>
                  <a:rPr lang="en-US" sz="2800" dirty="0" err="1"/>
                  <a:t>s.t.</a:t>
                </a:r>
                <a:endParaRPr lang="en-US" sz="2800" dirty="0"/>
              </a:p>
              <a:p>
                <a:r>
                  <a:rPr lang="en-US" sz="2800" dirty="0"/>
                  <a:t>  </a:t>
                </a:r>
              </a:p>
              <a:p>
                <a14:m>
                  <m:oMath xmlns:m="http://schemas.openxmlformats.org/officeDocument/2006/math">
                    <m:r>
                      <m:rPr>
                        <m:sty m:val="p"/>
                      </m:rPr>
                      <a:rPr lang="en-US" sz="2800">
                        <a:latin typeface="Cambria Math" panose="02040503050406030204" pitchFamily="18" charset="0"/>
                      </a:rPr>
                      <m:t>Pr</m:t>
                    </m:r>
                    <m:d>
                      <m:dPr>
                        <m:begChr m:val="["/>
                        <m:endChr m:val="]"/>
                        <m:ctrlPr>
                          <a:rPr lang="en-US" sz="2800" b="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𝑆𝐴𝐹𝐸𝑃𝑅𝐼𝑀𝐸𝑆</m:t>
                                </m:r>
                              </m:e>
                              <m:sub>
                                <m:r>
                                  <a:rPr lang="en-US" sz="2800" b="0" i="1" smtClean="0">
                                    <a:latin typeface="Cambria Math" panose="02040503050406030204" pitchFamily="18" charset="0"/>
                                    <a:ea typeface="Cambria Math" panose="02040503050406030204" pitchFamily="18" charset="0"/>
                                  </a:rPr>
                                  <m:t>𝑛</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𝑔</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𝐺𝐸𝑁</m:t>
                            </m:r>
                            <m:d>
                              <m:dPr>
                                <m:ctrlPr>
                                  <a:rPr lang="en-US" sz="2800" b="0" i="1" smtClean="0">
                                    <a:latin typeface="Cambria Math" panose="02040503050406030204" pitchFamily="18" charset="0"/>
                                    <a:ea typeface="Cambria Math" panose="02040503050406030204" pitchFamily="18" charset="0"/>
                                  </a:rPr>
                                </m:ctrlPr>
                              </m:dPr>
                              <m:e>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sub>
                                  <m:sup>
                                    <m:r>
                                      <a:rPr lang="en-US" sz="2800" b="0" i="1" smtClean="0">
                                        <a:latin typeface="Cambria Math" panose="02040503050406030204" pitchFamily="18" charset="0"/>
                                        <a:ea typeface="Cambria Math" panose="02040503050406030204" pitchFamily="18" charset="0"/>
                                      </a:rPr>
                                      <m:t>∗</m:t>
                                    </m:r>
                                  </m:sup>
                                </m:sSubSup>
                              </m:e>
                            </m:d>
                            <m:r>
                              <a:rPr lang="en-US" sz="2800" b="0" i="1" smtClean="0">
                                <a:latin typeface="Cambria Math" panose="02040503050406030204" pitchFamily="18" charset="0"/>
                                <a:ea typeface="Cambria Math" panose="02040503050406030204" pitchFamily="18" charset="0"/>
                              </a:rPr>
                              <m:t>;</m:t>
                            </m:r>
                          </m:e>
                          <m:e>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Sub>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𝐴</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i="1">
                                    <a:latin typeface="Cambria Math" panose="02040503050406030204" pitchFamily="18" charset="0"/>
                                  </a:rPr>
                                  <m:t> </m:t>
                                </m:r>
                                <m:r>
                                  <a:rPr lang="en-US" sz="2800" i="1">
                                    <a:latin typeface="Cambria Math" panose="02040503050406030204" pitchFamily="18" charset="0"/>
                                  </a:rPr>
                                  <m:t>𝑝</m:t>
                                </m:r>
                              </m:e>
                            </m:d>
                            <m:r>
                              <a:rPr lang="en-US" sz="2800" i="1">
                                <a:latin typeface="Cambria Math" panose="02040503050406030204" pitchFamily="18" charset="0"/>
                              </a:rPr>
                              <m:t>=</m:t>
                            </m:r>
                            <m:r>
                              <a:rPr lang="en-US" sz="2800" i="1">
                                <a:latin typeface="Cambria Math" panose="02040503050406030204" pitchFamily="18" charset="0"/>
                              </a:rPr>
                              <m:t>𝑥</m:t>
                            </m:r>
                          </m:e>
                        </m:eqArr>
                      </m:e>
                    </m:d>
                    <m:r>
                      <a:rPr lang="en-US" sz="2800" b="0" i="1" smtClean="0">
                        <a:latin typeface="Cambria Math" panose="02040503050406030204" pitchFamily="18" charset="0"/>
                      </a:rPr>
                      <m:t>=</m:t>
                    </m:r>
                    <m:r>
                      <a:rPr lang="en-US" sz="2800" i="1">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a14:m>
                <a:r>
                  <a:rPr lang="en-US" sz="2800" dirty="0"/>
                  <a:t> </a:t>
                </a:r>
              </a:p>
            </p:txBody>
          </p:sp>
        </mc:Choice>
        <mc:Fallback xmlns="">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755576" y="2235917"/>
                <a:ext cx="7860161" cy="2386166"/>
              </a:xfrm>
              <a:prstGeom prst="rect">
                <a:avLst/>
              </a:prstGeom>
              <a:blipFill>
                <a:blip r:embed="rId3"/>
                <a:stretch>
                  <a:fillRect l="-1447" t="-2083" r="-1447" b="-2083"/>
                </a:stretch>
              </a:blipFill>
              <a:ln w="38100">
                <a:solidFill>
                  <a:schemeClr val="tx1"/>
                </a:solidFill>
              </a:ln>
            </p:spPr>
            <p:txBody>
              <a:bodyPr/>
              <a:lstStyle/>
              <a:p>
                <a:r>
                  <a:rPr lang="en-US">
                    <a:noFill/>
                  </a:rPr>
                  <a:t> </a:t>
                </a:r>
              </a:p>
            </p:txBody>
          </p:sp>
        </mc:Fallback>
      </mc:AlternateContent>
      <p:sp>
        <p:nvSpPr>
          <p:cNvPr id="4" name="TextBox 3">
            <a:extLst>
              <a:ext uri="{FF2B5EF4-FFF2-40B4-BE49-F238E27FC236}">
                <a16:creationId xmlns:a16="http://schemas.microsoft.com/office/drawing/2014/main" id="{50A3CE1C-2A00-B558-2E21-66702CE8711F}"/>
              </a:ext>
            </a:extLst>
          </p:cNvPr>
          <p:cNvSpPr txBox="1"/>
          <p:nvPr/>
        </p:nvSpPr>
        <p:spPr>
          <a:xfrm>
            <a:off x="2483768" y="1033572"/>
            <a:ext cx="4572000" cy="523220"/>
          </a:xfrm>
          <a:prstGeom prst="rect">
            <a:avLst/>
          </a:prstGeom>
          <a:noFill/>
        </p:spPr>
        <p:txBody>
          <a:bodyPr wrap="square">
            <a:spAutoFit/>
          </a:bodyPr>
          <a:lstStyle/>
          <a:p>
            <a:r>
              <a:rPr lang="en-US" sz="2800" dirty="0"/>
              <a:t>(the “safe prime” version)</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A1658613-254A-BDB5-4D58-4794BC9A0A51}"/>
                  </a:ext>
                </a:extLst>
              </p:cNvPr>
              <p:cNvSpPr txBox="1"/>
              <p:nvPr/>
            </p:nvSpPr>
            <p:spPr>
              <a:xfrm>
                <a:off x="190695" y="5824428"/>
                <a:ext cx="9159943" cy="400110"/>
              </a:xfrm>
              <a:prstGeom prst="rect">
                <a:avLst/>
              </a:prstGeom>
              <a:noFill/>
            </p:spPr>
            <p:txBody>
              <a:bodyPr wrap="none" rtlCol="0">
                <a:spAutoFit/>
              </a:bodyPr>
              <a:lstStyle/>
              <a:p>
                <a14:m>
                  <m:oMathPara xmlns:m="http://schemas.openxmlformats.org/officeDocument/2006/math">
                    <m:o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𝑆𝐴𝐹𝐸𝑃𝑅𝐼𝑀𝐸𝑆</m:t>
                          </m:r>
                        </m:e>
                        <m:sub>
                          <m:r>
                            <a:rPr lang="en-US" sz="2000" i="1">
                              <a:latin typeface="Cambria Math" panose="02040503050406030204" pitchFamily="18" charset="0"/>
                              <a:ea typeface="Cambria Math" panose="02040503050406030204" pitchFamily="18" charset="0"/>
                            </a:rPr>
                            <m:t>𝑛</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𝑝</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𝑠</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𝑡</m:t>
                      </m:r>
                      <m:r>
                        <a:rPr lang="en-US" sz="2000" b="0" i="1" smtClean="0">
                          <a:latin typeface="Cambria Math" panose="02040503050406030204" pitchFamily="18" charset="0"/>
                          <a:ea typeface="Cambria Math" panose="02040503050406030204" pitchFamily="18" charset="0"/>
                        </a:rPr>
                        <m:t>. </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𝑝</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𝑝</m:t>
                      </m:r>
                      <m:r>
                        <a:rPr lang="en-US" sz="2000" b="0" i="1" smtClean="0">
                          <a:latin typeface="Cambria Math" panose="02040503050406030204" pitchFamily="18" charset="0"/>
                          <a:ea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𝑞</m:t>
                      </m:r>
                      <m:r>
                        <a:rPr lang="en-US" sz="2000" b="0" i="1" smtClean="0">
                          <a:latin typeface="Cambria Math" panose="02040503050406030204" pitchFamily="18" charset="0"/>
                          <a:ea typeface="Cambria Math" panose="02040503050406030204" pitchFamily="18" charset="0"/>
                        </a:rPr>
                        <m:t>+1 </m:t>
                      </m:r>
                      <m:r>
                        <a:rPr lang="en-US" sz="2000" b="0" i="1" smtClean="0">
                          <a:latin typeface="Cambria Math" panose="02040503050406030204" pitchFamily="18" charset="0"/>
                          <a:ea typeface="Cambria Math" panose="02040503050406030204" pitchFamily="18" charset="0"/>
                        </a:rPr>
                        <m:t>𝑤ℎ𝑒𝑟𝑒</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𝑞</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𝑖𝑠</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𝑎</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𝑆𝑜𝑝ℎ𝑖𝑒</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𝐺𝑒𝑟𝑚𝑎𝑖𝑛</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𝑑𝑎𝑡𝑎</m:t>
                      </m:r>
                      <m:r>
                        <a:rPr lang="en-US" sz="2000" b="0" i="1" smtClean="0">
                          <a:latin typeface="Cambria Math" panose="02040503050406030204" pitchFamily="18" charset="0"/>
                          <a:ea typeface="Cambria Math" panose="02040503050406030204" pitchFamily="18" charset="0"/>
                        </a:rPr>
                        <m:t>} </m:t>
                      </m:r>
                    </m:oMath>
                  </m:oMathPara>
                </a14:m>
                <a:endParaRPr lang="en-US" sz="2000" dirty="0"/>
              </a:p>
            </p:txBody>
          </p:sp>
        </mc:Choice>
        <mc:Fallback>
          <p:sp>
            <p:nvSpPr>
              <p:cNvPr id="2" name="TextBox 1">
                <a:extLst>
                  <a:ext uri="{FF2B5EF4-FFF2-40B4-BE49-F238E27FC236}">
                    <a16:creationId xmlns:a16="http://schemas.microsoft.com/office/drawing/2014/main" id="{A1658613-254A-BDB5-4D58-4794BC9A0A51}"/>
                  </a:ext>
                </a:extLst>
              </p:cNvPr>
              <p:cNvSpPr txBox="1">
                <a:spLocks noRot="1" noChangeAspect="1" noMove="1" noResize="1" noEditPoints="1" noAdjustHandles="1" noChangeArrowheads="1" noChangeShapeType="1" noTextEdit="1"/>
              </p:cNvSpPr>
              <p:nvPr/>
            </p:nvSpPr>
            <p:spPr>
              <a:xfrm>
                <a:off x="190695" y="5824428"/>
                <a:ext cx="9159943" cy="400110"/>
              </a:xfrm>
              <a:prstGeom prst="rect">
                <a:avLst/>
              </a:prstGeom>
              <a:blipFill>
                <a:blip r:embed="rId4"/>
                <a:stretch>
                  <a:fillRect b="-15152"/>
                </a:stretch>
              </a:blipFill>
            </p:spPr>
            <p:txBody>
              <a:bodyPr/>
              <a:lstStyle/>
              <a:p>
                <a:r>
                  <a:rPr lang="en-US">
                    <a:noFill/>
                  </a:rPr>
                  <a:t> </a:t>
                </a:r>
              </a:p>
            </p:txBody>
          </p:sp>
        </mc:Fallback>
      </mc:AlternateContent>
    </p:spTree>
    <p:extLst>
      <p:ext uri="{BB962C8B-B14F-4D97-AF65-F5344CB8AC3E}">
        <p14:creationId xmlns:p14="http://schemas.microsoft.com/office/powerpoint/2010/main" val="3980584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First One-way Permutation (Family)</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EAF2DE-0CC6-52F5-6C87-84CCC4966E0C}"/>
                  </a:ext>
                </a:extLst>
              </p:cNvPr>
              <p:cNvSpPr txBox="1"/>
              <p:nvPr/>
            </p:nvSpPr>
            <p:spPr>
              <a:xfrm>
                <a:off x="2069975" y="1628800"/>
                <a:ext cx="4572000" cy="523220"/>
              </a:xfrm>
              <a:prstGeom prst="rect">
                <a:avLst/>
              </a:prstGeom>
              <a:noFill/>
            </p:spPr>
            <p:txBody>
              <a:bodyPr wrap="square">
                <a:spAutoFit/>
              </a:bodyPr>
              <a:lstStyle/>
              <a:p>
                <a:pPr lvl="0"/>
                <a14:m>
                  <m:oMathPara xmlns:m="http://schemas.openxmlformats.org/officeDocument/2006/math">
                    <m:oMath>
                      <m:r>
                        <a:rPr lang="en-US" sz="2800" b="0" i="1" smtClean="0">
                          <a:solidFill>
                            <a:prstClr val="black"/>
                          </a:solidFill>
                          <a:latin typeface="Cambria Math" panose="02040503050406030204" pitchFamily="18" charset="0"/>
                        </a:rPr>
                        <m:t>𝐹</m:t>
                      </m:r>
                      <m:d>
                        <m:dPr>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𝑥</m:t>
                          </m:r>
                        </m:e>
                      </m:d>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r>
                        <a:rPr lang="en-US" sz="2800" b="0" i="1" smtClean="0">
                          <a:solidFill>
                            <a:prstClr val="black"/>
                          </a:solidFill>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m:t>
                      </m:r>
                      <m:r>
                        <m:rPr>
                          <m:sty m:val="p"/>
                        </m:rPr>
                        <a:rPr lang="en-US" sz="2800" b="0" i="0" smtClean="0">
                          <a:latin typeface="Cambria Math" panose="02040503050406030204" pitchFamily="18" charset="0"/>
                        </a:rPr>
                        <m:t>od</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p</m:t>
                      </m:r>
                      <m:r>
                        <a:rPr lang="en-US" sz="2800" b="0" i="0" smtClean="0">
                          <a:latin typeface="Cambria Math" panose="02040503050406030204" pitchFamily="18" charset="0"/>
                        </a:rPr>
                        <m:t>)</m:t>
                      </m:r>
                    </m:oMath>
                  </m:oMathPara>
                </a14:m>
                <a:endParaRPr lang="en-US" sz="2800" dirty="0">
                  <a:solidFill>
                    <a:prstClr val="black"/>
                  </a:solidFill>
                </a:endParaRPr>
              </a:p>
            </p:txBody>
          </p:sp>
        </mc:Choice>
        <mc:Fallback xmlns="">
          <p:sp>
            <p:nvSpPr>
              <p:cNvPr id="5" name="TextBox 4">
                <a:extLst>
                  <a:ext uri="{FF2B5EF4-FFF2-40B4-BE49-F238E27FC236}">
                    <a16:creationId xmlns:a16="http://schemas.microsoft.com/office/drawing/2014/main" id="{2EEAF2DE-0CC6-52F5-6C87-84CCC4966E0C}"/>
                  </a:ext>
                </a:extLst>
              </p:cNvPr>
              <p:cNvSpPr txBox="1">
                <a:spLocks noRot="1" noChangeAspect="1" noMove="1" noResize="1" noEditPoints="1" noAdjustHandles="1" noChangeArrowheads="1" noChangeShapeType="1" noTextEdit="1"/>
              </p:cNvSpPr>
              <p:nvPr/>
            </p:nvSpPr>
            <p:spPr>
              <a:xfrm>
                <a:off x="2069975" y="1628800"/>
                <a:ext cx="4572000" cy="523220"/>
              </a:xfrm>
              <a:prstGeom prst="rect">
                <a:avLst/>
              </a:prstGeom>
              <a:blipFill>
                <a:blip r:embed="rId3"/>
                <a:stretch>
                  <a:fillRect r="-554"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28CE2FB-DC42-4DDF-6936-268733C6F4E9}"/>
                  </a:ext>
                </a:extLst>
              </p:cNvPr>
              <p:cNvSpPr txBox="1"/>
              <p:nvPr/>
            </p:nvSpPr>
            <p:spPr>
              <a:xfrm>
                <a:off x="2056327" y="2458466"/>
                <a:ext cx="9469560" cy="1024127"/>
              </a:xfrm>
              <a:prstGeom prst="rect">
                <a:avLst/>
              </a:prstGeom>
              <a:noFill/>
            </p:spPr>
            <p:txBody>
              <a:bodyPr wrap="square">
                <a:spAutoFit/>
              </a:bodyPr>
              <a:lstStyle/>
              <a:p>
                <a:pPr lvl="0"/>
                <a14:m>
                  <m:oMath xmlns:m="http://schemas.openxmlformats.org/officeDocument/2006/math">
                    <m:sSub>
                      <m:sSubPr>
                        <m:ctrlPr>
                          <a:rPr lang="en-US" sz="2800" i="1" smtClean="0">
                            <a:solidFill>
                              <a:prstClr val="black"/>
                            </a:solidFill>
                            <a:latin typeface="Cambria Math" panose="02040503050406030204" pitchFamily="18" charset="0"/>
                            <a:ea typeface="Cambria Math" panose="02040503050406030204" pitchFamily="18" charset="0"/>
                          </a:rPr>
                        </m:ctrlPr>
                      </m:sSubPr>
                      <m:e>
                        <m:r>
                          <a:rPr lang="en-US" sz="2800" i="1" smtClean="0">
                            <a:solidFill>
                              <a:prstClr val="black"/>
                            </a:solidFill>
                            <a:latin typeface="Cambria Math" panose="02040503050406030204" pitchFamily="18" charset="0"/>
                            <a:ea typeface="Cambria Math" panose="02040503050406030204" pitchFamily="18" charset="0"/>
                          </a:rPr>
                          <m:t>ℱ</m:t>
                        </m:r>
                      </m:e>
                      <m:sub>
                        <m:r>
                          <a:rPr lang="en-US" sz="2800" b="0" i="1" smtClean="0">
                            <a:solidFill>
                              <a:prstClr val="black"/>
                            </a:solidFill>
                            <a:latin typeface="Cambria Math" panose="02040503050406030204" pitchFamily="18" charset="0"/>
                          </a:rPr>
                          <m:t>𝑛</m:t>
                        </m:r>
                      </m:sub>
                    </m:sSub>
                    <m:r>
                      <a:rPr lang="en-US" sz="2800" b="0" i="1" smtClean="0">
                        <a:solidFill>
                          <a:prstClr val="black"/>
                        </a:solidFill>
                        <a:latin typeface="Cambria Math" panose="02040503050406030204" pitchFamily="18" charset="0"/>
                      </a:rPr>
                      <m:t>=</m:t>
                    </m:r>
                    <m:sSub>
                      <m:sSubPr>
                        <m:ctrlPr>
                          <a:rPr lang="en-US" sz="2800" b="0" i="1" smtClean="0">
                            <a:solidFill>
                              <a:prstClr val="black"/>
                            </a:solidFill>
                            <a:latin typeface="Cambria Math" panose="02040503050406030204" pitchFamily="18" charset="0"/>
                          </a:rPr>
                        </m:ctrlPr>
                      </m:sSubPr>
                      <m:e>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𝐹</m:t>
                        </m:r>
                      </m:e>
                      <m:sub>
                        <m:r>
                          <a:rPr lang="en-US" sz="2800" b="0" i="1" smtClean="0">
                            <a:solidFill>
                              <a:prstClr val="black"/>
                            </a:solidFill>
                            <a:latin typeface="Cambria Math" panose="02040503050406030204" pitchFamily="18" charset="0"/>
                          </a:rPr>
                          <m:t>𝑛</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sub>
                    </m:sSub>
                    <m:r>
                      <a:rPr lang="en-US" sz="2800" b="0" i="1" smtClean="0">
                        <a:solidFill>
                          <a:prstClr val="black"/>
                        </a:solidFill>
                        <a:latin typeface="Cambria Math" panose="02040503050406030204" pitchFamily="18" charset="0"/>
                      </a:rPr>
                      <m:t> </m:t>
                    </m:r>
                    <m:r>
                      <a:rPr lang="en-US" sz="2800" b="0" i="1" smtClean="0">
                        <a:solidFill>
                          <a:prstClr val="black"/>
                        </a:solidFill>
                        <a:latin typeface="Cambria Math" panose="02040503050406030204" pitchFamily="18" charset="0"/>
                      </a:rPr>
                      <m:t>𝑠</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𝑡</m:t>
                    </m:r>
                    <m:r>
                      <a:rPr lang="en-US" sz="2800" b="0" i="1" smtClean="0">
                        <a:solidFill>
                          <a:prstClr val="black"/>
                        </a:solidFill>
                        <a:latin typeface="Cambria Math" panose="02040503050406030204" pitchFamily="18" charset="0"/>
                      </a:rPr>
                      <m:t>. </m:t>
                    </m:r>
                    <m:d>
                      <m:dPr>
                        <m:begChr m:val="|"/>
                        <m:endChr m:val="|"/>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𝑝</m:t>
                        </m:r>
                      </m:e>
                    </m:d>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𝑛</m:t>
                    </m:r>
                    <m:r>
                      <a:rPr lang="en-US" sz="2800" b="0" i="1" smtClean="0">
                        <a:solidFill>
                          <a:prstClr val="black"/>
                        </a:solidFill>
                        <a:latin typeface="Cambria Math" panose="02040503050406030204" pitchFamily="18" charset="0"/>
                      </a:rPr>
                      <m:t>}⁡</m:t>
                    </m:r>
                  </m:oMath>
                </a14:m>
                <a:r>
                  <a:rPr lang="en-US" sz="2800" baseline="-25000" dirty="0">
                    <a:solidFill>
                      <a:prstClr val="black"/>
                    </a:solidFill>
                  </a:rPr>
                  <a:t>  </a:t>
                </a:r>
              </a:p>
              <a:p>
                <a:pPr lvl="0"/>
                <a:r>
                  <a:rPr lang="en-US" sz="2800" dirty="0">
                    <a:solidFill>
                      <a:prstClr val="black"/>
                    </a:solidFill>
                  </a:rPr>
                  <a:t>w</a:t>
                </a:r>
                <a:r>
                  <a:rPr lang="en-US" sz="2800" b="0" dirty="0">
                    <a:solidFill>
                      <a:prstClr val="black"/>
                    </a:solidFill>
                  </a:rPr>
                  <a:t>here </a:t>
                </a:r>
                <a14:m>
                  <m:oMath xmlns:m="http://schemas.openxmlformats.org/officeDocument/2006/math">
                    <m:sSub>
                      <m:sSubPr>
                        <m:ctrlPr>
                          <a:rPr lang="en-US" sz="2800" i="1">
                            <a:solidFill>
                              <a:prstClr val="black"/>
                            </a:solidFill>
                            <a:latin typeface="Cambria Math" panose="02040503050406030204" pitchFamily="18" charset="0"/>
                          </a:rPr>
                        </m:ctrlPr>
                      </m:sSubPr>
                      <m:e>
                        <m:r>
                          <a:rPr lang="en-US" sz="2800" i="1">
                            <a:solidFill>
                              <a:prstClr val="black"/>
                            </a:solidFill>
                            <a:latin typeface="Cambria Math" panose="02040503050406030204" pitchFamily="18" charset="0"/>
                          </a:rPr>
                          <m:t>𝐹</m:t>
                        </m:r>
                      </m:e>
                      <m:sub>
                        <m:r>
                          <a:rPr lang="en-US" sz="2800" i="1">
                            <a:solidFill>
                              <a:prstClr val="black"/>
                            </a:solidFill>
                            <a:latin typeface="Cambria Math" panose="02040503050406030204" pitchFamily="18" charset="0"/>
                          </a:rPr>
                          <m:t>𝑛</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𝑝</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𝑔</m:t>
                        </m:r>
                      </m:sub>
                    </m:sSub>
                    <m:d>
                      <m:dPr>
                        <m:ctrlPr>
                          <a:rPr lang="en-US" sz="2800" b="0" i="1" smtClean="0">
                            <a:solidFill>
                              <a:prstClr val="black"/>
                            </a:solidFill>
                            <a:latin typeface="Cambria Math" panose="02040503050406030204" pitchFamily="18" charset="0"/>
                          </a:rPr>
                        </m:ctrlPr>
                      </m:dPr>
                      <m:e>
                        <m:r>
                          <a:rPr lang="en-US" sz="2800" b="0" i="1" smtClean="0">
                            <a:solidFill>
                              <a:prstClr val="black"/>
                            </a:solidFill>
                            <a:latin typeface="Cambria Math" panose="02040503050406030204" pitchFamily="18" charset="0"/>
                          </a:rPr>
                          <m:t>𝑥</m:t>
                        </m:r>
                      </m:e>
                    </m:d>
                    <m:r>
                      <a:rPr lang="en-US" sz="2800" b="0" i="1" smtClean="0">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𝑝</m:t>
                    </m:r>
                    <m:r>
                      <a:rPr lang="en-US" sz="2800" i="1">
                        <a:solidFill>
                          <a:prstClr val="black"/>
                        </a:solidFill>
                        <a:latin typeface="Cambria Math" panose="02040503050406030204" pitchFamily="18" charset="0"/>
                      </a:rPr>
                      <m:t>,</m:t>
                    </m:r>
                    <m:r>
                      <a:rPr lang="en-US" sz="2800" i="1">
                        <a:solidFill>
                          <a:prstClr val="black"/>
                        </a:solidFill>
                        <a:latin typeface="Cambria Math" panose="02040503050406030204" pitchFamily="18" charset="0"/>
                      </a:rPr>
                      <m:t>𝑔</m:t>
                    </m:r>
                    <m:r>
                      <a:rPr lang="en-US" sz="2800" i="1">
                        <a:solidFill>
                          <a:prstClr val="black"/>
                        </a:solidFill>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i="1">
                        <a:latin typeface="Cambria Math" panose="02040503050406030204" pitchFamily="18" charset="0"/>
                      </a:rPr>
                      <m:t> </m:t>
                    </m:r>
                    <m:r>
                      <m:rPr>
                        <m:sty m:val="p"/>
                      </m:rPr>
                      <a:rPr lang="en-US" sz="2800">
                        <a:latin typeface="Cambria Math" panose="02040503050406030204" pitchFamily="18" charset="0"/>
                      </a:rPr>
                      <m:t>mod</m:t>
                    </m:r>
                    <m:r>
                      <a:rPr lang="en-US" sz="2800">
                        <a:latin typeface="Cambria Math" panose="02040503050406030204" pitchFamily="18" charset="0"/>
                      </a:rPr>
                      <m:t> </m:t>
                    </m:r>
                    <m:r>
                      <m:rPr>
                        <m:sty m:val="p"/>
                      </m:rPr>
                      <a:rPr lang="en-US" sz="2800">
                        <a:latin typeface="Cambria Math" panose="02040503050406030204" pitchFamily="18" charset="0"/>
                      </a:rPr>
                      <m:t>p</m:t>
                    </m:r>
                    <m:r>
                      <a:rPr lang="en-US" sz="2800">
                        <a:latin typeface="Cambria Math" panose="02040503050406030204" pitchFamily="18" charset="0"/>
                      </a:rPr>
                      <m:t>)</m:t>
                    </m:r>
                  </m:oMath>
                </a14:m>
                <a:endParaRPr lang="en-US" sz="2800" dirty="0">
                  <a:solidFill>
                    <a:prstClr val="black"/>
                  </a:solidFill>
                </a:endParaRPr>
              </a:p>
            </p:txBody>
          </p:sp>
        </mc:Choice>
        <mc:Fallback xmlns="">
          <p:sp>
            <p:nvSpPr>
              <p:cNvPr id="6" name="TextBox 5">
                <a:extLst>
                  <a:ext uri="{FF2B5EF4-FFF2-40B4-BE49-F238E27FC236}">
                    <a16:creationId xmlns:a16="http://schemas.microsoft.com/office/drawing/2014/main" id="{828CE2FB-DC42-4DDF-6936-268733C6F4E9}"/>
                  </a:ext>
                </a:extLst>
              </p:cNvPr>
              <p:cNvSpPr txBox="1">
                <a:spLocks noRot="1" noChangeAspect="1" noMove="1" noResize="1" noEditPoints="1" noAdjustHandles="1" noChangeArrowheads="1" noChangeShapeType="1" noTextEdit="1"/>
              </p:cNvSpPr>
              <p:nvPr/>
            </p:nvSpPr>
            <p:spPr>
              <a:xfrm>
                <a:off x="2056327" y="2458466"/>
                <a:ext cx="9469560" cy="1024127"/>
              </a:xfrm>
              <a:prstGeom prst="rect">
                <a:avLst/>
              </a:prstGeom>
              <a:blipFill>
                <a:blip r:embed="rId4"/>
                <a:stretch>
                  <a:fillRect l="-1339" b="-121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B401276B-9EF2-B221-029B-0CBC909E1312}"/>
                  </a:ext>
                </a:extLst>
              </p:cNvPr>
              <p:cNvSpPr/>
              <p:nvPr/>
            </p:nvSpPr>
            <p:spPr>
              <a:xfrm>
                <a:off x="816295" y="3789040"/>
                <a:ext cx="7716145" cy="1384995"/>
              </a:xfrm>
              <a:prstGeom prst="rect">
                <a:avLst/>
              </a:prstGeom>
              <a:noFill/>
              <a:ln w="38100">
                <a:solidFill>
                  <a:schemeClr val="tx1"/>
                </a:solidFill>
              </a:ln>
            </p:spPr>
            <p:txBody>
              <a:bodyPr wrap="square">
                <a:spAutoFit/>
              </a:bodyPr>
              <a:lstStyle/>
              <a:p>
                <a:r>
                  <a:rPr lang="en-US" sz="2800" b="1" dirty="0"/>
                  <a:t>Theorem</a:t>
                </a:r>
                <a:r>
                  <a:rPr lang="en-US" sz="2800" dirty="0"/>
                  <a:t>: Under the discrete log assumption, </a:t>
                </a:r>
                <a14:m>
                  <m:oMath xmlns:m="http://schemas.openxmlformats.org/officeDocument/2006/math">
                    <m:r>
                      <a:rPr lang="en-US" sz="2800" b="0" i="1" smtClean="0">
                        <a:solidFill>
                          <a:prstClr val="black"/>
                        </a:solidFill>
                        <a:latin typeface="Cambria Math" panose="02040503050406030204" pitchFamily="18" charset="0"/>
                      </a:rPr>
                      <m:t>𝐹</m:t>
                    </m:r>
                  </m:oMath>
                </a14:m>
                <a:r>
                  <a:rPr lang="en-US" sz="2800" dirty="0"/>
                  <a:t> is a one-way permutation (resp. </a:t>
                </a:r>
                <a14:m>
                  <m:oMath xmlns:m="http://schemas.openxmlformats.org/officeDocument/2006/math">
                    <m:sSub>
                      <m:sSubPr>
                        <m:ctrlPr>
                          <a:rPr lang="en-US" sz="2800" i="1">
                            <a:solidFill>
                              <a:prstClr val="black"/>
                            </a:solidFill>
                            <a:latin typeface="Cambria Math" panose="02040503050406030204" pitchFamily="18" charset="0"/>
                            <a:ea typeface="Cambria Math" panose="02040503050406030204" pitchFamily="18" charset="0"/>
                          </a:rPr>
                        </m:ctrlPr>
                      </m:sSubPr>
                      <m:e>
                        <m:r>
                          <a:rPr lang="en-US" sz="2800" i="1">
                            <a:solidFill>
                              <a:prstClr val="black"/>
                            </a:solidFill>
                            <a:latin typeface="Cambria Math" panose="02040503050406030204" pitchFamily="18" charset="0"/>
                            <a:ea typeface="Cambria Math" panose="02040503050406030204" pitchFamily="18" charset="0"/>
                          </a:rPr>
                          <m:t>ℱ</m:t>
                        </m:r>
                      </m:e>
                      <m:sub>
                        <m:r>
                          <a:rPr lang="en-US" sz="2800" i="1">
                            <a:solidFill>
                              <a:prstClr val="black"/>
                            </a:solidFill>
                            <a:latin typeface="Cambria Math" panose="02040503050406030204" pitchFamily="18" charset="0"/>
                          </a:rPr>
                          <m:t>𝑛</m:t>
                        </m:r>
                      </m:sub>
                    </m:sSub>
                  </m:oMath>
                </a14:m>
                <a:r>
                  <a:rPr lang="en-US" sz="2800" dirty="0"/>
                  <a:t> is a one-way permutation family).</a:t>
                </a:r>
              </a:p>
            </p:txBody>
          </p:sp>
        </mc:Choice>
        <mc:Fallback xmlns="">
          <p:sp>
            <p:nvSpPr>
              <p:cNvPr id="13" name="Rectangle 12">
                <a:extLst>
                  <a:ext uri="{FF2B5EF4-FFF2-40B4-BE49-F238E27FC236}">
                    <a16:creationId xmlns:a16="http://schemas.microsoft.com/office/drawing/2014/main" id="{B401276B-9EF2-B221-029B-0CBC909E1312}"/>
                  </a:ext>
                </a:extLst>
              </p:cNvPr>
              <p:cNvSpPr>
                <a:spLocks noRot="1" noChangeAspect="1" noMove="1" noResize="1" noEditPoints="1" noAdjustHandles="1" noChangeArrowheads="1" noChangeShapeType="1" noTextEdit="1"/>
              </p:cNvSpPr>
              <p:nvPr/>
            </p:nvSpPr>
            <p:spPr>
              <a:xfrm>
                <a:off x="816295" y="3789040"/>
                <a:ext cx="7716145" cy="1384995"/>
              </a:xfrm>
              <a:prstGeom prst="rect">
                <a:avLst/>
              </a:prstGeom>
              <a:blipFill>
                <a:blip r:embed="rId5"/>
                <a:stretch>
                  <a:fillRect l="-1307" t="-3571" r="-1144" b="-9821"/>
                </a:stretch>
              </a:blipFill>
              <a:ln w="381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008667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47836"/>
            <a:ext cx="8229600" cy="628377"/>
          </a:xfrm>
          <a:prstGeom prst="rect">
            <a:avLst/>
          </a:prstGeom>
        </p:spPr>
        <p:txBody>
          <a:bodyPr vert="horz" wrap="square" lIns="0" tIns="12700" rIns="0" bIns="0" rtlCol="0">
            <a:spAutoFit/>
          </a:bodyPr>
          <a:lstStyle/>
          <a:p>
            <a:pPr marL="15875">
              <a:lnSpc>
                <a:spcPct val="100000"/>
              </a:lnSpc>
              <a:spcBef>
                <a:spcPts val="100"/>
              </a:spcBef>
              <a:tabLst>
                <a:tab pos="3874770" algn="l"/>
              </a:tabLst>
            </a:pPr>
            <a:r>
              <a:rPr sz="4000" spc="-5" dirty="0">
                <a:solidFill>
                  <a:schemeClr val="accent1"/>
                </a:solidFill>
              </a:rPr>
              <a:t>Har</a:t>
            </a:r>
            <a:r>
              <a:rPr sz="4000" dirty="0">
                <a:solidFill>
                  <a:schemeClr val="accent1"/>
                </a:solidFill>
              </a:rPr>
              <a:t>d </a:t>
            </a:r>
            <a:r>
              <a:rPr sz="4000" spc="-5" dirty="0">
                <a:solidFill>
                  <a:schemeClr val="accent1"/>
                </a:solidFill>
              </a:rPr>
              <a:t>Problem</a:t>
            </a:r>
            <a:r>
              <a:rPr sz="4000" dirty="0">
                <a:solidFill>
                  <a:schemeClr val="accent1"/>
                </a:solidFill>
              </a:rPr>
              <a:t>s</a:t>
            </a:r>
            <a:r>
              <a:rPr sz="4000" spc="-5" dirty="0">
                <a:solidFill>
                  <a:schemeClr val="accent1"/>
                </a:solidFill>
              </a:rPr>
              <a:t> </a:t>
            </a:r>
            <a:r>
              <a:rPr lang="en-US" sz="4000" spc="-5" dirty="0">
                <a:solidFill>
                  <a:schemeClr val="accent1"/>
                </a:solidFill>
              </a:rPr>
              <a:t>related </a:t>
            </a:r>
            <a:r>
              <a:rPr sz="4000" spc="-5" dirty="0">
                <a:solidFill>
                  <a:schemeClr val="accent1"/>
                </a:solidFill>
              </a:rPr>
              <a:t>t</a:t>
            </a:r>
            <a:r>
              <a:rPr sz="4000" dirty="0">
                <a:solidFill>
                  <a:schemeClr val="accent1"/>
                </a:solidFill>
              </a:rPr>
              <a:t>o</a:t>
            </a:r>
            <a:r>
              <a:rPr lang="en-US" sz="4000" dirty="0">
                <a:solidFill>
                  <a:schemeClr val="accent1"/>
                </a:solidFill>
              </a:rPr>
              <a:t> </a:t>
            </a:r>
            <a:r>
              <a:rPr sz="4000" dirty="0">
                <a:solidFill>
                  <a:schemeClr val="accent1"/>
                </a:solidFill>
              </a:rPr>
              <a:t>DL</a:t>
            </a:r>
            <a:r>
              <a:rPr lang="en-US" sz="4000" dirty="0">
                <a:solidFill>
                  <a:schemeClr val="accent1"/>
                </a:solidFill>
              </a:rPr>
              <a:t>OG</a:t>
            </a:r>
            <a:endParaRPr sz="4000" dirty="0">
              <a:solidFill>
                <a:schemeClr val="accent1"/>
              </a:solidFill>
            </a:endParaRPr>
          </a:p>
        </p:txBody>
      </p:sp>
      <p:sp>
        <p:nvSpPr>
          <p:cNvPr id="3" name="object 3"/>
          <p:cNvSpPr txBox="1"/>
          <p:nvPr/>
        </p:nvSpPr>
        <p:spPr>
          <a:xfrm>
            <a:off x="609600" y="990600"/>
            <a:ext cx="7656195" cy="5774914"/>
          </a:xfrm>
          <a:prstGeom prst="rect">
            <a:avLst/>
          </a:prstGeom>
        </p:spPr>
        <p:txBody>
          <a:bodyPr vert="horz" wrap="square" lIns="0" tIns="12700" rIns="0" bIns="0" rtlCol="0">
            <a:spAutoFit/>
          </a:bodyPr>
          <a:lstStyle/>
          <a:p>
            <a:pPr marL="63500" marR="43180">
              <a:lnSpc>
                <a:spcPct val="118200"/>
              </a:lnSpc>
              <a:spcBef>
                <a:spcPts val="100"/>
              </a:spcBef>
            </a:pPr>
            <a:r>
              <a:rPr sz="2800" spc="-5" dirty="0">
                <a:solidFill>
                  <a:srgbClr val="0541FF"/>
                </a:solidFill>
                <a:latin typeface="Arial" panose="020B0604020202020204" pitchFamily="34" charset="0"/>
                <a:cs typeface="Arial" panose="020B0604020202020204" pitchFamily="34" charset="0"/>
              </a:rPr>
              <a:t>Computational Diffie-Hellman Problem (CDH):  </a:t>
            </a:r>
            <a:r>
              <a:rPr sz="2800" spc="-5" dirty="0">
                <a:latin typeface="Arial" panose="020B0604020202020204" pitchFamily="34" charset="0"/>
                <a:cs typeface="Arial" panose="020B0604020202020204" pitchFamily="34" charset="0"/>
              </a:rPr>
              <a:t>given p,g, </a:t>
            </a:r>
            <a:r>
              <a:rPr sz="2800" dirty="0">
                <a:latin typeface="Arial" panose="020B0604020202020204" pitchFamily="34" charset="0"/>
                <a:cs typeface="Arial" panose="020B0604020202020204" pitchFamily="34" charset="0"/>
              </a:rPr>
              <a:t>g</a:t>
            </a:r>
            <a:r>
              <a:rPr sz="2775" baseline="25525" dirty="0">
                <a:latin typeface="Arial" panose="020B0604020202020204" pitchFamily="34" charset="0"/>
                <a:cs typeface="Arial" panose="020B0604020202020204" pitchFamily="34" charset="0"/>
              </a:rPr>
              <a:t>a </a:t>
            </a:r>
            <a:r>
              <a:rPr sz="2800" spc="-5" dirty="0">
                <a:latin typeface="Arial" panose="020B0604020202020204" pitchFamily="34" charset="0"/>
                <a:cs typeface="Arial" panose="020B0604020202020204" pitchFamily="34" charset="0"/>
              </a:rPr>
              <a:t>mod </a:t>
            </a:r>
            <a:r>
              <a:rPr sz="2800" dirty="0">
                <a:latin typeface="Arial" panose="020B0604020202020204" pitchFamily="34" charset="0"/>
                <a:cs typeface="Arial" panose="020B0604020202020204" pitchFamily="34" charset="0"/>
              </a:rPr>
              <a:t>p and g</a:t>
            </a:r>
            <a:r>
              <a:rPr sz="2775" baseline="25525" dirty="0">
                <a:latin typeface="Arial" panose="020B0604020202020204" pitchFamily="34" charset="0"/>
                <a:cs typeface="Arial" panose="020B0604020202020204" pitchFamily="34" charset="0"/>
              </a:rPr>
              <a:t>b </a:t>
            </a:r>
            <a:r>
              <a:rPr sz="2800" spc="-5" dirty="0">
                <a:latin typeface="Arial" panose="020B0604020202020204" pitchFamily="34" charset="0"/>
                <a:cs typeface="Arial" panose="020B0604020202020204" pitchFamily="34" charset="0"/>
              </a:rPr>
              <a:t>mod</a:t>
            </a:r>
            <a:r>
              <a:rPr sz="2800" spc="-55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p,</a:t>
            </a:r>
          </a:p>
          <a:p>
            <a:pPr marL="63500">
              <a:lnSpc>
                <a:spcPct val="100000"/>
              </a:lnSpc>
              <a:spcBef>
                <a:spcPts val="640"/>
              </a:spcBef>
            </a:pPr>
            <a:r>
              <a:rPr sz="2800" spc="-5" dirty="0">
                <a:latin typeface="Arial" panose="020B0604020202020204" pitchFamily="34" charset="0"/>
                <a:cs typeface="Arial" panose="020B0604020202020204" pitchFamily="34" charset="0"/>
              </a:rPr>
              <a:t>compute </a:t>
            </a:r>
            <a:r>
              <a:rPr sz="2800" dirty="0">
                <a:latin typeface="Arial" panose="020B0604020202020204" pitchFamily="34" charset="0"/>
                <a:cs typeface="Arial" panose="020B0604020202020204" pitchFamily="34" charset="0"/>
              </a:rPr>
              <a:t>g</a:t>
            </a:r>
            <a:r>
              <a:rPr sz="2775" baseline="25525" dirty="0">
                <a:latin typeface="Arial" panose="020B0604020202020204" pitchFamily="34" charset="0"/>
                <a:cs typeface="Arial" panose="020B0604020202020204" pitchFamily="34" charset="0"/>
              </a:rPr>
              <a:t>ab </a:t>
            </a:r>
            <a:r>
              <a:rPr sz="2800" spc="-5" dirty="0">
                <a:latin typeface="Arial" panose="020B0604020202020204" pitchFamily="34" charset="0"/>
                <a:cs typeface="Arial" panose="020B0604020202020204" pitchFamily="34" charset="0"/>
              </a:rPr>
              <a:t>mod</a:t>
            </a:r>
            <a:r>
              <a:rPr sz="2800" spc="-270" dirty="0">
                <a:latin typeface="Arial" panose="020B0604020202020204" pitchFamily="34" charset="0"/>
                <a:cs typeface="Arial" panose="020B0604020202020204" pitchFamily="34" charset="0"/>
              </a:rPr>
              <a:t> </a:t>
            </a:r>
            <a:r>
              <a:rPr sz="2800" dirty="0">
                <a:latin typeface="Arial" panose="020B0604020202020204" pitchFamily="34" charset="0"/>
                <a:cs typeface="Arial" panose="020B0604020202020204" pitchFamily="34" charset="0"/>
              </a:rPr>
              <a:t>p</a:t>
            </a:r>
          </a:p>
          <a:p>
            <a:pPr>
              <a:lnSpc>
                <a:spcPct val="100000"/>
              </a:lnSpc>
              <a:spcBef>
                <a:spcPts val="10"/>
              </a:spcBef>
            </a:pPr>
            <a:endParaRPr sz="2900" dirty="0">
              <a:latin typeface="Arial" panose="020B0604020202020204" pitchFamily="34" charset="0"/>
              <a:cs typeface="Arial" panose="020B0604020202020204" pitchFamily="34" charset="0"/>
            </a:endParaRPr>
          </a:p>
          <a:p>
            <a:pPr marL="63500" marR="156845">
              <a:lnSpc>
                <a:spcPct val="120500"/>
              </a:lnSpc>
            </a:pPr>
            <a:r>
              <a:rPr sz="2800" dirty="0">
                <a:solidFill>
                  <a:srgbClr val="0541FF"/>
                </a:solidFill>
                <a:latin typeface="Arial" panose="020B0604020202020204" pitchFamily="34" charset="0"/>
                <a:cs typeface="Arial" panose="020B0604020202020204" pitchFamily="34" charset="0"/>
              </a:rPr>
              <a:t>Diffie </a:t>
            </a:r>
            <a:r>
              <a:rPr sz="2800" spc="-5" dirty="0">
                <a:solidFill>
                  <a:srgbClr val="0541FF"/>
                </a:solidFill>
                <a:latin typeface="Arial" panose="020B0604020202020204" pitchFamily="34" charset="0"/>
                <a:cs typeface="Arial" panose="020B0604020202020204" pitchFamily="34" charset="0"/>
              </a:rPr>
              <a:t>Hellman Decisional Problem (DDH):  </a:t>
            </a:r>
            <a:r>
              <a:rPr sz="2800" spc="-5" dirty="0">
                <a:latin typeface="Arial" panose="020B0604020202020204" pitchFamily="34" charset="0"/>
                <a:cs typeface="Arial" panose="020B0604020202020204" pitchFamily="34" charset="0"/>
              </a:rPr>
              <a:t>given </a:t>
            </a:r>
            <a:r>
              <a:rPr sz="2800" dirty="0">
                <a:latin typeface="Arial" panose="020B0604020202020204" pitchFamily="34" charset="0"/>
                <a:cs typeface="Arial" panose="020B0604020202020204" pitchFamily="34" charset="0"/>
              </a:rPr>
              <a:t>g</a:t>
            </a:r>
            <a:r>
              <a:rPr sz="2775" baseline="25525" dirty="0">
                <a:latin typeface="Arial" panose="020B0604020202020204" pitchFamily="34" charset="0"/>
                <a:cs typeface="Arial" panose="020B0604020202020204" pitchFamily="34" charset="0"/>
              </a:rPr>
              <a:t>a </a:t>
            </a:r>
            <a:r>
              <a:rPr sz="2800" spc="-5" dirty="0">
                <a:latin typeface="Arial" panose="020B0604020202020204" pitchFamily="34" charset="0"/>
                <a:cs typeface="Arial" panose="020B0604020202020204" pitchFamily="34" charset="0"/>
              </a:rPr>
              <a:t>mod </a:t>
            </a:r>
            <a:r>
              <a:rPr sz="2800" dirty="0">
                <a:latin typeface="Arial" panose="020B0604020202020204" pitchFamily="34" charset="0"/>
                <a:cs typeface="Arial" panose="020B0604020202020204" pitchFamily="34" charset="0"/>
              </a:rPr>
              <a:t>p, g</a:t>
            </a:r>
            <a:r>
              <a:rPr sz="2775" baseline="25525" dirty="0">
                <a:latin typeface="Arial" panose="020B0604020202020204" pitchFamily="34" charset="0"/>
                <a:cs typeface="Arial" panose="020B0604020202020204" pitchFamily="34" charset="0"/>
              </a:rPr>
              <a:t>b </a:t>
            </a:r>
            <a:r>
              <a:rPr sz="2800" spc="-5" dirty="0">
                <a:latin typeface="Arial" panose="020B0604020202020204" pitchFamily="34" charset="0"/>
                <a:cs typeface="Arial" panose="020B0604020202020204" pitchFamily="34" charset="0"/>
              </a:rPr>
              <a:t>mod </a:t>
            </a:r>
            <a:r>
              <a:rPr sz="2800" dirty="0">
                <a:latin typeface="Arial" panose="020B0604020202020204" pitchFamily="34" charset="0"/>
                <a:cs typeface="Arial" panose="020B0604020202020204" pitchFamily="34" charset="0"/>
              </a:rPr>
              <a:t>p, and g</a:t>
            </a:r>
            <a:r>
              <a:rPr sz="2775" baseline="25525" dirty="0">
                <a:latin typeface="Arial" panose="020B0604020202020204" pitchFamily="34" charset="0"/>
                <a:cs typeface="Arial" panose="020B0604020202020204" pitchFamily="34" charset="0"/>
              </a:rPr>
              <a:t>c </a:t>
            </a:r>
            <a:r>
              <a:rPr sz="2800" spc="-5" dirty="0">
                <a:latin typeface="Arial" panose="020B0604020202020204" pitchFamily="34" charset="0"/>
                <a:cs typeface="Arial" panose="020B0604020202020204" pitchFamily="34" charset="0"/>
              </a:rPr>
              <a:t>mod </a:t>
            </a:r>
            <a:r>
              <a:rPr sz="2800" dirty="0">
                <a:latin typeface="Arial" panose="020B0604020202020204" pitchFamily="34" charset="0"/>
                <a:cs typeface="Arial" panose="020B0604020202020204" pitchFamily="34" charset="0"/>
              </a:rPr>
              <a:t>p  </a:t>
            </a:r>
            <a:r>
              <a:rPr sz="2800" spc="-5" dirty="0">
                <a:latin typeface="Arial" panose="020B0604020202020204" pitchFamily="34" charset="0"/>
                <a:cs typeface="Arial" panose="020B0604020202020204" pitchFamily="34" charset="0"/>
              </a:rPr>
              <a:t>distinguish c=ab </a:t>
            </a:r>
            <a:r>
              <a:rPr sz="2800" dirty="0">
                <a:latin typeface="Arial" panose="020B0604020202020204" pitchFamily="34" charset="0"/>
                <a:cs typeface="Arial" panose="020B0604020202020204" pitchFamily="34" charset="0"/>
              </a:rPr>
              <a:t>mod (p-1) </a:t>
            </a:r>
            <a:r>
              <a:rPr lang="en-US" sz="2800" spc="-5" dirty="0">
                <a:latin typeface="Arial" panose="020B0604020202020204" pitchFamily="34" charset="0"/>
                <a:cs typeface="Arial" panose="020B0604020202020204" pitchFamily="34" charset="0"/>
              </a:rPr>
              <a:t>from </a:t>
            </a:r>
          </a:p>
          <a:p>
            <a:pPr marL="63500" marR="156845">
              <a:lnSpc>
                <a:spcPct val="120500"/>
              </a:lnSpc>
            </a:pPr>
            <a:r>
              <a:rPr lang="en-US" sz="2800" spc="-5" dirty="0">
                <a:latin typeface="Arial" panose="020B0604020202020204" pitchFamily="34" charset="0"/>
                <a:cs typeface="Arial" panose="020B0604020202020204" pitchFamily="34" charset="0"/>
              </a:rPr>
              <a:t>                  </a:t>
            </a:r>
            <a:r>
              <a:rPr sz="2800" spc="-5" dirty="0">
                <a:latin typeface="Arial" panose="020B0604020202020204" pitchFamily="34" charset="0"/>
                <a:cs typeface="Arial" panose="020B0604020202020204" pitchFamily="34" charset="0"/>
              </a:rPr>
              <a:t>random</a:t>
            </a:r>
            <a:r>
              <a:rPr sz="2800" dirty="0">
                <a:latin typeface="Arial" panose="020B0604020202020204" pitchFamily="34" charset="0"/>
                <a:cs typeface="Arial" panose="020B0604020202020204" pitchFamily="34" charset="0"/>
              </a:rPr>
              <a:t> </a:t>
            </a:r>
            <a:r>
              <a:rPr sz="2800" spc="-5" dirty="0">
                <a:latin typeface="Arial" panose="020B0604020202020204" pitchFamily="34" charset="0"/>
                <a:cs typeface="Arial" panose="020B0604020202020204" pitchFamily="34" charset="0"/>
              </a:rPr>
              <a:t>0&lt;c&lt;p-1</a:t>
            </a:r>
            <a:endParaRPr sz="2800" dirty="0">
              <a:latin typeface="Arial" panose="020B0604020202020204" pitchFamily="34" charset="0"/>
              <a:cs typeface="Arial" panose="020B0604020202020204" pitchFamily="34" charset="0"/>
            </a:endParaRPr>
          </a:p>
          <a:p>
            <a:pPr>
              <a:lnSpc>
                <a:spcPct val="100000"/>
              </a:lnSpc>
              <a:spcBef>
                <a:spcPts val="40"/>
              </a:spcBef>
            </a:pPr>
            <a:endParaRPr sz="3300" dirty="0">
              <a:latin typeface="Arial" panose="020B0604020202020204" pitchFamily="34" charset="0"/>
              <a:cs typeface="Arial" panose="020B0604020202020204" pitchFamily="34" charset="0"/>
            </a:endParaRPr>
          </a:p>
          <a:p>
            <a:pPr marL="406400" indent="-342900">
              <a:lnSpc>
                <a:spcPct val="100000"/>
              </a:lnSpc>
              <a:buChar char="•"/>
              <a:tabLst>
                <a:tab pos="405765" algn="l"/>
                <a:tab pos="406400" algn="l"/>
              </a:tabLst>
            </a:pPr>
            <a:r>
              <a:rPr sz="2400" spc="-5" dirty="0">
                <a:latin typeface="Arial" panose="020B0604020202020204" pitchFamily="34" charset="0"/>
                <a:cs typeface="Arial" panose="020B0604020202020204" pitchFamily="34" charset="0"/>
              </a:rPr>
              <a:t>Both problems </a:t>
            </a:r>
            <a:r>
              <a:rPr lang="en-US" sz="2400" spc="-5" dirty="0">
                <a:latin typeface="Arial" panose="020B0604020202020204" pitchFamily="34" charset="0"/>
                <a:cs typeface="Arial" panose="020B0604020202020204" pitchFamily="34" charset="0"/>
              </a:rPr>
              <a:t>seem</a:t>
            </a:r>
            <a:r>
              <a:rPr sz="2400" spc="-1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hard</a:t>
            </a:r>
            <a:r>
              <a:rPr lang="en-US" sz="2400" spc="-5" dirty="0">
                <a:latin typeface="Arial" panose="020B0604020202020204" pitchFamily="34" charset="0"/>
                <a:cs typeface="Arial" panose="020B0604020202020204" pitchFamily="34" charset="0"/>
              </a:rPr>
              <a:t>.</a:t>
            </a:r>
            <a:endParaRPr sz="2400" dirty="0">
              <a:latin typeface="Arial" panose="020B0604020202020204" pitchFamily="34" charset="0"/>
              <a:cs typeface="Arial" panose="020B0604020202020204" pitchFamily="34" charset="0"/>
            </a:endParaRPr>
          </a:p>
          <a:p>
            <a:pPr marL="406400" indent="-342900">
              <a:lnSpc>
                <a:spcPct val="100000"/>
              </a:lnSpc>
              <a:spcBef>
                <a:spcPts val="740"/>
              </a:spcBef>
              <a:buChar char="•"/>
              <a:tabLst>
                <a:tab pos="405765" algn="l"/>
                <a:tab pos="406400" algn="l"/>
              </a:tabLst>
            </a:pPr>
            <a:r>
              <a:rPr sz="2400" dirty="0">
                <a:latin typeface="Arial" panose="020B0604020202020204" pitchFamily="34" charset="0"/>
                <a:cs typeface="Arial" panose="020B0604020202020204" pitchFamily="34" charset="0"/>
              </a:rPr>
              <a:t>Best </a:t>
            </a:r>
            <a:r>
              <a:rPr sz="2400" spc="-5" dirty="0">
                <a:latin typeface="Arial" panose="020B0604020202020204" pitchFamily="34" charset="0"/>
                <a:cs typeface="Arial" panose="020B0604020202020204" pitchFamily="34" charset="0"/>
              </a:rPr>
              <a:t>solution known: </a:t>
            </a:r>
            <a:r>
              <a:rPr sz="2400" dirty="0">
                <a:latin typeface="Arial" panose="020B0604020202020204" pitchFamily="34" charset="0"/>
                <a:cs typeface="Arial" panose="020B0604020202020204" pitchFamily="34" charset="0"/>
              </a:rPr>
              <a:t>first </a:t>
            </a:r>
            <a:r>
              <a:rPr sz="2400" spc="-5" dirty="0">
                <a:latin typeface="Arial" panose="020B0604020202020204" pitchFamily="34" charset="0"/>
                <a:cs typeface="Arial" panose="020B0604020202020204" pitchFamily="34" charset="0"/>
              </a:rPr>
              <a:t>compute</a:t>
            </a:r>
            <a:r>
              <a:rPr sz="2400" spc="-1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D</a:t>
            </a:r>
            <a:r>
              <a:rPr lang="en-US" sz="2400" dirty="0">
                <a:latin typeface="Arial" panose="020B0604020202020204" pitchFamily="34" charset="0"/>
                <a:cs typeface="Arial" panose="020B0604020202020204" pitchFamily="34" charset="0"/>
              </a:rPr>
              <a:t>iscrete Log, same</a:t>
            </a:r>
            <a:r>
              <a:rPr sz="2400" spc="-5" dirty="0">
                <a:latin typeface="Arial" panose="020B0604020202020204" pitchFamily="34" charset="0"/>
                <a:cs typeface="Arial" panose="020B0604020202020204" pitchFamily="34" charset="0"/>
              </a:rPr>
              <a:t> running </a:t>
            </a:r>
            <a:r>
              <a:rPr sz="2400" dirty="0">
                <a:latin typeface="Arial" panose="020B0604020202020204" pitchFamily="34" charset="0"/>
                <a:cs typeface="Arial" panose="020B0604020202020204" pitchFamily="34" charset="0"/>
              </a:rPr>
              <a:t>time </a:t>
            </a:r>
            <a:r>
              <a:rPr sz="2400" spc="-5" dirty="0">
                <a:latin typeface="Arial" panose="020B0604020202020204" pitchFamily="34" charset="0"/>
                <a:cs typeface="Arial" panose="020B0604020202020204" pitchFamily="34" charset="0"/>
              </a:rPr>
              <a:t>as </a:t>
            </a:r>
            <a:r>
              <a:rPr lang="en-US" sz="2400" dirty="0">
                <a:latin typeface="Arial" panose="020B0604020202020204" pitchFamily="34" charset="0"/>
                <a:cs typeface="Arial" panose="020B0604020202020204" pitchFamily="34" charset="0"/>
              </a:rPr>
              <a:t>Discrete Log.</a:t>
            </a:r>
            <a:endParaRPr sz="2400" dirty="0">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Computational Diffie-Hellman (CDH) Assumption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52EBA8D-B2C0-110D-346C-2F28CB49B95E}"/>
                  </a:ext>
                </a:extLst>
              </p:cNvPr>
              <p:cNvSpPr/>
              <p:nvPr/>
            </p:nvSpPr>
            <p:spPr>
              <a:xfrm>
                <a:off x="744287" y="1618898"/>
                <a:ext cx="7860161" cy="2386166"/>
              </a:xfrm>
              <a:prstGeom prst="rect">
                <a:avLst/>
              </a:prstGeom>
              <a:solidFill>
                <a:schemeClr val="bg1"/>
              </a:solidFill>
              <a:ln w="38100">
                <a:solidFill>
                  <a:schemeClr val="tx1"/>
                </a:solidFill>
              </a:ln>
            </p:spPr>
            <p:txBody>
              <a:bodyPr wrap="square">
                <a:spAutoFit/>
              </a:bodyPr>
              <a:lstStyle/>
              <a:p>
                <a:r>
                  <a:rPr lang="en-US" sz="2800" u="sng" dirty="0"/>
                  <a:t>W</a:t>
                </a:r>
                <a:r>
                  <a:rPr lang="en-US" sz="2800" u="sng" dirty="0" err="1"/>
                  <a:t>.r.t.</a:t>
                </a:r>
                <a:r>
                  <a:rPr lang="en-US" sz="2800" u="sng" dirty="0"/>
                  <a:t> a random prime</a:t>
                </a:r>
                <a:r>
                  <a:rPr lang="en-US" sz="2800" dirty="0"/>
                  <a:t>: for every </a:t>
                </a:r>
                <a:r>
                  <a:rPr lang="en-US" sz="2800" dirty="0" err="1"/>
                  <a:t>p.p.t</a:t>
                </a:r>
                <a:r>
                  <a:rPr lang="en-US" sz="2800" dirty="0"/>
                  <a:t>. algorithm </a:t>
                </a:r>
                <a14:m>
                  <m:oMath xmlns:m="http://schemas.openxmlformats.org/officeDocument/2006/math">
                    <m:r>
                      <a:rPr lang="en-US" sz="2800" i="1">
                        <a:latin typeface="Cambria Math" panose="02040503050406030204" pitchFamily="18" charset="0"/>
                      </a:rPr>
                      <m:t>𝐴</m:t>
                    </m:r>
                    <m:r>
                      <a:rPr lang="en-US" sz="2800" b="0" i="0" smtClean="0">
                        <a:latin typeface="Cambria Math" panose="02040503050406030204" pitchFamily="18" charset="0"/>
                      </a:rPr>
                      <m:t>,</m:t>
                    </m:r>
                  </m:oMath>
                </a14:m>
                <a:r>
                  <a:rPr lang="en-US" sz="2800" dirty="0"/>
                  <a:t> there is a negligible function </a:t>
                </a:r>
                <a14:m>
                  <m:oMath xmlns:m="http://schemas.openxmlformats.org/officeDocument/2006/math">
                    <m:r>
                      <a:rPr lang="en-US" sz="2800" i="1" smtClean="0">
                        <a:latin typeface="Cambria Math" panose="02040503050406030204" pitchFamily="18" charset="0"/>
                        <a:ea typeface="Cambria Math" panose="02040503050406030204" pitchFamily="18" charset="0"/>
                      </a:rPr>
                      <m:t>𝜇</m:t>
                    </m:r>
                  </m:oMath>
                </a14:m>
                <a:r>
                  <a:rPr lang="en-US" sz="2800" dirty="0"/>
                  <a:t> </a:t>
                </a:r>
                <a:r>
                  <a:rPr lang="en-US" sz="2800" dirty="0" err="1"/>
                  <a:t>s.t.</a:t>
                </a:r>
                <a:endParaRPr lang="en-US" sz="2800" dirty="0"/>
              </a:p>
              <a:p>
                <a:r>
                  <a:rPr lang="en-US" sz="2800" dirty="0"/>
                  <a:t>  </a:t>
                </a:r>
              </a:p>
              <a:p>
                <a14:m>
                  <m:oMath xmlns:m="http://schemas.openxmlformats.org/officeDocument/2006/math">
                    <m:r>
                      <m:rPr>
                        <m:sty m:val="p"/>
                      </m:rPr>
                      <a:rPr lang="en-US" sz="2800">
                        <a:latin typeface="Cambria Math" panose="02040503050406030204" pitchFamily="18" charset="0"/>
                      </a:rPr>
                      <m:t>Pr</m:t>
                    </m:r>
                    <m:d>
                      <m:dPr>
                        <m:begChr m:val="["/>
                        <m:endChr m:val="]"/>
                        <m:ctrlPr>
                          <a:rPr lang="en-US" sz="2800" b="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𝑃𝑅𝐼𝑀𝐸𝑆</m:t>
                                </m:r>
                              </m:e>
                              <m:sub>
                                <m:r>
                                  <a:rPr lang="en-US" sz="2800" b="0" i="1" smtClean="0">
                                    <a:latin typeface="Cambria Math" panose="02040503050406030204" pitchFamily="18" charset="0"/>
                                    <a:ea typeface="Cambria Math" panose="02040503050406030204" pitchFamily="18" charset="0"/>
                                  </a:rPr>
                                  <m:t>𝑛</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𝑔</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𝐺𝐸𝑁</m:t>
                            </m:r>
                            <m:d>
                              <m:dPr>
                                <m:ctrlPr>
                                  <a:rPr lang="en-US" sz="2800" b="0" i="1" smtClean="0">
                                    <a:latin typeface="Cambria Math" panose="02040503050406030204" pitchFamily="18" charset="0"/>
                                    <a:ea typeface="Cambria Math" panose="02040503050406030204" pitchFamily="18" charset="0"/>
                                  </a:rPr>
                                </m:ctrlPr>
                              </m:dPr>
                              <m:e>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sub>
                                  <m:sup>
                                    <m:r>
                                      <a:rPr lang="en-US" sz="2800" b="0" i="1" smtClean="0">
                                        <a:latin typeface="Cambria Math" panose="02040503050406030204" pitchFamily="18" charset="0"/>
                                        <a:ea typeface="Cambria Math" panose="02040503050406030204" pitchFamily="18" charset="0"/>
                                      </a:rPr>
                                      <m:t>∗</m:t>
                                    </m:r>
                                  </m:sup>
                                </m:sSubSup>
                              </m:e>
                            </m:d>
                            <m:r>
                              <a:rPr lang="en-US" sz="2800" b="0" i="1" smtClean="0">
                                <a:latin typeface="Cambria Math" panose="02040503050406030204" pitchFamily="18" charset="0"/>
                                <a:ea typeface="Cambria Math" panose="02040503050406030204" pitchFamily="18" charset="0"/>
                              </a:rPr>
                              <m:t>;</m:t>
                            </m:r>
                          </m:e>
                          <m:e>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𝑦</m:t>
                            </m:r>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ℤ</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Sub>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rPr>
                              <m:t>𝐴</m:t>
                            </m:r>
                            <m:d>
                              <m:dPr>
                                <m:ctrlPr>
                                  <a:rPr lang="en-US" sz="2800" i="1">
                                    <a:latin typeface="Cambria Math" panose="02040503050406030204" pitchFamily="18" charset="0"/>
                                  </a:rPr>
                                </m:ctrlPr>
                              </m:dPr>
                              <m:e>
                                <m:r>
                                  <a:rPr lang="en-US" sz="2800" i="1">
                                    <a:latin typeface="Cambria Math" panose="02040503050406030204" pitchFamily="18" charset="0"/>
                                  </a:rPr>
                                  <m:t>𝑝</m:t>
                                </m:r>
                                <m:r>
                                  <a:rPr lang="en-US" sz="2800" i="1">
                                    <a:latin typeface="Cambria Math" panose="02040503050406030204" pitchFamily="18" charset="0"/>
                                  </a:rPr>
                                  <m:t>,</m:t>
                                </m:r>
                                <m:r>
                                  <a:rPr lang="en-US" sz="2800" i="1">
                                    <a:latin typeface="Cambria Math" panose="02040503050406030204" pitchFamily="18" charset="0"/>
                                  </a:rPr>
                                  <m:t>𝑔</m:t>
                                </m:r>
                                <m:r>
                                  <a:rPr lang="en-US" sz="2800" i="1">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i="1">
                                        <a:latin typeface="Cambria Math" panose="02040503050406030204" pitchFamily="18" charset="0"/>
                                      </a:rPr>
                                      <m:t>𝑥</m:t>
                                    </m:r>
                                  </m:sup>
                                </m:sSup>
                                <m:r>
                                  <a:rPr lang="en-US" sz="2800" b="0" i="1" smtClean="0">
                                    <a:latin typeface="Cambria Math" panose="02040503050406030204" pitchFamily="18" charset="0"/>
                                  </a:rPr>
                                  <m:t>,</m:t>
                                </m:r>
                                <m:sSup>
                                  <m:sSupPr>
                                    <m:ctrlPr>
                                      <a:rPr lang="en-US" sz="2800" i="1">
                                        <a:latin typeface="Cambria Math" panose="02040503050406030204" pitchFamily="18" charset="0"/>
                                      </a:rPr>
                                    </m:ctrlPr>
                                  </m:sSupPr>
                                  <m:e>
                                    <m:r>
                                      <a:rPr lang="en-US" sz="2800" i="1">
                                        <a:latin typeface="Cambria Math" panose="02040503050406030204" pitchFamily="18" charset="0"/>
                                      </a:rPr>
                                      <m:t>𝑔</m:t>
                                    </m:r>
                                  </m:e>
                                  <m:sup>
                                    <m:r>
                                      <a:rPr lang="en-US" sz="2800" b="0" i="1" smtClean="0">
                                        <a:latin typeface="Cambria Math" panose="02040503050406030204" pitchFamily="18" charset="0"/>
                                      </a:rPr>
                                      <m:t>𝑦</m:t>
                                    </m:r>
                                  </m:sup>
                                </m:sSup>
                              </m:e>
                            </m:d>
                            <m:r>
                              <a:rPr lang="en-US" sz="2800" i="1">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𝑥𝑦</m:t>
                                </m:r>
                              </m:sup>
                            </m:sSup>
                          </m:e>
                        </m:eqArr>
                      </m:e>
                    </m:d>
                    <m:r>
                      <a:rPr lang="en-US" sz="2800" b="0" i="1" smtClean="0">
                        <a:latin typeface="Cambria Math" panose="02040503050406030204" pitchFamily="18" charset="0"/>
                      </a:rPr>
                      <m:t>=</m:t>
                    </m:r>
                    <m:r>
                      <a:rPr lang="en-US" sz="2800" i="1">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a14:m>
                <a:r>
                  <a:rPr lang="en-US" sz="2800" dirty="0"/>
                  <a:t> </a:t>
                </a:r>
              </a:p>
            </p:txBody>
          </p:sp>
        </mc:Choice>
        <mc:Fallback xmlns="">
          <p:sp>
            <p:nvSpPr>
              <p:cNvPr id="7" name="Rectangle 6">
                <a:extLst>
                  <a:ext uri="{FF2B5EF4-FFF2-40B4-BE49-F238E27FC236}">
                    <a16:creationId xmlns:a16="http://schemas.microsoft.com/office/drawing/2014/main" id="{452EBA8D-B2C0-110D-346C-2F28CB49B95E}"/>
                  </a:ext>
                </a:extLst>
              </p:cNvPr>
              <p:cNvSpPr>
                <a:spLocks noRot="1" noChangeAspect="1" noMove="1" noResize="1" noEditPoints="1" noAdjustHandles="1" noChangeArrowheads="1" noChangeShapeType="1" noTextEdit="1"/>
              </p:cNvSpPr>
              <p:nvPr/>
            </p:nvSpPr>
            <p:spPr>
              <a:xfrm>
                <a:off x="744287" y="1618898"/>
                <a:ext cx="7860161" cy="2386166"/>
              </a:xfrm>
              <a:prstGeom prst="rect">
                <a:avLst/>
              </a:prstGeom>
              <a:blipFill>
                <a:blip r:embed="rId3"/>
                <a:stretch>
                  <a:fillRect l="-1447" t="-2094" b="-2618"/>
                </a:stretch>
              </a:blipFill>
              <a:ln w="38100">
                <a:solidFill>
                  <a:schemeClr val="tx1"/>
                </a:solidFill>
              </a:ln>
            </p:spPr>
            <p:txBody>
              <a:bodyPr/>
              <a:lstStyle/>
              <a:p>
                <a:r>
                  <a:rPr lang="en-US">
                    <a:noFill/>
                  </a:rPr>
                  <a:t> </a:t>
                </a:r>
              </a:p>
            </p:txBody>
          </p:sp>
        </mc:Fallback>
      </mc:AlternateContent>
      <p:grpSp>
        <p:nvGrpSpPr>
          <p:cNvPr id="14" name="Group 13">
            <a:extLst>
              <a:ext uri="{FF2B5EF4-FFF2-40B4-BE49-F238E27FC236}">
                <a16:creationId xmlns:a16="http://schemas.microsoft.com/office/drawing/2014/main" id="{A9B89608-0AA5-AEEA-740B-BF929885EFC3}"/>
              </a:ext>
            </a:extLst>
          </p:cNvPr>
          <p:cNvGrpSpPr/>
          <p:nvPr/>
        </p:nvGrpSpPr>
        <p:grpSpPr>
          <a:xfrm>
            <a:off x="814385" y="4424461"/>
            <a:ext cx="7515230" cy="1046440"/>
            <a:chOff x="2123728" y="5239102"/>
            <a:chExt cx="4133377" cy="1046440"/>
          </a:xfrm>
        </p:grpSpPr>
        <p:sp>
          <p:nvSpPr>
            <p:cNvPr id="4" name="TextBox 3">
              <a:extLst>
                <a:ext uri="{FF2B5EF4-FFF2-40B4-BE49-F238E27FC236}">
                  <a16:creationId xmlns:a16="http://schemas.microsoft.com/office/drawing/2014/main" id="{5F0E9E57-1DEE-EFDD-28C5-A8A686A9CEF5}"/>
                </a:ext>
              </a:extLst>
            </p:cNvPr>
            <p:cNvSpPr txBox="1"/>
            <p:nvPr/>
          </p:nvSpPr>
          <p:spPr>
            <a:xfrm>
              <a:off x="2123728" y="5239102"/>
              <a:ext cx="3762418" cy="10464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B050"/>
                  </a:solidFill>
                  <a:effectLst/>
                  <a:uLnTx/>
                  <a:uFillTx/>
                  <a:latin typeface="Calibri" panose="020F0502020204030204" pitchFamily="34" charset="0"/>
                  <a:ea typeface="Cambria Math" pitchFamily="18" charset="0"/>
                  <a:cs typeface="Arial Unicode MS" pitchFamily="34" charset="-128"/>
                </a:rPr>
                <a:t>If can solve DLOG can solve CDH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1" u="none" strike="noStrike" kern="1200" cap="none" spc="0" normalizeH="0" baseline="0" noProof="0" dirty="0">
                  <a:ln>
                    <a:noFill/>
                  </a:ln>
                  <a:effectLst/>
                  <a:uLnTx/>
                  <a:uFillTx/>
                  <a:latin typeface="Calibri" panose="020F0502020204030204" pitchFamily="34" charset="0"/>
                  <a:ea typeface="Cambria Math" pitchFamily="18" charset="0"/>
                  <a:cs typeface="Arial Unicode MS" pitchFamily="34" charset="-128"/>
                </a:rPr>
                <a:t>If can solve CDH can solve DLOG?</a:t>
              </a:r>
              <a:endParaRPr kumimoji="0" lang="en-US" sz="1900" b="0" i="1" u="none" strike="noStrike" kern="1200" cap="none" spc="0" normalizeH="0" baseline="0" noProof="0" dirty="0">
                <a:ln>
                  <a:noFill/>
                </a:ln>
                <a:effectLst/>
                <a:uLnTx/>
                <a:uFillTx/>
                <a:latin typeface="Calibri" panose="020F0502020204030204" pitchFamily="34" charset="0"/>
                <a:ea typeface="Cambria Math" pitchFamily="18" charset="0"/>
                <a:cs typeface="Arial Unicode MS" pitchFamily="34" charset="-128"/>
              </a:endParaRPr>
            </a:p>
          </p:txBody>
        </p:sp>
        <p:sp>
          <p:nvSpPr>
            <p:cNvPr id="13" name="TextBox 12">
              <a:extLst>
                <a:ext uri="{FF2B5EF4-FFF2-40B4-BE49-F238E27FC236}">
                  <a16:creationId xmlns:a16="http://schemas.microsoft.com/office/drawing/2014/main" id="{8A016EB0-1746-82BF-AAB1-0D9616EF9889}"/>
                </a:ext>
              </a:extLst>
            </p:cNvPr>
            <p:cNvSpPr txBox="1"/>
            <p:nvPr/>
          </p:nvSpPr>
          <p:spPr>
            <a:xfrm>
              <a:off x="5252476" y="5762322"/>
              <a:ext cx="1004629" cy="461665"/>
            </a:xfrm>
            <a:prstGeom prst="rect">
              <a:avLst/>
            </a:prstGeom>
            <a:noFill/>
          </p:spPr>
          <p:txBody>
            <a:bodyPr wrap="square">
              <a:spAutoFit/>
            </a:bodyPr>
            <a:lstStyle/>
            <a:p>
              <a:r>
                <a:rPr lang="en-US" sz="2400" b="1" dirty="0">
                  <a:solidFill>
                    <a:srgbClr val="FF0000"/>
                  </a:solidFill>
                </a:rPr>
                <a:t>OPEN</a:t>
              </a:r>
            </a:p>
          </p:txBody>
        </p:sp>
      </p:grpSp>
      <p:grpSp>
        <p:nvGrpSpPr>
          <p:cNvPr id="2" name="Group 1">
            <a:extLst>
              <a:ext uri="{FF2B5EF4-FFF2-40B4-BE49-F238E27FC236}">
                <a16:creationId xmlns:a16="http://schemas.microsoft.com/office/drawing/2014/main" id="{00C4B317-5EDA-CD9F-EAE2-B0E8B5F78398}"/>
              </a:ext>
            </a:extLst>
          </p:cNvPr>
          <p:cNvGrpSpPr/>
          <p:nvPr/>
        </p:nvGrpSpPr>
        <p:grpSpPr>
          <a:xfrm>
            <a:off x="814385" y="5550106"/>
            <a:ext cx="7515230" cy="1046440"/>
            <a:chOff x="2123728" y="5239102"/>
            <a:chExt cx="4133377" cy="1046440"/>
          </a:xfrm>
        </p:grpSpPr>
        <p:sp>
          <p:nvSpPr>
            <p:cNvPr id="6" name="TextBox 5">
              <a:extLst>
                <a:ext uri="{FF2B5EF4-FFF2-40B4-BE49-F238E27FC236}">
                  <a16:creationId xmlns:a16="http://schemas.microsoft.com/office/drawing/2014/main" id="{748DCE84-E669-E2EB-0A42-C28D4111C11A}"/>
                </a:ext>
              </a:extLst>
            </p:cNvPr>
            <p:cNvSpPr txBox="1"/>
            <p:nvPr/>
          </p:nvSpPr>
          <p:spPr>
            <a:xfrm>
              <a:off x="2123728" y="5239102"/>
              <a:ext cx="3762418" cy="10464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B050"/>
                  </a:solidFill>
                  <a:effectLst/>
                  <a:uLnTx/>
                  <a:uFillTx/>
                  <a:latin typeface="Calibri" panose="020F0502020204030204" pitchFamily="34" charset="0"/>
                  <a:ea typeface="Cambria Math" pitchFamily="18" charset="0"/>
                  <a:cs typeface="Arial Unicode MS" pitchFamily="34" charset="-128"/>
                </a:rPr>
                <a:t>If can solve CDH can solve DDH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1" u="none" strike="noStrike" kern="1200" cap="none" spc="0" normalizeH="0" baseline="0" noProof="0" dirty="0">
                  <a:ln>
                    <a:noFill/>
                  </a:ln>
                  <a:effectLst/>
                  <a:uLnTx/>
                  <a:uFillTx/>
                  <a:latin typeface="Calibri" panose="020F0502020204030204" pitchFamily="34" charset="0"/>
                  <a:ea typeface="Cambria Math" pitchFamily="18" charset="0"/>
                  <a:cs typeface="Arial Unicode MS" pitchFamily="34" charset="-128"/>
                </a:rPr>
                <a:t>If can solve DDH can solve CDH?</a:t>
              </a:r>
              <a:endParaRPr kumimoji="0" lang="en-US" sz="1900" b="0" i="1" u="none" strike="noStrike" kern="1200" cap="none" spc="0" normalizeH="0" baseline="0" noProof="0" dirty="0">
                <a:ln>
                  <a:noFill/>
                </a:ln>
                <a:effectLst/>
                <a:uLnTx/>
                <a:uFillTx/>
                <a:latin typeface="Calibri" panose="020F0502020204030204" pitchFamily="34" charset="0"/>
                <a:ea typeface="Cambria Math" pitchFamily="18" charset="0"/>
                <a:cs typeface="Arial Unicode MS" pitchFamily="34" charset="-128"/>
              </a:endParaRPr>
            </a:p>
          </p:txBody>
        </p:sp>
        <p:sp>
          <p:nvSpPr>
            <p:cNvPr id="8" name="TextBox 7">
              <a:extLst>
                <a:ext uri="{FF2B5EF4-FFF2-40B4-BE49-F238E27FC236}">
                  <a16:creationId xmlns:a16="http://schemas.microsoft.com/office/drawing/2014/main" id="{2A532CAD-BF22-61A4-E43D-F1C378B40A3F}"/>
                </a:ext>
              </a:extLst>
            </p:cNvPr>
            <p:cNvSpPr txBox="1"/>
            <p:nvPr/>
          </p:nvSpPr>
          <p:spPr>
            <a:xfrm>
              <a:off x="5252476" y="5762322"/>
              <a:ext cx="1004629" cy="461665"/>
            </a:xfrm>
            <a:prstGeom prst="rect">
              <a:avLst/>
            </a:prstGeom>
            <a:noFill/>
          </p:spPr>
          <p:txBody>
            <a:bodyPr wrap="square">
              <a:spAutoFit/>
            </a:bodyPr>
            <a:lstStyle/>
            <a:p>
              <a:r>
                <a:rPr lang="en-US" sz="2400" b="1" dirty="0">
                  <a:solidFill>
                    <a:srgbClr val="FF0000"/>
                  </a:solidFill>
                </a:rPr>
                <a:t>OPEN</a:t>
              </a:r>
            </a:p>
          </p:txBody>
        </p:sp>
      </p:grpSp>
    </p:spTree>
    <p:extLst>
      <p:ext uri="{BB962C8B-B14F-4D97-AF65-F5344CB8AC3E}">
        <p14:creationId xmlns:p14="http://schemas.microsoft.com/office/powerpoint/2010/main" val="12737961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Diffie-Hellman Key Exchange</a:t>
            </a:r>
            <a:endParaRPr lang="en-US" sz="2400" dirty="0">
              <a:solidFill>
                <a:schemeClr val="accent1"/>
              </a:solidFill>
              <a:latin typeface="Calibri" panose="020F0502020204030204" pitchFamily="34" charset="0"/>
              <a:ea typeface="Cambria Math" pitchFamily="18" charset="0"/>
              <a:cs typeface="Arial Unicode MS" pitchFamily="34" charset="-128"/>
            </a:endParaRPr>
          </a:p>
        </p:txBody>
      </p:sp>
      <p:pic>
        <p:nvPicPr>
          <p:cNvPr id="4" name="Picture 3" descr="https://encrypted-tbn1.gstatic.com/images?q=tbn:ANd9GcRMqz810dqY5w4yvvGMx0LZ98j9pT_RRanjEhtqGQxcgqYwtJbx">
            <a:extLst>
              <a:ext uri="{FF2B5EF4-FFF2-40B4-BE49-F238E27FC236}">
                <a16:creationId xmlns:a16="http://schemas.microsoft.com/office/drawing/2014/main" id="{858B127F-8A3C-DE4E-9E24-1A2CE17339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468" y="2456793"/>
            <a:ext cx="1647972" cy="164797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94F782E-EBE0-0941-9F58-1D3E09F17312}"/>
              </a:ext>
            </a:extLst>
          </p:cNvPr>
          <p:cNvCxnSpPr/>
          <p:nvPr/>
        </p:nvCxnSpPr>
        <p:spPr>
          <a:xfrm>
            <a:off x="2396807" y="2823816"/>
            <a:ext cx="3960440" cy="0"/>
          </a:xfrm>
          <a:prstGeom prst="straightConnector1">
            <a:avLst/>
          </a:prstGeom>
          <a:noFill/>
          <a:ln w="25400" cap="flat" cmpd="sng" algn="ctr">
            <a:solidFill>
              <a:sysClr val="windowText" lastClr="000000"/>
            </a:solidFill>
            <a:prstDash val="solid"/>
            <a:headEnd type="none"/>
            <a:tailEnd type="arrow"/>
          </a:ln>
          <a:effectLst/>
        </p:spPr>
      </p:cxnSp>
      <p:pic>
        <p:nvPicPr>
          <p:cNvPr id="6" name="Picture 4" descr="https://encrypted-tbn3.gstatic.com/images?q=tbn:ANd9GcSRoJblC7gZo6LVPNnJ-9PTS0ivFVMUVbOYWggxnyWgybZquE070Q">
            <a:extLst>
              <a:ext uri="{FF2B5EF4-FFF2-40B4-BE49-F238E27FC236}">
                <a16:creationId xmlns:a16="http://schemas.microsoft.com/office/drawing/2014/main" id="{F7802316-9A2F-1B43-8A06-7679D9BE39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6258" y="2464614"/>
            <a:ext cx="1016248" cy="165211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Rectangle 63">
                <a:extLst>
                  <a:ext uri="{FF2B5EF4-FFF2-40B4-BE49-F238E27FC236}">
                    <a16:creationId xmlns:a16="http://schemas.microsoft.com/office/drawing/2014/main" id="{9F990E1C-605B-C54A-9C11-E66D6520A85B}"/>
                  </a:ext>
                </a:extLst>
              </p:cNvPr>
              <p:cNvSpPr txBox="1">
                <a:spLocks noChangeArrowheads="1"/>
              </p:cNvSpPr>
              <p:nvPr/>
            </p:nvSpPr>
            <p:spPr>
              <a:xfrm>
                <a:off x="179512" y="4372282"/>
                <a:ext cx="3240360"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ea typeface="American Typewriter" charset="0"/>
                    <a:cs typeface="American Typewriter" charset="0"/>
                  </a:rPr>
                  <a:t>Pick a random number </a:t>
                </a:r>
                <a14:m>
                  <m:oMath xmlns:m="http://schemas.openxmlformats.org/officeDocument/2006/math">
                    <m:r>
                      <a:rPr lang="en-US" sz="2800" i="1" smtClean="0">
                        <a:latin typeface="Cambria Math" panose="02040503050406030204" pitchFamily="18" charset="0"/>
                      </a:rPr>
                      <m:t>𝑥</m:t>
                    </m:r>
                    <m:r>
                      <a:rPr lang="en-US" sz="2800" i="1" smtClean="0">
                        <a:latin typeface="Cambria Math" panose="02040503050406030204" pitchFamily="18" charset="0"/>
                        <a:ea typeface="Cambria Math" panose="02040503050406030204" pitchFamily="18" charset="0"/>
                      </a:rPr>
                      <m:t>∈</m:t>
                    </m:r>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𝑍</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oMath>
                </a14:m>
                <a:endParaRPr lang="en-US" sz="2800" dirty="0">
                  <a:latin typeface="+mn-lt"/>
                  <a:ea typeface="American Typewriter" charset="0"/>
                  <a:cs typeface="American Typewriter" charset="0"/>
                </a:endParaRPr>
              </a:p>
            </p:txBody>
          </p:sp>
        </mc:Choice>
        <mc:Fallback xmlns="">
          <p:sp>
            <p:nvSpPr>
              <p:cNvPr id="7" name="Rectangle 63">
                <a:extLst>
                  <a:ext uri="{FF2B5EF4-FFF2-40B4-BE49-F238E27FC236}">
                    <a16:creationId xmlns:a16="http://schemas.microsoft.com/office/drawing/2014/main" id="{9F990E1C-605B-C54A-9C11-E66D6520A85B}"/>
                  </a:ext>
                </a:extLst>
              </p:cNvPr>
              <p:cNvSpPr txBox="1">
                <a:spLocks noRot="1" noChangeAspect="1" noMove="1" noResize="1" noEditPoints="1" noAdjustHandles="1" noChangeArrowheads="1" noChangeShapeType="1" noTextEdit="1"/>
              </p:cNvSpPr>
              <p:nvPr/>
            </p:nvSpPr>
            <p:spPr>
              <a:xfrm>
                <a:off x="179512" y="4372282"/>
                <a:ext cx="3240360" cy="991318"/>
              </a:xfrm>
              <a:prstGeom prst="rect">
                <a:avLst/>
              </a:prstGeom>
              <a:blipFill>
                <a:blip r:embed="rId5"/>
                <a:stretch>
                  <a:fillRect l="-3516" t="-7595" b="-15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C2C7034-66F7-AE4A-9623-BA457E05B7A0}"/>
                  </a:ext>
                </a:extLst>
              </p:cNvPr>
              <p:cNvSpPr/>
              <p:nvPr/>
            </p:nvSpPr>
            <p:spPr>
              <a:xfrm>
                <a:off x="3416678" y="2178868"/>
                <a:ext cx="1727396" cy="523220"/>
              </a:xfrm>
              <a:prstGeom prst="rect">
                <a:avLst/>
              </a:prstGeom>
            </p:spPr>
            <p:txBody>
              <a:bodyPr wrap="none">
                <a:spAutoFit/>
              </a:bodyPr>
              <a:lstStyle/>
              <a:p>
                <a:pPr/>
                <a14:m>
                  <m:oMathPara xmlns:m="http://schemas.openxmlformats.org/officeDocument/2006/math">
                    <m:oMath>
                      <m:sSup>
                        <m:sSupPr>
                          <m:ctrlPr>
                            <a:rPr lang="en-US" sz="2800" b="0" i="1" smtClean="0">
                              <a:solidFill>
                                <a:prstClr val="black"/>
                              </a:solidFill>
                              <a:latin typeface="Cambria Math" panose="02040503050406030204" pitchFamily="18" charset="0"/>
                            </a:rPr>
                          </m:ctrlPr>
                        </m:sSupPr>
                        <m:e>
                          <m:r>
                            <a:rPr lang="en-US" sz="2800" b="0" i="1" smtClean="0">
                              <a:solidFill>
                                <a:prstClr val="black"/>
                              </a:solidFill>
                              <a:latin typeface="Cambria Math" panose="02040503050406030204" pitchFamily="18" charset="0"/>
                            </a:rPr>
                            <m:t>𝑔</m:t>
                          </m:r>
                        </m:e>
                        <m:sup>
                          <m:r>
                            <a:rPr lang="en-US" sz="2800" b="0" i="1" smtClean="0">
                              <a:solidFill>
                                <a:prstClr val="black"/>
                              </a:solidFill>
                              <a:latin typeface="Cambria Math" panose="02040503050406030204" pitchFamily="18" charset="0"/>
                            </a:rPr>
                            <m:t>𝑥</m:t>
                          </m:r>
                        </m:sup>
                      </m:sSup>
                      <m:r>
                        <a:rPr lang="en-US" sz="2800" b="0" i="1" smtClean="0">
                          <a:solidFill>
                            <a:prstClr val="black"/>
                          </a:solidFill>
                          <a:latin typeface="Cambria Math" panose="02040503050406030204" pitchFamily="18" charset="0"/>
                        </a:rPr>
                        <m:t> </m:t>
                      </m:r>
                      <m:r>
                        <m:rPr>
                          <m:sty m:val="p"/>
                        </m:rPr>
                        <a:rPr lang="en-US" sz="2800" b="0" i="0" smtClean="0">
                          <a:solidFill>
                            <a:prstClr val="black"/>
                          </a:solidFill>
                          <a:latin typeface="Cambria Math" panose="02040503050406030204" pitchFamily="18" charset="0"/>
                        </a:rPr>
                        <m:t>mod</m:t>
                      </m:r>
                      <m:r>
                        <a:rPr lang="en-US" sz="2800" b="0" i="1" smtClean="0">
                          <a:solidFill>
                            <a:prstClr val="black"/>
                          </a:solidFill>
                          <a:latin typeface="Cambria Math" panose="02040503050406030204" pitchFamily="18" charset="0"/>
                        </a:rPr>
                        <m:t> </m:t>
                      </m:r>
                      <m:r>
                        <a:rPr lang="en-US" sz="2800" b="0" i="1" smtClean="0">
                          <a:solidFill>
                            <a:prstClr val="black"/>
                          </a:solidFill>
                          <a:latin typeface="Cambria Math" panose="02040503050406030204" pitchFamily="18" charset="0"/>
                        </a:rPr>
                        <m:t>𝑝</m:t>
                      </m:r>
                    </m:oMath>
                  </m:oMathPara>
                </a14:m>
                <a:endParaRPr lang="en-US" dirty="0"/>
              </a:p>
            </p:txBody>
          </p:sp>
        </mc:Choice>
        <mc:Fallback xmlns="">
          <p:sp>
            <p:nvSpPr>
              <p:cNvPr id="9" name="Rectangle 8">
                <a:extLst>
                  <a:ext uri="{FF2B5EF4-FFF2-40B4-BE49-F238E27FC236}">
                    <a16:creationId xmlns:a16="http://schemas.microsoft.com/office/drawing/2014/main" id="{3C2C7034-66F7-AE4A-9623-BA457E05B7A0}"/>
                  </a:ext>
                </a:extLst>
              </p:cNvPr>
              <p:cNvSpPr>
                <a:spLocks noRot="1" noChangeAspect="1" noMove="1" noResize="1" noEditPoints="1" noAdjustHandles="1" noChangeArrowheads="1" noChangeShapeType="1" noTextEdit="1"/>
              </p:cNvSpPr>
              <p:nvPr/>
            </p:nvSpPr>
            <p:spPr>
              <a:xfrm>
                <a:off x="3416678" y="2178868"/>
                <a:ext cx="1727396" cy="523220"/>
              </a:xfrm>
              <a:prstGeom prst="rect">
                <a:avLst/>
              </a:prstGeom>
              <a:blipFill>
                <a:blip r:embed="rId6"/>
                <a:stretch>
                  <a:fillRect b="-19048"/>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9C3E2645-FA12-5546-AF52-A563880DDE02}"/>
              </a:ext>
            </a:extLst>
          </p:cNvPr>
          <p:cNvCxnSpPr/>
          <p:nvPr/>
        </p:nvCxnSpPr>
        <p:spPr>
          <a:xfrm>
            <a:off x="2411760" y="4093866"/>
            <a:ext cx="3960440" cy="0"/>
          </a:xfrm>
          <a:prstGeom prst="straightConnector1">
            <a:avLst/>
          </a:prstGeom>
          <a:noFill/>
          <a:ln w="25400" cap="flat" cmpd="sng" algn="ctr">
            <a:solidFill>
              <a:sysClr val="windowText" lastClr="000000"/>
            </a:solidFill>
            <a:prstDash val="solid"/>
            <a:headEnd type="triangle"/>
            <a:tailEnd type="none"/>
          </a:ln>
          <a:effectLst/>
        </p:spPr>
      </p:cxn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C5E1671-FAF0-284E-B04B-440E09D846D8}"/>
                  </a:ext>
                </a:extLst>
              </p:cNvPr>
              <p:cNvSpPr/>
              <p:nvPr/>
            </p:nvSpPr>
            <p:spPr>
              <a:xfrm>
                <a:off x="3021725" y="1204871"/>
                <a:ext cx="4200574" cy="513282"/>
              </a:xfrm>
              <a:prstGeom prst="rect">
                <a:avLst/>
              </a:prstGeom>
            </p:spPr>
            <p:txBody>
              <a:bodyPr wrap="none">
                <a:spAutoFit/>
              </a:bodyPr>
              <a:lstStyle/>
              <a:p>
                <a14:m>
                  <m:oMath xmlns:m="http://schemas.openxmlformats.org/officeDocument/2006/math">
                    <m:r>
                      <a:rPr lang="en-US" sz="2800" b="0" i="1" smtClean="0">
                        <a:solidFill>
                          <a:prstClr val="black"/>
                        </a:solidFill>
                        <a:latin typeface="Cambria Math" panose="02040503050406030204" pitchFamily="18" charset="0"/>
                      </a:rPr>
                      <m:t>𝑝</m:t>
                    </m:r>
                    <m:r>
                      <a:rPr lang="en-US" sz="2800" b="0" i="1" smtClean="0">
                        <a:solidFill>
                          <a:prstClr val="black"/>
                        </a:solidFill>
                        <a:latin typeface="Cambria Math" panose="02040503050406030204" pitchFamily="18" charset="0"/>
                      </a:rPr>
                      <m:t>,</m:t>
                    </m:r>
                    <m:r>
                      <a:rPr lang="en-US" sz="2800" b="0" i="1" smtClean="0">
                        <a:solidFill>
                          <a:prstClr val="black"/>
                        </a:solidFill>
                        <a:latin typeface="Cambria Math" panose="02040503050406030204" pitchFamily="18" charset="0"/>
                      </a:rPr>
                      <m:t>𝑔</m:t>
                    </m:r>
                    <m:r>
                      <a:rPr lang="en-US" sz="2800" b="0" i="1" smtClean="0">
                        <a:solidFill>
                          <a:prstClr val="black"/>
                        </a:solidFill>
                        <a:latin typeface="Cambria Math" panose="02040503050406030204" pitchFamily="18" charset="0"/>
                      </a:rPr>
                      <m:t>:</m:t>
                    </m:r>
                  </m:oMath>
                </a14:m>
                <a:r>
                  <a:rPr lang="en-US" dirty="0"/>
                  <a:t> </a:t>
                </a:r>
                <a:r>
                  <a:rPr lang="en-US" sz="2400" dirty="0"/>
                  <a:t>Generator of our group </a:t>
                </a: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𝑍</m:t>
                        </m:r>
                      </m:e>
                      <m:sub>
                        <m:r>
                          <a:rPr lang="en-US" sz="2400" b="0" i="1" smtClean="0">
                            <a:latin typeface="Cambria Math" panose="02040503050406030204" pitchFamily="18" charset="0"/>
                          </a:rPr>
                          <m:t>𝑝</m:t>
                        </m:r>
                      </m:sub>
                      <m:sup>
                        <m:r>
                          <a:rPr lang="en-US" sz="2400" b="0" i="1" smtClean="0">
                            <a:latin typeface="Cambria Math" panose="02040503050406030204" pitchFamily="18" charset="0"/>
                          </a:rPr>
                          <m:t>∗</m:t>
                        </m:r>
                      </m:sup>
                    </m:sSubSup>
                  </m:oMath>
                </a14:m>
                <a:endParaRPr lang="en-US" sz="2400" dirty="0"/>
              </a:p>
            </p:txBody>
          </p:sp>
        </mc:Choice>
        <mc:Fallback xmlns="">
          <p:sp>
            <p:nvSpPr>
              <p:cNvPr id="12" name="Rectangle 11">
                <a:extLst>
                  <a:ext uri="{FF2B5EF4-FFF2-40B4-BE49-F238E27FC236}">
                    <a16:creationId xmlns:a16="http://schemas.microsoft.com/office/drawing/2014/main" id="{CC5E1671-FAF0-284E-B04B-440E09D846D8}"/>
                  </a:ext>
                </a:extLst>
              </p:cNvPr>
              <p:cNvSpPr>
                <a:spLocks noRot="1" noChangeAspect="1" noMove="1" noResize="1" noEditPoints="1" noAdjustHandles="1" noChangeArrowheads="1" noChangeShapeType="1" noTextEdit="1"/>
              </p:cNvSpPr>
              <p:nvPr/>
            </p:nvSpPr>
            <p:spPr>
              <a:xfrm>
                <a:off x="3021725" y="1204871"/>
                <a:ext cx="4200574" cy="513282"/>
              </a:xfrm>
              <a:prstGeom prst="rect">
                <a:avLst/>
              </a:prstGeom>
              <a:blipFill>
                <a:blip r:embed="rId7"/>
                <a:stretch>
                  <a:fillRect l="-602" b="-219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63">
                <a:extLst>
                  <a:ext uri="{FF2B5EF4-FFF2-40B4-BE49-F238E27FC236}">
                    <a16:creationId xmlns:a16="http://schemas.microsoft.com/office/drawing/2014/main" id="{32D69BF5-539F-AE46-A75A-8E8C1C9C6FE9}"/>
                  </a:ext>
                </a:extLst>
              </p:cNvPr>
              <p:cNvSpPr txBox="1">
                <a:spLocks noChangeArrowheads="1"/>
              </p:cNvSpPr>
              <p:nvPr/>
            </p:nvSpPr>
            <p:spPr>
              <a:xfrm>
                <a:off x="6372200" y="4372282"/>
                <a:ext cx="3240360"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ea typeface="American Typewriter" charset="0"/>
                    <a:cs typeface="American Typewriter" charset="0"/>
                  </a:rPr>
                  <a:t>Pick a random number </a:t>
                </a:r>
                <a14:m>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rPr>
                      <m:t>y</m:t>
                    </m:r>
                    <m:r>
                      <a:rPr lang="en-US" sz="2800" i="1" smtClean="0">
                        <a:latin typeface="Cambria Math" panose="02040503050406030204" pitchFamily="18" charset="0"/>
                        <a:ea typeface="Cambria Math" panose="02040503050406030204" pitchFamily="18" charset="0"/>
                      </a:rPr>
                      <m:t>∈</m:t>
                    </m:r>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𝑍</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oMath>
                </a14:m>
                <a:endParaRPr lang="en-US" sz="2800" dirty="0">
                  <a:latin typeface="+mn-lt"/>
                  <a:ea typeface="American Typewriter" charset="0"/>
                  <a:cs typeface="American Typewriter" charset="0"/>
                </a:endParaRPr>
              </a:p>
            </p:txBody>
          </p:sp>
        </mc:Choice>
        <mc:Fallback xmlns="">
          <p:sp>
            <p:nvSpPr>
              <p:cNvPr id="13" name="Rectangle 63">
                <a:extLst>
                  <a:ext uri="{FF2B5EF4-FFF2-40B4-BE49-F238E27FC236}">
                    <a16:creationId xmlns:a16="http://schemas.microsoft.com/office/drawing/2014/main" id="{32D69BF5-539F-AE46-A75A-8E8C1C9C6FE9}"/>
                  </a:ext>
                </a:extLst>
              </p:cNvPr>
              <p:cNvSpPr txBox="1">
                <a:spLocks noRot="1" noChangeAspect="1" noMove="1" noResize="1" noEditPoints="1" noAdjustHandles="1" noChangeArrowheads="1" noChangeShapeType="1" noTextEdit="1"/>
              </p:cNvSpPr>
              <p:nvPr/>
            </p:nvSpPr>
            <p:spPr>
              <a:xfrm>
                <a:off x="6372200" y="4372282"/>
                <a:ext cx="3240360" cy="991318"/>
              </a:xfrm>
              <a:prstGeom prst="rect">
                <a:avLst/>
              </a:prstGeom>
              <a:blipFill>
                <a:blip r:embed="rId8"/>
                <a:stretch>
                  <a:fillRect l="-3906" t="-7595" b="-15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9E7F7F2-730B-B74B-98D2-4243D95123DA}"/>
                  </a:ext>
                </a:extLst>
              </p:cNvPr>
              <p:cNvSpPr/>
              <p:nvPr/>
            </p:nvSpPr>
            <p:spPr>
              <a:xfrm>
                <a:off x="3444981" y="3352001"/>
                <a:ext cx="1737975" cy="523220"/>
              </a:xfrm>
              <a:prstGeom prst="rect">
                <a:avLst/>
              </a:prstGeom>
            </p:spPr>
            <p:txBody>
              <a:bodyPr wrap="none">
                <a:spAutoFit/>
              </a:bodyPr>
              <a:lstStyle/>
              <a:p>
                <a:pPr/>
                <a14:m>
                  <m:oMathPara xmlns:m="http://schemas.openxmlformats.org/officeDocument/2006/math">
                    <m:oMath>
                      <m:sSup>
                        <m:sSupPr>
                          <m:ctrlPr>
                            <a:rPr lang="en-US" sz="2800" b="0" i="1" smtClean="0">
                              <a:solidFill>
                                <a:prstClr val="black"/>
                              </a:solidFill>
                              <a:latin typeface="Cambria Math" panose="02040503050406030204" pitchFamily="18" charset="0"/>
                            </a:rPr>
                          </m:ctrlPr>
                        </m:sSupPr>
                        <m:e>
                          <m:r>
                            <a:rPr lang="en-US" sz="2800" b="0" i="1" smtClean="0">
                              <a:solidFill>
                                <a:prstClr val="black"/>
                              </a:solidFill>
                              <a:latin typeface="Cambria Math" panose="02040503050406030204" pitchFamily="18" charset="0"/>
                            </a:rPr>
                            <m:t>𝑔</m:t>
                          </m:r>
                        </m:e>
                        <m:sup>
                          <m:r>
                            <a:rPr lang="en-US" sz="2800" b="0" i="1" smtClean="0">
                              <a:solidFill>
                                <a:prstClr val="black"/>
                              </a:solidFill>
                              <a:latin typeface="Cambria Math" panose="02040503050406030204" pitchFamily="18" charset="0"/>
                            </a:rPr>
                            <m:t>𝑦</m:t>
                          </m:r>
                        </m:sup>
                      </m:sSup>
                      <m:r>
                        <a:rPr lang="en-US" sz="2800" b="0" i="1" smtClean="0">
                          <a:solidFill>
                            <a:prstClr val="black"/>
                          </a:solidFill>
                          <a:latin typeface="Cambria Math" panose="02040503050406030204" pitchFamily="18" charset="0"/>
                        </a:rPr>
                        <m:t> </m:t>
                      </m:r>
                      <m:r>
                        <m:rPr>
                          <m:sty m:val="p"/>
                        </m:rPr>
                        <a:rPr lang="en-US" sz="2800" b="0" i="0" smtClean="0">
                          <a:solidFill>
                            <a:prstClr val="black"/>
                          </a:solidFill>
                          <a:latin typeface="Cambria Math" panose="02040503050406030204" pitchFamily="18" charset="0"/>
                        </a:rPr>
                        <m:t>mod</m:t>
                      </m:r>
                      <m:r>
                        <a:rPr lang="en-US" sz="2800" b="0" i="1" smtClean="0">
                          <a:solidFill>
                            <a:prstClr val="black"/>
                          </a:solidFill>
                          <a:latin typeface="Cambria Math" panose="02040503050406030204" pitchFamily="18" charset="0"/>
                        </a:rPr>
                        <m:t> </m:t>
                      </m:r>
                      <m:r>
                        <a:rPr lang="en-US" sz="2800" b="0" i="1" smtClean="0">
                          <a:solidFill>
                            <a:prstClr val="black"/>
                          </a:solidFill>
                          <a:latin typeface="Cambria Math" panose="02040503050406030204" pitchFamily="18" charset="0"/>
                        </a:rPr>
                        <m:t>𝑝</m:t>
                      </m:r>
                    </m:oMath>
                  </m:oMathPara>
                </a14:m>
                <a:endParaRPr lang="en-US" dirty="0"/>
              </a:p>
            </p:txBody>
          </p:sp>
        </mc:Choice>
        <mc:Fallback xmlns="">
          <p:sp>
            <p:nvSpPr>
              <p:cNvPr id="14" name="Rectangle 13">
                <a:extLst>
                  <a:ext uri="{FF2B5EF4-FFF2-40B4-BE49-F238E27FC236}">
                    <a16:creationId xmlns:a16="http://schemas.microsoft.com/office/drawing/2014/main" id="{29E7F7F2-730B-B74B-98D2-4243D95123DA}"/>
                  </a:ext>
                </a:extLst>
              </p:cNvPr>
              <p:cNvSpPr>
                <a:spLocks noRot="1" noChangeAspect="1" noMove="1" noResize="1" noEditPoints="1" noAdjustHandles="1" noChangeArrowheads="1" noChangeShapeType="1" noTextEdit="1"/>
              </p:cNvSpPr>
              <p:nvPr/>
            </p:nvSpPr>
            <p:spPr>
              <a:xfrm>
                <a:off x="3444981" y="3352001"/>
                <a:ext cx="1737975" cy="523220"/>
              </a:xfrm>
              <a:prstGeom prst="rect">
                <a:avLst/>
              </a:prstGeom>
              <a:blipFill>
                <a:blip r:embed="rId9"/>
                <a:stretch>
                  <a:fillRect b="-195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0942BBAD-6C04-9642-8266-B2607D998565}"/>
                  </a:ext>
                </a:extLst>
              </p:cNvPr>
              <p:cNvSpPr/>
              <p:nvPr/>
            </p:nvSpPr>
            <p:spPr>
              <a:xfrm>
                <a:off x="179512" y="5677120"/>
                <a:ext cx="4006866" cy="523220"/>
              </a:xfrm>
              <a:prstGeom prst="rect">
                <a:avLst/>
              </a:prstGeom>
            </p:spPr>
            <p:txBody>
              <a:bodyPr wrap="none">
                <a:spAutoFit/>
              </a:bodyPr>
              <a:lstStyle/>
              <a:p>
                <a:r>
                  <a:rPr lang="en-US" sz="2800" b="0" dirty="0">
                    <a:solidFill>
                      <a:schemeClr val="tx1"/>
                    </a:solidFill>
                  </a:rPr>
                  <a:t>Shared key K = </a:t>
                </a:r>
                <a14:m>
                  <m:oMath xmlns:m="http://schemas.openxmlformats.org/officeDocument/2006/math">
                    <m:sSup>
                      <m:sSupPr>
                        <m:ctrlPr>
                          <a:rPr lang="en-US" sz="2800" b="0" i="1" smtClean="0">
                            <a:solidFill>
                              <a:schemeClr val="tx1"/>
                            </a:solidFill>
                            <a:latin typeface="Cambria Math" panose="02040503050406030204" pitchFamily="18" charset="0"/>
                          </a:rPr>
                        </m:ctrlPr>
                      </m:sSupPr>
                      <m:e>
                        <m:r>
                          <a:rPr lang="en-US" sz="2800" b="0" i="1" smtClean="0">
                            <a:solidFill>
                              <a:schemeClr val="tx1"/>
                            </a:solidFill>
                            <a:latin typeface="Cambria Math" panose="02040503050406030204" pitchFamily="18" charset="0"/>
                          </a:rPr>
                          <m:t>𝑔</m:t>
                        </m:r>
                      </m:e>
                      <m:sup>
                        <m:r>
                          <a:rPr lang="en-US" sz="2800" b="0" i="1" smtClean="0">
                            <a:solidFill>
                              <a:schemeClr val="tx1"/>
                            </a:solidFill>
                            <a:latin typeface="Cambria Math" panose="02040503050406030204" pitchFamily="18" charset="0"/>
                          </a:rPr>
                          <m:t>𝑥𝑦</m:t>
                        </m:r>
                      </m:sup>
                    </m:sSup>
                    <m:r>
                      <a:rPr lang="en-US" sz="2800" b="0" i="1" smtClean="0">
                        <a:solidFill>
                          <a:schemeClr val="tx1"/>
                        </a:solidFill>
                        <a:latin typeface="Cambria Math" panose="02040503050406030204" pitchFamily="18" charset="0"/>
                      </a:rPr>
                      <m:t> </m:t>
                    </m:r>
                    <m:r>
                      <m:rPr>
                        <m:sty m:val="p"/>
                      </m:rPr>
                      <a:rPr lang="en-US" sz="2800" b="0" i="0" smtClean="0">
                        <a:solidFill>
                          <a:schemeClr val="tx1"/>
                        </a:solidFill>
                        <a:latin typeface="Cambria Math" panose="02040503050406030204" pitchFamily="18" charset="0"/>
                      </a:rPr>
                      <m:t>mod</m:t>
                    </m:r>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𝑝</m:t>
                    </m:r>
                  </m:oMath>
                </a14:m>
                <a:endParaRPr lang="en-US" dirty="0">
                  <a:solidFill>
                    <a:schemeClr val="tx1"/>
                  </a:solidFill>
                </a:endParaRPr>
              </a:p>
            </p:txBody>
          </p:sp>
        </mc:Choice>
        <mc:Fallback xmlns="">
          <p:sp>
            <p:nvSpPr>
              <p:cNvPr id="15" name="Rectangle 14">
                <a:extLst>
                  <a:ext uri="{FF2B5EF4-FFF2-40B4-BE49-F238E27FC236}">
                    <a16:creationId xmlns:a16="http://schemas.microsoft.com/office/drawing/2014/main" id="{0942BBAD-6C04-9642-8266-B2607D998565}"/>
                  </a:ext>
                </a:extLst>
              </p:cNvPr>
              <p:cNvSpPr>
                <a:spLocks noRot="1" noChangeAspect="1" noMove="1" noResize="1" noEditPoints="1" noAdjustHandles="1" noChangeArrowheads="1" noChangeShapeType="1" noTextEdit="1"/>
              </p:cNvSpPr>
              <p:nvPr/>
            </p:nvSpPr>
            <p:spPr>
              <a:xfrm>
                <a:off x="179512" y="5677120"/>
                <a:ext cx="4006866" cy="523220"/>
              </a:xfrm>
              <a:prstGeom prst="rect">
                <a:avLst/>
              </a:prstGeom>
              <a:blipFill>
                <a:blip r:embed="rId10"/>
                <a:stretch>
                  <a:fillRect l="-2839" t="-9524"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95B0C598-7DBC-8F4E-90F8-80E1193F0A3C}"/>
                  </a:ext>
                </a:extLst>
              </p:cNvPr>
              <p:cNvSpPr/>
              <p:nvPr/>
            </p:nvSpPr>
            <p:spPr>
              <a:xfrm>
                <a:off x="1799692" y="6252250"/>
                <a:ext cx="2401363" cy="523220"/>
              </a:xfrm>
              <a:prstGeom prst="rect">
                <a:avLst/>
              </a:prstGeom>
            </p:spPr>
            <p:txBody>
              <a:bodyPr wrap="none">
                <a:spAutoFit/>
              </a:bodyPr>
              <a:lstStyle/>
              <a:p>
                <a:r>
                  <a:rPr lang="en-US" sz="2800" b="0" dirty="0">
                    <a:solidFill>
                      <a:srgbClr val="FF0000"/>
                    </a:solidFill>
                  </a:rPr>
                  <a:t>= </a:t>
                </a:r>
                <a14:m>
                  <m:oMath xmlns:m="http://schemas.openxmlformats.org/officeDocument/2006/math">
                    <m:sSup>
                      <m:sSupPr>
                        <m:ctrlPr>
                          <a:rPr lang="en-US" sz="2800" b="0" i="1" smtClean="0">
                            <a:solidFill>
                              <a:srgbClr val="FF0000"/>
                            </a:solidFill>
                            <a:latin typeface="Cambria Math" panose="02040503050406030204" pitchFamily="18" charset="0"/>
                          </a:rPr>
                        </m:ctrlPr>
                      </m:sSupPr>
                      <m:e>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𝑔</m:t>
                        </m:r>
                      </m:e>
                      <m:sup>
                        <m:r>
                          <a:rPr lang="en-US" sz="2800" b="0" i="1" smtClean="0">
                            <a:solidFill>
                              <a:srgbClr val="FF0000"/>
                            </a:solidFill>
                            <a:latin typeface="Cambria Math" panose="02040503050406030204" pitchFamily="18" charset="0"/>
                          </a:rPr>
                          <m:t>𝑦</m:t>
                        </m:r>
                      </m:sup>
                    </m:sSup>
                    <m:sSup>
                      <m:sSupPr>
                        <m:ctrlPr>
                          <a:rPr lang="en-US" sz="2800" b="0" i="1" smtClean="0">
                            <a:solidFill>
                              <a:srgbClr val="FF0000"/>
                            </a:solidFill>
                            <a:latin typeface="Cambria Math" panose="02040503050406030204" pitchFamily="18" charset="0"/>
                          </a:rPr>
                        </m:ctrlPr>
                      </m:sSupPr>
                      <m:e>
                        <m:r>
                          <a:rPr lang="en-US" sz="2800" b="0" i="1" smtClean="0">
                            <a:solidFill>
                              <a:srgbClr val="FF0000"/>
                            </a:solidFill>
                            <a:latin typeface="Cambria Math" panose="02040503050406030204" pitchFamily="18" charset="0"/>
                          </a:rPr>
                          <m:t>)</m:t>
                        </m:r>
                      </m:e>
                      <m:sup>
                        <m:r>
                          <a:rPr lang="en-US" sz="2800" b="0" i="1" smtClean="0">
                            <a:solidFill>
                              <a:srgbClr val="FF0000"/>
                            </a:solidFill>
                            <a:latin typeface="Cambria Math" panose="02040503050406030204" pitchFamily="18" charset="0"/>
                          </a:rPr>
                          <m:t>𝑥</m:t>
                        </m:r>
                      </m:sup>
                    </m:sSup>
                    <m:r>
                      <a:rPr lang="en-US" sz="2800" b="0" i="1" smtClean="0">
                        <a:solidFill>
                          <a:srgbClr val="FF0000"/>
                        </a:solidFill>
                        <a:latin typeface="Cambria Math" panose="02040503050406030204" pitchFamily="18" charset="0"/>
                      </a:rPr>
                      <m:t> </m:t>
                    </m:r>
                    <m:r>
                      <m:rPr>
                        <m:sty m:val="p"/>
                      </m:rPr>
                      <a:rPr lang="en-US" sz="2800" b="0" i="0" smtClean="0">
                        <a:solidFill>
                          <a:srgbClr val="FF0000"/>
                        </a:solidFill>
                        <a:latin typeface="Cambria Math" panose="02040503050406030204" pitchFamily="18" charset="0"/>
                      </a:rPr>
                      <m:t>mod</m:t>
                    </m:r>
                    <m:r>
                      <a:rPr lang="en-US" sz="2800" b="0" i="1" smtClean="0">
                        <a:solidFill>
                          <a:srgbClr val="FF0000"/>
                        </a:solidFill>
                        <a:latin typeface="Cambria Math" panose="02040503050406030204" pitchFamily="18" charset="0"/>
                      </a:rPr>
                      <m:t> </m:t>
                    </m:r>
                    <m:r>
                      <a:rPr lang="en-US" sz="2800" b="0" i="1" smtClean="0">
                        <a:solidFill>
                          <a:srgbClr val="FF0000"/>
                        </a:solidFill>
                        <a:latin typeface="Cambria Math" panose="02040503050406030204" pitchFamily="18" charset="0"/>
                      </a:rPr>
                      <m:t>𝑝</m:t>
                    </m:r>
                  </m:oMath>
                </a14:m>
                <a:endParaRPr lang="en-US" dirty="0">
                  <a:solidFill>
                    <a:srgbClr val="FF0000"/>
                  </a:solidFill>
                </a:endParaRPr>
              </a:p>
            </p:txBody>
          </p:sp>
        </mc:Choice>
        <mc:Fallback xmlns="">
          <p:sp>
            <p:nvSpPr>
              <p:cNvPr id="16" name="Rectangle 15">
                <a:extLst>
                  <a:ext uri="{FF2B5EF4-FFF2-40B4-BE49-F238E27FC236}">
                    <a16:creationId xmlns:a16="http://schemas.microsoft.com/office/drawing/2014/main" id="{95B0C598-7DBC-8F4E-90F8-80E1193F0A3C}"/>
                  </a:ext>
                </a:extLst>
              </p:cNvPr>
              <p:cNvSpPr>
                <a:spLocks noRot="1" noChangeAspect="1" noMove="1" noResize="1" noEditPoints="1" noAdjustHandles="1" noChangeArrowheads="1" noChangeShapeType="1" noTextEdit="1"/>
              </p:cNvSpPr>
              <p:nvPr/>
            </p:nvSpPr>
            <p:spPr>
              <a:xfrm>
                <a:off x="1799692" y="6252250"/>
                <a:ext cx="2401363" cy="523220"/>
              </a:xfrm>
              <a:prstGeom prst="rect">
                <a:avLst/>
              </a:prstGeom>
              <a:blipFill>
                <a:blip r:embed="rId11"/>
                <a:stretch>
                  <a:fillRect l="-5263" t="-11905"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5629B584-82F9-A244-B1F6-2C733AF03BFE}"/>
                  </a:ext>
                </a:extLst>
              </p:cNvPr>
              <p:cNvSpPr/>
              <p:nvPr/>
            </p:nvSpPr>
            <p:spPr>
              <a:xfrm>
                <a:off x="4932040" y="5677120"/>
                <a:ext cx="4006866" cy="523220"/>
              </a:xfrm>
              <a:prstGeom prst="rect">
                <a:avLst/>
              </a:prstGeom>
            </p:spPr>
            <p:txBody>
              <a:bodyPr wrap="none">
                <a:spAutoFit/>
              </a:bodyPr>
              <a:lstStyle/>
              <a:p>
                <a:r>
                  <a:rPr lang="en-US" sz="2800" b="0" dirty="0">
                    <a:solidFill>
                      <a:schemeClr val="tx1"/>
                    </a:solidFill>
                  </a:rPr>
                  <a:t>Shared key K = </a:t>
                </a:r>
                <a14:m>
                  <m:oMath xmlns:m="http://schemas.openxmlformats.org/officeDocument/2006/math">
                    <m:sSup>
                      <m:sSupPr>
                        <m:ctrlPr>
                          <a:rPr lang="en-US" sz="2800" b="0" i="1" smtClean="0">
                            <a:solidFill>
                              <a:schemeClr val="tx1"/>
                            </a:solidFill>
                            <a:latin typeface="Cambria Math" panose="02040503050406030204" pitchFamily="18" charset="0"/>
                          </a:rPr>
                        </m:ctrlPr>
                      </m:sSupPr>
                      <m:e>
                        <m:r>
                          <a:rPr lang="en-US" sz="2800" b="0" i="1" smtClean="0">
                            <a:solidFill>
                              <a:schemeClr val="tx1"/>
                            </a:solidFill>
                            <a:latin typeface="Cambria Math" panose="02040503050406030204" pitchFamily="18" charset="0"/>
                          </a:rPr>
                          <m:t>𝑔</m:t>
                        </m:r>
                      </m:e>
                      <m:sup>
                        <m:r>
                          <a:rPr lang="en-US" sz="2800" b="0" i="1" smtClean="0">
                            <a:solidFill>
                              <a:schemeClr val="tx1"/>
                            </a:solidFill>
                            <a:latin typeface="Cambria Math" panose="02040503050406030204" pitchFamily="18" charset="0"/>
                          </a:rPr>
                          <m:t>𝑥𝑦</m:t>
                        </m:r>
                      </m:sup>
                    </m:sSup>
                    <m:r>
                      <a:rPr lang="en-US" sz="2800" b="0" i="1" smtClean="0">
                        <a:solidFill>
                          <a:schemeClr val="tx1"/>
                        </a:solidFill>
                        <a:latin typeface="Cambria Math" panose="02040503050406030204" pitchFamily="18" charset="0"/>
                      </a:rPr>
                      <m:t> </m:t>
                    </m:r>
                    <m:r>
                      <m:rPr>
                        <m:sty m:val="p"/>
                      </m:rPr>
                      <a:rPr lang="en-US" sz="2800" b="0" i="0" smtClean="0">
                        <a:solidFill>
                          <a:schemeClr val="tx1"/>
                        </a:solidFill>
                        <a:latin typeface="Cambria Math" panose="02040503050406030204" pitchFamily="18" charset="0"/>
                      </a:rPr>
                      <m:t>mod</m:t>
                    </m:r>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𝑝</m:t>
                    </m:r>
                  </m:oMath>
                </a14:m>
                <a:endParaRPr lang="en-US" dirty="0">
                  <a:solidFill>
                    <a:schemeClr val="tx1"/>
                  </a:solidFill>
                </a:endParaRPr>
              </a:p>
            </p:txBody>
          </p:sp>
        </mc:Choice>
        <mc:Fallback xmlns="">
          <p:sp>
            <p:nvSpPr>
              <p:cNvPr id="17" name="Rectangle 16">
                <a:extLst>
                  <a:ext uri="{FF2B5EF4-FFF2-40B4-BE49-F238E27FC236}">
                    <a16:creationId xmlns:a16="http://schemas.microsoft.com/office/drawing/2014/main" id="{5629B584-82F9-A244-B1F6-2C733AF03BFE}"/>
                  </a:ext>
                </a:extLst>
              </p:cNvPr>
              <p:cNvSpPr>
                <a:spLocks noRot="1" noChangeAspect="1" noMove="1" noResize="1" noEditPoints="1" noAdjustHandles="1" noChangeArrowheads="1" noChangeShapeType="1" noTextEdit="1"/>
              </p:cNvSpPr>
              <p:nvPr/>
            </p:nvSpPr>
            <p:spPr>
              <a:xfrm>
                <a:off x="4932040" y="5677120"/>
                <a:ext cx="4006866" cy="523220"/>
              </a:xfrm>
              <a:prstGeom prst="rect">
                <a:avLst/>
              </a:prstGeom>
              <a:blipFill>
                <a:blip r:embed="rId12"/>
                <a:stretch>
                  <a:fillRect l="-2839" t="-9524"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05B1B88A-7024-4442-8C4D-C57DCC4D75CE}"/>
                  </a:ext>
                </a:extLst>
              </p:cNvPr>
              <p:cNvSpPr/>
              <p:nvPr/>
            </p:nvSpPr>
            <p:spPr>
              <a:xfrm>
                <a:off x="6752702" y="6252250"/>
                <a:ext cx="2401363" cy="523220"/>
              </a:xfrm>
              <a:prstGeom prst="rect">
                <a:avLst/>
              </a:prstGeom>
            </p:spPr>
            <p:txBody>
              <a:bodyPr wrap="none">
                <a:spAutoFit/>
              </a:bodyPr>
              <a:lstStyle/>
              <a:p>
                <a:r>
                  <a:rPr lang="en-US" sz="2800" b="0" dirty="0">
                    <a:solidFill>
                      <a:srgbClr val="0000FF"/>
                    </a:solidFill>
                  </a:rPr>
                  <a:t>= </a:t>
                </a:r>
                <a14:m>
                  <m:oMath xmlns:m="http://schemas.openxmlformats.org/officeDocument/2006/math">
                    <m:sSup>
                      <m:sSupPr>
                        <m:ctrlPr>
                          <a:rPr lang="en-US" sz="2800" b="0" i="1" smtClean="0">
                            <a:solidFill>
                              <a:srgbClr val="0000FF"/>
                            </a:solidFill>
                            <a:latin typeface="Cambria Math" panose="02040503050406030204" pitchFamily="18" charset="0"/>
                          </a:rPr>
                        </m:ctrlPr>
                      </m:sSupPr>
                      <m:e>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𝑔</m:t>
                        </m:r>
                      </m:e>
                      <m:sup>
                        <m:r>
                          <a:rPr lang="en-US" sz="2800" b="0" i="1" smtClean="0">
                            <a:solidFill>
                              <a:srgbClr val="0000FF"/>
                            </a:solidFill>
                            <a:latin typeface="Cambria Math" panose="02040503050406030204" pitchFamily="18" charset="0"/>
                          </a:rPr>
                          <m:t>𝑥</m:t>
                        </m:r>
                      </m:sup>
                    </m:sSup>
                    <m:sSup>
                      <m:sSupPr>
                        <m:ctrlPr>
                          <a:rPr lang="en-US" sz="2800" b="0" i="1" smtClean="0">
                            <a:solidFill>
                              <a:srgbClr val="0000FF"/>
                            </a:solidFill>
                            <a:latin typeface="Cambria Math" panose="02040503050406030204" pitchFamily="18" charset="0"/>
                          </a:rPr>
                        </m:ctrlPr>
                      </m:sSupPr>
                      <m:e>
                        <m:r>
                          <a:rPr lang="en-US" sz="2800" b="0" i="1" smtClean="0">
                            <a:solidFill>
                              <a:srgbClr val="0000FF"/>
                            </a:solidFill>
                            <a:latin typeface="Cambria Math" panose="02040503050406030204" pitchFamily="18" charset="0"/>
                          </a:rPr>
                          <m:t>)</m:t>
                        </m:r>
                      </m:e>
                      <m:sup>
                        <m:r>
                          <a:rPr lang="en-US" sz="2800" b="0" i="1" smtClean="0">
                            <a:solidFill>
                              <a:srgbClr val="0000FF"/>
                            </a:solidFill>
                            <a:latin typeface="Cambria Math" panose="02040503050406030204" pitchFamily="18" charset="0"/>
                          </a:rPr>
                          <m:t>𝑦</m:t>
                        </m:r>
                      </m:sup>
                    </m:sSup>
                    <m:r>
                      <a:rPr lang="en-US" sz="2800" b="0" i="1" smtClean="0">
                        <a:solidFill>
                          <a:srgbClr val="0000FF"/>
                        </a:solidFill>
                        <a:latin typeface="Cambria Math" panose="02040503050406030204" pitchFamily="18" charset="0"/>
                      </a:rPr>
                      <m:t> </m:t>
                    </m:r>
                    <m:r>
                      <m:rPr>
                        <m:sty m:val="p"/>
                      </m:rPr>
                      <a:rPr lang="en-US" sz="2800" b="0" i="0" smtClean="0">
                        <a:solidFill>
                          <a:srgbClr val="0000FF"/>
                        </a:solidFill>
                        <a:latin typeface="Cambria Math" panose="02040503050406030204" pitchFamily="18" charset="0"/>
                      </a:rPr>
                      <m:t>mod</m:t>
                    </m:r>
                    <m:r>
                      <a:rPr lang="en-US" sz="2800" b="0" i="1" smtClean="0">
                        <a:solidFill>
                          <a:srgbClr val="0000FF"/>
                        </a:solidFill>
                        <a:latin typeface="Cambria Math" panose="02040503050406030204" pitchFamily="18" charset="0"/>
                      </a:rPr>
                      <m:t> </m:t>
                    </m:r>
                    <m:r>
                      <a:rPr lang="en-US" sz="2800" b="0" i="1" smtClean="0">
                        <a:solidFill>
                          <a:srgbClr val="0000FF"/>
                        </a:solidFill>
                        <a:latin typeface="Cambria Math" panose="02040503050406030204" pitchFamily="18" charset="0"/>
                      </a:rPr>
                      <m:t>𝑝</m:t>
                    </m:r>
                  </m:oMath>
                </a14:m>
                <a:endParaRPr lang="en-US" dirty="0">
                  <a:solidFill>
                    <a:srgbClr val="0000FF"/>
                  </a:solidFill>
                </a:endParaRPr>
              </a:p>
            </p:txBody>
          </p:sp>
        </mc:Choice>
        <mc:Fallback xmlns="">
          <p:sp>
            <p:nvSpPr>
              <p:cNvPr id="18" name="Rectangle 17">
                <a:extLst>
                  <a:ext uri="{FF2B5EF4-FFF2-40B4-BE49-F238E27FC236}">
                    <a16:creationId xmlns:a16="http://schemas.microsoft.com/office/drawing/2014/main" id="{05B1B88A-7024-4442-8C4D-C57DCC4D75CE}"/>
                  </a:ext>
                </a:extLst>
              </p:cNvPr>
              <p:cNvSpPr>
                <a:spLocks noRot="1" noChangeAspect="1" noMove="1" noResize="1" noEditPoints="1" noAdjustHandles="1" noChangeArrowheads="1" noChangeShapeType="1" noTextEdit="1"/>
              </p:cNvSpPr>
              <p:nvPr/>
            </p:nvSpPr>
            <p:spPr>
              <a:xfrm>
                <a:off x="6752702" y="6252250"/>
                <a:ext cx="2401363" cy="523220"/>
              </a:xfrm>
              <a:prstGeom prst="rect">
                <a:avLst/>
              </a:prstGeom>
              <a:blipFill>
                <a:blip r:embed="rId13"/>
                <a:stretch>
                  <a:fillRect l="-5263" t="-11905" b="-28571"/>
                </a:stretch>
              </a:blipFill>
            </p:spPr>
            <p:txBody>
              <a:bodyPr/>
              <a:lstStyle/>
              <a:p>
                <a:r>
                  <a:rPr lang="en-US">
                    <a:noFill/>
                  </a:rPr>
                  <a:t> </a:t>
                </a:r>
              </a:p>
            </p:txBody>
          </p:sp>
        </mc:Fallback>
      </mc:AlternateContent>
    </p:spTree>
    <p:extLst>
      <p:ext uri="{BB962C8B-B14F-4D97-AF65-F5344CB8AC3E}">
        <p14:creationId xmlns:p14="http://schemas.microsoft.com/office/powerpoint/2010/main" val="2672503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P spid="14" grpId="0"/>
      <p:bldP spid="15" grpId="0"/>
      <p:bldP spid="16" grpId="0"/>
      <p:bldP spid="17"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Diffie-Hellman/El Gamal </a:t>
            </a:r>
            <a:r>
              <a:rPr lang="en-US" sz="4000" b="1" dirty="0" err="1">
                <a:solidFill>
                  <a:schemeClr val="accent1"/>
                </a:solidFill>
                <a:latin typeface="Calibri" panose="020F0502020204030204" pitchFamily="34" charset="0"/>
                <a:ea typeface="Cambria Math" pitchFamily="18" charset="0"/>
                <a:cs typeface="Arial Unicode MS" pitchFamily="34" charset="-128"/>
              </a:rPr>
              <a:t>PKEncryption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84379F58-564F-CD4C-90D4-78B43AF58274}"/>
                  </a:ext>
                </a:extLst>
              </p:cNvPr>
              <p:cNvSpPr/>
              <p:nvPr/>
            </p:nvSpPr>
            <p:spPr>
              <a:xfrm>
                <a:off x="611560" y="1476073"/>
                <a:ext cx="8352928" cy="1908536"/>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𝐺𝑒𝑛</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1</m:t>
                            </m:r>
                          </m:e>
                          <m:sup>
                            <m:r>
                              <a:rPr lang="en-US" sz="2800" b="0" i="1" smtClean="0">
                                <a:latin typeface="Cambria Math" panose="02040503050406030204" pitchFamily="18" charset="0"/>
                              </a:rPr>
                              <m:t>𝑛</m:t>
                            </m:r>
                          </m:sup>
                        </m:sSup>
                      </m:e>
                    </m:d>
                    <m:r>
                      <a:rPr lang="en-US" sz="2800" b="0" i="1" smtClean="0">
                        <a:latin typeface="Cambria Math" panose="02040503050406030204" pitchFamily="18" charset="0"/>
                      </a:rPr>
                      <m:t>: </m:t>
                    </m:r>
                  </m:oMath>
                </a14:m>
                <a:r>
                  <a:rPr lang="en-US" sz="2800" dirty="0"/>
                  <a:t>Generate an </a:t>
                </a:r>
                <a14:m>
                  <m:oMath xmlns:m="http://schemas.openxmlformats.org/officeDocument/2006/math">
                    <m:r>
                      <a:rPr lang="en-US" sz="2800" b="0" i="1" smtClean="0">
                        <a:latin typeface="Cambria Math" panose="02040503050406030204" pitchFamily="18" charset="0"/>
                      </a:rPr>
                      <m:t>𝑛</m:t>
                    </m:r>
                  </m:oMath>
                </a14:m>
                <a:r>
                  <a:rPr lang="en-US" sz="2800" dirty="0"/>
                  <a:t>-bit prime </a:t>
                </a:r>
                <a14:m>
                  <m:oMath xmlns:m="http://schemas.openxmlformats.org/officeDocument/2006/math">
                    <m:r>
                      <a:rPr lang="en-US" sz="2800" b="0" i="1" smtClean="0">
                        <a:latin typeface="Cambria Math" panose="02040503050406030204" pitchFamily="18" charset="0"/>
                      </a:rPr>
                      <m:t>𝑝</m:t>
                    </m:r>
                  </m:oMath>
                </a14:m>
                <a:r>
                  <a:rPr lang="en-US" sz="2800" dirty="0"/>
                  <a:t> and a generator </a:t>
                </a:r>
                <a14:m>
                  <m:oMath xmlns:m="http://schemas.openxmlformats.org/officeDocument/2006/math">
                    <m:r>
                      <a:rPr lang="en-US" sz="2800" b="0" i="1" smtClean="0">
                        <a:latin typeface="Cambria Math" panose="02040503050406030204" pitchFamily="18" charset="0"/>
                      </a:rPr>
                      <m:t>𝑔</m:t>
                    </m:r>
                  </m:oMath>
                </a14:m>
                <a:r>
                  <a:rPr lang="en-US" sz="2800" dirty="0"/>
                  <a:t> of </a:t>
                </a:r>
                <a14:m>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𝑝</m:t>
                        </m:r>
                      </m:sub>
                      <m:sup>
                        <m:r>
                          <a:rPr lang="en-US" sz="2800" i="1">
                            <a:latin typeface="Cambria Math" panose="02040503050406030204" pitchFamily="18" charset="0"/>
                          </a:rPr>
                          <m:t>∗</m:t>
                        </m:r>
                      </m:sup>
                    </m:sSubSup>
                  </m:oMath>
                </a14:m>
                <a:r>
                  <a:rPr lang="en-US" sz="2800" dirty="0"/>
                  <a:t>. Choose </a:t>
                </a:r>
                <a:r>
                  <a:rPr lang="en-US" sz="2800" dirty="0">
                    <a:ea typeface="American Typewriter" charset="0"/>
                    <a:cs typeface="American Typewriter" charset="0"/>
                  </a:rPr>
                  <a:t>a random number </a:t>
                </a:r>
                <a14:m>
                  <m:oMath xmlns:m="http://schemas.openxmlformats.org/officeDocument/2006/math">
                    <m:r>
                      <a:rPr lang="en-US" sz="2800" i="1">
                        <a:latin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i="1">
                            <a:latin typeface="Cambria Math" panose="02040503050406030204" pitchFamily="18" charset="0"/>
                            <a:ea typeface="Cambria Math" panose="02040503050406030204" pitchFamily="18" charset="0"/>
                          </a:rPr>
                          <m:t>𝑍</m:t>
                        </m:r>
                      </m:e>
                      <m:sub>
                        <m:r>
                          <a:rPr lang="en-US" sz="2800" i="1">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oMath>
                </a14:m>
                <a:br>
                  <a:rPr lang="en-US" sz="2800" dirty="0"/>
                </a:br>
                <a:br>
                  <a:rPr lang="en-US" sz="2800" dirty="0"/>
                </a:br>
                <a:r>
                  <a:rPr lang="en-US" sz="2800" dirty="0"/>
                  <a:t>Let </a:t>
                </a:r>
                <a14:m>
                  <m:oMath xmlns:m="http://schemas.openxmlformats.org/officeDocument/2006/math">
                    <m:r>
                      <a:rPr lang="en-US" sz="2800" b="0" i="1" smtClean="0">
                        <a:solidFill>
                          <a:srgbClr val="0000FF"/>
                        </a:solidFill>
                        <a:latin typeface="Cambria Math" panose="02040503050406030204" pitchFamily="18" charset="0"/>
                      </a:rPr>
                      <m:t>𝑝𝑘</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𝑝</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𝑔</m:t>
                    </m:r>
                    <m:r>
                      <a:rPr lang="en-US" sz="2800" b="0" i="1" smtClean="0">
                        <a:solidFill>
                          <a:srgbClr val="0000FF"/>
                        </a:solidFill>
                        <a:latin typeface="Cambria Math" panose="02040503050406030204" pitchFamily="18" charset="0"/>
                      </a:rPr>
                      <m:t>,</m:t>
                    </m:r>
                    <m:sSup>
                      <m:sSupPr>
                        <m:ctrlPr>
                          <a:rPr lang="en-US" sz="2800" i="1">
                            <a:solidFill>
                              <a:srgbClr val="0000FF"/>
                            </a:solidFill>
                            <a:latin typeface="Cambria Math" panose="02040503050406030204" pitchFamily="18" charset="0"/>
                          </a:rPr>
                        </m:ctrlPr>
                      </m:sSupPr>
                      <m:e>
                        <m:r>
                          <a:rPr lang="en-US" sz="2800" i="1">
                            <a:solidFill>
                              <a:srgbClr val="0000FF"/>
                            </a:solidFill>
                            <a:latin typeface="Cambria Math" panose="02040503050406030204" pitchFamily="18" charset="0"/>
                          </a:rPr>
                          <m:t>𝑔</m:t>
                        </m:r>
                      </m:e>
                      <m:sup>
                        <m:r>
                          <a:rPr lang="en-US" sz="2800" i="1">
                            <a:solidFill>
                              <a:srgbClr val="0000FF"/>
                            </a:solidFill>
                            <a:latin typeface="Cambria Math" panose="02040503050406030204" pitchFamily="18" charset="0"/>
                          </a:rPr>
                          <m:t>𝑥</m:t>
                        </m:r>
                      </m:sup>
                    </m:sSup>
                    <m:r>
                      <a:rPr lang="en-US" sz="2800" b="0" i="1" smtClean="0">
                        <a:solidFill>
                          <a:srgbClr val="0000FF"/>
                        </a:solidFill>
                        <a:latin typeface="Cambria Math" panose="02040503050406030204" pitchFamily="18" charset="0"/>
                      </a:rPr>
                      <m:t>)</m:t>
                    </m:r>
                  </m:oMath>
                </a14:m>
                <a:r>
                  <a:rPr lang="en-US" sz="2800" dirty="0">
                    <a:solidFill>
                      <a:srgbClr val="0000FF"/>
                    </a:solidFill>
                  </a:rPr>
                  <a:t> </a:t>
                </a:r>
                <a:r>
                  <a:rPr lang="en-US" sz="2800" dirty="0"/>
                  <a:t>and let </a:t>
                </a:r>
                <a14:m>
                  <m:oMath xmlns:m="http://schemas.openxmlformats.org/officeDocument/2006/math">
                    <m:r>
                      <a:rPr lang="en-US" sz="2800" b="0" i="1" smtClean="0">
                        <a:solidFill>
                          <a:srgbClr val="0000FF"/>
                        </a:solidFill>
                        <a:latin typeface="Cambria Math" panose="02040503050406030204" pitchFamily="18" charset="0"/>
                      </a:rPr>
                      <m:t>𝑠𝑘</m:t>
                    </m:r>
                    <m:r>
                      <a:rPr lang="en-US"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𝑥</m:t>
                    </m:r>
                  </m:oMath>
                </a14:m>
                <a:r>
                  <a:rPr lang="en-US" sz="2800" dirty="0">
                    <a:solidFill>
                      <a:srgbClr val="0000FF"/>
                    </a:solidFill>
                  </a:rPr>
                  <a:t>.</a:t>
                </a:r>
                <a:endParaRPr lang="en-US" sz="2800" dirty="0"/>
              </a:p>
            </p:txBody>
          </p:sp>
        </mc:Choice>
        <mc:Fallback xmlns="">
          <p:sp>
            <p:nvSpPr>
              <p:cNvPr id="15" name="Rectangle 14">
                <a:extLst>
                  <a:ext uri="{FF2B5EF4-FFF2-40B4-BE49-F238E27FC236}">
                    <a16:creationId xmlns:a16="http://schemas.microsoft.com/office/drawing/2014/main" id="{84379F58-564F-CD4C-90D4-78B43AF58274}"/>
                  </a:ext>
                </a:extLst>
              </p:cNvPr>
              <p:cNvSpPr>
                <a:spLocks noRot="1" noChangeAspect="1" noMove="1" noResize="1" noEditPoints="1" noAdjustHandles="1" noChangeArrowheads="1" noChangeShapeType="1" noTextEdit="1"/>
              </p:cNvSpPr>
              <p:nvPr/>
            </p:nvSpPr>
            <p:spPr>
              <a:xfrm>
                <a:off x="611560" y="1476073"/>
                <a:ext cx="8352928" cy="1908536"/>
              </a:xfrm>
              <a:prstGeom prst="rect">
                <a:avLst/>
              </a:prstGeom>
              <a:blipFill>
                <a:blip r:embed="rId3"/>
                <a:stretch>
                  <a:fillRect l="-1368" t="-3289" r="-1216" b="-65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B16E5B7C-A7BB-3145-99EC-6E17E5251EF6}"/>
                  </a:ext>
                </a:extLst>
              </p:cNvPr>
              <p:cNvSpPr/>
              <p:nvPr/>
            </p:nvSpPr>
            <p:spPr>
              <a:xfrm>
                <a:off x="600201" y="3717032"/>
                <a:ext cx="8724327" cy="1079976"/>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𝐸𝑛𝑐</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𝑝𝑘</m:t>
                        </m:r>
                        <m:r>
                          <a:rPr lang="en-US" sz="2800" b="0" i="1" smtClean="0">
                            <a:latin typeface="Cambria Math" panose="02040503050406030204" pitchFamily="18" charset="0"/>
                          </a:rPr>
                          <m:t>,</m:t>
                        </m:r>
                        <m:r>
                          <a:rPr lang="en-US" sz="2800" b="0" i="1" smtClean="0">
                            <a:latin typeface="Cambria Math" panose="02040503050406030204" pitchFamily="18" charset="0"/>
                          </a:rPr>
                          <m:t>𝑚</m:t>
                        </m:r>
                      </m:e>
                    </m:d>
                  </m:oMath>
                </a14:m>
                <a:r>
                  <a:rPr lang="en-US" sz="2800" dirty="0"/>
                  <a:t> where </a:t>
                </a:r>
                <a14:m>
                  <m:oMath xmlns:m="http://schemas.openxmlformats.org/officeDocument/2006/math">
                    <m:r>
                      <a:rPr lang="en-US" sz="2800" i="1">
                        <a:latin typeface="Cambria Math" panose="02040503050406030204" pitchFamily="18" charset="0"/>
                      </a:rPr>
                      <m:t>𝑚</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ea typeface="Cambria Math" panose="02040503050406030204" pitchFamily="18" charset="0"/>
                          </a:rPr>
                        </m:ctrlPr>
                      </m:sSubSupPr>
                      <m:e>
                        <m:r>
                          <a:rPr lang="en-US" sz="2800" i="1">
                            <a:latin typeface="Cambria Math" panose="02040503050406030204" pitchFamily="18" charset="0"/>
                            <a:ea typeface="Cambria Math" panose="02040503050406030204" pitchFamily="18" charset="0"/>
                          </a:rPr>
                          <m:t>𝑍</m:t>
                        </m:r>
                      </m:e>
                      <m:sub>
                        <m:r>
                          <a:rPr lang="en-US" sz="2800" i="1">
                            <a:latin typeface="Cambria Math" panose="02040503050406030204" pitchFamily="18" charset="0"/>
                            <a:ea typeface="Cambria Math" panose="02040503050406030204" pitchFamily="18" charset="0"/>
                          </a:rPr>
                          <m:t>𝑝</m:t>
                        </m:r>
                      </m:sub>
                      <m:sup>
                        <m:r>
                          <a:rPr lang="en-US" sz="2800" i="1">
                            <a:latin typeface="Cambria Math" panose="02040503050406030204" pitchFamily="18" charset="0"/>
                            <a:ea typeface="Cambria Math" panose="02040503050406030204" pitchFamily="18" charset="0"/>
                          </a:rPr>
                          <m:t>∗</m:t>
                        </m:r>
                      </m:sup>
                    </m:sSubSup>
                  </m:oMath>
                </a14:m>
                <a:r>
                  <a:rPr lang="en-US" sz="2800" dirty="0"/>
                  <a:t>: Generate random </a:t>
                </a:r>
                <a14:m>
                  <m:oMath xmlns:m="http://schemas.openxmlformats.org/officeDocument/2006/math">
                    <m:r>
                      <a:rPr lang="en-US" sz="2800" b="0" i="1" smtClean="0">
                        <a:latin typeface="Cambria Math" panose="02040503050406030204" pitchFamily="18" charset="0"/>
                        <a:ea typeface="Cambria Math" panose="02040503050406030204" pitchFamily="18" charset="0"/>
                      </a:rPr>
                      <m:t>𝑦</m:t>
                    </m:r>
                    <m:r>
                      <a:rPr lang="en-US" sz="2800" b="0" i="1" smtClean="0">
                        <a:latin typeface="Cambria Math" panose="02040503050406030204" pitchFamily="18" charset="0"/>
                        <a:ea typeface="Cambria Math" panose="02040503050406030204" pitchFamily="18" charset="0"/>
                      </a:rPr>
                      <m:t>∈</m:t>
                    </m:r>
                    <m:sSubSup>
                      <m:sSubSupPr>
                        <m:ctrlPr>
                          <a:rPr lang="en-US" sz="2800" b="0" i="1" smtClean="0">
                            <a:latin typeface="Cambria Math" panose="02040503050406030204" pitchFamily="18" charset="0"/>
                            <a:ea typeface="Cambria Math" panose="02040503050406030204" pitchFamily="18" charset="0"/>
                          </a:rPr>
                        </m:ctrlPr>
                      </m:sSubSupPr>
                      <m:e>
                        <m:r>
                          <a:rPr lang="en-US" sz="2800" b="0" i="1" smtClean="0">
                            <a:latin typeface="Cambria Math" panose="02040503050406030204" pitchFamily="18" charset="0"/>
                            <a:ea typeface="Cambria Math" panose="02040503050406030204" pitchFamily="18" charset="0"/>
                          </a:rPr>
                          <m:t>𝑍</m:t>
                        </m:r>
                      </m:e>
                      <m:sub>
                        <m:r>
                          <a:rPr lang="en-US" sz="2800" b="0" i="1" smtClean="0">
                            <a:latin typeface="Cambria Math" panose="02040503050406030204" pitchFamily="18" charset="0"/>
                            <a:ea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−1</m:t>
                        </m:r>
                      </m:sub>
                      <m:sup/>
                    </m:sSubSup>
                    <m:r>
                      <a:rPr lang="en-US" sz="2800" b="0" i="1" smtClean="0">
                        <a:latin typeface="Cambria Math" panose="02040503050406030204" pitchFamily="18" charset="0"/>
                      </a:rPr>
                      <m:t> </m:t>
                    </m:r>
                  </m:oMath>
                </a14:m>
                <a:r>
                  <a:rPr lang="en-US" sz="2800" dirty="0"/>
                  <a:t>and output </a:t>
                </a:r>
                <a14:m>
                  <m:oMath xmlns:m="http://schemas.openxmlformats.org/officeDocument/2006/math">
                    <m:r>
                      <a:rPr lang="en-US" sz="2800" b="0" i="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𝑦</m:t>
                        </m:r>
                      </m:sup>
                    </m:sSup>
                    <m:r>
                      <a:rPr lang="en-US" sz="2800" b="0" i="1" smtClean="0">
                        <a:latin typeface="Cambria Math" panose="02040503050406030204" pitchFamily="18" charset="0"/>
                      </a:rPr>
                      <m:t>,</m:t>
                    </m:r>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𝑥𝑦</m:t>
                        </m:r>
                      </m:sup>
                    </m:sSup>
                    <m:r>
                      <a:rPr lang="en-US" sz="2800" i="1">
                        <a:solidFill>
                          <a:prstClr val="black"/>
                        </a:solidFill>
                        <a:latin typeface="Cambria Math" panose="02040503050406030204" pitchFamily="18" charset="0"/>
                        <a:ea typeface="Cambria Math" panose="02040503050406030204" pitchFamily="18" charset="0"/>
                      </a:rPr>
                      <m:t>∙</m:t>
                    </m:r>
                    <m:r>
                      <a:rPr lang="en-US" sz="2800" i="1">
                        <a:solidFill>
                          <a:prstClr val="black"/>
                        </a:solidFill>
                        <a:latin typeface="Cambria Math" panose="02040503050406030204" pitchFamily="18" charset="0"/>
                        <a:ea typeface="Cambria Math" panose="02040503050406030204" pitchFamily="18" charset="0"/>
                      </a:rPr>
                      <m:t>𝑚</m:t>
                    </m:r>
                  </m:oMath>
                </a14:m>
                <a:r>
                  <a:rPr lang="en-US" sz="2800" dirty="0"/>
                  <a:t>)</a:t>
                </a:r>
              </a:p>
            </p:txBody>
          </p:sp>
        </mc:Choice>
        <mc:Fallback xmlns="">
          <p:sp>
            <p:nvSpPr>
              <p:cNvPr id="23" name="Rectangle 22">
                <a:extLst>
                  <a:ext uri="{FF2B5EF4-FFF2-40B4-BE49-F238E27FC236}">
                    <a16:creationId xmlns:a16="http://schemas.microsoft.com/office/drawing/2014/main" id="{B16E5B7C-A7BB-3145-99EC-6E17E5251EF6}"/>
                  </a:ext>
                </a:extLst>
              </p:cNvPr>
              <p:cNvSpPr>
                <a:spLocks noRot="1" noChangeAspect="1" noMove="1" noResize="1" noEditPoints="1" noAdjustHandles="1" noChangeArrowheads="1" noChangeShapeType="1" noTextEdit="1"/>
              </p:cNvSpPr>
              <p:nvPr/>
            </p:nvSpPr>
            <p:spPr>
              <a:xfrm>
                <a:off x="600201" y="3717032"/>
                <a:ext cx="8724327" cy="1079976"/>
              </a:xfrm>
              <a:prstGeom prst="rect">
                <a:avLst/>
              </a:prstGeom>
              <a:blipFill>
                <a:blip r:embed="rId4"/>
                <a:stretch>
                  <a:fillRect l="-1163" t="-4651" b="-104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24AE1291-9FF6-6B48-8ACA-6DF155165504}"/>
                  </a:ext>
                </a:extLst>
              </p:cNvPr>
              <p:cNvSpPr/>
              <p:nvPr/>
            </p:nvSpPr>
            <p:spPr>
              <a:xfrm>
                <a:off x="611560" y="5161424"/>
                <a:ext cx="7971837" cy="954107"/>
              </a:xfrm>
              <a:prstGeom prst="rect">
                <a:avLst/>
              </a:prstGeom>
            </p:spPr>
            <p:txBody>
              <a:bodyPr wrap="square">
                <a:spAutoFit/>
              </a:bodyPr>
              <a:lstStyle/>
              <a:p>
                <a:pPr marL="457200" indent="-457200">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𝐷𝑒𝑐</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𝑠𝑘</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r>
                          <a:rPr lang="en-US" sz="2800" b="0" i="1" smtClean="0">
                            <a:latin typeface="Cambria Math" panose="02040503050406030204" pitchFamily="18" charset="0"/>
                          </a:rPr>
                          <m:t>𝑐</m:t>
                        </m:r>
                      </m:e>
                    </m:d>
                  </m:oMath>
                </a14:m>
                <a:r>
                  <a:rPr lang="en-US" sz="2800" dirty="0"/>
                  <a:t>: Compute </a:t>
                </a:r>
                <a14:m>
                  <m:oMath xmlns:m="http://schemas.openxmlformats.org/officeDocument/2006/math">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𝑥𝑦</m:t>
                        </m:r>
                      </m:sup>
                    </m:sSup>
                  </m:oMath>
                </a14:m>
                <a:r>
                  <a:rPr lang="en-US" sz="2800" dirty="0"/>
                  <a:t> using </a:t>
                </a:r>
                <a14:m>
                  <m:oMath xmlns:m="http://schemas.openxmlformats.org/officeDocument/2006/math">
                    <m:sSup>
                      <m:sSupPr>
                        <m:ctrlPr>
                          <a:rPr lang="en-US" sz="2800" i="1">
                            <a:solidFill>
                              <a:prstClr val="black"/>
                            </a:solidFill>
                            <a:latin typeface="Cambria Math" panose="02040503050406030204" pitchFamily="18" charset="0"/>
                          </a:rPr>
                        </m:ctrlPr>
                      </m:sSupPr>
                      <m:e>
                        <m:r>
                          <a:rPr lang="en-US" sz="2800" i="1">
                            <a:solidFill>
                              <a:prstClr val="black"/>
                            </a:solidFill>
                            <a:latin typeface="Cambria Math" panose="02040503050406030204" pitchFamily="18" charset="0"/>
                          </a:rPr>
                          <m:t>𝑔</m:t>
                        </m:r>
                      </m:e>
                      <m:sup>
                        <m:r>
                          <a:rPr lang="en-US" sz="2800" i="1">
                            <a:solidFill>
                              <a:prstClr val="black"/>
                            </a:solidFill>
                            <a:latin typeface="Cambria Math" panose="02040503050406030204" pitchFamily="18" charset="0"/>
                          </a:rPr>
                          <m:t>𝑦</m:t>
                        </m:r>
                      </m:sup>
                    </m:sSup>
                  </m:oMath>
                </a14:m>
                <a:r>
                  <a:rPr lang="en-US" sz="2800" dirty="0"/>
                  <a:t> and </a:t>
                </a:r>
                <a14:m>
                  <m:oMath xmlns:m="http://schemas.openxmlformats.org/officeDocument/2006/math">
                    <m:r>
                      <a:rPr lang="en-US" sz="2800" b="0" i="1" smtClean="0">
                        <a:solidFill>
                          <a:prstClr val="black"/>
                        </a:solidFill>
                        <a:latin typeface="Cambria Math" panose="02040503050406030204" pitchFamily="18" charset="0"/>
                      </a:rPr>
                      <m:t>𝑥</m:t>
                    </m:r>
                  </m:oMath>
                </a14:m>
                <a:r>
                  <a:rPr lang="en-US" sz="2800" dirty="0"/>
                  <a:t> and divide the second component to retrieve </a:t>
                </a:r>
                <a14:m>
                  <m:oMath xmlns:m="http://schemas.openxmlformats.org/officeDocument/2006/math">
                    <m:r>
                      <a:rPr lang="en-US" sz="2800" i="1">
                        <a:solidFill>
                          <a:prstClr val="black"/>
                        </a:solidFill>
                        <a:latin typeface="Cambria Math" panose="02040503050406030204" pitchFamily="18" charset="0"/>
                        <a:ea typeface="Cambria Math" panose="02040503050406030204" pitchFamily="18" charset="0"/>
                      </a:rPr>
                      <m:t>𝑚</m:t>
                    </m:r>
                  </m:oMath>
                </a14:m>
                <a:r>
                  <a:rPr lang="en-US" sz="2800" dirty="0"/>
                  <a:t>.</a:t>
                </a:r>
              </a:p>
            </p:txBody>
          </p:sp>
        </mc:Choice>
        <mc:Fallback xmlns="">
          <p:sp>
            <p:nvSpPr>
              <p:cNvPr id="25" name="Rectangle 24">
                <a:extLst>
                  <a:ext uri="{FF2B5EF4-FFF2-40B4-BE49-F238E27FC236}">
                    <a16:creationId xmlns:a16="http://schemas.microsoft.com/office/drawing/2014/main" id="{24AE1291-9FF6-6B48-8ACA-6DF155165504}"/>
                  </a:ext>
                </a:extLst>
              </p:cNvPr>
              <p:cNvSpPr>
                <a:spLocks noRot="1" noChangeAspect="1" noMove="1" noResize="1" noEditPoints="1" noAdjustHandles="1" noChangeArrowheads="1" noChangeShapeType="1" noTextEdit="1"/>
              </p:cNvSpPr>
              <p:nvPr/>
            </p:nvSpPr>
            <p:spPr>
              <a:xfrm>
                <a:off x="611560" y="5161424"/>
                <a:ext cx="7971837" cy="954107"/>
              </a:xfrm>
              <a:prstGeom prst="rect">
                <a:avLst/>
              </a:prstGeom>
              <a:blipFill>
                <a:blip r:embed="rId5"/>
                <a:stretch>
                  <a:fillRect l="-1433" t="-5195" r="-1592" b="-15584"/>
                </a:stretch>
              </a:blipFill>
            </p:spPr>
            <p:txBody>
              <a:bodyPr/>
              <a:lstStyle/>
              <a:p>
                <a:r>
                  <a:rPr lang="en-US">
                    <a:noFill/>
                  </a:rPr>
                  <a:t> </a:t>
                </a:r>
              </a:p>
            </p:txBody>
          </p:sp>
        </mc:Fallback>
      </mc:AlternateContent>
      <p:sp>
        <p:nvSpPr>
          <p:cNvPr id="7" name="Rectangle 63">
            <a:extLst>
              <a:ext uri="{FF2B5EF4-FFF2-40B4-BE49-F238E27FC236}">
                <a16:creationId xmlns:a16="http://schemas.microsoft.com/office/drawing/2014/main" id="{9C23CCA1-CFDF-D744-A700-18408AFF744F}"/>
              </a:ext>
            </a:extLst>
          </p:cNvPr>
          <p:cNvSpPr txBox="1">
            <a:spLocks noChangeArrowheads="1"/>
          </p:cNvSpPr>
          <p:nvPr/>
        </p:nvSpPr>
        <p:spPr>
          <a:xfrm>
            <a:off x="6061085" y="5845449"/>
            <a:ext cx="3240360"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0000"/>
                </a:solidFill>
                <a:latin typeface="+mn-lt"/>
                <a:ea typeface="American Typewriter" charset="0"/>
                <a:cs typeface="American Typewriter" charset="0"/>
              </a:rPr>
              <a:t>Is this Secure?</a:t>
            </a:r>
          </a:p>
        </p:txBody>
      </p:sp>
      <p:sp>
        <p:nvSpPr>
          <p:cNvPr id="2" name="Rectangle 63">
            <a:extLst>
              <a:ext uri="{FF2B5EF4-FFF2-40B4-BE49-F238E27FC236}">
                <a16:creationId xmlns:a16="http://schemas.microsoft.com/office/drawing/2014/main" id="{060A0316-D796-6F39-F1BF-E8999B89CA97}"/>
              </a:ext>
            </a:extLst>
          </p:cNvPr>
          <p:cNvSpPr txBox="1">
            <a:spLocks noChangeArrowheads="1"/>
          </p:cNvSpPr>
          <p:nvPr/>
        </p:nvSpPr>
        <p:spPr>
          <a:xfrm>
            <a:off x="251520" y="5894066"/>
            <a:ext cx="5500482" cy="991318"/>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a:solidFill>
                  <a:srgbClr val="FF0000"/>
                </a:solidFill>
                <a:latin typeface="+mn-lt"/>
                <a:ea typeface="American Typewriter" charset="0"/>
                <a:cs typeface="American Typewriter" charset="0"/>
              </a:rPr>
              <a:t>How to implement this?</a:t>
            </a:r>
          </a:p>
        </p:txBody>
      </p:sp>
    </p:spTree>
    <p:extLst>
      <p:ext uri="{BB962C8B-B14F-4D97-AF65-F5344CB8AC3E}">
        <p14:creationId xmlns:p14="http://schemas.microsoft.com/office/powerpoint/2010/main" val="3102822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7"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3608" y="150335"/>
            <a:ext cx="6086357" cy="689932"/>
          </a:xfrm>
          <a:prstGeom prst="rect">
            <a:avLst/>
          </a:prstGeom>
        </p:spPr>
        <p:txBody>
          <a:bodyPr vert="horz" wrap="square" lIns="0" tIns="12700" rIns="0" bIns="0" rtlCol="0">
            <a:spAutoFit/>
          </a:bodyPr>
          <a:lstStyle/>
          <a:p>
            <a:pPr marL="12700">
              <a:lnSpc>
                <a:spcPct val="100000"/>
              </a:lnSpc>
              <a:spcBef>
                <a:spcPts val="100"/>
              </a:spcBef>
            </a:pPr>
            <a:r>
              <a:rPr spc="-5" dirty="0">
                <a:solidFill>
                  <a:schemeClr val="accent1"/>
                </a:solidFill>
              </a:rPr>
              <a:t>Generating Large</a:t>
            </a:r>
            <a:r>
              <a:rPr spc="-40" dirty="0">
                <a:solidFill>
                  <a:schemeClr val="accent1"/>
                </a:solidFill>
              </a:rPr>
              <a:t> </a:t>
            </a:r>
            <a:r>
              <a:rPr dirty="0">
                <a:solidFill>
                  <a:schemeClr val="accent1"/>
                </a:solidFill>
              </a:rPr>
              <a:t>Primes</a:t>
            </a:r>
          </a:p>
        </p:txBody>
      </p:sp>
      <p:sp>
        <p:nvSpPr>
          <p:cNvPr id="3" name="object 3"/>
          <p:cNvSpPr txBox="1"/>
          <p:nvPr/>
        </p:nvSpPr>
        <p:spPr>
          <a:xfrm>
            <a:off x="307340" y="1099820"/>
            <a:ext cx="447548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Comic Sans MS"/>
                <a:cs typeface="Comic Sans MS"/>
              </a:rPr>
              <a:t>Let </a:t>
            </a:r>
            <a:r>
              <a:rPr sz="2400" spc="-5" dirty="0">
                <a:latin typeface="Symbol"/>
                <a:cs typeface="Symbol"/>
              </a:rPr>
              <a:t>π</a:t>
            </a:r>
            <a:r>
              <a:rPr sz="2400" spc="-5" dirty="0">
                <a:latin typeface="Comic Sans MS"/>
                <a:cs typeface="Comic Sans MS"/>
              </a:rPr>
              <a:t>(x) </a:t>
            </a:r>
            <a:r>
              <a:rPr sz="2400" dirty="0">
                <a:latin typeface="Comic Sans MS"/>
                <a:cs typeface="Comic Sans MS"/>
              </a:rPr>
              <a:t>= </a:t>
            </a:r>
            <a:r>
              <a:rPr sz="2400" spc="-5" dirty="0">
                <a:latin typeface="Comic Sans MS"/>
                <a:cs typeface="Comic Sans MS"/>
              </a:rPr>
              <a:t>number </a:t>
            </a:r>
            <a:r>
              <a:rPr sz="2400" dirty="0">
                <a:latin typeface="Comic Sans MS"/>
                <a:cs typeface="Comic Sans MS"/>
              </a:rPr>
              <a:t>of primes &lt;</a:t>
            </a:r>
            <a:r>
              <a:rPr sz="2400" spc="-75" dirty="0">
                <a:latin typeface="Comic Sans MS"/>
                <a:cs typeface="Comic Sans MS"/>
              </a:rPr>
              <a:t> </a:t>
            </a:r>
            <a:r>
              <a:rPr sz="2400" dirty="0">
                <a:latin typeface="Comic Sans MS"/>
                <a:cs typeface="Comic Sans MS"/>
              </a:rPr>
              <a:t>x</a:t>
            </a:r>
            <a:endParaRPr sz="2400">
              <a:latin typeface="Comic Sans MS"/>
              <a:cs typeface="Comic Sans MS"/>
            </a:endParaRPr>
          </a:p>
        </p:txBody>
      </p:sp>
      <p:sp>
        <p:nvSpPr>
          <p:cNvPr id="4" name="object 4"/>
          <p:cNvSpPr txBox="1"/>
          <p:nvPr/>
        </p:nvSpPr>
        <p:spPr>
          <a:xfrm>
            <a:off x="1619672" y="1711325"/>
            <a:ext cx="4800600" cy="990600"/>
          </a:xfrm>
          <a:prstGeom prst="rect">
            <a:avLst/>
          </a:prstGeom>
          <a:ln w="9524">
            <a:solidFill>
              <a:srgbClr val="000000"/>
            </a:solidFill>
          </a:ln>
        </p:spPr>
        <p:txBody>
          <a:bodyPr vert="horz" wrap="square" lIns="0" tIns="14605" rIns="0" bIns="0" rtlCol="0">
            <a:spAutoFit/>
          </a:bodyPr>
          <a:lstStyle/>
          <a:p>
            <a:pPr marL="548640" marR="673735">
              <a:lnSpc>
                <a:spcPct val="118100"/>
              </a:lnSpc>
              <a:spcBef>
                <a:spcPts val="115"/>
              </a:spcBef>
              <a:tabLst>
                <a:tab pos="1482090" algn="l"/>
                <a:tab pos="2754630" algn="l"/>
                <a:tab pos="3190240" algn="l"/>
              </a:tabLst>
            </a:pPr>
            <a:r>
              <a:rPr sz="2400" b="1" dirty="0">
                <a:solidFill>
                  <a:srgbClr val="3333CC"/>
                </a:solidFill>
                <a:latin typeface="Comic Sans MS"/>
                <a:cs typeface="Comic Sans MS"/>
              </a:rPr>
              <a:t>Prime	Nu</a:t>
            </a:r>
            <a:r>
              <a:rPr sz="2400" b="1" spc="-5" dirty="0">
                <a:solidFill>
                  <a:srgbClr val="3333CC"/>
                </a:solidFill>
                <a:latin typeface="Comic Sans MS"/>
                <a:cs typeface="Comic Sans MS"/>
              </a:rPr>
              <a:t>m</a:t>
            </a:r>
            <a:r>
              <a:rPr sz="2400" b="1" dirty="0">
                <a:solidFill>
                  <a:srgbClr val="3333CC"/>
                </a:solidFill>
                <a:latin typeface="Comic Sans MS"/>
                <a:cs typeface="Comic Sans MS"/>
              </a:rPr>
              <a:t>ber	T</a:t>
            </a:r>
            <a:r>
              <a:rPr sz="2400" b="1" spc="-5" dirty="0">
                <a:solidFill>
                  <a:srgbClr val="3333CC"/>
                </a:solidFill>
                <a:latin typeface="Comic Sans MS"/>
                <a:cs typeface="Comic Sans MS"/>
              </a:rPr>
              <a:t>h</a:t>
            </a:r>
            <a:r>
              <a:rPr sz="2400" b="1" dirty="0">
                <a:solidFill>
                  <a:srgbClr val="3333CC"/>
                </a:solidFill>
                <a:latin typeface="Comic Sans MS"/>
                <a:cs typeface="Comic Sans MS"/>
              </a:rPr>
              <a:t>eore</a:t>
            </a:r>
            <a:r>
              <a:rPr sz="2400" b="1" spc="-5" dirty="0">
                <a:solidFill>
                  <a:srgbClr val="3333CC"/>
                </a:solidFill>
                <a:latin typeface="Comic Sans MS"/>
                <a:cs typeface="Comic Sans MS"/>
              </a:rPr>
              <a:t>m</a:t>
            </a:r>
            <a:r>
              <a:rPr sz="2400" dirty="0">
                <a:solidFill>
                  <a:srgbClr val="3333CC"/>
                </a:solidFill>
                <a:latin typeface="Comic Sans MS"/>
                <a:cs typeface="Comic Sans MS"/>
              </a:rPr>
              <a:t>:  </a:t>
            </a:r>
            <a:r>
              <a:rPr sz="2400" b="1" dirty="0">
                <a:solidFill>
                  <a:srgbClr val="3333CC"/>
                </a:solidFill>
                <a:latin typeface="Comic Sans MS"/>
                <a:cs typeface="Comic Sans MS"/>
              </a:rPr>
              <a:t>lim</a:t>
            </a:r>
            <a:r>
              <a:rPr sz="2400" b="1" spc="5" dirty="0">
                <a:solidFill>
                  <a:srgbClr val="3333CC"/>
                </a:solidFill>
                <a:latin typeface="Comic Sans MS"/>
                <a:cs typeface="Comic Sans MS"/>
              </a:rPr>
              <a:t> </a:t>
            </a:r>
            <a:r>
              <a:rPr sz="2400" spc="-5" dirty="0">
                <a:solidFill>
                  <a:srgbClr val="434DD6"/>
                </a:solidFill>
                <a:latin typeface="Symbol"/>
                <a:cs typeface="Symbol"/>
              </a:rPr>
              <a:t>π</a:t>
            </a:r>
            <a:r>
              <a:rPr sz="2400" b="1" spc="-5" dirty="0">
                <a:solidFill>
                  <a:srgbClr val="3333CC"/>
                </a:solidFill>
                <a:latin typeface="Comic Sans MS"/>
                <a:cs typeface="Comic Sans MS"/>
              </a:rPr>
              <a:t>(x)/(x/ln</a:t>
            </a:r>
            <a:r>
              <a:rPr sz="2400" b="1" spc="5" dirty="0">
                <a:solidFill>
                  <a:srgbClr val="3333CC"/>
                </a:solidFill>
                <a:latin typeface="Comic Sans MS"/>
                <a:cs typeface="Comic Sans MS"/>
              </a:rPr>
              <a:t> </a:t>
            </a:r>
            <a:r>
              <a:rPr sz="2400" b="1" spc="-5" dirty="0">
                <a:solidFill>
                  <a:srgbClr val="3333CC"/>
                </a:solidFill>
                <a:latin typeface="Comic Sans MS"/>
                <a:cs typeface="Comic Sans MS"/>
              </a:rPr>
              <a:t>x)	</a:t>
            </a:r>
            <a:r>
              <a:rPr sz="2400" b="1" dirty="0">
                <a:solidFill>
                  <a:srgbClr val="3333CC"/>
                </a:solidFill>
                <a:latin typeface="Comic Sans MS"/>
                <a:cs typeface="Comic Sans MS"/>
              </a:rPr>
              <a:t>=</a:t>
            </a:r>
            <a:r>
              <a:rPr sz="2400" b="1" spc="-25" dirty="0">
                <a:solidFill>
                  <a:srgbClr val="3333CC"/>
                </a:solidFill>
                <a:latin typeface="Comic Sans MS"/>
                <a:cs typeface="Comic Sans MS"/>
              </a:rPr>
              <a:t> </a:t>
            </a:r>
            <a:r>
              <a:rPr sz="2400" b="1" dirty="0">
                <a:solidFill>
                  <a:srgbClr val="3333CC"/>
                </a:solidFill>
                <a:latin typeface="Comic Sans MS"/>
                <a:cs typeface="Comic Sans MS"/>
              </a:rPr>
              <a:t>1</a:t>
            </a:r>
            <a:endParaRPr sz="2400">
              <a:latin typeface="Comic Sans MS"/>
              <a:cs typeface="Comic Sans MS"/>
            </a:endParaRPr>
          </a:p>
        </p:txBody>
      </p:sp>
      <mc:AlternateContent xmlns:mc="http://schemas.openxmlformats.org/markup-compatibility/2006" xmlns:a14="http://schemas.microsoft.com/office/drawing/2010/main">
        <mc:Choice Requires="a14">
          <p:sp>
            <p:nvSpPr>
              <p:cNvPr id="5" name="object 5"/>
              <p:cNvSpPr txBox="1"/>
              <p:nvPr/>
            </p:nvSpPr>
            <p:spPr>
              <a:xfrm>
                <a:off x="291180" y="2796989"/>
                <a:ext cx="8983280" cy="2149306"/>
              </a:xfrm>
              <a:prstGeom prst="rect">
                <a:avLst/>
              </a:prstGeom>
            </p:spPr>
            <p:txBody>
              <a:bodyPr vert="horz" wrap="square" lIns="0" tIns="78740" rIns="0" bIns="0" rtlCol="0">
                <a:spAutoFit/>
              </a:bodyPr>
              <a:lstStyle/>
              <a:p>
                <a:pPr marL="50800">
                  <a:lnSpc>
                    <a:spcPct val="100000"/>
                  </a:lnSpc>
                  <a:spcBef>
                    <a:spcPts val="620"/>
                  </a:spcBef>
                  <a:tabLst>
                    <a:tab pos="1897380" algn="l"/>
                  </a:tabLst>
                </a:pPr>
                <a:r>
                  <a:rPr sz="2400" spc="-5" dirty="0">
                    <a:cs typeface="Arial" panose="020B0604020202020204" pitchFamily="34" charset="0"/>
                  </a:rPr>
                  <a:t>Thus,</a:t>
                </a:r>
                <a:r>
                  <a:rPr sz="2400" spc="5" dirty="0">
                    <a:cs typeface="Arial" panose="020B0604020202020204" pitchFamily="34" charset="0"/>
                  </a:rPr>
                  <a:t> </a:t>
                </a:r>
                <a:r>
                  <a:rPr sz="2400" dirty="0">
                    <a:cs typeface="Arial" panose="020B0604020202020204" pitchFamily="34" charset="0"/>
                  </a:rPr>
                  <a:t>about</a:t>
                </a:r>
                <a:r>
                  <a:rPr lang="en-US" sz="2400" dirty="0">
                    <a:cs typeface="Arial" panose="020B0604020202020204" pitchFamily="34" charset="0"/>
                  </a:rPr>
                  <a:t> </a:t>
                </a:r>
                <a:r>
                  <a:rPr sz="2400" spc="-5" dirty="0">
                    <a:cs typeface="Arial" panose="020B0604020202020204" pitchFamily="34" charset="0"/>
                  </a:rPr>
                  <a:t>1/(ln x) numbers near </a:t>
                </a:r>
                <a:r>
                  <a:rPr sz="2400" dirty="0">
                    <a:cs typeface="Arial" panose="020B0604020202020204" pitchFamily="34" charset="0"/>
                  </a:rPr>
                  <a:t>x is</a:t>
                </a:r>
                <a:r>
                  <a:rPr sz="2400" spc="-15" dirty="0">
                    <a:cs typeface="Arial" panose="020B0604020202020204" pitchFamily="34" charset="0"/>
                  </a:rPr>
                  <a:t> </a:t>
                </a:r>
                <a:r>
                  <a:rPr sz="2400" dirty="0">
                    <a:cs typeface="Arial" panose="020B0604020202020204" pitchFamily="34" charset="0"/>
                  </a:rPr>
                  <a:t>prime.</a:t>
                </a:r>
              </a:p>
              <a:p>
                <a:pPr marL="50800" marR="17780">
                  <a:lnSpc>
                    <a:spcPts val="3500"/>
                  </a:lnSpc>
                  <a:spcBef>
                    <a:spcPts val="120"/>
                  </a:spcBef>
                  <a:tabLst>
                    <a:tab pos="4397375" algn="l"/>
                  </a:tabLst>
                </a:pPr>
                <a:r>
                  <a:rPr sz="2400" dirty="0">
                    <a:cs typeface="Arial" panose="020B0604020202020204" pitchFamily="34" charset="0"/>
                  </a:rPr>
                  <a:t>By </a:t>
                </a:r>
                <a:r>
                  <a:rPr sz="2400" spc="-5" dirty="0">
                    <a:cs typeface="Arial" panose="020B0604020202020204" pitchFamily="34" charset="0"/>
                  </a:rPr>
                  <a:t>choosing </a:t>
                </a:r>
                <a:r>
                  <a:rPr sz="2400" dirty="0">
                    <a:cs typeface="Arial" panose="020B0604020202020204" pitchFamily="34" charset="0"/>
                  </a:rPr>
                  <a:t>at </a:t>
                </a:r>
                <a:r>
                  <a:rPr sz="2400" spc="-5" dirty="0">
                    <a:cs typeface="Arial" panose="020B0604020202020204" pitchFamily="34" charset="0"/>
                  </a:rPr>
                  <a:t>random </a:t>
                </a:r>
                <a:r>
                  <a:rPr lang="en-US" sz="2400" spc="-5" dirty="0">
                    <a:cs typeface="Arial" panose="020B0604020202020204" pitchFamily="34" charset="0"/>
                  </a:rPr>
                  <a:t>n-bit </a:t>
                </a:r>
                <a:r>
                  <a:rPr sz="2400" spc="-5" dirty="0">
                    <a:cs typeface="Arial" panose="020B0604020202020204" pitchFamily="34" charset="0"/>
                  </a:rPr>
                  <a:t>number</a:t>
                </a:r>
                <a:r>
                  <a:rPr lang="en-US" sz="2400" spc="-5" dirty="0">
                    <a:cs typeface="Arial" panose="020B0604020202020204" pitchFamily="34" charset="0"/>
                  </a:rPr>
                  <a:t> </a:t>
                </a:r>
                <a:r>
                  <a:rPr sz="2400" spc="-5" dirty="0">
                    <a:cs typeface="Arial" panose="020B0604020202020204" pitchFamily="34" charset="0"/>
                  </a:rPr>
                  <a:t>and testing </a:t>
                </a:r>
                <a:r>
                  <a:rPr sz="2400" dirty="0">
                    <a:cs typeface="Arial" panose="020B0604020202020204" pitchFamily="34" charset="0"/>
                  </a:rPr>
                  <a:t>for  </a:t>
                </a:r>
                <a:r>
                  <a:rPr sz="2400" spc="-5" dirty="0">
                    <a:cs typeface="Arial" panose="020B0604020202020204" pitchFamily="34" charset="0"/>
                  </a:rPr>
                  <a:t>Primality, </a:t>
                </a:r>
                <a:r>
                  <a:rPr sz="2400" dirty="0">
                    <a:cs typeface="Arial" panose="020B0604020202020204" pitchFamily="34" charset="0"/>
                  </a:rPr>
                  <a:t>we </a:t>
                </a:r>
                <a:r>
                  <a:rPr sz="2400" spc="-5" dirty="0">
                    <a:cs typeface="Arial" panose="020B0604020202020204" pitchFamily="34" charset="0"/>
                  </a:rPr>
                  <a:t>will </a:t>
                </a:r>
                <a:r>
                  <a:rPr sz="2400" dirty="0">
                    <a:solidFill>
                      <a:srgbClr val="FF0000"/>
                    </a:solidFill>
                    <a:cs typeface="Arial" panose="020B0604020202020204" pitchFamily="34" charset="0"/>
                  </a:rPr>
                  <a:t>find</a:t>
                </a:r>
                <a:r>
                  <a:rPr sz="2400" spc="25" dirty="0">
                    <a:solidFill>
                      <a:srgbClr val="FF0000"/>
                    </a:solidFill>
                    <a:cs typeface="Arial" panose="020B0604020202020204" pitchFamily="34" charset="0"/>
                  </a:rPr>
                  <a:t> </a:t>
                </a:r>
                <a:r>
                  <a:rPr sz="2400" dirty="0">
                    <a:cs typeface="Arial" panose="020B0604020202020204" pitchFamily="34" charset="0"/>
                  </a:rPr>
                  <a:t>a</a:t>
                </a:r>
                <a:r>
                  <a:rPr sz="2400" spc="10" dirty="0">
                    <a:cs typeface="Arial" panose="020B0604020202020204" pitchFamily="34" charset="0"/>
                  </a:rPr>
                  <a:t> </a:t>
                </a:r>
                <a:r>
                  <a:rPr sz="2400" dirty="0">
                    <a:cs typeface="Arial" panose="020B0604020202020204" pitchFamily="34" charset="0"/>
                  </a:rPr>
                  <a:t>prime</a:t>
                </a:r>
                <a:r>
                  <a:rPr lang="en-US" sz="2400" dirty="0">
                    <a:cs typeface="Arial" panose="020B0604020202020204" pitchFamily="34" charset="0"/>
                  </a:rPr>
                  <a:t> </a:t>
                </a:r>
                <a:r>
                  <a:rPr sz="2400" dirty="0">
                    <a:cs typeface="Arial" panose="020B0604020202020204" pitchFamily="34" charset="0"/>
                  </a:rPr>
                  <a:t>in </a:t>
                </a:r>
                <a:r>
                  <a:rPr lang="en-US" sz="2400" dirty="0">
                    <a:cs typeface="Arial" panose="020B0604020202020204" pitchFamily="34" charset="0"/>
                  </a:rPr>
                  <a:t>expected </a:t>
                </a:r>
                <a:r>
                  <a:rPr sz="2400" spc="-5" dirty="0">
                    <a:cs typeface="Arial" panose="020B0604020202020204" pitchFamily="34" charset="0"/>
                  </a:rPr>
                  <a:t>O(</a:t>
                </a:r>
                <a:r>
                  <a:rPr lang="en-US" sz="2400" spc="-5" dirty="0">
                    <a:cs typeface="Arial" panose="020B0604020202020204" pitchFamily="34" charset="0"/>
                  </a:rPr>
                  <a:t>n</a:t>
                </a:r>
                <a:r>
                  <a:rPr sz="2400" dirty="0">
                    <a:cs typeface="Arial" panose="020B0604020202020204" pitchFamily="34" charset="0"/>
                  </a:rPr>
                  <a:t>) </a:t>
                </a:r>
                <a:r>
                  <a:rPr lang="en-US" sz="2400" dirty="0">
                    <a:cs typeface="Arial" panose="020B0604020202020204" pitchFamily="34" charset="0"/>
                  </a:rPr>
                  <a:t>steps. Here n</a:t>
                </a:r>
                <a14:m>
                  <m:oMath xmlns:m="http://schemas.openxmlformats.org/officeDocument/2006/math">
                    <m:r>
                      <a:rPr lang="en-US" sz="2400" i="1" dirty="0" smtClean="0">
                        <a:latin typeface="Cambria Math" panose="02040503050406030204" pitchFamily="18" charset="0"/>
                        <a:ea typeface="Cambria Math" panose="02040503050406030204" pitchFamily="18" charset="0"/>
                        <a:cs typeface="Arial" panose="020B0604020202020204" pitchFamily="34" charset="0"/>
                      </a:rPr>
                      <m:t>≈</m:t>
                    </m:r>
                  </m:oMath>
                </a14:m>
                <a:r>
                  <a:rPr sz="2400" dirty="0">
                    <a:cs typeface="Arial" panose="020B0604020202020204" pitchFamily="34" charset="0"/>
                  </a:rPr>
                  <a:t> </a:t>
                </a:r>
                <a:r>
                  <a:rPr lang="en-US" sz="2400" spc="-5" dirty="0">
                    <a:cs typeface="Arial" panose="020B0604020202020204" pitchFamily="34" charset="0"/>
                  </a:rPr>
                  <a:t>ln </a:t>
                </a:r>
                <a:r>
                  <a:rPr sz="2400" spc="-5" dirty="0">
                    <a:cs typeface="Arial" panose="020B0604020202020204" pitchFamily="34" charset="0"/>
                  </a:rPr>
                  <a:t>x</a:t>
                </a:r>
                <a:r>
                  <a:rPr lang="en-US" sz="2400" spc="-5" dirty="0">
                    <a:cs typeface="Arial" panose="020B0604020202020204" pitchFamily="34" charset="0"/>
                  </a:rPr>
                  <a:t>.</a:t>
                </a:r>
                <a:endParaRPr lang="en-US" sz="2400" dirty="0">
                  <a:cs typeface="Arial" panose="020B0604020202020204" pitchFamily="34" charset="0"/>
                </a:endParaRPr>
              </a:p>
              <a:p>
                <a:pPr marL="50800" marR="17780">
                  <a:lnSpc>
                    <a:spcPts val="3500"/>
                  </a:lnSpc>
                  <a:spcBef>
                    <a:spcPts val="120"/>
                  </a:spcBef>
                  <a:tabLst>
                    <a:tab pos="4397375" algn="l"/>
                  </a:tabLst>
                </a:pPr>
                <a:endParaRPr sz="2350" dirty="0">
                  <a:cs typeface="Arial" panose="020B0604020202020204" pitchFamily="34" charset="0"/>
                </a:endParaRPr>
              </a:p>
              <a:p>
                <a:pPr marL="393700" indent="-342900">
                  <a:lnSpc>
                    <a:spcPct val="100000"/>
                  </a:lnSpc>
                  <a:spcBef>
                    <a:spcPts val="439"/>
                  </a:spcBef>
                  <a:buChar char="•"/>
                  <a:tabLst>
                    <a:tab pos="393065" algn="l"/>
                    <a:tab pos="393700" algn="l"/>
                  </a:tabLst>
                </a:pPr>
                <a:endParaRPr sz="1800" dirty="0">
                  <a:cs typeface="Arial" panose="020B0604020202020204" pitchFamily="34" charset="0"/>
                </a:endParaRPr>
              </a:p>
            </p:txBody>
          </p:sp>
        </mc:Choice>
        <mc:Fallback xmlns="">
          <p:sp>
            <p:nvSpPr>
              <p:cNvPr id="5" name="object 5"/>
              <p:cNvSpPr txBox="1">
                <a:spLocks noRot="1" noChangeAspect="1" noMove="1" noResize="1" noEditPoints="1" noAdjustHandles="1" noChangeArrowheads="1" noChangeShapeType="1" noTextEdit="1"/>
              </p:cNvSpPr>
              <p:nvPr/>
            </p:nvSpPr>
            <p:spPr>
              <a:xfrm>
                <a:off x="291180" y="2796989"/>
                <a:ext cx="8983280" cy="2149306"/>
              </a:xfrm>
              <a:prstGeom prst="rect">
                <a:avLst/>
              </a:prstGeom>
              <a:blipFill>
                <a:blip r:embed="rId2"/>
                <a:stretch>
                  <a:fillRect l="-1554" t="-117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1CB5591A-A3FB-BF37-9352-47C421435C79}"/>
              </a:ext>
            </a:extLst>
          </p:cNvPr>
          <p:cNvSpPr txBox="1"/>
          <p:nvPr/>
        </p:nvSpPr>
        <p:spPr>
          <a:xfrm>
            <a:off x="215516" y="5529455"/>
            <a:ext cx="8712967" cy="830997"/>
          </a:xfrm>
          <a:prstGeom prst="rect">
            <a:avLst/>
          </a:prstGeom>
          <a:noFill/>
        </p:spPr>
        <p:txBody>
          <a:bodyPr wrap="square">
            <a:spAutoFit/>
          </a:bodyPr>
          <a:lstStyle/>
          <a:p>
            <a:r>
              <a:rPr lang="en-US" sz="2400" b="1" dirty="0">
                <a:solidFill>
                  <a:srgbClr val="FF0000"/>
                </a:solidFill>
              </a:rPr>
              <a:t>Open: </a:t>
            </a:r>
            <a:r>
              <a:rPr lang="en-US" sz="2400" dirty="0"/>
              <a:t>Pseudo-deterministic,  come up with an n-bit prime, using randomness but produce the same n-bit prime for each n. </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932362F-9337-413B-C94E-3F9EF3E3D940}"/>
                  </a:ext>
                </a:extLst>
              </p:cNvPr>
              <p:cNvSpPr/>
              <p:nvPr/>
            </p:nvSpPr>
            <p:spPr>
              <a:xfrm>
                <a:off x="307340" y="4365104"/>
                <a:ext cx="8545480" cy="1200329"/>
              </a:xfrm>
              <a:prstGeom prst="rect">
                <a:avLst/>
              </a:prstGeom>
            </p:spPr>
            <p:txBody>
              <a:bodyPr wrap="square">
                <a:spAutoFit/>
              </a:bodyPr>
              <a:lstStyle/>
              <a:p>
                <a:r>
                  <a:rPr lang="en-US" sz="2400" b="1" dirty="0"/>
                  <a:t>Primality tests</a:t>
                </a:r>
                <a:r>
                  <a:rPr lang="en-US" sz="2400" dirty="0"/>
                  <a:t> [Miller’76, Rabin’80, Goldwasser-Kilian’86, Agrawal-Kayal-Saxena’02] Can test in time </a:t>
                </a:r>
                <a14:m>
                  <m:oMath xmlns:m="http://schemas.openxmlformats.org/officeDocument/2006/math">
                    <m:r>
                      <a:rPr lang="en-US" sz="2400" b="0" i="1" smtClean="0">
                        <a:latin typeface="Cambria Math" panose="02040503050406030204" pitchFamily="18" charset="0"/>
                      </a:rPr>
                      <m:t>𝑂</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baseline="30000" smtClean="0">
                        <a:latin typeface="Cambria Math" panose="02040503050406030204" pitchFamily="18" charset="0"/>
                      </a:rPr>
                      <m:t>6</m:t>
                    </m:r>
                    <m:r>
                      <a:rPr lang="en-US" sz="2400" b="0" i="1" smtClean="0">
                        <a:latin typeface="Cambria Math" panose="02040503050406030204" pitchFamily="18" charset="0"/>
                      </a:rPr>
                      <m:t>)</m:t>
                    </m:r>
                  </m:oMath>
                </a14:m>
                <a:r>
                  <a:rPr lang="en-US" sz="2400" dirty="0"/>
                  <a:t>. if a given </a:t>
                </a:r>
                <a14:m>
                  <m:oMath xmlns:m="http://schemas.openxmlformats.org/officeDocument/2006/math">
                    <m:r>
                      <a:rPr lang="en-US" sz="2400" b="0" i="1" smtClean="0">
                        <a:latin typeface="Cambria Math" panose="02040503050406030204" pitchFamily="18" charset="0"/>
                      </a:rPr>
                      <m:t>𝑛</m:t>
                    </m:r>
                  </m:oMath>
                </a14:m>
                <a:r>
                  <a:rPr lang="en-US" sz="2400" dirty="0"/>
                  <a:t>-bit number is prime. Probabilistic algorithms work in O(n</a:t>
                </a:r>
                <a:r>
                  <a:rPr lang="en-US" sz="2400" baseline="30000" dirty="0"/>
                  <a:t>3</a:t>
                </a:r>
                <a:r>
                  <a:rPr lang="en-US" sz="2400" dirty="0"/>
                  <a:t>log n) with O(1/2</a:t>
                </a:r>
                <a:r>
                  <a:rPr lang="en-US" sz="2400" baseline="30000" dirty="0"/>
                  <a:t>n</a:t>
                </a:r>
                <a:r>
                  <a:rPr lang="en-US" sz="2400" dirty="0"/>
                  <a:t>)</a:t>
                </a:r>
              </a:p>
            </p:txBody>
          </p:sp>
        </mc:Choice>
        <mc:Fallback xmlns="">
          <p:sp>
            <p:nvSpPr>
              <p:cNvPr id="7" name="Rectangle 6">
                <a:extLst>
                  <a:ext uri="{FF2B5EF4-FFF2-40B4-BE49-F238E27FC236}">
                    <a16:creationId xmlns:a16="http://schemas.microsoft.com/office/drawing/2014/main" id="{8932362F-9337-413B-C94E-3F9EF3E3D940}"/>
                  </a:ext>
                </a:extLst>
              </p:cNvPr>
              <p:cNvSpPr>
                <a:spLocks noRot="1" noChangeAspect="1" noMove="1" noResize="1" noEditPoints="1" noAdjustHandles="1" noChangeArrowheads="1" noChangeShapeType="1" noTextEdit="1"/>
              </p:cNvSpPr>
              <p:nvPr/>
            </p:nvSpPr>
            <p:spPr>
              <a:xfrm>
                <a:off x="307340" y="4365104"/>
                <a:ext cx="8545480" cy="1200329"/>
              </a:xfrm>
              <a:prstGeom prst="rect">
                <a:avLst/>
              </a:prstGeom>
              <a:blipFill>
                <a:blip r:embed="rId3"/>
                <a:stretch>
                  <a:fillRect l="-1189" t="-4167" r="-297" b="-9375"/>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19D90F0-A9CC-7676-7915-E823CE7CFB95}"/>
              </a:ext>
            </a:extLst>
          </p:cNvPr>
          <p:cNvSpPr txBox="1"/>
          <p:nvPr/>
        </p:nvSpPr>
        <p:spPr>
          <a:xfrm>
            <a:off x="223596" y="6396335"/>
            <a:ext cx="8712967" cy="461665"/>
          </a:xfrm>
          <a:prstGeom prst="rect">
            <a:avLst/>
          </a:prstGeom>
          <a:noFill/>
        </p:spPr>
        <p:txBody>
          <a:bodyPr wrap="square">
            <a:spAutoFit/>
          </a:bodyPr>
          <a:lstStyle/>
          <a:p>
            <a:r>
              <a:rPr lang="en-US" sz="2400" b="1" dirty="0">
                <a:solidFill>
                  <a:srgbClr val="FF0000"/>
                </a:solidFill>
              </a:rPr>
              <a:t>Open: </a:t>
            </a:r>
            <a:r>
              <a:rPr lang="en-US" sz="2400" dirty="0"/>
              <a:t>Safe Primes?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How to come up with a generator g </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6C71DC0F-A956-AB39-5923-B874083B08AC}"/>
                  </a:ext>
                </a:extLst>
              </p:cNvPr>
              <p:cNvSpPr/>
              <p:nvPr/>
            </p:nvSpPr>
            <p:spPr>
              <a:xfrm>
                <a:off x="935088" y="1493202"/>
                <a:ext cx="7957392" cy="987322"/>
              </a:xfrm>
              <a:prstGeom prst="rect">
                <a:avLst/>
              </a:prstGeom>
            </p:spPr>
            <p:txBody>
              <a:bodyPr wrap="square">
                <a:spAutoFit/>
              </a:bodyPr>
              <a:lstStyle/>
              <a:p>
                <a:r>
                  <a:rPr lang="en-US" sz="2800" dirty="0"/>
                  <a:t>(1) </a:t>
                </a:r>
                <a:r>
                  <a:rPr lang="en-US" sz="2800" b="1" dirty="0"/>
                  <a:t>There are lots of generators</a:t>
                </a:r>
                <a:r>
                  <a:rPr lang="en-US" sz="2800" dirty="0"/>
                  <a:t>: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m:t>
                    </m:r>
                    <m:func>
                      <m:funcPr>
                        <m:ctrlPr>
                          <a:rPr lang="en-US" sz="2800" b="0" i="0"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r>
                          <a:rPr lang="en-US" sz="2800" b="0" i="1" smtClean="0">
                            <a:latin typeface="Cambria Math" panose="02040503050406030204" pitchFamily="18" charset="0"/>
                            <a:ea typeface="Cambria Math" panose="02040503050406030204" pitchFamily="18" charset="0"/>
                          </a:rPr>
                          <m:t>𝑛</m:t>
                        </m:r>
                      </m:e>
                    </m:func>
                  </m:oMath>
                </a14:m>
                <a:r>
                  <a:rPr lang="en-US" sz="2800" dirty="0"/>
                  <a:t> fraction of </a:t>
                </a:r>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are generators (where p is an n-bit prime).</a:t>
                </a:r>
              </a:p>
            </p:txBody>
          </p:sp>
        </mc:Choice>
        <mc:Fallback xmlns="">
          <p:sp>
            <p:nvSpPr>
              <p:cNvPr id="13" name="Rectangle 12">
                <a:extLst>
                  <a:ext uri="{FF2B5EF4-FFF2-40B4-BE49-F238E27FC236}">
                    <a16:creationId xmlns:a16="http://schemas.microsoft.com/office/drawing/2014/main" id="{6C71DC0F-A956-AB39-5923-B874083B08AC}"/>
                  </a:ext>
                </a:extLst>
              </p:cNvPr>
              <p:cNvSpPr>
                <a:spLocks noRot="1" noChangeAspect="1" noMove="1" noResize="1" noEditPoints="1" noAdjustHandles="1" noChangeArrowheads="1" noChangeShapeType="1" noTextEdit="1"/>
              </p:cNvSpPr>
              <p:nvPr/>
            </p:nvSpPr>
            <p:spPr>
              <a:xfrm>
                <a:off x="935088" y="1493202"/>
                <a:ext cx="7957392" cy="987322"/>
              </a:xfrm>
              <a:prstGeom prst="rect">
                <a:avLst/>
              </a:prstGeom>
              <a:blipFill>
                <a:blip r:embed="rId3"/>
                <a:stretch>
                  <a:fillRect l="-1592" t="-6329" b="-12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B95AA979-3CD4-D138-F1BD-5849AC1D3DE4}"/>
                  </a:ext>
                </a:extLst>
              </p:cNvPr>
              <p:cNvSpPr/>
              <p:nvPr/>
            </p:nvSpPr>
            <p:spPr>
              <a:xfrm>
                <a:off x="935088" y="2636912"/>
                <a:ext cx="8208912" cy="523220"/>
              </a:xfrm>
              <a:prstGeom prst="rect">
                <a:avLst/>
              </a:prstGeom>
            </p:spPr>
            <p:txBody>
              <a:bodyPr wrap="square">
                <a:spAutoFit/>
              </a:bodyPr>
              <a:lstStyle/>
              <a:p>
                <a:r>
                  <a:rPr lang="en-US" sz="2800" dirty="0"/>
                  <a:t>(2) </a:t>
                </a:r>
                <a:r>
                  <a:rPr lang="en-US" sz="2800" b="1" dirty="0"/>
                  <a:t>Testing if </a:t>
                </a:r>
                <a14:m>
                  <m:oMath xmlns:m="http://schemas.openxmlformats.org/officeDocument/2006/math">
                    <m:r>
                      <a:rPr lang="en-US" sz="2800" b="1" i="1" smtClean="0">
                        <a:latin typeface="Cambria Math" panose="02040503050406030204" pitchFamily="18" charset="0"/>
                      </a:rPr>
                      <m:t>𝒈</m:t>
                    </m:r>
                  </m:oMath>
                </a14:m>
                <a:r>
                  <a:rPr lang="en-US" sz="2800" dirty="0"/>
                  <a:t> </a:t>
                </a:r>
                <a:r>
                  <a:rPr lang="en-US" sz="2800" b="1" dirty="0"/>
                  <a:t>is a generator</a:t>
                </a:r>
                <a:r>
                  <a:rPr lang="en-US" sz="2800" dirty="0"/>
                  <a:t>: </a:t>
                </a:r>
              </a:p>
            </p:txBody>
          </p:sp>
        </mc:Choice>
        <mc:Fallback xmlns="">
          <p:sp>
            <p:nvSpPr>
              <p:cNvPr id="14" name="Rectangle 13">
                <a:extLst>
                  <a:ext uri="{FF2B5EF4-FFF2-40B4-BE49-F238E27FC236}">
                    <a16:creationId xmlns:a16="http://schemas.microsoft.com/office/drawing/2014/main" id="{B95AA979-3CD4-D138-F1BD-5849AC1D3DE4}"/>
                  </a:ext>
                </a:extLst>
              </p:cNvPr>
              <p:cNvSpPr>
                <a:spLocks noRot="1" noChangeAspect="1" noMove="1" noResize="1" noEditPoints="1" noAdjustHandles="1" noChangeArrowheads="1" noChangeShapeType="1" noTextEdit="1"/>
              </p:cNvSpPr>
              <p:nvPr/>
            </p:nvSpPr>
            <p:spPr>
              <a:xfrm>
                <a:off x="935088" y="2636912"/>
                <a:ext cx="8208912" cy="523220"/>
              </a:xfrm>
              <a:prstGeom prst="rect">
                <a:avLst/>
              </a:prstGeom>
              <a:blipFill>
                <a:blip r:embed="rId4"/>
                <a:stretch>
                  <a:fillRect l="-1546" t="-11905"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BF608A9-4A94-FD20-67B1-54E7C65FF85F}"/>
                  </a:ext>
                </a:extLst>
              </p:cNvPr>
              <p:cNvSpPr/>
              <p:nvPr/>
            </p:nvSpPr>
            <p:spPr>
              <a:xfrm>
                <a:off x="1152927" y="3376156"/>
                <a:ext cx="7811561" cy="1436099"/>
              </a:xfrm>
              <a:prstGeom prst="rect">
                <a:avLst/>
              </a:prstGeom>
              <a:ln w="25400">
                <a:solidFill>
                  <a:schemeClr val="tx1"/>
                </a:solidFill>
              </a:ln>
            </p:spPr>
            <p:txBody>
              <a:bodyPr wrap="square">
                <a:spAutoFit/>
              </a:bodyPr>
              <a:lstStyle/>
              <a:p>
                <a:r>
                  <a:rPr lang="en-US" sz="2800" u="sng" dirty="0"/>
                  <a:t>Theorem</a:t>
                </a:r>
                <a:r>
                  <a:rPr lang="en-US" sz="2800" dirty="0"/>
                  <a:t>: let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𝑘</m:t>
                        </m:r>
                      </m:sub>
                    </m:sSub>
                  </m:oMath>
                </a14:m>
                <a:r>
                  <a:rPr lang="en-US" sz="2800" dirty="0"/>
                  <a:t> be the prime factors of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−1</m:t>
                    </m:r>
                  </m:oMath>
                </a14:m>
                <a:r>
                  <a:rPr lang="en-US" sz="2800" dirty="0"/>
                  <a:t>. Then, g is a generator of </a:t>
                </a:r>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if and only if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m:t>
                        </m:r>
                        <m:r>
                          <a:rPr lang="en-US" sz="2800" b="0" i="1" smtClean="0">
                            <a:latin typeface="Cambria Math" panose="02040503050406030204" pitchFamily="18" charset="0"/>
                          </a:rPr>
                          <m:t>𝑝</m:t>
                        </m:r>
                        <m:r>
                          <a:rPr lang="en-US" sz="2800" b="0" i="1" smtClean="0">
                            <a:latin typeface="Cambria Math" panose="02040503050406030204" pitchFamily="18" charset="0"/>
                          </a:rPr>
                          <m:t>−1)/</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𝑖</m:t>
                            </m:r>
                          </m:sub>
                        </m:sSub>
                      </m:sup>
                    </m:sSup>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 (</m:t>
                    </m:r>
                    <m:r>
                      <m:rPr>
                        <m:sty m:val="p"/>
                      </m:rPr>
                      <a:rPr lang="en-US" sz="2800" b="0" i="0" smtClean="0">
                        <a:latin typeface="Cambria Math" panose="02040503050406030204" pitchFamily="18" charset="0"/>
                        <a:ea typeface="Cambria Math" panose="02040503050406030204" pitchFamily="18" charset="0"/>
                      </a:rPr>
                      <m:t>mod</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𝑝</m:t>
                    </m:r>
                    <m:r>
                      <a:rPr lang="en-US" sz="2800" b="0" i="0" smtClean="0">
                        <a:latin typeface="Cambria Math" panose="02040503050406030204" pitchFamily="18" charset="0"/>
                        <a:ea typeface="Cambria Math" panose="02040503050406030204" pitchFamily="18" charset="0"/>
                      </a:rPr>
                      <m:t>)</m:t>
                    </m:r>
                  </m:oMath>
                </a14:m>
                <a:r>
                  <a:rPr lang="en-US" sz="2800" dirty="0"/>
                  <a:t> for all </a:t>
                </a:r>
                <a:r>
                  <a:rPr lang="en-US" sz="2800" dirty="0" err="1"/>
                  <a:t>i</a:t>
                </a:r>
                <a:r>
                  <a:rPr lang="en-US" sz="2800" dirty="0"/>
                  <a:t>.</a:t>
                </a:r>
              </a:p>
            </p:txBody>
          </p:sp>
        </mc:Choice>
        <mc:Fallback xmlns="">
          <p:sp>
            <p:nvSpPr>
              <p:cNvPr id="2" name="Rectangle 1">
                <a:extLst>
                  <a:ext uri="{FF2B5EF4-FFF2-40B4-BE49-F238E27FC236}">
                    <a16:creationId xmlns:a16="http://schemas.microsoft.com/office/drawing/2014/main" id="{EBF608A9-4A94-FD20-67B1-54E7C65FF85F}"/>
                  </a:ext>
                </a:extLst>
              </p:cNvPr>
              <p:cNvSpPr>
                <a:spLocks noRot="1" noChangeAspect="1" noMove="1" noResize="1" noEditPoints="1" noAdjustHandles="1" noChangeArrowheads="1" noChangeShapeType="1" noTextEdit="1"/>
              </p:cNvSpPr>
              <p:nvPr/>
            </p:nvSpPr>
            <p:spPr>
              <a:xfrm>
                <a:off x="1152927" y="3376156"/>
                <a:ext cx="7811561" cy="1436099"/>
              </a:xfrm>
              <a:prstGeom prst="rect">
                <a:avLst/>
              </a:prstGeom>
              <a:blipFill>
                <a:blip r:embed="rId5"/>
                <a:stretch>
                  <a:fillRect l="-1454" t="-3448" r="-2100" b="-10345"/>
                </a:stretch>
              </a:blipFill>
              <a:ln w="25400">
                <a:solidFill>
                  <a:schemeClr val="tx1"/>
                </a:solidFill>
              </a:ln>
            </p:spPr>
            <p:txBody>
              <a:bodyPr/>
              <a:lstStyle/>
              <a:p>
                <a:r>
                  <a:rPr lang="en-US">
                    <a:noFill/>
                  </a:rPr>
                  <a:t> </a:t>
                </a:r>
              </a:p>
            </p:txBody>
          </p:sp>
        </mc:Fallback>
      </mc:AlternateContent>
      <p:sp>
        <p:nvSpPr>
          <p:cNvPr id="4" name="TextBox 3">
            <a:extLst>
              <a:ext uri="{FF2B5EF4-FFF2-40B4-BE49-F238E27FC236}">
                <a16:creationId xmlns:a16="http://schemas.microsoft.com/office/drawing/2014/main" id="{3E953FB1-9A2E-A7D7-88D8-27678642FB49}"/>
              </a:ext>
            </a:extLst>
          </p:cNvPr>
          <p:cNvSpPr txBox="1"/>
          <p:nvPr/>
        </p:nvSpPr>
        <p:spPr>
          <a:xfrm>
            <a:off x="1121269" y="5364798"/>
            <a:ext cx="7739553" cy="830997"/>
          </a:xfrm>
          <a:prstGeom prst="rect">
            <a:avLst/>
          </a:prstGeom>
          <a:noFill/>
        </p:spPr>
        <p:txBody>
          <a:bodyPr wrap="square">
            <a:spAutoFit/>
          </a:bodyPr>
          <a:lstStyle/>
          <a:p>
            <a:r>
              <a:rPr lang="en-US" sz="2400" b="1" dirty="0">
                <a:solidFill>
                  <a:srgbClr val="FF0000"/>
                </a:solidFill>
              </a:rPr>
              <a:t>OPEN: </a:t>
            </a:r>
            <a:r>
              <a:rPr lang="en-US" sz="2400" dirty="0"/>
              <a:t>Can you test if g is a generator without knowing the prime factorization of p-1?  </a:t>
            </a:r>
          </a:p>
        </p:txBody>
      </p:sp>
      <p:sp>
        <p:nvSpPr>
          <p:cNvPr id="5" name="TextBox 4">
            <a:extLst>
              <a:ext uri="{FF2B5EF4-FFF2-40B4-BE49-F238E27FC236}">
                <a16:creationId xmlns:a16="http://schemas.microsoft.com/office/drawing/2014/main" id="{9214B0A3-BEB9-3FB5-9223-9E2CD3BBEADF}"/>
              </a:ext>
            </a:extLst>
          </p:cNvPr>
          <p:cNvSpPr txBox="1"/>
          <p:nvPr/>
        </p:nvSpPr>
        <p:spPr>
          <a:xfrm>
            <a:off x="1152927" y="6137034"/>
            <a:ext cx="7739553" cy="830997"/>
          </a:xfrm>
          <a:prstGeom prst="rect">
            <a:avLst/>
          </a:prstGeom>
          <a:noFill/>
        </p:spPr>
        <p:txBody>
          <a:bodyPr wrap="square">
            <a:spAutoFit/>
          </a:bodyPr>
          <a:lstStyle/>
          <a:p>
            <a:r>
              <a:rPr lang="en-US" sz="2400" b="1" dirty="0">
                <a:solidFill>
                  <a:srgbClr val="FF0000"/>
                </a:solidFill>
              </a:rPr>
              <a:t>OPEN: </a:t>
            </a:r>
            <a:r>
              <a:rPr lang="en-US" sz="2400" dirty="0"/>
              <a:t>Pseudo Det can come up with a generator if know factorization of (p-1), how about deterministically?</a:t>
            </a:r>
          </a:p>
        </p:txBody>
      </p:sp>
      <p:sp>
        <p:nvSpPr>
          <p:cNvPr id="6" name="TextBox 5">
            <a:extLst>
              <a:ext uri="{FF2B5EF4-FFF2-40B4-BE49-F238E27FC236}">
                <a16:creationId xmlns:a16="http://schemas.microsoft.com/office/drawing/2014/main" id="{8A78DF27-0DEE-DA3C-656A-F2BCC4B66A0C}"/>
              </a:ext>
            </a:extLst>
          </p:cNvPr>
          <p:cNvSpPr txBox="1"/>
          <p:nvPr/>
        </p:nvSpPr>
        <p:spPr>
          <a:xfrm>
            <a:off x="321911" y="6514060"/>
            <a:ext cx="7272808" cy="907941"/>
          </a:xfrm>
          <a:prstGeom prst="rect">
            <a:avLst/>
          </a:prstGeom>
          <a:noFill/>
        </p:spPr>
        <p:txBody>
          <a:bodyPr wrap="square" rtlCol="0">
            <a:spAutoFit/>
          </a:bodyPr>
          <a:lstStyle/>
          <a:p>
            <a:pPr marL="76200">
              <a:lnSpc>
                <a:spcPct val="100000"/>
              </a:lnSpc>
            </a:pPr>
            <a:r>
              <a:rPr lang="en-US" sz="2400" spc="-5" dirty="0">
                <a:solidFill>
                  <a:srgbClr val="3333CC"/>
                </a:solidFill>
                <a:cs typeface="Arial" panose="020B0604020202020204" pitchFamily="34" charset="0"/>
              </a:rPr>
              <a:t>But </a:t>
            </a:r>
            <a:r>
              <a:rPr lang="en-US" sz="2400" dirty="0">
                <a:solidFill>
                  <a:srgbClr val="3333CC"/>
                </a:solidFill>
                <a:cs typeface="Arial" panose="020B0604020202020204" pitchFamily="34" charset="0"/>
              </a:rPr>
              <a:t>do we </a:t>
            </a:r>
            <a:r>
              <a:rPr lang="en-US" sz="2400" spc="-5" dirty="0">
                <a:solidFill>
                  <a:srgbClr val="3333CC"/>
                </a:solidFill>
                <a:cs typeface="Arial" panose="020B0604020202020204" pitchFamily="34" charset="0"/>
              </a:rPr>
              <a:t>know the factorization</a:t>
            </a:r>
            <a:r>
              <a:rPr lang="en-US" sz="2400" spc="5" dirty="0">
                <a:solidFill>
                  <a:srgbClr val="3333CC"/>
                </a:solidFill>
                <a:cs typeface="Arial" panose="020B0604020202020204" pitchFamily="34" charset="0"/>
              </a:rPr>
              <a:t> </a:t>
            </a:r>
            <a:r>
              <a:rPr lang="en-US" sz="2400" dirty="0">
                <a:solidFill>
                  <a:srgbClr val="3333CC"/>
                </a:solidFill>
                <a:cs typeface="Arial" panose="020B0604020202020204" pitchFamily="34" charset="0"/>
              </a:rPr>
              <a:t>of (p-1)?  </a:t>
            </a:r>
            <a:r>
              <a:rPr lang="en-US" sz="2400" dirty="0">
                <a:cs typeface="Arial" panose="020B0604020202020204" pitchFamily="34" charset="0"/>
              </a:rPr>
              <a:t>No.</a:t>
            </a:r>
          </a:p>
          <a:p>
            <a:pPr marL="288290">
              <a:lnSpc>
                <a:spcPct val="100000"/>
              </a:lnSpc>
              <a:spcBef>
                <a:spcPts val="640"/>
              </a:spcBef>
            </a:pPr>
            <a:r>
              <a:rPr lang="en-US" sz="2400" dirty="0">
                <a:cs typeface="Arial" panose="020B0604020202020204" pitchFamily="34" charset="0"/>
              </a:rPr>
              <a:t>Idea: Choose prime </a:t>
            </a:r>
            <a:r>
              <a:rPr lang="en-US" sz="2400" spc="-5" dirty="0">
                <a:cs typeface="Arial" panose="020B0604020202020204" pitchFamily="34" charset="0"/>
              </a:rPr>
              <a:t>with </a:t>
            </a:r>
            <a:r>
              <a:rPr lang="en-US" sz="2400" dirty="0">
                <a:cs typeface="Arial" panose="020B0604020202020204" pitchFamily="34" charset="0"/>
              </a:rPr>
              <a:t>p-1 in </a:t>
            </a:r>
            <a:r>
              <a:rPr lang="en-US" sz="2400" spc="-5" dirty="0">
                <a:cs typeface="Arial" panose="020B0604020202020204" pitchFamily="34" charset="0"/>
              </a:rPr>
              <a:t>factored form</a:t>
            </a:r>
            <a:r>
              <a:rPr lang="en-US" sz="2400" spc="-75" dirty="0">
                <a:cs typeface="Arial" panose="020B0604020202020204" pitchFamily="34" charset="0"/>
              </a:rPr>
              <a:t> </a:t>
            </a:r>
            <a:r>
              <a:rPr lang="en-US" sz="2400" dirty="0">
                <a:solidFill>
                  <a:srgbClr val="0066FF"/>
                </a:solidFill>
                <a:cs typeface="Arial" panose="020B0604020202020204" pitchFamily="34" charset="0"/>
              </a:rPr>
              <a:t>-</a:t>
            </a:r>
            <a:endParaRPr lang="en-US" sz="2400" dirty="0"/>
          </a:p>
        </p:txBody>
      </p:sp>
    </p:spTree>
    <p:extLst>
      <p:ext uri="{BB962C8B-B14F-4D97-AF65-F5344CB8AC3E}">
        <p14:creationId xmlns:p14="http://schemas.microsoft.com/office/powerpoint/2010/main" val="471839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 grpId="0" animBg="1"/>
      <p:bldP spid="4" grpId="0"/>
      <p:bldP spid="5" grpId="0"/>
      <p:bldP spid="6" grpId="0"/>
      <p:bldP spid="6"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50F7-0246-CEAD-8382-C75662D435C3}"/>
            </a:ext>
          </a:extLst>
        </p:cNvPr>
        <p:cNvGrpSpPr/>
        <p:nvPr/>
      </p:nvGrpSpPr>
      <p:grpSpPr>
        <a:xfrm>
          <a:off x="0" y="0"/>
          <a:ext cx="0" cy="0"/>
          <a:chOff x="0" y="0"/>
          <a:chExt cx="0" cy="0"/>
        </a:xfrm>
      </p:grpSpPr>
      <p:sp>
        <p:nvSpPr>
          <p:cNvPr id="3" name="Subtitle 1">
            <a:extLst>
              <a:ext uri="{FF2B5EF4-FFF2-40B4-BE49-F238E27FC236}">
                <a16:creationId xmlns:a16="http://schemas.microsoft.com/office/drawing/2014/main" id="{55844FDF-12F7-19DA-3D56-D4485E237842}"/>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How to come up with a generator g </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06005929-9EAB-3330-4C6B-02AA85C344FA}"/>
                  </a:ext>
                </a:extLst>
              </p:cNvPr>
              <p:cNvSpPr/>
              <p:nvPr/>
            </p:nvSpPr>
            <p:spPr>
              <a:xfrm>
                <a:off x="935088" y="1493202"/>
                <a:ext cx="7957392" cy="987322"/>
              </a:xfrm>
              <a:prstGeom prst="rect">
                <a:avLst/>
              </a:prstGeom>
            </p:spPr>
            <p:txBody>
              <a:bodyPr wrap="square">
                <a:spAutoFit/>
              </a:bodyPr>
              <a:lstStyle/>
              <a:p>
                <a:r>
                  <a:rPr lang="en-US" sz="2800" dirty="0"/>
                  <a:t>(1) </a:t>
                </a:r>
                <a:r>
                  <a:rPr lang="en-US" sz="2800" b="1" dirty="0"/>
                  <a:t>There are lots of generators</a:t>
                </a:r>
                <a:r>
                  <a:rPr lang="en-US" sz="2800" dirty="0"/>
                  <a:t>: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m:t>
                    </m:r>
                    <m:func>
                      <m:funcPr>
                        <m:ctrlPr>
                          <a:rPr lang="en-US" sz="2800" b="0" i="0" smtClean="0">
                            <a:latin typeface="Cambria Math" panose="02040503050406030204" pitchFamily="18" charset="0"/>
                            <a:ea typeface="Cambria Math" panose="02040503050406030204" pitchFamily="18" charset="0"/>
                          </a:rPr>
                        </m:ctrlPr>
                      </m:funcPr>
                      <m:fName>
                        <m:r>
                          <m:rPr>
                            <m:sty m:val="p"/>
                          </m:rPr>
                          <a:rPr lang="en-US" sz="2800" b="0" i="0" smtClean="0">
                            <a:latin typeface="Cambria Math" panose="02040503050406030204" pitchFamily="18" charset="0"/>
                            <a:ea typeface="Cambria Math" panose="02040503050406030204" pitchFamily="18" charset="0"/>
                          </a:rPr>
                          <m:t>log</m:t>
                        </m:r>
                      </m:fName>
                      <m:e>
                        <m:r>
                          <a:rPr lang="en-US" sz="2800" b="0" i="1" smtClean="0">
                            <a:latin typeface="Cambria Math" panose="02040503050406030204" pitchFamily="18" charset="0"/>
                            <a:ea typeface="Cambria Math" panose="02040503050406030204" pitchFamily="18" charset="0"/>
                          </a:rPr>
                          <m:t>𝑛</m:t>
                        </m:r>
                      </m:e>
                    </m:func>
                  </m:oMath>
                </a14:m>
                <a:r>
                  <a:rPr lang="en-US" sz="2800" dirty="0"/>
                  <a:t> fraction of </a:t>
                </a:r>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are generators (where p is an n-bit prime).</a:t>
                </a:r>
              </a:p>
            </p:txBody>
          </p:sp>
        </mc:Choice>
        <mc:Fallback>
          <p:sp>
            <p:nvSpPr>
              <p:cNvPr id="13" name="Rectangle 12">
                <a:extLst>
                  <a:ext uri="{FF2B5EF4-FFF2-40B4-BE49-F238E27FC236}">
                    <a16:creationId xmlns:a16="http://schemas.microsoft.com/office/drawing/2014/main" id="{06005929-9EAB-3330-4C6B-02AA85C344FA}"/>
                  </a:ext>
                </a:extLst>
              </p:cNvPr>
              <p:cNvSpPr>
                <a:spLocks noRot="1" noChangeAspect="1" noMove="1" noResize="1" noEditPoints="1" noAdjustHandles="1" noChangeArrowheads="1" noChangeShapeType="1" noTextEdit="1"/>
              </p:cNvSpPr>
              <p:nvPr/>
            </p:nvSpPr>
            <p:spPr>
              <a:xfrm>
                <a:off x="935088" y="1493202"/>
                <a:ext cx="7957392" cy="987322"/>
              </a:xfrm>
              <a:prstGeom prst="rect">
                <a:avLst/>
              </a:prstGeom>
              <a:blipFill>
                <a:blip r:embed="rId3"/>
                <a:stretch>
                  <a:fillRect l="-1592" t="-6329" b="-1265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F64D1E2C-9848-F910-DFE5-0D7F473E3D50}"/>
                  </a:ext>
                </a:extLst>
              </p:cNvPr>
              <p:cNvSpPr/>
              <p:nvPr/>
            </p:nvSpPr>
            <p:spPr>
              <a:xfrm>
                <a:off x="935088" y="2636912"/>
                <a:ext cx="8208912" cy="523220"/>
              </a:xfrm>
              <a:prstGeom prst="rect">
                <a:avLst/>
              </a:prstGeom>
            </p:spPr>
            <p:txBody>
              <a:bodyPr wrap="square">
                <a:spAutoFit/>
              </a:bodyPr>
              <a:lstStyle/>
              <a:p>
                <a:r>
                  <a:rPr lang="en-US" sz="2800" dirty="0"/>
                  <a:t>(2) </a:t>
                </a:r>
                <a:r>
                  <a:rPr lang="en-US" sz="2800" b="1" dirty="0"/>
                  <a:t>Testing if </a:t>
                </a:r>
                <a14:m>
                  <m:oMath xmlns:m="http://schemas.openxmlformats.org/officeDocument/2006/math">
                    <m:r>
                      <a:rPr lang="en-US" sz="2800" b="1" i="1" smtClean="0">
                        <a:latin typeface="Cambria Math" panose="02040503050406030204" pitchFamily="18" charset="0"/>
                      </a:rPr>
                      <m:t>𝒈</m:t>
                    </m:r>
                  </m:oMath>
                </a14:m>
                <a:r>
                  <a:rPr lang="en-US" sz="2800" dirty="0"/>
                  <a:t> </a:t>
                </a:r>
                <a:r>
                  <a:rPr lang="en-US" sz="2800" b="1" dirty="0"/>
                  <a:t>is a generator</a:t>
                </a:r>
                <a:r>
                  <a:rPr lang="en-US" sz="2800" dirty="0"/>
                  <a:t>: </a:t>
                </a:r>
              </a:p>
            </p:txBody>
          </p:sp>
        </mc:Choice>
        <mc:Fallback>
          <p:sp>
            <p:nvSpPr>
              <p:cNvPr id="14" name="Rectangle 13">
                <a:extLst>
                  <a:ext uri="{FF2B5EF4-FFF2-40B4-BE49-F238E27FC236}">
                    <a16:creationId xmlns:a16="http://schemas.microsoft.com/office/drawing/2014/main" id="{F64D1E2C-9848-F910-DFE5-0D7F473E3D50}"/>
                  </a:ext>
                </a:extLst>
              </p:cNvPr>
              <p:cNvSpPr>
                <a:spLocks noRot="1" noChangeAspect="1" noMove="1" noResize="1" noEditPoints="1" noAdjustHandles="1" noChangeArrowheads="1" noChangeShapeType="1" noTextEdit="1"/>
              </p:cNvSpPr>
              <p:nvPr/>
            </p:nvSpPr>
            <p:spPr>
              <a:xfrm>
                <a:off x="935088" y="2636912"/>
                <a:ext cx="8208912" cy="523220"/>
              </a:xfrm>
              <a:prstGeom prst="rect">
                <a:avLst/>
              </a:prstGeom>
              <a:blipFill>
                <a:blip r:embed="rId4"/>
                <a:stretch>
                  <a:fillRect l="-1546" t="-11905" b="-3095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D137EA41-2473-86E9-EBE6-AA66829A69EC}"/>
                  </a:ext>
                </a:extLst>
              </p:cNvPr>
              <p:cNvSpPr/>
              <p:nvPr/>
            </p:nvSpPr>
            <p:spPr>
              <a:xfrm>
                <a:off x="1152927" y="3376156"/>
                <a:ext cx="7811561" cy="1436099"/>
              </a:xfrm>
              <a:prstGeom prst="rect">
                <a:avLst/>
              </a:prstGeom>
              <a:ln w="25400">
                <a:solidFill>
                  <a:schemeClr val="tx1"/>
                </a:solidFill>
              </a:ln>
            </p:spPr>
            <p:txBody>
              <a:bodyPr wrap="square">
                <a:spAutoFit/>
              </a:bodyPr>
              <a:lstStyle/>
              <a:p>
                <a:r>
                  <a:rPr lang="en-US" sz="2800" u="sng" dirty="0"/>
                  <a:t>Theorem</a:t>
                </a:r>
                <a:r>
                  <a:rPr lang="en-US" sz="2800" dirty="0"/>
                  <a:t>: let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𝑘</m:t>
                        </m:r>
                      </m:sub>
                    </m:sSub>
                  </m:oMath>
                </a14:m>
                <a:r>
                  <a:rPr lang="en-US" sz="2800" dirty="0"/>
                  <a:t> be the prime factors of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−1</m:t>
                    </m:r>
                  </m:oMath>
                </a14:m>
                <a:r>
                  <a:rPr lang="en-US" sz="2800" dirty="0"/>
                  <a:t>. Then, g is a generator of </a:t>
                </a:r>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if and only if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m:t>
                        </m:r>
                        <m:r>
                          <a:rPr lang="en-US" sz="2800" b="0" i="1" smtClean="0">
                            <a:latin typeface="Cambria Math" panose="02040503050406030204" pitchFamily="18" charset="0"/>
                          </a:rPr>
                          <m:t>𝑝</m:t>
                        </m:r>
                        <m:r>
                          <a:rPr lang="en-US" sz="2800" b="0" i="1" smtClean="0">
                            <a:latin typeface="Cambria Math" panose="02040503050406030204" pitchFamily="18" charset="0"/>
                          </a:rPr>
                          <m:t>−1)/</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𝑞</m:t>
                            </m:r>
                          </m:e>
                          <m:sub>
                            <m:r>
                              <a:rPr lang="en-US" sz="2800" b="0" i="1" smtClean="0">
                                <a:latin typeface="Cambria Math" panose="02040503050406030204" pitchFamily="18" charset="0"/>
                              </a:rPr>
                              <m:t>𝑖</m:t>
                            </m:r>
                          </m:sub>
                        </m:sSub>
                      </m:sup>
                    </m:sSup>
                    <m:r>
                      <a:rPr lang="en-US" sz="280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1 (</m:t>
                    </m:r>
                    <m:r>
                      <m:rPr>
                        <m:sty m:val="p"/>
                      </m:rPr>
                      <a:rPr lang="en-US" sz="2800" b="0" i="0" smtClean="0">
                        <a:latin typeface="Cambria Math" panose="02040503050406030204" pitchFamily="18" charset="0"/>
                        <a:ea typeface="Cambria Math" panose="02040503050406030204" pitchFamily="18" charset="0"/>
                      </a:rPr>
                      <m:t>mod</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𝑝</m:t>
                    </m:r>
                    <m:r>
                      <a:rPr lang="en-US" sz="2800" b="0" i="0" smtClean="0">
                        <a:latin typeface="Cambria Math" panose="02040503050406030204" pitchFamily="18" charset="0"/>
                        <a:ea typeface="Cambria Math" panose="02040503050406030204" pitchFamily="18" charset="0"/>
                      </a:rPr>
                      <m:t>)</m:t>
                    </m:r>
                  </m:oMath>
                </a14:m>
                <a:r>
                  <a:rPr lang="en-US" sz="2800" dirty="0"/>
                  <a:t> for all </a:t>
                </a:r>
                <a:r>
                  <a:rPr lang="en-US" sz="2800" dirty="0" err="1"/>
                  <a:t>i</a:t>
                </a:r>
                <a:r>
                  <a:rPr lang="en-US" sz="2800" dirty="0"/>
                  <a:t>.</a:t>
                </a:r>
              </a:p>
            </p:txBody>
          </p:sp>
        </mc:Choice>
        <mc:Fallback>
          <p:sp>
            <p:nvSpPr>
              <p:cNvPr id="2" name="Rectangle 1">
                <a:extLst>
                  <a:ext uri="{FF2B5EF4-FFF2-40B4-BE49-F238E27FC236}">
                    <a16:creationId xmlns:a16="http://schemas.microsoft.com/office/drawing/2014/main" id="{D137EA41-2473-86E9-EBE6-AA66829A69EC}"/>
                  </a:ext>
                </a:extLst>
              </p:cNvPr>
              <p:cNvSpPr>
                <a:spLocks noRot="1" noChangeAspect="1" noMove="1" noResize="1" noEditPoints="1" noAdjustHandles="1" noChangeArrowheads="1" noChangeShapeType="1" noTextEdit="1"/>
              </p:cNvSpPr>
              <p:nvPr/>
            </p:nvSpPr>
            <p:spPr>
              <a:xfrm>
                <a:off x="1152927" y="3376156"/>
                <a:ext cx="7811561" cy="1436099"/>
              </a:xfrm>
              <a:prstGeom prst="rect">
                <a:avLst/>
              </a:prstGeom>
              <a:blipFill>
                <a:blip r:embed="rId5"/>
                <a:stretch>
                  <a:fillRect l="-1454" t="-3448" r="-2100" b="-10345"/>
                </a:stretch>
              </a:blipFill>
              <a:ln w="25400">
                <a:solidFill>
                  <a:schemeClr val="tx1"/>
                </a:solidFill>
              </a:ln>
            </p:spPr>
            <p:txBody>
              <a:bodyPr/>
              <a:lstStyle/>
              <a:p>
                <a:r>
                  <a:rPr lang="en-US">
                    <a:noFill/>
                  </a:rPr>
                  <a:t> </a:t>
                </a:r>
              </a:p>
            </p:txBody>
          </p:sp>
        </mc:Fallback>
      </mc:AlternateContent>
      <p:sp>
        <p:nvSpPr>
          <p:cNvPr id="6" name="TextBox 5">
            <a:extLst>
              <a:ext uri="{FF2B5EF4-FFF2-40B4-BE49-F238E27FC236}">
                <a16:creationId xmlns:a16="http://schemas.microsoft.com/office/drawing/2014/main" id="{9BC03B4E-D8CD-229A-EBDF-2B1FB76CCA3E}"/>
              </a:ext>
            </a:extLst>
          </p:cNvPr>
          <p:cNvSpPr txBox="1"/>
          <p:nvPr/>
        </p:nvSpPr>
        <p:spPr>
          <a:xfrm>
            <a:off x="948611" y="5393808"/>
            <a:ext cx="7272808" cy="907941"/>
          </a:xfrm>
          <a:prstGeom prst="rect">
            <a:avLst/>
          </a:prstGeom>
          <a:noFill/>
        </p:spPr>
        <p:txBody>
          <a:bodyPr wrap="square" rtlCol="0">
            <a:spAutoFit/>
          </a:bodyPr>
          <a:lstStyle/>
          <a:p>
            <a:pPr marL="76200">
              <a:lnSpc>
                <a:spcPct val="100000"/>
              </a:lnSpc>
            </a:pPr>
            <a:r>
              <a:rPr lang="en-US" sz="2400" spc="-5" dirty="0">
                <a:solidFill>
                  <a:srgbClr val="3333CC"/>
                </a:solidFill>
                <a:cs typeface="Arial" panose="020B0604020202020204" pitchFamily="34" charset="0"/>
              </a:rPr>
              <a:t>But </a:t>
            </a:r>
            <a:r>
              <a:rPr lang="en-US" sz="2400" dirty="0">
                <a:solidFill>
                  <a:srgbClr val="3333CC"/>
                </a:solidFill>
                <a:cs typeface="Arial" panose="020B0604020202020204" pitchFamily="34" charset="0"/>
              </a:rPr>
              <a:t>do we </a:t>
            </a:r>
            <a:r>
              <a:rPr lang="en-US" sz="2400" spc="-5" dirty="0">
                <a:solidFill>
                  <a:srgbClr val="3333CC"/>
                </a:solidFill>
                <a:cs typeface="Arial" panose="020B0604020202020204" pitchFamily="34" charset="0"/>
              </a:rPr>
              <a:t>know the factorization</a:t>
            </a:r>
            <a:r>
              <a:rPr lang="en-US" sz="2400" spc="5" dirty="0">
                <a:solidFill>
                  <a:srgbClr val="3333CC"/>
                </a:solidFill>
                <a:cs typeface="Arial" panose="020B0604020202020204" pitchFamily="34" charset="0"/>
              </a:rPr>
              <a:t> </a:t>
            </a:r>
            <a:r>
              <a:rPr lang="en-US" sz="2400" dirty="0">
                <a:solidFill>
                  <a:srgbClr val="3333CC"/>
                </a:solidFill>
                <a:cs typeface="Arial" panose="020B0604020202020204" pitchFamily="34" charset="0"/>
              </a:rPr>
              <a:t>of (p-1)?  </a:t>
            </a:r>
            <a:r>
              <a:rPr lang="en-US" sz="2400" dirty="0">
                <a:cs typeface="Arial" panose="020B0604020202020204" pitchFamily="34" charset="0"/>
              </a:rPr>
              <a:t>No.</a:t>
            </a:r>
          </a:p>
          <a:p>
            <a:pPr marL="288290">
              <a:lnSpc>
                <a:spcPct val="100000"/>
              </a:lnSpc>
              <a:spcBef>
                <a:spcPts val="640"/>
              </a:spcBef>
            </a:pPr>
            <a:r>
              <a:rPr lang="en-US" sz="2400" dirty="0">
                <a:cs typeface="Arial" panose="020B0604020202020204" pitchFamily="34" charset="0"/>
              </a:rPr>
              <a:t>Idea: Choose prime </a:t>
            </a:r>
            <a:r>
              <a:rPr lang="en-US" sz="2400" spc="-5" dirty="0">
                <a:cs typeface="Arial" panose="020B0604020202020204" pitchFamily="34" charset="0"/>
              </a:rPr>
              <a:t>with </a:t>
            </a:r>
            <a:r>
              <a:rPr lang="en-US" sz="2400" dirty="0">
                <a:cs typeface="Arial" panose="020B0604020202020204" pitchFamily="34" charset="0"/>
              </a:rPr>
              <a:t>p-1 in </a:t>
            </a:r>
            <a:r>
              <a:rPr lang="en-US" sz="2400" spc="-5" dirty="0">
                <a:cs typeface="Arial" panose="020B0604020202020204" pitchFamily="34" charset="0"/>
              </a:rPr>
              <a:t>factored form</a:t>
            </a:r>
            <a:r>
              <a:rPr lang="en-US" sz="2400" spc="-75" dirty="0">
                <a:cs typeface="Arial" panose="020B0604020202020204" pitchFamily="34" charset="0"/>
              </a:rPr>
              <a:t> </a:t>
            </a:r>
            <a:r>
              <a:rPr lang="en-US" sz="2400" dirty="0">
                <a:solidFill>
                  <a:srgbClr val="0066FF"/>
                </a:solidFill>
                <a:cs typeface="Arial" panose="020B0604020202020204" pitchFamily="34" charset="0"/>
              </a:rPr>
              <a:t>-</a:t>
            </a:r>
            <a:endParaRPr lang="en-US" sz="2400" dirty="0"/>
          </a:p>
        </p:txBody>
      </p:sp>
    </p:spTree>
    <p:extLst>
      <p:ext uri="{BB962C8B-B14F-4D97-AF65-F5344CB8AC3E}">
        <p14:creationId xmlns:p14="http://schemas.microsoft.com/office/powerpoint/2010/main" val="201264457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 grpId="0" animBg="1"/>
      <p:bldP spid="6" grpId="0"/>
      <p:bldP spid="6"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179512" y="332656"/>
            <a:ext cx="8712968"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To Summarize</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DD9BAA4F-9052-5432-D025-05BC41D44C2D}"/>
                  </a:ext>
                </a:extLst>
              </p:cNvPr>
              <p:cNvSpPr/>
              <p:nvPr/>
            </p:nvSpPr>
            <p:spPr>
              <a:xfrm>
                <a:off x="683567" y="1754629"/>
                <a:ext cx="8424935" cy="954107"/>
              </a:xfrm>
              <a:prstGeom prst="rect">
                <a:avLst/>
              </a:prstGeom>
            </p:spPr>
            <p:txBody>
              <a:bodyPr wrap="square">
                <a:spAutoFit/>
              </a:bodyPr>
              <a:lstStyle/>
              <a:p>
                <a:pPr marL="457200" indent="-457200">
                  <a:buFont typeface="Arial" panose="020B0604020202020204" pitchFamily="34" charset="0"/>
                  <a:buChar char="•"/>
                </a:pPr>
                <a:r>
                  <a:rPr lang="en-US" sz="2800" dirty="0"/>
                  <a:t>Pick a random safe prime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m:t>
                    </m:r>
                  </m:oMath>
                </a14:m>
                <a:r>
                  <a:rPr lang="en-US" sz="2800" dirty="0"/>
                  <a:t> Therefore, I know the factorization of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−1=2</m:t>
                    </m:r>
                    <m:r>
                      <a:rPr lang="en-US" sz="2800" b="0" i="1" smtClean="0">
                        <a:latin typeface="Cambria Math" panose="02040503050406030204" pitchFamily="18" charset="0"/>
                      </a:rPr>
                      <m:t>𝑞</m:t>
                    </m:r>
                  </m:oMath>
                </a14:m>
                <a:r>
                  <a:rPr lang="en-US" sz="2800" dirty="0"/>
                  <a:t> automatically!</a:t>
                </a:r>
              </a:p>
            </p:txBody>
          </p:sp>
        </mc:Choice>
        <mc:Fallback xmlns="">
          <p:sp>
            <p:nvSpPr>
              <p:cNvPr id="2" name="Rectangle 1">
                <a:extLst>
                  <a:ext uri="{FF2B5EF4-FFF2-40B4-BE49-F238E27FC236}">
                    <a16:creationId xmlns:a16="http://schemas.microsoft.com/office/drawing/2014/main" id="{DD9BAA4F-9052-5432-D025-05BC41D44C2D}"/>
                  </a:ext>
                </a:extLst>
              </p:cNvPr>
              <p:cNvSpPr>
                <a:spLocks noRot="1" noChangeAspect="1" noMove="1" noResize="1" noEditPoints="1" noAdjustHandles="1" noChangeArrowheads="1" noChangeShapeType="1" noTextEdit="1"/>
              </p:cNvSpPr>
              <p:nvPr/>
            </p:nvSpPr>
            <p:spPr>
              <a:xfrm>
                <a:off x="683567" y="1754629"/>
                <a:ext cx="8424935" cy="954107"/>
              </a:xfrm>
              <a:prstGeom prst="rect">
                <a:avLst/>
              </a:prstGeom>
              <a:blipFill>
                <a:blip r:embed="rId3"/>
                <a:stretch>
                  <a:fillRect l="-1203" t="-7895"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4648E48-0035-DD0F-D735-C3096821EC99}"/>
                  </a:ext>
                </a:extLst>
              </p:cNvPr>
              <p:cNvSpPr/>
              <p:nvPr/>
            </p:nvSpPr>
            <p:spPr>
              <a:xfrm>
                <a:off x="730805" y="2941132"/>
                <a:ext cx="8208912" cy="987322"/>
              </a:xfrm>
              <a:prstGeom prst="rect">
                <a:avLst/>
              </a:prstGeom>
            </p:spPr>
            <p:txBody>
              <a:bodyPr wrap="square">
                <a:spAutoFit/>
              </a:bodyPr>
              <a:lstStyle/>
              <a:p>
                <a:pPr marL="457200" indent="-457200">
                  <a:buFont typeface="Arial" panose="020B0604020202020204" pitchFamily="34" charset="0"/>
                  <a:buChar char="•"/>
                </a:pPr>
                <a:r>
                  <a:rPr lang="en-US" sz="2800" dirty="0"/>
                  <a:t>Pick a random element of </a:t>
                </a:r>
                <a14:m>
                  <m:oMath xmlns:m="http://schemas.openxmlformats.org/officeDocument/2006/math">
                    <m:sSubSup>
                      <m:sSubSupPr>
                        <m:ctrlPr>
                          <a:rPr lang="en-US" sz="2800" i="1" dirty="0">
                            <a:latin typeface="Cambria Math" panose="02040503050406030204" pitchFamily="18" charset="0"/>
                            <a:ea typeface="Cambria Math" panose="02040503050406030204" pitchFamily="18" charset="0"/>
                          </a:rPr>
                        </m:ctrlPr>
                      </m:sSubSupPr>
                      <m:e>
                        <m:r>
                          <a:rPr lang="en-US" sz="2800" i="1" dirty="0">
                            <a:latin typeface="Cambria Math" panose="02040503050406030204" pitchFamily="18" charset="0"/>
                            <a:ea typeface="Cambria Math" panose="02040503050406030204" pitchFamily="18" charset="0"/>
                          </a:rPr>
                          <m:t>ℤ</m:t>
                        </m:r>
                      </m:e>
                      <m:sub>
                        <m:r>
                          <a:rPr lang="en-US" sz="2800" i="1" dirty="0">
                            <a:latin typeface="Cambria Math" panose="02040503050406030204" pitchFamily="18" charset="0"/>
                          </a:rPr>
                          <m:t>𝑝</m:t>
                        </m:r>
                      </m:sub>
                      <m:sup>
                        <m:r>
                          <a:rPr lang="en-US" sz="2800" i="1" dirty="0">
                            <a:latin typeface="Cambria Math" panose="02040503050406030204" pitchFamily="18" charset="0"/>
                          </a:rPr>
                          <m:t>∗</m:t>
                        </m:r>
                      </m:sup>
                    </m:sSubSup>
                  </m:oMath>
                </a14:m>
                <a:r>
                  <a:rPr lang="en-US" sz="2800" dirty="0"/>
                  <a:t> and test if it is a generator (using theorem from last slide). </a:t>
                </a:r>
              </a:p>
            </p:txBody>
          </p:sp>
        </mc:Choice>
        <mc:Fallback xmlns="">
          <p:sp>
            <p:nvSpPr>
              <p:cNvPr id="7" name="Rectangle 6">
                <a:extLst>
                  <a:ext uri="{FF2B5EF4-FFF2-40B4-BE49-F238E27FC236}">
                    <a16:creationId xmlns:a16="http://schemas.microsoft.com/office/drawing/2014/main" id="{44648E48-0035-DD0F-D735-C3096821EC99}"/>
                  </a:ext>
                </a:extLst>
              </p:cNvPr>
              <p:cNvSpPr>
                <a:spLocks noRot="1" noChangeAspect="1" noMove="1" noResize="1" noEditPoints="1" noAdjustHandles="1" noChangeArrowheads="1" noChangeShapeType="1" noTextEdit="1"/>
              </p:cNvSpPr>
              <p:nvPr/>
            </p:nvSpPr>
            <p:spPr>
              <a:xfrm>
                <a:off x="730805" y="2941132"/>
                <a:ext cx="8208912" cy="987322"/>
              </a:xfrm>
              <a:prstGeom prst="rect">
                <a:avLst/>
              </a:prstGeom>
              <a:blipFill>
                <a:blip r:embed="rId4"/>
                <a:stretch>
                  <a:fillRect l="-1391" t="-5063" b="-15190"/>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29E9674D-6DFC-2A4E-78B1-E9F90FD84F73}"/>
              </a:ext>
            </a:extLst>
          </p:cNvPr>
          <p:cNvSpPr/>
          <p:nvPr/>
        </p:nvSpPr>
        <p:spPr>
          <a:xfrm>
            <a:off x="702241" y="4273932"/>
            <a:ext cx="8208912" cy="523220"/>
          </a:xfrm>
          <a:prstGeom prst="rect">
            <a:avLst/>
          </a:prstGeom>
        </p:spPr>
        <p:txBody>
          <a:bodyPr wrap="square">
            <a:spAutoFit/>
          </a:bodyPr>
          <a:lstStyle/>
          <a:p>
            <a:pPr marL="457200" indent="-457200">
              <a:buFont typeface="Arial" panose="020B0604020202020204" pitchFamily="34" charset="0"/>
              <a:buChar char="•"/>
            </a:pPr>
            <a:r>
              <a:rPr lang="en-US" sz="2800" dirty="0"/>
              <a:t>Continue step 2 until you hit a generator.</a:t>
            </a:r>
          </a:p>
        </p:txBody>
      </p:sp>
      <p:sp>
        <p:nvSpPr>
          <p:cNvPr id="4" name="Rectangle 3">
            <a:extLst>
              <a:ext uri="{FF2B5EF4-FFF2-40B4-BE49-F238E27FC236}">
                <a16:creationId xmlns:a16="http://schemas.microsoft.com/office/drawing/2014/main" id="{424DD0DF-FDDC-9435-5DC0-E0E23BA3B43A}"/>
              </a:ext>
            </a:extLst>
          </p:cNvPr>
          <p:cNvSpPr/>
          <p:nvPr/>
        </p:nvSpPr>
        <p:spPr>
          <a:xfrm>
            <a:off x="395536" y="1628800"/>
            <a:ext cx="8640958" cy="35283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F4B1911-CDCE-E29D-2ABA-1D94F59ACF56}"/>
              </a:ext>
            </a:extLst>
          </p:cNvPr>
          <p:cNvSpPr txBox="1"/>
          <p:nvPr/>
        </p:nvSpPr>
        <p:spPr>
          <a:xfrm>
            <a:off x="683567" y="5935656"/>
            <a:ext cx="7692106" cy="584775"/>
          </a:xfrm>
          <a:prstGeom prst="rect">
            <a:avLst/>
          </a:prstGeom>
          <a:noFill/>
        </p:spPr>
        <p:txBody>
          <a:bodyPr wrap="none" rtlCol="0">
            <a:spAutoFit/>
          </a:bodyPr>
          <a:lstStyle/>
          <a:p>
            <a:r>
              <a:rPr lang="en-US" sz="3200" dirty="0"/>
              <a:t>To analyze security: we need to take a </a:t>
            </a:r>
            <a:r>
              <a:rPr lang="en-US" sz="3200" dirty="0">
                <a:solidFill>
                  <a:schemeClr val="accent1"/>
                </a:solidFill>
              </a:rPr>
              <a:t>detour</a:t>
            </a:r>
          </a:p>
        </p:txBody>
      </p:sp>
    </p:spTree>
    <p:extLst>
      <p:ext uri="{BB962C8B-B14F-4D97-AF65-F5344CB8AC3E}">
        <p14:creationId xmlns:p14="http://schemas.microsoft.com/office/powerpoint/2010/main" val="567290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260648"/>
            <a:ext cx="8460432"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Quadratic Residues: Squares mod P</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B42EE32-4201-953F-A853-DBAA1074A0D6}"/>
                  </a:ext>
                </a:extLst>
              </p:cNvPr>
              <p:cNvSpPr/>
              <p:nvPr/>
            </p:nvSpPr>
            <p:spPr>
              <a:xfrm>
                <a:off x="323528" y="1318662"/>
                <a:ext cx="8640960" cy="1384995"/>
              </a:xfrm>
              <a:prstGeom prst="rect">
                <a:avLst/>
              </a:prstGeom>
            </p:spPr>
            <p:txBody>
              <a:bodyPr wrap="square">
                <a:spAutoFit/>
              </a:bodyPr>
              <a:lstStyle/>
              <a:p>
                <a:r>
                  <a:rPr lang="en-US" sz="2800" dirty="0"/>
                  <a:t>Let P be prime. </a:t>
                </a:r>
                <a14:m>
                  <m:oMath xmlns:m="http://schemas.openxmlformats.org/officeDocument/2006/math">
                    <m:r>
                      <a:rPr lang="en-US" sz="2800" b="0" i="1" smtClean="0">
                        <a:latin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is a squares mod P (also called a “quadratic residue”) if there is a </a:t>
                </a:r>
                <a14:m>
                  <m:oMath xmlns:m="http://schemas.openxmlformats.org/officeDocument/2006/math">
                    <m:r>
                      <m:rPr>
                        <m:sty m:val="p"/>
                      </m:rPr>
                      <a:rPr lang="en-US" sz="2800" b="0" i="0" smtClean="0">
                        <a:latin typeface="Cambria Math" panose="02040503050406030204" pitchFamily="18" charset="0"/>
                      </a:rPr>
                      <m:t>y</m:t>
                    </m:r>
                    <m:r>
                      <a:rPr lang="en-US" sz="2800" i="1">
                        <a:latin typeface="Cambria Math" panose="02040503050406030204" pitchFamily="18" charset="0"/>
                        <a:ea typeface="Cambria Math" panose="02040503050406030204" pitchFamily="18" charset="0"/>
                      </a:rPr>
                      <m:t>∈</m:t>
                    </m:r>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a:t>
                </a:r>
                <a:r>
                  <a:rPr lang="en-US" sz="2800" dirty="0" err="1"/>
                  <a:t>s.t.</a:t>
                </a:r>
                <a:r>
                  <a:rPr lang="en-US" sz="2800" dirty="0"/>
                  <a:t> </a:t>
                </a:r>
              </a:p>
              <a:p>
                <a:r>
                  <a:rPr lang="en-US" sz="2800" b="0" dirty="0"/>
                  <a:t>			</a:t>
                </a:r>
                <a14:m>
                  <m:oMath xmlns:m="http://schemas.openxmlformats.org/officeDocument/2006/math">
                    <m:r>
                      <a:rPr lang="en-US" sz="2800" b="0" i="1" smtClean="0">
                        <a:latin typeface="Cambria Math" panose="02040503050406030204" pitchFamily="18" charset="0"/>
                      </a:rPr>
                      <m:t>𝑥</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𝑦</m:t>
                        </m:r>
                      </m:e>
                      <m:sup>
                        <m:r>
                          <a:rPr lang="en-US" sz="2800" b="0" i="1" smtClean="0">
                            <a:latin typeface="Cambria Math" panose="02040503050406030204" pitchFamily="18" charset="0"/>
                          </a:rPr>
                          <m:t>2</m:t>
                        </m:r>
                      </m:sup>
                    </m:sSup>
                    <m:r>
                      <a:rPr lang="en-US" sz="2800" b="0" i="0"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r>
                  <a:rPr lang="en-US" sz="2800" dirty="0"/>
                  <a:t>.</a:t>
                </a:r>
              </a:p>
            </p:txBody>
          </p:sp>
        </mc:Choice>
        <mc:Fallback xmlns="">
          <p:sp>
            <p:nvSpPr>
              <p:cNvPr id="2" name="Rectangle 1">
                <a:extLst>
                  <a:ext uri="{FF2B5EF4-FFF2-40B4-BE49-F238E27FC236}">
                    <a16:creationId xmlns:a16="http://schemas.microsoft.com/office/drawing/2014/main" id="{6B42EE32-4201-953F-A853-DBAA1074A0D6}"/>
                  </a:ext>
                </a:extLst>
              </p:cNvPr>
              <p:cNvSpPr>
                <a:spLocks noRot="1" noChangeAspect="1" noMove="1" noResize="1" noEditPoints="1" noAdjustHandles="1" noChangeArrowheads="1" noChangeShapeType="1" noTextEdit="1"/>
              </p:cNvSpPr>
              <p:nvPr/>
            </p:nvSpPr>
            <p:spPr>
              <a:xfrm>
                <a:off x="323528" y="1318662"/>
                <a:ext cx="8640960" cy="1384995"/>
              </a:xfrm>
              <a:prstGeom prst="rect">
                <a:avLst/>
              </a:prstGeom>
              <a:blipFill>
                <a:blip r:embed="rId3"/>
                <a:stretch>
                  <a:fillRect l="-1466" t="-4505" b="-108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0D305D3-3C87-F675-E1C3-3BCF00629A6D}"/>
                  </a:ext>
                </a:extLst>
              </p:cNvPr>
              <p:cNvSpPr/>
              <p:nvPr/>
            </p:nvSpPr>
            <p:spPr>
              <a:xfrm>
                <a:off x="323528" y="3284984"/>
                <a:ext cx="8640960" cy="523220"/>
              </a:xfrm>
              <a:prstGeom prst="rect">
                <a:avLst/>
              </a:prstGeom>
            </p:spPr>
            <p:txBody>
              <a:bodyPr wrap="square">
                <a:spAutoFit/>
              </a:bodyPr>
              <a:lstStyle/>
              <a:p>
                <a:r>
                  <a:rPr lang="en-US" sz="2800" b="1" dirty="0"/>
                  <a:t>Theorem</a:t>
                </a:r>
                <a:r>
                  <a:rPr lang="en-US" sz="2800" dirty="0"/>
                  <a:t>: Exactly half of </a:t>
                </a:r>
                <a14:m>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are squares mod P.</a:t>
                </a:r>
              </a:p>
            </p:txBody>
          </p:sp>
        </mc:Choice>
        <mc:Fallback xmlns="">
          <p:sp>
            <p:nvSpPr>
              <p:cNvPr id="6" name="Rectangle 5">
                <a:extLst>
                  <a:ext uri="{FF2B5EF4-FFF2-40B4-BE49-F238E27FC236}">
                    <a16:creationId xmlns:a16="http://schemas.microsoft.com/office/drawing/2014/main" id="{10D305D3-3C87-F675-E1C3-3BCF00629A6D}"/>
                  </a:ext>
                </a:extLst>
              </p:cNvPr>
              <p:cNvSpPr>
                <a:spLocks noRot="1" noChangeAspect="1" noMove="1" noResize="1" noEditPoints="1" noAdjustHandles="1" noChangeArrowheads="1" noChangeShapeType="1" noTextEdit="1"/>
              </p:cNvSpPr>
              <p:nvPr/>
            </p:nvSpPr>
            <p:spPr>
              <a:xfrm>
                <a:off x="323528" y="3284984"/>
                <a:ext cx="8640960" cy="523220"/>
              </a:xfrm>
              <a:prstGeom prst="rect">
                <a:avLst/>
              </a:prstGeom>
              <a:blipFill>
                <a:blip r:embed="rId4"/>
                <a:stretch>
                  <a:fillRect l="-1466" t="-11905" b="-3095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0239C79-6014-9443-9E5A-7EB442E0854A}"/>
              </a:ext>
            </a:extLst>
          </p:cNvPr>
          <p:cNvSpPr txBox="1"/>
          <p:nvPr/>
        </p:nvSpPr>
        <p:spPr>
          <a:xfrm>
            <a:off x="1498081" y="4149080"/>
            <a:ext cx="6276077" cy="1200329"/>
          </a:xfrm>
          <a:prstGeom prst="rect">
            <a:avLst/>
          </a:prstGeom>
          <a:noFill/>
        </p:spPr>
        <p:txBody>
          <a:bodyPr wrap="none" rtlCol="0">
            <a:spAutoFit/>
          </a:bodyPr>
          <a:lstStyle/>
          <a:p>
            <a:pPr>
              <a:buFontTx/>
              <a:buNone/>
            </a:pPr>
            <a:endParaRPr lang="en-US" altLang="en-US" dirty="0">
              <a:latin typeface="Arial" panose="020B0604020202020204" pitchFamily="34" charset="0"/>
              <a:cs typeface="Arial" panose="020B0604020202020204" pitchFamily="34" charset="0"/>
            </a:endParaRPr>
          </a:p>
          <a:p>
            <a:pPr>
              <a:buFontTx/>
              <a:buNone/>
            </a:pPr>
            <a:r>
              <a:rPr lang="en-US" altLang="en-US" b="1" dirty="0">
                <a:latin typeface="Arial" panose="020B0604020202020204" pitchFamily="34" charset="0"/>
                <a:cs typeface="Arial" panose="020B0604020202020204" pitchFamily="34" charset="0"/>
              </a:rPr>
              <a:t>Ex:     </a:t>
            </a:r>
            <a:r>
              <a:rPr lang="en-US" altLang="en-US" dirty="0">
                <a:latin typeface="Arial" panose="020B0604020202020204" pitchFamily="34" charset="0"/>
                <a:cs typeface="Arial" panose="020B0604020202020204" pitchFamily="34" charset="0"/>
              </a:rPr>
              <a:t>p=7,   x mod p   1 2 3 4 5 6      squares ={1,2,4}</a:t>
            </a:r>
          </a:p>
          <a:p>
            <a:pPr>
              <a:buFontTx/>
              <a:buNone/>
            </a:pPr>
            <a:r>
              <a:rPr lang="en-US" altLang="en-US" dirty="0">
                <a:latin typeface="Arial" panose="020B0604020202020204" pitchFamily="34" charset="0"/>
                <a:cs typeface="Arial" panose="020B0604020202020204" pitchFamily="34" charset="0"/>
              </a:rPr>
              <a:t>                     x</a:t>
            </a:r>
            <a:r>
              <a:rPr lang="en-US" altLang="en-US" baseline="30000" dirty="0">
                <a:latin typeface="Arial" panose="020B0604020202020204" pitchFamily="34" charset="0"/>
                <a:cs typeface="Arial" panose="020B0604020202020204" pitchFamily="34" charset="0"/>
              </a:rPr>
              <a:t>2 </a:t>
            </a:r>
            <a:r>
              <a:rPr lang="en-US" altLang="en-US" dirty="0">
                <a:latin typeface="Arial" panose="020B0604020202020204" pitchFamily="34" charset="0"/>
                <a:cs typeface="Arial" panose="020B0604020202020204" pitchFamily="34" charset="0"/>
              </a:rPr>
              <a:t>mod p</a:t>
            </a:r>
            <a:r>
              <a:rPr lang="en-US" altLang="en-US" baseline="30000"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1 4 2 2 4 1        non-squares={3,5,6}</a:t>
            </a:r>
          </a:p>
          <a:p>
            <a:endParaRPr lang="en-US" dirty="0"/>
          </a:p>
        </p:txBody>
      </p:sp>
      <p:sp>
        <p:nvSpPr>
          <p:cNvPr id="5" name="TextBox 4">
            <a:extLst>
              <a:ext uri="{FF2B5EF4-FFF2-40B4-BE49-F238E27FC236}">
                <a16:creationId xmlns:a16="http://schemas.microsoft.com/office/drawing/2014/main" id="{C05F8E6C-B0AC-1A0A-DF0A-EC65CCE5E8D8}"/>
              </a:ext>
            </a:extLst>
          </p:cNvPr>
          <p:cNvSpPr txBox="1"/>
          <p:nvPr/>
        </p:nvSpPr>
        <p:spPr>
          <a:xfrm>
            <a:off x="298697" y="5539338"/>
            <a:ext cx="7991977" cy="1384995"/>
          </a:xfrm>
          <a:prstGeom prst="rect">
            <a:avLst/>
          </a:prstGeom>
          <a:noFill/>
        </p:spPr>
        <p:txBody>
          <a:bodyPr wrap="square" rtlCol="0">
            <a:spAutoFit/>
          </a:bodyPr>
          <a:lstStyle/>
          <a:p>
            <a:pPr>
              <a:buFontTx/>
              <a:buNone/>
            </a:pPr>
            <a:r>
              <a:rPr lang="en-US" altLang="en-US" sz="2800" dirty="0">
                <a:cs typeface="Arial" panose="020B0604020202020204" pitchFamily="34" charset="0"/>
              </a:rPr>
              <a:t>Let </a:t>
            </a:r>
            <a:r>
              <a:rPr lang="en-US" altLang="en-US" sz="2800" dirty="0" err="1">
                <a:cs typeface="Arial" panose="020B0604020202020204" pitchFamily="34" charset="0"/>
              </a:rPr>
              <a:t>QR</a:t>
            </a:r>
            <a:r>
              <a:rPr lang="en-US" altLang="en-US" sz="2800" baseline="-25000" dirty="0" err="1">
                <a:cs typeface="Arial" panose="020B0604020202020204" pitchFamily="34" charset="0"/>
              </a:rPr>
              <a:t>p</a:t>
            </a:r>
            <a:r>
              <a:rPr lang="en-US" altLang="en-US" sz="2800" dirty="0">
                <a:cs typeface="Arial" panose="020B0604020202020204" pitchFamily="34" charset="0"/>
              </a:rPr>
              <a:t> = quadratic residues mod p</a:t>
            </a:r>
          </a:p>
          <a:p>
            <a:pPr>
              <a:buFontTx/>
              <a:buNone/>
            </a:pPr>
            <a:r>
              <a:rPr lang="en-US" altLang="en-US" sz="2800" b="1" dirty="0">
                <a:cs typeface="Arial" panose="020B0604020202020204" pitchFamily="34" charset="0"/>
              </a:rPr>
              <a:t>Claim: </a:t>
            </a:r>
            <a:r>
              <a:rPr lang="en-US" altLang="en-US" sz="2800" dirty="0" err="1">
                <a:cs typeface="Arial" panose="020B0604020202020204" pitchFamily="34" charset="0"/>
              </a:rPr>
              <a:t>QR</a:t>
            </a:r>
            <a:r>
              <a:rPr lang="en-US" altLang="en-US" sz="2800" baseline="-25000" dirty="0" err="1">
                <a:cs typeface="Arial" panose="020B0604020202020204" pitchFamily="34" charset="0"/>
              </a:rPr>
              <a:t>p</a:t>
            </a:r>
            <a:r>
              <a:rPr lang="en-US" altLang="en-US" sz="2800" dirty="0">
                <a:cs typeface="Arial" panose="020B0604020202020204" pitchFamily="34" charset="0"/>
              </a:rPr>
              <a:t> is subgroup of </a:t>
            </a:r>
            <a:r>
              <a:rPr lang="en-US" altLang="en-US" sz="2800" dirty="0" err="1">
                <a:cs typeface="Arial" panose="020B0604020202020204" pitchFamily="34" charset="0"/>
              </a:rPr>
              <a:t>Z</a:t>
            </a:r>
            <a:r>
              <a:rPr lang="en-US" altLang="en-US" sz="2800" baseline="-25000" dirty="0" err="1">
                <a:cs typeface="Arial" panose="020B0604020202020204" pitchFamily="34" charset="0"/>
              </a:rPr>
              <a:t>p</a:t>
            </a:r>
            <a:r>
              <a:rPr lang="en-US" altLang="en-US" sz="2800" dirty="0">
                <a:cs typeface="Arial" panose="020B0604020202020204" pitchFamily="34" charset="0"/>
              </a:rPr>
              <a:t>* of order  (p-1)/2</a:t>
            </a:r>
          </a:p>
          <a:p>
            <a:endParaRPr lang="en-US" sz="2800" dirty="0"/>
          </a:p>
        </p:txBody>
      </p:sp>
    </p:spTree>
    <p:extLst>
      <p:ext uri="{BB962C8B-B14F-4D97-AF65-F5344CB8AC3E}">
        <p14:creationId xmlns:p14="http://schemas.microsoft.com/office/powerpoint/2010/main" val="2703770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260648"/>
            <a:ext cx="8460432"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Squares mod P: A Characterization</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F608604-388C-C143-BB2B-A2989E5B8914}"/>
                  </a:ext>
                </a:extLst>
              </p:cNvPr>
              <p:cNvSpPr/>
              <p:nvPr/>
            </p:nvSpPr>
            <p:spPr>
              <a:xfrm>
                <a:off x="323528" y="1628800"/>
                <a:ext cx="8604448" cy="1012457"/>
              </a:xfrm>
              <a:prstGeom prst="rect">
                <a:avLst/>
              </a:prstGeom>
              <a:ln w="25400">
                <a:solidFill>
                  <a:schemeClr val="accent1">
                    <a:shade val="50000"/>
                  </a:schemeClr>
                </a:solidFill>
              </a:ln>
            </p:spPr>
            <p:txBody>
              <a:bodyPr wrap="square">
                <a:spAutoFit/>
              </a:bodyPr>
              <a:lstStyle/>
              <a:p>
                <a:r>
                  <a:rPr lang="en-US" sz="2800" b="1" dirty="0"/>
                  <a:t>Claim: </a:t>
                </a:r>
                <a:r>
                  <a:rPr lang="en-US" sz="2800" dirty="0"/>
                  <a:t>Fix any generator </a:t>
                </a:r>
                <a14:m>
                  <m:oMath xmlns:m="http://schemas.openxmlformats.org/officeDocument/2006/math">
                    <m:r>
                      <a:rPr lang="en-US" sz="2800" b="0" i="1" smtClean="0">
                        <a:latin typeface="Cambria Math" panose="02040503050406030204" pitchFamily="18" charset="0"/>
                      </a:rPr>
                      <m:t>𝑔</m:t>
                    </m:r>
                  </m:oMath>
                </a14:m>
                <a:r>
                  <a:rPr lang="en-US" sz="2800" dirty="0"/>
                  <a:t>. Then, </a:t>
                </a:r>
                <a14:m>
                  <m:oMath xmlns:m="http://schemas.openxmlformats.org/officeDocument/2006/math">
                    <m:r>
                      <a:rPr lang="en-US" sz="2800" b="0" i="1" smtClean="0">
                        <a:latin typeface="Cambria Math" panose="02040503050406030204" pitchFamily="18" charset="0"/>
                      </a:rPr>
                      <m:t>𝑥</m:t>
                    </m:r>
                    <m:r>
                      <a:rPr lang="en-US" sz="2800" dirty="0">
                        <a:latin typeface="Cambria Math" panose="02040503050406030204" pitchFamily="18" charset="0"/>
                        <a:ea typeface="Cambria Math" panose="02040503050406030204" pitchFamily="18" charset="0"/>
                      </a:rPr>
                      <m:t>∈</m:t>
                    </m:r>
                    <m:sSubSup>
                      <m:sSubSupPr>
                        <m:ctrlPr>
                          <a:rPr lang="en-US" sz="2800" i="1" dirty="0" smtClean="0">
                            <a:latin typeface="Cambria Math" panose="02040503050406030204" pitchFamily="18" charset="0"/>
                            <a:ea typeface="Cambria Math" panose="02040503050406030204" pitchFamily="18" charset="0"/>
                          </a:rPr>
                        </m:ctrlPr>
                      </m:sSubSupPr>
                      <m:e>
                        <m:r>
                          <a:rPr lang="en-US" sz="2800" i="1" dirty="0" smtClean="0">
                            <a:latin typeface="Cambria Math" panose="02040503050406030204" pitchFamily="18" charset="0"/>
                            <a:ea typeface="Cambria Math" panose="02040503050406030204" pitchFamily="18" charset="0"/>
                          </a:rPr>
                          <m:t>ℤ</m:t>
                        </m:r>
                      </m:e>
                      <m:sub>
                        <m:r>
                          <a:rPr lang="en-US" sz="2800" b="0" i="1" dirty="0" smtClean="0">
                            <a:latin typeface="Cambria Math" panose="02040503050406030204" pitchFamily="18" charset="0"/>
                            <a:ea typeface="Cambria Math" panose="02040503050406030204" pitchFamily="18" charset="0"/>
                          </a:rPr>
                          <m:t>𝑃</m:t>
                        </m:r>
                      </m:sub>
                      <m:sup>
                        <m:r>
                          <a:rPr lang="en-US" sz="2800" b="0" i="1" dirty="0" smtClean="0">
                            <a:latin typeface="Cambria Math" panose="02040503050406030204" pitchFamily="18" charset="0"/>
                            <a:ea typeface="Cambria Math" panose="02040503050406030204" pitchFamily="18" charset="0"/>
                          </a:rPr>
                          <m:t>∗</m:t>
                        </m:r>
                      </m:sup>
                    </m:sSubSup>
                  </m:oMath>
                </a14:m>
                <a:r>
                  <a:rPr lang="en-US" sz="2800" dirty="0"/>
                  <a:t> is a square </a:t>
                </a:r>
                <a:r>
                  <a:rPr lang="en-US" sz="2800" dirty="0" err="1"/>
                  <a:t>iff</a:t>
                </a:r>
                <a:r>
                  <a:rPr lang="en-US" sz="2800" dirty="0"/>
                  <a: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𝐷𝐿𝑂𝐺</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oMath>
                </a14:m>
                <a:r>
                  <a:rPr lang="en-US" sz="2800" dirty="0"/>
                  <a:t> mod </a:t>
                </a:r>
                <a14:m>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rPr>
                      <m:t>−1</m:t>
                    </m:r>
                  </m:oMath>
                </a14:m>
                <a:r>
                  <a:rPr lang="en-US" sz="2800" dirty="0"/>
                  <a:t> is even.</a:t>
                </a:r>
              </a:p>
            </p:txBody>
          </p:sp>
        </mc:Choice>
        <mc:Fallback xmlns="">
          <p:sp>
            <p:nvSpPr>
              <p:cNvPr id="4" name="Rectangle 3">
                <a:extLst>
                  <a:ext uri="{FF2B5EF4-FFF2-40B4-BE49-F238E27FC236}">
                    <a16:creationId xmlns:a16="http://schemas.microsoft.com/office/drawing/2014/main" id="{9F608604-388C-C143-BB2B-A2989E5B8914}"/>
                  </a:ext>
                </a:extLst>
              </p:cNvPr>
              <p:cNvSpPr>
                <a:spLocks noRot="1" noChangeAspect="1" noMove="1" noResize="1" noEditPoints="1" noAdjustHandles="1" noChangeArrowheads="1" noChangeShapeType="1" noTextEdit="1"/>
              </p:cNvSpPr>
              <p:nvPr/>
            </p:nvSpPr>
            <p:spPr>
              <a:xfrm>
                <a:off x="323528" y="1628800"/>
                <a:ext cx="8604448" cy="1012457"/>
              </a:xfrm>
              <a:prstGeom prst="rect">
                <a:avLst/>
              </a:prstGeom>
              <a:blipFill>
                <a:blip r:embed="rId3"/>
                <a:stretch>
                  <a:fillRect l="-1322" t="-6098" b="-9756"/>
                </a:stretch>
              </a:blipFill>
              <a:ln w="25400">
                <a:solidFill>
                  <a:schemeClr val="accent1">
                    <a:shade val="5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F446F42-6F70-969C-9012-83EA2029FAFA}"/>
                  </a:ext>
                </a:extLst>
              </p:cNvPr>
              <p:cNvSpPr/>
              <p:nvPr/>
            </p:nvSpPr>
            <p:spPr>
              <a:xfrm>
                <a:off x="302241" y="2942064"/>
                <a:ext cx="8928992" cy="1401089"/>
              </a:xfrm>
              <a:prstGeom prst="rect">
                <a:avLst/>
              </a:prstGeom>
            </p:spPr>
            <p:txBody>
              <a:bodyPr wrap="square">
                <a:spAutoFit/>
              </a:bodyPr>
              <a:lstStyle/>
              <a:p>
                <a:r>
                  <a:rPr lang="en-US" sz="2800" dirty="0"/>
                  <a:t>Proof (</a:t>
                </a:r>
                <a:r>
                  <a:rPr lang="en-US" sz="2800" i="1" dirty="0"/>
                  <a:t>if</a:t>
                </a:r>
                <a:r>
                  <a:rPr lang="en-US" sz="2800" dirty="0"/>
                  <a:t>) </a:t>
                </a:r>
              </a:p>
              <a:p>
                <a:r>
                  <a:rPr lang="en-US" sz="2800" dirty="0"/>
                  <a:t>If </a:t>
                </a:r>
                <a14:m>
                  <m:oMath xmlns:m="http://schemas.openxmlformats.org/officeDocument/2006/math">
                    <m:r>
                      <a:rPr lang="en-US" sz="2800" i="1">
                        <a:latin typeface="Cambria Math" panose="02040503050406030204" pitchFamily="18" charset="0"/>
                      </a:rPr>
                      <m:t>𝑥</m:t>
                    </m:r>
                    <m:r>
                      <a:rPr lang="en-US" sz="2800" b="0" i="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𝑎</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r>
                  <a:rPr lang="en-US" sz="2800" dirty="0"/>
                  <a:t> and </a:t>
                </a:r>
                <a14:m>
                  <m:oMath xmlns:m="http://schemas.openxmlformats.org/officeDocument/2006/math">
                    <m:r>
                      <a:rPr lang="en-US" sz="2800" b="0" i="1" smtClean="0">
                        <a:latin typeface="Cambria Math" panose="02040503050406030204" pitchFamily="18" charset="0"/>
                      </a:rPr>
                      <m:t>𝑎</m:t>
                    </m:r>
                  </m:oMath>
                </a14:m>
                <a:r>
                  <a:rPr lang="en-US" sz="2800" dirty="0"/>
                  <a:t> is even, then </a:t>
                </a:r>
                <a14:m>
                  <m:oMath xmlns:m="http://schemas.openxmlformats.org/officeDocument/2006/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𝑎</m:t>
                        </m:r>
                        <m:r>
                          <a:rPr lang="en-US" sz="2800" b="0" i="1" smtClean="0">
                            <a:latin typeface="Cambria Math" panose="02040503050406030204" pitchFamily="18" charset="0"/>
                          </a:rPr>
                          <m:t>/2</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r>
                  <a:rPr lang="en-US" sz="2800" dirty="0"/>
                  <a:t> is a square root of </a:t>
                </a:r>
                <a14:m>
                  <m:oMath xmlns:m="http://schemas.openxmlformats.org/officeDocument/2006/math">
                    <m:r>
                      <a:rPr lang="en-US" sz="2800" b="0" i="1" smtClean="0">
                        <a:latin typeface="Cambria Math" panose="02040503050406030204" pitchFamily="18" charset="0"/>
                      </a:rPr>
                      <m:t>𝑥</m:t>
                    </m:r>
                  </m:oMath>
                </a14:m>
                <a:r>
                  <a:rPr lang="en-US" sz="2800" dirty="0"/>
                  <a:t>.</a:t>
                </a:r>
              </a:p>
            </p:txBody>
          </p:sp>
        </mc:Choice>
        <mc:Fallback xmlns="">
          <p:sp>
            <p:nvSpPr>
              <p:cNvPr id="5" name="Rectangle 4">
                <a:extLst>
                  <a:ext uri="{FF2B5EF4-FFF2-40B4-BE49-F238E27FC236}">
                    <a16:creationId xmlns:a16="http://schemas.microsoft.com/office/drawing/2014/main" id="{AF446F42-6F70-969C-9012-83EA2029FAFA}"/>
                  </a:ext>
                </a:extLst>
              </p:cNvPr>
              <p:cNvSpPr>
                <a:spLocks noRot="1" noChangeAspect="1" noMove="1" noResize="1" noEditPoints="1" noAdjustHandles="1" noChangeArrowheads="1" noChangeShapeType="1" noTextEdit="1"/>
              </p:cNvSpPr>
              <p:nvPr/>
            </p:nvSpPr>
            <p:spPr>
              <a:xfrm>
                <a:off x="302241" y="2942064"/>
                <a:ext cx="8928992" cy="1401089"/>
              </a:xfrm>
              <a:prstGeom prst="rect">
                <a:avLst/>
              </a:prstGeom>
              <a:blipFill>
                <a:blip r:embed="rId4"/>
                <a:stretch>
                  <a:fillRect l="-1565" t="-4505" r="-1707" b="-117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63CCD44B-6B90-5CDB-1E45-E9F1B836876E}"/>
                  </a:ext>
                </a:extLst>
              </p:cNvPr>
              <p:cNvSpPr/>
              <p:nvPr/>
            </p:nvSpPr>
            <p:spPr>
              <a:xfrm>
                <a:off x="323528" y="4593510"/>
                <a:ext cx="8640960" cy="1392689"/>
              </a:xfrm>
              <a:prstGeom prst="rect">
                <a:avLst/>
              </a:prstGeom>
            </p:spPr>
            <p:txBody>
              <a:bodyPr wrap="square">
                <a:spAutoFit/>
              </a:bodyPr>
              <a:lstStyle/>
              <a:p>
                <a:r>
                  <a:rPr lang="en-US" sz="2800" dirty="0"/>
                  <a:t>Proof (</a:t>
                </a:r>
                <a:r>
                  <a:rPr lang="en-US" sz="2800" i="1" dirty="0" err="1"/>
                  <a:t>iff</a:t>
                </a:r>
                <a:r>
                  <a:rPr lang="en-US" sz="2800" dirty="0"/>
                  <a:t>) </a:t>
                </a:r>
              </a:p>
              <a:p>
                <a:r>
                  <a:rPr lang="en-US" sz="2800" dirty="0"/>
                  <a:t>If </a:t>
                </a:r>
                <a14:m>
                  <m:oMath xmlns:m="http://schemas.openxmlformats.org/officeDocument/2006/math">
                    <m:r>
                      <a:rPr lang="en-US" sz="2800" i="1">
                        <a:latin typeface="Cambria Math" panose="02040503050406030204" pitchFamily="18" charset="0"/>
                      </a:rPr>
                      <m:t>𝑥</m:t>
                    </m:r>
                    <m:r>
                      <a:rPr lang="en-US" sz="2800" b="0" i="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𝑎</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𝑔</m:t>
                            </m:r>
                          </m:e>
                          <m:sup>
                            <m:r>
                              <a:rPr lang="en-US" sz="2800" b="0" i="1" smtClean="0">
                                <a:latin typeface="Cambria Math" panose="02040503050406030204" pitchFamily="18" charset="0"/>
                              </a:rPr>
                              <m:t>𝑏</m:t>
                            </m:r>
                          </m:sup>
                        </m:sSup>
                        <m:r>
                          <a:rPr lang="en-US" sz="2800" b="0" i="1" smtClean="0">
                            <a:latin typeface="Cambria Math" panose="02040503050406030204" pitchFamily="18" charset="0"/>
                          </a:rPr>
                          <m:t>)</m:t>
                        </m:r>
                      </m:e>
                      <m:sup>
                        <m:r>
                          <a:rPr lang="en-US" sz="2800" b="0" i="1" smtClean="0">
                            <a:latin typeface="Cambria Math" panose="02040503050406030204" pitchFamily="18" charset="0"/>
                          </a:rPr>
                          <m:t>2</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r>
                  <a:rPr lang="en-US" sz="2800" dirty="0"/>
                  <a:t>, then </a:t>
                </a:r>
                <a14:m>
                  <m:oMath xmlns:m="http://schemas.openxmlformats.org/officeDocument/2006/math">
                    <m:r>
                      <a:rPr lang="en-US" sz="2800" b="0" i="1" smtClean="0">
                        <a:latin typeface="Cambria Math" panose="02040503050406030204" pitchFamily="18" charset="0"/>
                      </a:rPr>
                      <m:t>𝑎</m:t>
                    </m:r>
                    <m:r>
                      <a:rPr lang="en-US" sz="2800" b="0" i="1" smtClean="0">
                        <a:latin typeface="Cambria Math" panose="02040503050406030204" pitchFamily="18" charset="0"/>
                      </a:rPr>
                      <m:t>=2</m:t>
                    </m:r>
                    <m:r>
                      <a:rPr lang="en-US" sz="2800" b="0" i="1" smtClean="0">
                        <a:latin typeface="Cambria Math" panose="02040503050406030204" pitchFamily="18" charset="0"/>
                      </a:rPr>
                      <m:t>𝑏</m:t>
                    </m:r>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r>
                      <a:rPr lang="en-US" sz="2800" b="0" i="1" smtClean="0">
                        <a:latin typeface="Cambria Math" panose="02040503050406030204" pitchFamily="18" charset="0"/>
                      </a:rPr>
                      <m:t>−1)</m:t>
                    </m:r>
                  </m:oMath>
                </a14:m>
                <a:r>
                  <a:rPr lang="en-US" sz="2800" dirty="0"/>
                  <a:t>. So, </a:t>
                </a:r>
                <a14:m>
                  <m:oMath xmlns:m="http://schemas.openxmlformats.org/officeDocument/2006/math">
                    <m:r>
                      <a:rPr lang="en-US" sz="2800" b="0" i="1" smtClean="0">
                        <a:latin typeface="Cambria Math" panose="02040503050406030204" pitchFamily="18" charset="0"/>
                      </a:rPr>
                      <m:t>𝑎</m:t>
                    </m:r>
                  </m:oMath>
                </a14:m>
                <a:r>
                  <a:rPr lang="en-US" sz="2800" dirty="0"/>
                  <a:t> is even.</a:t>
                </a:r>
              </a:p>
            </p:txBody>
          </p:sp>
        </mc:Choice>
        <mc:Fallback xmlns="">
          <p:sp>
            <p:nvSpPr>
              <p:cNvPr id="7" name="Rectangle 6">
                <a:extLst>
                  <a:ext uri="{FF2B5EF4-FFF2-40B4-BE49-F238E27FC236}">
                    <a16:creationId xmlns:a16="http://schemas.microsoft.com/office/drawing/2014/main" id="{63CCD44B-6B90-5CDB-1E45-E9F1B836876E}"/>
                  </a:ext>
                </a:extLst>
              </p:cNvPr>
              <p:cNvSpPr>
                <a:spLocks noRot="1" noChangeAspect="1" noMove="1" noResize="1" noEditPoints="1" noAdjustHandles="1" noChangeArrowheads="1" noChangeShapeType="1" noTextEdit="1"/>
              </p:cNvSpPr>
              <p:nvPr/>
            </p:nvSpPr>
            <p:spPr>
              <a:xfrm>
                <a:off x="323528" y="4593510"/>
                <a:ext cx="8640960" cy="1392689"/>
              </a:xfrm>
              <a:prstGeom prst="rect">
                <a:avLst/>
              </a:prstGeom>
              <a:blipFill>
                <a:blip r:embed="rId5"/>
                <a:stretch>
                  <a:fillRect l="-1466" t="-4505" r="-587" b="-10811"/>
                </a:stretch>
              </a:blipFill>
            </p:spPr>
            <p:txBody>
              <a:bodyPr/>
              <a:lstStyle/>
              <a:p>
                <a:r>
                  <a:rPr lang="en-US">
                    <a:noFill/>
                  </a:rPr>
                  <a:t> </a:t>
                </a:r>
              </a:p>
            </p:txBody>
          </p:sp>
        </mc:Fallback>
      </mc:AlternateContent>
    </p:spTree>
    <p:extLst>
      <p:ext uri="{BB962C8B-B14F-4D97-AF65-F5344CB8AC3E}">
        <p14:creationId xmlns:p14="http://schemas.microsoft.com/office/powerpoint/2010/main" val="2366474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7613E7-B59B-0149-8597-BBD93381D1A3}"/>
              </a:ext>
            </a:extLst>
          </p:cNvPr>
          <p:cNvSpPr/>
          <p:nvPr/>
        </p:nvSpPr>
        <p:spPr>
          <a:xfrm>
            <a:off x="220518" y="4291839"/>
            <a:ext cx="8820472" cy="523220"/>
          </a:xfrm>
          <a:prstGeom prst="rect">
            <a:avLst/>
          </a:prstGeom>
        </p:spPr>
        <p:txBody>
          <a:bodyPr wrap="square">
            <a:spAutoFit/>
          </a:bodyPr>
          <a:lstStyle/>
          <a:p>
            <a:r>
              <a:rPr lang="en-US" sz="2800" dirty="0"/>
              <a:t>So, it is easy to detect whether a number mod P is a square.</a:t>
            </a:r>
          </a:p>
        </p:txBody>
      </p:sp>
      <mc:AlternateContent xmlns:mc="http://schemas.openxmlformats.org/markup-compatibility/2006">
        <mc:Choice xmlns:a14="http://schemas.microsoft.com/office/drawing/2010/main" Requires="a14">
          <p:sp>
            <p:nvSpPr>
              <p:cNvPr id="20" name="Rectangle 19">
                <a:extLst>
                  <a:ext uri="{FF2B5EF4-FFF2-40B4-BE49-F238E27FC236}">
                    <a16:creationId xmlns:a16="http://schemas.microsoft.com/office/drawing/2014/main" id="{1723AF58-ED12-2A47-B401-5A941ABC8304}"/>
                  </a:ext>
                </a:extLst>
              </p:cNvPr>
              <p:cNvSpPr/>
              <p:nvPr/>
            </p:nvSpPr>
            <p:spPr>
              <a:xfrm>
                <a:off x="310274" y="1440189"/>
                <a:ext cx="8640960" cy="541110"/>
              </a:xfrm>
              <a:prstGeom prst="rect">
                <a:avLst/>
              </a:prstGeom>
              <a:ln w="25400">
                <a:solidFill>
                  <a:schemeClr val="accent1">
                    <a:shade val="50000"/>
                  </a:schemeClr>
                </a:solidFill>
              </a:ln>
            </p:spPr>
            <p:txBody>
              <a:bodyPr wrap="square">
                <a:spAutoFit/>
              </a:bodyPr>
              <a:lstStyle/>
              <a:p>
                <a:r>
                  <a:rPr lang="en-US" sz="2800" dirty="0">
                    <a:solidFill>
                      <a:schemeClr val="accent1"/>
                    </a:solidFill>
                  </a:rPr>
                  <a:t>Claim: </a:t>
                </a:r>
                <a14:m>
                  <m:oMath xmlns:m="http://schemas.openxmlformats.org/officeDocument/2006/math">
                    <m:r>
                      <a:rPr lang="en-US" sz="2800" b="0" i="1" smtClean="0">
                        <a:latin typeface="Cambria Math" panose="02040503050406030204" pitchFamily="18" charset="0"/>
                      </a:rPr>
                      <m:t>𝑥</m:t>
                    </m:r>
                  </m:oMath>
                </a14:m>
                <a:r>
                  <a:rPr lang="en-US" sz="2800" dirty="0"/>
                  <a:t> mod P is a square </a:t>
                </a:r>
                <a:r>
                  <a:rPr lang="en-US" sz="2800" dirty="0" err="1"/>
                  <a:t>iff</a:t>
                </a:r>
                <a:r>
                  <a:rPr lang="en-US" sz="2800" dirty="0"/>
                  <a:t>  </a:t>
                </a:r>
                <a14:m>
                  <m:oMath xmlns:m="http://schemas.openxmlformats.org/officeDocument/2006/math">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𝑥</m:t>
                        </m:r>
                      </m:e>
                      <m:sup>
                        <m:r>
                          <a:rPr lang="en-US" sz="2800" b="0" i="1" smtClean="0">
                            <a:latin typeface="Cambria Math" panose="02040503050406030204" pitchFamily="18" charset="0"/>
                          </a:rPr>
                          <m:t>(</m:t>
                        </m:r>
                        <m:r>
                          <a:rPr lang="en-US" sz="2800" b="0" i="1" smtClean="0">
                            <a:latin typeface="Cambria Math" panose="02040503050406030204" pitchFamily="18" charset="0"/>
                          </a:rPr>
                          <m:t>𝑃</m:t>
                        </m:r>
                        <m:r>
                          <a:rPr lang="en-US" sz="2800" b="0" i="1" smtClean="0">
                            <a:latin typeface="Cambria Math" panose="02040503050406030204" pitchFamily="18" charset="0"/>
                          </a:rPr>
                          <m:t>−1)/2</m:t>
                        </m:r>
                      </m:sup>
                    </m:sSup>
                    <m:r>
                      <a:rPr lang="en-US" sz="2800" b="0" i="1" smtClean="0">
                        <a:latin typeface="Cambria Math" panose="02040503050406030204" pitchFamily="18" charset="0"/>
                      </a:rPr>
                      <m:t>=1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endParaRPr lang="en-US" sz="2800" dirty="0"/>
              </a:p>
            </p:txBody>
          </p:sp>
        </mc:Choice>
        <mc:Fallback>
          <p:sp>
            <p:nvSpPr>
              <p:cNvPr id="20" name="Rectangle 19">
                <a:extLst>
                  <a:ext uri="{FF2B5EF4-FFF2-40B4-BE49-F238E27FC236}">
                    <a16:creationId xmlns:a16="http://schemas.microsoft.com/office/drawing/2014/main" id="{1723AF58-ED12-2A47-B401-5A941ABC8304}"/>
                  </a:ext>
                </a:extLst>
              </p:cNvPr>
              <p:cNvSpPr>
                <a:spLocks noRot="1" noChangeAspect="1" noMove="1" noResize="1" noEditPoints="1" noAdjustHandles="1" noChangeArrowheads="1" noChangeShapeType="1" noTextEdit="1"/>
              </p:cNvSpPr>
              <p:nvPr/>
            </p:nvSpPr>
            <p:spPr>
              <a:xfrm>
                <a:off x="310274" y="1440189"/>
                <a:ext cx="8640960" cy="541110"/>
              </a:xfrm>
              <a:prstGeom prst="rect">
                <a:avLst/>
              </a:prstGeom>
              <a:blipFill>
                <a:blip r:embed="rId3"/>
                <a:stretch>
                  <a:fillRect l="-1318" t="-4444" b="-28889"/>
                </a:stretch>
              </a:blipFill>
              <a:ln w="25400">
                <a:solidFill>
                  <a:schemeClr val="accent1">
                    <a:shade val="5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B1DC92CD-0D53-4641-A227-2E2ED697E0FE}"/>
                  </a:ext>
                </a:extLst>
              </p:cNvPr>
              <p:cNvSpPr/>
              <p:nvPr/>
            </p:nvSpPr>
            <p:spPr>
              <a:xfrm>
                <a:off x="310274" y="2103997"/>
                <a:ext cx="8928992" cy="541110"/>
              </a:xfrm>
              <a:prstGeom prst="rect">
                <a:avLst/>
              </a:prstGeom>
            </p:spPr>
            <p:txBody>
              <a:bodyPr wrap="square">
                <a:spAutoFit/>
              </a:bodyPr>
              <a:lstStyle/>
              <a:p>
                <a:r>
                  <a:rPr lang="en-US" sz="2800" dirty="0"/>
                  <a:t>Proof (</a:t>
                </a:r>
                <a:r>
                  <a:rPr lang="en-US" sz="2800" i="1" dirty="0" err="1"/>
                  <a:t>iff</a:t>
                </a:r>
                <a:r>
                  <a:rPr lang="en-US" sz="2800" dirty="0"/>
                  <a:t>) If </a:t>
                </a:r>
                <a14:m>
                  <m:oMath xmlns:m="http://schemas.openxmlformats.org/officeDocument/2006/math">
                    <m:r>
                      <a:rPr lang="en-US" sz="2800" i="1">
                        <a:latin typeface="Cambria Math" panose="02040503050406030204" pitchFamily="18" charset="0"/>
                      </a:rPr>
                      <m:t>𝑥</m:t>
                    </m:r>
                    <m:r>
                      <a:rPr lang="en-US" sz="2800" b="0" i="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𝑦</m:t>
                        </m:r>
                      </m:e>
                      <m:sup>
                        <m:r>
                          <a:rPr lang="en-US" sz="2800" b="0" i="1" smtClean="0">
                            <a:latin typeface="Cambria Math" panose="02040503050406030204" pitchFamily="18" charset="0"/>
                          </a:rPr>
                          <m:t>2</m:t>
                        </m:r>
                      </m:sup>
                    </m:sSup>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r>
                      <a:rPr lang="en-US" sz="2800" b="0" i="1" smtClean="0">
                        <a:latin typeface="Cambria Math" panose="02040503050406030204" pitchFamily="18" charset="0"/>
                      </a:rPr>
                      <m:t>,</m:t>
                    </m:r>
                    <m:sSup>
                      <m:sSupPr>
                        <m:ctrlPr>
                          <a:rPr lang="en-US" sz="2800" i="1">
                            <a:latin typeface="Cambria Math" panose="02040503050406030204" pitchFamily="18" charset="0"/>
                            <a:ea typeface="Cambria Math" panose="02040503050406030204" pitchFamily="18" charset="0"/>
                          </a:rPr>
                        </m:ctrlPr>
                      </m:sSupPr>
                      <m:e>
                        <m:r>
                          <a:rPr lang="en-US" sz="2800" i="1">
                            <a:latin typeface="Cambria Math" panose="02040503050406030204" pitchFamily="18" charset="0"/>
                            <a:ea typeface="Cambria Math" panose="02040503050406030204" pitchFamily="18" charset="0"/>
                          </a:rPr>
                          <m:t>𝑥</m:t>
                        </m:r>
                      </m:e>
                      <m:sup>
                        <m:r>
                          <a:rPr lang="en-US" sz="2800" i="1">
                            <a:latin typeface="Cambria Math" panose="02040503050406030204" pitchFamily="18" charset="0"/>
                          </a:rPr>
                          <m:t>(</m:t>
                        </m:r>
                        <m:r>
                          <a:rPr lang="en-US" sz="2800" i="1">
                            <a:latin typeface="Cambria Math" panose="02040503050406030204" pitchFamily="18" charset="0"/>
                          </a:rPr>
                          <m:t>𝑃</m:t>
                        </m:r>
                        <m:r>
                          <a:rPr lang="en-US" sz="2800" i="1">
                            <a:latin typeface="Cambria Math" panose="02040503050406030204" pitchFamily="18" charset="0"/>
                          </a:rPr>
                          <m:t>−1)/2</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𝑦</m:t>
                        </m:r>
                      </m:e>
                      <m:sup>
                        <m:r>
                          <a:rPr lang="en-US" sz="2800" i="1">
                            <a:latin typeface="Cambria Math" panose="02040503050406030204" pitchFamily="18" charset="0"/>
                          </a:rPr>
                          <m:t>(</m:t>
                        </m:r>
                        <m:r>
                          <a:rPr lang="en-US" sz="2800" i="1">
                            <a:latin typeface="Cambria Math" panose="02040503050406030204" pitchFamily="18" charset="0"/>
                          </a:rPr>
                          <m:t>𝑃</m:t>
                        </m:r>
                        <m:r>
                          <a:rPr lang="en-US" sz="2800" i="1">
                            <a:latin typeface="Cambria Math" panose="02040503050406030204" pitchFamily="18" charset="0"/>
                          </a:rPr>
                          <m:t>−1)</m:t>
                        </m:r>
                      </m:sup>
                    </m:sSup>
                    <m:r>
                      <a:rPr lang="en-US" sz="2800" b="0" i="1" smtClean="0">
                        <a:latin typeface="Cambria Math" panose="02040503050406030204" pitchFamily="18" charset="0"/>
                      </a:rPr>
                      <m:t>=1 </m:t>
                    </m:r>
                    <m:r>
                      <a:rPr lang="en-US" sz="2800" b="0" i="1" smtClean="0">
                        <a:latin typeface="Cambria Math" panose="02040503050406030204" pitchFamily="18" charset="0"/>
                      </a:rPr>
                      <m:t>𝑚𝑜𝑑</m:t>
                    </m:r>
                    <m:r>
                      <a:rPr lang="en-US" sz="2800" b="0" i="1" smtClean="0">
                        <a:latin typeface="Cambria Math" panose="02040503050406030204" pitchFamily="18" charset="0"/>
                      </a:rPr>
                      <m:t> </m:t>
                    </m:r>
                    <m:r>
                      <a:rPr lang="en-US" sz="2800" b="0" i="1" smtClean="0">
                        <a:latin typeface="Cambria Math" panose="02040503050406030204" pitchFamily="18" charset="0"/>
                      </a:rPr>
                      <m:t>𝑃</m:t>
                    </m:r>
                    <m:r>
                      <a:rPr lang="en-US" sz="2800" b="0" i="1" smtClean="0">
                        <a:latin typeface="Cambria Math" panose="02040503050406030204" pitchFamily="18" charset="0"/>
                      </a:rPr>
                      <m:t>.</m:t>
                    </m:r>
                  </m:oMath>
                </a14:m>
                <a:endParaRPr lang="en-US" sz="2800" dirty="0"/>
              </a:p>
            </p:txBody>
          </p:sp>
        </mc:Choice>
        <mc:Fallback xmlns="">
          <p:sp>
            <p:nvSpPr>
              <p:cNvPr id="17" name="Rectangle 16">
                <a:extLst>
                  <a:ext uri="{FF2B5EF4-FFF2-40B4-BE49-F238E27FC236}">
                    <a16:creationId xmlns:a16="http://schemas.microsoft.com/office/drawing/2014/main" id="{B1DC92CD-0D53-4641-A227-2E2ED697E0FE}"/>
                  </a:ext>
                </a:extLst>
              </p:cNvPr>
              <p:cNvSpPr>
                <a:spLocks noRot="1" noChangeAspect="1" noMove="1" noResize="1" noEditPoints="1" noAdjustHandles="1" noChangeArrowheads="1" noChangeShapeType="1" noTextEdit="1"/>
              </p:cNvSpPr>
              <p:nvPr/>
            </p:nvSpPr>
            <p:spPr>
              <a:xfrm>
                <a:off x="310274" y="2103997"/>
                <a:ext cx="8928992" cy="541110"/>
              </a:xfrm>
              <a:prstGeom prst="rect">
                <a:avLst/>
              </a:prstGeom>
              <a:blipFill>
                <a:blip r:embed="rId4"/>
                <a:stretch>
                  <a:fillRect l="-1420" t="-6818" b="-29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81409B68-2ED7-EE17-0D97-4A937CB20D9E}"/>
                  </a:ext>
                </a:extLst>
              </p:cNvPr>
              <p:cNvSpPr/>
              <p:nvPr/>
            </p:nvSpPr>
            <p:spPr>
              <a:xfrm>
                <a:off x="310274" y="2808341"/>
                <a:ext cx="8928992" cy="954107"/>
              </a:xfrm>
              <a:prstGeom prst="rect">
                <a:avLst/>
              </a:prstGeom>
            </p:spPr>
            <p:txBody>
              <a:bodyPr wrap="square">
                <a:spAutoFit/>
              </a:bodyPr>
              <a:lstStyle/>
              <a:p>
                <a:r>
                  <a:rPr lang="en-US" sz="2800" dirty="0"/>
                  <a:t>Proof (</a:t>
                </a:r>
                <a:r>
                  <a:rPr lang="en-US" sz="2800" i="1" dirty="0"/>
                  <a:t>if</a:t>
                </a:r>
                <a:r>
                  <a:rPr lang="en-US" sz="2800" dirty="0"/>
                  <a:t>) Show that the discrete log of </a:t>
                </a:r>
                <a14:m>
                  <m:oMath xmlns:m="http://schemas.openxmlformats.org/officeDocument/2006/math">
                    <m:r>
                      <a:rPr lang="en-US" sz="2800" b="0" i="1" smtClean="0">
                        <a:latin typeface="Cambria Math" panose="02040503050406030204" pitchFamily="18" charset="0"/>
                      </a:rPr>
                      <m:t>𝑥</m:t>
                    </m:r>
                  </m:oMath>
                </a14:m>
                <a:r>
                  <a:rPr lang="en-US" sz="2800" dirty="0"/>
                  <a:t> has to be even and therefore (by previous slide) </a:t>
                </a:r>
                <a14:m>
                  <m:oMath xmlns:m="http://schemas.openxmlformats.org/officeDocument/2006/math">
                    <m:r>
                      <a:rPr lang="en-US" sz="2800" b="0" i="1" smtClean="0">
                        <a:latin typeface="Cambria Math" panose="02040503050406030204" pitchFamily="18" charset="0"/>
                      </a:rPr>
                      <m:t>𝑥</m:t>
                    </m:r>
                  </m:oMath>
                </a14:m>
                <a:r>
                  <a:rPr lang="en-US" sz="2800" dirty="0"/>
                  <a:t> is a square.</a:t>
                </a:r>
              </a:p>
            </p:txBody>
          </p:sp>
        </mc:Choice>
        <mc:Fallback xmlns="">
          <p:sp>
            <p:nvSpPr>
              <p:cNvPr id="2" name="Rectangle 1">
                <a:extLst>
                  <a:ext uri="{FF2B5EF4-FFF2-40B4-BE49-F238E27FC236}">
                    <a16:creationId xmlns:a16="http://schemas.microsoft.com/office/drawing/2014/main" id="{81409B68-2ED7-EE17-0D97-4A937CB20D9E}"/>
                  </a:ext>
                </a:extLst>
              </p:cNvPr>
              <p:cNvSpPr>
                <a:spLocks noRot="1" noChangeAspect="1" noMove="1" noResize="1" noEditPoints="1" noAdjustHandles="1" noChangeArrowheads="1" noChangeShapeType="1" noTextEdit="1"/>
              </p:cNvSpPr>
              <p:nvPr/>
            </p:nvSpPr>
            <p:spPr>
              <a:xfrm>
                <a:off x="310274" y="2808341"/>
                <a:ext cx="8928992" cy="954107"/>
              </a:xfrm>
              <a:prstGeom prst="rect">
                <a:avLst/>
              </a:prstGeom>
              <a:blipFill>
                <a:blip r:embed="rId5"/>
                <a:stretch>
                  <a:fillRect l="-1420" t="-6579" r="-568" b="-17105"/>
                </a:stretch>
              </a:blipFill>
            </p:spPr>
            <p:txBody>
              <a:bodyPr/>
              <a:lstStyle/>
              <a:p>
                <a:r>
                  <a:rPr lang="en-US">
                    <a:noFill/>
                  </a:rPr>
                  <a:t> </a:t>
                </a:r>
              </a:p>
            </p:txBody>
          </p:sp>
        </mc:Fallback>
      </mc:AlternateContent>
      <p:sp>
        <p:nvSpPr>
          <p:cNvPr id="6" name="Subtitle 1">
            <a:extLst>
              <a:ext uri="{FF2B5EF4-FFF2-40B4-BE49-F238E27FC236}">
                <a16:creationId xmlns:a16="http://schemas.microsoft.com/office/drawing/2014/main" id="{698755E1-B3D7-DAB8-EF41-0A783D3C2F1C}"/>
              </a:ext>
            </a:extLst>
          </p:cNvPr>
          <p:cNvSpPr txBox="1">
            <a:spLocks/>
          </p:cNvSpPr>
          <p:nvPr/>
        </p:nvSpPr>
        <p:spPr>
          <a:xfrm>
            <a:off x="0" y="260648"/>
            <a:ext cx="9540552"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Can test if x is a square Efficiently</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p:sp>
        <p:nvSpPr>
          <p:cNvPr id="3" name="TextBox 2">
            <a:extLst>
              <a:ext uri="{FF2B5EF4-FFF2-40B4-BE49-F238E27FC236}">
                <a16:creationId xmlns:a16="http://schemas.microsoft.com/office/drawing/2014/main" id="{B3A36053-753D-C452-1C80-7858A4F953DB}"/>
              </a:ext>
            </a:extLst>
          </p:cNvPr>
          <p:cNvSpPr txBox="1"/>
          <p:nvPr/>
        </p:nvSpPr>
        <p:spPr>
          <a:xfrm>
            <a:off x="220518" y="4955647"/>
            <a:ext cx="8604150" cy="2492990"/>
          </a:xfrm>
          <a:prstGeom prst="rect">
            <a:avLst/>
          </a:prstGeom>
          <a:noFill/>
        </p:spPr>
        <p:txBody>
          <a:bodyPr wrap="none" rtlCol="0">
            <a:spAutoFit/>
          </a:bodyPr>
          <a:lstStyle/>
          <a:p>
            <a:r>
              <a:rPr lang="en-US" altLang="en-US" sz="2800" dirty="0">
                <a:cs typeface="Arial" panose="020B0604020202020204" pitchFamily="34" charset="0"/>
              </a:rPr>
              <a:t>Claim 2: </a:t>
            </a:r>
            <a:r>
              <a:rPr lang="en-US" altLang="en-US" sz="2800" dirty="0">
                <a:solidFill>
                  <a:srgbClr val="000000"/>
                </a:solidFill>
                <a:cs typeface="Arial" panose="020B0604020202020204" pitchFamily="34" charset="0"/>
              </a:rPr>
              <a:t>y=x</a:t>
            </a:r>
            <a:r>
              <a:rPr lang="en-US" altLang="en-US" sz="2800" baseline="30000" dirty="0">
                <a:solidFill>
                  <a:srgbClr val="000000"/>
                </a:solidFill>
                <a:cs typeface="Arial" panose="020B0604020202020204" pitchFamily="34" charset="0"/>
              </a:rPr>
              <a:t>2</a:t>
            </a:r>
            <a:r>
              <a:rPr lang="en-US" altLang="en-US" sz="2800" dirty="0">
                <a:solidFill>
                  <a:srgbClr val="000000"/>
                </a:solidFill>
                <a:cs typeface="Arial" panose="020B0604020202020204" pitchFamily="34" charset="0"/>
              </a:rPr>
              <a:t> mod p has 0 or 2 solutions when p is  prime.</a:t>
            </a:r>
            <a:br>
              <a:rPr lang="en-US" altLang="en-US" sz="2800" dirty="0">
                <a:solidFill>
                  <a:srgbClr val="000000"/>
                </a:solidFill>
                <a:cs typeface="Arial" panose="020B0604020202020204" pitchFamily="34" charset="0"/>
              </a:rPr>
            </a:br>
            <a:r>
              <a:rPr lang="en-US" altLang="en-US" sz="2800" dirty="0">
                <a:solidFill>
                  <a:srgbClr val="0070C0"/>
                </a:solidFill>
                <a:cs typeface="Arial" panose="020B0604020202020204" pitchFamily="34" charset="0"/>
              </a:rPr>
              <a:t>Proof: </a:t>
            </a:r>
            <a:r>
              <a:rPr lang="en-US" altLang="en-US" sz="2400" dirty="0">
                <a:solidFill>
                  <a:srgbClr val="000000"/>
                </a:solidFill>
                <a:cs typeface="Arial" panose="020B0604020202020204" pitchFamily="34" charset="0"/>
              </a:rPr>
              <a:t>∃solution x ⇒∃at least 2 solutions x &amp; –x=p-x mod p. </a:t>
            </a:r>
            <a:br>
              <a:rPr lang="en-US" altLang="en-US" sz="2400" dirty="0">
                <a:solidFill>
                  <a:srgbClr val="000000"/>
                </a:solidFill>
                <a:cs typeface="Arial" panose="020B0604020202020204" pitchFamily="34" charset="0"/>
              </a:rPr>
            </a:br>
            <a:r>
              <a:rPr lang="en-US" altLang="en-US" sz="2400" dirty="0">
                <a:solidFill>
                  <a:srgbClr val="000000"/>
                </a:solidFill>
                <a:cs typeface="Arial" panose="020B0604020202020204" pitchFamily="34" charset="0"/>
              </a:rPr>
              <a:t>Suppose ∃another z ≠ x,-x mod p, z</a:t>
            </a:r>
            <a:r>
              <a:rPr lang="en-US" altLang="en-US" sz="2400" baseline="30000" dirty="0">
                <a:solidFill>
                  <a:srgbClr val="000000"/>
                </a:solidFill>
                <a:cs typeface="Arial" panose="020B0604020202020204" pitchFamily="34" charset="0"/>
              </a:rPr>
              <a:t>2</a:t>
            </a:r>
            <a:r>
              <a:rPr lang="en-US" altLang="en-US" sz="2400" dirty="0">
                <a:solidFill>
                  <a:srgbClr val="000000"/>
                </a:solidFill>
                <a:cs typeface="Arial" panose="020B0604020202020204" pitchFamily="34" charset="0"/>
              </a:rPr>
              <a:t>=x</a:t>
            </a:r>
            <a:r>
              <a:rPr lang="en-US" altLang="en-US" sz="2400" baseline="30000" dirty="0">
                <a:solidFill>
                  <a:srgbClr val="000000"/>
                </a:solidFill>
                <a:cs typeface="Arial" panose="020B0604020202020204" pitchFamily="34" charset="0"/>
              </a:rPr>
              <a:t>2</a:t>
            </a:r>
            <a:r>
              <a:rPr lang="en-US" altLang="en-US" sz="2400" dirty="0">
                <a:solidFill>
                  <a:srgbClr val="000000"/>
                </a:solidFill>
                <a:cs typeface="Arial" panose="020B0604020202020204" pitchFamily="34" charset="0"/>
              </a:rPr>
              <a:t> mod p &amp;  z</a:t>
            </a:r>
            <a:r>
              <a:rPr lang="en-US" altLang="en-US" sz="2400" baseline="30000" dirty="0">
                <a:solidFill>
                  <a:srgbClr val="000000"/>
                </a:solidFill>
                <a:cs typeface="Arial" panose="020B0604020202020204" pitchFamily="34" charset="0"/>
              </a:rPr>
              <a:t>2</a:t>
            </a:r>
            <a:r>
              <a:rPr lang="en-US" altLang="en-US" sz="2400" dirty="0">
                <a:solidFill>
                  <a:srgbClr val="000000"/>
                </a:solidFill>
                <a:cs typeface="Arial" panose="020B0604020202020204" pitchFamily="34" charset="0"/>
              </a:rPr>
              <a:t>-x</a:t>
            </a:r>
            <a:r>
              <a:rPr lang="en-US" altLang="en-US" sz="2400" baseline="30000" dirty="0">
                <a:solidFill>
                  <a:srgbClr val="000000"/>
                </a:solidFill>
                <a:cs typeface="Arial" panose="020B0604020202020204" pitchFamily="34" charset="0"/>
              </a:rPr>
              <a:t>2</a:t>
            </a:r>
            <a:r>
              <a:rPr lang="en-US" altLang="en-US" sz="2400" dirty="0">
                <a:solidFill>
                  <a:srgbClr val="000000"/>
                </a:solidFill>
                <a:cs typeface="Arial" panose="020B0604020202020204" pitchFamily="34" charset="0"/>
              </a:rPr>
              <a:t>= (z-x)(</a:t>
            </a:r>
            <a:r>
              <a:rPr lang="en-US" altLang="en-US" sz="2400" dirty="0" err="1">
                <a:solidFill>
                  <a:srgbClr val="000000"/>
                </a:solidFill>
                <a:cs typeface="Arial" panose="020B0604020202020204" pitchFamily="34" charset="0"/>
              </a:rPr>
              <a:t>z+x</a:t>
            </a:r>
            <a:r>
              <a:rPr lang="en-US" altLang="en-US" sz="2400" dirty="0">
                <a:solidFill>
                  <a:srgbClr val="000000"/>
                </a:solidFill>
                <a:cs typeface="Arial" panose="020B0604020202020204" pitchFamily="34" charset="0"/>
              </a:rPr>
              <a:t>)=0 </a:t>
            </a:r>
            <a:br>
              <a:rPr lang="en-US" altLang="en-US" sz="2400" dirty="0">
                <a:solidFill>
                  <a:srgbClr val="000000"/>
                </a:solidFill>
                <a:cs typeface="Arial" panose="020B0604020202020204" pitchFamily="34" charset="0"/>
              </a:rPr>
            </a:br>
            <a:r>
              <a:rPr lang="en-US" altLang="en-US" sz="2400" dirty="0">
                <a:solidFill>
                  <a:srgbClr val="000000"/>
                </a:solidFill>
                <a:cs typeface="Arial" panose="020B0604020202020204" pitchFamily="34" charset="0"/>
              </a:rPr>
              <a:t>mod p. Then, p|(z-x)(</a:t>
            </a:r>
            <a:r>
              <a:rPr lang="en-US" altLang="en-US" sz="2400" dirty="0" err="1">
                <a:solidFill>
                  <a:srgbClr val="000000"/>
                </a:solidFill>
                <a:cs typeface="Arial" panose="020B0604020202020204" pitchFamily="34" charset="0"/>
              </a:rPr>
              <a:t>z+x</a:t>
            </a:r>
            <a:r>
              <a:rPr lang="en-US" altLang="en-US" sz="2400" dirty="0">
                <a:solidFill>
                  <a:srgbClr val="000000"/>
                </a:solidFill>
                <a:cs typeface="Arial" panose="020B0604020202020204" pitchFamily="34" charset="0"/>
              </a:rPr>
              <a:t>). As p is prime, it must divide </a:t>
            </a:r>
            <a:br>
              <a:rPr lang="en-US" altLang="en-US" sz="2400" dirty="0">
                <a:solidFill>
                  <a:srgbClr val="000000"/>
                </a:solidFill>
                <a:cs typeface="Arial" panose="020B0604020202020204" pitchFamily="34" charset="0"/>
              </a:rPr>
            </a:br>
            <a:r>
              <a:rPr lang="en-US" altLang="en-US" sz="2400" dirty="0">
                <a:solidFill>
                  <a:srgbClr val="000000"/>
                </a:solidFill>
                <a:cs typeface="Arial" panose="020B0604020202020204" pitchFamily="34" charset="0"/>
              </a:rPr>
              <a:t>either (z-x) or (</a:t>
            </a:r>
            <a:r>
              <a:rPr lang="en-US" altLang="en-US" sz="2400" dirty="0" err="1">
                <a:solidFill>
                  <a:srgbClr val="000000"/>
                </a:solidFill>
                <a:cs typeface="Arial" panose="020B0604020202020204" pitchFamily="34" charset="0"/>
              </a:rPr>
              <a:t>z+x</a:t>
            </a:r>
            <a:r>
              <a:rPr lang="en-US" altLang="en-US" sz="2400" dirty="0">
                <a:solidFill>
                  <a:srgbClr val="000000"/>
                </a:solidFill>
                <a:cs typeface="Arial" panose="020B0604020202020204" pitchFamily="34" charset="0"/>
              </a:rPr>
              <a:t>) ⇒z=x mod p or z=-x mod p. Contradiction</a:t>
            </a:r>
          </a:p>
          <a:p>
            <a:endParaRPr lang="en-US" sz="2800" dirty="0"/>
          </a:p>
        </p:txBody>
      </p:sp>
    </p:spTree>
    <p:extLst>
      <p:ext uri="{BB962C8B-B14F-4D97-AF65-F5344CB8AC3E}">
        <p14:creationId xmlns:p14="http://schemas.microsoft.com/office/powerpoint/2010/main" val="4217138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animBg="1"/>
      <p:bldP spid="17" grpId="0"/>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971600" y="404664"/>
            <a:ext cx="7344816"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dirty="0">
                <a:solidFill>
                  <a:schemeClr val="accent1"/>
                </a:solidFill>
                <a:latin typeface="Calibri" panose="020F0502020204030204" pitchFamily="34" charset="0"/>
                <a:ea typeface="Cambria Math" pitchFamily="18" charset="0"/>
                <a:cs typeface="Arial Unicode MS" pitchFamily="34" charset="-128"/>
              </a:rPr>
              <a:t>Computing Square Roots mod P</a:t>
            </a:r>
            <a:endParaRPr lang="en-US" sz="2400" i="1" dirty="0">
              <a:solidFill>
                <a:schemeClr val="accent1"/>
              </a:solidFill>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A41FE074-5F2B-A849-B06E-F41C9A801EBC}"/>
                  </a:ext>
                </a:extLst>
              </p:cNvPr>
              <p:cNvSpPr/>
              <p:nvPr/>
            </p:nvSpPr>
            <p:spPr>
              <a:xfrm>
                <a:off x="323528" y="1318662"/>
                <a:ext cx="8640960" cy="523220"/>
              </a:xfrm>
              <a:prstGeom prst="rect">
                <a:avLst/>
              </a:prstGeom>
            </p:spPr>
            <p:txBody>
              <a:bodyPr wrap="square">
                <a:spAutoFit/>
              </a:bodyPr>
              <a:lstStyle/>
              <a:p>
                <a:r>
                  <a:rPr lang="en-US" sz="2800" dirty="0"/>
                  <a:t>Let P be prime. Exactly half of </a:t>
                </a:r>
                <a14:m>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𝑍</m:t>
                        </m:r>
                      </m:e>
                      <m:sub>
                        <m:r>
                          <a:rPr lang="en-US" sz="2800" i="1">
                            <a:latin typeface="Cambria Math" panose="02040503050406030204" pitchFamily="18" charset="0"/>
                          </a:rPr>
                          <m:t>𝑃</m:t>
                        </m:r>
                      </m:sub>
                      <m:sup>
                        <m:r>
                          <a:rPr lang="en-US" sz="2800" i="1">
                            <a:latin typeface="Cambria Math" panose="02040503050406030204" pitchFamily="18" charset="0"/>
                          </a:rPr>
                          <m:t>∗</m:t>
                        </m:r>
                      </m:sup>
                    </m:sSubSup>
                  </m:oMath>
                </a14:m>
                <a:r>
                  <a:rPr lang="en-US" sz="2800" dirty="0"/>
                  <a:t> are squares mod P.</a:t>
                </a:r>
              </a:p>
            </p:txBody>
          </p:sp>
        </mc:Choice>
        <mc:Fallback xmlns="">
          <p:sp>
            <p:nvSpPr>
              <p:cNvPr id="4" name="Rectangle 3">
                <a:extLst>
                  <a:ext uri="{FF2B5EF4-FFF2-40B4-BE49-F238E27FC236}">
                    <a16:creationId xmlns:a16="http://schemas.microsoft.com/office/drawing/2014/main" id="{A41FE074-5F2B-A849-B06E-F41C9A801EBC}"/>
                  </a:ext>
                </a:extLst>
              </p:cNvPr>
              <p:cNvSpPr>
                <a:spLocks noRot="1" noChangeAspect="1" noMove="1" noResize="1" noEditPoints="1" noAdjustHandles="1" noChangeArrowheads="1" noChangeShapeType="1" noTextEdit="1"/>
              </p:cNvSpPr>
              <p:nvPr/>
            </p:nvSpPr>
            <p:spPr>
              <a:xfrm>
                <a:off x="323528" y="1318662"/>
                <a:ext cx="8640960" cy="523220"/>
              </a:xfrm>
              <a:prstGeom prst="rect">
                <a:avLst/>
              </a:prstGeom>
              <a:blipFill>
                <a:blip r:embed="rId3"/>
                <a:stretch>
                  <a:fillRect l="-1466" t="-11905" b="-30952"/>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47613E7-B59B-0149-8597-BBD93381D1A3}"/>
              </a:ext>
            </a:extLst>
          </p:cNvPr>
          <p:cNvSpPr/>
          <p:nvPr/>
        </p:nvSpPr>
        <p:spPr>
          <a:xfrm>
            <a:off x="323528" y="2110750"/>
            <a:ext cx="8208912" cy="954107"/>
          </a:xfrm>
          <a:prstGeom prst="rect">
            <a:avLst/>
          </a:prstGeom>
        </p:spPr>
        <p:txBody>
          <a:bodyPr wrap="square">
            <a:spAutoFit/>
          </a:bodyPr>
          <a:lstStyle/>
          <a:p>
            <a:r>
              <a:rPr lang="en-US" sz="2800" dirty="0"/>
              <a:t>It is easy to compute square roots mod P. We will show it for the case where P = 3 (mod 4).</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1723AF58-ED12-2A47-B401-5A941ABC8304}"/>
                  </a:ext>
                </a:extLst>
              </p:cNvPr>
              <p:cNvSpPr/>
              <p:nvPr/>
            </p:nvSpPr>
            <p:spPr>
              <a:xfrm>
                <a:off x="323528" y="3429000"/>
                <a:ext cx="8640960" cy="541110"/>
              </a:xfrm>
              <a:prstGeom prst="rect">
                <a:avLst/>
              </a:prstGeom>
            </p:spPr>
            <p:txBody>
              <a:bodyPr wrap="square">
                <a:spAutoFit/>
              </a:bodyPr>
              <a:lstStyle/>
              <a:p>
                <a:r>
                  <a:rPr lang="en-US" sz="2800" dirty="0">
                    <a:solidFill>
                      <a:srgbClr val="C00000"/>
                    </a:solidFill>
                  </a:rPr>
                  <a:t>Claim: </a:t>
                </a:r>
                <a:r>
                  <a:rPr lang="en-US" sz="2800" dirty="0"/>
                  <a:t>The square roots of </a:t>
                </a:r>
                <a14:m>
                  <m:oMath xmlns:m="http://schemas.openxmlformats.org/officeDocument/2006/math">
                    <m:r>
                      <a:rPr lang="en-US" sz="2800" b="0" i="1" smtClean="0">
                        <a:latin typeface="Cambria Math" panose="02040503050406030204" pitchFamily="18" charset="0"/>
                      </a:rPr>
                      <m:t>𝑥</m:t>
                    </m:r>
                  </m:oMath>
                </a14:m>
                <a:r>
                  <a:rPr lang="en-US" sz="2800" dirty="0"/>
                  <a:t> mod P are  </a:t>
                </a:r>
                <a14:m>
                  <m:oMath xmlns:m="http://schemas.openxmlformats.org/officeDocument/2006/math">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𝑥</m:t>
                        </m:r>
                      </m:e>
                      <m:sup>
                        <m:r>
                          <a:rPr lang="en-US" sz="2800" b="0" i="1" smtClean="0">
                            <a:latin typeface="Cambria Math" panose="02040503050406030204" pitchFamily="18" charset="0"/>
                          </a:rPr>
                          <m:t>(</m:t>
                        </m:r>
                        <m:r>
                          <a:rPr lang="en-US" sz="2800" b="0" i="1" smtClean="0">
                            <a:latin typeface="Cambria Math" panose="02040503050406030204" pitchFamily="18" charset="0"/>
                          </a:rPr>
                          <m:t>𝑃</m:t>
                        </m:r>
                        <m:r>
                          <a:rPr lang="en-US" sz="2800" b="0" i="1" smtClean="0">
                            <a:latin typeface="Cambria Math" panose="02040503050406030204" pitchFamily="18" charset="0"/>
                          </a:rPr>
                          <m:t>+1)/4</m:t>
                        </m:r>
                      </m:sup>
                    </m:sSup>
                  </m:oMath>
                </a14:m>
                <a:endParaRPr lang="en-US" sz="2800" dirty="0"/>
              </a:p>
            </p:txBody>
          </p:sp>
        </mc:Choice>
        <mc:Fallback xmlns="">
          <p:sp>
            <p:nvSpPr>
              <p:cNvPr id="20" name="Rectangle 19">
                <a:extLst>
                  <a:ext uri="{FF2B5EF4-FFF2-40B4-BE49-F238E27FC236}">
                    <a16:creationId xmlns:a16="http://schemas.microsoft.com/office/drawing/2014/main" id="{1723AF58-ED12-2A47-B401-5A941ABC8304}"/>
                  </a:ext>
                </a:extLst>
              </p:cNvPr>
              <p:cNvSpPr>
                <a:spLocks noRot="1" noChangeAspect="1" noMove="1" noResize="1" noEditPoints="1" noAdjustHandles="1" noChangeArrowheads="1" noChangeShapeType="1" noTextEdit="1"/>
              </p:cNvSpPr>
              <p:nvPr/>
            </p:nvSpPr>
            <p:spPr>
              <a:xfrm>
                <a:off x="323528" y="3429000"/>
                <a:ext cx="8640960" cy="541110"/>
              </a:xfrm>
              <a:prstGeom prst="rect">
                <a:avLst/>
              </a:prstGeom>
              <a:blipFill>
                <a:blip r:embed="rId4"/>
                <a:stretch>
                  <a:fillRect l="-1466" t="-9302" b="-302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B1DC92CD-0D53-4641-A227-2E2ED697E0FE}"/>
                  </a:ext>
                </a:extLst>
              </p:cNvPr>
              <p:cNvSpPr/>
              <p:nvPr/>
            </p:nvSpPr>
            <p:spPr>
              <a:xfrm>
                <a:off x="323528" y="4092808"/>
                <a:ext cx="8928992" cy="541110"/>
              </a:xfrm>
              <a:prstGeom prst="rect">
                <a:avLst/>
              </a:prstGeom>
            </p:spPr>
            <p:txBody>
              <a:bodyPr wrap="square">
                <a:spAutoFit/>
              </a:bodyPr>
              <a:lstStyle/>
              <a:p>
                <a:r>
                  <a:rPr lang="en-US" sz="2800" dirty="0"/>
                  <a:t>Proof: </a:t>
                </a:r>
                <a14:m>
                  <m:oMath xmlns:m="http://schemas.openxmlformats.org/officeDocument/2006/math">
                    <m:r>
                      <a:rPr lang="en-US" sz="2800" b="0" i="0" smtClean="0">
                        <a:latin typeface="Cambria Math" panose="02040503050406030204" pitchFamily="18" charset="0"/>
                      </a:rPr>
                      <m:t>(</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𝑥</m:t>
                        </m:r>
                      </m:e>
                      <m:sup>
                        <m:r>
                          <a:rPr lang="en-US" sz="2800" b="0" i="1" smtClean="0">
                            <a:latin typeface="Cambria Math" panose="02040503050406030204" pitchFamily="18" charset="0"/>
                          </a:rPr>
                          <m:t>(</m:t>
                        </m:r>
                        <m:r>
                          <a:rPr lang="en-US" sz="2800" b="0" i="1" smtClean="0">
                            <a:latin typeface="Cambria Math" panose="02040503050406030204" pitchFamily="18" charset="0"/>
                          </a:rPr>
                          <m:t>𝑃</m:t>
                        </m:r>
                        <m:r>
                          <a:rPr lang="en-US" sz="2800" b="0" i="1" smtClean="0">
                            <a:latin typeface="Cambria Math" panose="02040503050406030204" pitchFamily="18" charset="0"/>
                          </a:rPr>
                          <m:t>+1)/4</m:t>
                        </m:r>
                      </m:sup>
                    </m:sSup>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m:t>
                        </m:r>
                      </m:e>
                      <m:sup>
                        <m:r>
                          <a:rPr lang="en-US" sz="2800" b="0" i="1" smtClean="0">
                            <a:latin typeface="Cambria Math" panose="02040503050406030204" pitchFamily="18" charset="0"/>
                          </a:rPr>
                          <m:t>2</m:t>
                        </m:r>
                      </m:sup>
                    </m:sSup>
                  </m:oMath>
                </a14:m>
                <a:r>
                  <a:rPr lang="en-US" sz="2800" dirty="0"/>
                  <a:t> </a:t>
                </a:r>
                <a14:m>
                  <m:oMath xmlns:m="http://schemas.openxmlformats.org/officeDocument/2006/math">
                    <m:r>
                      <a:rPr lang="en-US" sz="2800" b="0" i="1" dirty="0"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𝑥</m:t>
                        </m:r>
                      </m:e>
                      <m:sup>
                        <m:r>
                          <a:rPr lang="en-US" sz="2800" i="1">
                            <a:latin typeface="Cambria Math" panose="02040503050406030204" pitchFamily="18" charset="0"/>
                          </a:rPr>
                          <m:t>(</m:t>
                        </m:r>
                        <m:r>
                          <a:rPr lang="en-US" sz="2800" i="1">
                            <a:latin typeface="Cambria Math" panose="02040503050406030204" pitchFamily="18" charset="0"/>
                          </a:rPr>
                          <m:t>𝑃</m:t>
                        </m:r>
                        <m:r>
                          <a:rPr lang="en-US" sz="2800" i="1">
                            <a:latin typeface="Cambria Math" panose="02040503050406030204" pitchFamily="18" charset="0"/>
                          </a:rPr>
                          <m:t>+1)/2</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e>
                      <m:sup>
                        <m:r>
                          <a:rPr lang="en-US" sz="2800" i="1">
                            <a:latin typeface="Cambria Math" panose="02040503050406030204" pitchFamily="18" charset="0"/>
                          </a:rPr>
                          <m:t>(</m:t>
                        </m:r>
                        <m:r>
                          <a:rPr lang="en-US" sz="2800" i="1">
                            <a:latin typeface="Cambria Math" panose="02040503050406030204" pitchFamily="18" charset="0"/>
                          </a:rPr>
                          <m:t>𝑃</m:t>
                        </m:r>
                        <m:r>
                          <a:rPr lang="en-US" sz="2800" b="0" i="1" smtClean="0">
                            <a:latin typeface="Cambria Math" panose="02040503050406030204" pitchFamily="18" charset="0"/>
                          </a:rPr>
                          <m:t>−</m:t>
                        </m:r>
                        <m:r>
                          <a:rPr lang="en-US" sz="2800" i="1">
                            <a:latin typeface="Cambria Math" panose="02040503050406030204" pitchFamily="18" charset="0"/>
                          </a:rPr>
                          <m:t>1)/2</m:t>
                        </m:r>
                      </m:sup>
                    </m:sSup>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 </m:t>
                    </m:r>
                    <m:r>
                      <m:rPr>
                        <m:sty m:val="p"/>
                      </m:rPr>
                      <a:rPr lang="en-US" sz="2800" b="0" i="0" smtClean="0">
                        <a:latin typeface="Cambria Math" panose="02040503050406030204" pitchFamily="18" charset="0"/>
                      </a:rPr>
                      <m:t>mod</m:t>
                    </m:r>
                    <m:r>
                      <a:rPr lang="en-US" sz="2800" b="0" i="1" smtClean="0">
                        <a:latin typeface="Cambria Math" panose="02040503050406030204" pitchFamily="18" charset="0"/>
                      </a:rPr>
                      <m:t> </m:t>
                    </m:r>
                    <m:r>
                      <a:rPr lang="en-US" sz="2800" b="0" i="1" smtClean="0">
                        <a:latin typeface="Cambria Math" panose="02040503050406030204" pitchFamily="18" charset="0"/>
                      </a:rPr>
                      <m:t>𝑃</m:t>
                    </m:r>
                  </m:oMath>
                </a14:m>
                <a:endParaRPr lang="en-US" sz="2800" dirty="0"/>
              </a:p>
            </p:txBody>
          </p:sp>
        </mc:Choice>
        <mc:Fallback xmlns="">
          <p:sp>
            <p:nvSpPr>
              <p:cNvPr id="17" name="Rectangle 16">
                <a:extLst>
                  <a:ext uri="{FF2B5EF4-FFF2-40B4-BE49-F238E27FC236}">
                    <a16:creationId xmlns:a16="http://schemas.microsoft.com/office/drawing/2014/main" id="{B1DC92CD-0D53-4641-A227-2E2ED697E0FE}"/>
                  </a:ext>
                </a:extLst>
              </p:cNvPr>
              <p:cNvSpPr>
                <a:spLocks noRot="1" noChangeAspect="1" noMove="1" noResize="1" noEditPoints="1" noAdjustHandles="1" noChangeArrowheads="1" noChangeShapeType="1" noTextEdit="1"/>
              </p:cNvSpPr>
              <p:nvPr/>
            </p:nvSpPr>
            <p:spPr>
              <a:xfrm>
                <a:off x="323528" y="4092808"/>
                <a:ext cx="8928992" cy="541110"/>
              </a:xfrm>
              <a:prstGeom prst="rect">
                <a:avLst/>
              </a:prstGeom>
              <a:blipFill>
                <a:blip r:embed="rId5"/>
                <a:stretch>
                  <a:fillRect l="-1420" t="-6977" b="-32558"/>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6C4178E-D05E-E9D8-8972-8F1436C47450}"/>
              </a:ext>
            </a:extLst>
          </p:cNvPr>
          <p:cNvSpPr txBox="1"/>
          <p:nvPr/>
        </p:nvSpPr>
        <p:spPr>
          <a:xfrm>
            <a:off x="323528" y="4756616"/>
            <a:ext cx="7891519" cy="1815882"/>
          </a:xfrm>
          <a:prstGeom prst="rect">
            <a:avLst/>
          </a:prstGeom>
          <a:noFill/>
        </p:spPr>
        <p:txBody>
          <a:bodyPr wrap="none" rtlCol="0">
            <a:spAutoFit/>
          </a:bodyPr>
          <a:lstStyle/>
          <a:p>
            <a:r>
              <a:rPr lang="en-US" sz="2800" dirty="0"/>
              <a:t>How about for p= 1 mod 4?</a:t>
            </a:r>
          </a:p>
          <a:p>
            <a:r>
              <a:rPr lang="en-US" sz="2800" dirty="0">
                <a:solidFill>
                  <a:srgbClr val="C00000"/>
                </a:solidFill>
              </a:rPr>
              <a:t>Claim: </a:t>
            </a:r>
            <a:r>
              <a:rPr lang="en-US" sz="2800" dirty="0"/>
              <a:t>Given one y such that y is a non-square mod p</a:t>
            </a:r>
          </a:p>
          <a:p>
            <a:r>
              <a:rPr lang="en-US" sz="2800" dirty="0"/>
              <a:t>Can compute square roots for any square.</a:t>
            </a:r>
          </a:p>
          <a:p>
            <a:r>
              <a:rPr lang="en-US" sz="2800" dirty="0"/>
              <a:t>Proof: in class</a:t>
            </a:r>
          </a:p>
        </p:txBody>
      </p:sp>
    </p:spTree>
    <p:extLst>
      <p:ext uri="{BB962C8B-B14F-4D97-AF65-F5344CB8AC3E}">
        <p14:creationId xmlns:p14="http://schemas.microsoft.com/office/powerpoint/2010/main" val="13614150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3B40A953-BBFA-6244-89A8-628EEC0D5F7D}"/>
              </a:ext>
            </a:extLst>
          </p:cNvPr>
          <p:cNvSpPr>
            <a:spLocks noGrp="1" noChangeArrowheads="1"/>
          </p:cNvSpPr>
          <p:nvPr>
            <p:ph type="body" idx="1"/>
          </p:nvPr>
        </p:nvSpPr>
        <p:spPr>
          <a:xfrm>
            <a:off x="533400" y="1295400"/>
            <a:ext cx="8610600" cy="4801314"/>
          </a:xfrm>
        </p:spPr>
        <p:txBody>
          <a:bodyPr>
            <a:normAutofit fontScale="92500" lnSpcReduction="20000"/>
          </a:bodyPr>
          <a:lstStyle/>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Solve for x as follows.</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Suppose eq. is solvable, then z</a:t>
            </a:r>
            <a:r>
              <a:rPr lang="en-US" altLang="en-US" sz="2400" baseline="30000" dirty="0">
                <a:solidFill>
                  <a:schemeClr val="tx1"/>
                </a:solidFill>
                <a:latin typeface="Arial" panose="020B0604020202020204" pitchFamily="34" charset="0"/>
                <a:cs typeface="Arial" panose="020B0604020202020204" pitchFamily="34" charset="0"/>
              </a:rPr>
              <a:t>(p-1)/2 </a:t>
            </a:r>
            <a:r>
              <a:rPr lang="en-US" altLang="en-US" sz="2400" dirty="0">
                <a:solidFill>
                  <a:schemeClr val="tx1"/>
                </a:solidFill>
                <a:latin typeface="Arial" panose="020B0604020202020204" pitchFamily="34" charset="0"/>
                <a:cs typeface="Arial" panose="020B0604020202020204" pitchFamily="34" charset="0"/>
              </a:rPr>
              <a:t>= 1 mod p. </a:t>
            </a:r>
          </a:p>
          <a:p>
            <a:pPr eaLnBrk="1" hangingPunct="1">
              <a:buFontTx/>
              <a:buNone/>
            </a:pPr>
            <a:endParaRPr lang="en-US" altLang="en-US" sz="2400" dirty="0">
              <a:solidFill>
                <a:schemeClr val="tx1"/>
              </a:solidFill>
              <a:latin typeface="Arial" panose="020B0604020202020204" pitchFamily="34" charset="0"/>
              <a:cs typeface="Arial" panose="020B0604020202020204" pitchFamily="34" charset="0"/>
            </a:endParaRPr>
          </a:p>
          <a:p>
            <a:pPr eaLnBrk="1" hangingPunct="1">
              <a:buFontTx/>
              <a:buNone/>
            </a:pPr>
            <a:r>
              <a:rPr lang="en-US" altLang="en-US" sz="2400" b="1" dirty="0">
                <a:solidFill>
                  <a:schemeClr val="tx1"/>
                </a:solidFill>
                <a:latin typeface="Arial" panose="020B0604020202020204" pitchFamily="34" charset="0"/>
                <a:cs typeface="Arial" panose="020B0604020202020204" pitchFamily="34" charset="0"/>
              </a:rPr>
              <a:t>Case 1: </a:t>
            </a:r>
            <a:r>
              <a:rPr lang="en-US" altLang="en-US" sz="2400" dirty="0">
                <a:solidFill>
                  <a:schemeClr val="tx1"/>
                </a:solidFill>
                <a:latin typeface="Arial" panose="020B0604020202020204" pitchFamily="34" charset="0"/>
                <a:cs typeface="Arial" panose="020B0604020202020204" pitchFamily="34" charset="0"/>
              </a:rPr>
              <a:t>p=3 mod 4, (p-1)/2 = (4t+2)/2</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z </a:t>
            </a:r>
            <a:r>
              <a:rPr lang="en-US" altLang="en-US" sz="2400" baseline="30000" dirty="0">
                <a:solidFill>
                  <a:schemeClr val="tx1"/>
                </a:solidFill>
                <a:latin typeface="Arial" panose="020B0604020202020204" pitchFamily="34" charset="0"/>
                <a:cs typeface="Arial" panose="020B0604020202020204" pitchFamily="34" charset="0"/>
              </a:rPr>
              <a:t>(2t+1)</a:t>
            </a:r>
            <a:r>
              <a:rPr lang="en-US" altLang="en-US" sz="2400" dirty="0">
                <a:solidFill>
                  <a:schemeClr val="tx1"/>
                </a:solidFill>
                <a:latin typeface="Arial" panose="020B0604020202020204" pitchFamily="34" charset="0"/>
                <a:cs typeface="Arial" panose="020B0604020202020204" pitchFamily="34" charset="0"/>
              </a:rPr>
              <a:t> = 1 mod p</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(z </a:t>
            </a:r>
            <a:r>
              <a:rPr lang="en-US" altLang="en-US" sz="2400" baseline="30000" dirty="0">
                <a:solidFill>
                  <a:schemeClr val="tx1"/>
                </a:solidFill>
                <a:latin typeface="Arial" panose="020B0604020202020204" pitchFamily="34" charset="0"/>
                <a:cs typeface="Arial" panose="020B0604020202020204" pitchFamily="34" charset="0"/>
              </a:rPr>
              <a:t>(2t+1)</a:t>
            </a:r>
            <a:r>
              <a:rPr lang="en-US" altLang="en-US" sz="2400" dirty="0">
                <a:solidFill>
                  <a:schemeClr val="tx1"/>
                </a:solidFill>
                <a:latin typeface="Arial" panose="020B0604020202020204" pitchFamily="34" charset="0"/>
                <a:cs typeface="Arial" panose="020B0604020202020204" pitchFamily="34" charset="0"/>
              </a:rPr>
              <a:t>)z = z  mod p</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(z </a:t>
            </a:r>
            <a:r>
              <a:rPr lang="en-US" altLang="en-US" sz="2400" baseline="30000" dirty="0">
                <a:solidFill>
                  <a:schemeClr val="tx1"/>
                </a:solidFill>
                <a:latin typeface="Arial" panose="020B0604020202020204" pitchFamily="34" charset="0"/>
                <a:cs typeface="Arial" panose="020B0604020202020204" pitchFamily="34" charset="0"/>
              </a:rPr>
              <a:t>(t+1)</a:t>
            </a:r>
            <a:r>
              <a:rPr lang="en-US" altLang="en-US" sz="2400" dirty="0">
                <a:solidFill>
                  <a:schemeClr val="tx1"/>
                </a:solidFill>
                <a:latin typeface="Arial" panose="020B0604020202020204" pitchFamily="34" charset="0"/>
                <a:cs typeface="Arial" panose="020B0604020202020204" pitchFamily="34" charset="0"/>
              </a:rPr>
              <a:t>)</a:t>
            </a:r>
            <a:r>
              <a:rPr lang="en-US" altLang="en-US" sz="2400" baseline="30000" dirty="0">
                <a:solidFill>
                  <a:schemeClr val="tx1"/>
                </a:solidFill>
                <a:latin typeface="Arial" panose="020B0604020202020204" pitchFamily="34" charset="0"/>
                <a:cs typeface="Arial" panose="020B0604020202020204" pitchFamily="34" charset="0"/>
              </a:rPr>
              <a:t>2</a:t>
            </a:r>
            <a:r>
              <a:rPr lang="en-US" altLang="en-US" sz="2400" dirty="0">
                <a:solidFill>
                  <a:schemeClr val="tx1"/>
                </a:solidFill>
                <a:latin typeface="Arial" panose="020B0604020202020204" pitchFamily="34" charset="0"/>
                <a:cs typeface="Arial" panose="020B0604020202020204" pitchFamily="34" charset="0"/>
              </a:rPr>
              <a:t> = z mod p</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output x=z </a:t>
            </a:r>
            <a:r>
              <a:rPr lang="en-US" altLang="en-US" sz="2400" baseline="30000" dirty="0">
                <a:solidFill>
                  <a:schemeClr val="tx1"/>
                </a:solidFill>
                <a:latin typeface="Arial" panose="020B0604020202020204" pitchFamily="34" charset="0"/>
                <a:cs typeface="Arial" panose="020B0604020202020204" pitchFamily="34" charset="0"/>
              </a:rPr>
              <a:t>(t+1) </a:t>
            </a:r>
            <a:r>
              <a:rPr lang="en-US" altLang="en-US" sz="2400" dirty="0">
                <a:solidFill>
                  <a:schemeClr val="tx1"/>
                </a:solidFill>
                <a:latin typeface="Arial" panose="020B0604020202020204" pitchFamily="34" charset="0"/>
                <a:cs typeface="Arial" panose="020B0604020202020204" pitchFamily="34" charset="0"/>
              </a:rPr>
              <a:t>mod p</a:t>
            </a:r>
          </a:p>
          <a:p>
            <a:pPr eaLnBrk="1" hangingPunct="1">
              <a:buFontTx/>
              <a:buNone/>
            </a:pPr>
            <a:r>
              <a:rPr lang="en-US" altLang="en-US" sz="2400" b="1" dirty="0">
                <a:solidFill>
                  <a:schemeClr val="tx1"/>
                </a:solidFill>
                <a:latin typeface="Arial" panose="020B0604020202020204" pitchFamily="34" charset="0"/>
                <a:cs typeface="Arial" panose="020B0604020202020204" pitchFamily="34" charset="0"/>
              </a:rPr>
              <a:t>Case 2: </a:t>
            </a:r>
            <a:r>
              <a:rPr lang="en-US" altLang="en-US" sz="2400" dirty="0">
                <a:solidFill>
                  <a:schemeClr val="tx1"/>
                </a:solidFill>
                <a:latin typeface="Arial" panose="020B0604020202020204" pitchFamily="34" charset="0"/>
                <a:cs typeface="Arial" panose="020B0604020202020204" pitchFamily="34" charset="0"/>
              </a:rPr>
              <a:t>p= 1 mod 4, Harder, uses randomization, homework</a:t>
            </a:r>
          </a:p>
          <a:p>
            <a:pPr eaLnBrk="1" hangingPunct="1"/>
            <a:endParaRPr lang="en-US" altLang="en-US" sz="2400" dirty="0">
              <a:solidFill>
                <a:schemeClr val="tx1"/>
              </a:solidFill>
              <a:latin typeface="Arial" panose="020B0604020202020204" pitchFamily="34" charset="0"/>
              <a:cs typeface="Arial" panose="020B0604020202020204" pitchFamily="34" charset="0"/>
            </a:endParaRPr>
          </a:p>
          <a:p>
            <a:pPr eaLnBrk="1" hangingPunct="1">
              <a:buFontTx/>
              <a:buNone/>
            </a:pPr>
            <a:r>
              <a:rPr lang="en-US" altLang="en-US" sz="2400" b="1" dirty="0">
                <a:solidFill>
                  <a:schemeClr val="tx1"/>
                </a:solidFill>
                <a:latin typeface="Arial" panose="020B0604020202020204" pitchFamily="34" charset="0"/>
                <a:cs typeface="Arial" panose="020B0604020202020204" pitchFamily="34" charset="0"/>
              </a:rPr>
              <a:t>Note: </a:t>
            </a:r>
            <a:r>
              <a:rPr lang="en-US" altLang="en-US" sz="2400" dirty="0">
                <a:solidFill>
                  <a:schemeClr val="tx1"/>
                </a:solidFill>
                <a:latin typeface="Arial" panose="020B0604020202020204" pitchFamily="34" charset="0"/>
                <a:cs typeface="Arial" panose="020B0604020202020204" pitchFamily="34" charset="0"/>
              </a:rPr>
              <a:t>found both roots, x and –x=p-x.</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For x=</a:t>
            </a:r>
            <a:r>
              <a:rPr lang="en-US" altLang="en-US" sz="2400" dirty="0" err="1">
                <a:solidFill>
                  <a:schemeClr val="tx1"/>
                </a:solidFill>
                <a:latin typeface="Arial" panose="020B0604020202020204" pitchFamily="34" charset="0"/>
                <a:cs typeface="Arial" panose="020B0604020202020204" pitchFamily="34" charset="0"/>
              </a:rPr>
              <a:t>g</a:t>
            </a:r>
            <a:r>
              <a:rPr lang="en-US" altLang="en-US" sz="2400" baseline="30000" dirty="0" err="1">
                <a:solidFill>
                  <a:schemeClr val="tx1"/>
                </a:solidFill>
                <a:latin typeface="Arial" panose="020B0604020202020204" pitchFamily="34" charset="0"/>
                <a:cs typeface="Arial" panose="020B0604020202020204" pitchFamily="34" charset="0"/>
              </a:rPr>
              <a:t>i</a:t>
            </a:r>
            <a:r>
              <a:rPr lang="en-US" altLang="en-US" sz="2400" dirty="0">
                <a:solidFill>
                  <a:schemeClr val="tx1"/>
                </a:solidFill>
                <a:latin typeface="Arial" panose="020B0604020202020204" pitchFamily="34" charset="0"/>
                <a:cs typeface="Arial" panose="020B0604020202020204" pitchFamily="34" charset="0"/>
              </a:rPr>
              <a:t> mod p, -x=</a:t>
            </a:r>
            <a:r>
              <a:rPr lang="en-US" altLang="en-US" sz="2400" dirty="0" err="1">
                <a:solidFill>
                  <a:schemeClr val="tx1"/>
                </a:solidFill>
                <a:latin typeface="Arial" panose="020B0604020202020204" pitchFamily="34" charset="0"/>
                <a:cs typeface="Arial" panose="020B0604020202020204" pitchFamily="34" charset="0"/>
              </a:rPr>
              <a:t>g</a:t>
            </a:r>
            <a:r>
              <a:rPr lang="en-US" altLang="en-US" sz="2400" baseline="30000" dirty="0" err="1">
                <a:solidFill>
                  <a:schemeClr val="tx1"/>
                </a:solidFill>
                <a:latin typeface="Arial" panose="020B0604020202020204" pitchFamily="34" charset="0"/>
                <a:cs typeface="Arial" panose="020B0604020202020204" pitchFamily="34" charset="0"/>
              </a:rPr>
              <a:t>i</a:t>
            </a:r>
            <a:r>
              <a:rPr lang="en-US" altLang="en-US" sz="2400" dirty="0">
                <a:solidFill>
                  <a:schemeClr val="tx1"/>
                </a:solidFill>
                <a:latin typeface="Arial" panose="020B0604020202020204" pitchFamily="34" charset="0"/>
                <a:cs typeface="Arial" panose="020B0604020202020204" pitchFamily="34" charset="0"/>
              </a:rPr>
              <a:t>(-1)=g</a:t>
            </a:r>
            <a:r>
              <a:rPr lang="en-US" altLang="en-US" sz="2400" baseline="30000" dirty="0">
                <a:solidFill>
                  <a:schemeClr val="tx1"/>
                </a:solidFill>
                <a:latin typeface="Arial" panose="020B0604020202020204" pitchFamily="34" charset="0"/>
                <a:cs typeface="Arial" panose="020B0604020202020204" pitchFamily="34" charset="0"/>
              </a:rPr>
              <a:t>i</a:t>
            </a:r>
            <a:r>
              <a:rPr lang="en-US" altLang="en-US" sz="2400" dirty="0">
                <a:solidFill>
                  <a:schemeClr val="tx1"/>
                </a:solidFill>
                <a:latin typeface="Arial" panose="020B0604020202020204" pitchFamily="34" charset="0"/>
                <a:cs typeface="Arial" panose="020B0604020202020204" pitchFamily="34" charset="0"/>
              </a:rPr>
              <a:t>g</a:t>
            </a:r>
            <a:r>
              <a:rPr lang="en-US" altLang="en-US" sz="2400" baseline="30000" dirty="0">
                <a:solidFill>
                  <a:schemeClr val="tx1"/>
                </a:solidFill>
                <a:latin typeface="Arial" panose="020B0604020202020204" pitchFamily="34" charset="0"/>
                <a:cs typeface="Arial" panose="020B0604020202020204" pitchFamily="34" charset="0"/>
              </a:rPr>
              <a:t>(p-1)/2 </a:t>
            </a:r>
            <a:r>
              <a:rPr lang="en-US" altLang="en-US" sz="2400" dirty="0">
                <a:solidFill>
                  <a:schemeClr val="tx1"/>
                </a:solidFill>
                <a:latin typeface="Arial" panose="020B0604020202020204" pitchFamily="34" charset="0"/>
                <a:cs typeface="Arial" panose="020B0604020202020204" pitchFamily="34" charset="0"/>
              </a:rPr>
              <a:t>= </a:t>
            </a:r>
            <a:r>
              <a:rPr lang="en-US" altLang="en-US" sz="2400" dirty="0" err="1">
                <a:solidFill>
                  <a:schemeClr val="tx1"/>
                </a:solidFill>
                <a:latin typeface="Arial" panose="020B0604020202020204" pitchFamily="34" charset="0"/>
                <a:cs typeface="Arial" panose="020B0604020202020204" pitchFamily="34" charset="0"/>
              </a:rPr>
              <a:t>g</a:t>
            </a:r>
            <a:r>
              <a:rPr lang="en-US" altLang="en-US" sz="2400" baseline="30000" dirty="0" err="1">
                <a:solidFill>
                  <a:schemeClr val="tx1"/>
                </a:solidFill>
                <a:latin typeface="Arial" panose="020B0604020202020204" pitchFamily="34" charset="0"/>
                <a:cs typeface="Arial" panose="020B0604020202020204" pitchFamily="34" charset="0"/>
              </a:rPr>
              <a:t>i</a:t>
            </a:r>
            <a:r>
              <a:rPr lang="en-US" altLang="en-US" sz="2400" baseline="30000" dirty="0">
                <a:solidFill>
                  <a:schemeClr val="tx1"/>
                </a:solidFill>
                <a:latin typeface="Arial" panose="020B0604020202020204" pitchFamily="34" charset="0"/>
                <a:cs typeface="Arial" panose="020B0604020202020204" pitchFamily="34" charset="0"/>
              </a:rPr>
              <a:t>+(p-1)/2 </a:t>
            </a:r>
            <a:r>
              <a:rPr lang="en-US" altLang="en-US" sz="2400" dirty="0">
                <a:solidFill>
                  <a:schemeClr val="tx1"/>
                </a:solidFill>
                <a:latin typeface="Arial" panose="020B0604020202020204" pitchFamily="34" charset="0"/>
                <a:cs typeface="Arial" panose="020B0604020202020204" pitchFamily="34" charset="0"/>
              </a:rPr>
              <a:t>mod p</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x is principal square root when </a:t>
            </a:r>
            <a:r>
              <a:rPr lang="en-US" altLang="en-US" sz="2400" dirty="0" err="1">
                <a:solidFill>
                  <a:schemeClr val="tx1"/>
                </a:solidFill>
                <a:latin typeface="Arial" panose="020B0604020202020204" pitchFamily="34" charset="0"/>
                <a:cs typeface="Arial" panose="020B0604020202020204" pitchFamily="34" charset="0"/>
              </a:rPr>
              <a:t>i</a:t>
            </a:r>
            <a:r>
              <a:rPr lang="en-US" altLang="en-US" sz="2400" dirty="0">
                <a:solidFill>
                  <a:schemeClr val="tx1"/>
                </a:solidFill>
                <a:latin typeface="Arial" panose="020B0604020202020204" pitchFamily="34" charset="0"/>
                <a:cs typeface="Arial" panose="020B0604020202020204" pitchFamily="34" charset="0"/>
              </a:rPr>
              <a:t> &lt;(p-1)/2, otherwise –x is</a:t>
            </a:r>
          </a:p>
        </p:txBody>
      </p:sp>
      <p:sp>
        <p:nvSpPr>
          <p:cNvPr id="3" name="Title 2">
            <a:extLst>
              <a:ext uri="{FF2B5EF4-FFF2-40B4-BE49-F238E27FC236}">
                <a16:creationId xmlns:a16="http://schemas.microsoft.com/office/drawing/2014/main" id="{4547FF25-CBFE-4F47-8AE3-612D16F8846A}"/>
              </a:ext>
            </a:extLst>
          </p:cNvPr>
          <p:cNvSpPr>
            <a:spLocks noGrp="1"/>
          </p:cNvSpPr>
          <p:nvPr>
            <p:ph type="title"/>
          </p:nvPr>
        </p:nvSpPr>
        <p:spPr>
          <a:xfrm>
            <a:off x="553720" y="228600"/>
            <a:ext cx="7772400" cy="984885"/>
          </a:xfrm>
        </p:spPr>
        <p:txBody>
          <a:bodyPr>
            <a:normAutofit fontScale="90000"/>
          </a:bodyPr>
          <a:lstStyle/>
          <a:p>
            <a:r>
              <a:rPr lang="en-US" sz="3200" dirty="0">
                <a:solidFill>
                  <a:schemeClr val="accent1"/>
                </a:solidFill>
                <a:latin typeface="Arial" panose="020B0604020202020204" pitchFamily="34" charset="0"/>
                <a:cs typeface="Arial" panose="020B0604020202020204" pitchFamily="34" charset="0"/>
              </a:rPr>
              <a:t>There exists PPT algorithm for </a:t>
            </a:r>
            <a:br>
              <a:rPr lang="en-US" sz="3200" dirty="0">
                <a:solidFill>
                  <a:schemeClr val="accent1"/>
                </a:solidFill>
                <a:latin typeface="Arial" panose="020B0604020202020204" pitchFamily="34" charset="0"/>
                <a:cs typeface="Arial" panose="020B0604020202020204" pitchFamily="34" charset="0"/>
              </a:rPr>
            </a:br>
            <a:r>
              <a:rPr lang="en-US" sz="3200" dirty="0">
                <a:solidFill>
                  <a:schemeClr val="accent1"/>
                </a:solidFill>
                <a:latin typeface="Arial" panose="020B0604020202020204" pitchFamily="34" charset="0"/>
                <a:cs typeface="Arial" panose="020B0604020202020204" pitchFamily="34" charset="0"/>
              </a:rPr>
              <a:t>solving y=x</a:t>
            </a:r>
            <a:r>
              <a:rPr lang="en-US" sz="3200" baseline="30000" dirty="0">
                <a:solidFill>
                  <a:schemeClr val="accent1"/>
                </a:solidFill>
                <a:latin typeface="Arial" panose="020B0604020202020204" pitchFamily="34" charset="0"/>
                <a:cs typeface="Arial" panose="020B0604020202020204" pitchFamily="34" charset="0"/>
              </a:rPr>
              <a:t>2 </a:t>
            </a:r>
            <a:r>
              <a:rPr lang="en-US" sz="3200" dirty="0">
                <a:solidFill>
                  <a:schemeClr val="accent1"/>
                </a:solidFill>
                <a:latin typeface="Arial" panose="020B0604020202020204" pitchFamily="34" charset="0"/>
                <a:cs typeface="Arial" panose="020B0604020202020204" pitchFamily="34" charset="0"/>
              </a:rPr>
              <a:t>mod p</a:t>
            </a:r>
          </a:p>
        </p:txBody>
      </p:sp>
    </p:spTree>
    <p:extLst>
      <p:ext uri="{BB962C8B-B14F-4D97-AF65-F5344CB8AC3E}">
        <p14:creationId xmlns:p14="http://schemas.microsoft.com/office/powerpoint/2010/main" val="3655456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8E6D8F3D-3C31-9D45-A4F1-ED2CD971D19B}"/>
              </a:ext>
            </a:extLst>
          </p:cNvPr>
          <p:cNvSpPr>
            <a:spLocks noGrp="1"/>
          </p:cNvSpPr>
          <p:nvPr>
            <p:ph type="title"/>
          </p:nvPr>
        </p:nvSpPr>
        <p:spPr>
          <a:xfrm>
            <a:off x="533400" y="-152400"/>
            <a:ext cx="8763000" cy="1143000"/>
          </a:xfrm>
        </p:spPr>
        <p:txBody>
          <a:bodyPr>
            <a:normAutofit fontScale="90000"/>
          </a:bodyPr>
          <a:lstStyle/>
          <a:p>
            <a:br>
              <a:rPr lang="en-US" altLang="en-US" sz="2800" dirty="0"/>
            </a:br>
            <a:r>
              <a:rPr lang="en-US" altLang="en-US" sz="2800" dirty="0"/>
              <a:t> </a:t>
            </a:r>
            <a:r>
              <a:rPr lang="en-US" altLang="en-US" sz="2800" dirty="0" err="1"/>
              <a:t>Pr</a:t>
            </a:r>
            <a:r>
              <a:rPr lang="en-US" altLang="en-US" sz="2800" dirty="0"/>
              <a:t> </a:t>
            </a:r>
            <a:r>
              <a:rPr lang="en-US" altLang="en-US" sz="2800" baseline="-25000" dirty="0" err="1"/>
              <a:t>y,Pred</a:t>
            </a:r>
            <a:r>
              <a:rPr lang="en-US" altLang="en-US" sz="2800" dirty="0"/>
              <a:t> [</a:t>
            </a:r>
            <a:r>
              <a:rPr lang="en-US" altLang="en-US" sz="2800" dirty="0" err="1"/>
              <a:t>Pred</a:t>
            </a:r>
            <a:r>
              <a:rPr lang="en-US" altLang="en-US" sz="2800" dirty="0"/>
              <a:t>(</a:t>
            </a:r>
            <a:r>
              <a:rPr lang="en-US" altLang="en-US" sz="2800" dirty="0" err="1"/>
              <a:t>p,g,y</a:t>
            </a:r>
            <a:r>
              <a:rPr lang="en-US" altLang="en-US" sz="2800" dirty="0"/>
              <a:t>)=</a:t>
            </a:r>
            <a:r>
              <a:rPr lang="en-US" altLang="en-US" sz="2800" dirty="0" err="1"/>
              <a:t>MSB</a:t>
            </a:r>
            <a:r>
              <a:rPr lang="en-US" altLang="en-US" sz="2800" baseline="-25000" dirty="0" err="1"/>
              <a:t>p,g</a:t>
            </a:r>
            <a:r>
              <a:rPr lang="en-US" altLang="en-US" sz="2800" dirty="0"/>
              <a:t> (x)]&gt;1/2+</a:t>
            </a:r>
            <a:r>
              <a:rPr lang="en-US" altLang="en-US" sz="2800" dirty="0">
                <a:latin typeface="Symbol" pitchFamily="2" charset="2"/>
              </a:rPr>
              <a:t>a</a:t>
            </a:r>
            <a:br>
              <a:rPr lang="en-US" altLang="en-US" sz="2800" dirty="0">
                <a:latin typeface="Symbol" pitchFamily="2" charset="2"/>
              </a:rPr>
            </a:br>
            <a:br>
              <a:rPr lang="en-US" altLang="en-US" sz="2800" dirty="0"/>
            </a:br>
            <a:br>
              <a:rPr lang="en-US" altLang="en-US" sz="3200" dirty="0"/>
            </a:br>
            <a:br>
              <a:rPr lang="en-US" altLang="en-US" sz="3200" dirty="0"/>
            </a:br>
            <a:endParaRPr lang="en-US" altLang="en-US" sz="3200" dirty="0"/>
          </a:p>
        </p:txBody>
      </p:sp>
      <p:sp>
        <p:nvSpPr>
          <p:cNvPr id="3" name="Content Placeholder 2">
            <a:extLst>
              <a:ext uri="{FF2B5EF4-FFF2-40B4-BE49-F238E27FC236}">
                <a16:creationId xmlns:a16="http://schemas.microsoft.com/office/drawing/2014/main" id="{A8447FD2-8F62-6442-B662-6BA409B0ECA5}"/>
              </a:ext>
            </a:extLst>
          </p:cNvPr>
          <p:cNvSpPr>
            <a:spLocks noGrp="1"/>
          </p:cNvSpPr>
          <p:nvPr>
            <p:ph idx="1"/>
          </p:nvPr>
        </p:nvSpPr>
        <p:spPr>
          <a:xfrm>
            <a:off x="342900" y="828288"/>
            <a:ext cx="9144000" cy="5201424"/>
          </a:xfrm>
        </p:spPr>
        <p:txBody>
          <a:bodyPr>
            <a:normAutofit fontScale="92500" lnSpcReduction="20000"/>
          </a:bodyPr>
          <a:lstStyle/>
          <a:p>
            <a:pPr marL="0" indent="0">
              <a:buFontTx/>
              <a:buNone/>
            </a:pPr>
            <a:r>
              <a:rPr lang="en-US" altLang="en-US" sz="2400" dirty="0">
                <a:solidFill>
                  <a:schemeClr val="tx1"/>
                </a:solidFill>
              </a:rPr>
              <a:t>Claim: </a:t>
            </a:r>
            <a:r>
              <a:rPr lang="en-US" altLang="en-US" sz="2000" dirty="0">
                <a:solidFill>
                  <a:schemeClr val="tx1"/>
                </a:solidFill>
              </a:rPr>
              <a:t>For special y=</a:t>
            </a:r>
            <a:r>
              <a:rPr lang="en-US" altLang="en-US" sz="2000" dirty="0" err="1">
                <a:solidFill>
                  <a:schemeClr val="tx1"/>
                </a:solidFill>
              </a:rPr>
              <a:t>g</a:t>
            </a:r>
            <a:r>
              <a:rPr lang="en-US" altLang="en-US" sz="2000" baseline="30000" dirty="0" err="1">
                <a:solidFill>
                  <a:schemeClr val="tx1"/>
                </a:solidFill>
              </a:rPr>
              <a:t>x</a:t>
            </a:r>
            <a:r>
              <a:rPr lang="en-US" altLang="en-US" sz="2000" dirty="0">
                <a:solidFill>
                  <a:schemeClr val="tx1"/>
                </a:solidFill>
              </a:rPr>
              <a:t> mod p , m =1/4(</a:t>
            </a:r>
            <a:r>
              <a:rPr lang="en-US" altLang="en-US" sz="2000" dirty="0">
                <a:solidFill>
                  <a:schemeClr val="tx1"/>
                </a:solidFill>
                <a:latin typeface="Symbol" pitchFamily="2" charset="2"/>
              </a:rPr>
              <a:t>a/2</a:t>
            </a:r>
            <a:r>
              <a:rPr lang="en-US" altLang="en-US" sz="2000" dirty="0">
                <a:solidFill>
                  <a:schemeClr val="tx1"/>
                </a:solidFill>
              </a:rPr>
              <a:t>)</a:t>
            </a:r>
            <a:r>
              <a:rPr lang="en-US" altLang="en-US" sz="2000" baseline="30000" dirty="0">
                <a:solidFill>
                  <a:schemeClr val="tx1"/>
                </a:solidFill>
              </a:rPr>
              <a:t>2</a:t>
            </a:r>
            <a:r>
              <a:rPr lang="en-US" altLang="en-US" sz="2000" dirty="0">
                <a:solidFill>
                  <a:schemeClr val="tx1"/>
                </a:solidFill>
              </a:rPr>
              <a:t>(</a:t>
            </a:r>
            <a:r>
              <a:rPr lang="en-US" altLang="en-US" sz="2000" dirty="0">
                <a:solidFill>
                  <a:schemeClr val="tx1"/>
                </a:solidFill>
                <a:latin typeface="Symbol" pitchFamily="2" charset="2"/>
              </a:rPr>
              <a:t>d</a:t>
            </a:r>
            <a:r>
              <a:rPr lang="en-US" altLang="en-US" sz="2000" dirty="0">
                <a:solidFill>
                  <a:schemeClr val="tx1"/>
                </a:solidFill>
              </a:rPr>
              <a:t>/2),</a:t>
            </a:r>
            <a:r>
              <a:rPr lang="en-US" altLang="en-US" sz="2000" dirty="0">
                <a:solidFill>
                  <a:schemeClr val="tx1"/>
                </a:solidFill>
                <a:latin typeface="Symbol" pitchFamily="2" charset="2"/>
              </a:rPr>
              <a:t>d=1/4</a:t>
            </a:r>
            <a:r>
              <a:rPr lang="en-US" altLang="en-US" sz="2000" dirty="0">
                <a:solidFill>
                  <a:schemeClr val="tx1"/>
                </a:solidFill>
              </a:rPr>
              <a:t>n</a:t>
            </a:r>
          </a:p>
          <a:p>
            <a:pPr marL="0" indent="0">
              <a:buFontTx/>
              <a:buNone/>
            </a:pPr>
            <a:r>
              <a:rPr lang="en-US" altLang="en-US" sz="2000" dirty="0">
                <a:solidFill>
                  <a:schemeClr val="tx1"/>
                </a:solidFill>
              </a:rPr>
              <a:t>	      Prob [PRED’[</a:t>
            </a:r>
            <a:r>
              <a:rPr lang="en-US" altLang="en-US" sz="2000" dirty="0" err="1">
                <a:solidFill>
                  <a:schemeClr val="tx1"/>
                </a:solidFill>
              </a:rPr>
              <a:t>p,g,y</a:t>
            </a:r>
            <a:r>
              <a:rPr lang="en-US" altLang="en-US" sz="2000" dirty="0">
                <a:solidFill>
                  <a:schemeClr val="tx1"/>
                </a:solidFill>
              </a:rPr>
              <a:t>] =</a:t>
            </a:r>
            <a:r>
              <a:rPr lang="en-US" altLang="en-US" sz="2000" dirty="0" err="1">
                <a:solidFill>
                  <a:schemeClr val="tx1"/>
                </a:solidFill>
              </a:rPr>
              <a:t>MSB</a:t>
            </a:r>
            <a:r>
              <a:rPr lang="en-US" altLang="en-US" sz="2000" baseline="-25000" dirty="0" err="1">
                <a:solidFill>
                  <a:schemeClr val="tx1"/>
                </a:solidFill>
              </a:rPr>
              <a:t>p,g</a:t>
            </a:r>
            <a:r>
              <a:rPr lang="en-US" altLang="en-US" sz="2000" dirty="0">
                <a:solidFill>
                  <a:schemeClr val="tx1"/>
                </a:solidFill>
              </a:rPr>
              <a:t>(x)]</a:t>
            </a:r>
            <a:r>
              <a:rPr lang="en-US" altLang="en-US" sz="2000" dirty="0">
                <a:solidFill>
                  <a:schemeClr val="tx1"/>
                </a:solidFill>
                <a:latin typeface="Symbol" pitchFamily="2" charset="2"/>
              </a:rPr>
              <a:t> </a:t>
            </a:r>
            <a:r>
              <a:rPr lang="en-US" altLang="en-US" sz="2000" dirty="0">
                <a:solidFill>
                  <a:schemeClr val="tx1"/>
                </a:solidFill>
              </a:rPr>
              <a:t>&gt;1-1/2n</a:t>
            </a:r>
            <a:endParaRPr lang="en-US" altLang="en-US" sz="2400" dirty="0">
              <a:solidFill>
                <a:schemeClr val="tx1"/>
              </a:solidFill>
              <a:latin typeface="Symbol" pitchFamily="2" charset="2"/>
            </a:endParaRPr>
          </a:p>
          <a:p>
            <a:pPr marL="0" indent="0">
              <a:buFontTx/>
              <a:buNone/>
            </a:pPr>
            <a:r>
              <a:rPr lang="en-US" altLang="en-US" sz="2400" dirty="0">
                <a:solidFill>
                  <a:schemeClr val="tx1"/>
                </a:solidFill>
              </a:rPr>
              <a:t>Proof of Claim: </a:t>
            </a:r>
            <a:r>
              <a:rPr lang="en-US" altLang="en-US" sz="1600" dirty="0">
                <a:solidFill>
                  <a:schemeClr val="tx1"/>
                </a:solidFill>
              </a:rPr>
              <a:t>Prob [PRED’[</a:t>
            </a:r>
            <a:r>
              <a:rPr lang="en-US" altLang="en-US" sz="1600" dirty="0" err="1">
                <a:solidFill>
                  <a:schemeClr val="tx1"/>
                </a:solidFill>
              </a:rPr>
              <a:t>p,g,y</a:t>
            </a:r>
            <a:r>
              <a:rPr lang="en-US" altLang="en-US" sz="1600" dirty="0">
                <a:solidFill>
                  <a:schemeClr val="tx1"/>
                </a:solidFill>
              </a:rPr>
              <a:t>]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a:t>
            </a:r>
            <a:r>
              <a:rPr lang="en-US" altLang="en-US" sz="1600" dirty="0">
                <a:solidFill>
                  <a:schemeClr val="tx1"/>
                </a:solidFill>
                <a:latin typeface="Symbol" pitchFamily="2" charset="2"/>
              </a:rPr>
              <a:t> </a:t>
            </a:r>
            <a:r>
              <a:rPr lang="en-US" altLang="en-US" sz="1600" dirty="0">
                <a:solidFill>
                  <a:schemeClr val="tx1"/>
                </a:solidFill>
              </a:rPr>
              <a:t>= </a:t>
            </a:r>
            <a:endParaRPr lang="en-US" altLang="en-US" sz="1800" dirty="0">
              <a:solidFill>
                <a:schemeClr val="tx1"/>
              </a:solidFill>
            </a:endParaRPr>
          </a:p>
          <a:p>
            <a:pPr marL="0" indent="0">
              <a:buFontTx/>
              <a:buNone/>
            </a:pPr>
            <a:r>
              <a:rPr lang="en-US" altLang="en-US" sz="1600" dirty="0">
                <a:solidFill>
                  <a:schemeClr val="tx1"/>
                </a:solidFill>
              </a:rPr>
              <a:t>Prob [PRED’[</a:t>
            </a:r>
            <a:r>
              <a:rPr lang="en-US" altLang="en-US" sz="1600" dirty="0" err="1">
                <a:solidFill>
                  <a:schemeClr val="tx1"/>
                </a:solidFill>
              </a:rPr>
              <a:t>p,g,y</a:t>
            </a:r>
            <a:r>
              <a:rPr lang="en-US" altLang="en-US" sz="1600" dirty="0">
                <a:solidFill>
                  <a:schemeClr val="tx1"/>
                </a:solidFill>
              </a:rPr>
              <a:t>]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 and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a:t>
            </a:r>
            <a:r>
              <a:rPr lang="en-US" altLang="en-US" sz="1600" dirty="0">
                <a:solidFill>
                  <a:schemeClr val="tx1"/>
                </a:solidFill>
                <a:latin typeface="Symbol" pitchFamily="2" charset="2"/>
              </a:rPr>
              <a:t> +</a:t>
            </a:r>
            <a:r>
              <a:rPr lang="en-US" altLang="en-US" sz="1600" dirty="0">
                <a:solidFill>
                  <a:schemeClr val="tx1"/>
                </a:solidFill>
              </a:rPr>
              <a:t>Prob [PRED’[</a:t>
            </a:r>
            <a:r>
              <a:rPr lang="en-US" altLang="en-US" sz="1600" dirty="0" err="1">
                <a:solidFill>
                  <a:schemeClr val="tx1"/>
                </a:solidFill>
              </a:rPr>
              <a:t>p,g,y</a:t>
            </a:r>
            <a:r>
              <a:rPr lang="en-US" altLang="en-US" sz="1600" dirty="0">
                <a:solidFill>
                  <a:schemeClr val="tx1"/>
                </a:solidFill>
              </a:rPr>
              <a:t>]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 and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a:t>
            </a:r>
            <a:r>
              <a:rPr lang="en-US" altLang="en-US" sz="1600" dirty="0">
                <a:solidFill>
                  <a:schemeClr val="tx1"/>
                </a:solidFill>
                <a:latin typeface="Symbol" pitchFamily="2" charset="2"/>
              </a:rPr>
              <a:t> =</a:t>
            </a:r>
            <a:r>
              <a:rPr lang="en-US" altLang="en-US" sz="1600" dirty="0">
                <a:solidFill>
                  <a:schemeClr val="tx1"/>
                </a:solidFill>
              </a:rPr>
              <a:t> Prob [PRED’[</a:t>
            </a:r>
            <a:r>
              <a:rPr lang="en-US" altLang="en-US" sz="1600" dirty="0" err="1">
                <a:solidFill>
                  <a:schemeClr val="tx1"/>
                </a:solidFill>
              </a:rPr>
              <a:t>p,g,y</a:t>
            </a:r>
            <a:r>
              <a:rPr lang="en-US" altLang="en-US" sz="1600" dirty="0">
                <a:solidFill>
                  <a:schemeClr val="tx1"/>
                </a:solidFill>
              </a:rPr>
              <a:t>]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 Prob(</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 </a:t>
            </a:r>
            <a:r>
              <a:rPr lang="en-US" altLang="en-US" sz="1600" dirty="0">
                <a:solidFill>
                  <a:schemeClr val="tx1"/>
                </a:solidFill>
                <a:latin typeface="Symbol" pitchFamily="2" charset="2"/>
              </a:rPr>
              <a:t> +</a:t>
            </a:r>
          </a:p>
          <a:p>
            <a:pPr marL="0" indent="0">
              <a:buFontTx/>
              <a:buNone/>
            </a:pPr>
            <a:r>
              <a:rPr lang="en-US" altLang="en-US" sz="1600" dirty="0">
                <a:solidFill>
                  <a:schemeClr val="tx1"/>
                </a:solidFill>
              </a:rPr>
              <a:t>   Prob [PRED’[</a:t>
            </a:r>
            <a:r>
              <a:rPr lang="en-US" altLang="en-US" sz="1600" dirty="0" err="1">
                <a:solidFill>
                  <a:schemeClr val="tx1"/>
                </a:solidFill>
              </a:rPr>
              <a:t>p,g,y</a:t>
            </a:r>
            <a:r>
              <a:rPr lang="en-US" altLang="en-US" sz="1600" dirty="0">
                <a:solidFill>
                  <a:schemeClr val="tx1"/>
                </a:solidFill>
              </a:rPr>
              <a:t>]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 Prob(</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 </a:t>
            </a:r>
            <a:r>
              <a:rPr lang="en-US" altLang="en-US" sz="1600" dirty="0">
                <a:solidFill>
                  <a:schemeClr val="tx1"/>
                </a:solidFill>
                <a:latin typeface="Symbol" pitchFamily="2" charset="2"/>
              </a:rPr>
              <a:t> </a:t>
            </a:r>
            <a:endParaRPr lang="en-US" altLang="en-US" sz="1600" dirty="0">
              <a:solidFill>
                <a:schemeClr val="tx1"/>
              </a:solidFill>
            </a:endParaRPr>
          </a:p>
          <a:p>
            <a:pPr marL="0" indent="0">
              <a:buFontTx/>
              <a:buNone/>
            </a:pPr>
            <a:r>
              <a:rPr lang="en-US" altLang="en-US" sz="1600" dirty="0">
                <a:solidFill>
                  <a:schemeClr val="tx1"/>
                </a:solidFill>
              </a:rPr>
              <a:t>= Prob [|est</a:t>
            </a:r>
            <a:r>
              <a:rPr lang="en-US" altLang="en-US" sz="1600" baseline="-25000" dirty="0">
                <a:solidFill>
                  <a:schemeClr val="tx1"/>
                </a:solidFill>
              </a:rPr>
              <a:t>y</a:t>
            </a:r>
            <a:r>
              <a:rPr lang="en-US" altLang="en-US" sz="1600" dirty="0">
                <a:solidFill>
                  <a:schemeClr val="tx1"/>
                </a:solidFill>
              </a:rPr>
              <a:t>-est</a:t>
            </a:r>
            <a:r>
              <a:rPr lang="en-US" altLang="en-US" sz="1600" baseline="-25000" dirty="0">
                <a:solidFill>
                  <a:schemeClr val="tx1"/>
                </a:solidFill>
              </a:rPr>
              <a:t>p0</a:t>
            </a:r>
            <a:r>
              <a:rPr lang="en-US" altLang="en-US" sz="1600" dirty="0">
                <a:solidFill>
                  <a:schemeClr val="tx1"/>
                </a:solidFill>
              </a:rPr>
              <a:t>|&lt; </a:t>
            </a:r>
            <a:r>
              <a:rPr lang="en-US" altLang="en-US" sz="1600" dirty="0">
                <a:solidFill>
                  <a:schemeClr val="tx1"/>
                </a:solidFill>
                <a:latin typeface="Symbol" pitchFamily="2" charset="2"/>
              </a:rPr>
              <a:t>a+1/2</a:t>
            </a:r>
            <a:r>
              <a:rPr lang="en-US" altLang="en-US" sz="1600" dirty="0">
                <a:solidFill>
                  <a:schemeClr val="tx1"/>
                </a:solidFill>
              </a:rPr>
              <a:t>n|MSB</a:t>
            </a:r>
            <a:r>
              <a:rPr lang="en-US" altLang="en-US" sz="1600" baseline="-25000" dirty="0">
                <a:solidFill>
                  <a:schemeClr val="tx1"/>
                </a:solidFill>
              </a:rPr>
              <a:t>p,g</a:t>
            </a:r>
            <a:r>
              <a:rPr lang="en-US" altLang="en-US" sz="1600" dirty="0">
                <a:solidFill>
                  <a:schemeClr val="tx1"/>
                </a:solidFill>
              </a:rPr>
              <a:t>(x)=0] Prob(</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 + </a:t>
            </a:r>
          </a:p>
          <a:p>
            <a:pPr marL="0" indent="0">
              <a:buFontTx/>
              <a:buNone/>
            </a:pPr>
            <a:r>
              <a:rPr lang="en-US" altLang="en-US" sz="1600" dirty="0">
                <a:solidFill>
                  <a:schemeClr val="tx1"/>
                </a:solidFill>
              </a:rPr>
              <a:t>   Prob [|est</a:t>
            </a:r>
            <a:r>
              <a:rPr lang="en-US" altLang="en-US" sz="1600" baseline="-25000" dirty="0">
                <a:solidFill>
                  <a:schemeClr val="tx1"/>
                </a:solidFill>
              </a:rPr>
              <a:t>y</a:t>
            </a:r>
            <a:r>
              <a:rPr lang="en-US" altLang="en-US" sz="1600" dirty="0">
                <a:solidFill>
                  <a:schemeClr val="tx1"/>
                </a:solidFill>
              </a:rPr>
              <a:t>-est</a:t>
            </a:r>
            <a:r>
              <a:rPr lang="en-US" altLang="en-US" sz="1600" baseline="-25000" dirty="0">
                <a:solidFill>
                  <a:schemeClr val="tx1"/>
                </a:solidFill>
              </a:rPr>
              <a:t>p1</a:t>
            </a:r>
            <a:r>
              <a:rPr lang="en-US" altLang="en-US" sz="1600" dirty="0">
                <a:solidFill>
                  <a:schemeClr val="tx1"/>
                </a:solidFill>
              </a:rPr>
              <a:t>|&lt; </a:t>
            </a:r>
            <a:r>
              <a:rPr lang="en-US" altLang="en-US" sz="1600" dirty="0">
                <a:solidFill>
                  <a:schemeClr val="tx1"/>
                </a:solidFill>
                <a:latin typeface="Symbol" pitchFamily="2" charset="2"/>
              </a:rPr>
              <a:t>a+1/2</a:t>
            </a:r>
            <a:r>
              <a:rPr lang="en-US" altLang="en-US" sz="1600" dirty="0">
                <a:solidFill>
                  <a:schemeClr val="tx1"/>
                </a:solidFill>
              </a:rPr>
              <a:t>n</a:t>
            </a:r>
            <a:r>
              <a:rPr lang="en-US" altLang="en-US" sz="1600" dirty="0">
                <a:solidFill>
                  <a:schemeClr val="tx1"/>
                </a:solidFill>
                <a:latin typeface="Symbol" pitchFamily="2" charset="2"/>
              </a:rPr>
              <a:t> </a:t>
            </a:r>
            <a:r>
              <a:rPr lang="en-US" altLang="en-US" sz="1600" dirty="0">
                <a:solidFill>
                  <a:schemeClr val="tx1"/>
                </a:solidFill>
              </a:rPr>
              <a:t>|</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 Prob(</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 </a:t>
            </a:r>
          </a:p>
          <a:p>
            <a:pPr marL="0" indent="0">
              <a:buFontTx/>
              <a:buNone/>
            </a:pPr>
            <a:r>
              <a:rPr lang="en-US" altLang="en-US" sz="1600" dirty="0">
                <a:solidFill>
                  <a:schemeClr val="tx1"/>
                </a:solidFill>
              </a:rPr>
              <a:t>&gt; 1/2Prob (|est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 +1/2n and |est</a:t>
            </a:r>
            <a:r>
              <a:rPr lang="en-US" altLang="en-US" sz="1600" baseline="-25000" dirty="0">
                <a:solidFill>
                  <a:schemeClr val="tx1"/>
                </a:solidFill>
              </a:rPr>
              <a:t>p0</a:t>
            </a:r>
            <a:r>
              <a:rPr lang="en-US" altLang="en-US" sz="1600" dirty="0">
                <a:solidFill>
                  <a:schemeClr val="tx1"/>
                </a:solidFill>
              </a:rPr>
              <a:t>-p0|&lt;</a:t>
            </a:r>
            <a:r>
              <a:rPr lang="en-US" altLang="en-US" sz="1600" dirty="0">
                <a:solidFill>
                  <a:schemeClr val="tx1"/>
                </a:solidFill>
                <a:latin typeface="Symbol" pitchFamily="2" charset="2"/>
              </a:rPr>
              <a:t>a</a:t>
            </a:r>
            <a:r>
              <a:rPr lang="en-US" altLang="en-US" sz="1600" dirty="0">
                <a:solidFill>
                  <a:schemeClr val="tx1"/>
                </a:solidFill>
              </a:rPr>
              <a:t>/2</a:t>
            </a:r>
            <a:r>
              <a:rPr lang="en-US" altLang="en-US" sz="1600" baseline="30000" dirty="0">
                <a:solidFill>
                  <a:schemeClr val="tx1"/>
                </a:solidFill>
              </a:rPr>
              <a:t> </a:t>
            </a:r>
            <a:r>
              <a:rPr lang="en-US" altLang="en-US" sz="1600" dirty="0">
                <a:solidFill>
                  <a:schemeClr val="tx1"/>
                </a:solidFill>
              </a:rPr>
              <a:t>|</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a:t>
            </a:r>
          </a:p>
          <a:p>
            <a:pPr marL="0" indent="0">
              <a:buFontTx/>
              <a:buNone/>
            </a:pPr>
            <a:r>
              <a:rPr lang="en-US" altLang="en-US" sz="1600" dirty="0">
                <a:solidFill>
                  <a:schemeClr val="tx1"/>
                </a:solidFill>
              </a:rPr>
              <a:t>  1/2Prob (|est</a:t>
            </a:r>
            <a:r>
              <a:rPr lang="en-US" altLang="en-US" sz="1600" baseline="-25000" dirty="0">
                <a:solidFill>
                  <a:schemeClr val="tx1"/>
                </a:solidFill>
              </a:rPr>
              <a:t>y</a:t>
            </a:r>
            <a:r>
              <a:rPr lang="en-US" altLang="en-US" sz="1600" dirty="0">
                <a:solidFill>
                  <a:schemeClr val="tx1"/>
                </a:solidFill>
              </a:rPr>
              <a:t>-p1|&lt; </a:t>
            </a:r>
            <a:r>
              <a:rPr lang="en-US" altLang="en-US" sz="1600" dirty="0">
                <a:solidFill>
                  <a:schemeClr val="tx1"/>
                </a:solidFill>
                <a:latin typeface="Symbol" pitchFamily="2" charset="2"/>
              </a:rPr>
              <a:t>a</a:t>
            </a:r>
            <a:r>
              <a:rPr lang="en-US" altLang="en-US" sz="1600" dirty="0">
                <a:solidFill>
                  <a:schemeClr val="tx1"/>
                </a:solidFill>
              </a:rPr>
              <a:t>/2+1/2n and |est</a:t>
            </a:r>
            <a:r>
              <a:rPr lang="en-US" altLang="en-US" sz="1600" baseline="-25000" dirty="0">
                <a:solidFill>
                  <a:schemeClr val="tx1"/>
                </a:solidFill>
              </a:rPr>
              <a:t>p1</a:t>
            </a:r>
            <a:r>
              <a:rPr lang="en-US" altLang="en-US" sz="1600" dirty="0">
                <a:solidFill>
                  <a:schemeClr val="tx1"/>
                </a:solidFill>
              </a:rPr>
              <a:t>-p1|&lt;</a:t>
            </a:r>
            <a:r>
              <a:rPr lang="en-US" altLang="en-US" sz="1600" dirty="0">
                <a:solidFill>
                  <a:schemeClr val="tx1"/>
                </a:solidFill>
                <a:latin typeface="Symbol" pitchFamily="2" charset="2"/>
              </a:rPr>
              <a:t>a</a:t>
            </a:r>
            <a:r>
              <a:rPr lang="en-US" altLang="en-US" sz="1600" dirty="0">
                <a:solidFill>
                  <a:schemeClr val="tx1"/>
                </a:solidFill>
              </a:rPr>
              <a:t>/2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(x)=1) (by symmetry)</a:t>
            </a:r>
          </a:p>
          <a:p>
            <a:pPr marL="0" indent="0">
              <a:buFontTx/>
              <a:buNone/>
            </a:pPr>
            <a:r>
              <a:rPr lang="en-US" altLang="en-US" sz="1600" dirty="0">
                <a:solidFill>
                  <a:schemeClr val="tx1"/>
                </a:solidFill>
              </a:rPr>
              <a:t>= Prob (|est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 +1/2n and |est</a:t>
            </a:r>
            <a:r>
              <a:rPr lang="en-US" altLang="en-US" sz="1600" baseline="-25000" dirty="0">
                <a:solidFill>
                  <a:schemeClr val="tx1"/>
                </a:solidFill>
              </a:rPr>
              <a:t>p0</a:t>
            </a:r>
            <a:r>
              <a:rPr lang="en-US" altLang="en-US" sz="1600" dirty="0">
                <a:solidFill>
                  <a:schemeClr val="tx1"/>
                </a:solidFill>
              </a:rPr>
              <a:t>-p0|&lt;</a:t>
            </a:r>
            <a:r>
              <a:rPr lang="en-US" altLang="en-US" sz="1600" dirty="0">
                <a:solidFill>
                  <a:schemeClr val="tx1"/>
                </a:solidFill>
                <a:latin typeface="Symbol" pitchFamily="2" charset="2"/>
              </a:rPr>
              <a:t>a</a:t>
            </a:r>
            <a:r>
              <a:rPr lang="en-US" altLang="en-US" sz="1600" dirty="0">
                <a:solidFill>
                  <a:schemeClr val="tx1"/>
                </a:solidFill>
              </a:rPr>
              <a:t>/2</a:t>
            </a:r>
            <a:r>
              <a:rPr lang="en-US" altLang="en-US" sz="1600" baseline="30000" dirty="0">
                <a:solidFill>
                  <a:schemeClr val="tx1"/>
                </a:solidFill>
              </a:rPr>
              <a:t> </a:t>
            </a:r>
            <a:r>
              <a:rPr lang="en-US" altLang="en-US" sz="1600" dirty="0">
                <a:solidFill>
                  <a:schemeClr val="tx1"/>
                </a:solidFill>
              </a:rPr>
              <a:t>|</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 = (by independence)</a:t>
            </a:r>
          </a:p>
          <a:p>
            <a:pPr marL="0" indent="0">
              <a:buFontTx/>
              <a:buNone/>
            </a:pPr>
            <a:r>
              <a:rPr lang="en-US" altLang="en-US" sz="1600" dirty="0">
                <a:solidFill>
                  <a:schemeClr val="tx1"/>
                </a:solidFill>
              </a:rPr>
              <a:t>   Prob (|est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/2+1/2n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 Prob( |est</a:t>
            </a:r>
            <a:r>
              <a:rPr lang="en-US" altLang="en-US" sz="1600" baseline="-25000" dirty="0">
                <a:solidFill>
                  <a:schemeClr val="tx1"/>
                </a:solidFill>
              </a:rPr>
              <a:t>p0</a:t>
            </a:r>
            <a:r>
              <a:rPr lang="en-US" altLang="en-US" sz="1600" dirty="0">
                <a:solidFill>
                  <a:schemeClr val="tx1"/>
                </a:solidFill>
              </a:rPr>
              <a:t>-p0| |&lt;</a:t>
            </a:r>
            <a:r>
              <a:rPr lang="en-US" altLang="en-US" sz="1600" dirty="0">
                <a:solidFill>
                  <a:schemeClr val="tx1"/>
                </a:solidFill>
                <a:latin typeface="Symbol" pitchFamily="2" charset="2"/>
              </a:rPr>
              <a:t>a</a:t>
            </a:r>
            <a:r>
              <a:rPr lang="en-US" altLang="en-US" sz="1600" dirty="0">
                <a:solidFill>
                  <a:schemeClr val="tx1"/>
                </a:solidFill>
              </a:rPr>
              <a:t>/2).&gt; (by LLN)</a:t>
            </a:r>
          </a:p>
          <a:p>
            <a:pPr marL="0" indent="0">
              <a:buFontTx/>
              <a:buNone/>
            </a:pPr>
            <a:r>
              <a:rPr lang="en-US" altLang="en-US" sz="1600" dirty="0">
                <a:solidFill>
                  <a:schemeClr val="tx1"/>
                </a:solidFill>
              </a:rPr>
              <a:t>   Prob (|est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/2+1/2n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(x)=0)(1-</a:t>
            </a:r>
            <a:r>
              <a:rPr lang="en-US" altLang="en-US" sz="1600" dirty="0">
                <a:solidFill>
                  <a:schemeClr val="tx1"/>
                </a:solidFill>
                <a:latin typeface="Symbol" pitchFamily="2" charset="2"/>
              </a:rPr>
              <a:t>d</a:t>
            </a:r>
            <a:r>
              <a:rPr lang="en-US" altLang="en-US" sz="1600" dirty="0">
                <a:solidFill>
                  <a:schemeClr val="tx1"/>
                </a:solidFill>
              </a:rPr>
              <a:t>/2) &gt; (by Fact below)</a:t>
            </a:r>
          </a:p>
          <a:p>
            <a:pPr marL="0" indent="0">
              <a:buFontTx/>
              <a:buNone/>
            </a:pPr>
            <a:r>
              <a:rPr lang="en-US" altLang="en-US" sz="1600" dirty="0">
                <a:solidFill>
                  <a:schemeClr val="tx1"/>
                </a:solidFill>
              </a:rPr>
              <a:t>   (1-</a:t>
            </a:r>
            <a:r>
              <a:rPr lang="en-US" altLang="en-US" sz="1600" dirty="0">
                <a:solidFill>
                  <a:schemeClr val="tx1"/>
                </a:solidFill>
                <a:latin typeface="Symbol" pitchFamily="2" charset="2"/>
              </a:rPr>
              <a:t>d</a:t>
            </a:r>
            <a:r>
              <a:rPr lang="en-US" altLang="en-US" sz="1600" dirty="0">
                <a:solidFill>
                  <a:schemeClr val="tx1"/>
                </a:solidFill>
              </a:rPr>
              <a:t>/2)</a:t>
            </a:r>
            <a:r>
              <a:rPr lang="en-US" altLang="en-US" sz="1600" baseline="30000" dirty="0">
                <a:solidFill>
                  <a:schemeClr val="tx1"/>
                </a:solidFill>
              </a:rPr>
              <a:t>2</a:t>
            </a:r>
            <a:r>
              <a:rPr lang="en-US" altLang="en-US" sz="1600" dirty="0">
                <a:solidFill>
                  <a:schemeClr val="tx1"/>
                </a:solidFill>
                <a:latin typeface="Symbol" pitchFamily="2" charset="2"/>
              </a:rPr>
              <a:t> &gt;1-1/2</a:t>
            </a:r>
            <a:r>
              <a:rPr lang="en-US" altLang="en-US" sz="1600" dirty="0">
                <a:solidFill>
                  <a:schemeClr val="tx1"/>
                </a:solidFill>
              </a:rPr>
              <a:t>n for ,</a:t>
            </a:r>
            <a:r>
              <a:rPr lang="en-US" altLang="en-US" sz="1600" dirty="0">
                <a:solidFill>
                  <a:schemeClr val="tx1"/>
                </a:solidFill>
                <a:latin typeface="Symbol" pitchFamily="2" charset="2"/>
              </a:rPr>
              <a:t>d=1/2</a:t>
            </a:r>
            <a:r>
              <a:rPr lang="en-US" altLang="en-US" sz="1600" dirty="0">
                <a:solidFill>
                  <a:schemeClr val="tx1"/>
                </a:solidFill>
              </a:rPr>
              <a:t>n</a:t>
            </a:r>
          </a:p>
          <a:p>
            <a:pPr marL="0" indent="0">
              <a:buFontTx/>
              <a:buNone/>
            </a:pPr>
            <a:endParaRPr lang="en-US" altLang="en-US" sz="1400" dirty="0">
              <a:solidFill>
                <a:schemeClr val="tx1"/>
              </a:solidFill>
            </a:endParaRPr>
          </a:p>
          <a:p>
            <a:pPr marL="0" indent="0">
              <a:buFontTx/>
              <a:buNone/>
            </a:pPr>
            <a:r>
              <a:rPr lang="en-US" altLang="en-US" sz="1400" dirty="0">
                <a:solidFill>
                  <a:schemeClr val="tx1"/>
                </a:solidFill>
              </a:rPr>
              <a:t>F</a:t>
            </a:r>
            <a:r>
              <a:rPr lang="en-US" altLang="en-US" sz="1600" dirty="0">
                <a:solidFill>
                  <a:schemeClr val="tx1"/>
                </a:solidFill>
              </a:rPr>
              <a:t>act: </a:t>
            </a:r>
            <a:r>
              <a:rPr lang="en-US" altLang="en-US" sz="1600" dirty="0" err="1">
                <a:solidFill>
                  <a:schemeClr val="tx1"/>
                </a:solidFill>
              </a:rPr>
              <a:t>Pr</a:t>
            </a:r>
            <a:r>
              <a:rPr lang="en-US" altLang="en-US" sz="1600" dirty="0">
                <a:solidFill>
                  <a:schemeClr val="tx1"/>
                </a:solidFill>
              </a:rPr>
              <a:t>(|est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(x)=0)&gt;(1-</a:t>
            </a:r>
            <a:r>
              <a:rPr lang="en-US" altLang="en-US" sz="1600" dirty="0">
                <a:solidFill>
                  <a:schemeClr val="tx1"/>
                </a:solidFill>
                <a:latin typeface="Symbol" pitchFamily="2" charset="2"/>
              </a:rPr>
              <a:t>d</a:t>
            </a:r>
            <a:r>
              <a:rPr lang="en-US" altLang="en-US" sz="1600" dirty="0">
                <a:solidFill>
                  <a:schemeClr val="tx1"/>
                </a:solidFill>
              </a:rPr>
              <a:t>/2)</a:t>
            </a:r>
          </a:p>
          <a:p>
            <a:pPr marL="0" indent="0">
              <a:buFontTx/>
              <a:buNone/>
            </a:pPr>
            <a:r>
              <a:rPr lang="en-US" altLang="en-US" sz="1600" dirty="0" err="1">
                <a:solidFill>
                  <a:schemeClr val="tx1"/>
                </a:solidFill>
              </a:rPr>
              <a:t>Pf</a:t>
            </a:r>
            <a:r>
              <a:rPr lang="en-US" altLang="en-US" sz="1600" dirty="0">
                <a:solidFill>
                  <a:schemeClr val="tx1"/>
                </a:solidFill>
              </a:rPr>
              <a:t>: Let p0’=</a:t>
            </a:r>
            <a:r>
              <a:rPr lang="en-US" altLang="en-US" sz="1600" dirty="0" err="1">
                <a:solidFill>
                  <a:schemeClr val="tx1"/>
                </a:solidFill>
              </a:rPr>
              <a:t>Pr</a:t>
            </a:r>
            <a:r>
              <a:rPr lang="en-US" altLang="en-US" sz="1600" dirty="0">
                <a:solidFill>
                  <a:schemeClr val="tx1"/>
                </a:solidFill>
              </a:rPr>
              <a:t> [</a:t>
            </a:r>
            <a:r>
              <a:rPr lang="en-US" altLang="en-US" sz="1600" dirty="0" err="1">
                <a:solidFill>
                  <a:schemeClr val="tx1"/>
                </a:solidFill>
              </a:rPr>
              <a:t>Pred</a:t>
            </a:r>
            <a:r>
              <a:rPr lang="en-US" altLang="en-US" sz="1600" dirty="0">
                <a:solidFill>
                  <a:schemeClr val="tx1"/>
                </a:solidFill>
              </a:rPr>
              <a:t>(</a:t>
            </a:r>
            <a:r>
              <a:rPr lang="en-US" altLang="en-US" sz="1600" dirty="0" err="1">
                <a:solidFill>
                  <a:schemeClr val="tx1"/>
                </a:solidFill>
              </a:rPr>
              <a:t>p,g,g</a:t>
            </a:r>
            <a:r>
              <a:rPr lang="en-US" altLang="en-US" sz="1600" baseline="30000" dirty="0" err="1">
                <a:solidFill>
                  <a:schemeClr val="tx1"/>
                </a:solidFill>
              </a:rPr>
              <a:t>r</a:t>
            </a:r>
            <a:r>
              <a:rPr lang="en-US" altLang="en-US" sz="1600" dirty="0">
                <a:solidFill>
                  <a:schemeClr val="tx1"/>
                </a:solidFill>
              </a:rPr>
              <a:t>)=1 | (p-1)/4n&lt;r&lt;(p-1)/2+(p-1)/4n] .</a:t>
            </a:r>
          </a:p>
          <a:p>
            <a:pPr marL="0" indent="0">
              <a:buFontTx/>
              <a:buNone/>
            </a:pPr>
            <a:r>
              <a:rPr lang="en-US" altLang="en-US" sz="1600" dirty="0">
                <a:solidFill>
                  <a:schemeClr val="tx1"/>
                </a:solidFill>
              </a:rPr>
              <a:t>Then |p0-p0’|&lt;1/2n  (since the 2 distributions are at most 1/2n apart)</a:t>
            </a:r>
          </a:p>
          <a:p>
            <a:pPr marL="0" indent="0">
              <a:buFontTx/>
              <a:buNone/>
            </a:pPr>
            <a:r>
              <a:rPr lang="en-US" altLang="en-US" sz="1600" dirty="0">
                <a:solidFill>
                  <a:schemeClr val="tx1"/>
                </a:solidFill>
              </a:rPr>
              <a:t>Furthermore, Prob (|est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(x)=0)&gt;(1-</a:t>
            </a:r>
            <a:r>
              <a:rPr lang="en-US" altLang="en-US" sz="1600" dirty="0">
                <a:solidFill>
                  <a:schemeClr val="tx1"/>
                </a:solidFill>
                <a:latin typeface="Symbol" pitchFamily="2" charset="2"/>
              </a:rPr>
              <a:t>d</a:t>
            </a:r>
            <a:r>
              <a:rPr lang="en-US" altLang="en-US" sz="1600" dirty="0">
                <a:solidFill>
                  <a:schemeClr val="tx1"/>
                </a:solidFill>
              </a:rPr>
              <a:t>/2)  (by LLN)</a:t>
            </a:r>
          </a:p>
          <a:p>
            <a:pPr marL="0" indent="0">
              <a:buFontTx/>
              <a:buNone/>
            </a:pPr>
            <a:r>
              <a:rPr lang="en-US" altLang="en-US" sz="1600" dirty="0">
                <a:solidFill>
                  <a:schemeClr val="tx1"/>
                </a:solidFill>
              </a:rPr>
              <a:t>Thus, by triangle inequality </a:t>
            </a:r>
            <a:r>
              <a:rPr lang="en-US" altLang="en-US" sz="1600" dirty="0" err="1">
                <a:solidFill>
                  <a:schemeClr val="tx1"/>
                </a:solidFill>
              </a:rPr>
              <a:t>Pr</a:t>
            </a:r>
            <a:r>
              <a:rPr lang="en-US" altLang="en-US" sz="1600" dirty="0">
                <a:solidFill>
                  <a:schemeClr val="tx1"/>
                </a:solidFill>
              </a:rPr>
              <a:t>(|est</a:t>
            </a:r>
            <a:r>
              <a:rPr lang="en-US" altLang="en-US" sz="1600" baseline="-25000" dirty="0">
                <a:solidFill>
                  <a:schemeClr val="tx1"/>
                </a:solidFill>
              </a:rPr>
              <a:t>y</a:t>
            </a:r>
            <a:r>
              <a:rPr lang="en-US" altLang="en-US" sz="1600" dirty="0">
                <a:solidFill>
                  <a:schemeClr val="tx1"/>
                </a:solidFill>
              </a:rPr>
              <a:t>-p0|&lt; </a:t>
            </a:r>
            <a:r>
              <a:rPr lang="en-US" altLang="en-US" sz="1600" dirty="0">
                <a:solidFill>
                  <a:schemeClr val="tx1"/>
                </a:solidFill>
                <a:latin typeface="Symbol" pitchFamily="2" charset="2"/>
              </a:rPr>
              <a:t>a</a:t>
            </a:r>
            <a:r>
              <a:rPr lang="en-US" altLang="en-US" sz="1600" dirty="0">
                <a:solidFill>
                  <a:schemeClr val="tx1"/>
                </a:solidFill>
              </a:rPr>
              <a:t>/2 +1/2n |</a:t>
            </a:r>
            <a:r>
              <a:rPr lang="en-US" altLang="en-US" sz="1600" dirty="0" err="1">
                <a:solidFill>
                  <a:schemeClr val="tx1"/>
                </a:solidFill>
              </a:rPr>
              <a:t>MSB</a:t>
            </a:r>
            <a:r>
              <a:rPr lang="en-US" altLang="en-US" sz="1600" baseline="-25000" dirty="0" err="1">
                <a:solidFill>
                  <a:schemeClr val="tx1"/>
                </a:solidFill>
              </a:rPr>
              <a:t>p,g</a:t>
            </a:r>
            <a:r>
              <a:rPr lang="en-US" altLang="en-US" sz="1600" dirty="0">
                <a:solidFill>
                  <a:schemeClr val="tx1"/>
                </a:solidFill>
              </a:rPr>
              <a:t>(x)=0)&gt;(1-</a:t>
            </a:r>
            <a:r>
              <a:rPr lang="en-US" altLang="en-US" sz="1600" dirty="0">
                <a:solidFill>
                  <a:schemeClr val="tx1"/>
                </a:solidFill>
                <a:latin typeface="Symbol" pitchFamily="2" charset="2"/>
              </a:rPr>
              <a:t>d</a:t>
            </a:r>
            <a:r>
              <a:rPr lang="en-US" altLang="en-US" sz="1600" dirty="0">
                <a:solidFill>
                  <a:schemeClr val="tx1"/>
                </a:solidFill>
              </a:rPr>
              <a:t>/2) QED</a:t>
            </a:r>
          </a:p>
        </p:txBody>
      </p:sp>
    </p:spTree>
    <p:extLst>
      <p:ext uri="{BB962C8B-B14F-4D97-AF65-F5344CB8AC3E}">
        <p14:creationId xmlns:p14="http://schemas.microsoft.com/office/powerpoint/2010/main" val="3360118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6" end="1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7" end="1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386C8D9-01B3-5746-AF2B-A666070B8D63}"/>
              </a:ext>
            </a:extLst>
          </p:cNvPr>
          <p:cNvSpPr>
            <a:spLocks noGrp="1" noChangeArrowheads="1"/>
          </p:cNvSpPr>
          <p:nvPr>
            <p:ph type="title"/>
          </p:nvPr>
        </p:nvSpPr>
        <p:spPr>
          <a:xfrm>
            <a:off x="685800" y="228600"/>
            <a:ext cx="7772400" cy="492443"/>
          </a:xfrm>
        </p:spPr>
        <p:txBody>
          <a:bodyPr>
            <a:noAutofit/>
          </a:bodyPr>
          <a:lstStyle/>
          <a:p>
            <a:pPr eaLnBrk="1" hangingPunct="1"/>
            <a:r>
              <a:rPr lang="en-US" altLang="en-US" sz="3200" dirty="0">
                <a:solidFill>
                  <a:schemeClr val="accent1"/>
                </a:solidFill>
                <a:latin typeface="Arial" panose="020B0604020202020204" pitchFamily="34" charset="0"/>
                <a:cs typeface="Arial" panose="020B0604020202020204" pitchFamily="34" charset="0"/>
              </a:rPr>
              <a:t>Bit Security of </a:t>
            </a:r>
            <a:r>
              <a:rPr lang="en-US" altLang="en-US" sz="3200" dirty="0" err="1">
                <a:solidFill>
                  <a:schemeClr val="accent1"/>
                </a:solidFill>
                <a:latin typeface="Arial" panose="020B0604020202020204" pitchFamily="34" charset="0"/>
                <a:cs typeface="Arial" panose="020B0604020202020204" pitchFamily="34" charset="0"/>
              </a:rPr>
              <a:t>g</a:t>
            </a:r>
            <a:r>
              <a:rPr lang="en-US" altLang="en-US" sz="3200" baseline="30000" dirty="0" err="1">
                <a:solidFill>
                  <a:schemeClr val="accent1"/>
                </a:solidFill>
                <a:latin typeface="Arial" panose="020B0604020202020204" pitchFamily="34" charset="0"/>
                <a:cs typeface="Arial" panose="020B0604020202020204" pitchFamily="34" charset="0"/>
              </a:rPr>
              <a:t>x</a:t>
            </a:r>
            <a:r>
              <a:rPr lang="en-US" altLang="en-US" sz="3200" dirty="0">
                <a:solidFill>
                  <a:schemeClr val="accent1"/>
                </a:solidFill>
                <a:latin typeface="Arial" panose="020B0604020202020204" pitchFamily="34" charset="0"/>
                <a:cs typeface="Arial" panose="020B0604020202020204" pitchFamily="34" charset="0"/>
              </a:rPr>
              <a:t> mod p</a:t>
            </a:r>
          </a:p>
        </p:txBody>
      </p:sp>
      <p:sp>
        <p:nvSpPr>
          <p:cNvPr id="20483" name="Text Box 3">
            <a:extLst>
              <a:ext uri="{FF2B5EF4-FFF2-40B4-BE49-F238E27FC236}">
                <a16:creationId xmlns:a16="http://schemas.microsoft.com/office/drawing/2014/main" id="{70460BD4-10C1-4F40-99D0-9F3A64C66246}"/>
              </a:ext>
            </a:extLst>
          </p:cNvPr>
          <p:cNvSpPr txBox="1">
            <a:spLocks noChangeArrowheads="1"/>
          </p:cNvSpPr>
          <p:nvPr/>
        </p:nvSpPr>
        <p:spPr bwMode="auto">
          <a:xfrm>
            <a:off x="484964" y="990600"/>
            <a:ext cx="8090163"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US" altLang="en-US" sz="2800" dirty="0">
              <a:latin typeface="+mn-lt"/>
              <a:cs typeface="Arial" panose="020B0604020202020204" pitchFamily="34" charset="0"/>
            </a:endParaRPr>
          </a:p>
          <a:p>
            <a:r>
              <a:rPr lang="en-US" altLang="en-US" dirty="0">
                <a:solidFill>
                  <a:schemeClr val="tx2"/>
                </a:solidFill>
                <a:latin typeface="+mn-lt"/>
                <a:cs typeface="Arial" panose="020B0604020202020204" pitchFamily="34" charset="0"/>
              </a:rPr>
              <a:t>Which information about x leaks from </a:t>
            </a:r>
            <a:r>
              <a:rPr lang="en-US" altLang="en-US" dirty="0" err="1">
                <a:solidFill>
                  <a:schemeClr val="tx2"/>
                </a:solidFill>
                <a:latin typeface="+mn-lt"/>
                <a:cs typeface="Arial" panose="020B0604020202020204" pitchFamily="34" charset="0"/>
              </a:rPr>
              <a:t>g</a:t>
            </a:r>
            <a:r>
              <a:rPr lang="en-US" altLang="en-US" baseline="30000" dirty="0" err="1">
                <a:solidFill>
                  <a:schemeClr val="tx2"/>
                </a:solidFill>
                <a:latin typeface="+mn-lt"/>
                <a:cs typeface="Arial" panose="020B0604020202020204" pitchFamily="34" charset="0"/>
              </a:rPr>
              <a:t>x</a:t>
            </a:r>
            <a:r>
              <a:rPr lang="en-US" altLang="en-US" dirty="0">
                <a:solidFill>
                  <a:schemeClr val="tx2"/>
                </a:solidFill>
                <a:latin typeface="+mn-lt"/>
                <a:cs typeface="Arial" panose="020B0604020202020204" pitchFamily="34" charset="0"/>
              </a:rPr>
              <a:t> mod p, </a:t>
            </a:r>
          </a:p>
          <a:p>
            <a:r>
              <a:rPr lang="en-US" altLang="en-US" dirty="0">
                <a:solidFill>
                  <a:schemeClr val="tx2"/>
                </a:solidFill>
                <a:latin typeface="+mn-lt"/>
                <a:cs typeface="Arial" panose="020B0604020202020204" pitchFamily="34" charset="0"/>
              </a:rPr>
              <a:t>0&lt;x&lt;p?</a:t>
            </a:r>
          </a:p>
          <a:p>
            <a:pPr eaLnBrk="1" hangingPunct="1"/>
            <a:r>
              <a:rPr lang="en-US" altLang="en-US" dirty="0">
                <a:latin typeface="+mn-lt"/>
                <a:cs typeface="Arial" panose="020B0604020202020204" pitchFamily="34" charset="0"/>
              </a:rPr>
              <a:t> </a:t>
            </a:r>
          </a:p>
          <a:p>
            <a:pPr eaLnBrk="1" hangingPunct="1"/>
            <a:r>
              <a:rPr lang="en-US" altLang="en-US" dirty="0">
                <a:latin typeface="+mn-lt"/>
                <a:cs typeface="Arial" panose="020B0604020202020204" pitchFamily="34" charset="0"/>
              </a:rPr>
              <a:t> A: can compute LSB(x)  from </a:t>
            </a:r>
            <a:r>
              <a:rPr lang="en-US" altLang="en-US" dirty="0" err="1">
                <a:latin typeface="+mn-lt"/>
                <a:cs typeface="Arial" panose="020B0604020202020204" pitchFamily="34" charset="0"/>
              </a:rPr>
              <a:t>g</a:t>
            </a:r>
            <a:r>
              <a:rPr lang="en-US" altLang="en-US" baseline="30000" dirty="0" err="1">
                <a:latin typeface="+mn-lt"/>
                <a:cs typeface="Arial" panose="020B0604020202020204" pitchFamily="34" charset="0"/>
              </a:rPr>
              <a:t>x</a:t>
            </a:r>
            <a:r>
              <a:rPr lang="en-US" altLang="en-US" dirty="0">
                <a:latin typeface="+mn-lt"/>
                <a:cs typeface="Arial" panose="020B0604020202020204" pitchFamily="34" charset="0"/>
              </a:rPr>
              <a:t> mod p, by </a:t>
            </a:r>
          </a:p>
          <a:p>
            <a:pPr eaLnBrk="1" hangingPunct="1"/>
            <a:r>
              <a:rPr lang="en-US" altLang="en-US" dirty="0">
                <a:latin typeface="+mn-lt"/>
                <a:cs typeface="Arial" panose="020B0604020202020204" pitchFamily="34" charset="0"/>
              </a:rPr>
              <a:t>     computing the Legendre  symbol of </a:t>
            </a:r>
            <a:r>
              <a:rPr lang="en-US" altLang="en-US" dirty="0" err="1">
                <a:latin typeface="+mn-lt"/>
                <a:cs typeface="Arial" panose="020B0604020202020204" pitchFamily="34" charset="0"/>
              </a:rPr>
              <a:t>g</a:t>
            </a:r>
            <a:r>
              <a:rPr lang="en-US" altLang="en-US" baseline="30000" dirty="0" err="1">
                <a:latin typeface="+mn-lt"/>
                <a:cs typeface="Arial" panose="020B0604020202020204" pitchFamily="34" charset="0"/>
              </a:rPr>
              <a:t>x</a:t>
            </a:r>
            <a:r>
              <a:rPr lang="en-US" altLang="en-US" dirty="0">
                <a:latin typeface="+mn-lt"/>
                <a:cs typeface="Arial" panose="020B0604020202020204" pitchFamily="34" charset="0"/>
              </a:rPr>
              <a:t> mod p, </a:t>
            </a:r>
          </a:p>
          <a:p>
            <a:endParaRPr lang="en-US" altLang="en-US" dirty="0">
              <a:solidFill>
                <a:srgbClr val="0070C0"/>
              </a:solidFill>
              <a:latin typeface="+mn-lt"/>
              <a:cs typeface="Arial" panose="020B0604020202020204" pitchFamily="34" charset="0"/>
            </a:endParaRPr>
          </a:p>
          <a:p>
            <a:r>
              <a:rPr lang="en-US" altLang="en-US" dirty="0">
                <a:solidFill>
                  <a:schemeClr val="tx2"/>
                </a:solidFill>
                <a:latin typeface="+mn-lt"/>
                <a:cs typeface="Arial" panose="020B0604020202020204" pitchFamily="34" charset="0"/>
              </a:rPr>
              <a:t>Which information, if any, about x </a:t>
            </a:r>
            <a:r>
              <a:rPr lang="en-US" altLang="en-US" b="1" dirty="0">
                <a:solidFill>
                  <a:schemeClr val="tx2"/>
                </a:solidFill>
                <a:latin typeface="+mn-lt"/>
                <a:cs typeface="Arial" panose="020B0604020202020204" pitchFamily="34" charset="0"/>
              </a:rPr>
              <a:t>is well </a:t>
            </a:r>
            <a:r>
              <a:rPr lang="en-US" altLang="en-US" dirty="0">
                <a:solidFill>
                  <a:schemeClr val="tx2"/>
                </a:solidFill>
                <a:latin typeface="+mn-lt"/>
                <a:cs typeface="Arial" panose="020B0604020202020204" pitchFamily="34" charset="0"/>
              </a:rPr>
              <a:t>hidden by </a:t>
            </a:r>
            <a:r>
              <a:rPr lang="en-US" altLang="en-US" dirty="0" err="1">
                <a:solidFill>
                  <a:schemeClr val="tx2"/>
                </a:solidFill>
                <a:latin typeface="+mn-lt"/>
                <a:cs typeface="Arial" panose="020B0604020202020204" pitchFamily="34" charset="0"/>
              </a:rPr>
              <a:t>g</a:t>
            </a:r>
            <a:r>
              <a:rPr lang="en-US" altLang="en-US" baseline="30000" dirty="0" err="1">
                <a:solidFill>
                  <a:schemeClr val="tx2"/>
                </a:solidFill>
                <a:latin typeface="+mn-lt"/>
                <a:cs typeface="Arial" panose="020B0604020202020204" pitchFamily="34" charset="0"/>
              </a:rPr>
              <a:t>x</a:t>
            </a:r>
            <a:r>
              <a:rPr lang="en-US" altLang="en-US" dirty="0">
                <a:solidFill>
                  <a:schemeClr val="tx2"/>
                </a:solidFill>
                <a:latin typeface="+mn-lt"/>
                <a:cs typeface="Arial" panose="020B0604020202020204" pitchFamily="34" charset="0"/>
              </a:rPr>
              <a:t> mod p?</a:t>
            </a:r>
          </a:p>
          <a:p>
            <a:r>
              <a:rPr lang="en-US" altLang="en-US" dirty="0">
                <a:latin typeface="+mn-lt"/>
              </a:rPr>
              <a:t>   </a:t>
            </a:r>
          </a:p>
          <a:p>
            <a:r>
              <a:rPr lang="en-US" altLang="en-US" dirty="0">
                <a:latin typeface="+mn-lt"/>
                <a:cs typeface="Arial" panose="020B0604020202020204" pitchFamily="34" charset="0"/>
              </a:rPr>
              <a:t>There must be some bit of x which is hard to compute, </a:t>
            </a:r>
          </a:p>
          <a:p>
            <a:r>
              <a:rPr lang="en-US" altLang="en-US" dirty="0">
                <a:latin typeface="+mn-lt"/>
                <a:cs typeface="Arial" panose="020B0604020202020204" pitchFamily="34" charset="0"/>
              </a:rPr>
              <a:t>     but which one?</a:t>
            </a:r>
          </a:p>
          <a:p>
            <a:endParaRPr lang="en-US" altLang="en-US" dirty="0">
              <a:latin typeface="+mn-lt"/>
              <a:cs typeface="Arial" panose="020B0604020202020204" pitchFamily="34" charset="0"/>
            </a:endParaRPr>
          </a:p>
          <a:p>
            <a:r>
              <a:rPr lang="en-US" altLang="en-US" dirty="0">
                <a:solidFill>
                  <a:schemeClr val="tx2"/>
                </a:solidFill>
                <a:latin typeface="+mn-lt"/>
                <a:cs typeface="Arial" panose="020B0604020202020204" pitchFamily="34" charset="0"/>
              </a:rPr>
              <a:t>Is there any bit of x which is </a:t>
            </a:r>
            <a:r>
              <a:rPr lang="en-US" altLang="en-US" b="1" dirty="0">
                <a:solidFill>
                  <a:schemeClr val="tx2"/>
                </a:solidFill>
                <a:latin typeface="+mn-lt"/>
                <a:cs typeface="Arial" panose="020B0604020202020204" pitchFamily="34" charset="0"/>
              </a:rPr>
              <a:t>hard to predict </a:t>
            </a:r>
            <a:r>
              <a:rPr lang="en-US" altLang="en-US" dirty="0">
                <a:solidFill>
                  <a:schemeClr val="tx2"/>
                </a:solidFill>
                <a:latin typeface="+mn-lt"/>
                <a:cs typeface="Arial" panose="020B0604020202020204" pitchFamily="34" charset="0"/>
              </a:rPr>
              <a:t>better than 50-50? </a:t>
            </a:r>
          </a:p>
          <a:p>
            <a:endParaRPr lang="en-US" altLang="en-US" dirty="0">
              <a:latin typeface="+mn-lt"/>
              <a:cs typeface="Arial" panose="020B0604020202020204" pitchFamily="34" charset="0"/>
            </a:endParaRPr>
          </a:p>
          <a:p>
            <a:pPr>
              <a:buFontTx/>
              <a:buChar char="•"/>
            </a:pPr>
            <a:endParaRPr lang="en-US" altLang="en-US" dirty="0">
              <a:latin typeface="+mn-lt"/>
              <a:cs typeface="Arial" panose="020B0604020202020204" pitchFamily="34" charset="0"/>
            </a:endParaRPr>
          </a:p>
          <a:p>
            <a:pPr>
              <a:buFontTx/>
              <a:buChar char="•"/>
            </a:pPr>
            <a:endParaRPr lang="en-US" altLang="en-US" dirty="0">
              <a:latin typeface="+mn-lt"/>
              <a:cs typeface="Arial" panose="020B0604020202020204" pitchFamily="34" charset="0"/>
            </a:endParaRPr>
          </a:p>
        </p:txBody>
      </p:sp>
    </p:spTree>
    <p:extLst>
      <p:ext uri="{BB962C8B-B14F-4D97-AF65-F5344CB8AC3E}">
        <p14:creationId xmlns:p14="http://schemas.microsoft.com/office/powerpoint/2010/main" val="41388805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FD855A05-2E7B-A640-8F4A-0415E2E02437}"/>
              </a:ext>
            </a:extLst>
          </p:cNvPr>
          <p:cNvSpPr>
            <a:spLocks noGrp="1" noChangeArrowheads="1"/>
          </p:cNvSpPr>
          <p:nvPr>
            <p:ph type="body" idx="1"/>
          </p:nvPr>
        </p:nvSpPr>
        <p:spPr>
          <a:xfrm>
            <a:off x="419100" y="132324"/>
            <a:ext cx="8305800" cy="3262432"/>
          </a:xfrm>
        </p:spPr>
        <p:txBody>
          <a:bodyPr>
            <a:normAutofit lnSpcReduction="10000"/>
          </a:bodyPr>
          <a:lstStyle/>
          <a:p>
            <a:pPr eaLnBrk="1" hangingPunct="1">
              <a:buFontTx/>
              <a:buNone/>
            </a:pPr>
            <a:endParaRPr lang="en-US" altLang="en-US" sz="2800" dirty="0">
              <a:solidFill>
                <a:srgbClr val="FF0000"/>
              </a:solidFill>
              <a:latin typeface="Arial" panose="020B0604020202020204" pitchFamily="34" charset="0"/>
              <a:cs typeface="Arial" panose="020B0604020202020204" pitchFamily="34" charset="0"/>
            </a:endParaRPr>
          </a:p>
          <a:p>
            <a:pPr eaLnBrk="1" hangingPunct="1">
              <a:buFontTx/>
              <a:buNone/>
            </a:pPr>
            <a:r>
              <a:rPr lang="en-US" altLang="en-US" sz="2800" dirty="0">
                <a:solidFill>
                  <a:schemeClr val="accent1"/>
                </a:solidFill>
                <a:latin typeface="Arial" panose="020B0604020202020204" pitchFamily="34" charset="0"/>
                <a:cs typeface="Arial" panose="020B0604020202020204" pitchFamily="34" charset="0"/>
              </a:rPr>
              <a:t>Theorem[Most Significant Bit is Hard Core Bit]:</a:t>
            </a:r>
          </a:p>
          <a:p>
            <a:pPr eaLnBrk="1" hangingPunct="1">
              <a:buFontTx/>
              <a:buNone/>
            </a:pPr>
            <a:endParaRPr lang="en-US" altLang="en-US" sz="2800" dirty="0">
              <a:latin typeface="Arial" panose="020B0604020202020204" pitchFamily="34" charset="0"/>
              <a:cs typeface="Arial" panose="020B0604020202020204" pitchFamily="34" charset="0"/>
            </a:endParaRP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Let </a:t>
            </a:r>
            <a:r>
              <a:rPr lang="en-US" altLang="en-US" sz="2400" dirty="0" err="1">
                <a:solidFill>
                  <a:schemeClr val="tx1"/>
                </a:solidFill>
                <a:latin typeface="Arial" panose="020B0604020202020204" pitchFamily="34" charset="0"/>
                <a:cs typeface="Arial" panose="020B0604020202020204" pitchFamily="34" charset="0"/>
              </a:rPr>
              <a:t>msb</a:t>
            </a:r>
            <a:r>
              <a:rPr lang="en-US" altLang="en-US" sz="2400" baseline="-25000" dirty="0" err="1">
                <a:solidFill>
                  <a:schemeClr val="tx1"/>
                </a:solidFill>
                <a:latin typeface="Arial" panose="020B0604020202020204" pitchFamily="34" charset="0"/>
                <a:cs typeface="Arial" panose="020B0604020202020204" pitchFamily="34" charset="0"/>
              </a:rPr>
              <a:t>p,g</a:t>
            </a:r>
            <a:r>
              <a:rPr lang="en-US" altLang="en-US" sz="2400" dirty="0">
                <a:solidFill>
                  <a:schemeClr val="tx1"/>
                </a:solidFill>
                <a:latin typeface="Arial" panose="020B0604020202020204" pitchFamily="34" charset="0"/>
                <a:cs typeface="Arial" panose="020B0604020202020204" pitchFamily="34" charset="0"/>
              </a:rPr>
              <a:t>(x) = 0 if x&lt;(p-1)/2 and 1 otherwise. </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if </a:t>
            </a:r>
            <a:r>
              <a:rPr lang="en-US" altLang="en-US" sz="2400" dirty="0">
                <a:solidFill>
                  <a:schemeClr val="tx1"/>
                </a:solidFill>
                <a:latin typeface="Arial" panose="020B0604020202020204" pitchFamily="34" charset="0"/>
                <a:cs typeface="Arial" panose="020B0604020202020204" pitchFamily="34" charset="0"/>
                <a:sym typeface="Symbol" pitchFamily="2" charset="2"/>
              </a:rPr>
              <a:t> </a:t>
            </a:r>
            <a:r>
              <a:rPr lang="en-US" altLang="en-US" sz="2400" dirty="0">
                <a:solidFill>
                  <a:schemeClr val="tx1"/>
                </a:solidFill>
                <a:latin typeface="Arial" panose="020B0604020202020204" pitchFamily="34" charset="0"/>
                <a:cs typeface="Arial" panose="020B0604020202020204" pitchFamily="34" charset="0"/>
              </a:rPr>
              <a:t>PPT PRED, c&gt;0 </a:t>
            </a:r>
            <a:r>
              <a:rPr lang="en-US" altLang="en-US" sz="2400" dirty="0" err="1">
                <a:solidFill>
                  <a:schemeClr val="tx1"/>
                </a:solidFill>
                <a:latin typeface="Arial" panose="020B0604020202020204" pitchFamily="34" charset="0"/>
                <a:cs typeface="Arial" panose="020B0604020202020204" pitchFamily="34" charset="0"/>
              </a:rPr>
              <a:t>s.t.</a:t>
            </a:r>
            <a:r>
              <a:rPr lang="en-US" altLang="en-US" sz="2400" dirty="0">
                <a:solidFill>
                  <a:schemeClr val="tx1"/>
                </a:solidFill>
                <a:latin typeface="Arial" panose="020B0604020202020204" pitchFamily="34" charset="0"/>
                <a:cs typeface="Arial" panose="020B0604020202020204" pitchFamily="34" charset="0"/>
              </a:rPr>
              <a:t> </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         Prob[PRED(</a:t>
            </a:r>
            <a:r>
              <a:rPr lang="en-US" altLang="en-US" sz="2400" dirty="0" err="1">
                <a:solidFill>
                  <a:schemeClr val="tx1"/>
                </a:solidFill>
                <a:latin typeface="Arial" panose="020B0604020202020204" pitchFamily="34" charset="0"/>
                <a:cs typeface="Arial" panose="020B0604020202020204" pitchFamily="34" charset="0"/>
              </a:rPr>
              <a:t>g</a:t>
            </a:r>
            <a:r>
              <a:rPr lang="en-US" altLang="en-US" sz="2400" baseline="30000" dirty="0" err="1">
                <a:solidFill>
                  <a:schemeClr val="tx1"/>
                </a:solidFill>
                <a:latin typeface="Arial" panose="020B0604020202020204" pitchFamily="34" charset="0"/>
                <a:cs typeface="Arial" panose="020B0604020202020204" pitchFamily="34" charset="0"/>
              </a:rPr>
              <a:t>x</a:t>
            </a:r>
            <a:r>
              <a:rPr lang="en-US" altLang="en-US" sz="2400" dirty="0">
                <a:solidFill>
                  <a:schemeClr val="tx1"/>
                </a:solidFill>
                <a:latin typeface="Arial" panose="020B0604020202020204" pitchFamily="34" charset="0"/>
                <a:cs typeface="Arial" panose="020B0604020202020204" pitchFamily="34" charset="0"/>
              </a:rPr>
              <a:t> mod p)=</a:t>
            </a:r>
            <a:r>
              <a:rPr lang="en-US" altLang="en-US" sz="2400" dirty="0" err="1">
                <a:solidFill>
                  <a:schemeClr val="tx1"/>
                </a:solidFill>
                <a:latin typeface="Arial" panose="020B0604020202020204" pitchFamily="34" charset="0"/>
                <a:cs typeface="Arial" panose="020B0604020202020204" pitchFamily="34" charset="0"/>
              </a:rPr>
              <a:t>msb</a:t>
            </a:r>
            <a:r>
              <a:rPr lang="en-US" altLang="en-US" sz="2400" baseline="-25000" dirty="0" err="1">
                <a:solidFill>
                  <a:schemeClr val="tx1"/>
                </a:solidFill>
                <a:latin typeface="Arial" panose="020B0604020202020204" pitchFamily="34" charset="0"/>
                <a:cs typeface="Arial" panose="020B0604020202020204" pitchFamily="34" charset="0"/>
              </a:rPr>
              <a:t>p,g</a:t>
            </a:r>
            <a:r>
              <a:rPr lang="en-US" altLang="en-US" sz="2400" dirty="0">
                <a:solidFill>
                  <a:schemeClr val="tx1"/>
                </a:solidFill>
                <a:latin typeface="Arial" panose="020B0604020202020204" pitchFamily="34" charset="0"/>
                <a:cs typeface="Arial" panose="020B0604020202020204" pitchFamily="34" charset="0"/>
              </a:rPr>
              <a:t>(x)] &gt;½+1/</a:t>
            </a:r>
            <a:r>
              <a:rPr lang="en-US" altLang="en-US" sz="2400" dirty="0" err="1">
                <a:solidFill>
                  <a:schemeClr val="tx1"/>
                </a:solidFill>
                <a:latin typeface="Arial" panose="020B0604020202020204" pitchFamily="34" charset="0"/>
                <a:cs typeface="Arial" panose="020B0604020202020204" pitchFamily="34" charset="0"/>
              </a:rPr>
              <a:t>n</a:t>
            </a:r>
            <a:r>
              <a:rPr lang="en-US" altLang="en-US" sz="2400" baseline="30000" dirty="0" err="1">
                <a:solidFill>
                  <a:schemeClr val="tx1"/>
                </a:solidFill>
                <a:latin typeface="Arial" panose="020B0604020202020204" pitchFamily="34" charset="0"/>
                <a:cs typeface="Arial" panose="020B0604020202020204" pitchFamily="34" charset="0"/>
              </a:rPr>
              <a:t>c</a:t>
            </a:r>
            <a:endParaRPr lang="en-US" altLang="en-US" sz="2400" baseline="30000" dirty="0">
              <a:solidFill>
                <a:schemeClr val="tx1"/>
              </a:solidFill>
              <a:latin typeface="Arial" panose="020B0604020202020204" pitchFamily="34" charset="0"/>
              <a:cs typeface="Arial" panose="020B0604020202020204" pitchFamily="34" charset="0"/>
            </a:endParaRP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then </a:t>
            </a:r>
            <a:r>
              <a:rPr lang="en-US" altLang="en-US" sz="2400" dirty="0">
                <a:solidFill>
                  <a:schemeClr val="tx1"/>
                </a:solidFill>
                <a:latin typeface="Arial" panose="020B0604020202020204" pitchFamily="34" charset="0"/>
                <a:cs typeface="Arial" panose="020B0604020202020204" pitchFamily="34" charset="0"/>
                <a:sym typeface="Symbol" pitchFamily="2" charset="2"/>
              </a:rPr>
              <a:t> PPT  that solves the discrete log problem mod p</a:t>
            </a:r>
            <a:r>
              <a:rPr lang="en-US" altLang="en-US" sz="2800" dirty="0">
                <a:solidFill>
                  <a:schemeClr val="tx1"/>
                </a:solidFill>
                <a:latin typeface="Arial" panose="020B0604020202020204" pitchFamily="34" charset="0"/>
                <a:cs typeface="Arial" panose="020B0604020202020204" pitchFamily="34" charset="0"/>
                <a:sym typeface="Symbol" pitchFamily="2" charset="2"/>
              </a:rPr>
              <a:t>. </a:t>
            </a:r>
          </a:p>
          <a:p>
            <a:pPr eaLnBrk="1" hangingPunct="1">
              <a:buFontTx/>
              <a:buNone/>
            </a:pPr>
            <a:endParaRPr lang="en-US" altLang="en-US" sz="2800" dirty="0">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8C7307FC-8398-0B4A-A7C4-C33E0937F3A5}"/>
              </a:ext>
            </a:extLst>
          </p:cNvPr>
          <p:cNvGrpSpPr/>
          <p:nvPr/>
        </p:nvGrpSpPr>
        <p:grpSpPr>
          <a:xfrm>
            <a:off x="1793838" y="4114800"/>
            <a:ext cx="3844962" cy="1792168"/>
            <a:chOff x="1793838" y="4075078"/>
            <a:chExt cx="4347566" cy="1831890"/>
          </a:xfrm>
        </p:grpSpPr>
        <p:sp>
          <p:nvSpPr>
            <p:cNvPr id="2" name="Oval 1">
              <a:extLst>
                <a:ext uri="{FF2B5EF4-FFF2-40B4-BE49-F238E27FC236}">
                  <a16:creationId xmlns:a16="http://schemas.microsoft.com/office/drawing/2014/main" id="{8C652C5D-0EB9-0E4F-86F3-B019EEE8D6B3}"/>
                </a:ext>
              </a:extLst>
            </p:cNvPr>
            <p:cNvSpPr/>
            <p:nvPr/>
          </p:nvSpPr>
          <p:spPr>
            <a:xfrm>
              <a:off x="3200400" y="4495800"/>
              <a:ext cx="12192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50CEAAE-0829-3A41-979E-2C5E1AFBD9E1}"/>
                </a:ext>
              </a:extLst>
            </p:cNvPr>
            <p:cNvSpPr txBox="1"/>
            <p:nvPr/>
          </p:nvSpPr>
          <p:spPr>
            <a:xfrm>
              <a:off x="3733800" y="4114800"/>
              <a:ext cx="301686" cy="369332"/>
            </a:xfrm>
            <a:prstGeom prst="rect">
              <a:avLst/>
            </a:prstGeom>
            <a:noFill/>
          </p:spPr>
          <p:txBody>
            <a:bodyPr wrap="none" rtlCol="0">
              <a:spAutoFit/>
            </a:bodyPr>
            <a:lstStyle/>
            <a:p>
              <a:r>
                <a:rPr lang="en-US" dirty="0"/>
                <a:t>0</a:t>
              </a:r>
            </a:p>
          </p:txBody>
        </p:sp>
        <p:sp>
          <p:nvSpPr>
            <p:cNvPr id="4" name="TextBox 3">
              <a:extLst>
                <a:ext uri="{FF2B5EF4-FFF2-40B4-BE49-F238E27FC236}">
                  <a16:creationId xmlns:a16="http://schemas.microsoft.com/office/drawing/2014/main" id="{C420C46B-BE47-7F4F-A079-70B7ACA47644}"/>
                </a:ext>
              </a:extLst>
            </p:cNvPr>
            <p:cNvSpPr txBox="1"/>
            <p:nvPr/>
          </p:nvSpPr>
          <p:spPr>
            <a:xfrm>
              <a:off x="3394084" y="5537636"/>
              <a:ext cx="831831" cy="369332"/>
            </a:xfrm>
            <a:prstGeom prst="rect">
              <a:avLst/>
            </a:prstGeom>
            <a:noFill/>
          </p:spPr>
          <p:txBody>
            <a:bodyPr wrap="none" rtlCol="0">
              <a:spAutoFit/>
            </a:bodyPr>
            <a:lstStyle/>
            <a:p>
              <a:r>
                <a:rPr lang="en-US" dirty="0"/>
                <a:t>(P-1)/2</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60BE730F-2D2A-BA49-ABCA-6E68061B4FA6}"/>
                    </a:ext>
                  </a:extLst>
                </p14:cNvPr>
                <p14:cNvContentPartPr/>
                <p14:nvPr/>
              </p14:nvContentPartPr>
              <p14:xfrm flipH="1">
                <a:off x="3748920" y="4075078"/>
                <a:ext cx="66000" cy="479286"/>
              </p14:xfrm>
            </p:contentPart>
          </mc:Choice>
          <mc:Fallback xmlns="">
            <p:pic>
              <p:nvPicPr>
                <p:cNvPr id="5" name="Ink 4">
                  <a:extLst>
                    <a:ext uri="{FF2B5EF4-FFF2-40B4-BE49-F238E27FC236}">
                      <a16:creationId xmlns:a16="http://schemas.microsoft.com/office/drawing/2014/main" id="{60BE730F-2D2A-BA49-ABCA-6E68061B4FA6}"/>
                    </a:ext>
                  </a:extLst>
                </p:cNvPr>
                <p:cNvPicPr/>
                <p:nvPr/>
              </p:nvPicPr>
              <p:blipFill>
                <a:blip r:embed="rId3"/>
                <a:stretch>
                  <a:fillRect/>
                </a:stretch>
              </p:blipFill>
              <p:spPr>
                <a:xfrm flipH="1">
                  <a:off x="3738543" y="4065854"/>
                  <a:ext cx="86340" cy="497365"/>
                </a:xfrm>
                <a:prstGeom prst="rect">
                  <a:avLst/>
                </a:prstGeom>
              </p:spPr>
            </p:pic>
          </mc:Fallback>
        </mc:AlternateContent>
        <p:grpSp>
          <p:nvGrpSpPr>
            <p:cNvPr id="8" name="Group 7">
              <a:extLst>
                <a:ext uri="{FF2B5EF4-FFF2-40B4-BE49-F238E27FC236}">
                  <a16:creationId xmlns:a16="http://schemas.microsoft.com/office/drawing/2014/main" id="{DA420433-5483-A245-B33A-62F4CD64369B}"/>
                </a:ext>
              </a:extLst>
            </p:cNvPr>
            <p:cNvGrpSpPr/>
            <p:nvPr/>
          </p:nvGrpSpPr>
          <p:grpSpPr>
            <a:xfrm>
              <a:off x="3831120" y="5388840"/>
              <a:ext cx="40680" cy="180720"/>
              <a:chOff x="3831120" y="5388840"/>
              <a:chExt cx="40680" cy="18072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B2E67E50-FB1F-1745-A267-CC426EE7C070}"/>
                      </a:ext>
                    </a:extLst>
                  </p14:cNvPr>
                  <p14:cNvContentPartPr/>
                  <p14:nvPr/>
                </p14:nvContentPartPr>
                <p14:xfrm>
                  <a:off x="3871440" y="5427000"/>
                  <a:ext cx="360" cy="360"/>
                </p14:xfrm>
              </p:contentPart>
            </mc:Choice>
            <mc:Fallback xmlns="">
              <p:pic>
                <p:nvPicPr>
                  <p:cNvPr id="6" name="Ink 5">
                    <a:extLst>
                      <a:ext uri="{FF2B5EF4-FFF2-40B4-BE49-F238E27FC236}">
                        <a16:creationId xmlns:a16="http://schemas.microsoft.com/office/drawing/2014/main" id="{B2E67E50-FB1F-1745-A267-CC426EE7C070}"/>
                      </a:ext>
                    </a:extLst>
                  </p:cNvPr>
                  <p:cNvPicPr/>
                  <p:nvPr/>
                </p:nvPicPr>
                <p:blipFill>
                  <a:blip r:embed="rId5"/>
                  <a:stretch>
                    <a:fillRect/>
                  </a:stretch>
                </p:blipFill>
                <p:spPr>
                  <a:xfrm>
                    <a:off x="3862800" y="54183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95417739-D086-7642-B609-1A1B9D6AD514}"/>
                      </a:ext>
                    </a:extLst>
                  </p14:cNvPr>
                  <p14:cNvContentPartPr/>
                  <p14:nvPr/>
                </p14:nvContentPartPr>
                <p14:xfrm>
                  <a:off x="3831120" y="5388840"/>
                  <a:ext cx="16200" cy="180720"/>
                </p14:xfrm>
              </p:contentPart>
            </mc:Choice>
            <mc:Fallback xmlns="">
              <p:pic>
                <p:nvPicPr>
                  <p:cNvPr id="7" name="Ink 6">
                    <a:extLst>
                      <a:ext uri="{FF2B5EF4-FFF2-40B4-BE49-F238E27FC236}">
                        <a16:creationId xmlns:a16="http://schemas.microsoft.com/office/drawing/2014/main" id="{95417739-D086-7642-B609-1A1B9D6AD514}"/>
                      </a:ext>
                    </a:extLst>
                  </p:cNvPr>
                  <p:cNvPicPr/>
                  <p:nvPr/>
                </p:nvPicPr>
                <p:blipFill>
                  <a:blip r:embed="rId7"/>
                  <a:stretch>
                    <a:fillRect/>
                  </a:stretch>
                </p:blipFill>
                <p:spPr>
                  <a:xfrm>
                    <a:off x="3821400" y="5379638"/>
                    <a:ext cx="36045" cy="198755"/>
                  </a:xfrm>
                  <a:prstGeom prst="rect">
                    <a:avLst/>
                  </a:prstGeom>
                </p:spPr>
              </p:pic>
            </mc:Fallback>
          </mc:AlternateContent>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F697828-98EE-074B-A24F-601D66CDA2D8}"/>
                    </a:ext>
                  </a:extLst>
                </p:cNvPr>
                <p:cNvSpPr txBox="1"/>
                <p:nvPr/>
              </p:nvSpPr>
              <p:spPr>
                <a:xfrm>
                  <a:off x="4762500" y="4876800"/>
                  <a:ext cx="1378904" cy="646331"/>
                </a:xfrm>
                <a:prstGeom prst="rect">
                  <a:avLst/>
                </a:prstGeom>
                <a:noFill/>
              </p:spPr>
              <p:txBody>
                <a:bodyPr wrap="none" rtlCol="0">
                  <a:spAutoFit/>
                </a:bodyPr>
                <a:lstStyle/>
                <a:p>
                  <a:r>
                    <a:rPr lang="en-US" dirty="0"/>
                    <a:t>x</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(p-1)/2     </a:t>
                  </a:r>
                </a:p>
                <a:p>
                  <a:r>
                    <a:rPr lang="en-US" dirty="0" err="1"/>
                    <a:t>msb</a:t>
                  </a:r>
                  <a:r>
                    <a:rPr lang="en-US" baseline="-25000" dirty="0" err="1"/>
                    <a:t>p,g</a:t>
                  </a:r>
                  <a:r>
                    <a:rPr lang="en-US" baseline="-25000" dirty="0"/>
                    <a:t>(</a:t>
                  </a:r>
                  <a:r>
                    <a:rPr lang="en-US" dirty="0"/>
                    <a:t>x)=0</a:t>
                  </a:r>
                </a:p>
              </p:txBody>
            </p:sp>
          </mc:Choice>
          <mc:Fallback xmlns="">
            <p:sp>
              <p:nvSpPr>
                <p:cNvPr id="9" name="TextBox 8">
                  <a:extLst>
                    <a:ext uri="{FF2B5EF4-FFF2-40B4-BE49-F238E27FC236}">
                      <a16:creationId xmlns:a16="http://schemas.microsoft.com/office/drawing/2014/main" id="{FF697828-98EE-074B-A24F-601D66CDA2D8}"/>
                    </a:ext>
                  </a:extLst>
                </p:cNvPr>
                <p:cNvSpPr txBox="1">
                  <a:spLocks noRot="1" noChangeAspect="1" noMove="1" noResize="1" noEditPoints="1" noAdjustHandles="1" noChangeArrowheads="1" noChangeShapeType="1" noTextEdit="1"/>
                </p:cNvSpPr>
                <p:nvPr/>
              </p:nvSpPr>
              <p:spPr>
                <a:xfrm>
                  <a:off x="4762500" y="4876800"/>
                  <a:ext cx="1378904" cy="646331"/>
                </a:xfrm>
                <a:prstGeom prst="rect">
                  <a:avLst/>
                </a:prstGeom>
                <a:blipFill>
                  <a:blip r:embed="rId8"/>
                  <a:stretch>
                    <a:fillRect l="-4167" t="-4000" r="-15625" b="-16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908E13B8-9F93-D644-8F6F-D7720AD9BB89}"/>
                </a:ext>
              </a:extLst>
            </p:cNvPr>
            <p:cNvSpPr txBox="1"/>
            <p:nvPr/>
          </p:nvSpPr>
          <p:spPr>
            <a:xfrm>
              <a:off x="1793838" y="4806069"/>
              <a:ext cx="1257075" cy="646331"/>
            </a:xfrm>
            <a:prstGeom prst="rect">
              <a:avLst/>
            </a:prstGeom>
            <a:noFill/>
          </p:spPr>
          <p:txBody>
            <a:bodyPr wrap="none" rtlCol="0">
              <a:spAutoFit/>
            </a:bodyPr>
            <a:lstStyle/>
            <a:p>
              <a:r>
                <a:rPr lang="en-US" dirty="0"/>
                <a:t>x&gt;(p-1)/2</a:t>
              </a:r>
            </a:p>
            <a:p>
              <a:r>
                <a:rPr lang="en-US" dirty="0" err="1"/>
                <a:t>Msb</a:t>
              </a:r>
              <a:r>
                <a:rPr lang="en-US" baseline="-25000" dirty="0" err="1"/>
                <a:t>p,g</a:t>
              </a:r>
              <a:r>
                <a:rPr lang="en-US" dirty="0"/>
                <a:t>(x)=1</a:t>
              </a:r>
            </a:p>
          </p:txBody>
        </p:sp>
        <p:sp>
          <p:nvSpPr>
            <p:cNvPr id="10" name="TextBox 9">
              <a:extLst>
                <a:ext uri="{FF2B5EF4-FFF2-40B4-BE49-F238E27FC236}">
                  <a16:creationId xmlns:a16="http://schemas.microsoft.com/office/drawing/2014/main" id="{DD253E65-1B83-BB47-9E54-2F5AA9DAAE59}"/>
                </a:ext>
              </a:extLst>
            </p:cNvPr>
            <p:cNvSpPr txBox="1"/>
            <p:nvPr/>
          </p:nvSpPr>
          <p:spPr>
            <a:xfrm>
              <a:off x="4328205" y="4348664"/>
              <a:ext cx="276038" cy="369332"/>
            </a:xfrm>
            <a:prstGeom prst="rect">
              <a:avLst/>
            </a:prstGeom>
            <a:noFill/>
          </p:spPr>
          <p:txBody>
            <a:bodyPr wrap="none" rtlCol="0">
              <a:spAutoFit/>
            </a:bodyPr>
            <a:lstStyle/>
            <a:p>
              <a:r>
                <a:rPr lang="en-US" dirty="0"/>
                <a:t>z</a:t>
              </a:r>
            </a:p>
          </p:txBody>
        </p:sp>
        <p:cxnSp>
          <p:nvCxnSpPr>
            <p:cNvPr id="15" name="Straight Connector 14">
              <a:extLst>
                <a:ext uri="{FF2B5EF4-FFF2-40B4-BE49-F238E27FC236}">
                  <a16:creationId xmlns:a16="http://schemas.microsoft.com/office/drawing/2014/main" id="{CBA44867-7592-7F4D-8632-01EC23CD2EC2}"/>
                </a:ext>
              </a:extLst>
            </p:cNvPr>
            <p:cNvCxnSpPr>
              <a:stCxn id="10" idx="1"/>
              <a:endCxn id="2" idx="7"/>
            </p:cNvCxnSpPr>
            <p:nvPr/>
          </p:nvCxnSpPr>
          <p:spPr>
            <a:xfrm flipH="1">
              <a:off x="4241052" y="4533330"/>
              <a:ext cx="87153" cy="10754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0A76F71-1A49-7F40-92CF-F9FA9FE065F8}"/>
                </a:ext>
              </a:extLst>
            </p:cNvPr>
            <p:cNvCxnSpPr>
              <a:endCxn id="2" idx="1"/>
            </p:cNvCxnSpPr>
            <p:nvPr/>
          </p:nvCxnSpPr>
          <p:spPr>
            <a:xfrm>
              <a:off x="3200400" y="4554364"/>
              <a:ext cx="178548" cy="86506"/>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60E38EE-A5C7-8040-BF51-4DF3A8AFE80E}"/>
                </a:ext>
              </a:extLst>
            </p:cNvPr>
            <p:cNvSpPr txBox="1"/>
            <p:nvPr/>
          </p:nvSpPr>
          <p:spPr>
            <a:xfrm>
              <a:off x="2793915" y="4346216"/>
              <a:ext cx="468398" cy="369332"/>
            </a:xfrm>
            <a:prstGeom prst="rect">
              <a:avLst/>
            </a:prstGeom>
            <a:noFill/>
          </p:spPr>
          <p:txBody>
            <a:bodyPr wrap="none" rtlCol="0">
              <a:spAutoFit/>
            </a:bodyPr>
            <a:lstStyle/>
            <a:p>
              <a:r>
                <a:rPr lang="en-US" dirty="0"/>
                <a:t>p-z</a:t>
              </a:r>
            </a:p>
          </p:txBody>
        </p:sp>
      </p:grpSp>
    </p:spTree>
    <p:extLst>
      <p:ext uri="{BB962C8B-B14F-4D97-AF65-F5344CB8AC3E}">
        <p14:creationId xmlns:p14="http://schemas.microsoft.com/office/powerpoint/2010/main" val="673910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79045C86-9BF6-5A42-92F3-7E345408BD90}"/>
              </a:ext>
            </a:extLst>
          </p:cNvPr>
          <p:cNvSpPr>
            <a:spLocks noGrp="1"/>
          </p:cNvSpPr>
          <p:nvPr>
            <p:ph type="title"/>
          </p:nvPr>
        </p:nvSpPr>
        <p:spPr>
          <a:xfrm>
            <a:off x="685800" y="152400"/>
            <a:ext cx="7772400" cy="1661993"/>
          </a:xfrm>
        </p:spPr>
        <p:txBody>
          <a:bodyPr>
            <a:normAutofit fontScale="90000"/>
          </a:bodyPr>
          <a:lstStyle/>
          <a:p>
            <a:r>
              <a:rPr lang="en-US" altLang="en-US" sz="3600" dirty="0">
                <a:solidFill>
                  <a:schemeClr val="accent1"/>
                </a:solidFill>
                <a:latin typeface="Arial" panose="020B0604020202020204" pitchFamily="34" charset="0"/>
                <a:cs typeface="Arial" panose="020B0604020202020204" pitchFamily="34" charset="0"/>
              </a:rPr>
              <a:t>Proof Warm up:  y=</a:t>
            </a:r>
            <a:r>
              <a:rPr lang="en-US" altLang="en-US" sz="3600" dirty="0" err="1">
                <a:solidFill>
                  <a:schemeClr val="accent1"/>
                </a:solidFill>
                <a:latin typeface="Arial" panose="020B0604020202020204" pitchFamily="34" charset="0"/>
                <a:cs typeface="Arial" panose="020B0604020202020204" pitchFamily="34" charset="0"/>
              </a:rPr>
              <a:t>g</a:t>
            </a:r>
            <a:r>
              <a:rPr lang="en-US" altLang="en-US" sz="3600" baseline="30000" dirty="0" err="1">
                <a:solidFill>
                  <a:schemeClr val="accent1"/>
                </a:solidFill>
                <a:latin typeface="Arial" panose="020B0604020202020204" pitchFamily="34" charset="0"/>
                <a:cs typeface="Arial" panose="020B0604020202020204" pitchFamily="34" charset="0"/>
              </a:rPr>
              <a:t>x</a:t>
            </a:r>
            <a:r>
              <a:rPr lang="en-US" altLang="en-US" sz="3600" dirty="0">
                <a:solidFill>
                  <a:schemeClr val="accent1"/>
                </a:solidFill>
                <a:latin typeface="Arial" panose="020B0604020202020204" pitchFamily="34" charset="0"/>
                <a:cs typeface="Arial" panose="020B0604020202020204" pitchFamily="34" charset="0"/>
              </a:rPr>
              <a:t> mod p,  0&lt;x&lt;p</a:t>
            </a:r>
            <a:br>
              <a:rPr lang="en-US" altLang="en-US" sz="3600" dirty="0">
                <a:solidFill>
                  <a:schemeClr val="accent1"/>
                </a:solidFill>
                <a:latin typeface="Arial" panose="020B0604020202020204" pitchFamily="34" charset="0"/>
                <a:cs typeface="Arial" panose="020B0604020202020204" pitchFamily="34" charset="0"/>
              </a:rPr>
            </a:br>
            <a:br>
              <a:rPr lang="en-US" altLang="en-US" sz="3600" dirty="0">
                <a:solidFill>
                  <a:schemeClr val="accent1"/>
                </a:solidFill>
                <a:latin typeface="Arial" panose="020B0604020202020204" pitchFamily="34" charset="0"/>
                <a:cs typeface="Arial" panose="020B0604020202020204" pitchFamily="34" charset="0"/>
              </a:rPr>
            </a:br>
            <a:endParaRPr lang="en-US" altLang="en-US" sz="3600" dirty="0">
              <a:solidFill>
                <a:schemeClr val="accent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5D89D40-485D-EB47-8C6E-50A031E1C699}"/>
              </a:ext>
            </a:extLst>
          </p:cNvPr>
          <p:cNvSpPr>
            <a:spLocks noGrp="1"/>
          </p:cNvSpPr>
          <p:nvPr>
            <p:ph idx="1"/>
          </p:nvPr>
        </p:nvSpPr>
        <p:spPr>
          <a:xfrm>
            <a:off x="304800" y="609600"/>
            <a:ext cx="8382000" cy="5539978"/>
          </a:xfrm>
        </p:spPr>
        <p:txBody>
          <a:bodyPr>
            <a:normAutofit fontScale="92500" lnSpcReduction="20000"/>
          </a:bodyPr>
          <a:lstStyle/>
          <a:p>
            <a:pPr marL="0" indent="0">
              <a:buFontTx/>
              <a:buNone/>
            </a:pPr>
            <a:r>
              <a:rPr lang="en-US" altLang="en-US" sz="2400" dirty="0">
                <a:solidFill>
                  <a:schemeClr val="tx1"/>
                </a:solidFill>
                <a:cs typeface="Arial" panose="020B0604020202020204" pitchFamily="34" charset="0"/>
              </a:rPr>
              <a:t> ,</a:t>
            </a:r>
          </a:p>
          <a:p>
            <a:pPr marL="0" indent="0">
              <a:buFontTx/>
              <a:buNone/>
            </a:pPr>
            <a:r>
              <a:rPr lang="en-US" altLang="en-US" sz="2400" dirty="0">
                <a:solidFill>
                  <a:schemeClr val="tx1"/>
                </a:solidFill>
                <a:cs typeface="Arial" panose="020B0604020202020204" pitchFamily="34" charset="0"/>
              </a:rPr>
              <a:t>Suppose PRED(</a:t>
            </a:r>
            <a:r>
              <a:rPr lang="en-US" altLang="en-US" sz="2400" dirty="0" err="1">
                <a:solidFill>
                  <a:schemeClr val="tx1"/>
                </a:solidFill>
                <a:cs typeface="Arial" panose="020B0604020202020204" pitchFamily="34" charset="0"/>
              </a:rPr>
              <a:t>p,g,y</a:t>
            </a:r>
            <a:r>
              <a:rPr lang="en-US" altLang="en-US" sz="2400" dirty="0">
                <a:solidFill>
                  <a:schemeClr val="tx1"/>
                </a:solidFill>
                <a:cs typeface="Arial" panose="020B0604020202020204" pitchFamily="34" charset="0"/>
              </a:rPr>
              <a:t>)=</a:t>
            </a:r>
            <a:r>
              <a:rPr lang="en-US" altLang="en-US" sz="2400" dirty="0" err="1">
                <a:solidFill>
                  <a:schemeClr val="tx1"/>
                </a:solidFill>
                <a:cs typeface="Arial" panose="020B0604020202020204" pitchFamily="34" charset="0"/>
              </a:rPr>
              <a:t>MSB</a:t>
            </a:r>
            <a:r>
              <a:rPr lang="en-US" altLang="en-US" sz="2400" baseline="-25000" dirty="0" err="1">
                <a:solidFill>
                  <a:schemeClr val="tx1"/>
                </a:solidFill>
                <a:cs typeface="Arial" panose="020B0604020202020204" pitchFamily="34" charset="0"/>
              </a:rPr>
              <a:t>p,g</a:t>
            </a:r>
            <a:r>
              <a:rPr lang="en-US" altLang="en-US" sz="2400" dirty="0">
                <a:solidFill>
                  <a:schemeClr val="tx1"/>
                </a:solidFill>
                <a:cs typeface="Arial" panose="020B0604020202020204" pitchFamily="34" charset="0"/>
              </a:rPr>
              <a:t> (x) </a:t>
            </a:r>
            <a:r>
              <a:rPr lang="en-US" altLang="en-US" sz="2400" b="1" dirty="0">
                <a:solidFill>
                  <a:schemeClr val="tx1"/>
                </a:solidFill>
                <a:cs typeface="Arial" panose="020B0604020202020204" pitchFamily="34" charset="0"/>
              </a:rPr>
              <a:t>for all y </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dirty="0">
                <a:solidFill>
                  <a:schemeClr val="tx1"/>
                </a:solidFill>
                <a:cs typeface="Arial" panose="020B0604020202020204" pitchFamily="34" charset="0"/>
              </a:rPr>
              <a:t>LSB(</a:t>
            </a:r>
            <a:r>
              <a:rPr lang="en-US" altLang="en-US" sz="2400" dirty="0" err="1">
                <a:solidFill>
                  <a:schemeClr val="tx1"/>
                </a:solidFill>
                <a:cs typeface="Arial" panose="020B0604020202020204" pitchFamily="34" charset="0"/>
              </a:rPr>
              <a:t>p,g,y</a:t>
            </a:r>
            <a:r>
              <a:rPr lang="en-US" altLang="en-US" sz="2400" dirty="0">
                <a:solidFill>
                  <a:schemeClr val="tx1"/>
                </a:solidFill>
                <a:cs typeface="Arial" panose="020B0604020202020204" pitchFamily="34" charset="0"/>
              </a:rPr>
              <a:t>) =1 if x is odd, 0 if x is even </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dirty="0">
                <a:solidFill>
                  <a:schemeClr val="tx1"/>
                </a:solidFill>
                <a:cs typeface="Arial" panose="020B0604020202020204" pitchFamily="34" charset="0"/>
              </a:rPr>
              <a:t>IDEA: Will use LSB and the “oracle” </a:t>
            </a:r>
          </a:p>
          <a:p>
            <a:pPr marL="0" indent="0">
              <a:buFontTx/>
              <a:buNone/>
            </a:pPr>
            <a:r>
              <a:rPr lang="en-US" altLang="en-US" sz="2400" dirty="0">
                <a:solidFill>
                  <a:schemeClr val="tx1"/>
                </a:solidFill>
                <a:cs typeface="Arial" panose="020B0604020202020204" pitchFamily="34" charset="0"/>
              </a:rPr>
              <a:t>PRED for MSB to reconstruct x= b</a:t>
            </a:r>
            <a:r>
              <a:rPr lang="en-US" altLang="en-US" sz="2400" baseline="-25000" dirty="0">
                <a:solidFill>
                  <a:schemeClr val="tx1"/>
                </a:solidFill>
                <a:cs typeface="Arial" panose="020B0604020202020204" pitchFamily="34" charset="0"/>
              </a:rPr>
              <a:t>n</a:t>
            </a:r>
            <a:r>
              <a:rPr lang="en-US" altLang="en-US" sz="2400" dirty="0">
                <a:solidFill>
                  <a:schemeClr val="tx1"/>
                </a:solidFill>
                <a:cs typeface="Arial" panose="020B0604020202020204" pitchFamily="34" charset="0"/>
              </a:rPr>
              <a:t>…b</a:t>
            </a:r>
            <a:r>
              <a:rPr lang="en-US" altLang="en-US" sz="2400" baseline="-25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  bit by bit.  </a:t>
            </a:r>
          </a:p>
          <a:p>
            <a:pPr marL="0" indent="0">
              <a:buFontTx/>
              <a:buNone/>
            </a:pPr>
            <a:endParaRPr lang="en-US" altLang="en-US" sz="2400" dirty="0">
              <a:solidFill>
                <a:schemeClr val="tx1"/>
              </a:solidFill>
              <a:cs typeface="Arial" panose="020B0604020202020204" pitchFamily="34" charset="0"/>
            </a:endParaRPr>
          </a:p>
          <a:p>
            <a:pPr marL="0" indent="0">
              <a:buFontTx/>
              <a:buNone/>
            </a:pPr>
            <a:r>
              <a:rPr lang="en-US" altLang="en-US" sz="2400" u="sng" dirty="0">
                <a:solidFill>
                  <a:schemeClr val="tx1"/>
                </a:solidFill>
                <a:cs typeface="Arial" panose="020B0604020202020204" pitchFamily="34" charset="0"/>
              </a:rPr>
              <a:t>Discrete-Logarithm(</a:t>
            </a:r>
            <a:r>
              <a:rPr lang="en-US" altLang="en-US" sz="2400" u="sng" dirty="0" err="1">
                <a:solidFill>
                  <a:schemeClr val="tx1"/>
                </a:solidFill>
                <a:cs typeface="Arial" panose="020B0604020202020204" pitchFamily="34" charset="0"/>
              </a:rPr>
              <a:t>p.g,y</a:t>
            </a:r>
            <a:r>
              <a:rPr lang="en-US" altLang="en-US" sz="2400" u="sng" dirty="0">
                <a:solidFill>
                  <a:schemeClr val="tx1"/>
                </a:solidFill>
                <a:cs typeface="Arial" panose="020B0604020202020204" pitchFamily="34" charset="0"/>
              </a:rPr>
              <a:t>):  </a:t>
            </a:r>
          </a:p>
          <a:p>
            <a:pPr marL="0" indent="0">
              <a:buFontTx/>
              <a:buNone/>
            </a:pPr>
            <a:r>
              <a:rPr lang="en-US" altLang="en-US" sz="2400" dirty="0">
                <a:solidFill>
                  <a:schemeClr val="tx1"/>
                </a:solidFill>
                <a:cs typeface="Arial" panose="020B0604020202020204" pitchFamily="34" charset="0"/>
              </a:rPr>
              <a:t>0. Initialize z:=y mod p( =</a:t>
            </a:r>
            <a:r>
              <a:rPr lang="en-US" altLang="en-US" sz="2400" dirty="0" err="1">
                <a:solidFill>
                  <a:schemeClr val="tx1"/>
                </a:solidFill>
                <a:cs typeface="Arial" panose="020B0604020202020204" pitchFamily="34" charset="0"/>
              </a:rPr>
              <a:t>g</a:t>
            </a:r>
            <a:r>
              <a:rPr lang="en-US" altLang="en-US" sz="2400" baseline="30000" dirty="0" err="1">
                <a:solidFill>
                  <a:schemeClr val="tx1"/>
                </a:solidFill>
                <a:cs typeface="Arial" panose="020B0604020202020204" pitchFamily="34" charset="0"/>
              </a:rPr>
              <a:t>x</a:t>
            </a:r>
            <a:r>
              <a:rPr lang="en-US" altLang="en-US" sz="2400" dirty="0">
                <a:solidFill>
                  <a:schemeClr val="tx1"/>
                </a:solidFill>
                <a:cs typeface="Arial" panose="020B0604020202020204" pitchFamily="34" charset="0"/>
              </a:rPr>
              <a:t> mod p), n=|p|,</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=1</a:t>
            </a:r>
          </a:p>
          <a:p>
            <a:pPr marL="457200" indent="-457200">
              <a:buFontTx/>
              <a:buAutoNum type="arabicPeriod"/>
            </a:pPr>
            <a:r>
              <a:rPr lang="en-US" altLang="en-US" sz="2400" dirty="0">
                <a:solidFill>
                  <a:schemeClr val="tx1"/>
                </a:solidFill>
                <a:cs typeface="Arial" panose="020B0604020202020204" pitchFamily="34" charset="0"/>
              </a:rPr>
              <a:t>Compute b</a:t>
            </a:r>
            <a:r>
              <a:rPr lang="en-US" altLang="en-US" sz="2400" baseline="-25000" dirty="0">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:=LSB(p, g, z)</a:t>
            </a:r>
          </a:p>
          <a:p>
            <a:r>
              <a:rPr lang="en-US" altLang="en-US" sz="2400" dirty="0">
                <a:solidFill>
                  <a:schemeClr val="tx1"/>
                </a:solidFill>
                <a:cs typeface="Arial" panose="020B0604020202020204" pitchFamily="34" charset="0"/>
              </a:rPr>
              <a:t>2.  If b</a:t>
            </a:r>
            <a:r>
              <a:rPr lang="en-US" altLang="en-US" sz="2400" baseline="-25000" dirty="0">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=0, then z=</a:t>
            </a:r>
            <a:r>
              <a:rPr lang="en-US" altLang="en-US" sz="2400" dirty="0" err="1">
                <a:solidFill>
                  <a:schemeClr val="tx1"/>
                </a:solidFill>
                <a:cs typeface="Arial" panose="020B0604020202020204" pitchFamily="34" charset="0"/>
              </a:rPr>
              <a:t>SQRT</a:t>
            </a:r>
            <a:r>
              <a:rPr lang="en-US" altLang="en-US" sz="2400" baseline="-25000" dirty="0" err="1">
                <a:solidFill>
                  <a:schemeClr val="tx1"/>
                </a:solidFill>
                <a:cs typeface="Arial" panose="020B0604020202020204" pitchFamily="34" charset="0"/>
              </a:rPr>
              <a:t>p</a:t>
            </a:r>
            <a:r>
              <a:rPr lang="en-US" altLang="en-US" sz="2400" dirty="0">
                <a:solidFill>
                  <a:schemeClr val="tx1"/>
                </a:solidFill>
                <a:cs typeface="Arial" panose="020B0604020202020204" pitchFamily="34" charset="0"/>
              </a:rPr>
              <a:t>(z), else z=</a:t>
            </a:r>
            <a:r>
              <a:rPr lang="en-US" altLang="en-US" sz="2400" dirty="0" err="1">
                <a:solidFill>
                  <a:schemeClr val="tx1"/>
                </a:solidFill>
                <a:cs typeface="Arial" panose="020B0604020202020204" pitchFamily="34" charset="0"/>
              </a:rPr>
              <a:t>SQRT</a:t>
            </a:r>
            <a:r>
              <a:rPr lang="en-US" altLang="en-US" sz="2400" baseline="-25000" dirty="0" err="1">
                <a:solidFill>
                  <a:schemeClr val="tx1"/>
                </a:solidFill>
                <a:cs typeface="Arial" panose="020B0604020202020204" pitchFamily="34" charset="0"/>
              </a:rPr>
              <a:t>p</a:t>
            </a:r>
            <a:r>
              <a:rPr lang="en-US" altLang="en-US" sz="2400" dirty="0">
                <a:solidFill>
                  <a:schemeClr val="tx1"/>
                </a:solidFill>
                <a:cs typeface="Arial" panose="020B0604020202020204" pitchFamily="34" charset="0"/>
              </a:rPr>
              <a:t>(zg</a:t>
            </a:r>
            <a:r>
              <a:rPr lang="en-US" altLang="en-US" sz="2400" baseline="30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a:t>
            </a:r>
          </a:p>
          <a:p>
            <a:pPr eaLnBrk="1" hangingPunct="1">
              <a:buFontTx/>
              <a:buNone/>
            </a:pPr>
            <a:r>
              <a:rPr lang="en-US" altLang="en-US" sz="2400" dirty="0">
                <a:solidFill>
                  <a:schemeClr val="tx1"/>
                </a:solidFill>
                <a:cs typeface="Arial" panose="020B0604020202020204" pitchFamily="34" charset="0"/>
              </a:rPr>
              <a:t>3</a:t>
            </a:r>
            <a:r>
              <a:rPr lang="en-US" altLang="en-US" sz="2000" dirty="0">
                <a:solidFill>
                  <a:schemeClr val="tx1"/>
                </a:solidFill>
                <a:cs typeface="Arial" panose="020B0604020202020204" pitchFamily="34" charset="0"/>
              </a:rPr>
              <a:t>.   If</a:t>
            </a:r>
            <a:r>
              <a:rPr lang="en-US" altLang="en-US" sz="2400" dirty="0">
                <a:solidFill>
                  <a:schemeClr val="tx1"/>
                </a:solidFill>
                <a:cs typeface="Arial" panose="020B0604020202020204" pitchFamily="34" charset="0"/>
              </a:rPr>
              <a:t>  PRED(</a:t>
            </a:r>
            <a:r>
              <a:rPr lang="en-US" altLang="en-US" sz="2400" dirty="0" err="1">
                <a:solidFill>
                  <a:schemeClr val="tx1"/>
                </a:solidFill>
                <a:cs typeface="Arial" panose="020B0604020202020204" pitchFamily="34" charset="0"/>
              </a:rPr>
              <a:t>p,g,z</a:t>
            </a:r>
            <a:r>
              <a:rPr lang="en-US" altLang="en-US" sz="2400" dirty="0">
                <a:solidFill>
                  <a:schemeClr val="tx1"/>
                </a:solidFill>
                <a:cs typeface="Arial" panose="020B0604020202020204" pitchFamily="34" charset="0"/>
              </a:rPr>
              <a:t>)=1 then set z=p-z. </a:t>
            </a:r>
          </a:p>
          <a:p>
            <a:pPr marL="0" indent="0">
              <a:buFontTx/>
              <a:buNone/>
            </a:pPr>
            <a:r>
              <a:rPr lang="en-US" altLang="en-US" sz="2400" dirty="0">
                <a:solidFill>
                  <a:schemeClr val="tx1"/>
                </a:solidFill>
                <a:cs typeface="Arial" panose="020B0604020202020204" pitchFamily="34" charset="0"/>
              </a:rPr>
              <a:t>4.  If </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&lt; n, let </a:t>
            </a:r>
            <a:r>
              <a:rPr lang="en-US" altLang="en-US" sz="2400" dirty="0" err="1">
                <a:solidFill>
                  <a:schemeClr val="tx1"/>
                </a:solidFill>
                <a:cs typeface="Arial" panose="020B0604020202020204" pitchFamily="34" charset="0"/>
              </a:rPr>
              <a:t>i</a:t>
            </a:r>
            <a:r>
              <a:rPr lang="en-US" altLang="en-US" sz="2400" dirty="0">
                <a:solidFill>
                  <a:schemeClr val="tx1"/>
                </a:solidFill>
                <a:cs typeface="Arial" panose="020B0604020202020204" pitchFamily="34" charset="0"/>
              </a:rPr>
              <a:t>=i+1,goto 1,</a:t>
            </a:r>
          </a:p>
          <a:p>
            <a:pPr marL="0" indent="0">
              <a:buFontTx/>
              <a:buNone/>
            </a:pPr>
            <a:r>
              <a:rPr lang="en-US" altLang="en-US" sz="2400" dirty="0">
                <a:solidFill>
                  <a:schemeClr val="tx1"/>
                </a:solidFill>
                <a:cs typeface="Arial" panose="020B0604020202020204" pitchFamily="34" charset="0"/>
              </a:rPr>
              <a:t>    else output b</a:t>
            </a:r>
            <a:r>
              <a:rPr lang="en-US" altLang="en-US" sz="2400" baseline="-25000" dirty="0">
                <a:solidFill>
                  <a:schemeClr val="tx1"/>
                </a:solidFill>
                <a:cs typeface="Arial" panose="020B0604020202020204" pitchFamily="34" charset="0"/>
              </a:rPr>
              <a:t>n</a:t>
            </a:r>
            <a:r>
              <a:rPr lang="en-US" altLang="en-US" sz="2400" dirty="0">
                <a:solidFill>
                  <a:schemeClr val="tx1"/>
                </a:solidFill>
                <a:cs typeface="Arial" panose="020B0604020202020204" pitchFamily="34" charset="0"/>
              </a:rPr>
              <a:t>…b</a:t>
            </a:r>
            <a:r>
              <a:rPr lang="en-US" altLang="en-US" sz="2400" baseline="-25000" dirty="0">
                <a:solidFill>
                  <a:schemeClr val="tx1"/>
                </a:solidFill>
                <a:cs typeface="Arial" panose="020B0604020202020204" pitchFamily="34" charset="0"/>
              </a:rPr>
              <a:t>1</a:t>
            </a:r>
            <a:r>
              <a:rPr lang="en-US" altLang="en-US" sz="2400" dirty="0">
                <a:solidFill>
                  <a:schemeClr val="tx1"/>
                </a:solidFill>
                <a:cs typeface="Arial" panose="020B0604020202020204" pitchFamily="34" charset="0"/>
              </a:rPr>
              <a:t> </a:t>
            </a:r>
          </a:p>
        </p:txBody>
      </p:sp>
      <p:sp>
        <p:nvSpPr>
          <p:cNvPr id="4" name="TextBox 3">
            <a:extLst>
              <a:ext uri="{FF2B5EF4-FFF2-40B4-BE49-F238E27FC236}">
                <a16:creationId xmlns:a16="http://schemas.microsoft.com/office/drawing/2014/main" id="{22416C9F-EC81-5F41-AAB3-B61F55AFB323}"/>
              </a:ext>
            </a:extLst>
          </p:cNvPr>
          <p:cNvSpPr txBox="1"/>
          <p:nvPr/>
        </p:nvSpPr>
        <p:spPr>
          <a:xfrm>
            <a:off x="3213086" y="5599590"/>
            <a:ext cx="5931432" cy="1200329"/>
          </a:xfrm>
          <a:prstGeom prst="rect">
            <a:avLst/>
          </a:prstGeom>
          <a:solidFill>
            <a:srgbClr val="FFFF00"/>
          </a:solidFill>
        </p:spPr>
        <p:txBody>
          <a:bodyPr wrap="none" rtlCol="0">
            <a:spAutoFit/>
          </a:bodyPr>
          <a:lstStyle/>
          <a:p>
            <a:r>
              <a:rPr lang="en-US" altLang="en-US" dirty="0">
                <a:latin typeface="Arial" panose="020B0604020202020204" pitchFamily="34" charset="0"/>
                <a:cs typeface="Arial" panose="020B0604020202020204" pitchFamily="34" charset="0"/>
              </a:rPr>
              <a:t>There are 2 square roots of g</a:t>
            </a:r>
            <a:r>
              <a:rPr lang="en-US" altLang="en-US" baseline="30000" dirty="0">
                <a:latin typeface="Arial" panose="020B0604020202020204" pitchFamily="34" charset="0"/>
                <a:cs typeface="Arial" panose="020B0604020202020204" pitchFamily="34" charset="0"/>
              </a:rPr>
              <a:t>2i</a:t>
            </a:r>
          </a:p>
          <a:p>
            <a:r>
              <a:rPr lang="en-US" altLang="en-US" dirty="0">
                <a:latin typeface="Arial" panose="020B0604020202020204" pitchFamily="34" charset="0"/>
                <a:cs typeface="Arial" panose="020B0604020202020204" pitchFamily="34" charset="0"/>
              </a:rPr>
              <a:t>For </a:t>
            </a:r>
            <a:r>
              <a:rPr lang="en-US" altLang="en-US" dirty="0" err="1">
                <a:latin typeface="Arial" panose="020B0604020202020204" pitchFamily="34" charset="0"/>
                <a:cs typeface="Arial" panose="020B0604020202020204" pitchFamily="34" charset="0"/>
              </a:rPr>
              <a:t>g</a:t>
            </a:r>
            <a:r>
              <a:rPr lang="en-US" altLang="en-US" baseline="30000" dirty="0" err="1">
                <a:latin typeface="Arial" panose="020B0604020202020204" pitchFamily="34" charset="0"/>
                <a:cs typeface="Arial" panose="020B0604020202020204" pitchFamily="34" charset="0"/>
              </a:rPr>
              <a:t>i</a:t>
            </a:r>
            <a:r>
              <a:rPr lang="en-US" altLang="en-US" baseline="30000"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and –</a:t>
            </a:r>
            <a:r>
              <a:rPr lang="en-US" altLang="en-US" dirty="0" err="1">
                <a:latin typeface="Arial" panose="020B0604020202020204" pitchFamily="34" charset="0"/>
                <a:cs typeface="Arial" panose="020B0604020202020204" pitchFamily="34" charset="0"/>
              </a:rPr>
              <a:t>g</a:t>
            </a:r>
            <a:r>
              <a:rPr lang="en-US" altLang="en-US" baseline="30000" dirty="0" err="1">
                <a:latin typeface="Arial" panose="020B0604020202020204" pitchFamily="34" charset="0"/>
                <a:cs typeface="Arial" panose="020B0604020202020204" pitchFamily="34" charset="0"/>
              </a:rPr>
              <a:t>i</a:t>
            </a:r>
            <a:r>
              <a:rPr lang="en-US" altLang="en-US" baseline="30000" dirty="0">
                <a:latin typeface="Arial" panose="020B0604020202020204" pitchFamily="34" charset="0"/>
                <a:cs typeface="Arial" panose="020B0604020202020204" pitchFamily="34" charset="0"/>
              </a:rPr>
              <a:t>/2</a:t>
            </a:r>
            <a:r>
              <a:rPr lang="en-US" altLang="en-US" dirty="0">
                <a:latin typeface="Arial" panose="020B0604020202020204" pitchFamily="34" charset="0"/>
                <a:cs typeface="Arial" panose="020B0604020202020204" pitchFamily="34" charset="0"/>
              </a:rPr>
              <a:t>=</a:t>
            </a:r>
            <a:r>
              <a:rPr lang="en-US" altLang="en-US" dirty="0" err="1">
                <a:latin typeface="Arial" panose="020B0604020202020204" pitchFamily="34" charset="0"/>
                <a:cs typeface="Arial" panose="020B0604020202020204" pitchFamily="34" charset="0"/>
              </a:rPr>
              <a:t>g</a:t>
            </a:r>
            <a:r>
              <a:rPr lang="en-US" altLang="en-US" baseline="30000" dirty="0" err="1">
                <a:latin typeface="Arial" panose="020B0604020202020204" pitchFamily="34" charset="0"/>
                <a:cs typeface="Arial" panose="020B0604020202020204" pitchFamily="34" charset="0"/>
              </a:rPr>
              <a:t>i</a:t>
            </a:r>
            <a:r>
              <a:rPr lang="en-US" altLang="en-US" baseline="30000" dirty="0">
                <a:latin typeface="Arial" panose="020B0604020202020204" pitchFamily="34" charset="0"/>
                <a:cs typeface="Arial" panose="020B0604020202020204" pitchFamily="34" charset="0"/>
              </a:rPr>
              <a:t>/2</a:t>
            </a:r>
            <a:r>
              <a:rPr lang="en-US" altLang="en-US" dirty="0">
                <a:latin typeface="Arial" panose="020B0604020202020204" pitchFamily="34" charset="0"/>
                <a:cs typeface="Arial" panose="020B0604020202020204" pitchFamily="34" charset="0"/>
              </a:rPr>
              <a:t>(-1)=g</a:t>
            </a:r>
            <a:r>
              <a:rPr lang="en-US" altLang="en-US" baseline="30000" dirty="0">
                <a:latin typeface="Arial" panose="020B0604020202020204" pitchFamily="34" charset="0"/>
                <a:cs typeface="Arial" panose="020B0604020202020204" pitchFamily="34" charset="0"/>
              </a:rPr>
              <a:t>i</a:t>
            </a:r>
            <a:r>
              <a:rPr lang="en-US" altLang="en-US" dirty="0">
                <a:latin typeface="Arial" panose="020B0604020202020204" pitchFamily="34" charset="0"/>
                <a:cs typeface="Arial" panose="020B0604020202020204" pitchFamily="34" charset="0"/>
              </a:rPr>
              <a:t>g</a:t>
            </a:r>
            <a:r>
              <a:rPr lang="en-US" altLang="en-US" baseline="30000" dirty="0">
                <a:latin typeface="Arial" panose="020B0604020202020204" pitchFamily="34" charset="0"/>
                <a:cs typeface="Arial" panose="020B0604020202020204" pitchFamily="34" charset="0"/>
              </a:rPr>
              <a:t>(p-1)/2 </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g</a:t>
            </a:r>
            <a:r>
              <a:rPr lang="en-US" altLang="en-US" baseline="30000" dirty="0" err="1">
                <a:latin typeface="Arial" panose="020B0604020202020204" pitchFamily="34" charset="0"/>
                <a:cs typeface="Arial" panose="020B0604020202020204" pitchFamily="34" charset="0"/>
              </a:rPr>
              <a:t>i</a:t>
            </a:r>
            <a:r>
              <a:rPr lang="en-US" altLang="en-US" baseline="30000" dirty="0">
                <a:latin typeface="Arial" panose="020B0604020202020204" pitchFamily="34" charset="0"/>
                <a:cs typeface="Arial" panose="020B0604020202020204" pitchFamily="34" charset="0"/>
              </a:rPr>
              <a:t>+(p-1)/2 </a:t>
            </a:r>
            <a:r>
              <a:rPr lang="en-US" altLang="en-US" dirty="0">
                <a:latin typeface="Arial" panose="020B0604020202020204" pitchFamily="34" charset="0"/>
                <a:cs typeface="Arial" panose="020B0604020202020204" pitchFamily="34" charset="0"/>
              </a:rPr>
              <a:t>mod p</a:t>
            </a:r>
          </a:p>
          <a:p>
            <a:r>
              <a:rPr lang="en-US" altLang="en-US" dirty="0" err="1">
                <a:latin typeface="Arial" panose="020B0604020202020204" pitchFamily="34" charset="0"/>
                <a:cs typeface="Arial" panose="020B0604020202020204" pitchFamily="34" charset="0"/>
              </a:rPr>
              <a:t>g</a:t>
            </a:r>
            <a:r>
              <a:rPr lang="en-US" altLang="en-US" baseline="30000" dirty="0" err="1">
                <a:latin typeface="Arial" panose="020B0604020202020204" pitchFamily="34" charset="0"/>
                <a:cs typeface="Arial" panose="020B0604020202020204" pitchFamily="34" charset="0"/>
              </a:rPr>
              <a:t>i</a:t>
            </a:r>
            <a:r>
              <a:rPr lang="en-US" altLang="en-US" dirty="0">
                <a:latin typeface="Arial" panose="020B0604020202020204" pitchFamily="34" charset="0"/>
                <a:cs typeface="Arial" panose="020B0604020202020204" pitchFamily="34" charset="0"/>
              </a:rPr>
              <a:t> is principal square root when </a:t>
            </a:r>
            <a:r>
              <a:rPr lang="en-US" altLang="en-US" dirty="0" err="1">
                <a:latin typeface="Arial" panose="020B0604020202020204" pitchFamily="34" charset="0"/>
                <a:cs typeface="Arial" panose="020B0604020202020204" pitchFamily="34" charset="0"/>
              </a:rPr>
              <a:t>i</a:t>
            </a:r>
            <a:r>
              <a:rPr lang="en-US" altLang="en-US" dirty="0">
                <a:latin typeface="Arial" panose="020B0604020202020204" pitchFamily="34" charset="0"/>
                <a:cs typeface="Arial" panose="020B0604020202020204" pitchFamily="34" charset="0"/>
              </a:rPr>
              <a:t> &lt;(p-1)/2, otherwise –</a:t>
            </a:r>
            <a:r>
              <a:rPr lang="en-US" altLang="en-US" dirty="0" err="1">
                <a:latin typeface="Arial" panose="020B0604020202020204" pitchFamily="34" charset="0"/>
                <a:cs typeface="Arial" panose="020B0604020202020204" pitchFamily="34" charset="0"/>
              </a:rPr>
              <a:t>i</a:t>
            </a:r>
            <a:r>
              <a:rPr lang="en-US" altLang="en-US" dirty="0">
                <a:latin typeface="Arial" panose="020B0604020202020204" pitchFamily="34" charset="0"/>
                <a:cs typeface="Arial" panose="020B0604020202020204" pitchFamily="34" charset="0"/>
              </a:rPr>
              <a:t> is</a:t>
            </a:r>
          </a:p>
          <a:p>
            <a:endParaRPr lang="en-US" dirty="0"/>
          </a:p>
        </p:txBody>
      </p:sp>
      <p:grpSp>
        <p:nvGrpSpPr>
          <p:cNvPr id="6" name="Group 5">
            <a:extLst>
              <a:ext uri="{FF2B5EF4-FFF2-40B4-BE49-F238E27FC236}">
                <a16:creationId xmlns:a16="http://schemas.microsoft.com/office/drawing/2014/main" id="{8F4532DF-7047-7F4A-830B-1E4CCAD358E0}"/>
              </a:ext>
            </a:extLst>
          </p:cNvPr>
          <p:cNvGrpSpPr/>
          <p:nvPr/>
        </p:nvGrpSpPr>
        <p:grpSpPr>
          <a:xfrm>
            <a:off x="6096000" y="2738819"/>
            <a:ext cx="3264605" cy="1661994"/>
            <a:chOff x="1707207" y="4075078"/>
            <a:chExt cx="4189517" cy="1831890"/>
          </a:xfrm>
        </p:grpSpPr>
        <p:sp>
          <p:nvSpPr>
            <p:cNvPr id="7" name="Oval 6">
              <a:extLst>
                <a:ext uri="{FF2B5EF4-FFF2-40B4-BE49-F238E27FC236}">
                  <a16:creationId xmlns:a16="http://schemas.microsoft.com/office/drawing/2014/main" id="{D2C2859B-02B8-0A47-A2E9-9EE210FA60A0}"/>
                </a:ext>
              </a:extLst>
            </p:cNvPr>
            <p:cNvSpPr/>
            <p:nvPr/>
          </p:nvSpPr>
          <p:spPr>
            <a:xfrm>
              <a:off x="3257196" y="4495800"/>
              <a:ext cx="1162404"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E5346A-CC11-CF4B-A007-838AE8D905A7}"/>
                </a:ext>
              </a:extLst>
            </p:cNvPr>
            <p:cNvSpPr txBox="1"/>
            <p:nvPr/>
          </p:nvSpPr>
          <p:spPr>
            <a:xfrm>
              <a:off x="3733800" y="4114800"/>
              <a:ext cx="301686" cy="369332"/>
            </a:xfrm>
            <a:prstGeom prst="rect">
              <a:avLst/>
            </a:prstGeom>
            <a:noFill/>
          </p:spPr>
          <p:txBody>
            <a:bodyPr wrap="none" rtlCol="0">
              <a:spAutoFit/>
            </a:bodyPr>
            <a:lstStyle/>
            <a:p>
              <a:r>
                <a:rPr lang="en-US" dirty="0"/>
                <a:t>0</a:t>
              </a:r>
            </a:p>
          </p:txBody>
        </p:sp>
        <p:sp>
          <p:nvSpPr>
            <p:cNvPr id="9" name="TextBox 8">
              <a:extLst>
                <a:ext uri="{FF2B5EF4-FFF2-40B4-BE49-F238E27FC236}">
                  <a16:creationId xmlns:a16="http://schemas.microsoft.com/office/drawing/2014/main" id="{CF3E7B84-C010-FB40-8D0D-3CAE93553841}"/>
                </a:ext>
              </a:extLst>
            </p:cNvPr>
            <p:cNvSpPr txBox="1"/>
            <p:nvPr/>
          </p:nvSpPr>
          <p:spPr>
            <a:xfrm>
              <a:off x="3394084" y="5537636"/>
              <a:ext cx="831831" cy="369332"/>
            </a:xfrm>
            <a:prstGeom prst="rect">
              <a:avLst/>
            </a:prstGeom>
            <a:noFill/>
          </p:spPr>
          <p:txBody>
            <a:bodyPr wrap="none" rtlCol="0">
              <a:spAutoFit/>
            </a:bodyPr>
            <a:lstStyle/>
            <a:p>
              <a:r>
                <a:rPr lang="en-US" dirty="0"/>
                <a:t>(P-1)/2</a:t>
              </a:r>
            </a:p>
          </p:txBody>
        </p: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F2F07D4B-C50B-4747-BDF0-89653DA15399}"/>
                    </a:ext>
                  </a:extLst>
                </p14:cNvPr>
                <p14:cNvContentPartPr/>
                <p14:nvPr/>
              </p14:nvContentPartPr>
              <p14:xfrm flipH="1">
                <a:off x="3748920" y="4075078"/>
                <a:ext cx="66000" cy="479286"/>
              </p14:xfrm>
            </p:contentPart>
          </mc:Choice>
          <mc:Fallback xmlns="">
            <p:pic>
              <p:nvPicPr>
                <p:cNvPr id="10" name="Ink 9">
                  <a:extLst>
                    <a:ext uri="{FF2B5EF4-FFF2-40B4-BE49-F238E27FC236}">
                      <a16:creationId xmlns:a16="http://schemas.microsoft.com/office/drawing/2014/main" id="{F2F07D4B-C50B-4747-BDF0-89653DA15399}"/>
                    </a:ext>
                  </a:extLst>
                </p:cNvPr>
                <p:cNvPicPr/>
                <p:nvPr/>
              </p:nvPicPr>
              <p:blipFill>
                <a:blip r:embed="rId3"/>
                <a:stretch>
                  <a:fillRect/>
                </a:stretch>
              </p:blipFill>
              <p:spPr>
                <a:xfrm flipH="1">
                  <a:off x="3737134" y="4065134"/>
                  <a:ext cx="89100" cy="498776"/>
                </a:xfrm>
                <a:prstGeom prst="rect">
                  <a:avLst/>
                </a:prstGeom>
              </p:spPr>
            </p:pic>
          </mc:Fallback>
        </mc:AlternateContent>
        <p:grpSp>
          <p:nvGrpSpPr>
            <p:cNvPr id="11" name="Group 10">
              <a:extLst>
                <a:ext uri="{FF2B5EF4-FFF2-40B4-BE49-F238E27FC236}">
                  <a16:creationId xmlns:a16="http://schemas.microsoft.com/office/drawing/2014/main" id="{A03896BC-379D-EA4E-906C-CCA448506584}"/>
                </a:ext>
              </a:extLst>
            </p:cNvPr>
            <p:cNvGrpSpPr/>
            <p:nvPr/>
          </p:nvGrpSpPr>
          <p:grpSpPr>
            <a:xfrm>
              <a:off x="3831120" y="5388840"/>
              <a:ext cx="40680" cy="180720"/>
              <a:chOff x="3831120" y="5388840"/>
              <a:chExt cx="40680" cy="180720"/>
            </a:xfrm>
          </p:grpSpPr>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8E65C271-E13B-544B-A384-86DBF0546E02}"/>
                      </a:ext>
                    </a:extLst>
                  </p14:cNvPr>
                  <p14:cNvContentPartPr/>
                  <p14:nvPr/>
                </p14:nvContentPartPr>
                <p14:xfrm>
                  <a:off x="3871440" y="5427000"/>
                  <a:ext cx="360" cy="360"/>
                </p14:xfrm>
              </p:contentPart>
            </mc:Choice>
            <mc:Fallback xmlns="">
              <p:pic>
                <p:nvPicPr>
                  <p:cNvPr id="18" name="Ink 17">
                    <a:extLst>
                      <a:ext uri="{FF2B5EF4-FFF2-40B4-BE49-F238E27FC236}">
                        <a16:creationId xmlns:a16="http://schemas.microsoft.com/office/drawing/2014/main" id="{8E65C271-E13B-544B-A384-86DBF0546E02}"/>
                      </a:ext>
                    </a:extLst>
                  </p:cNvPr>
                  <p:cNvPicPr/>
                  <p:nvPr/>
                </p:nvPicPr>
                <p:blipFill>
                  <a:blip r:embed="rId5"/>
                  <a:stretch>
                    <a:fillRect/>
                  </a:stretch>
                </p:blipFill>
                <p:spPr>
                  <a:xfrm>
                    <a:off x="3862800" y="5418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12D5C201-250E-8643-B9FD-AC363F47029A}"/>
                      </a:ext>
                    </a:extLst>
                  </p14:cNvPr>
                  <p14:cNvContentPartPr/>
                  <p14:nvPr/>
                </p14:nvContentPartPr>
                <p14:xfrm>
                  <a:off x="3831120" y="5388840"/>
                  <a:ext cx="16200" cy="180720"/>
                </p14:xfrm>
              </p:contentPart>
            </mc:Choice>
            <mc:Fallback xmlns="">
              <p:pic>
                <p:nvPicPr>
                  <p:cNvPr id="19" name="Ink 18">
                    <a:extLst>
                      <a:ext uri="{FF2B5EF4-FFF2-40B4-BE49-F238E27FC236}">
                        <a16:creationId xmlns:a16="http://schemas.microsoft.com/office/drawing/2014/main" id="{12D5C201-250E-8643-B9FD-AC363F47029A}"/>
                      </a:ext>
                    </a:extLst>
                  </p:cNvPr>
                  <p:cNvPicPr/>
                  <p:nvPr/>
                </p:nvPicPr>
                <p:blipFill>
                  <a:blip r:embed="rId7"/>
                  <a:stretch>
                    <a:fillRect/>
                  </a:stretch>
                </p:blipFill>
                <p:spPr>
                  <a:xfrm>
                    <a:off x="3820011" y="5378910"/>
                    <a:ext cx="38880" cy="200182"/>
                  </a:xfrm>
                  <a:prstGeom prst="rect">
                    <a:avLst/>
                  </a:prstGeom>
                </p:spPr>
              </p:pic>
            </mc:Fallback>
          </mc:AlternateContent>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9A7164F-0768-5C4A-BF13-2794A6FAFB85}"/>
                    </a:ext>
                  </a:extLst>
                </p:cNvPr>
                <p:cNvSpPr txBox="1"/>
                <p:nvPr/>
              </p:nvSpPr>
              <p:spPr>
                <a:xfrm>
                  <a:off x="4304072" y="4805891"/>
                  <a:ext cx="1592652" cy="644553"/>
                </a:xfrm>
                <a:prstGeom prst="rect">
                  <a:avLst/>
                </a:prstGeom>
                <a:noFill/>
              </p:spPr>
              <p:txBody>
                <a:bodyPr wrap="none" rtlCol="0">
                  <a:spAutoFit/>
                </a:bodyPr>
                <a:lstStyle/>
                <a:p>
                  <a:r>
                    <a:rPr lang="en-US" sz="1600" dirty="0"/>
                    <a:t>x</a:t>
                  </a:r>
                  <a14:m>
                    <m:oMath xmlns:m="http://schemas.openxmlformats.org/officeDocument/2006/math">
                      <m:r>
                        <a:rPr lang="en-US" sz="1600" i="1" dirty="0" smtClean="0">
                          <a:latin typeface="Cambria Math" panose="02040503050406030204" pitchFamily="18" charset="0"/>
                          <a:ea typeface="Cambria Math" panose="02040503050406030204" pitchFamily="18" charset="0"/>
                        </a:rPr>
                        <m:t>≤</m:t>
                      </m:r>
                    </m:oMath>
                  </a14:m>
                  <a:r>
                    <a:rPr lang="en-US" sz="1600" dirty="0"/>
                    <a:t>(p-1)/2     </a:t>
                  </a:r>
                </a:p>
                <a:p>
                  <a:r>
                    <a:rPr lang="en-US" sz="1600" dirty="0" err="1"/>
                    <a:t>msb</a:t>
                  </a:r>
                  <a:r>
                    <a:rPr lang="en-US" sz="1600" baseline="-25000" dirty="0" err="1"/>
                    <a:t>p,g</a:t>
                  </a:r>
                  <a:r>
                    <a:rPr lang="en-US" sz="1600" baseline="-25000" dirty="0"/>
                    <a:t>(</a:t>
                  </a:r>
                  <a:r>
                    <a:rPr lang="en-US" sz="1600" dirty="0"/>
                    <a:t>x)=0</a:t>
                  </a:r>
                </a:p>
              </p:txBody>
            </p:sp>
          </mc:Choice>
          <mc:Fallback xmlns="">
            <p:sp>
              <p:nvSpPr>
                <p:cNvPr id="12" name="TextBox 11">
                  <a:extLst>
                    <a:ext uri="{FF2B5EF4-FFF2-40B4-BE49-F238E27FC236}">
                      <a16:creationId xmlns:a16="http://schemas.microsoft.com/office/drawing/2014/main" id="{39A7164F-0768-5C4A-BF13-2794A6FAFB85}"/>
                    </a:ext>
                  </a:extLst>
                </p:cNvPr>
                <p:cNvSpPr txBox="1">
                  <a:spLocks noRot="1" noChangeAspect="1" noMove="1" noResize="1" noEditPoints="1" noAdjustHandles="1" noChangeArrowheads="1" noChangeShapeType="1" noTextEdit="1"/>
                </p:cNvSpPr>
                <p:nvPr/>
              </p:nvSpPr>
              <p:spPr>
                <a:xfrm>
                  <a:off x="4304072" y="4805891"/>
                  <a:ext cx="1592652" cy="644553"/>
                </a:xfrm>
                <a:prstGeom prst="rect">
                  <a:avLst/>
                </a:prstGeom>
                <a:blipFill>
                  <a:blip r:embed="rId8"/>
                  <a:stretch>
                    <a:fillRect l="-3061" t="-2174" r="-1020" b="-13043"/>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513AA047-1021-7244-AFE8-CC655975704B}"/>
                </a:ext>
              </a:extLst>
            </p:cNvPr>
            <p:cNvSpPr txBox="1"/>
            <p:nvPr/>
          </p:nvSpPr>
          <p:spPr>
            <a:xfrm>
              <a:off x="1707207" y="4780669"/>
              <a:ext cx="1458937" cy="644553"/>
            </a:xfrm>
            <a:prstGeom prst="rect">
              <a:avLst/>
            </a:prstGeom>
            <a:noFill/>
          </p:spPr>
          <p:txBody>
            <a:bodyPr wrap="none" rtlCol="0">
              <a:spAutoFit/>
            </a:bodyPr>
            <a:lstStyle/>
            <a:p>
              <a:r>
                <a:rPr lang="en-US" sz="1600" dirty="0"/>
                <a:t>x&gt;(p-1)/2</a:t>
              </a:r>
            </a:p>
            <a:p>
              <a:r>
                <a:rPr lang="en-US" sz="1600" dirty="0" err="1"/>
                <a:t>Msb</a:t>
              </a:r>
              <a:r>
                <a:rPr lang="en-US" sz="1600" baseline="-25000" dirty="0" err="1"/>
                <a:t>p,g</a:t>
              </a:r>
              <a:r>
                <a:rPr lang="en-US" sz="1600" dirty="0"/>
                <a:t>(x)=1</a:t>
              </a:r>
            </a:p>
          </p:txBody>
        </p:sp>
        <p:sp>
          <p:nvSpPr>
            <p:cNvPr id="14" name="TextBox 13">
              <a:extLst>
                <a:ext uri="{FF2B5EF4-FFF2-40B4-BE49-F238E27FC236}">
                  <a16:creationId xmlns:a16="http://schemas.microsoft.com/office/drawing/2014/main" id="{1AE4490E-2717-FC45-A8EA-43A4E0A1E374}"/>
                </a:ext>
              </a:extLst>
            </p:cNvPr>
            <p:cNvSpPr txBox="1"/>
            <p:nvPr/>
          </p:nvSpPr>
          <p:spPr>
            <a:xfrm>
              <a:off x="4328205" y="4348664"/>
              <a:ext cx="276038" cy="369332"/>
            </a:xfrm>
            <a:prstGeom prst="rect">
              <a:avLst/>
            </a:prstGeom>
            <a:noFill/>
          </p:spPr>
          <p:txBody>
            <a:bodyPr wrap="none" rtlCol="0">
              <a:spAutoFit/>
            </a:bodyPr>
            <a:lstStyle/>
            <a:p>
              <a:r>
                <a:rPr lang="en-US" dirty="0"/>
                <a:t>z</a:t>
              </a:r>
            </a:p>
          </p:txBody>
        </p:sp>
        <p:cxnSp>
          <p:nvCxnSpPr>
            <p:cNvPr id="15" name="Straight Connector 14">
              <a:extLst>
                <a:ext uri="{FF2B5EF4-FFF2-40B4-BE49-F238E27FC236}">
                  <a16:creationId xmlns:a16="http://schemas.microsoft.com/office/drawing/2014/main" id="{77EF6E51-9492-2742-A999-52E0D2A63C22}"/>
                </a:ext>
              </a:extLst>
            </p:cNvPr>
            <p:cNvCxnSpPr>
              <a:cxnSpLocks/>
              <a:stCxn id="14" idx="1"/>
              <a:endCxn id="7" idx="7"/>
            </p:cNvCxnSpPr>
            <p:nvPr/>
          </p:nvCxnSpPr>
          <p:spPr>
            <a:xfrm flipH="1">
              <a:off x="4249369" y="4533331"/>
              <a:ext cx="78835" cy="10754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46B6F33-5178-5E45-8908-41E5D02BDAB6}"/>
                </a:ext>
              </a:extLst>
            </p:cNvPr>
            <p:cNvCxnSpPr>
              <a:cxnSpLocks/>
              <a:endCxn id="7" idx="1"/>
            </p:cNvCxnSpPr>
            <p:nvPr/>
          </p:nvCxnSpPr>
          <p:spPr>
            <a:xfrm>
              <a:off x="3200400" y="4554364"/>
              <a:ext cx="227026" cy="86507"/>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6A64C9E-A7E3-AD47-8A7F-0FCEE3AF8F77}"/>
                </a:ext>
              </a:extLst>
            </p:cNvPr>
            <p:cNvSpPr txBox="1"/>
            <p:nvPr/>
          </p:nvSpPr>
          <p:spPr>
            <a:xfrm>
              <a:off x="2793915" y="4346216"/>
              <a:ext cx="468398" cy="369332"/>
            </a:xfrm>
            <a:prstGeom prst="rect">
              <a:avLst/>
            </a:prstGeom>
            <a:noFill/>
          </p:spPr>
          <p:txBody>
            <a:bodyPr wrap="none" rtlCol="0">
              <a:spAutoFit/>
            </a:bodyPr>
            <a:lstStyle/>
            <a:p>
              <a:r>
                <a:rPr lang="en-US" dirty="0"/>
                <a:t>p-z</a:t>
              </a:r>
            </a:p>
          </p:txBody>
        </p:sp>
      </p:grpSp>
    </p:spTree>
    <p:extLst>
      <p:ext uri="{BB962C8B-B14F-4D97-AF65-F5344CB8AC3E}">
        <p14:creationId xmlns:p14="http://schemas.microsoft.com/office/powerpoint/2010/main" val="2296157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AED3B219-2D4E-8E49-B309-F5646FFFA51A}"/>
              </a:ext>
            </a:extLst>
          </p:cNvPr>
          <p:cNvSpPr>
            <a:spLocks noGrp="1"/>
          </p:cNvSpPr>
          <p:nvPr>
            <p:ph type="title"/>
          </p:nvPr>
        </p:nvSpPr>
        <p:spPr>
          <a:xfrm>
            <a:off x="533400" y="260648"/>
            <a:ext cx="8001000" cy="492443"/>
          </a:xfrm>
        </p:spPr>
        <p:txBody>
          <a:bodyPr>
            <a:normAutofit fontScale="90000"/>
          </a:bodyPr>
          <a:lstStyle/>
          <a:p>
            <a:r>
              <a:rPr lang="en-US" altLang="en-US" sz="3200" dirty="0">
                <a:solidFill>
                  <a:schemeClr val="accent1"/>
                </a:solidFill>
                <a:latin typeface="Arial" panose="020B0604020202020204" pitchFamily="34" charset="0"/>
                <a:cs typeface="Arial" panose="020B0604020202020204" pitchFamily="34" charset="0"/>
              </a:rPr>
              <a:t>Proof Warm up 2: y=</a:t>
            </a:r>
            <a:r>
              <a:rPr lang="en-US" altLang="en-US" sz="3200" dirty="0" err="1">
                <a:solidFill>
                  <a:schemeClr val="accent1"/>
                </a:solidFill>
                <a:latin typeface="Arial" panose="020B0604020202020204" pitchFamily="34" charset="0"/>
                <a:cs typeface="Arial" panose="020B0604020202020204" pitchFamily="34" charset="0"/>
              </a:rPr>
              <a:t>g</a:t>
            </a:r>
            <a:r>
              <a:rPr lang="en-US" altLang="en-US" sz="3200" baseline="30000" dirty="0" err="1">
                <a:solidFill>
                  <a:schemeClr val="accent1"/>
                </a:solidFill>
                <a:latin typeface="Arial" panose="020B0604020202020204" pitchFamily="34" charset="0"/>
                <a:cs typeface="Arial" panose="020B0604020202020204" pitchFamily="34" charset="0"/>
              </a:rPr>
              <a:t>x</a:t>
            </a:r>
            <a:r>
              <a:rPr lang="en-US" altLang="en-US" sz="3200" dirty="0">
                <a:solidFill>
                  <a:schemeClr val="accent1"/>
                </a:solidFill>
                <a:latin typeface="Arial" panose="020B0604020202020204" pitchFamily="34" charset="0"/>
                <a:cs typeface="Arial" panose="020B0604020202020204" pitchFamily="34" charset="0"/>
              </a:rPr>
              <a:t> mod p </a:t>
            </a:r>
          </a:p>
        </p:txBody>
      </p:sp>
      <p:sp>
        <p:nvSpPr>
          <p:cNvPr id="3" name="Content Placeholder 2">
            <a:extLst>
              <a:ext uri="{FF2B5EF4-FFF2-40B4-BE49-F238E27FC236}">
                <a16:creationId xmlns:a16="http://schemas.microsoft.com/office/drawing/2014/main" id="{8C024033-47C2-F04A-ADDA-50A4A6DEA165}"/>
              </a:ext>
            </a:extLst>
          </p:cNvPr>
          <p:cNvSpPr>
            <a:spLocks noGrp="1"/>
          </p:cNvSpPr>
          <p:nvPr>
            <p:ph idx="1"/>
          </p:nvPr>
        </p:nvSpPr>
        <p:spPr>
          <a:xfrm>
            <a:off x="381000" y="1066800"/>
            <a:ext cx="8305800" cy="4431983"/>
          </a:xfrm>
        </p:spPr>
        <p:txBody>
          <a:bodyPr>
            <a:normAutofit fontScale="92500" lnSpcReduction="20000"/>
          </a:bodyPr>
          <a:lstStyle/>
          <a:p>
            <a:pPr marL="0" indent="0">
              <a:buFontTx/>
              <a:buNone/>
            </a:pPr>
            <a:endParaRPr lang="en-US" altLang="en-US" sz="2400" dirty="0">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Suppose ∀y: </a:t>
            </a:r>
            <a:r>
              <a:rPr lang="en-US" altLang="en-US" sz="2400" dirty="0" err="1">
                <a:solidFill>
                  <a:schemeClr val="tx1"/>
                </a:solidFill>
                <a:latin typeface="Arial" panose="020B0604020202020204" pitchFamily="34" charset="0"/>
                <a:cs typeface="Arial" panose="020B0604020202020204" pitchFamily="34" charset="0"/>
              </a:rPr>
              <a:t>Pr</a:t>
            </a:r>
            <a:r>
              <a:rPr lang="en-US" altLang="en-US" sz="2400" dirty="0">
                <a:solidFill>
                  <a:schemeClr val="tx1"/>
                </a:solidFill>
                <a:latin typeface="Arial" panose="020B0604020202020204" pitchFamily="34" charset="0"/>
                <a:cs typeface="Arial" panose="020B0604020202020204" pitchFamily="34" charset="0"/>
              </a:rPr>
              <a:t> [</a:t>
            </a:r>
            <a:r>
              <a:rPr lang="en-US" altLang="en-US" sz="2400" dirty="0" err="1">
                <a:solidFill>
                  <a:schemeClr val="tx1"/>
                </a:solidFill>
                <a:latin typeface="Arial" panose="020B0604020202020204" pitchFamily="34" charset="0"/>
                <a:cs typeface="Arial" panose="020B0604020202020204" pitchFamily="34" charset="0"/>
              </a:rPr>
              <a:t>Pred</a:t>
            </a:r>
            <a:r>
              <a:rPr lang="en-US" altLang="en-US" sz="2400" dirty="0">
                <a:solidFill>
                  <a:schemeClr val="tx1"/>
                </a:solidFill>
                <a:latin typeface="Arial" panose="020B0604020202020204" pitchFamily="34" charset="0"/>
                <a:cs typeface="Arial" panose="020B0604020202020204" pitchFamily="34" charset="0"/>
              </a:rPr>
              <a:t>(</a:t>
            </a:r>
            <a:r>
              <a:rPr lang="en-US" altLang="en-US" sz="2400" dirty="0" err="1">
                <a:solidFill>
                  <a:schemeClr val="tx1"/>
                </a:solidFill>
                <a:latin typeface="Arial" panose="020B0604020202020204" pitchFamily="34" charset="0"/>
                <a:cs typeface="Arial" panose="020B0604020202020204" pitchFamily="34" charset="0"/>
              </a:rPr>
              <a:t>p,g,y</a:t>
            </a:r>
            <a:r>
              <a:rPr lang="en-US" altLang="en-US" sz="2400" dirty="0">
                <a:solidFill>
                  <a:schemeClr val="tx1"/>
                </a:solidFill>
                <a:latin typeface="Arial" panose="020B0604020202020204" pitchFamily="34" charset="0"/>
                <a:cs typeface="Arial" panose="020B0604020202020204" pitchFamily="34" charset="0"/>
              </a:rPr>
              <a:t>)=</a:t>
            </a:r>
            <a:r>
              <a:rPr lang="en-US" altLang="en-US" sz="2400" dirty="0" err="1">
                <a:solidFill>
                  <a:schemeClr val="tx1"/>
                </a:solidFill>
                <a:latin typeface="Arial" panose="020B0604020202020204" pitchFamily="34" charset="0"/>
                <a:cs typeface="Arial" panose="020B0604020202020204" pitchFamily="34" charset="0"/>
              </a:rPr>
              <a:t>MSB</a:t>
            </a:r>
            <a:r>
              <a:rPr lang="en-US" altLang="en-US" sz="2400" baseline="-25000" dirty="0" err="1">
                <a:solidFill>
                  <a:schemeClr val="tx1"/>
                </a:solidFill>
                <a:latin typeface="Arial" panose="020B0604020202020204" pitchFamily="34" charset="0"/>
                <a:cs typeface="Arial" panose="020B0604020202020204" pitchFamily="34" charset="0"/>
              </a:rPr>
              <a:t>p,g</a:t>
            </a:r>
            <a:r>
              <a:rPr lang="en-US" altLang="en-US" sz="2400" dirty="0">
                <a:solidFill>
                  <a:schemeClr val="tx1"/>
                </a:solidFill>
                <a:latin typeface="Arial" panose="020B0604020202020204" pitchFamily="34" charset="0"/>
                <a:cs typeface="Arial" panose="020B0604020202020204" pitchFamily="34" charset="0"/>
              </a:rPr>
              <a:t> (x)]&gt;1-1/2n</a:t>
            </a: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Then, ∀y: Prob[</a:t>
            </a:r>
            <a:r>
              <a:rPr lang="en-US" altLang="en-US" sz="2400" dirty="0" err="1">
                <a:solidFill>
                  <a:schemeClr val="tx1"/>
                </a:solidFill>
                <a:latin typeface="Arial" panose="020B0604020202020204" pitchFamily="34" charset="0"/>
                <a:cs typeface="Arial" panose="020B0604020202020204" pitchFamily="34" charset="0"/>
              </a:rPr>
              <a:t>DiscreteLogarithm</a:t>
            </a:r>
            <a:r>
              <a:rPr lang="en-US" altLang="en-US" sz="2400" dirty="0">
                <a:solidFill>
                  <a:schemeClr val="tx1"/>
                </a:solidFill>
                <a:latin typeface="Arial" panose="020B0604020202020204" pitchFamily="34" charset="0"/>
                <a:cs typeface="Arial" panose="020B0604020202020204" pitchFamily="34" charset="0"/>
              </a:rPr>
              <a:t> (</a:t>
            </a:r>
            <a:r>
              <a:rPr lang="en-US" altLang="en-US" sz="2400" dirty="0" err="1">
                <a:solidFill>
                  <a:schemeClr val="tx1"/>
                </a:solidFill>
                <a:latin typeface="Arial" panose="020B0604020202020204" pitchFamily="34" charset="0"/>
                <a:cs typeface="Arial" panose="020B0604020202020204" pitchFamily="34" charset="0"/>
              </a:rPr>
              <a:t>p,g,y</a:t>
            </a:r>
            <a:r>
              <a:rPr lang="en-US" altLang="en-US" sz="2400" dirty="0">
                <a:solidFill>
                  <a:schemeClr val="tx1"/>
                </a:solidFill>
                <a:latin typeface="Arial" panose="020B0604020202020204" pitchFamily="34" charset="0"/>
                <a:cs typeface="Arial" panose="020B0604020202020204" pitchFamily="34" charset="0"/>
              </a:rPr>
              <a:t>) succeeds]= </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Prob [</a:t>
            </a:r>
            <a:r>
              <a:rPr lang="en-US" altLang="en-US" sz="2400" dirty="0" err="1">
                <a:solidFill>
                  <a:schemeClr val="tx1"/>
                </a:solidFill>
                <a:latin typeface="Arial" panose="020B0604020202020204" pitchFamily="34" charset="0"/>
                <a:cs typeface="Arial" panose="020B0604020202020204" pitchFamily="34" charset="0"/>
              </a:rPr>
              <a:t>Pred</a:t>
            </a:r>
            <a:r>
              <a:rPr lang="en-US" altLang="en-US" sz="2400" dirty="0">
                <a:solidFill>
                  <a:schemeClr val="tx1"/>
                </a:solidFill>
                <a:latin typeface="Arial" panose="020B0604020202020204" pitchFamily="34" charset="0"/>
                <a:cs typeface="Arial" panose="020B0604020202020204" pitchFamily="34" charset="0"/>
              </a:rPr>
              <a:t> always succeeds]= (1-1/2n)</a:t>
            </a:r>
            <a:r>
              <a:rPr lang="en-US" altLang="en-US" sz="2400" baseline="30000" dirty="0">
                <a:solidFill>
                  <a:schemeClr val="tx1"/>
                </a:solidFill>
                <a:latin typeface="Arial" panose="020B0604020202020204" pitchFamily="34" charset="0"/>
                <a:cs typeface="Arial" panose="020B0604020202020204" pitchFamily="34" charset="0"/>
              </a:rPr>
              <a:t>n </a:t>
            </a:r>
            <a:r>
              <a:rPr lang="en-US" altLang="en-US" sz="2400" dirty="0">
                <a:solidFill>
                  <a:schemeClr val="tx1"/>
                </a:solidFill>
                <a:latin typeface="Arial" panose="020B0604020202020204" pitchFamily="34" charset="0"/>
                <a:cs typeface="Arial" panose="020B0604020202020204" pitchFamily="34" charset="0"/>
              </a:rPr>
              <a:t>&gt; 1/2</a:t>
            </a: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u="sng" dirty="0">
                <a:solidFill>
                  <a:schemeClr val="tx1"/>
                </a:solidFill>
                <a:latin typeface="Arial" panose="020B0604020202020204" pitchFamily="34" charset="0"/>
                <a:cs typeface="Arial" panose="020B0604020202020204" pitchFamily="34" charset="0"/>
              </a:rPr>
              <a:t>Algorithm Discrete-Logarithm’(</a:t>
            </a:r>
            <a:r>
              <a:rPr lang="en-US" altLang="en-US" sz="2400" u="sng" dirty="0" err="1">
                <a:solidFill>
                  <a:schemeClr val="tx1"/>
                </a:solidFill>
                <a:latin typeface="Arial" panose="020B0604020202020204" pitchFamily="34" charset="0"/>
                <a:cs typeface="Arial" panose="020B0604020202020204" pitchFamily="34" charset="0"/>
              </a:rPr>
              <a:t>p,g,y</a:t>
            </a:r>
            <a:r>
              <a:rPr lang="en-US" altLang="en-US" sz="2400" u="sng" dirty="0">
                <a:solidFill>
                  <a:schemeClr val="tx1"/>
                </a:solidFill>
                <a:latin typeface="Arial" panose="020B0604020202020204" pitchFamily="34" charset="0"/>
                <a:cs typeface="Arial" panose="020B0604020202020204" pitchFamily="34" charset="0"/>
              </a:rPr>
              <a:t>)</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Choose random 0&lt;r&lt;p ,</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If Discrete-Logarithm(p, g, </a:t>
            </a:r>
            <a:r>
              <a:rPr lang="en-US" altLang="en-US" sz="2400" dirty="0" err="1">
                <a:solidFill>
                  <a:schemeClr val="tx1"/>
                </a:solidFill>
                <a:latin typeface="Arial" panose="020B0604020202020204" pitchFamily="34" charset="0"/>
                <a:cs typeface="Arial" panose="020B0604020202020204" pitchFamily="34" charset="0"/>
              </a:rPr>
              <a:t>yg</a:t>
            </a:r>
            <a:r>
              <a:rPr lang="en-US" altLang="en-US" sz="2400" baseline="30000" dirty="0" err="1">
                <a:solidFill>
                  <a:schemeClr val="tx1"/>
                </a:solidFill>
                <a:latin typeface="Arial" panose="020B0604020202020204" pitchFamily="34" charset="0"/>
                <a:cs typeface="Arial" panose="020B0604020202020204" pitchFamily="34" charset="0"/>
              </a:rPr>
              <a:t>r</a:t>
            </a:r>
            <a:r>
              <a:rPr lang="en-US" altLang="en-US" sz="2400" dirty="0">
                <a:solidFill>
                  <a:schemeClr val="tx1"/>
                </a:solidFill>
                <a:latin typeface="Arial" panose="020B0604020202020204" pitchFamily="34" charset="0"/>
                <a:cs typeface="Arial" panose="020B0604020202020204" pitchFamily="34" charset="0"/>
              </a:rPr>
              <a:t> mod p)  succeeds,</a:t>
            </a:r>
          </a:p>
          <a:p>
            <a:pPr marL="0" indent="0">
              <a:buFontTx/>
              <a:buNone/>
            </a:pPr>
            <a:r>
              <a:rPr lang="en-US" altLang="en-US" sz="2400" dirty="0">
                <a:solidFill>
                  <a:schemeClr val="tx1"/>
                </a:solidFill>
                <a:latin typeface="Arial" panose="020B0604020202020204" pitchFamily="34" charset="0"/>
                <a:cs typeface="Arial" panose="020B0604020202020204" pitchFamily="34" charset="0"/>
              </a:rPr>
              <a:t>    then x= Discrete-Logarithm(p, g, </a:t>
            </a:r>
            <a:r>
              <a:rPr lang="en-US" altLang="en-US" sz="2400" dirty="0" err="1">
                <a:solidFill>
                  <a:schemeClr val="tx1"/>
                </a:solidFill>
                <a:latin typeface="Arial" panose="020B0604020202020204" pitchFamily="34" charset="0"/>
                <a:cs typeface="Arial" panose="020B0604020202020204" pitchFamily="34" charset="0"/>
              </a:rPr>
              <a:t>yg</a:t>
            </a:r>
            <a:r>
              <a:rPr lang="en-US" altLang="en-US" sz="2400" baseline="30000" dirty="0" err="1">
                <a:solidFill>
                  <a:schemeClr val="tx1"/>
                </a:solidFill>
                <a:latin typeface="Arial" panose="020B0604020202020204" pitchFamily="34" charset="0"/>
                <a:cs typeface="Arial" panose="020B0604020202020204" pitchFamily="34" charset="0"/>
              </a:rPr>
              <a:t>r</a:t>
            </a:r>
            <a:r>
              <a:rPr lang="en-US" altLang="en-US" sz="2400" dirty="0">
                <a:solidFill>
                  <a:schemeClr val="tx1"/>
                </a:solidFill>
                <a:latin typeface="Arial" panose="020B0604020202020204" pitchFamily="34" charset="0"/>
                <a:cs typeface="Arial" panose="020B0604020202020204" pitchFamily="34" charset="0"/>
              </a:rPr>
              <a:t> mod p) – r =</a:t>
            </a:r>
            <a:r>
              <a:rPr lang="en-US" altLang="en-US" sz="2400" dirty="0" err="1">
                <a:solidFill>
                  <a:schemeClr val="tx1"/>
                </a:solidFill>
                <a:latin typeface="Arial" panose="020B0604020202020204" pitchFamily="34" charset="0"/>
                <a:cs typeface="Arial" panose="020B0604020202020204" pitchFamily="34" charset="0"/>
              </a:rPr>
              <a:t>x+r-r</a:t>
            </a: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endParaRPr lang="en-US" altLang="en-US" sz="2400" dirty="0">
              <a:solidFill>
                <a:schemeClr val="tx1"/>
              </a:solidFill>
              <a:latin typeface="Arial" panose="020B0604020202020204" pitchFamily="34" charset="0"/>
              <a:cs typeface="Arial" panose="020B0604020202020204" pitchFamily="34" charset="0"/>
            </a:endParaRPr>
          </a:p>
          <a:p>
            <a:pPr marL="0" indent="0">
              <a:buFontTx/>
              <a:buNone/>
            </a:pPr>
            <a:r>
              <a:rPr lang="en-US" altLang="en-US" sz="2400" dirty="0">
                <a:solidFill>
                  <a:schemeClr val="tx1"/>
                </a:solidFill>
                <a:latin typeface="Arial" panose="020B0604020202020204" pitchFamily="34" charset="0"/>
                <a:cs typeface="Arial" panose="020B0604020202020204" pitchFamily="34" charset="0"/>
              </a:rPr>
              <a:t>Expected number of iterations =2</a:t>
            </a:r>
          </a:p>
        </p:txBody>
      </p:sp>
    </p:spTree>
    <p:extLst>
      <p:ext uri="{BB962C8B-B14F-4D97-AF65-F5344CB8AC3E}">
        <p14:creationId xmlns:p14="http://schemas.microsoft.com/office/powerpoint/2010/main" val="3975436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84B03C8-F77C-0D40-9B09-AFFC85B91A44}"/>
              </a:ext>
            </a:extLst>
          </p:cNvPr>
          <p:cNvSpPr>
            <a:spLocks noGrp="1"/>
          </p:cNvSpPr>
          <p:nvPr>
            <p:ph type="title"/>
          </p:nvPr>
        </p:nvSpPr>
        <p:spPr>
          <a:xfrm>
            <a:off x="467544" y="836712"/>
            <a:ext cx="7772400" cy="1143000"/>
          </a:xfrm>
        </p:spPr>
        <p:txBody>
          <a:bodyPr>
            <a:noAutofit/>
          </a:bodyPr>
          <a:lstStyle/>
          <a:p>
            <a:r>
              <a:rPr lang="en-US" altLang="en-US" sz="2800" dirty="0">
                <a:solidFill>
                  <a:schemeClr val="accent1"/>
                </a:solidFill>
              </a:rPr>
              <a:t>General Case:</a:t>
            </a:r>
            <a:br>
              <a:rPr lang="en-US" altLang="en-US" sz="2800" dirty="0">
                <a:solidFill>
                  <a:schemeClr val="accent1"/>
                </a:solidFill>
              </a:rPr>
            </a:br>
            <a:r>
              <a:rPr lang="en-US" altLang="en-US" sz="2800" dirty="0" err="1">
                <a:solidFill>
                  <a:schemeClr val="accent1"/>
                </a:solidFill>
              </a:rPr>
              <a:t>Pr</a:t>
            </a:r>
            <a:r>
              <a:rPr lang="en-US" altLang="en-US" sz="2800" dirty="0">
                <a:solidFill>
                  <a:schemeClr val="accent1"/>
                </a:solidFill>
              </a:rPr>
              <a:t> </a:t>
            </a:r>
            <a:r>
              <a:rPr lang="en-US" altLang="en-US" sz="2800" baseline="-25000" dirty="0" err="1">
                <a:solidFill>
                  <a:schemeClr val="accent1"/>
                </a:solidFill>
              </a:rPr>
              <a:t>y,Pred</a:t>
            </a:r>
            <a:r>
              <a:rPr lang="en-US" altLang="en-US" sz="2800" dirty="0">
                <a:solidFill>
                  <a:schemeClr val="accent1"/>
                </a:solidFill>
              </a:rPr>
              <a:t> [</a:t>
            </a:r>
            <a:r>
              <a:rPr lang="en-US" altLang="en-US" sz="2800" dirty="0" err="1">
                <a:solidFill>
                  <a:schemeClr val="accent1"/>
                </a:solidFill>
              </a:rPr>
              <a:t>Pred</a:t>
            </a:r>
            <a:r>
              <a:rPr lang="en-US" altLang="en-US" sz="2800" dirty="0">
                <a:solidFill>
                  <a:schemeClr val="accent1"/>
                </a:solidFill>
              </a:rPr>
              <a:t>(</a:t>
            </a:r>
            <a:r>
              <a:rPr lang="en-US" altLang="en-US" sz="2800" dirty="0" err="1">
                <a:solidFill>
                  <a:schemeClr val="accent1"/>
                </a:solidFill>
              </a:rPr>
              <a:t>p,g,y</a:t>
            </a:r>
            <a:r>
              <a:rPr lang="en-US" altLang="en-US" sz="2800" dirty="0">
                <a:solidFill>
                  <a:schemeClr val="accent1"/>
                </a:solidFill>
              </a:rPr>
              <a:t>)=</a:t>
            </a:r>
            <a:r>
              <a:rPr lang="en-US" altLang="en-US" sz="2800" dirty="0" err="1">
                <a:solidFill>
                  <a:schemeClr val="accent1"/>
                </a:solidFill>
              </a:rPr>
              <a:t>MSB</a:t>
            </a:r>
            <a:r>
              <a:rPr lang="en-US" altLang="en-US" sz="2800" baseline="-25000" dirty="0" err="1">
                <a:solidFill>
                  <a:schemeClr val="accent1"/>
                </a:solidFill>
              </a:rPr>
              <a:t>p,g</a:t>
            </a:r>
            <a:r>
              <a:rPr lang="en-US" altLang="en-US" sz="2800" dirty="0">
                <a:solidFill>
                  <a:schemeClr val="accent1"/>
                </a:solidFill>
              </a:rPr>
              <a:t> (y)]&gt;1/2+</a:t>
            </a:r>
            <a:r>
              <a:rPr lang="en-US" altLang="en-US" sz="2800" dirty="0">
                <a:solidFill>
                  <a:schemeClr val="accent1"/>
                </a:solidFill>
                <a:latin typeface="Symbol" pitchFamily="2" charset="2"/>
              </a:rPr>
              <a:t>a</a:t>
            </a:r>
            <a:br>
              <a:rPr lang="en-US" altLang="en-US" sz="2800" dirty="0">
                <a:solidFill>
                  <a:schemeClr val="accent1"/>
                </a:solidFill>
                <a:latin typeface="Symbol" pitchFamily="2" charset="2"/>
              </a:rPr>
            </a:br>
            <a:br>
              <a:rPr lang="en-US" altLang="en-US" sz="2800" dirty="0">
                <a:solidFill>
                  <a:schemeClr val="accent1"/>
                </a:solidFill>
              </a:rPr>
            </a:br>
            <a:br>
              <a:rPr lang="en-US" altLang="en-US" sz="3200" dirty="0">
                <a:solidFill>
                  <a:schemeClr val="accent1"/>
                </a:solidFill>
              </a:rPr>
            </a:br>
            <a:br>
              <a:rPr lang="en-US" altLang="en-US" sz="3200" dirty="0">
                <a:solidFill>
                  <a:schemeClr val="accent1"/>
                </a:solidFill>
              </a:rPr>
            </a:br>
            <a:endParaRPr lang="en-US" altLang="en-US" sz="3200" dirty="0">
              <a:solidFill>
                <a:schemeClr val="accent1"/>
              </a:solidFill>
            </a:endParaRPr>
          </a:p>
        </p:txBody>
      </p:sp>
      <p:sp>
        <p:nvSpPr>
          <p:cNvPr id="3" name="Content Placeholder 2">
            <a:extLst>
              <a:ext uri="{FF2B5EF4-FFF2-40B4-BE49-F238E27FC236}">
                <a16:creationId xmlns:a16="http://schemas.microsoft.com/office/drawing/2014/main" id="{6A192005-4B7C-E84C-B4A2-E83783EEA2C7}"/>
              </a:ext>
            </a:extLst>
          </p:cNvPr>
          <p:cNvSpPr>
            <a:spLocks noGrp="1"/>
          </p:cNvSpPr>
          <p:nvPr>
            <p:ph idx="1"/>
          </p:nvPr>
        </p:nvSpPr>
        <p:spPr>
          <a:xfrm>
            <a:off x="381000" y="1752601"/>
            <a:ext cx="8915400" cy="5909310"/>
          </a:xfrm>
        </p:spPr>
        <p:txBody>
          <a:bodyPr/>
          <a:lstStyle/>
          <a:p>
            <a:pPr marL="0" indent="0">
              <a:buFontTx/>
              <a:buNone/>
            </a:pPr>
            <a:r>
              <a:rPr lang="en-US" altLang="en-US" sz="2400" dirty="0">
                <a:solidFill>
                  <a:schemeClr val="tx1"/>
                </a:solidFill>
              </a:rPr>
              <a:t>How to collect a statistical advantage:</a:t>
            </a:r>
          </a:p>
          <a:p>
            <a:pPr marL="0" indent="0">
              <a:buFontTx/>
              <a:buNone/>
            </a:pPr>
            <a:r>
              <a:rPr lang="en-US" altLang="en-US" sz="2400" dirty="0">
                <a:solidFill>
                  <a:schemeClr val="tx1"/>
                </a:solidFill>
              </a:rPr>
              <a:t>Let p</a:t>
            </a:r>
            <a:r>
              <a:rPr lang="en-US" altLang="en-US" sz="2400" baseline="-25000" dirty="0">
                <a:solidFill>
                  <a:schemeClr val="tx1"/>
                </a:solidFill>
              </a:rPr>
              <a:t>0</a:t>
            </a:r>
            <a:r>
              <a:rPr lang="en-US" altLang="en-US" sz="2400" dirty="0">
                <a:solidFill>
                  <a:schemeClr val="tx1"/>
                </a:solidFill>
              </a:rPr>
              <a:t>=</a:t>
            </a:r>
            <a:r>
              <a:rPr lang="en-US" altLang="en-US" sz="2400" dirty="0" err="1">
                <a:solidFill>
                  <a:schemeClr val="tx1"/>
                </a:solidFill>
              </a:rPr>
              <a:t>Pr</a:t>
            </a:r>
            <a:r>
              <a:rPr lang="en-US" altLang="en-US" sz="2400" dirty="0">
                <a:solidFill>
                  <a:schemeClr val="tx1"/>
                </a:solidFill>
              </a:rPr>
              <a:t> [</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)=1 | MSB(r)=0] </a:t>
            </a:r>
            <a:br>
              <a:rPr lang="en-US" altLang="en-US" sz="2400" dirty="0">
                <a:solidFill>
                  <a:schemeClr val="tx1"/>
                </a:solidFill>
              </a:rPr>
            </a:br>
            <a:r>
              <a:rPr lang="en-US" altLang="en-US" sz="2400" dirty="0">
                <a:solidFill>
                  <a:schemeClr val="tx1"/>
                </a:solidFill>
              </a:rPr>
              <a:t>Let p</a:t>
            </a:r>
            <a:r>
              <a:rPr lang="en-US" altLang="en-US" sz="2400" baseline="-25000" dirty="0">
                <a:solidFill>
                  <a:schemeClr val="tx1"/>
                </a:solidFill>
              </a:rPr>
              <a:t>1</a:t>
            </a:r>
            <a:r>
              <a:rPr lang="en-US" altLang="en-US" sz="2400" dirty="0">
                <a:solidFill>
                  <a:schemeClr val="tx1"/>
                </a:solidFill>
              </a:rPr>
              <a:t>=</a:t>
            </a:r>
            <a:r>
              <a:rPr lang="en-US" altLang="en-US" sz="2400" dirty="0" err="1">
                <a:solidFill>
                  <a:schemeClr val="tx1"/>
                </a:solidFill>
              </a:rPr>
              <a:t>Pr</a:t>
            </a:r>
            <a:r>
              <a:rPr lang="en-US" altLang="en-US" sz="2400" baseline="-25000" dirty="0">
                <a:solidFill>
                  <a:schemeClr val="tx1"/>
                </a:solidFill>
              </a:rPr>
              <a:t> </a:t>
            </a:r>
            <a:r>
              <a:rPr lang="en-US" altLang="en-US" sz="2400" dirty="0">
                <a:solidFill>
                  <a:schemeClr val="tx1"/>
                </a:solidFill>
              </a:rPr>
              <a:t>[</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)=1  | MSB(r)=1 ]</a:t>
            </a:r>
          </a:p>
          <a:p>
            <a:pPr marL="0" indent="0">
              <a:buFontTx/>
              <a:buNone/>
            </a:pPr>
            <a:endParaRPr lang="en-US" altLang="en-US" sz="2400" dirty="0">
              <a:solidFill>
                <a:schemeClr val="tx1"/>
              </a:solidFill>
            </a:endParaRPr>
          </a:p>
          <a:p>
            <a:pPr marL="0" indent="0">
              <a:buFontTx/>
              <a:buNone/>
            </a:pPr>
            <a:r>
              <a:rPr lang="en-US" altLang="en-US" sz="2400" dirty="0">
                <a:solidFill>
                  <a:schemeClr val="tx1"/>
                </a:solidFill>
              </a:rPr>
              <a:t>Claim 1: Prob[</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a:t>
            </a:r>
            <a:r>
              <a:rPr lang="en-US" altLang="en-US" sz="2400" dirty="0">
                <a:solidFill>
                  <a:schemeClr val="tx1"/>
                </a:solidFill>
              </a:rPr>
              <a:t>) correct]=  ½ (1-p</a:t>
            </a:r>
            <a:r>
              <a:rPr lang="en-US" altLang="en-US" sz="2400" baseline="-25000" dirty="0">
                <a:solidFill>
                  <a:schemeClr val="tx1"/>
                </a:solidFill>
              </a:rPr>
              <a:t>0</a:t>
            </a:r>
            <a:r>
              <a:rPr lang="en-US" altLang="en-US" sz="2400" dirty="0">
                <a:solidFill>
                  <a:schemeClr val="tx1"/>
                </a:solidFill>
              </a:rPr>
              <a:t>)+ ½ p</a:t>
            </a:r>
            <a:r>
              <a:rPr lang="en-US" altLang="en-US" sz="2400" baseline="-25000" dirty="0">
                <a:solidFill>
                  <a:schemeClr val="tx1"/>
                </a:solidFill>
              </a:rPr>
              <a:t>1 </a:t>
            </a:r>
            <a:r>
              <a:rPr lang="en-US" altLang="en-US" sz="2400" dirty="0">
                <a:solidFill>
                  <a:schemeClr val="tx1"/>
                </a:solidFill>
              </a:rPr>
              <a:t>&gt;1/2+</a:t>
            </a:r>
            <a:r>
              <a:rPr lang="en-US" altLang="en-US" sz="2400" dirty="0">
                <a:solidFill>
                  <a:schemeClr val="tx1"/>
                </a:solidFill>
                <a:latin typeface="Symbol" pitchFamily="2" charset="2"/>
              </a:rPr>
              <a:t>a</a:t>
            </a:r>
          </a:p>
          <a:p>
            <a:pPr marL="0" indent="0">
              <a:buFontTx/>
              <a:buNone/>
            </a:pPr>
            <a:r>
              <a:rPr lang="en-US" altLang="en-US" sz="2400" dirty="0">
                <a:solidFill>
                  <a:schemeClr val="tx1"/>
                </a:solidFill>
                <a:latin typeface="Symbol" pitchFamily="2" charset="2"/>
                <a:sym typeface="Symbol" pitchFamily="2" charset="2"/>
              </a:rPr>
              <a:t></a:t>
            </a:r>
            <a:r>
              <a:rPr lang="en-US" altLang="en-US" sz="2400" dirty="0">
                <a:solidFill>
                  <a:schemeClr val="tx1"/>
                </a:solidFill>
                <a:latin typeface="Symbol" pitchFamily="2" charset="2"/>
              </a:rPr>
              <a:t> (1-</a:t>
            </a:r>
            <a:r>
              <a:rPr lang="en-US" altLang="en-US" sz="2400" dirty="0">
                <a:solidFill>
                  <a:schemeClr val="tx1"/>
                </a:solidFill>
              </a:rPr>
              <a:t>p</a:t>
            </a:r>
            <a:r>
              <a:rPr lang="en-US" altLang="en-US" sz="2400" baseline="-25000" dirty="0">
                <a:solidFill>
                  <a:schemeClr val="tx1"/>
                </a:solidFill>
              </a:rPr>
              <a:t>0</a:t>
            </a:r>
            <a:r>
              <a:rPr lang="en-US" altLang="en-US" sz="2400" dirty="0">
                <a:solidFill>
                  <a:schemeClr val="tx1"/>
                </a:solidFill>
              </a:rPr>
              <a:t>)+p</a:t>
            </a:r>
            <a:r>
              <a:rPr lang="en-US" altLang="en-US" sz="2400" baseline="-25000" dirty="0">
                <a:solidFill>
                  <a:schemeClr val="tx1"/>
                </a:solidFill>
              </a:rPr>
              <a:t>1 </a:t>
            </a:r>
            <a:r>
              <a:rPr lang="en-US" altLang="en-US" sz="2400" dirty="0">
                <a:solidFill>
                  <a:schemeClr val="tx1"/>
                </a:solidFill>
              </a:rPr>
              <a:t>&gt;1+</a:t>
            </a:r>
            <a:r>
              <a:rPr lang="en-US" altLang="en-US" sz="2400" dirty="0">
                <a:solidFill>
                  <a:schemeClr val="tx1"/>
                </a:solidFill>
                <a:latin typeface="Symbol" pitchFamily="2" charset="2"/>
              </a:rPr>
              <a:t>a</a:t>
            </a:r>
            <a:r>
              <a:rPr lang="en-US" altLang="en-US" sz="2400" dirty="0">
                <a:solidFill>
                  <a:schemeClr val="tx1"/>
                </a:solidFill>
                <a:latin typeface="Symbol" pitchFamily="2" charset="2"/>
                <a:sym typeface="Symbol" pitchFamily="2" charset="2"/>
              </a:rPr>
              <a:t></a:t>
            </a:r>
            <a:r>
              <a:rPr lang="en-US" altLang="en-US" sz="2400" dirty="0">
                <a:solidFill>
                  <a:schemeClr val="tx1"/>
                </a:solidFill>
                <a:latin typeface="Symbol" pitchFamily="2" charset="2"/>
              </a:rPr>
              <a:t>    (</a:t>
            </a:r>
            <a:r>
              <a:rPr lang="en-US" altLang="en-US" sz="2400" dirty="0">
                <a:solidFill>
                  <a:schemeClr val="tx1"/>
                </a:solidFill>
              </a:rPr>
              <a:t>p</a:t>
            </a:r>
            <a:r>
              <a:rPr lang="en-US" altLang="en-US" sz="2400" baseline="-25000" dirty="0">
                <a:solidFill>
                  <a:schemeClr val="tx1"/>
                </a:solidFill>
              </a:rPr>
              <a:t>1</a:t>
            </a:r>
            <a:r>
              <a:rPr lang="en-US" altLang="en-US" sz="2400" dirty="0">
                <a:solidFill>
                  <a:schemeClr val="tx1"/>
                </a:solidFill>
              </a:rPr>
              <a:t> –p</a:t>
            </a:r>
            <a:r>
              <a:rPr lang="en-US" altLang="en-US" sz="2400" baseline="-25000" dirty="0">
                <a:solidFill>
                  <a:schemeClr val="tx1"/>
                </a:solidFill>
              </a:rPr>
              <a:t>0</a:t>
            </a:r>
            <a:r>
              <a:rPr lang="en-US" altLang="en-US" sz="2400" dirty="0">
                <a:solidFill>
                  <a:schemeClr val="tx1"/>
                </a:solidFill>
                <a:latin typeface="Symbol" pitchFamily="2" charset="2"/>
              </a:rPr>
              <a:t>)&gt;2a</a:t>
            </a:r>
            <a:endParaRPr lang="en-US" altLang="en-US" sz="2400" dirty="0">
              <a:solidFill>
                <a:schemeClr val="tx1"/>
              </a:solidFill>
            </a:endParaRPr>
          </a:p>
          <a:p>
            <a:pPr marL="0" indent="0">
              <a:buFontTx/>
              <a:buNone/>
            </a:pPr>
            <a:r>
              <a:rPr lang="en-US" altLang="en-US" sz="2400" dirty="0">
                <a:solidFill>
                  <a:schemeClr val="tx1"/>
                </a:solidFill>
              </a:rPr>
              <a:t>Can estimate p</a:t>
            </a:r>
            <a:r>
              <a:rPr lang="en-US" altLang="en-US" sz="2400" baseline="-25000" dirty="0">
                <a:solidFill>
                  <a:schemeClr val="tx1"/>
                </a:solidFill>
              </a:rPr>
              <a:t>1</a:t>
            </a:r>
            <a:r>
              <a:rPr lang="en-US" altLang="en-US" sz="2400" dirty="0">
                <a:solidFill>
                  <a:schemeClr val="tx1"/>
                </a:solidFill>
              </a:rPr>
              <a:t> and p</a:t>
            </a:r>
            <a:r>
              <a:rPr lang="en-US" altLang="en-US" sz="2400" baseline="-25000" dirty="0">
                <a:solidFill>
                  <a:schemeClr val="tx1"/>
                </a:solidFill>
              </a:rPr>
              <a:t>0</a:t>
            </a:r>
            <a:r>
              <a:rPr lang="en-US" altLang="en-US" sz="2400" dirty="0">
                <a:solidFill>
                  <a:schemeClr val="tx1"/>
                </a:solidFill>
              </a:rPr>
              <a:t> by letting </a:t>
            </a:r>
          </a:p>
          <a:p>
            <a:pPr marL="0" indent="0">
              <a:buFontTx/>
              <a:buNone/>
            </a:pPr>
            <a:r>
              <a:rPr lang="en-US" altLang="en-US" sz="2400" dirty="0">
                <a:solidFill>
                  <a:schemeClr val="tx1"/>
                </a:solidFill>
              </a:rPr>
              <a:t>est</a:t>
            </a:r>
            <a:r>
              <a:rPr lang="en-US" altLang="en-US" sz="2400" baseline="-25000" dirty="0">
                <a:solidFill>
                  <a:schemeClr val="tx1"/>
                </a:solidFill>
              </a:rPr>
              <a:t>p0</a:t>
            </a:r>
            <a:r>
              <a:rPr lang="en-US" altLang="en-US" sz="2400" dirty="0">
                <a:solidFill>
                  <a:schemeClr val="tx1"/>
                </a:solidFill>
              </a:rPr>
              <a:t>= 1/m </a:t>
            </a:r>
            <a:r>
              <a:rPr lang="en-US" altLang="en-US" sz="2400" dirty="0">
                <a:solidFill>
                  <a:schemeClr val="tx1"/>
                </a:solidFill>
                <a:latin typeface="Symbol" pitchFamily="2" charset="2"/>
              </a:rPr>
              <a:t>∑</a:t>
            </a:r>
            <a:r>
              <a:rPr lang="en-US" altLang="en-US" sz="2400" baseline="-25000" dirty="0" err="1">
                <a:solidFill>
                  <a:schemeClr val="tx1"/>
                </a:solidFill>
              </a:rPr>
              <a:t>i</a:t>
            </a:r>
            <a:r>
              <a:rPr lang="en-US" altLang="en-US" sz="2400" baseline="30000" dirty="0" err="1">
                <a:solidFill>
                  <a:schemeClr val="tx1"/>
                </a:solidFill>
              </a:rPr>
              <a:t>m</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ri</a:t>
            </a:r>
            <a:r>
              <a:rPr lang="en-US" altLang="en-US" sz="2400" dirty="0">
                <a:solidFill>
                  <a:schemeClr val="tx1"/>
                </a:solidFill>
              </a:rPr>
              <a:t>) for random </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 </a:t>
            </a:r>
            <a:r>
              <a:rPr lang="en-US" altLang="en-US" sz="2400" dirty="0" err="1">
                <a:solidFill>
                  <a:schemeClr val="tx1"/>
                </a:solidFill>
              </a:rPr>
              <a:t>s.t.</a:t>
            </a:r>
            <a:r>
              <a:rPr lang="en-US" altLang="en-US" sz="2400" dirty="0">
                <a:solidFill>
                  <a:schemeClr val="tx1"/>
                </a:solidFill>
              </a:rPr>
              <a:t> </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)=0</a:t>
            </a:r>
          </a:p>
          <a:p>
            <a:pPr marL="0" indent="0">
              <a:buFontTx/>
              <a:buNone/>
            </a:pPr>
            <a:r>
              <a:rPr lang="en-US" altLang="en-US" sz="2400" dirty="0">
                <a:solidFill>
                  <a:schemeClr val="tx1"/>
                </a:solidFill>
              </a:rPr>
              <a:t>est</a:t>
            </a:r>
            <a:r>
              <a:rPr lang="en-US" altLang="en-US" sz="2400" baseline="-25000" dirty="0">
                <a:solidFill>
                  <a:schemeClr val="tx1"/>
                </a:solidFill>
              </a:rPr>
              <a:t>p1</a:t>
            </a:r>
            <a:r>
              <a:rPr lang="en-US" altLang="en-US" sz="2400" dirty="0">
                <a:solidFill>
                  <a:schemeClr val="tx1"/>
                </a:solidFill>
              </a:rPr>
              <a:t>=1/m </a:t>
            </a:r>
            <a:r>
              <a:rPr lang="en-US" altLang="en-US" sz="2400" dirty="0">
                <a:solidFill>
                  <a:schemeClr val="tx1"/>
                </a:solidFill>
                <a:latin typeface="Symbol" pitchFamily="2" charset="2"/>
              </a:rPr>
              <a:t>∑</a:t>
            </a:r>
            <a:r>
              <a:rPr lang="en-US" altLang="en-US" sz="2400" baseline="-25000" dirty="0" err="1">
                <a:solidFill>
                  <a:schemeClr val="tx1"/>
                </a:solidFill>
              </a:rPr>
              <a:t>i</a:t>
            </a:r>
            <a:r>
              <a:rPr lang="en-US" altLang="en-US" sz="2400" baseline="30000" dirty="0" err="1">
                <a:solidFill>
                  <a:schemeClr val="tx1"/>
                </a:solidFill>
              </a:rPr>
              <a:t>m</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p,g,g</a:t>
            </a:r>
            <a:r>
              <a:rPr lang="en-US" altLang="en-US" sz="2400" baseline="30000" dirty="0" err="1">
                <a:solidFill>
                  <a:schemeClr val="tx1"/>
                </a:solidFill>
              </a:rPr>
              <a:t>ri</a:t>
            </a:r>
            <a:r>
              <a:rPr lang="en-US" altLang="en-US" sz="2400" dirty="0">
                <a:solidFill>
                  <a:schemeClr val="tx1"/>
                </a:solidFill>
              </a:rPr>
              <a:t>) for random </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 </a:t>
            </a:r>
            <a:r>
              <a:rPr lang="en-US" altLang="en-US" sz="2400" dirty="0" err="1">
                <a:solidFill>
                  <a:schemeClr val="tx1"/>
                </a:solidFill>
              </a:rPr>
              <a:t>s.t.</a:t>
            </a:r>
            <a:r>
              <a:rPr lang="en-US" altLang="en-US" sz="2400" dirty="0">
                <a:solidFill>
                  <a:schemeClr val="tx1"/>
                </a:solidFill>
              </a:rPr>
              <a:t> </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)=1</a:t>
            </a:r>
          </a:p>
          <a:p>
            <a:pPr marL="0" indent="0">
              <a:buFontTx/>
              <a:buNone/>
            </a:pPr>
            <a:r>
              <a:rPr lang="en-US" altLang="en-US" sz="2400" dirty="0">
                <a:solidFill>
                  <a:schemeClr val="tx1"/>
                </a:solidFill>
              </a:rPr>
              <a:t>Claim 2: m&gt;1/4(</a:t>
            </a:r>
            <a:r>
              <a:rPr lang="en-US" altLang="en-US" sz="2400" dirty="0">
                <a:solidFill>
                  <a:schemeClr val="tx1"/>
                </a:solidFill>
                <a:latin typeface="Symbol" pitchFamily="2" charset="2"/>
              </a:rPr>
              <a:t>a/2</a:t>
            </a:r>
            <a:r>
              <a:rPr lang="en-US" altLang="en-US" sz="2400" dirty="0">
                <a:solidFill>
                  <a:schemeClr val="tx1"/>
                </a:solidFill>
              </a:rPr>
              <a:t>)</a:t>
            </a:r>
            <a:r>
              <a:rPr lang="en-US" altLang="en-US" sz="2400" baseline="30000" dirty="0">
                <a:solidFill>
                  <a:schemeClr val="tx1"/>
                </a:solidFill>
              </a:rPr>
              <a:t>2</a:t>
            </a:r>
            <a:r>
              <a:rPr lang="en-US" altLang="en-US" sz="2400" dirty="0">
                <a:solidFill>
                  <a:schemeClr val="tx1"/>
                </a:solidFill>
                <a:latin typeface="Symbol" pitchFamily="2" charset="2"/>
              </a:rPr>
              <a:t>d/2⇒ </a:t>
            </a:r>
            <a:r>
              <a:rPr lang="en-US" altLang="en-US" sz="2400" dirty="0">
                <a:solidFill>
                  <a:schemeClr val="tx1"/>
                </a:solidFill>
              </a:rPr>
              <a:t>Prob |p</a:t>
            </a:r>
            <a:r>
              <a:rPr lang="en-US" altLang="en-US" sz="2400" baseline="-25000" dirty="0">
                <a:solidFill>
                  <a:schemeClr val="tx1"/>
                </a:solidFill>
              </a:rPr>
              <a:t>0</a:t>
            </a:r>
            <a:r>
              <a:rPr lang="en-US" altLang="en-US" sz="2400" dirty="0">
                <a:solidFill>
                  <a:schemeClr val="tx1"/>
                </a:solidFill>
              </a:rPr>
              <a:t> – est</a:t>
            </a:r>
            <a:r>
              <a:rPr lang="en-US" altLang="en-US" sz="2400" baseline="-25000" dirty="0">
                <a:solidFill>
                  <a:schemeClr val="tx1"/>
                </a:solidFill>
              </a:rPr>
              <a:t>p0</a:t>
            </a:r>
            <a:r>
              <a:rPr lang="en-US" altLang="en-US" sz="2400" dirty="0">
                <a:solidFill>
                  <a:schemeClr val="tx1"/>
                </a:solidFill>
              </a:rPr>
              <a:t>|&lt; </a:t>
            </a:r>
            <a:r>
              <a:rPr lang="en-US" altLang="en-US" sz="2400" dirty="0">
                <a:solidFill>
                  <a:schemeClr val="tx1"/>
                </a:solidFill>
                <a:latin typeface="Symbol" pitchFamily="2" charset="2"/>
              </a:rPr>
              <a:t>a</a:t>
            </a:r>
            <a:r>
              <a:rPr lang="en-US" altLang="en-US" sz="2400" dirty="0">
                <a:solidFill>
                  <a:schemeClr val="tx1"/>
                </a:solidFill>
              </a:rPr>
              <a:t>/2] &gt;1-</a:t>
            </a:r>
            <a:r>
              <a:rPr lang="en-US" altLang="en-US" sz="2400" dirty="0">
                <a:solidFill>
                  <a:schemeClr val="tx1"/>
                </a:solidFill>
                <a:latin typeface="Symbol" pitchFamily="2" charset="2"/>
              </a:rPr>
              <a:t>d/2 &amp;</a:t>
            </a:r>
            <a:endParaRPr lang="en-US" altLang="en-US" sz="2400" dirty="0">
              <a:solidFill>
                <a:schemeClr val="tx1"/>
              </a:solidFill>
            </a:endParaRPr>
          </a:p>
          <a:p>
            <a:pPr marL="0" indent="0">
              <a:buFontTx/>
              <a:buNone/>
            </a:pPr>
            <a:r>
              <a:rPr lang="en-US" altLang="en-US" sz="2400" dirty="0">
                <a:solidFill>
                  <a:schemeClr val="tx1"/>
                </a:solidFill>
              </a:rPr>
              <a:t>		                   Prob |p</a:t>
            </a:r>
            <a:r>
              <a:rPr lang="en-US" altLang="en-US" sz="2400" baseline="-25000" dirty="0">
                <a:solidFill>
                  <a:schemeClr val="tx1"/>
                </a:solidFill>
              </a:rPr>
              <a:t>1</a:t>
            </a:r>
            <a:r>
              <a:rPr lang="en-US" altLang="en-US" sz="2400" dirty="0">
                <a:solidFill>
                  <a:schemeClr val="tx1"/>
                </a:solidFill>
              </a:rPr>
              <a:t> – est</a:t>
            </a:r>
            <a:r>
              <a:rPr lang="en-US" altLang="en-US" sz="2400" baseline="-25000" dirty="0">
                <a:solidFill>
                  <a:schemeClr val="tx1"/>
                </a:solidFill>
              </a:rPr>
              <a:t>p1</a:t>
            </a:r>
            <a:r>
              <a:rPr lang="en-US" altLang="en-US" sz="2400" dirty="0">
                <a:solidFill>
                  <a:schemeClr val="tx1"/>
                </a:solidFill>
              </a:rPr>
              <a:t>| &lt; </a:t>
            </a:r>
            <a:r>
              <a:rPr lang="en-US" altLang="en-US" sz="2400" dirty="0">
                <a:solidFill>
                  <a:schemeClr val="tx1"/>
                </a:solidFill>
                <a:latin typeface="Symbol" pitchFamily="2" charset="2"/>
              </a:rPr>
              <a:t>a</a:t>
            </a:r>
            <a:r>
              <a:rPr lang="en-US" altLang="en-US" sz="2400" dirty="0">
                <a:solidFill>
                  <a:schemeClr val="tx1"/>
                </a:solidFill>
              </a:rPr>
              <a:t>/2] &gt;1-</a:t>
            </a:r>
            <a:r>
              <a:rPr lang="en-US" altLang="en-US" sz="2400" dirty="0">
                <a:solidFill>
                  <a:schemeClr val="tx1"/>
                </a:solidFill>
                <a:latin typeface="Symbol" pitchFamily="2" charset="2"/>
              </a:rPr>
              <a:t>d/2</a:t>
            </a:r>
          </a:p>
          <a:p>
            <a:pPr marL="0" indent="0">
              <a:buFontTx/>
              <a:buNone/>
            </a:pPr>
            <a:r>
              <a:rPr lang="en-US" altLang="en-US" sz="2400" dirty="0" err="1">
                <a:solidFill>
                  <a:schemeClr val="tx1"/>
                </a:solidFill>
              </a:rPr>
              <a:t>Pf</a:t>
            </a:r>
            <a:r>
              <a:rPr lang="en-US" altLang="en-US" sz="2400" dirty="0">
                <a:solidFill>
                  <a:schemeClr val="tx1"/>
                </a:solidFill>
              </a:rPr>
              <a:t>: By Law of large numbers (LLN).</a:t>
            </a:r>
          </a:p>
          <a:p>
            <a:pPr marL="0" indent="0">
              <a:buFontTx/>
              <a:buNone/>
            </a:pPr>
            <a:endParaRPr lang="en-US" altLang="en-US" sz="2400" dirty="0">
              <a:solidFill>
                <a:schemeClr val="tx1"/>
              </a:solidFill>
              <a:latin typeface="Symbol" pitchFamily="2" charset="2"/>
            </a:endParaRPr>
          </a:p>
          <a:p>
            <a:pPr marL="0" indent="0">
              <a:buFontTx/>
              <a:buNone/>
            </a:pPr>
            <a:endParaRPr lang="en-US" altLang="en-US" sz="2400" dirty="0">
              <a:solidFill>
                <a:schemeClr val="tx1"/>
              </a:solidFill>
            </a:endParaRPr>
          </a:p>
          <a:p>
            <a:pPr marL="0" indent="0">
              <a:buFontTx/>
              <a:buNone/>
            </a:pPr>
            <a:endParaRPr lang="en-US" altLang="en-US" sz="2400" dirty="0">
              <a:solidFill>
                <a:schemeClr val="tx1"/>
              </a:solidFill>
            </a:endParaRPr>
          </a:p>
        </p:txBody>
      </p:sp>
    </p:spTree>
    <p:extLst>
      <p:ext uri="{BB962C8B-B14F-4D97-AF65-F5344CB8AC3E}">
        <p14:creationId xmlns:p14="http://schemas.microsoft.com/office/powerpoint/2010/main" val="1237720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2F40336-D204-AA43-B4B3-9F103AF4E4F9}"/>
              </a:ext>
            </a:extLst>
          </p:cNvPr>
          <p:cNvSpPr>
            <a:spLocks noGrp="1"/>
          </p:cNvSpPr>
          <p:nvPr>
            <p:ph type="title"/>
          </p:nvPr>
        </p:nvSpPr>
        <p:spPr>
          <a:xfrm>
            <a:off x="421640" y="-228600"/>
            <a:ext cx="8763000" cy="2769989"/>
          </a:xfrm>
        </p:spPr>
        <p:txBody>
          <a:bodyPr>
            <a:normAutofit fontScale="90000"/>
          </a:bodyPr>
          <a:lstStyle/>
          <a:p>
            <a:br>
              <a:rPr lang="en-US" altLang="en-US" sz="2800" dirty="0"/>
            </a:br>
            <a:r>
              <a:rPr lang="en-US" altLang="en-US" sz="2800" dirty="0"/>
              <a:t> </a:t>
            </a:r>
            <a:r>
              <a:rPr lang="en-US" altLang="en-US" sz="2800" dirty="0" err="1"/>
              <a:t>Pr</a:t>
            </a:r>
            <a:r>
              <a:rPr lang="en-US" altLang="en-US" sz="2800" baseline="-25000" dirty="0" err="1"/>
              <a:t>y,Pred</a:t>
            </a:r>
            <a:r>
              <a:rPr lang="en-US" altLang="en-US" sz="2800" dirty="0"/>
              <a:t> [</a:t>
            </a:r>
            <a:r>
              <a:rPr lang="en-US" altLang="en-US" sz="2800" dirty="0" err="1"/>
              <a:t>Pred</a:t>
            </a:r>
            <a:r>
              <a:rPr lang="en-US" altLang="en-US" sz="2800" dirty="0"/>
              <a:t>(</a:t>
            </a:r>
            <a:r>
              <a:rPr lang="en-US" altLang="en-US" sz="2800" dirty="0" err="1"/>
              <a:t>p,g,y</a:t>
            </a:r>
            <a:r>
              <a:rPr lang="en-US" altLang="en-US" sz="2800" dirty="0"/>
              <a:t>)=</a:t>
            </a:r>
            <a:r>
              <a:rPr lang="en-US" altLang="en-US" sz="2800" dirty="0" err="1"/>
              <a:t>MSB</a:t>
            </a:r>
            <a:r>
              <a:rPr lang="en-US" altLang="en-US" sz="2800" baseline="-25000" dirty="0" err="1"/>
              <a:t>p,g</a:t>
            </a:r>
            <a:r>
              <a:rPr lang="en-US" altLang="en-US" sz="2800" dirty="0"/>
              <a:t> (x)]&gt;1/2+</a:t>
            </a:r>
            <a:r>
              <a:rPr lang="en-US" altLang="en-US" sz="2800" dirty="0">
                <a:latin typeface="Symbol" pitchFamily="2" charset="2"/>
              </a:rPr>
              <a:t>a</a:t>
            </a:r>
            <a:br>
              <a:rPr lang="en-US" altLang="en-US" sz="2800" dirty="0">
                <a:latin typeface="Symbol" pitchFamily="2" charset="2"/>
              </a:rPr>
            </a:br>
            <a:br>
              <a:rPr lang="en-US" altLang="en-US" sz="2800" dirty="0"/>
            </a:br>
            <a:br>
              <a:rPr lang="en-US" altLang="en-US" sz="3200" dirty="0"/>
            </a:br>
            <a:br>
              <a:rPr lang="en-US" altLang="en-US" sz="3200" dirty="0"/>
            </a:br>
            <a:endParaRPr lang="en-US" altLang="en-US" sz="3200" dirty="0"/>
          </a:p>
        </p:txBody>
      </p:sp>
      <p:sp>
        <p:nvSpPr>
          <p:cNvPr id="3" name="Content Placeholder 2">
            <a:extLst>
              <a:ext uri="{FF2B5EF4-FFF2-40B4-BE49-F238E27FC236}">
                <a16:creationId xmlns:a16="http://schemas.microsoft.com/office/drawing/2014/main" id="{B77490D1-E7FE-0947-A8AB-FE391541F93C}"/>
              </a:ext>
            </a:extLst>
          </p:cNvPr>
          <p:cNvSpPr>
            <a:spLocks noGrp="1"/>
          </p:cNvSpPr>
          <p:nvPr>
            <p:ph idx="1"/>
          </p:nvPr>
        </p:nvSpPr>
        <p:spPr>
          <a:xfrm>
            <a:off x="238760" y="843677"/>
            <a:ext cx="8915400" cy="5170646"/>
          </a:xfrm>
        </p:spPr>
        <p:txBody>
          <a:bodyPr>
            <a:normAutofit fontScale="92500" lnSpcReduction="10000"/>
          </a:bodyPr>
          <a:lstStyle/>
          <a:p>
            <a:pPr marL="0" indent="0">
              <a:buFontTx/>
              <a:buNone/>
            </a:pPr>
            <a:r>
              <a:rPr lang="en-US" altLang="en-US" sz="2400" b="1" u="sng" dirty="0">
                <a:solidFill>
                  <a:schemeClr val="tx1"/>
                </a:solidFill>
              </a:rPr>
              <a:t>PRED’(</a:t>
            </a:r>
            <a:r>
              <a:rPr lang="en-US" altLang="en-US" sz="2400" b="1" u="sng" dirty="0" err="1">
                <a:solidFill>
                  <a:schemeClr val="tx1"/>
                </a:solidFill>
              </a:rPr>
              <a:t>p,g,y</a:t>
            </a:r>
            <a:r>
              <a:rPr lang="en-US" altLang="en-US" sz="2400" b="1" u="sng" dirty="0">
                <a:solidFill>
                  <a:schemeClr val="tx1"/>
                </a:solidFill>
              </a:rPr>
              <a:t>)</a:t>
            </a:r>
          </a:p>
          <a:p>
            <a:pPr marL="0" indent="0">
              <a:buFontTx/>
              <a:buNone/>
            </a:pPr>
            <a:r>
              <a:rPr lang="en-US" altLang="en-US" sz="2400" dirty="0">
                <a:solidFill>
                  <a:schemeClr val="tx1"/>
                </a:solidFill>
              </a:rPr>
              <a:t>Let m =1/4(</a:t>
            </a:r>
            <a:r>
              <a:rPr lang="en-US" altLang="en-US" sz="2400" dirty="0">
                <a:solidFill>
                  <a:schemeClr val="tx1"/>
                </a:solidFill>
                <a:latin typeface="Symbol" pitchFamily="2" charset="2"/>
              </a:rPr>
              <a:t>a/2</a:t>
            </a:r>
            <a:r>
              <a:rPr lang="en-US" altLang="en-US" sz="2400" dirty="0">
                <a:solidFill>
                  <a:schemeClr val="tx1"/>
                </a:solidFill>
              </a:rPr>
              <a:t>)</a:t>
            </a:r>
            <a:r>
              <a:rPr lang="en-US" altLang="en-US" sz="2400" baseline="30000" dirty="0">
                <a:solidFill>
                  <a:schemeClr val="tx1"/>
                </a:solidFill>
              </a:rPr>
              <a:t>2</a:t>
            </a:r>
            <a:r>
              <a:rPr lang="en-US" altLang="en-US" sz="2400" dirty="0">
                <a:solidFill>
                  <a:schemeClr val="tx1"/>
                </a:solidFill>
              </a:rPr>
              <a:t>(</a:t>
            </a:r>
            <a:r>
              <a:rPr lang="en-US" altLang="en-US" sz="2400" dirty="0">
                <a:solidFill>
                  <a:schemeClr val="tx1"/>
                </a:solidFill>
                <a:latin typeface="Symbol" pitchFamily="2" charset="2"/>
              </a:rPr>
              <a:t>d</a:t>
            </a:r>
            <a:r>
              <a:rPr lang="en-US" altLang="en-US" sz="2400" dirty="0">
                <a:solidFill>
                  <a:schemeClr val="tx1"/>
                </a:solidFill>
              </a:rPr>
              <a:t>/2)</a:t>
            </a:r>
            <a:endParaRPr lang="en-US" altLang="en-US" sz="2400" b="1" u="sng" dirty="0">
              <a:solidFill>
                <a:schemeClr val="tx1"/>
              </a:solidFill>
            </a:endParaRPr>
          </a:p>
          <a:p>
            <a:pPr marL="0" indent="0">
              <a:buFontTx/>
              <a:buAutoNum type="arabicPeriod"/>
            </a:pPr>
            <a:r>
              <a:rPr lang="en-US" altLang="en-US" sz="2400" dirty="0">
                <a:solidFill>
                  <a:schemeClr val="tx1"/>
                </a:solidFill>
              </a:rPr>
              <a:t>Est</a:t>
            </a:r>
            <a:r>
              <a:rPr lang="en-US" altLang="en-US" sz="2400" baseline="-25000" dirty="0">
                <a:solidFill>
                  <a:schemeClr val="tx1"/>
                </a:solidFill>
              </a:rPr>
              <a:t>y</a:t>
            </a:r>
            <a:r>
              <a:rPr lang="en-US" altLang="en-US" sz="2400" dirty="0">
                <a:solidFill>
                  <a:schemeClr val="tx1"/>
                </a:solidFill>
              </a:rPr>
              <a:t>:= 1/m</a:t>
            </a:r>
            <a:r>
              <a:rPr lang="en-US" altLang="en-US" sz="2400" dirty="0">
                <a:solidFill>
                  <a:schemeClr val="tx1"/>
                </a:solidFill>
                <a:latin typeface="Symbol" pitchFamily="2" charset="2"/>
              </a:rPr>
              <a:t>S</a:t>
            </a:r>
            <a:r>
              <a:rPr lang="en-US" altLang="en-US" sz="2400" baseline="-25000" dirty="0">
                <a:solidFill>
                  <a:schemeClr val="tx1"/>
                </a:solidFill>
              </a:rPr>
              <a:t>0&lt;</a:t>
            </a:r>
            <a:r>
              <a:rPr lang="en-US" altLang="en-US" sz="2400" baseline="-25000" dirty="0" err="1">
                <a:solidFill>
                  <a:schemeClr val="tx1"/>
                </a:solidFill>
              </a:rPr>
              <a:t>i</a:t>
            </a:r>
            <a:r>
              <a:rPr lang="en-US" altLang="en-US" sz="2400" baseline="-25000" dirty="0">
                <a:solidFill>
                  <a:schemeClr val="tx1"/>
                </a:solidFill>
              </a:rPr>
              <a:t>&lt;m </a:t>
            </a:r>
            <a:r>
              <a:rPr lang="en-US" altLang="en-US" sz="2400" dirty="0" err="1">
                <a:solidFill>
                  <a:schemeClr val="tx1"/>
                </a:solidFill>
              </a:rPr>
              <a:t>Pred</a:t>
            </a:r>
            <a:r>
              <a:rPr lang="en-US" altLang="en-US" sz="2400" dirty="0">
                <a:solidFill>
                  <a:schemeClr val="tx1"/>
                </a:solidFill>
              </a:rPr>
              <a:t>(</a:t>
            </a:r>
            <a:r>
              <a:rPr lang="en-US" altLang="en-US" sz="2400" dirty="0" err="1">
                <a:solidFill>
                  <a:schemeClr val="tx1"/>
                </a:solidFill>
              </a:rPr>
              <a:t>p,g,yg</a:t>
            </a:r>
            <a:r>
              <a:rPr lang="en-US" altLang="en-US" sz="2400" baseline="30000" dirty="0" err="1">
                <a:solidFill>
                  <a:schemeClr val="tx1"/>
                </a:solidFill>
              </a:rPr>
              <a:t>r</a:t>
            </a:r>
            <a:r>
              <a:rPr lang="en-US" altLang="en-US" sz="1800" baseline="30000" dirty="0" err="1">
                <a:solidFill>
                  <a:schemeClr val="tx1"/>
                </a:solidFill>
              </a:rPr>
              <a:t>i</a:t>
            </a:r>
            <a:r>
              <a:rPr lang="en-US" altLang="en-US" sz="2400" dirty="0">
                <a:solidFill>
                  <a:schemeClr val="tx1"/>
                </a:solidFill>
              </a:rPr>
              <a:t> mod p) for random </a:t>
            </a:r>
            <a:r>
              <a:rPr lang="en-US" altLang="en-US" sz="2400" dirty="0" err="1">
                <a:solidFill>
                  <a:schemeClr val="tx1"/>
                </a:solidFill>
              </a:rPr>
              <a:t>r</a:t>
            </a:r>
            <a:r>
              <a:rPr lang="en-US" altLang="en-US" sz="2400" baseline="-25000" dirty="0" err="1">
                <a:solidFill>
                  <a:schemeClr val="tx1"/>
                </a:solidFill>
              </a:rPr>
              <a:t>i</a:t>
            </a:r>
            <a:r>
              <a:rPr lang="en-US" altLang="en-US" sz="2400" dirty="0">
                <a:solidFill>
                  <a:schemeClr val="tx1"/>
                </a:solidFill>
              </a:rPr>
              <a:t>&lt;(p-1)/2</a:t>
            </a:r>
          </a:p>
          <a:p>
            <a:pPr marL="0" indent="0">
              <a:buFontTx/>
              <a:buAutoNum type="arabicPeriod"/>
            </a:pPr>
            <a:r>
              <a:rPr lang="en-US" altLang="en-US" sz="2400" dirty="0">
                <a:solidFill>
                  <a:schemeClr val="tx1"/>
                </a:solidFill>
              </a:rPr>
              <a:t>  If |est</a:t>
            </a:r>
            <a:r>
              <a:rPr lang="en-US" altLang="en-US" sz="2400" baseline="-25000" dirty="0">
                <a:solidFill>
                  <a:schemeClr val="tx1"/>
                </a:solidFill>
              </a:rPr>
              <a:t>y</a:t>
            </a:r>
            <a:r>
              <a:rPr lang="en-US" altLang="en-US" sz="2400" dirty="0">
                <a:solidFill>
                  <a:schemeClr val="tx1"/>
                </a:solidFill>
              </a:rPr>
              <a:t>-est</a:t>
            </a:r>
            <a:r>
              <a:rPr lang="en-US" altLang="en-US" sz="2400" baseline="-25000" dirty="0">
                <a:solidFill>
                  <a:schemeClr val="tx1"/>
                </a:solidFill>
              </a:rPr>
              <a:t>p0</a:t>
            </a:r>
            <a:r>
              <a:rPr lang="en-US" altLang="en-US" sz="2400" dirty="0">
                <a:solidFill>
                  <a:schemeClr val="tx1"/>
                </a:solidFill>
              </a:rPr>
              <a:t>|&lt;</a:t>
            </a:r>
            <a:r>
              <a:rPr lang="en-US" altLang="en-US" sz="2400" dirty="0">
                <a:solidFill>
                  <a:schemeClr val="tx1"/>
                </a:solidFill>
                <a:latin typeface="Symbol" pitchFamily="2" charset="2"/>
              </a:rPr>
              <a:t>a+1/2</a:t>
            </a:r>
            <a:r>
              <a:rPr lang="en-US" altLang="en-US" sz="2400" dirty="0">
                <a:solidFill>
                  <a:schemeClr val="tx1"/>
                </a:solidFill>
              </a:rPr>
              <a:t>n</a:t>
            </a:r>
            <a:r>
              <a:rPr lang="en-US" altLang="en-US" sz="2400" dirty="0">
                <a:solidFill>
                  <a:schemeClr val="tx1"/>
                </a:solidFill>
                <a:latin typeface="Symbol" pitchFamily="2" charset="2"/>
              </a:rPr>
              <a:t> </a:t>
            </a:r>
            <a:r>
              <a:rPr lang="en-US" altLang="en-US" sz="2400" dirty="0">
                <a:solidFill>
                  <a:schemeClr val="tx1"/>
                </a:solidFill>
              </a:rPr>
              <a:t>output 0. </a:t>
            </a:r>
          </a:p>
          <a:p>
            <a:pPr marL="0" indent="0">
              <a:buFontTx/>
              <a:buNone/>
            </a:pPr>
            <a:r>
              <a:rPr lang="en-US" altLang="en-US" sz="2400" dirty="0">
                <a:solidFill>
                  <a:schemeClr val="tx1"/>
                </a:solidFill>
              </a:rPr>
              <a:t>     If |est</a:t>
            </a:r>
            <a:r>
              <a:rPr lang="en-US" altLang="en-US" sz="2400" baseline="-25000" dirty="0">
                <a:solidFill>
                  <a:schemeClr val="tx1"/>
                </a:solidFill>
              </a:rPr>
              <a:t>y</a:t>
            </a:r>
            <a:r>
              <a:rPr lang="en-US" altLang="en-US" sz="2400" dirty="0">
                <a:solidFill>
                  <a:schemeClr val="tx1"/>
                </a:solidFill>
              </a:rPr>
              <a:t>-est</a:t>
            </a:r>
            <a:r>
              <a:rPr lang="en-US" altLang="en-US" sz="2400" baseline="-25000" dirty="0">
                <a:solidFill>
                  <a:schemeClr val="tx1"/>
                </a:solidFill>
              </a:rPr>
              <a:t>p1</a:t>
            </a:r>
            <a:r>
              <a:rPr lang="en-US" altLang="en-US" sz="2400" dirty="0">
                <a:solidFill>
                  <a:schemeClr val="tx1"/>
                </a:solidFill>
              </a:rPr>
              <a:t>|&lt; </a:t>
            </a:r>
            <a:r>
              <a:rPr lang="en-US" altLang="en-US" sz="2400" dirty="0">
                <a:solidFill>
                  <a:schemeClr val="tx1"/>
                </a:solidFill>
                <a:latin typeface="Symbol" pitchFamily="2" charset="2"/>
              </a:rPr>
              <a:t>a +1/2</a:t>
            </a:r>
            <a:r>
              <a:rPr lang="en-US" altLang="en-US" sz="2400" dirty="0">
                <a:solidFill>
                  <a:schemeClr val="tx1"/>
                </a:solidFill>
              </a:rPr>
              <a:t>n</a:t>
            </a:r>
            <a:r>
              <a:rPr lang="en-US" altLang="en-US" sz="2400" dirty="0">
                <a:solidFill>
                  <a:schemeClr val="tx1"/>
                </a:solidFill>
                <a:latin typeface="Symbol" pitchFamily="2" charset="2"/>
              </a:rPr>
              <a:t> </a:t>
            </a:r>
            <a:r>
              <a:rPr lang="en-US" altLang="en-US" sz="2400" dirty="0">
                <a:solidFill>
                  <a:schemeClr val="tx1"/>
                </a:solidFill>
              </a:rPr>
              <a:t>output 1.</a:t>
            </a:r>
            <a:endParaRPr lang="en-US" altLang="en-US" sz="2400" b="1" dirty="0">
              <a:solidFill>
                <a:schemeClr val="tx1"/>
              </a:solidFill>
            </a:endParaRPr>
          </a:p>
          <a:p>
            <a:pPr marL="0" indent="0">
              <a:buFontTx/>
              <a:buNone/>
            </a:pPr>
            <a:r>
              <a:rPr lang="en-US" altLang="en-US" sz="2400" b="1" u="sng" dirty="0">
                <a:solidFill>
                  <a:schemeClr val="tx1"/>
                </a:solidFill>
              </a:rPr>
              <a:t>Analysis of PRED’ for special y=</a:t>
            </a:r>
            <a:r>
              <a:rPr lang="en-US" altLang="en-US" sz="2400" b="1" u="sng" dirty="0" err="1">
                <a:solidFill>
                  <a:schemeClr val="tx1"/>
                </a:solidFill>
              </a:rPr>
              <a:t>g</a:t>
            </a:r>
            <a:r>
              <a:rPr lang="en-US" altLang="en-US" sz="2400" b="1" u="sng" baseline="30000" dirty="0" err="1">
                <a:solidFill>
                  <a:schemeClr val="tx1"/>
                </a:solidFill>
              </a:rPr>
              <a:t>x</a:t>
            </a:r>
            <a:r>
              <a:rPr lang="en-US" altLang="en-US" sz="2400" b="1" u="sng" dirty="0">
                <a:solidFill>
                  <a:schemeClr val="tx1"/>
                </a:solidFill>
              </a:rPr>
              <a:t> mod p  </a:t>
            </a:r>
            <a:r>
              <a:rPr lang="en-US" altLang="en-US" sz="2400" b="1" dirty="0" err="1">
                <a:solidFill>
                  <a:schemeClr val="tx1"/>
                </a:solidFill>
              </a:rPr>
              <a:t>s.t.</a:t>
            </a:r>
            <a:r>
              <a:rPr lang="en-US" altLang="en-US" sz="2400" b="1" dirty="0">
                <a:solidFill>
                  <a:schemeClr val="tx1"/>
                </a:solidFill>
              </a:rPr>
              <a:t> </a:t>
            </a:r>
          </a:p>
          <a:p>
            <a:pPr marL="0" indent="0">
              <a:buFontTx/>
              <a:buNone/>
            </a:pPr>
            <a:r>
              <a:rPr lang="en-US" altLang="en-US" sz="2400" dirty="0">
                <a:solidFill>
                  <a:schemeClr val="tx1"/>
                </a:solidFill>
              </a:rPr>
              <a:t>either 1&lt;x&lt;(p-1)/2n</a:t>
            </a:r>
            <a:r>
              <a:rPr lang="en-US" altLang="en-US" sz="2400" baseline="30000" dirty="0">
                <a:solidFill>
                  <a:schemeClr val="tx1"/>
                </a:solidFill>
              </a:rPr>
              <a:t>  </a:t>
            </a:r>
            <a:r>
              <a:rPr lang="en-US" altLang="en-US" sz="2400" dirty="0">
                <a:solidFill>
                  <a:schemeClr val="tx1"/>
                </a:solidFill>
              </a:rPr>
              <a:t>or   (p-1)/2&lt;x&lt;(p-1)/2+(p-1)/2n</a:t>
            </a:r>
            <a:r>
              <a:rPr lang="en-US" altLang="en-US" sz="2400" baseline="30000" dirty="0">
                <a:solidFill>
                  <a:schemeClr val="tx1"/>
                </a:solidFill>
              </a:rPr>
              <a:t> </a:t>
            </a:r>
            <a:endParaRPr lang="en-US" altLang="en-US" sz="2400" baseline="30000" dirty="0">
              <a:solidFill>
                <a:schemeClr val="tx1"/>
              </a:solidFill>
              <a:latin typeface="Symbol" pitchFamily="2" charset="2"/>
            </a:endParaRPr>
          </a:p>
          <a:p>
            <a:pPr marL="0" indent="0">
              <a:buFontTx/>
              <a:buNone/>
            </a:pPr>
            <a:r>
              <a:rPr lang="en-US" altLang="en-US" sz="2400" dirty="0">
                <a:solidFill>
                  <a:schemeClr val="tx1"/>
                </a:solidFill>
              </a:rPr>
              <a:t>CLAIM: For </a:t>
            </a:r>
            <a:r>
              <a:rPr lang="en-US" altLang="en-US" sz="2400" b="1" dirty="0">
                <a:solidFill>
                  <a:schemeClr val="tx1"/>
                </a:solidFill>
              </a:rPr>
              <a:t>special</a:t>
            </a:r>
            <a:r>
              <a:rPr lang="en-US" altLang="en-US" sz="2400" dirty="0">
                <a:solidFill>
                  <a:schemeClr val="tx1"/>
                </a:solidFill>
              </a:rPr>
              <a:t> y=</a:t>
            </a:r>
            <a:r>
              <a:rPr lang="en-US" altLang="en-US" sz="2400" dirty="0" err="1">
                <a:solidFill>
                  <a:schemeClr val="tx1"/>
                </a:solidFill>
              </a:rPr>
              <a:t>g</a:t>
            </a:r>
            <a:r>
              <a:rPr lang="en-US" altLang="en-US" sz="2400" baseline="30000" dirty="0" err="1">
                <a:solidFill>
                  <a:schemeClr val="tx1"/>
                </a:solidFill>
              </a:rPr>
              <a:t>x</a:t>
            </a:r>
            <a:r>
              <a:rPr lang="en-US" altLang="en-US" sz="2400" dirty="0">
                <a:solidFill>
                  <a:schemeClr val="tx1"/>
                </a:solidFill>
              </a:rPr>
              <a:t> mod p , m =1/4(</a:t>
            </a:r>
            <a:r>
              <a:rPr lang="en-US" altLang="en-US" sz="2400" dirty="0">
                <a:solidFill>
                  <a:schemeClr val="tx1"/>
                </a:solidFill>
                <a:latin typeface="Symbol" pitchFamily="2" charset="2"/>
              </a:rPr>
              <a:t>a/2</a:t>
            </a:r>
            <a:r>
              <a:rPr lang="en-US" altLang="en-US" sz="2400" dirty="0">
                <a:solidFill>
                  <a:schemeClr val="tx1"/>
                </a:solidFill>
              </a:rPr>
              <a:t>)</a:t>
            </a:r>
            <a:r>
              <a:rPr lang="en-US" altLang="en-US" sz="2400" baseline="30000" dirty="0">
                <a:solidFill>
                  <a:schemeClr val="tx1"/>
                </a:solidFill>
              </a:rPr>
              <a:t>2</a:t>
            </a:r>
            <a:r>
              <a:rPr lang="en-US" altLang="en-US" sz="2400" dirty="0">
                <a:solidFill>
                  <a:schemeClr val="tx1"/>
                </a:solidFill>
              </a:rPr>
              <a:t>(</a:t>
            </a:r>
            <a:r>
              <a:rPr lang="en-US" altLang="en-US" sz="2400" dirty="0">
                <a:solidFill>
                  <a:schemeClr val="tx1"/>
                </a:solidFill>
                <a:latin typeface="Symbol" pitchFamily="2" charset="2"/>
              </a:rPr>
              <a:t>d</a:t>
            </a:r>
            <a:r>
              <a:rPr lang="en-US" altLang="en-US" sz="2400" dirty="0">
                <a:solidFill>
                  <a:schemeClr val="tx1"/>
                </a:solidFill>
              </a:rPr>
              <a:t>/2),</a:t>
            </a:r>
            <a:r>
              <a:rPr lang="en-US" altLang="en-US" sz="2400" dirty="0">
                <a:solidFill>
                  <a:schemeClr val="tx1"/>
                </a:solidFill>
                <a:latin typeface="Symbol" pitchFamily="2" charset="2"/>
              </a:rPr>
              <a:t>d=1/4</a:t>
            </a:r>
            <a:r>
              <a:rPr lang="en-US" altLang="en-US" sz="2400" dirty="0">
                <a:solidFill>
                  <a:schemeClr val="tx1"/>
                </a:solidFill>
              </a:rPr>
              <a:t>n</a:t>
            </a:r>
          </a:p>
          <a:p>
            <a:pPr marL="0" indent="0">
              <a:buFontTx/>
              <a:buAutoNum type="arabicPeriod"/>
            </a:pPr>
            <a:r>
              <a:rPr lang="en-US" altLang="en-US" sz="2400" dirty="0">
                <a:solidFill>
                  <a:schemeClr val="tx1"/>
                </a:solidFill>
              </a:rPr>
              <a:t>Prob </a:t>
            </a:r>
            <a:r>
              <a:rPr lang="en-US" altLang="en-US" sz="2400" baseline="-25000" dirty="0">
                <a:solidFill>
                  <a:schemeClr val="tx1"/>
                </a:solidFill>
              </a:rPr>
              <a:t>r&lt;(p-1)/2 </a:t>
            </a:r>
            <a:r>
              <a:rPr lang="en-US" altLang="en-US" sz="2400" dirty="0">
                <a:solidFill>
                  <a:schemeClr val="tx1"/>
                </a:solidFill>
              </a:rPr>
              <a:t>[</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(x)]</a:t>
            </a:r>
            <a:r>
              <a:rPr lang="en-US" altLang="en-US" sz="2400" dirty="0">
                <a:solidFill>
                  <a:schemeClr val="tx1"/>
                </a:solidFill>
                <a:latin typeface="Symbol" pitchFamily="2" charset="2"/>
              </a:rPr>
              <a:t> </a:t>
            </a:r>
            <a:r>
              <a:rPr lang="en-US" altLang="en-US" sz="2400" dirty="0">
                <a:solidFill>
                  <a:schemeClr val="tx1"/>
                </a:solidFill>
              </a:rPr>
              <a:t>≠</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a:t>
            </a:r>
            <a:r>
              <a:rPr lang="en-US" altLang="en-US" sz="2400" dirty="0" err="1">
                <a:solidFill>
                  <a:schemeClr val="tx1"/>
                </a:solidFill>
              </a:rPr>
              <a:t>x+r</a:t>
            </a:r>
            <a:r>
              <a:rPr lang="en-US" altLang="en-US" sz="2400" dirty="0">
                <a:solidFill>
                  <a:schemeClr val="tx1"/>
                </a:solidFill>
              </a:rPr>
              <a:t>)</a:t>
            </a:r>
            <a:r>
              <a:rPr lang="en-US" altLang="en-US" sz="2400" dirty="0">
                <a:solidFill>
                  <a:schemeClr val="tx1"/>
                </a:solidFill>
                <a:latin typeface="Symbol" pitchFamily="2" charset="2"/>
              </a:rPr>
              <a:t> </a:t>
            </a:r>
            <a:r>
              <a:rPr lang="en-US" altLang="en-US" sz="2400" dirty="0">
                <a:solidFill>
                  <a:schemeClr val="tx1"/>
                </a:solidFill>
              </a:rPr>
              <a:t>]</a:t>
            </a:r>
            <a:r>
              <a:rPr lang="en-US" altLang="en-US" sz="2400" dirty="0">
                <a:solidFill>
                  <a:schemeClr val="tx1"/>
                </a:solidFill>
                <a:latin typeface="Symbol" pitchFamily="2" charset="2"/>
              </a:rPr>
              <a:t> &lt;</a:t>
            </a:r>
            <a:r>
              <a:rPr lang="en-US" altLang="en-US" sz="2400" dirty="0">
                <a:solidFill>
                  <a:schemeClr val="tx1"/>
                </a:solidFill>
              </a:rPr>
              <a:t>1/n,</a:t>
            </a:r>
          </a:p>
          <a:p>
            <a:pPr marL="0" indent="0">
              <a:buFontTx/>
              <a:buNone/>
            </a:pPr>
            <a:r>
              <a:rPr lang="en-US" altLang="en-US" sz="2400" dirty="0">
                <a:solidFill>
                  <a:schemeClr val="tx1"/>
                </a:solidFill>
              </a:rPr>
              <a:t>2.  Prob [PRED’[</a:t>
            </a:r>
            <a:r>
              <a:rPr lang="en-US" altLang="en-US" sz="2400" dirty="0" err="1">
                <a:solidFill>
                  <a:schemeClr val="tx1"/>
                </a:solidFill>
              </a:rPr>
              <a:t>p,g,y</a:t>
            </a:r>
            <a:r>
              <a:rPr lang="en-US" altLang="en-US" sz="2400" dirty="0">
                <a:solidFill>
                  <a:schemeClr val="tx1"/>
                </a:solidFill>
              </a:rPr>
              <a:t>] =</a:t>
            </a:r>
            <a:r>
              <a:rPr lang="en-US" altLang="en-US" sz="2400" dirty="0" err="1">
                <a:solidFill>
                  <a:schemeClr val="tx1"/>
                </a:solidFill>
              </a:rPr>
              <a:t>MSB</a:t>
            </a:r>
            <a:r>
              <a:rPr lang="en-US" altLang="en-US" sz="2400" baseline="-25000" dirty="0" err="1">
                <a:solidFill>
                  <a:schemeClr val="tx1"/>
                </a:solidFill>
              </a:rPr>
              <a:t>p,g</a:t>
            </a:r>
            <a:r>
              <a:rPr lang="en-US" altLang="en-US" sz="2400" dirty="0">
                <a:solidFill>
                  <a:schemeClr val="tx1"/>
                </a:solidFill>
              </a:rPr>
              <a:t>(x)]</a:t>
            </a:r>
            <a:r>
              <a:rPr lang="en-US" altLang="en-US" sz="2400" dirty="0">
                <a:solidFill>
                  <a:schemeClr val="tx1"/>
                </a:solidFill>
                <a:latin typeface="Symbol" pitchFamily="2" charset="2"/>
              </a:rPr>
              <a:t> </a:t>
            </a:r>
            <a:r>
              <a:rPr lang="en-US" altLang="en-US" sz="2400" dirty="0">
                <a:solidFill>
                  <a:schemeClr val="tx1"/>
                </a:solidFill>
              </a:rPr>
              <a:t>&gt;1-1/2n</a:t>
            </a:r>
          </a:p>
          <a:p>
            <a:pPr marL="0" indent="0">
              <a:buFontTx/>
              <a:buNone/>
            </a:pPr>
            <a:endParaRPr lang="en-US" altLang="en-US" sz="2400" dirty="0">
              <a:solidFill>
                <a:schemeClr val="tx1"/>
              </a:solidFill>
              <a:latin typeface="Symbol" pitchFamily="2" charset="2"/>
            </a:endParaRPr>
          </a:p>
          <a:p>
            <a:pPr marL="0" indent="0">
              <a:buFontTx/>
              <a:buNone/>
            </a:pPr>
            <a:r>
              <a:rPr lang="en-US" altLang="en-US" sz="2400" dirty="0">
                <a:solidFill>
                  <a:schemeClr val="tx1"/>
                </a:solidFill>
              </a:rPr>
              <a:t>To finish: map your y to special  y=</a:t>
            </a:r>
            <a:r>
              <a:rPr lang="en-US" altLang="en-US" sz="2400" dirty="0" err="1">
                <a:solidFill>
                  <a:schemeClr val="tx1"/>
                </a:solidFill>
              </a:rPr>
              <a:t>yg</a:t>
            </a:r>
            <a:r>
              <a:rPr lang="en-US" altLang="en-US" sz="2400" baseline="30000" dirty="0" err="1">
                <a:solidFill>
                  <a:schemeClr val="tx1"/>
                </a:solidFill>
              </a:rPr>
              <a:t>r</a:t>
            </a:r>
            <a:r>
              <a:rPr lang="en-US" altLang="en-US" sz="2400" dirty="0">
                <a:solidFill>
                  <a:schemeClr val="tx1"/>
                </a:solidFill>
              </a:rPr>
              <a:t>=</a:t>
            </a:r>
            <a:r>
              <a:rPr lang="en-US" altLang="en-US" sz="2400" dirty="0" err="1">
                <a:solidFill>
                  <a:schemeClr val="tx1"/>
                </a:solidFill>
              </a:rPr>
              <a:t>g</a:t>
            </a:r>
            <a:r>
              <a:rPr lang="en-US" altLang="en-US" sz="2400" baseline="30000" dirty="0" err="1">
                <a:solidFill>
                  <a:schemeClr val="tx1"/>
                </a:solidFill>
              </a:rPr>
              <a:t>x+r</a:t>
            </a:r>
            <a:r>
              <a:rPr lang="en-US" altLang="en-US" sz="2400" dirty="0">
                <a:solidFill>
                  <a:schemeClr val="tx1"/>
                </a:solidFill>
              </a:rPr>
              <a:t> mod p for 0&lt;r&lt;p; run </a:t>
            </a:r>
            <a:r>
              <a:rPr lang="en-US" altLang="en-US" sz="2400" dirty="0" err="1">
                <a:solidFill>
                  <a:schemeClr val="tx1"/>
                </a:solidFill>
              </a:rPr>
              <a:t>DiscreteLogarithm</a:t>
            </a:r>
            <a:r>
              <a:rPr lang="en-US" altLang="en-US" sz="2400" dirty="0">
                <a:solidFill>
                  <a:schemeClr val="tx1"/>
                </a:solidFill>
              </a:rPr>
              <a:t>(</a:t>
            </a:r>
            <a:r>
              <a:rPr lang="en-US" altLang="en-US" sz="2400" dirty="0" err="1">
                <a:solidFill>
                  <a:schemeClr val="tx1"/>
                </a:solidFill>
              </a:rPr>
              <a:t>p,g,y</a:t>
            </a:r>
            <a:r>
              <a:rPr lang="en-US" altLang="en-US" sz="2400" dirty="0">
                <a:solidFill>
                  <a:schemeClr val="tx1"/>
                </a:solidFill>
              </a:rPr>
              <a:t>) replacing calls to </a:t>
            </a:r>
            <a:r>
              <a:rPr lang="en-US" altLang="en-US" sz="2400" dirty="0" err="1">
                <a:solidFill>
                  <a:schemeClr val="tx1"/>
                </a:solidFill>
              </a:rPr>
              <a:t>Pred</a:t>
            </a:r>
            <a:r>
              <a:rPr lang="en-US" altLang="en-US" sz="2400" dirty="0">
                <a:solidFill>
                  <a:schemeClr val="tx1"/>
                </a:solidFill>
              </a:rPr>
              <a:t> with calls to </a:t>
            </a:r>
            <a:r>
              <a:rPr lang="en-US" altLang="en-US" sz="2400" dirty="0" err="1">
                <a:solidFill>
                  <a:schemeClr val="tx1"/>
                </a:solidFill>
              </a:rPr>
              <a:t>Pred</a:t>
            </a:r>
            <a:r>
              <a:rPr lang="en-US" altLang="en-US" sz="2400" dirty="0">
                <a:solidFill>
                  <a:schemeClr val="tx1"/>
                </a:solidFill>
              </a:rPr>
              <a:t>’ -- All calls to </a:t>
            </a:r>
            <a:r>
              <a:rPr lang="en-US" altLang="en-US" sz="2400" dirty="0" err="1">
                <a:solidFill>
                  <a:schemeClr val="tx1"/>
                </a:solidFill>
              </a:rPr>
              <a:t>Pred</a:t>
            </a:r>
            <a:r>
              <a:rPr lang="en-US" altLang="en-US" sz="2400" dirty="0">
                <a:solidFill>
                  <a:schemeClr val="tx1"/>
                </a:solidFill>
              </a:rPr>
              <a:t>’ will be on special z’s !</a:t>
            </a:r>
          </a:p>
        </p:txBody>
      </p:sp>
    </p:spTree>
    <p:extLst>
      <p:ext uri="{BB962C8B-B14F-4D97-AF65-F5344CB8AC3E}">
        <p14:creationId xmlns:p14="http://schemas.microsoft.com/office/powerpoint/2010/main" val="3025507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416E4FBC-28E8-634D-AF3F-D5479C9BDBBF}"/>
              </a:ext>
            </a:extLst>
          </p:cNvPr>
          <p:cNvSpPr>
            <a:spLocks noGrp="1"/>
          </p:cNvSpPr>
          <p:nvPr>
            <p:ph type="title"/>
          </p:nvPr>
        </p:nvSpPr>
        <p:spPr>
          <a:xfrm>
            <a:off x="457200" y="-76200"/>
            <a:ext cx="7924800" cy="1661993"/>
          </a:xfrm>
        </p:spPr>
        <p:txBody>
          <a:bodyPr>
            <a:normAutofit fontScale="90000"/>
          </a:bodyPr>
          <a:lstStyle/>
          <a:p>
            <a:br>
              <a:rPr lang="en-US" altLang="en-US" dirty="0">
                <a:solidFill>
                  <a:schemeClr val="accent1"/>
                </a:solidFill>
                <a:latin typeface="Arial" panose="020B0604020202020204" pitchFamily="34" charset="0"/>
                <a:cs typeface="Arial" panose="020B0604020202020204" pitchFamily="34" charset="0"/>
              </a:rPr>
            </a:br>
            <a:r>
              <a:rPr lang="en-US" altLang="en-US" dirty="0">
                <a:solidFill>
                  <a:schemeClr val="accent1"/>
                </a:solidFill>
                <a:latin typeface="Arial" panose="020B0604020202020204" pitchFamily="34" charset="0"/>
                <a:cs typeface="Arial" panose="020B0604020202020204" pitchFamily="34" charset="0"/>
              </a:rPr>
              <a:t>Coin Flip over the Phone</a:t>
            </a:r>
            <a:br>
              <a:rPr lang="en-US" altLang="en-US" dirty="0">
                <a:solidFill>
                  <a:schemeClr val="accent1"/>
                </a:solidFill>
                <a:latin typeface="Arial" panose="020B0604020202020204" pitchFamily="34" charset="0"/>
                <a:cs typeface="Arial" panose="020B0604020202020204" pitchFamily="34" charset="0"/>
              </a:rPr>
            </a:br>
            <a:endParaRPr lang="en-US" altLang="en-US" dirty="0">
              <a:solidFill>
                <a:schemeClr val="accent1"/>
              </a:solidFill>
              <a:latin typeface="Arial" panose="020B0604020202020204" pitchFamily="34" charset="0"/>
              <a:cs typeface="Arial" panose="020B0604020202020204" pitchFamily="34" charset="0"/>
            </a:endParaRPr>
          </a:p>
        </p:txBody>
      </p:sp>
      <p:sp>
        <p:nvSpPr>
          <p:cNvPr id="17411" name="Content Placeholder 2">
            <a:extLst>
              <a:ext uri="{FF2B5EF4-FFF2-40B4-BE49-F238E27FC236}">
                <a16:creationId xmlns:a16="http://schemas.microsoft.com/office/drawing/2014/main" id="{BC734A10-3B87-CA4F-B52F-D6D842D241ED}"/>
              </a:ext>
            </a:extLst>
          </p:cNvPr>
          <p:cNvSpPr>
            <a:spLocks noGrp="1"/>
          </p:cNvSpPr>
          <p:nvPr>
            <p:ph idx="1"/>
          </p:nvPr>
        </p:nvSpPr>
        <p:spPr>
          <a:xfrm>
            <a:off x="228600" y="1371600"/>
            <a:ext cx="8458200" cy="5755422"/>
          </a:xfrm>
        </p:spPr>
        <p:txBody>
          <a:bodyPr>
            <a:normAutofit lnSpcReduction="10000"/>
          </a:bodyPr>
          <a:lstStyle/>
          <a:p>
            <a:pPr marL="0" indent="0">
              <a:buFontTx/>
              <a:buNone/>
            </a:pPr>
            <a:r>
              <a:rPr lang="en-US" altLang="en-US" sz="2800" dirty="0">
                <a:solidFill>
                  <a:schemeClr val="tx1"/>
                </a:solidFill>
                <a:latin typeface="Arial" panose="020B0604020202020204" pitchFamily="34" charset="0"/>
                <a:cs typeface="Arial" panose="020B0604020202020204" pitchFamily="34" charset="0"/>
              </a:rPr>
              <a:t>A and B want to flip a coin over the telephone, but they don</a:t>
            </a:r>
            <a:r>
              <a:rPr lang="ja-JP" altLang="en-US" sz="2800">
                <a:solidFill>
                  <a:schemeClr val="tx1"/>
                </a:solidFill>
                <a:latin typeface="Arial" panose="020B0604020202020204" pitchFamily="34" charset="0"/>
                <a:cs typeface="Arial" panose="020B0604020202020204" pitchFamily="34" charset="0"/>
              </a:rPr>
              <a:t>’</a:t>
            </a:r>
            <a:r>
              <a:rPr lang="en-US" altLang="ja-JP" sz="2800" dirty="0">
                <a:solidFill>
                  <a:schemeClr val="tx1"/>
                </a:solidFill>
                <a:latin typeface="Arial" panose="020B0604020202020204" pitchFamily="34" charset="0"/>
                <a:cs typeface="Arial" panose="020B0604020202020204" pitchFamily="34" charset="0"/>
              </a:rPr>
              <a:t>t trust each other</a:t>
            </a:r>
          </a:p>
          <a:p>
            <a:pPr marL="0" indent="0">
              <a:buFontTx/>
              <a:buNone/>
            </a:pPr>
            <a:endParaRPr lang="en-US" altLang="ja-JP" sz="2800" dirty="0">
              <a:solidFill>
                <a:schemeClr val="tx1"/>
              </a:solidFill>
              <a:latin typeface="Arial" panose="020B0604020202020204" pitchFamily="34" charset="0"/>
              <a:cs typeface="Arial" panose="020B0604020202020204" pitchFamily="34" charset="0"/>
            </a:endParaRPr>
          </a:p>
          <a:p>
            <a:pPr marL="0" indent="0"/>
            <a:r>
              <a:rPr lang="en-US" altLang="en-US" sz="2800" dirty="0">
                <a:solidFill>
                  <a:schemeClr val="tx1"/>
                </a:solidFill>
                <a:latin typeface="Arial" panose="020B0604020202020204" pitchFamily="34" charset="0"/>
                <a:cs typeface="Arial" panose="020B0604020202020204" pitchFamily="34" charset="0"/>
              </a:rPr>
              <a:t>Idea 1: Alice flips a coin, tells Bob…</a:t>
            </a:r>
            <a:r>
              <a:rPr lang="en-US" altLang="en-US" sz="2400" dirty="0">
                <a:solidFill>
                  <a:schemeClr val="tx1"/>
                </a:solidFill>
                <a:latin typeface="Arial" panose="020B0604020202020204" pitchFamily="34" charset="0"/>
                <a:cs typeface="Arial" panose="020B0604020202020204" pitchFamily="34" charset="0"/>
              </a:rPr>
              <a:t>BAD idea</a:t>
            </a:r>
            <a:r>
              <a:rPr lang="en-US" altLang="en-US" sz="2400" dirty="0">
                <a:solidFill>
                  <a:schemeClr val="tx1"/>
                </a:solidFill>
                <a:latin typeface="Arial" panose="020B0604020202020204" pitchFamily="34" charset="0"/>
                <a:cs typeface="Arial" panose="020B0604020202020204" pitchFamily="34" charset="0"/>
                <a:sym typeface="Wingdings" pitchFamily="2" charset="2"/>
              </a:rPr>
              <a:t></a:t>
            </a:r>
            <a:endParaRPr lang="en-US" altLang="en-US" dirty="0">
              <a:solidFill>
                <a:schemeClr val="tx1"/>
              </a:solidFill>
              <a:latin typeface="Arial" panose="020B0604020202020204" pitchFamily="34" charset="0"/>
              <a:cs typeface="Arial" panose="020B0604020202020204" pitchFamily="34" charset="0"/>
            </a:endParaRPr>
          </a:p>
          <a:p>
            <a:pPr marL="0" indent="0"/>
            <a:r>
              <a:rPr lang="en-US" altLang="en-US" sz="2800" dirty="0">
                <a:solidFill>
                  <a:schemeClr val="tx1"/>
                </a:solidFill>
                <a:latin typeface="Arial" panose="020B0604020202020204" pitchFamily="34" charset="0"/>
                <a:cs typeface="Arial" panose="020B0604020202020204" pitchFamily="34" charset="0"/>
              </a:rPr>
              <a:t>Idea 2: Let p prime, g generator function</a:t>
            </a:r>
          </a:p>
          <a:p>
            <a:pPr lvl="1"/>
            <a:r>
              <a:rPr lang="en-US" altLang="en-US" sz="2400" dirty="0">
                <a:latin typeface="Arial" panose="020B0604020202020204" pitchFamily="34" charset="0"/>
                <a:cs typeface="Arial" panose="020B0604020202020204" pitchFamily="34" charset="0"/>
              </a:rPr>
              <a:t>A flips a coin c; </a:t>
            </a:r>
          </a:p>
          <a:p>
            <a:pPr lvl="1">
              <a:buFontTx/>
              <a:buNone/>
            </a:pPr>
            <a:r>
              <a:rPr lang="en-US" altLang="en-US" sz="2400" dirty="0">
                <a:latin typeface="Arial" panose="020B0604020202020204" pitchFamily="34" charset="0"/>
                <a:cs typeface="Arial" panose="020B0604020202020204" pitchFamily="34" charset="0"/>
              </a:rPr>
              <a:t>   If c=0, A chooses even 0&lt;x &lt;p</a:t>
            </a:r>
          </a:p>
          <a:p>
            <a:pPr lvl="1">
              <a:buFontTx/>
              <a:buNone/>
            </a:pPr>
            <a:r>
              <a:rPr lang="en-US" altLang="en-US" sz="2400" dirty="0">
                <a:latin typeface="Arial" panose="020B0604020202020204" pitchFamily="34" charset="0"/>
                <a:cs typeface="Arial" panose="020B0604020202020204" pitchFamily="34" charset="0"/>
              </a:rPr>
              <a:t>   If c=1, A chooses odd 0&lt;x&lt;p</a:t>
            </a:r>
          </a:p>
          <a:p>
            <a:pPr lvl="1">
              <a:buFontTx/>
              <a:buNone/>
            </a:pPr>
            <a:r>
              <a:rPr lang="en-US" altLang="en-US" sz="2400" dirty="0">
                <a:latin typeface="Arial" panose="020B0604020202020204" pitchFamily="34" charset="0"/>
                <a:cs typeface="Arial" panose="020B0604020202020204" pitchFamily="34" charset="0"/>
              </a:rPr>
              <a:t>   Sends </a:t>
            </a:r>
            <a:r>
              <a:rPr lang="en-US" altLang="en-US" sz="2400" dirty="0" err="1">
                <a:latin typeface="Arial" panose="020B0604020202020204" pitchFamily="34" charset="0"/>
                <a:cs typeface="Arial" panose="020B0604020202020204" pitchFamily="34" charset="0"/>
              </a:rPr>
              <a:t>g</a:t>
            </a:r>
            <a:r>
              <a:rPr lang="en-US" altLang="en-US" sz="2400" baseline="30000" dirty="0" err="1">
                <a:latin typeface="Arial" panose="020B0604020202020204" pitchFamily="34" charset="0"/>
                <a:cs typeface="Arial" panose="020B0604020202020204" pitchFamily="34" charset="0"/>
              </a:rPr>
              <a:t>x</a:t>
            </a:r>
            <a:r>
              <a:rPr lang="en-US" altLang="en-US" sz="2400" dirty="0">
                <a:latin typeface="Arial" panose="020B0604020202020204" pitchFamily="34" charset="0"/>
                <a:cs typeface="Arial" panose="020B0604020202020204" pitchFamily="34" charset="0"/>
              </a:rPr>
              <a:t> mod p to </a:t>
            </a:r>
            <a:r>
              <a:rPr lang="en-US" altLang="en-US" dirty="0">
                <a:latin typeface="Arial" panose="020B0604020202020204" pitchFamily="34" charset="0"/>
                <a:cs typeface="Arial" panose="020B0604020202020204" pitchFamily="34" charset="0"/>
              </a:rPr>
              <a:t>B</a:t>
            </a:r>
          </a:p>
          <a:p>
            <a:pPr lvl="1"/>
            <a:r>
              <a:rPr lang="en-US" altLang="en-US" sz="2400" dirty="0">
                <a:latin typeface="Arial" panose="020B0604020202020204" pitchFamily="34" charset="0"/>
                <a:cs typeface="Arial" panose="020B0604020202020204" pitchFamily="34" charset="0"/>
              </a:rPr>
              <a:t>B guesses if x is even or odd</a:t>
            </a:r>
          </a:p>
          <a:p>
            <a:pPr lvl="1"/>
            <a:r>
              <a:rPr lang="en-US" altLang="en-US" sz="2400" dirty="0">
                <a:latin typeface="Arial" panose="020B0604020202020204" pitchFamily="34" charset="0"/>
                <a:cs typeface="Arial" panose="020B0604020202020204" pitchFamily="34" charset="0"/>
              </a:rPr>
              <a:t>A sends x to B. If guess is correct, then B wins, else A wins</a:t>
            </a:r>
          </a:p>
          <a:p>
            <a:pPr lvl="1">
              <a:buFontTx/>
              <a:buNone/>
            </a:pPr>
            <a:r>
              <a:rPr lang="en-US" altLang="en-US" sz="2400" dirty="0">
                <a:solidFill>
                  <a:srgbClr val="CC0099"/>
                </a:solidFill>
                <a:latin typeface="Arial" panose="020B0604020202020204" pitchFamily="34" charset="0"/>
                <a:cs typeface="Arial" panose="020B0604020202020204" pitchFamily="34" charset="0"/>
              </a:rPr>
              <a:t>Is this a good idea?  No, how about ix &lt;(p-1)/2  or not?</a:t>
            </a:r>
          </a:p>
          <a:p>
            <a:pPr marL="457200" lvl="1" indent="0">
              <a:buNone/>
            </a:pPr>
            <a:endParaRPr lang="en-US" altLang="en-US" sz="2400" dirty="0">
              <a:latin typeface="Arial" panose="020B0604020202020204" pitchFamily="34" charset="0"/>
              <a:cs typeface="Arial" panose="020B0604020202020204" pitchFamily="34" charset="0"/>
            </a:endParaRPr>
          </a:p>
          <a:p>
            <a:pPr lvl="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11689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1">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Back to Key Exchange/El Gamal</a:t>
            </a:r>
            <a:endParaRPr kumimoji="0" lang="en-US" sz="2400" b="0"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0942BBAD-6C04-9642-8266-B2607D998565}"/>
                  </a:ext>
                </a:extLst>
              </p:cNvPr>
              <p:cNvSpPr/>
              <p:nvPr/>
            </p:nvSpPr>
            <p:spPr>
              <a:xfrm>
                <a:off x="467544" y="1484784"/>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Claim: Given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and</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adversary can</a:t>
                </a:r>
              </a:p>
            </p:txBody>
          </p:sp>
        </mc:Choice>
        <mc:Fallback xmlns="">
          <p:sp>
            <p:nvSpPr>
              <p:cNvPr id="15" name="Rectangle 14">
                <a:extLst>
                  <a:ext uri="{FF2B5EF4-FFF2-40B4-BE49-F238E27FC236}">
                    <a16:creationId xmlns:a16="http://schemas.microsoft.com/office/drawing/2014/main" id="{0942BBAD-6C04-9642-8266-B2607D998565}"/>
                  </a:ext>
                </a:extLst>
              </p:cNvPr>
              <p:cNvSpPr>
                <a:spLocks noRot="1" noChangeAspect="1" noMove="1" noResize="1" noEditPoints="1" noAdjustHandles="1" noChangeArrowheads="1" noChangeShapeType="1" noTextEdit="1"/>
              </p:cNvSpPr>
              <p:nvPr/>
            </p:nvSpPr>
            <p:spPr>
              <a:xfrm>
                <a:off x="467544" y="1484784"/>
                <a:ext cx="8822144" cy="523220"/>
              </a:xfrm>
              <a:prstGeom prst="rect">
                <a:avLst/>
              </a:prstGeom>
              <a:blipFill>
                <a:blip r:embed="rId3"/>
                <a:stretch>
                  <a:fillRect l="-1439" t="-11905"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A3A9E8D-00F2-354A-9641-3CBC80267A0D}"/>
                  </a:ext>
                </a:extLst>
              </p:cNvPr>
              <p:cNvSpPr/>
              <p:nvPr/>
            </p:nvSpPr>
            <p:spPr>
              <a:xfrm>
                <a:off x="467544" y="2908101"/>
                <a:ext cx="8822144"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Corollary: Therefore, additionally given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the adversary </a:t>
                </a:r>
                <a:r>
                  <a:rPr kumimoji="0" lang="en-US" sz="2800" b="0" i="0" u="none" strike="noStrike" kern="1200" cap="none" spc="0" normalizeH="0" baseline="0" noProof="0" dirty="0">
                    <a:ln>
                      <a:noFill/>
                    </a:ln>
                    <a:solidFill>
                      <a:srgbClr val="FF0000"/>
                    </a:solidFill>
                    <a:effectLst/>
                    <a:uLnTx/>
                    <a:uFillTx/>
                    <a:latin typeface="Calibri"/>
                    <a:ea typeface="+mn-ea"/>
                    <a:cs typeface="+mn-cs"/>
                  </a:rPr>
                  <a:t>can determine whether </a:t>
                </a:r>
                <a14:m>
                  <m:oMath xmlns:m="http://schemas.openxmlformats.org/officeDocument/2006/math">
                    <m:r>
                      <a:rPr kumimoji="0" lang="en-US" sz="2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𝑚</m:t>
                    </m:r>
                  </m:oMath>
                </a14:m>
                <a:r>
                  <a:rPr kumimoji="0" lang="en-US" sz="2800" b="0" i="0" u="none" strike="noStrike" kern="1200" cap="none" spc="0" normalizeH="0" baseline="0" noProof="0" dirty="0">
                    <a:ln>
                      <a:noFill/>
                    </a:ln>
                    <a:solidFill>
                      <a:srgbClr val="FF0000"/>
                    </a:solidFill>
                    <a:effectLst/>
                    <a:uLnTx/>
                    <a:uFillTx/>
                    <a:latin typeface="Calibri"/>
                    <a:ea typeface="+mn-ea"/>
                    <a:cs typeface="+mn-cs"/>
                  </a:rPr>
                  <a:t> is a square mod </a:t>
                </a:r>
                <a14:m>
                  <m:oMath xmlns:m="http://schemas.openxmlformats.org/officeDocument/2006/math">
                    <m:r>
                      <a:rPr kumimoji="0" lang="en-US" sz="2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violating “IND-CPA</a:t>
                </a:r>
                <a:r>
                  <a:rPr kumimoji="0" lang="en-US" sz="2800" b="0" i="0" u="none" strike="noStrike" kern="1200" cap="none" spc="0" normalizeH="0" noProof="0" dirty="0">
                    <a:ln>
                      <a:noFill/>
                    </a:ln>
                    <a:solidFill>
                      <a:prstClr val="black"/>
                    </a:solidFill>
                    <a:effectLst/>
                    <a:uLnTx/>
                    <a:uFillTx/>
                    <a:latin typeface="Calibri"/>
                    <a:ea typeface="+mn-ea"/>
                    <a:cs typeface="+mn-cs"/>
                  </a:rPr>
                  <a:t> sec</a:t>
                </a:r>
                <a:r>
                  <a:rPr kumimoji="0" lang="en-US" sz="2800" b="0" i="0" u="none" strike="noStrike" kern="1200" cap="none" spc="0" normalizeH="0" baseline="0" noProof="0" dirty="0">
                    <a:ln>
                      <a:noFill/>
                    </a:ln>
                    <a:solidFill>
                      <a:prstClr val="black"/>
                    </a:solidFill>
                    <a:effectLst/>
                    <a:uLnTx/>
                    <a:uFillTx/>
                    <a:latin typeface="Calibri"/>
                    <a:ea typeface="+mn-ea"/>
                    <a:cs typeface="+mn-cs"/>
                  </a:rPr>
                  <a:t>urity”.</a:t>
                </a:r>
              </a:p>
            </p:txBody>
          </p:sp>
        </mc:Choice>
        <mc:Fallback xmlns="">
          <p:sp>
            <p:nvSpPr>
              <p:cNvPr id="16" name="Rectangle 15">
                <a:extLst>
                  <a:ext uri="{FF2B5EF4-FFF2-40B4-BE49-F238E27FC236}">
                    <a16:creationId xmlns:a16="http://schemas.microsoft.com/office/drawing/2014/main" id="{6A3A9E8D-00F2-354A-9641-3CBC80267A0D}"/>
                  </a:ext>
                </a:extLst>
              </p:cNvPr>
              <p:cNvSpPr>
                <a:spLocks noRot="1" noChangeAspect="1" noMove="1" noResize="1" noEditPoints="1" noAdjustHandles="1" noChangeArrowheads="1" noChangeShapeType="1" noTextEdit="1"/>
              </p:cNvSpPr>
              <p:nvPr/>
            </p:nvSpPr>
            <p:spPr>
              <a:xfrm>
                <a:off x="467544" y="2908101"/>
                <a:ext cx="8822144" cy="1384995"/>
              </a:xfrm>
              <a:prstGeom prst="rect">
                <a:avLst/>
              </a:prstGeom>
              <a:blipFill>
                <a:blip r:embed="rId4"/>
                <a:stretch>
                  <a:fillRect l="-1437" t="-4545" r="-862" b="-1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2229C7AD-BC5A-9F46-9D0A-110198C6B311}"/>
                  </a:ext>
                </a:extLst>
              </p:cNvPr>
              <p:cNvSpPr/>
              <p:nvPr/>
            </p:nvSpPr>
            <p:spPr>
              <a:xfrm>
                <a:off x="467544" y="2006840"/>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compute some information about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8" name="Rectangle 17">
                <a:extLst>
                  <a:ext uri="{FF2B5EF4-FFF2-40B4-BE49-F238E27FC236}">
                    <a16:creationId xmlns:a16="http://schemas.microsoft.com/office/drawing/2014/main" id="{2229C7AD-BC5A-9F46-9D0A-110198C6B311}"/>
                  </a:ext>
                </a:extLst>
              </p:cNvPr>
              <p:cNvSpPr>
                <a:spLocks noRot="1" noChangeAspect="1" noMove="1" noResize="1" noEditPoints="1" noAdjustHandles="1" noChangeArrowheads="1" noChangeShapeType="1" noTextEdit="1"/>
              </p:cNvSpPr>
              <p:nvPr/>
            </p:nvSpPr>
            <p:spPr>
              <a:xfrm>
                <a:off x="467544" y="2006840"/>
                <a:ext cx="8822144" cy="523220"/>
              </a:xfrm>
              <a:prstGeom prst="rect">
                <a:avLst/>
              </a:prstGeom>
              <a:blipFill>
                <a:blip r:embed="rId5"/>
                <a:stretch>
                  <a:fillRect l="-1439" t="-11905"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CCFB4CAB-B25B-7247-B9AA-3434D241EA35}"/>
                  </a:ext>
                </a:extLst>
              </p:cNvPr>
              <p:cNvSpPr/>
              <p:nvPr/>
            </p:nvSpPr>
            <p:spPr>
              <a:xfrm>
                <a:off x="466673" y="2040576"/>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determine if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3" name="Rectangle 22">
                <a:extLst>
                  <a:ext uri="{FF2B5EF4-FFF2-40B4-BE49-F238E27FC236}">
                    <a16:creationId xmlns:a16="http://schemas.microsoft.com/office/drawing/2014/main" id="{CCFB4CAB-B25B-7247-B9AA-3434D241EA35}"/>
                  </a:ext>
                </a:extLst>
              </p:cNvPr>
              <p:cNvSpPr>
                <a:spLocks noRot="1" noChangeAspect="1" noMove="1" noResize="1" noEditPoints="1" noAdjustHandles="1" noChangeArrowheads="1" noChangeShapeType="1" noTextEdit="1"/>
              </p:cNvSpPr>
              <p:nvPr/>
            </p:nvSpPr>
            <p:spPr>
              <a:xfrm>
                <a:off x="466673" y="2040576"/>
                <a:ext cx="8822144" cy="523220"/>
              </a:xfrm>
              <a:prstGeom prst="rect">
                <a:avLst/>
              </a:prstGeom>
              <a:blipFill>
                <a:blip r:embed="rId6"/>
                <a:stretch>
                  <a:fillRect l="-1439" t="-11905" b="-28571"/>
                </a:stretch>
              </a:blipFill>
            </p:spPr>
            <p:txBody>
              <a:bodyPr/>
              <a:lstStyle/>
              <a:p>
                <a:r>
                  <a:rPr lang="en-US">
                    <a:noFill/>
                  </a:rPr>
                  <a:t> </a:t>
                </a:r>
              </a:p>
            </p:txBody>
          </p:sp>
        </mc:Fallback>
      </mc:AlternateContent>
    </p:spTree>
    <p:extLst>
      <p:ext uri="{BB962C8B-B14F-4D97-AF65-F5344CB8AC3E}">
        <p14:creationId xmlns:p14="http://schemas.microsoft.com/office/powerpoint/2010/main" val="3710701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The Problem</a:t>
            </a:r>
            <a:endParaRPr kumimoji="0" lang="en-US" sz="2400" b="0"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0942BBAD-6C04-9642-8266-B2607D998565}"/>
                  </a:ext>
                </a:extLst>
              </p:cNvPr>
              <p:cNvSpPr/>
              <p:nvPr/>
            </p:nvSpPr>
            <p:spPr>
              <a:xfrm>
                <a:off x="467544" y="1484784"/>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libri"/>
                    <a:ea typeface="+mn-ea"/>
                    <a:cs typeface="+mn-cs"/>
                  </a:rPr>
                  <a:t>Claim: </a:t>
                </a:r>
                <a:r>
                  <a:rPr kumimoji="0" lang="en-US" sz="2800" b="0" i="0" u="none" strike="noStrike" kern="1200" cap="none" spc="0" normalizeH="0" baseline="0" noProof="0" dirty="0">
                    <a:ln>
                      <a:noFill/>
                    </a:ln>
                    <a:solidFill>
                      <a:prstClr val="black"/>
                    </a:solidFill>
                    <a:effectLst/>
                    <a:uLnTx/>
                    <a:uFillTx/>
                    <a:latin typeface="Calibri"/>
                    <a:ea typeface="+mn-ea"/>
                    <a:cs typeface="+mn-cs"/>
                  </a:rPr>
                  <a:t>Given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and</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adversary can</a:t>
                </a:r>
              </a:p>
            </p:txBody>
          </p:sp>
        </mc:Choice>
        <mc:Fallback>
          <p:sp>
            <p:nvSpPr>
              <p:cNvPr id="15" name="Rectangle 14">
                <a:extLst>
                  <a:ext uri="{FF2B5EF4-FFF2-40B4-BE49-F238E27FC236}">
                    <a16:creationId xmlns:a16="http://schemas.microsoft.com/office/drawing/2014/main" id="{0942BBAD-6C04-9642-8266-B2607D998565}"/>
                  </a:ext>
                </a:extLst>
              </p:cNvPr>
              <p:cNvSpPr>
                <a:spLocks noRot="1" noChangeAspect="1" noMove="1" noResize="1" noEditPoints="1" noAdjustHandles="1" noChangeArrowheads="1" noChangeShapeType="1" noTextEdit="1"/>
              </p:cNvSpPr>
              <p:nvPr/>
            </p:nvSpPr>
            <p:spPr>
              <a:xfrm>
                <a:off x="467544" y="1484784"/>
                <a:ext cx="8822144" cy="523220"/>
              </a:xfrm>
              <a:prstGeom prst="rect">
                <a:avLst/>
              </a:prstGeom>
              <a:blipFill>
                <a:blip r:embed="rId3"/>
                <a:stretch>
                  <a:fillRect l="-1437" t="-14634" b="-317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CCFB4CAB-B25B-7247-B9AA-3434D241EA35}"/>
                  </a:ext>
                </a:extLst>
              </p:cNvPr>
              <p:cNvSpPr/>
              <p:nvPr/>
            </p:nvSpPr>
            <p:spPr>
              <a:xfrm>
                <a:off x="466673" y="2040576"/>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determine if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3" name="Rectangle 22">
                <a:extLst>
                  <a:ext uri="{FF2B5EF4-FFF2-40B4-BE49-F238E27FC236}">
                    <a16:creationId xmlns:a16="http://schemas.microsoft.com/office/drawing/2014/main" id="{CCFB4CAB-B25B-7247-B9AA-3434D241EA35}"/>
                  </a:ext>
                </a:extLst>
              </p:cNvPr>
              <p:cNvSpPr>
                <a:spLocks noRot="1" noChangeAspect="1" noMove="1" noResize="1" noEditPoints="1" noAdjustHandles="1" noChangeArrowheads="1" noChangeShapeType="1" noTextEdit="1"/>
              </p:cNvSpPr>
              <p:nvPr/>
            </p:nvSpPr>
            <p:spPr>
              <a:xfrm>
                <a:off x="466673" y="2040576"/>
                <a:ext cx="8822144" cy="523220"/>
              </a:xfrm>
              <a:prstGeom prst="rect">
                <a:avLst/>
              </a:prstGeom>
              <a:blipFill>
                <a:blip r:embed="rId4"/>
                <a:stretch>
                  <a:fillRect l="-1439" t="-11905"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B4CBAFD-54B8-1C47-97FD-7B90B914A923}"/>
                  </a:ext>
                </a:extLst>
              </p:cNvPr>
              <p:cNvSpPr/>
              <p:nvPr/>
            </p:nvSpPr>
            <p:spPr>
              <a:xfrm>
                <a:off x="505033" y="2874728"/>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𝑥𝑦</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even</a:t>
                </a:r>
              </a:p>
            </p:txBody>
          </p:sp>
        </mc:Choice>
        <mc:Fallback xmlns="">
          <p:sp>
            <p:nvSpPr>
              <p:cNvPr id="8" name="Rectangle 7">
                <a:extLst>
                  <a:ext uri="{FF2B5EF4-FFF2-40B4-BE49-F238E27FC236}">
                    <a16:creationId xmlns:a16="http://schemas.microsoft.com/office/drawing/2014/main" id="{AB4CBAFD-54B8-1C47-97FD-7B90B914A923}"/>
                  </a:ext>
                </a:extLst>
              </p:cNvPr>
              <p:cNvSpPr>
                <a:spLocks noRot="1" noChangeAspect="1" noMove="1" noResize="1" noEditPoints="1" noAdjustHandles="1" noChangeArrowheads="1" noChangeShapeType="1" noTextEdit="1"/>
              </p:cNvSpPr>
              <p:nvPr/>
            </p:nvSpPr>
            <p:spPr>
              <a:xfrm>
                <a:off x="505033" y="2874728"/>
                <a:ext cx="8822144" cy="523220"/>
              </a:xfrm>
              <a:prstGeom prst="rect">
                <a:avLst/>
              </a:prstGeom>
              <a:blipFill>
                <a:blip r:embed="rId5"/>
                <a:stretch>
                  <a:fillRect l="-288" t="-9302" b="-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B38384E-CE59-6545-8EFB-ACE537975CE2}"/>
                  </a:ext>
                </a:extLst>
              </p:cNvPr>
              <p:cNvSpPr/>
              <p:nvPr/>
            </p:nvSpPr>
            <p:spPr>
              <a:xfrm>
                <a:off x="1134521" y="3520047"/>
                <a:ext cx="378158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𝑥𝑦</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a:t>
                </a:r>
              </a:p>
            </p:txBody>
          </p:sp>
        </mc:Choice>
        <mc:Fallback xmlns="">
          <p:sp>
            <p:nvSpPr>
              <p:cNvPr id="9" name="Rectangle 8">
                <a:extLst>
                  <a:ext uri="{FF2B5EF4-FFF2-40B4-BE49-F238E27FC236}">
                    <a16:creationId xmlns:a16="http://schemas.microsoft.com/office/drawing/2014/main" id="{5B38384E-CE59-6545-8EFB-ACE537975CE2}"/>
                  </a:ext>
                </a:extLst>
              </p:cNvPr>
              <p:cNvSpPr>
                <a:spLocks noRot="1" noChangeAspect="1" noMove="1" noResize="1" noEditPoints="1" noAdjustHandles="1" noChangeArrowheads="1" noChangeShapeType="1" noTextEdit="1"/>
              </p:cNvSpPr>
              <p:nvPr/>
            </p:nvSpPr>
            <p:spPr>
              <a:xfrm>
                <a:off x="1134521" y="3520047"/>
                <a:ext cx="3781584" cy="523220"/>
              </a:xfrm>
              <a:prstGeom prst="rect">
                <a:avLst/>
              </a:prstGeom>
              <a:blipFill>
                <a:blip r:embed="rId6"/>
                <a:stretch>
                  <a:fillRect t="-9524"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133DF99B-E346-AA42-9730-8AB5F5CFC7A3}"/>
                  </a:ext>
                </a:extLst>
              </p:cNvPr>
              <p:cNvSpPr/>
              <p:nvPr/>
            </p:nvSpPr>
            <p:spPr>
              <a:xfrm>
                <a:off x="1134521" y="4057845"/>
                <a:ext cx="378158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even </a:t>
                </a:r>
              </a:p>
            </p:txBody>
          </p:sp>
        </mc:Choice>
        <mc:Fallback xmlns="">
          <p:sp>
            <p:nvSpPr>
              <p:cNvPr id="10" name="Rectangle 9">
                <a:extLst>
                  <a:ext uri="{FF2B5EF4-FFF2-40B4-BE49-F238E27FC236}">
                    <a16:creationId xmlns:a16="http://schemas.microsoft.com/office/drawing/2014/main" id="{133DF99B-E346-AA42-9730-8AB5F5CFC7A3}"/>
                  </a:ext>
                </a:extLst>
              </p:cNvPr>
              <p:cNvSpPr>
                <a:spLocks noRot="1" noChangeAspect="1" noMove="1" noResize="1" noEditPoints="1" noAdjustHandles="1" noChangeArrowheads="1" noChangeShapeType="1" noTextEdit="1"/>
              </p:cNvSpPr>
              <p:nvPr/>
            </p:nvSpPr>
            <p:spPr>
              <a:xfrm>
                <a:off x="1134521" y="4057845"/>
                <a:ext cx="3781584" cy="523220"/>
              </a:xfrm>
              <a:prstGeom prst="rect">
                <a:avLst/>
              </a:prstGeom>
              <a:blipFill>
                <a:blip r:embed="rId7"/>
                <a:stretch>
                  <a:fillRect t="-11905" r="-3344"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325043F-4C56-F54C-A5E4-B669892EEF35}"/>
                  </a:ext>
                </a:extLst>
              </p:cNvPr>
              <p:cNvSpPr/>
              <p:nvPr/>
            </p:nvSpPr>
            <p:spPr>
              <a:xfrm>
                <a:off x="1134521" y="4581065"/>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even </a:t>
                </a:r>
              </a:p>
            </p:txBody>
          </p:sp>
        </mc:Choice>
        <mc:Fallback xmlns="">
          <p:sp>
            <p:nvSpPr>
              <p:cNvPr id="11" name="Rectangle 10">
                <a:extLst>
                  <a:ext uri="{FF2B5EF4-FFF2-40B4-BE49-F238E27FC236}">
                    <a16:creationId xmlns:a16="http://schemas.microsoft.com/office/drawing/2014/main" id="{4325043F-4C56-F54C-A5E4-B669892EEF35}"/>
                  </a:ext>
                </a:extLst>
              </p:cNvPr>
              <p:cNvSpPr>
                <a:spLocks noRot="1" noChangeAspect="1" noMove="1" noResize="1" noEditPoints="1" noAdjustHandles="1" noChangeArrowheads="1" noChangeShapeType="1" noTextEdit="1"/>
              </p:cNvSpPr>
              <p:nvPr/>
            </p:nvSpPr>
            <p:spPr>
              <a:xfrm>
                <a:off x="1134521" y="4581065"/>
                <a:ext cx="7664715" cy="523220"/>
              </a:xfrm>
              <a:prstGeom prst="rect">
                <a:avLst/>
              </a:prstGeom>
              <a:blipFill>
                <a:blip r:embed="rId8"/>
                <a:stretch>
                  <a:fillRect t="-11905" r="-2314"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F8EA13D-3ADE-BF40-9E51-328939B104DB}"/>
                  </a:ext>
                </a:extLst>
              </p:cNvPr>
              <p:cNvSpPr/>
              <p:nvPr/>
            </p:nvSpPr>
            <p:spPr>
              <a:xfrm>
                <a:off x="1083747" y="5118863"/>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or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𝑚𝑜𝑑</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is a square </a:t>
                </a:r>
              </a:p>
            </p:txBody>
          </p:sp>
        </mc:Choice>
        <mc:Fallback xmlns="">
          <p:sp>
            <p:nvSpPr>
              <p:cNvPr id="12" name="Rectangle 11">
                <a:extLst>
                  <a:ext uri="{FF2B5EF4-FFF2-40B4-BE49-F238E27FC236}">
                    <a16:creationId xmlns:a16="http://schemas.microsoft.com/office/drawing/2014/main" id="{EF8EA13D-3ADE-BF40-9E51-328939B104DB}"/>
                  </a:ext>
                </a:extLst>
              </p:cNvPr>
              <p:cNvSpPr>
                <a:spLocks noRot="1" noChangeAspect="1" noMove="1" noResize="1" noEditPoints="1" noAdjustHandles="1" noChangeArrowheads="1" noChangeShapeType="1" noTextEdit="1"/>
              </p:cNvSpPr>
              <p:nvPr/>
            </p:nvSpPr>
            <p:spPr>
              <a:xfrm>
                <a:off x="1083747" y="5118863"/>
                <a:ext cx="7664715" cy="523220"/>
              </a:xfrm>
              <a:prstGeom prst="rect">
                <a:avLst/>
              </a:prstGeom>
              <a:blipFill>
                <a:blip r:embed="rId9"/>
                <a:stretch>
                  <a:fillRect t="-11905" b="-28571"/>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A175480C-FB05-E84D-BD22-4755D9E2AACF}"/>
              </a:ext>
            </a:extLst>
          </p:cNvPr>
          <p:cNvSpPr/>
          <p:nvPr/>
        </p:nvSpPr>
        <p:spPr>
          <a:xfrm>
            <a:off x="1083746" y="5778760"/>
            <a:ext cx="766471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This can be checked in poly time!</a:t>
            </a:r>
          </a:p>
        </p:txBody>
      </p:sp>
    </p:spTree>
    <p:extLst>
      <p:ext uri="{BB962C8B-B14F-4D97-AF65-F5344CB8AC3E}">
        <p14:creationId xmlns:p14="http://schemas.microsoft.com/office/powerpoint/2010/main" val="26032724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accent1"/>
                </a:solidFill>
                <a:effectLst/>
                <a:uLnTx/>
                <a:uFillTx/>
                <a:latin typeface="+mj-lt"/>
                <a:ea typeface="Cambria Math" pitchFamily="18" charset="0"/>
                <a:cs typeface="Arial Unicode MS" pitchFamily="34" charset="-128"/>
              </a:rPr>
              <a:t>Insecurity of Plain Diffie-Hellman/El Gamal Encryption</a:t>
            </a:r>
            <a:endParaRPr kumimoji="0" lang="en-US" sz="2800" b="0" i="0" u="none" strike="noStrike" kern="1200" cap="none" spc="0" normalizeH="0" baseline="0" noProof="0" dirty="0">
              <a:ln>
                <a:noFill/>
              </a:ln>
              <a:solidFill>
                <a:schemeClr val="accent1"/>
              </a:solidFill>
              <a:effectLst/>
              <a:uLnTx/>
              <a:uFillTx/>
              <a:latin typeface="+mj-lt"/>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0942BBAD-6C04-9642-8266-B2607D998565}"/>
                  </a:ext>
                </a:extLst>
              </p:cNvPr>
              <p:cNvSpPr/>
              <p:nvPr/>
            </p:nvSpPr>
            <p:spPr>
              <a:xfrm>
                <a:off x="467544" y="1484784"/>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libri"/>
                    <a:ea typeface="+mn-ea"/>
                    <a:cs typeface="+mn-cs"/>
                  </a:rPr>
                  <a:t>Claim: </a:t>
                </a:r>
                <a:r>
                  <a:rPr kumimoji="0" lang="en-US" sz="2800" b="0" i="0" u="none" strike="noStrike" kern="1200" cap="none" spc="0" normalizeH="0" baseline="0" noProof="0" dirty="0">
                    <a:ln>
                      <a:noFill/>
                    </a:ln>
                    <a:solidFill>
                      <a:prstClr val="black"/>
                    </a:solidFill>
                    <a:effectLst/>
                    <a:uLnTx/>
                    <a:uFillTx/>
                    <a:latin typeface="Calibri"/>
                    <a:ea typeface="+mn-ea"/>
                    <a:cs typeface="+mn-cs"/>
                  </a:rPr>
                  <a:t>Given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g</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and</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adversary can</a:t>
                </a:r>
              </a:p>
            </p:txBody>
          </p:sp>
        </mc:Choice>
        <mc:Fallback>
          <p:sp>
            <p:nvSpPr>
              <p:cNvPr id="15" name="Rectangle 14">
                <a:extLst>
                  <a:ext uri="{FF2B5EF4-FFF2-40B4-BE49-F238E27FC236}">
                    <a16:creationId xmlns:a16="http://schemas.microsoft.com/office/drawing/2014/main" id="{0942BBAD-6C04-9642-8266-B2607D998565}"/>
                  </a:ext>
                </a:extLst>
              </p:cNvPr>
              <p:cNvSpPr>
                <a:spLocks noRot="1" noChangeAspect="1" noMove="1" noResize="1" noEditPoints="1" noAdjustHandles="1" noChangeArrowheads="1" noChangeShapeType="1" noTextEdit="1"/>
              </p:cNvSpPr>
              <p:nvPr/>
            </p:nvSpPr>
            <p:spPr>
              <a:xfrm>
                <a:off x="467544" y="1484784"/>
                <a:ext cx="8822144" cy="523220"/>
              </a:xfrm>
              <a:prstGeom prst="rect">
                <a:avLst/>
              </a:prstGeom>
              <a:blipFill>
                <a:blip r:embed="rId3"/>
                <a:stretch>
                  <a:fillRect l="-1437" t="-14634" b="-31707"/>
                </a:stretch>
              </a:blipFill>
            </p:spPr>
            <p:txBody>
              <a:bodyPr/>
              <a:lstStyle/>
              <a:p>
                <a:r>
                  <a:rPr lang="en-US">
                    <a:noFill/>
                  </a:rPr>
                  <a:t> </a:t>
                </a:r>
              </a:p>
            </p:txBody>
          </p:sp>
        </mc:Fallback>
      </mc:AlternateContent>
      <p:sp>
        <p:nvSpPr>
          <p:cNvPr id="24" name="Rectangle 23">
            <a:extLst>
              <a:ext uri="{FF2B5EF4-FFF2-40B4-BE49-F238E27FC236}">
                <a16:creationId xmlns:a16="http://schemas.microsoft.com/office/drawing/2014/main" id="{4E555B43-FFF6-F84C-89F6-F7E1E2BF7C5C}"/>
              </a:ext>
            </a:extLst>
          </p:cNvPr>
          <p:cNvSpPr/>
          <p:nvPr/>
        </p:nvSpPr>
        <p:spPr>
          <a:xfrm>
            <a:off x="466673" y="4491117"/>
            <a:ext cx="842580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Lesson: </a:t>
            </a:r>
            <a:r>
              <a:rPr kumimoji="0" lang="en-US" sz="2800" b="0" i="0" u="none" strike="noStrike" kern="1200" cap="none" spc="0" normalizeH="0" baseline="0" noProof="0" dirty="0">
                <a:ln>
                  <a:noFill/>
                </a:ln>
                <a:solidFill>
                  <a:prstClr val="black"/>
                </a:solidFill>
                <a:effectLst/>
                <a:uLnTx/>
                <a:uFillTx/>
                <a:latin typeface="Calibri"/>
                <a:ea typeface="+mn-ea"/>
                <a:cs typeface="+mn-cs"/>
              </a:rPr>
              <a:t>Best to work over a group of </a:t>
            </a:r>
            <a:r>
              <a:rPr kumimoji="0" lang="en-US" sz="2800" b="0" i="0" u="none" strike="noStrike" kern="1200" cap="none" spc="0" normalizeH="0" baseline="0" noProof="0" dirty="0">
                <a:ln>
                  <a:noFill/>
                </a:ln>
                <a:solidFill>
                  <a:schemeClr val="accent1"/>
                </a:solidFill>
                <a:effectLst/>
                <a:uLnTx/>
                <a:uFillTx/>
                <a:latin typeface="Calibri"/>
                <a:ea typeface="+mn-ea"/>
                <a:cs typeface="+mn-cs"/>
              </a:rPr>
              <a:t>prime order.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libri"/>
                <a:ea typeface="+mn-ea"/>
                <a:cs typeface="+mn-cs"/>
              </a:rPr>
              <a:t>Such</a:t>
            </a:r>
            <a:r>
              <a:rPr kumimoji="0" lang="en-US" sz="2800" b="0" i="0" u="none" strike="noStrike" kern="1200" cap="none" spc="0" normalizeH="0" baseline="0" noProof="0" dirty="0">
                <a:ln>
                  <a:noFill/>
                </a:ln>
                <a:solidFill>
                  <a:schemeClr val="accent1"/>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groups have no </a:t>
            </a:r>
            <a:r>
              <a:rPr lang="en-US" sz="2800" dirty="0">
                <a:solidFill>
                  <a:prstClr val="black"/>
                </a:solidFill>
                <a:latin typeface="Calibri"/>
              </a:rPr>
              <a:t>non-trivial </a:t>
            </a:r>
            <a:r>
              <a:rPr kumimoji="0" lang="en-US" sz="2800" b="0" i="0" u="none" strike="noStrike" kern="1200" cap="none" spc="0" normalizeH="0" baseline="0" noProof="0" dirty="0">
                <a:ln>
                  <a:noFill/>
                </a:ln>
                <a:solidFill>
                  <a:prstClr val="black"/>
                </a:solidFill>
                <a:effectLst/>
                <a:uLnTx/>
                <a:uFillTx/>
                <a:latin typeface="Calibri"/>
                <a:ea typeface="+mn-ea"/>
                <a:cs typeface="+mn-cs"/>
              </a:rPr>
              <a:t>subgroups.</a:t>
            </a:r>
          </a:p>
        </p:txBody>
      </p:sp>
      <p:sp>
        <p:nvSpPr>
          <p:cNvPr id="25" name="Rectangle 24">
            <a:extLst>
              <a:ext uri="{FF2B5EF4-FFF2-40B4-BE49-F238E27FC236}">
                <a16:creationId xmlns:a16="http://schemas.microsoft.com/office/drawing/2014/main" id="{5A12A573-856B-2B49-907B-353C38853152}"/>
              </a:ext>
            </a:extLst>
          </p:cNvPr>
          <p:cNvSpPr/>
          <p:nvPr/>
        </p:nvSpPr>
        <p:spPr>
          <a:xfrm>
            <a:off x="467544" y="2924944"/>
            <a:ext cx="8822144"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More generally, dangerous to work with groups that have non-trivial subgroups (in our case, the subgroup of all squares mod p)</a:t>
            </a: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ED5BC5C1-B64D-8646-9146-4BDF4A179A62}"/>
                  </a:ext>
                </a:extLst>
              </p:cNvPr>
              <p:cNvSpPr/>
              <p:nvPr/>
            </p:nvSpPr>
            <p:spPr>
              <a:xfrm>
                <a:off x="467544" y="5661248"/>
                <a:ext cx="8676456" cy="11628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solidFill>
                    <a:effectLst/>
                    <a:uLnTx/>
                    <a:uFillTx/>
                    <a:latin typeface="Calibri"/>
                    <a:ea typeface="+mn-ea"/>
                    <a:cs typeface="+mn-cs"/>
                  </a:rPr>
                  <a:t>An Example: </a:t>
                </a:r>
                <a:r>
                  <a:rPr kumimoji="0" lang="en-US" sz="2800" b="0" i="0" u="none" strike="noStrike" kern="1200" cap="none" spc="0" normalizeH="0" baseline="0" noProof="0" dirty="0">
                    <a:ln>
                      <a:noFill/>
                    </a:ln>
                    <a:solidFill>
                      <a:prstClr val="black"/>
                    </a:solidFill>
                    <a:effectLst/>
                    <a:uLnTx/>
                    <a:uFillTx/>
                    <a:latin typeface="Calibri"/>
                    <a:ea typeface="+mn-ea"/>
                    <a:cs typeface="+mn-cs"/>
                  </a:rPr>
                  <a:t>Let </a:t>
                </a: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𝑞</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where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𝑞</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prime itself. Then, </a:t>
                </a:r>
                <a:r>
                  <a:rPr kumimoji="0" lang="en-US" sz="2800" b="0" i="0" u="none" strike="noStrike" kern="1200" cap="none" spc="0" normalizeH="0" baseline="0" noProof="0" dirty="0">
                    <a:ln>
                      <a:noFill/>
                    </a:ln>
                    <a:solidFill>
                      <a:schemeClr val="tx1"/>
                    </a:solidFill>
                    <a:effectLst/>
                    <a:uLnTx/>
                    <a:uFillTx/>
                    <a:latin typeface="Calibri"/>
                    <a:ea typeface="+mn-ea"/>
                    <a:cs typeface="+mn-cs"/>
                  </a:rPr>
                  <a:t>the group of squares mod </a:t>
                </a:r>
                <a14:m>
                  <m:oMath xmlns:m="http://schemas.openxmlformats.org/officeDocument/2006/math">
                    <m:r>
                      <a:rPr kumimoji="0" lang="en-US" sz="2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schemeClr val="tx1"/>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has order </a:t>
                </a:r>
                <a14:m>
                  <m:oMath xmlns:m="http://schemas.openxmlformats.org/officeDocument/2006/math">
                    <m:f>
                      <m:f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d>
                          <m:d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e>
                        </m:d>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den>
                    </m:f>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𝑞</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p:sp>
            <p:nvSpPr>
              <p:cNvPr id="26" name="Rectangle 25">
                <a:extLst>
                  <a:ext uri="{FF2B5EF4-FFF2-40B4-BE49-F238E27FC236}">
                    <a16:creationId xmlns:a16="http://schemas.microsoft.com/office/drawing/2014/main" id="{ED5BC5C1-B64D-8646-9146-4BDF4A179A62}"/>
                  </a:ext>
                </a:extLst>
              </p:cNvPr>
              <p:cNvSpPr>
                <a:spLocks noRot="1" noChangeAspect="1" noMove="1" noResize="1" noEditPoints="1" noAdjustHandles="1" noChangeArrowheads="1" noChangeShapeType="1" noTextEdit="1"/>
              </p:cNvSpPr>
              <p:nvPr/>
            </p:nvSpPr>
            <p:spPr>
              <a:xfrm>
                <a:off x="467544" y="5661248"/>
                <a:ext cx="8676456" cy="1162819"/>
              </a:xfrm>
              <a:prstGeom prst="rect">
                <a:avLst/>
              </a:prstGeom>
              <a:blipFill>
                <a:blip r:embed="rId4"/>
                <a:stretch>
                  <a:fillRect l="-1462" t="-5376" b="-53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BC523876-BA58-6241-9DC0-391884CAB1A5}"/>
                  </a:ext>
                </a:extLst>
              </p:cNvPr>
              <p:cNvSpPr/>
              <p:nvPr/>
            </p:nvSpPr>
            <p:spPr>
              <a:xfrm>
                <a:off x="466673" y="2040576"/>
                <a:ext cx="882214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determine if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a square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mod</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xmlns="">
          <p:sp>
            <p:nvSpPr>
              <p:cNvPr id="27" name="Rectangle 26">
                <a:extLst>
                  <a:ext uri="{FF2B5EF4-FFF2-40B4-BE49-F238E27FC236}">
                    <a16:creationId xmlns:a16="http://schemas.microsoft.com/office/drawing/2014/main" id="{BC523876-BA58-6241-9DC0-391884CAB1A5}"/>
                  </a:ext>
                </a:extLst>
              </p:cNvPr>
              <p:cNvSpPr>
                <a:spLocks noRot="1" noChangeAspect="1" noMove="1" noResize="1" noEditPoints="1" noAdjustHandles="1" noChangeArrowheads="1" noChangeShapeType="1" noTextEdit="1"/>
              </p:cNvSpPr>
              <p:nvPr/>
            </p:nvSpPr>
            <p:spPr>
              <a:xfrm>
                <a:off x="466673" y="2040576"/>
                <a:ext cx="8822144" cy="523220"/>
              </a:xfrm>
              <a:prstGeom prst="rect">
                <a:avLst/>
              </a:prstGeom>
              <a:blipFill>
                <a:blip r:embed="rId5"/>
                <a:stretch>
                  <a:fillRect l="-1439" t="-11905" b="-28571"/>
                </a:stretch>
              </a:blipFill>
            </p:spPr>
            <p:txBody>
              <a:bodyPr/>
              <a:lstStyle/>
              <a:p>
                <a:r>
                  <a:rPr lang="en-US">
                    <a:noFill/>
                  </a:rPr>
                  <a:t> </a:t>
                </a:r>
              </a:p>
            </p:txBody>
          </p:sp>
        </mc:Fallback>
      </mc:AlternateContent>
    </p:spTree>
    <p:extLst>
      <p:ext uri="{BB962C8B-B14F-4D97-AF65-F5344CB8AC3E}">
        <p14:creationId xmlns:p14="http://schemas.microsoft.com/office/powerpoint/2010/main" val="26676230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467544" y="404664"/>
            <a:ext cx="8115853"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Diffie-Hellman/El Gamal* Encryption</a:t>
            </a:r>
            <a:endParaRPr kumimoji="0" lang="en-US" sz="2400" b="0" i="1"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84379F58-564F-CD4C-90D4-78B43AF58274}"/>
                  </a:ext>
                </a:extLst>
              </p:cNvPr>
              <p:cNvSpPr/>
              <p:nvPr/>
            </p:nvSpPr>
            <p:spPr>
              <a:xfrm>
                <a:off x="611560" y="1476073"/>
                <a:ext cx="8532440" cy="2360005"/>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𝑮𝒆𝒏</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p>
                          <m:sSup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𝟏</m:t>
                            </m:r>
                          </m:e>
                          <m:sup>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𝒏</m:t>
                            </m:r>
                          </m:sup>
                        </m:sSup>
                      </m:e>
                    </m:d>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Generate an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𝑛</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-bit </a:t>
                </a:r>
                <a:r>
                  <a:rPr kumimoji="0" lang="en-US" sz="2800" b="0" i="0" u="none" strike="noStrike" kern="1200" cap="none" spc="0" normalizeH="0" baseline="0" noProof="0" dirty="0">
                    <a:ln>
                      <a:noFill/>
                    </a:ln>
                    <a:solidFill>
                      <a:srgbClr val="0000FF"/>
                    </a:solidFill>
                    <a:effectLst/>
                    <a:uLnTx/>
                    <a:uFillTx/>
                    <a:latin typeface="Calibri"/>
                    <a:ea typeface="+mn-ea"/>
                    <a:cs typeface="+mn-cs"/>
                  </a:rPr>
                  <a:t>safe prime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=2</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𝑞</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srgbClr val="0000FF"/>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and a generator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of </a:t>
                </a:r>
                <a14:m>
                  <m:oMath xmlns:m="http://schemas.openxmlformats.org/officeDocument/2006/math">
                    <m:sSubSup>
                      <m:sSub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𝑍</m:t>
                        </m:r>
                      </m:e>
                      <m:sub>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m:t>
                        </m:r>
                      </m:sub>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let </a:t>
                </a:r>
                <a14:m>
                  <m:oMath xmlns:m="http://schemas.openxmlformats.org/officeDocument/2006/math">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𝒉</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m:t>
                    </m:r>
                    <m:sSup>
                      <m:sSupPr>
                        <m:ctrlP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𝒈</m:t>
                        </m:r>
                      </m:e>
                      <m:sup>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𝟐</m:t>
                        </m:r>
                      </m:sup>
                    </m:sSup>
                    <m:r>
                      <a:rPr kumimoji="0" lang="en-US" sz="2800" b="1" i="0"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𝐦𝐨𝐝</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 </m:t>
                    </m:r>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𝒑</m:t>
                    </m:r>
                  </m:oMath>
                </a14:m>
                <a:r>
                  <a:rPr kumimoji="0" lang="en-US" sz="2800" b="1" i="0" u="none" strike="noStrike" kern="1200" cap="none" spc="0" normalizeH="0" baseline="0" noProof="0" dirty="0">
                    <a:ln>
                      <a:noFill/>
                    </a:ln>
                    <a:solidFill>
                      <a:srgbClr val="0000FF"/>
                    </a:solidFill>
                    <a:effectLst/>
                    <a:uLnTx/>
                    <a:uFillTx/>
                    <a:latin typeface="Calibri"/>
                    <a:ea typeface="+mn-ea"/>
                    <a:cs typeface="+mn-cs"/>
                  </a:rPr>
                  <a:t> be a generator of </a:t>
                </a:r>
                <a14:m>
                  <m:oMath xmlns:m="http://schemas.openxmlformats.org/officeDocument/2006/math">
                    <m:sSubSup>
                      <m:sSubSupPr>
                        <m:ctrlP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ctrlPr>
                      </m:sSubSupPr>
                      <m:e>
                        <m:r>
                          <a:rPr kumimoji="0" lang="en-US" sz="2800" b="1"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𝑸𝑹</m:t>
                        </m:r>
                      </m:e>
                      <m:sub>
                        <m:r>
                          <a:rPr kumimoji="0" lang="en-US" sz="2800" b="1" i="1" u="none" strike="noStrike" kern="1200" cap="none" spc="0" normalizeH="0" baseline="0" noProof="0">
                            <a:ln>
                              <a:noFill/>
                            </a:ln>
                            <a:solidFill>
                              <a:srgbClr val="0000FF"/>
                            </a:solidFill>
                            <a:effectLst/>
                            <a:uLnTx/>
                            <a:uFillTx/>
                            <a:latin typeface="Cambria Math" panose="02040503050406030204" pitchFamily="18" charset="0"/>
                            <a:ea typeface="+mn-ea"/>
                            <a:cs typeface="+mn-cs"/>
                          </a:rPr>
                          <m:t>𝒑</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Choose </a:t>
                </a:r>
                <a:r>
                  <a:rPr kumimoji="0" lang="en-US" sz="2800" b="0" i="0" u="none" strike="noStrike" kern="1200" cap="none" spc="0" normalizeH="0" baseline="0" noProof="0" dirty="0">
                    <a:ln>
                      <a:noFill/>
                    </a:ln>
                    <a:solidFill>
                      <a:prstClr val="black"/>
                    </a:solidFill>
                    <a:effectLst/>
                    <a:uLnTx/>
                    <a:uFillTx/>
                    <a:latin typeface="Calibri"/>
                    <a:ea typeface="American Typewriter" charset="0"/>
                    <a:cs typeface="American Typewriter" charset="0"/>
                  </a:rPr>
                  <a:t>a random number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𝑍</m:t>
                        </m:r>
                      </m:e>
                      <m:sub>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𝑞</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      Let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𝑝𝑘</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ℎ</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let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𝑠𝑘</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p:sp>
            <p:nvSpPr>
              <p:cNvPr id="15" name="Rectangle 14">
                <a:extLst>
                  <a:ext uri="{FF2B5EF4-FFF2-40B4-BE49-F238E27FC236}">
                    <a16:creationId xmlns:a16="http://schemas.microsoft.com/office/drawing/2014/main" id="{84379F58-564F-CD4C-90D4-78B43AF58274}"/>
                  </a:ext>
                </a:extLst>
              </p:cNvPr>
              <p:cNvSpPr>
                <a:spLocks noRot="1" noChangeAspect="1" noMove="1" noResize="1" noEditPoints="1" noAdjustHandles="1" noChangeArrowheads="1" noChangeShapeType="1" noTextEdit="1"/>
              </p:cNvSpPr>
              <p:nvPr/>
            </p:nvSpPr>
            <p:spPr>
              <a:xfrm>
                <a:off x="611560" y="1476073"/>
                <a:ext cx="8532440" cy="2360005"/>
              </a:xfrm>
              <a:prstGeom prst="rect">
                <a:avLst/>
              </a:prstGeom>
              <a:blipFill>
                <a:blip r:embed="rId3"/>
                <a:stretch>
                  <a:fillRect l="-1339" t="-3226" r="-2232" b="-645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Rectangle 22">
                <a:extLst>
                  <a:ext uri="{FF2B5EF4-FFF2-40B4-BE49-F238E27FC236}">
                    <a16:creationId xmlns:a16="http://schemas.microsoft.com/office/drawing/2014/main" id="{B16E5B7C-A7BB-3145-99EC-6E17E5251EF6}"/>
                  </a:ext>
                </a:extLst>
              </p:cNvPr>
              <p:cNvSpPr/>
              <p:nvPr/>
            </p:nvSpPr>
            <p:spPr>
              <a:xfrm>
                <a:off x="600201" y="4187057"/>
                <a:ext cx="8724327" cy="1114151"/>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𝑬𝒏𝒄</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𝒑𝒌</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𝒎</m:t>
                        </m:r>
                      </m:e>
                    </m:d>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where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𝑚</m:t>
                    </m:r>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𝑄𝑅</m:t>
                        </m:r>
                      </m:e>
                      <m:sub>
                        <m:r>
                          <a:rPr kumimoji="0" lang="en-US" sz="2800" b="0" i="1" u="none" strike="noStrike" kern="1200" cap="none" spc="0" normalizeH="0" baseline="0" noProof="0">
                            <a:ln>
                              <a:noFill/>
                            </a:ln>
                            <a:solidFill>
                              <a:srgbClr val="0000FF"/>
                            </a:solidFill>
                            <a:effectLst/>
                            <a:uLnTx/>
                            <a:uFillTx/>
                            <a:latin typeface="Cambria Math" panose="02040503050406030204" pitchFamily="18" charset="0"/>
                            <a:ea typeface="Cambria Math" panose="02040503050406030204" pitchFamily="18" charset="0"/>
                            <a:cs typeface="+mn-cs"/>
                          </a:rPr>
                          <m:t>𝑝</m:t>
                        </m:r>
                      </m:sub>
                      <m:sup/>
                    </m:sSub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Generate random </a:t>
                </a:r>
                <a14:m>
                  <m:oMath xmlns:m="http://schemas.openxmlformats.org/officeDocument/2006/math">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𝑦</m:t>
                    </m:r>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m:t>
                    </m:r>
                    <m:sSubSup>
                      <m:sSubSupPr>
                        <m:ctrlP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𝑍</m:t>
                        </m:r>
                      </m:e>
                      <m:sub>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𝑞</m:t>
                        </m:r>
                      </m:sub>
                      <m:sup/>
                    </m:sSubSup>
                    <m:r>
                      <a:rPr kumimoji="0" lang="en-US" sz="2800" b="0" i="1" u="none" strike="noStrike" kern="1200" cap="none" spc="0" normalizeH="0" baseline="0" noProof="0" smtClean="0">
                        <a:ln>
                          <a:noFill/>
                        </a:ln>
                        <a:solidFill>
                          <a:srgbClr val="0000FF"/>
                        </a:solidFill>
                        <a:effectLst/>
                        <a:uLnTx/>
                        <a:uFillTx/>
                        <a:latin typeface="Cambria Math" panose="02040503050406030204" pitchFamily="18" charset="0"/>
                        <a:ea typeface="+mn-ea"/>
                        <a:cs typeface="+mn-cs"/>
                      </a:rPr>
                      <m:t> </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and output </a:t>
                </a:r>
                <a14:m>
                  <m:oMath xmlns:m="http://schemas.openxmlformats.org/officeDocument/2006/math">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p:sp>
            <p:nvSpPr>
              <p:cNvPr id="23" name="Rectangle 22">
                <a:extLst>
                  <a:ext uri="{FF2B5EF4-FFF2-40B4-BE49-F238E27FC236}">
                    <a16:creationId xmlns:a16="http://schemas.microsoft.com/office/drawing/2014/main" id="{B16E5B7C-A7BB-3145-99EC-6E17E5251EF6}"/>
                  </a:ext>
                </a:extLst>
              </p:cNvPr>
              <p:cNvSpPr>
                <a:spLocks noRot="1" noChangeAspect="1" noMove="1" noResize="1" noEditPoints="1" noAdjustHandles="1" noChangeArrowheads="1" noChangeShapeType="1" noTextEdit="1"/>
              </p:cNvSpPr>
              <p:nvPr/>
            </p:nvSpPr>
            <p:spPr>
              <a:xfrm>
                <a:off x="600201" y="4187057"/>
                <a:ext cx="8724327" cy="1114151"/>
              </a:xfrm>
              <a:prstGeom prst="rect">
                <a:avLst/>
              </a:prstGeom>
              <a:blipFill>
                <a:blip r:embed="rId4"/>
                <a:stretch>
                  <a:fillRect l="-1308" t="-1124" b="-112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Rectangle 24">
                <a:extLst>
                  <a:ext uri="{FF2B5EF4-FFF2-40B4-BE49-F238E27FC236}">
                    <a16:creationId xmlns:a16="http://schemas.microsoft.com/office/drawing/2014/main" id="{24AE1291-9FF6-6B48-8ACA-6DF155165504}"/>
                  </a:ext>
                </a:extLst>
              </p:cNvPr>
              <p:cNvSpPr/>
              <p:nvPr/>
            </p:nvSpPr>
            <p:spPr>
              <a:xfrm>
                <a:off x="611560" y="5715253"/>
                <a:ext cx="7971837" cy="954107"/>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𝑫𝒆𝒄</m:t>
                    </m:r>
                    <m:d>
                      <m:dPr>
                        <m:ctrlP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𝒔𝒌</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𝒙</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𝒄</m:t>
                        </m:r>
                      </m:e>
                    </m:d>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Compute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using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divide the second component to retrieve </a:t>
                </a:r>
                <a14:m>
                  <m:oMath xmlns:m="http://schemas.openxmlformats.org/officeDocument/2006/math">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mc:Choice>
        <mc:Fallback>
          <p:sp>
            <p:nvSpPr>
              <p:cNvPr id="25" name="Rectangle 24">
                <a:extLst>
                  <a:ext uri="{FF2B5EF4-FFF2-40B4-BE49-F238E27FC236}">
                    <a16:creationId xmlns:a16="http://schemas.microsoft.com/office/drawing/2014/main" id="{24AE1291-9FF6-6B48-8ACA-6DF155165504}"/>
                  </a:ext>
                </a:extLst>
              </p:cNvPr>
              <p:cNvSpPr>
                <a:spLocks noRot="1" noChangeAspect="1" noMove="1" noResize="1" noEditPoints="1" noAdjustHandles="1" noChangeArrowheads="1" noChangeShapeType="1" noTextEdit="1"/>
              </p:cNvSpPr>
              <p:nvPr/>
            </p:nvSpPr>
            <p:spPr>
              <a:xfrm>
                <a:off x="611560" y="5715253"/>
                <a:ext cx="7971837" cy="954107"/>
              </a:xfrm>
              <a:prstGeom prst="rect">
                <a:avLst/>
              </a:prstGeom>
              <a:blipFill>
                <a:blip r:embed="rId5"/>
                <a:stretch>
                  <a:fillRect l="-1433" t="-7895" b="-17105"/>
                </a:stretch>
              </a:blipFill>
            </p:spPr>
            <p:txBody>
              <a:bodyPr/>
              <a:lstStyle/>
              <a:p>
                <a:r>
                  <a:rPr lang="en-US">
                    <a:noFill/>
                  </a:rPr>
                  <a:t> </a:t>
                </a:r>
              </a:p>
            </p:txBody>
          </p:sp>
        </mc:Fallback>
      </mc:AlternateContent>
    </p:spTree>
    <p:extLst>
      <p:ext uri="{BB962C8B-B14F-4D97-AF65-F5344CB8AC3E}">
        <p14:creationId xmlns:p14="http://schemas.microsoft.com/office/powerpoint/2010/main" val="8729139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0" y="404664"/>
            <a:ext cx="9036496"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Recall Decisional Diffie-Hellman Assumption</a:t>
            </a:r>
            <a:endParaRPr kumimoji="0" lang="en-US" sz="2400" b="0"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C289FE2-3E9A-3848-84B9-678EDD410467}"/>
                  </a:ext>
                </a:extLst>
              </p:cNvPr>
              <p:cNvSpPr/>
              <p:nvPr/>
            </p:nvSpPr>
            <p:spPr>
              <a:xfrm>
                <a:off x="899592" y="2329716"/>
                <a:ext cx="799478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Hard to distinguish between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 uniformly random group element, given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and </a:t>
                </a:r>
                <a14:m>
                  <m:oMath xmlns:m="http://schemas.openxmlformats.org/officeDocument/2006/math">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p>
                    </m:sSup>
                  </m:oMath>
                </a14:m>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4" name="Rectangle 3">
                <a:extLst>
                  <a:ext uri="{FF2B5EF4-FFF2-40B4-BE49-F238E27FC236}">
                    <a16:creationId xmlns:a16="http://schemas.microsoft.com/office/drawing/2014/main" id="{1C289FE2-3E9A-3848-84B9-678EDD410467}"/>
                  </a:ext>
                </a:extLst>
              </p:cNvPr>
              <p:cNvSpPr>
                <a:spLocks noRot="1" noChangeAspect="1" noMove="1" noResize="1" noEditPoints="1" noAdjustHandles="1" noChangeArrowheads="1" noChangeShapeType="1" noTextEdit="1"/>
              </p:cNvSpPr>
              <p:nvPr/>
            </p:nvSpPr>
            <p:spPr>
              <a:xfrm>
                <a:off x="899592" y="2329716"/>
                <a:ext cx="7994786" cy="954107"/>
              </a:xfrm>
              <a:prstGeom prst="rect">
                <a:avLst/>
              </a:prstGeom>
              <a:blipFill>
                <a:blip r:embed="rId3"/>
                <a:stretch>
                  <a:fillRect l="-1587" t="-5195" b="-15584"/>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44653E87-09A8-DF4E-BD14-407CE30EEBAD}"/>
              </a:ext>
            </a:extLst>
          </p:cNvPr>
          <p:cNvSpPr/>
          <p:nvPr/>
        </p:nvSpPr>
        <p:spPr>
          <a:xfrm>
            <a:off x="862707" y="1681644"/>
            <a:ext cx="723768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sng" strike="noStrike" kern="1200" cap="none" spc="0" normalizeH="0" baseline="0" noProof="0" dirty="0">
                <a:ln>
                  <a:noFill/>
                </a:ln>
                <a:solidFill>
                  <a:prstClr val="black"/>
                </a:solidFill>
                <a:effectLst/>
                <a:uLnTx/>
                <a:uFillTx/>
                <a:latin typeface="Calibri"/>
                <a:ea typeface="+mn-ea"/>
                <a:cs typeface="+mn-cs"/>
              </a:rPr>
              <a:t>Decisional</a:t>
            </a:r>
            <a:r>
              <a:rPr kumimoji="0" lang="en-US" sz="2800" b="0" i="0" u="sng" strike="noStrike" kern="1200" cap="none" spc="0" normalizeH="0" baseline="0" noProof="0" dirty="0">
                <a:ln>
                  <a:noFill/>
                </a:ln>
                <a:solidFill>
                  <a:prstClr val="black"/>
                </a:solidFill>
                <a:effectLst/>
                <a:uLnTx/>
                <a:uFillTx/>
                <a:latin typeface="Calibri"/>
                <a:ea typeface="+mn-ea"/>
                <a:cs typeface="+mn-cs"/>
              </a:rPr>
              <a:t> Diffie-Hellman Assumption (DDHA)</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 name="Rectangle 5">
            <a:extLst>
              <a:ext uri="{FF2B5EF4-FFF2-40B4-BE49-F238E27FC236}">
                <a16:creationId xmlns:a16="http://schemas.microsoft.com/office/drawing/2014/main" id="{DC6FBEFB-38D9-2744-B358-238D0C709CB6}"/>
              </a:ext>
            </a:extLst>
          </p:cNvPr>
          <p:cNvSpPr/>
          <p:nvPr/>
        </p:nvSpPr>
        <p:spPr>
          <a:xfrm>
            <a:off x="904238" y="3573016"/>
            <a:ext cx="799478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That is, the following two distributions are computationally indistinguishable: </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9A34310-AA3B-514F-9388-ED640F4B5047}"/>
                  </a:ext>
                </a:extLst>
              </p:cNvPr>
              <p:cNvSpPr/>
              <p:nvPr/>
            </p:nvSpPr>
            <p:spPr>
              <a:xfrm>
                <a:off x="323528" y="4581128"/>
                <a:ext cx="799478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e>
                        <m: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p>
                      </m:sSup>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m:oMathPara>
                </a14:m>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 name="Rectangle 6">
                <a:extLst>
                  <a:ext uri="{FF2B5EF4-FFF2-40B4-BE49-F238E27FC236}">
                    <a16:creationId xmlns:a16="http://schemas.microsoft.com/office/drawing/2014/main" id="{79A34310-AA3B-514F-9388-ED640F4B5047}"/>
                  </a:ext>
                </a:extLst>
              </p:cNvPr>
              <p:cNvSpPr>
                <a:spLocks noRot="1" noChangeAspect="1" noMove="1" noResize="1" noEditPoints="1" noAdjustHandles="1" noChangeArrowheads="1" noChangeShapeType="1" noTextEdit="1"/>
              </p:cNvSpPr>
              <p:nvPr/>
            </p:nvSpPr>
            <p:spPr>
              <a:xfrm>
                <a:off x="323528" y="4581128"/>
                <a:ext cx="7994786" cy="523220"/>
              </a:xfrm>
              <a:prstGeom prst="rect">
                <a:avLst/>
              </a:prstGeom>
              <a:blipFill>
                <a:blip r:embed="rId4"/>
                <a:stretch>
                  <a:fillRect b="-16667"/>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307A93E4-7B3A-7F4A-B9B0-9006774FA781}"/>
              </a:ext>
            </a:extLst>
          </p:cNvPr>
          <p:cNvSpPr/>
          <p:nvPr/>
        </p:nvSpPr>
        <p:spPr>
          <a:xfrm>
            <a:off x="836720" y="5591327"/>
            <a:ext cx="830728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DH/El Gamal is IND-secure under the DDH assumption on the given group. </a:t>
            </a:r>
          </a:p>
        </p:txBody>
      </p:sp>
    </p:spTree>
    <p:extLst>
      <p:ext uri="{BB962C8B-B14F-4D97-AF65-F5344CB8AC3E}">
        <p14:creationId xmlns:p14="http://schemas.microsoft.com/office/powerpoint/2010/main" val="2859146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4AA542FA-A978-D142-AD65-831E01742112}"/>
              </a:ext>
            </a:extLst>
          </p:cNvPr>
          <p:cNvSpPr>
            <a:spLocks noGrp="1" noChangeArrowheads="1"/>
          </p:cNvSpPr>
          <p:nvPr>
            <p:ph type="title"/>
          </p:nvPr>
        </p:nvSpPr>
        <p:spPr>
          <a:xfrm>
            <a:off x="552500" y="281171"/>
            <a:ext cx="7772400" cy="553998"/>
          </a:xfrm>
        </p:spPr>
        <p:txBody>
          <a:bodyPr>
            <a:normAutofit fontScale="90000"/>
          </a:bodyPr>
          <a:lstStyle/>
          <a:p>
            <a:pPr eaLnBrk="1" hangingPunct="1"/>
            <a:r>
              <a:rPr lang="en-US" altLang="en-US" sz="3600" b="1" dirty="0">
                <a:solidFill>
                  <a:schemeClr val="accent1"/>
                </a:solidFill>
                <a:cs typeface="Arial" panose="020B0604020202020204" pitchFamily="34" charset="0"/>
              </a:rPr>
              <a:t>Summary: Hard vs. Easy</a:t>
            </a:r>
            <a:endParaRPr lang="en-US" altLang="en-US" b="1" dirty="0">
              <a:solidFill>
                <a:schemeClr val="accent1"/>
              </a:solidFill>
              <a:cs typeface="Arial" panose="020B0604020202020204" pitchFamily="34" charset="0"/>
            </a:endParaRPr>
          </a:p>
        </p:txBody>
      </p:sp>
      <p:sp>
        <p:nvSpPr>
          <p:cNvPr id="30723" name="Rectangle 3">
            <a:extLst>
              <a:ext uri="{FF2B5EF4-FFF2-40B4-BE49-F238E27FC236}">
                <a16:creationId xmlns:a16="http://schemas.microsoft.com/office/drawing/2014/main" id="{8298E124-4B32-8845-BC39-6E6EF741C6DC}"/>
              </a:ext>
            </a:extLst>
          </p:cNvPr>
          <p:cNvSpPr>
            <a:spLocks noGrp="1" noChangeArrowheads="1"/>
          </p:cNvSpPr>
          <p:nvPr>
            <p:ph type="body" idx="1"/>
          </p:nvPr>
        </p:nvSpPr>
        <p:spPr>
          <a:xfrm>
            <a:off x="971600" y="1340768"/>
            <a:ext cx="6934200" cy="4801314"/>
          </a:xfrm>
        </p:spPr>
        <p:txBody>
          <a:bodyPr>
            <a:normAutofit fontScale="92500" lnSpcReduction="20000"/>
          </a:bodyPr>
          <a:lstStyle/>
          <a:p>
            <a:pPr eaLnBrk="1" hangingPunct="1">
              <a:buFontTx/>
              <a:buNone/>
            </a:pPr>
            <a:r>
              <a:rPr lang="en-US" altLang="en-US" sz="2400" dirty="0" err="1">
                <a:latin typeface="Arial" panose="020B0604020202020204" pitchFamily="34" charset="0"/>
                <a:cs typeface="Arial" panose="020B0604020202020204" pitchFamily="34" charset="0"/>
              </a:rPr>
              <a:t>Z</a:t>
            </a:r>
            <a:r>
              <a:rPr lang="en-US" altLang="en-US" sz="2400" baseline="-25000" dirty="0" err="1">
                <a:latin typeface="Arial" panose="020B0604020202020204" pitchFamily="34" charset="0"/>
                <a:cs typeface="Arial" panose="020B0604020202020204" pitchFamily="34" charset="0"/>
              </a:rPr>
              <a:t>p</a:t>
            </a:r>
            <a:r>
              <a:rPr lang="en-US" altLang="en-US" sz="2400" baseline="30000"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{x &lt; p and  </a:t>
            </a:r>
            <a:r>
              <a:rPr lang="en-US" altLang="en-US" sz="2400" dirty="0" err="1">
                <a:latin typeface="Arial" panose="020B0604020202020204" pitchFamily="34" charset="0"/>
                <a:cs typeface="Arial" panose="020B0604020202020204" pitchFamily="34" charset="0"/>
              </a:rPr>
              <a:t>gcd</a:t>
            </a:r>
            <a:r>
              <a:rPr lang="en-US" altLang="en-US" sz="2400" dirty="0">
                <a:latin typeface="Arial" panose="020B0604020202020204" pitchFamily="34" charset="0"/>
                <a:cs typeface="Arial" panose="020B0604020202020204" pitchFamily="34" charset="0"/>
              </a:rPr>
              <a:t>(</a:t>
            </a:r>
            <a:r>
              <a:rPr lang="en-US" altLang="en-US" sz="2400" dirty="0" err="1">
                <a:latin typeface="Arial" panose="020B0604020202020204" pitchFamily="34" charset="0"/>
                <a:cs typeface="Arial" panose="020B0604020202020204" pitchFamily="34" charset="0"/>
              </a:rPr>
              <a:t>x,p</a:t>
            </a:r>
            <a:r>
              <a:rPr lang="en-US" altLang="en-US" sz="2400" dirty="0">
                <a:latin typeface="Arial" panose="020B0604020202020204" pitchFamily="34" charset="0"/>
                <a:cs typeface="Arial" panose="020B0604020202020204" pitchFamily="34" charset="0"/>
              </a:rPr>
              <a:t>) =1} for n-bit prime p</a:t>
            </a:r>
          </a:p>
          <a:p>
            <a:pPr eaLnBrk="1" hangingPunct="1">
              <a:buFontTx/>
              <a:buNone/>
            </a:pPr>
            <a:r>
              <a:rPr lang="en-US" altLang="en-US" sz="2400" dirty="0">
                <a:latin typeface="Arial" panose="020B0604020202020204" pitchFamily="34" charset="0"/>
                <a:cs typeface="Arial" panose="020B0604020202020204" pitchFamily="34" charset="0"/>
              </a:rPr>
              <a:t>Let </a:t>
            </a:r>
            <a:r>
              <a:rPr lang="en-US" altLang="en-US" sz="2400" dirty="0" err="1">
                <a:latin typeface="Arial" panose="020B0604020202020204" pitchFamily="34" charset="0"/>
                <a:cs typeface="Arial" panose="020B0604020202020204" pitchFamily="34" charset="0"/>
              </a:rPr>
              <a:t>a,b</a:t>
            </a:r>
            <a:r>
              <a:rPr lang="en-US" altLang="en-US" sz="2400" dirty="0">
                <a:latin typeface="Arial" panose="020B0604020202020204" pitchFamily="34" charset="0"/>
                <a:cs typeface="Arial" panose="020B0604020202020204" pitchFamily="34" charset="0"/>
              </a:rPr>
              <a:t> in </a:t>
            </a:r>
            <a:r>
              <a:rPr lang="en-US" altLang="en-US" sz="2400" dirty="0" err="1">
                <a:latin typeface="Arial" panose="020B0604020202020204" pitchFamily="34" charset="0"/>
                <a:cs typeface="Arial" panose="020B0604020202020204" pitchFamily="34" charset="0"/>
              </a:rPr>
              <a:t>Z</a:t>
            </a:r>
            <a:r>
              <a:rPr lang="en-US" altLang="en-US" sz="2400" baseline="-25000" dirty="0" err="1">
                <a:latin typeface="Arial" panose="020B0604020202020204" pitchFamily="34" charset="0"/>
                <a:cs typeface="Arial" panose="020B0604020202020204" pitchFamily="34" charset="0"/>
              </a:rPr>
              <a:t>p</a:t>
            </a:r>
            <a:r>
              <a:rPr lang="en-US" altLang="en-US" sz="2400" baseline="-25000" dirty="0">
                <a:latin typeface="Arial" panose="020B0604020202020204" pitchFamily="34" charset="0"/>
                <a:cs typeface="Arial" panose="020B0604020202020204" pitchFamily="34" charset="0"/>
              </a:rPr>
              <a:t>*</a:t>
            </a:r>
            <a:endParaRPr lang="en-US" altLang="en-US" sz="2400" dirty="0">
              <a:latin typeface="Arial" panose="020B0604020202020204" pitchFamily="34" charset="0"/>
              <a:cs typeface="Arial" panose="020B0604020202020204" pitchFamily="34" charset="0"/>
            </a:endParaRP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operation		Complexity</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a  mod p 		O(n</a:t>
            </a:r>
            <a:r>
              <a:rPr lang="en-US" altLang="en-US" sz="2400" baseline="30000" dirty="0">
                <a:solidFill>
                  <a:schemeClr val="tx1"/>
                </a:solidFill>
                <a:latin typeface="Arial" panose="020B0604020202020204" pitchFamily="34" charset="0"/>
                <a:cs typeface="Arial" panose="020B0604020202020204" pitchFamily="34" charset="0"/>
              </a:rPr>
              <a:t>2</a:t>
            </a:r>
            <a:r>
              <a:rPr lang="en-US" altLang="en-US" sz="2400" dirty="0">
                <a:solidFill>
                  <a:schemeClr val="tx1"/>
                </a:solidFill>
                <a:latin typeface="Arial" panose="020B0604020202020204" pitchFamily="34" charset="0"/>
                <a:cs typeface="Arial" panose="020B0604020202020204" pitchFamily="34" charset="0"/>
              </a:rPr>
              <a:t>)</a:t>
            </a:r>
          </a:p>
          <a:p>
            <a:pPr eaLnBrk="1" hangingPunct="1">
              <a:buFontTx/>
              <a:buNone/>
            </a:pPr>
            <a:r>
              <a:rPr lang="en-US" altLang="en-US" sz="2400" dirty="0" err="1">
                <a:solidFill>
                  <a:schemeClr val="tx1"/>
                </a:solidFill>
                <a:latin typeface="Arial" panose="020B0604020202020204" pitchFamily="34" charset="0"/>
                <a:cs typeface="Arial" panose="020B0604020202020204" pitchFamily="34" charset="0"/>
              </a:rPr>
              <a:t>a+b</a:t>
            </a:r>
            <a:r>
              <a:rPr lang="en-US" altLang="en-US" sz="2400" dirty="0">
                <a:solidFill>
                  <a:schemeClr val="tx1"/>
                </a:solidFill>
                <a:latin typeface="Arial" panose="020B0604020202020204" pitchFamily="34" charset="0"/>
                <a:cs typeface="Arial" panose="020B0604020202020204" pitchFamily="34" charset="0"/>
              </a:rPr>
              <a:t> mod p		O(n)</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ab mod p	          O(n</a:t>
            </a:r>
            <a:r>
              <a:rPr lang="en-US" altLang="en-US" sz="2400" baseline="30000" dirty="0">
                <a:solidFill>
                  <a:schemeClr val="tx1"/>
                </a:solidFill>
                <a:latin typeface="Arial" panose="020B0604020202020204" pitchFamily="34" charset="0"/>
                <a:cs typeface="Arial" panose="020B0604020202020204" pitchFamily="34" charset="0"/>
              </a:rPr>
              <a:t>2</a:t>
            </a:r>
            <a:r>
              <a:rPr lang="en-US" altLang="en-US" sz="2400" dirty="0">
                <a:solidFill>
                  <a:schemeClr val="tx1"/>
                </a:solidFill>
                <a:latin typeface="Arial" panose="020B0604020202020204" pitchFamily="34" charset="0"/>
                <a:cs typeface="Arial" panose="020B0604020202020204" pitchFamily="34" charset="0"/>
              </a:rPr>
              <a:t>)</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a</a:t>
            </a:r>
            <a:r>
              <a:rPr lang="en-US" altLang="en-US" sz="2400" baseline="30000" dirty="0">
                <a:solidFill>
                  <a:schemeClr val="tx1"/>
                </a:solidFill>
                <a:latin typeface="Arial" panose="020B0604020202020204" pitchFamily="34" charset="0"/>
                <a:cs typeface="Arial" panose="020B0604020202020204" pitchFamily="34" charset="0"/>
              </a:rPr>
              <a:t>-1</a:t>
            </a:r>
            <a:r>
              <a:rPr lang="en-US" altLang="en-US" sz="2400" dirty="0">
                <a:solidFill>
                  <a:schemeClr val="tx1"/>
                </a:solidFill>
                <a:latin typeface="Arial" panose="020B0604020202020204" pitchFamily="34" charset="0"/>
                <a:cs typeface="Arial" panose="020B0604020202020204" pitchFamily="34" charset="0"/>
              </a:rPr>
              <a:t> mod p		O(n</a:t>
            </a:r>
            <a:r>
              <a:rPr lang="en-US" altLang="en-US" sz="2400" baseline="30000" dirty="0">
                <a:solidFill>
                  <a:schemeClr val="tx1"/>
                </a:solidFill>
                <a:latin typeface="Arial" panose="020B0604020202020204" pitchFamily="34" charset="0"/>
                <a:cs typeface="Arial" panose="020B0604020202020204" pitchFamily="34" charset="0"/>
              </a:rPr>
              <a:t>2)</a:t>
            </a:r>
            <a:r>
              <a:rPr lang="en-US" altLang="en-US" sz="2400" dirty="0">
                <a:solidFill>
                  <a:schemeClr val="tx1"/>
                </a:solidFill>
                <a:latin typeface="Arial" panose="020B0604020202020204" pitchFamily="34" charset="0"/>
                <a:cs typeface="Arial" panose="020B0604020202020204" pitchFamily="34" charset="0"/>
              </a:rPr>
              <a:t>		</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a</a:t>
            </a:r>
            <a:r>
              <a:rPr lang="en-US" altLang="en-US" sz="2400" baseline="30000" dirty="0">
                <a:solidFill>
                  <a:schemeClr val="tx1"/>
                </a:solidFill>
                <a:latin typeface="Arial" panose="020B0604020202020204" pitchFamily="34" charset="0"/>
                <a:cs typeface="Arial" panose="020B0604020202020204" pitchFamily="34" charset="0"/>
              </a:rPr>
              <a:t>b</a:t>
            </a:r>
            <a:r>
              <a:rPr lang="en-US" altLang="en-US" sz="2400" dirty="0">
                <a:solidFill>
                  <a:schemeClr val="tx1"/>
                </a:solidFill>
                <a:latin typeface="Arial" panose="020B0604020202020204" pitchFamily="34" charset="0"/>
                <a:cs typeface="Arial" panose="020B0604020202020204" pitchFamily="34" charset="0"/>
              </a:rPr>
              <a:t> mod p		O(n</a:t>
            </a:r>
            <a:r>
              <a:rPr lang="en-US" altLang="en-US" sz="2400" baseline="30000" dirty="0">
                <a:solidFill>
                  <a:schemeClr val="tx1"/>
                </a:solidFill>
                <a:latin typeface="Arial" panose="020B0604020202020204" pitchFamily="34" charset="0"/>
                <a:cs typeface="Arial" panose="020B0604020202020204" pitchFamily="34" charset="0"/>
              </a:rPr>
              <a:t>3</a:t>
            </a:r>
            <a:r>
              <a:rPr lang="en-US" altLang="en-US" sz="2400" dirty="0">
                <a:solidFill>
                  <a:schemeClr val="tx1"/>
                </a:solidFill>
                <a:latin typeface="Arial" panose="020B0604020202020204" pitchFamily="34" charset="0"/>
                <a:cs typeface="Arial" panose="020B0604020202020204" pitchFamily="34" charset="0"/>
              </a:rPr>
              <a:t>)</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Square or non-Square O(n</a:t>
            </a:r>
            <a:r>
              <a:rPr lang="en-US" altLang="en-US" sz="2400" baseline="30000" dirty="0">
                <a:solidFill>
                  <a:schemeClr val="tx1"/>
                </a:solidFill>
                <a:latin typeface="Arial" panose="020B0604020202020204" pitchFamily="34" charset="0"/>
                <a:cs typeface="Arial" panose="020B0604020202020204" pitchFamily="34" charset="0"/>
              </a:rPr>
              <a:t>3</a:t>
            </a:r>
            <a:r>
              <a:rPr lang="en-US" altLang="en-US" sz="2400" dirty="0">
                <a:solidFill>
                  <a:schemeClr val="tx1"/>
                </a:solidFill>
                <a:latin typeface="Arial" panose="020B0604020202020204" pitchFamily="34" charset="0"/>
                <a:cs typeface="Arial" panose="020B0604020202020204" pitchFamily="34" charset="0"/>
              </a:rPr>
              <a:t>)</a:t>
            </a:r>
          </a:p>
          <a:p>
            <a:pPr eaLnBrk="1" hangingPunct="1">
              <a:buFontTx/>
              <a:buNone/>
            </a:pPr>
            <a:r>
              <a:rPr lang="en-US" altLang="en-US" sz="2400" dirty="0">
                <a:solidFill>
                  <a:schemeClr val="tx1"/>
                </a:solidFill>
                <a:latin typeface="Arial" panose="020B0604020202020204" pitchFamily="34" charset="0"/>
                <a:cs typeface="Arial" panose="020B0604020202020204" pitchFamily="34" charset="0"/>
              </a:rPr>
              <a:t>Solving Quadratic Equations mod p O(n</a:t>
            </a:r>
            <a:r>
              <a:rPr lang="en-US" altLang="en-US" sz="2400" baseline="30000" dirty="0">
                <a:solidFill>
                  <a:schemeClr val="tx1"/>
                </a:solidFill>
                <a:latin typeface="Arial" panose="020B0604020202020204" pitchFamily="34" charset="0"/>
                <a:cs typeface="Arial" panose="020B0604020202020204" pitchFamily="34" charset="0"/>
              </a:rPr>
              <a:t>3</a:t>
            </a:r>
            <a:r>
              <a:rPr lang="en-US" altLang="en-US" sz="2400" dirty="0">
                <a:solidFill>
                  <a:schemeClr val="tx1"/>
                </a:solidFill>
                <a:latin typeface="Arial" panose="020B0604020202020204" pitchFamily="34" charset="0"/>
                <a:cs typeface="Arial" panose="020B0604020202020204" pitchFamily="34" charset="0"/>
              </a:rPr>
              <a:t>)</a:t>
            </a:r>
          </a:p>
          <a:p>
            <a:pPr eaLnBrk="1" hangingPunct="1">
              <a:buFontTx/>
              <a:buNone/>
            </a:pPr>
            <a:r>
              <a:rPr lang="en-US" altLang="en-US" sz="2400" dirty="0" err="1">
                <a:solidFill>
                  <a:schemeClr val="tx1"/>
                </a:solidFill>
                <a:latin typeface="Arial" panose="020B0604020202020204" pitchFamily="34" charset="0"/>
                <a:cs typeface="Arial" panose="020B0604020202020204" pitchFamily="34" charset="0"/>
              </a:rPr>
              <a:t>Lsb</a:t>
            </a:r>
            <a:r>
              <a:rPr lang="en-US" altLang="en-US" sz="2400" dirty="0">
                <a:solidFill>
                  <a:schemeClr val="tx1"/>
                </a:solidFill>
                <a:latin typeface="Arial" panose="020B0604020202020204" pitchFamily="34" charset="0"/>
                <a:cs typeface="Arial" panose="020B0604020202020204" pitchFamily="34" charset="0"/>
              </a:rPr>
              <a:t>(x) from </a:t>
            </a:r>
            <a:r>
              <a:rPr lang="en-US" altLang="en-US" sz="2400" dirty="0" err="1">
                <a:solidFill>
                  <a:schemeClr val="tx1"/>
                </a:solidFill>
                <a:latin typeface="Arial" panose="020B0604020202020204" pitchFamily="34" charset="0"/>
                <a:cs typeface="Arial" panose="020B0604020202020204" pitchFamily="34" charset="0"/>
              </a:rPr>
              <a:t>g</a:t>
            </a:r>
            <a:r>
              <a:rPr lang="en-US" altLang="en-US" sz="2400" baseline="30000" dirty="0" err="1">
                <a:solidFill>
                  <a:schemeClr val="tx1"/>
                </a:solidFill>
                <a:latin typeface="Arial" panose="020B0604020202020204" pitchFamily="34" charset="0"/>
                <a:cs typeface="Arial" panose="020B0604020202020204" pitchFamily="34" charset="0"/>
              </a:rPr>
              <a:t>x</a:t>
            </a:r>
            <a:r>
              <a:rPr lang="en-US" altLang="en-US" sz="2400" dirty="0">
                <a:solidFill>
                  <a:schemeClr val="tx1"/>
                </a:solidFill>
                <a:latin typeface="Arial" panose="020B0604020202020204" pitchFamily="34" charset="0"/>
                <a:cs typeface="Arial" panose="020B0604020202020204" pitchFamily="34" charset="0"/>
              </a:rPr>
              <a:t> mod p</a:t>
            </a:r>
          </a:p>
          <a:p>
            <a:pPr eaLnBrk="1" hangingPunct="1">
              <a:buFontTx/>
              <a:buNone/>
            </a:pPr>
            <a:r>
              <a:rPr lang="en-US" altLang="en-US" sz="2400" dirty="0">
                <a:solidFill>
                  <a:schemeClr val="tx2"/>
                </a:solidFill>
                <a:latin typeface="Arial" panose="020B0604020202020204" pitchFamily="34" charset="0"/>
                <a:cs typeface="Arial" panose="020B0604020202020204" pitchFamily="34" charset="0"/>
              </a:rPr>
              <a:t>DL,DDH, DHP               HARD?</a:t>
            </a:r>
          </a:p>
          <a:p>
            <a:pPr eaLnBrk="1" hangingPunct="1">
              <a:buFontTx/>
              <a:buNone/>
            </a:pPr>
            <a:r>
              <a:rPr lang="en-US" altLang="en-US" sz="2400" dirty="0">
                <a:solidFill>
                  <a:schemeClr val="tx2"/>
                </a:solidFill>
                <a:latin typeface="Arial" panose="020B0604020202020204" pitchFamily="34" charset="0"/>
                <a:cs typeface="Arial" panose="020B0604020202020204" pitchFamily="34" charset="0"/>
              </a:rPr>
              <a:t>MSB</a:t>
            </a:r>
          </a:p>
        </p:txBody>
      </p:sp>
      <p:sp>
        <p:nvSpPr>
          <p:cNvPr id="30724" name="Line 4">
            <a:extLst>
              <a:ext uri="{FF2B5EF4-FFF2-40B4-BE49-F238E27FC236}">
                <a16:creationId xmlns:a16="http://schemas.microsoft.com/office/drawing/2014/main" id="{7EAF182E-839A-004F-9496-2BA5499098CD}"/>
              </a:ext>
            </a:extLst>
          </p:cNvPr>
          <p:cNvSpPr>
            <a:spLocks noChangeShapeType="1"/>
          </p:cNvSpPr>
          <p:nvPr/>
        </p:nvSpPr>
        <p:spPr bwMode="auto">
          <a:xfrm>
            <a:off x="971600" y="2407568"/>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0725" name="AutoShape 5">
            <a:extLst>
              <a:ext uri="{FF2B5EF4-FFF2-40B4-BE49-F238E27FC236}">
                <a16:creationId xmlns:a16="http://schemas.microsoft.com/office/drawing/2014/main" id="{B90E0D05-75F5-BD42-8A15-3B97D79EB72F}"/>
              </a:ext>
            </a:extLst>
          </p:cNvPr>
          <p:cNvSpPr>
            <a:spLocks/>
          </p:cNvSpPr>
          <p:nvPr/>
        </p:nvSpPr>
        <p:spPr bwMode="auto">
          <a:xfrm>
            <a:off x="6762800" y="2559968"/>
            <a:ext cx="304800" cy="2743195"/>
          </a:xfrm>
          <a:prstGeom prst="rightBrace">
            <a:avLst>
              <a:gd name="adj1" fmla="val 8127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US" altLang="en-US"/>
          </a:p>
        </p:txBody>
      </p:sp>
      <p:sp>
        <p:nvSpPr>
          <p:cNvPr id="30726" name="Text Box 6">
            <a:extLst>
              <a:ext uri="{FF2B5EF4-FFF2-40B4-BE49-F238E27FC236}">
                <a16:creationId xmlns:a16="http://schemas.microsoft.com/office/drawing/2014/main" id="{A6CE830C-9F3E-614F-8675-C0E335FB19D5}"/>
              </a:ext>
            </a:extLst>
          </p:cNvPr>
          <p:cNvSpPr txBox="1">
            <a:spLocks noChangeArrowheads="1"/>
          </p:cNvSpPr>
          <p:nvPr/>
        </p:nvSpPr>
        <p:spPr bwMode="auto">
          <a:xfrm>
            <a:off x="7143800" y="4236368"/>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spcBef>
                <a:spcPct val="50000"/>
              </a:spcBef>
            </a:pPr>
            <a:r>
              <a:rPr lang="en-US" altLang="en-US" dirty="0">
                <a:solidFill>
                  <a:schemeClr val="accent1"/>
                </a:solidFill>
                <a:latin typeface="Comic Sans MS" panose="030F0902030302020204" pitchFamily="66" charset="0"/>
              </a:rPr>
              <a:t>easy</a:t>
            </a:r>
          </a:p>
        </p:txBody>
      </p:sp>
      <p:sp>
        <p:nvSpPr>
          <p:cNvPr id="30727" name="AutoShape 7">
            <a:extLst>
              <a:ext uri="{FF2B5EF4-FFF2-40B4-BE49-F238E27FC236}">
                <a16:creationId xmlns:a16="http://schemas.microsoft.com/office/drawing/2014/main" id="{D1570F35-EC02-BC40-96FF-7F0DC7DA300E}"/>
              </a:ext>
            </a:extLst>
          </p:cNvPr>
          <p:cNvSpPr>
            <a:spLocks/>
          </p:cNvSpPr>
          <p:nvPr/>
        </p:nvSpPr>
        <p:spPr bwMode="auto">
          <a:xfrm>
            <a:off x="3486200" y="5044808"/>
            <a:ext cx="381000" cy="1097274"/>
          </a:xfrm>
          <a:prstGeom prst="rightBrace">
            <a:avLst>
              <a:gd name="adj1" fmla="val 18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US" altLang="en-US"/>
          </a:p>
        </p:txBody>
      </p:sp>
    </p:spTree>
    <p:extLst>
      <p:ext uri="{BB962C8B-B14F-4D97-AF65-F5344CB8AC3E}">
        <p14:creationId xmlns:p14="http://schemas.microsoft.com/office/powerpoint/2010/main" val="37510547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0F281DF9-4164-A84E-AB03-59CC944DE2A3}"/>
              </a:ext>
            </a:extLst>
          </p:cNvPr>
          <p:cNvSpPr>
            <a:spLocks noGrp="1" noChangeArrowheads="1"/>
          </p:cNvSpPr>
          <p:nvPr>
            <p:ph type="ctrTitle"/>
          </p:nvPr>
        </p:nvSpPr>
        <p:spPr>
          <a:xfrm>
            <a:off x="685800" y="2286000"/>
            <a:ext cx="7772400" cy="2462213"/>
          </a:xfrm>
        </p:spPr>
        <p:txBody>
          <a:bodyPr>
            <a:normAutofit fontScale="90000"/>
          </a:bodyPr>
          <a:lstStyle/>
          <a:p>
            <a:pPr>
              <a:defRPr/>
            </a:pPr>
            <a:r>
              <a:rPr lang="en-US" sz="4000" dirty="0">
                <a:solidFill>
                  <a:schemeClr val="accent1"/>
                </a:solidFill>
                <a:latin typeface="Arial" panose="020B0604020202020204" pitchFamily="34" charset="0"/>
                <a:cs typeface="Arial" panose="020B0604020202020204" pitchFamily="34" charset="0"/>
              </a:rPr>
              <a:t>What about other cyclic</a:t>
            </a:r>
            <a:br>
              <a:rPr lang="en-US" sz="4000" dirty="0">
                <a:solidFill>
                  <a:schemeClr val="accent1"/>
                </a:solidFill>
                <a:latin typeface="Arial" panose="020B0604020202020204" pitchFamily="34" charset="0"/>
                <a:cs typeface="Arial" panose="020B0604020202020204" pitchFamily="34" charset="0"/>
              </a:rPr>
            </a:br>
            <a:r>
              <a:rPr lang="en-US" sz="4000" dirty="0">
                <a:solidFill>
                  <a:schemeClr val="accent1"/>
                </a:solidFill>
                <a:latin typeface="Arial" panose="020B0604020202020204" pitchFamily="34" charset="0"/>
                <a:cs typeface="Arial" panose="020B0604020202020204" pitchFamily="34" charset="0"/>
              </a:rPr>
              <a:t>groups?</a:t>
            </a:r>
            <a:br>
              <a:rPr lang="en-US" sz="4000" dirty="0">
                <a:solidFill>
                  <a:schemeClr val="accent1"/>
                </a:solidFill>
                <a:latin typeface="Arial" panose="020B0604020202020204" pitchFamily="34" charset="0"/>
                <a:cs typeface="Arial" panose="020B0604020202020204" pitchFamily="34" charset="0"/>
              </a:rPr>
            </a:br>
            <a:br>
              <a:rPr lang="en-US" sz="4000" dirty="0">
                <a:solidFill>
                  <a:schemeClr val="accent1"/>
                </a:solidFill>
                <a:latin typeface="Arial" panose="020B0604020202020204" pitchFamily="34" charset="0"/>
                <a:cs typeface="Arial" panose="020B0604020202020204" pitchFamily="34" charset="0"/>
              </a:rPr>
            </a:br>
            <a:r>
              <a:rPr lang="en-US" sz="4000" dirty="0">
                <a:solidFill>
                  <a:schemeClr val="accent1"/>
                </a:solidFill>
                <a:latin typeface="Arial" panose="020B0604020202020204" pitchFamily="34" charset="0"/>
                <a:cs typeface="Arial" panose="020B0604020202020204" pitchFamily="34" charset="0"/>
              </a:rPr>
              <a:t>Elliptic Curve Cryptosystems</a:t>
            </a:r>
          </a:p>
        </p:txBody>
      </p:sp>
    </p:spTree>
    <p:extLst>
      <p:ext uri="{BB962C8B-B14F-4D97-AF65-F5344CB8AC3E}">
        <p14:creationId xmlns:p14="http://schemas.microsoft.com/office/powerpoint/2010/main" val="3961036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A2D462D-069D-E448-8A13-A22A1C72614F}"/>
              </a:ext>
            </a:extLst>
          </p:cNvPr>
          <p:cNvSpPr>
            <a:spLocks noGrp="1" noChangeArrowheads="1"/>
          </p:cNvSpPr>
          <p:nvPr>
            <p:ph type="title"/>
          </p:nvPr>
        </p:nvSpPr>
        <p:spPr>
          <a:xfrm>
            <a:off x="685800" y="0"/>
            <a:ext cx="7772400" cy="1143000"/>
          </a:xfrm>
        </p:spPr>
        <p:txBody>
          <a:bodyPr/>
          <a:lstStyle/>
          <a:p>
            <a:r>
              <a:rPr lang="en-US" altLang="en-US" sz="3600" dirty="0">
                <a:solidFill>
                  <a:schemeClr val="accent1"/>
                </a:solidFill>
              </a:rPr>
              <a:t>Elliptic Curves</a:t>
            </a:r>
            <a:r>
              <a:rPr lang="en-US" altLang="en-US" sz="3200" dirty="0">
                <a:solidFill>
                  <a:schemeClr val="accent1"/>
                </a:solidFill>
              </a:rPr>
              <a:t> </a:t>
            </a:r>
            <a:endParaRPr lang="en-US" altLang="en-US" dirty="0">
              <a:solidFill>
                <a:schemeClr val="accent1"/>
              </a:solidFill>
            </a:endParaRPr>
          </a:p>
        </p:txBody>
      </p:sp>
      <p:sp>
        <p:nvSpPr>
          <p:cNvPr id="32771" name="Rectangle 3">
            <a:extLst>
              <a:ext uri="{FF2B5EF4-FFF2-40B4-BE49-F238E27FC236}">
                <a16:creationId xmlns:a16="http://schemas.microsoft.com/office/drawing/2014/main" id="{77DF3E01-17E6-8242-8658-71583CF0D7F6}"/>
              </a:ext>
            </a:extLst>
          </p:cNvPr>
          <p:cNvSpPr>
            <a:spLocks noGrp="1" noChangeArrowheads="1"/>
          </p:cNvSpPr>
          <p:nvPr>
            <p:ph type="body" sz="half" idx="4294967295"/>
          </p:nvPr>
        </p:nvSpPr>
        <p:spPr>
          <a:xfrm>
            <a:off x="228600" y="4572000"/>
            <a:ext cx="8686800" cy="2326791"/>
          </a:xfrm>
        </p:spPr>
        <p:txBody>
          <a:bodyPr>
            <a:normAutofit fontScale="92500" lnSpcReduction="20000"/>
          </a:bodyPr>
          <a:lstStyle/>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Elliptic Curve Discrete Log Problem (EDLP)</a:t>
            </a:r>
            <a:r>
              <a:rPr lang="en-US" altLang="en-US" sz="2400" dirty="0">
                <a:solidFill>
                  <a:srgbClr val="6666FF"/>
                </a:solidFill>
                <a:latin typeface="Arial" panose="020B0604020202020204" pitchFamily="34" charset="0"/>
                <a:cs typeface="Arial" panose="020B0604020202020204" pitchFamily="34" charset="0"/>
              </a:rPr>
              <a:t>:</a:t>
            </a:r>
            <a:r>
              <a:rPr lang="en-US" altLang="en-US" sz="2400" dirty="0">
                <a:latin typeface="Arial" panose="020B0604020202020204" pitchFamily="34" charset="0"/>
                <a:cs typeface="Arial" panose="020B0604020202020204" pitchFamily="34" charset="0"/>
              </a:rPr>
              <a:t> </a:t>
            </a:r>
          </a:p>
          <a:p>
            <a:pPr>
              <a:lnSpc>
                <a:spcPct val="90000"/>
              </a:lnSpc>
              <a:buFontTx/>
              <a:buNone/>
            </a:pPr>
            <a:r>
              <a:rPr lang="en-US" altLang="en-US" sz="2400" dirty="0">
                <a:latin typeface="Arial" panose="020B0604020202020204" pitchFamily="34" charset="0"/>
                <a:cs typeface="Arial" panose="020B0604020202020204" pitchFamily="34" charset="0"/>
              </a:rPr>
              <a:t>	Given two points  Q and P  on the curve  E,  </a:t>
            </a:r>
          </a:p>
          <a:p>
            <a:pPr>
              <a:lnSpc>
                <a:spcPct val="90000"/>
              </a:lnSpc>
              <a:buFontTx/>
              <a:buNone/>
            </a:pPr>
            <a:r>
              <a:rPr lang="en-US" altLang="en-US" sz="2400" dirty="0">
                <a:latin typeface="Arial" panose="020B0604020202020204" pitchFamily="34" charset="0"/>
                <a:cs typeface="Arial" panose="020B0604020202020204" pitchFamily="34" charset="0"/>
              </a:rPr>
              <a:t>	find integer m </a:t>
            </a:r>
            <a:r>
              <a:rPr lang="en-US" altLang="en-US" sz="2400" dirty="0" err="1">
                <a:latin typeface="Arial" panose="020B0604020202020204" pitchFamily="34" charset="0"/>
                <a:cs typeface="Arial" panose="020B0604020202020204" pitchFamily="34" charset="0"/>
              </a:rPr>
              <a:t>s.t.</a:t>
            </a:r>
            <a:r>
              <a:rPr lang="en-US" altLang="en-US" sz="2400" dirty="0">
                <a:latin typeface="Arial" panose="020B0604020202020204" pitchFamily="34" charset="0"/>
                <a:cs typeface="Arial" panose="020B0604020202020204" pitchFamily="34" charset="0"/>
              </a:rPr>
              <a:t> Q = </a:t>
            </a:r>
            <a:r>
              <a:rPr lang="en-US" altLang="en-US" sz="2400" dirty="0" err="1">
                <a:latin typeface="Arial" panose="020B0604020202020204" pitchFamily="34" charset="0"/>
                <a:cs typeface="Arial" panose="020B0604020202020204" pitchFamily="34" charset="0"/>
              </a:rPr>
              <a:t>mP</a:t>
            </a:r>
            <a:endParaRPr lang="en-US" altLang="en-US" sz="2400" dirty="0">
              <a:latin typeface="Arial" panose="020B0604020202020204" pitchFamily="34" charset="0"/>
              <a:cs typeface="Arial" panose="020B0604020202020204" pitchFamily="34" charset="0"/>
            </a:endParaRPr>
          </a:p>
          <a:p>
            <a:pPr>
              <a:lnSpc>
                <a:spcPct val="90000"/>
              </a:lnSpc>
              <a:buFontTx/>
              <a:buNone/>
            </a:pPr>
            <a:endParaRPr lang="en-US" altLang="en-US" sz="2400" dirty="0">
              <a:latin typeface="Arial" panose="020B0604020202020204" pitchFamily="34" charset="0"/>
              <a:cs typeface="Arial" panose="020B0604020202020204" pitchFamily="34" charset="0"/>
            </a:endParaRPr>
          </a:p>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Best Algorithm:</a:t>
            </a:r>
            <a:r>
              <a:rPr lang="en-US" altLang="en-US" sz="2400" dirty="0">
                <a:latin typeface="Arial" panose="020B0604020202020204" pitchFamily="34" charset="0"/>
                <a:cs typeface="Arial" panose="020B0604020202020204" pitchFamily="34" charset="0"/>
              </a:rPr>
              <a:t> exponential time O(2</a:t>
            </a:r>
            <a:r>
              <a:rPr lang="en-US" altLang="en-US" sz="2400" baseline="30000" dirty="0">
                <a:latin typeface="Arial" panose="020B0604020202020204" pitchFamily="34" charset="0"/>
                <a:cs typeface="Arial" panose="020B0604020202020204" pitchFamily="34" charset="0"/>
              </a:rPr>
              <a:t>n</a:t>
            </a:r>
            <a:r>
              <a:rPr lang="en-US" altLang="en-US" sz="2400" dirty="0">
                <a:latin typeface="Arial" panose="020B0604020202020204" pitchFamily="34" charset="0"/>
                <a:cs typeface="Arial" panose="020B0604020202020204" pitchFamily="34" charset="0"/>
              </a:rPr>
              <a:t>) for general curve.</a:t>
            </a:r>
          </a:p>
          <a:p>
            <a:pPr>
              <a:lnSpc>
                <a:spcPct val="90000"/>
              </a:lnSpc>
              <a:buFontTx/>
              <a:buNone/>
            </a:pPr>
            <a:endParaRPr lang="en-US" altLang="en-US" sz="2400" dirty="0">
              <a:latin typeface="Arial" panose="020B0604020202020204" pitchFamily="34" charset="0"/>
              <a:cs typeface="Arial" panose="020B0604020202020204" pitchFamily="34" charset="0"/>
            </a:endParaRPr>
          </a:p>
          <a:p>
            <a:pPr>
              <a:lnSpc>
                <a:spcPct val="90000"/>
              </a:lnSpc>
              <a:buFontTx/>
              <a:buNone/>
            </a:pPr>
            <a:r>
              <a:rPr lang="en-US" altLang="en-US" sz="2400" dirty="0">
                <a:solidFill>
                  <a:schemeClr val="accent2"/>
                </a:solidFill>
                <a:latin typeface="Arial" panose="020B0604020202020204" pitchFamily="34" charset="0"/>
                <a:cs typeface="Arial" panose="020B0604020202020204" pitchFamily="34" charset="0"/>
              </a:rPr>
              <a:t>OWF candidate:   </a:t>
            </a:r>
            <a:r>
              <a:rPr lang="en-US" altLang="en-US" sz="2400" dirty="0">
                <a:latin typeface="Arial" panose="020B0604020202020204" pitchFamily="34" charset="0"/>
                <a:cs typeface="Arial" panose="020B0604020202020204" pitchFamily="34" charset="0"/>
              </a:rPr>
              <a:t>f (m, P) =  </a:t>
            </a:r>
            <a:r>
              <a:rPr lang="en-US" altLang="en-US" sz="2400" dirty="0" err="1">
                <a:latin typeface="Arial" panose="020B0604020202020204" pitchFamily="34" charset="0"/>
                <a:cs typeface="Arial" panose="020B0604020202020204" pitchFamily="34" charset="0"/>
              </a:rPr>
              <a:t>mP</a:t>
            </a:r>
            <a:r>
              <a:rPr lang="en-US" altLang="en-US" sz="2400" dirty="0">
                <a:latin typeface="Arial" panose="020B0604020202020204" pitchFamily="34" charset="0"/>
                <a:cs typeface="Arial" panose="020B0604020202020204" pitchFamily="34" charset="0"/>
              </a:rPr>
              <a:t>   [</a:t>
            </a:r>
            <a:r>
              <a:rPr lang="en-US" altLang="en-US" sz="2400" dirty="0" err="1">
                <a:latin typeface="Arial" panose="020B0604020202020204" pitchFamily="34" charset="0"/>
                <a:cs typeface="Arial" panose="020B0604020202020204" pitchFamily="34" charset="0"/>
              </a:rPr>
              <a:t>Koblitz</a:t>
            </a:r>
            <a:r>
              <a:rPr lang="en-US" altLang="en-US" sz="2400" dirty="0">
                <a:latin typeface="Arial" panose="020B0604020202020204" pitchFamily="34" charset="0"/>
                <a:cs typeface="Arial" panose="020B0604020202020204" pitchFamily="34" charset="0"/>
              </a:rPr>
              <a:t>, Miller]</a:t>
            </a:r>
          </a:p>
        </p:txBody>
      </p:sp>
      <p:sp>
        <p:nvSpPr>
          <p:cNvPr id="32772" name="Rectangle 4">
            <a:extLst>
              <a:ext uri="{FF2B5EF4-FFF2-40B4-BE49-F238E27FC236}">
                <a16:creationId xmlns:a16="http://schemas.microsoft.com/office/drawing/2014/main" id="{0081E492-1557-C142-86E5-8D87756A022B}"/>
              </a:ext>
            </a:extLst>
          </p:cNvPr>
          <p:cNvSpPr>
            <a:spLocks noChangeArrowheads="1"/>
          </p:cNvSpPr>
          <p:nvPr/>
        </p:nvSpPr>
        <p:spPr bwMode="auto">
          <a:xfrm>
            <a:off x="228600" y="3429000"/>
            <a:ext cx="91028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solidFill>
                  <a:srgbClr val="000000"/>
                </a:solidFill>
                <a:latin typeface="Arial" panose="020B0604020202020204" pitchFamily="34" charset="0"/>
                <a:cs typeface="Arial" panose="020B0604020202020204" pitchFamily="34" charset="0"/>
              </a:rPr>
              <a:t>Under Addition of two points (see next slide)  as group operation  </a:t>
            </a:r>
          </a:p>
          <a:p>
            <a:r>
              <a:rPr lang="en-US" altLang="en-US" sz="3200" dirty="0" err="1">
                <a:solidFill>
                  <a:srgbClr val="000000"/>
                </a:solidFill>
                <a:latin typeface="Arial" panose="020B0604020202020204" pitchFamily="34" charset="0"/>
                <a:cs typeface="Arial" panose="020B0604020202020204" pitchFamily="34" charset="0"/>
              </a:rPr>
              <a:t>E</a:t>
            </a:r>
            <a:r>
              <a:rPr lang="en-US" altLang="en-US" sz="3200" baseline="-25000" dirty="0" err="1">
                <a:solidFill>
                  <a:srgbClr val="000000"/>
                </a:solidFill>
                <a:latin typeface="Arial" panose="020B0604020202020204" pitchFamily="34" charset="0"/>
                <a:cs typeface="Arial" panose="020B0604020202020204" pitchFamily="34" charset="0"/>
              </a:rPr>
              <a:t>a,b</a:t>
            </a:r>
            <a:r>
              <a:rPr lang="en-US" altLang="en-US" sz="3200" baseline="-25000"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is a commutative group.</a:t>
            </a:r>
            <a:endParaRPr lang="en-US" altLang="en-US" baseline="-25000" dirty="0">
              <a:solidFill>
                <a:srgbClr val="000000"/>
              </a:solidFill>
              <a:latin typeface="Arial" panose="020B0604020202020204" pitchFamily="34" charset="0"/>
              <a:cs typeface="Arial" panose="020B0604020202020204" pitchFamily="34" charset="0"/>
            </a:endParaRPr>
          </a:p>
        </p:txBody>
      </p:sp>
      <p:sp>
        <p:nvSpPr>
          <p:cNvPr id="32773" name="Text Box 5">
            <a:extLst>
              <a:ext uri="{FF2B5EF4-FFF2-40B4-BE49-F238E27FC236}">
                <a16:creationId xmlns:a16="http://schemas.microsoft.com/office/drawing/2014/main" id="{4FA93CA4-A8D8-D248-A252-6564326D56D6}"/>
              </a:ext>
            </a:extLst>
          </p:cNvPr>
          <p:cNvSpPr txBox="1">
            <a:spLocks noChangeArrowheads="1"/>
          </p:cNvSpPr>
          <p:nvPr/>
        </p:nvSpPr>
        <p:spPr bwMode="auto">
          <a:xfrm>
            <a:off x="600075" y="990600"/>
            <a:ext cx="8229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37931725" indent="-37474525">
              <a:defRPr sz="2400">
                <a:solidFill>
                  <a:schemeClr val="tx1"/>
                </a:solidFill>
                <a:latin typeface="Times New Roman" panose="02020603050405020304" pitchFamily="18" charset="0"/>
                <a:ea typeface="MS PGothic" panose="020B0600070205080204" pitchFamily="34" charset="-128"/>
              </a:defRPr>
            </a:lvl2pPr>
            <a:lvl3pPr>
              <a:defRPr sz="2400">
                <a:solidFill>
                  <a:schemeClr val="tx1"/>
                </a:solidFill>
                <a:latin typeface="Times New Roman" panose="02020603050405020304" pitchFamily="18" charset="0"/>
                <a:ea typeface="MS PGothic" panose="020B0600070205080204" pitchFamily="34" charset="-128"/>
              </a:defRPr>
            </a:lvl3pPr>
            <a:lvl4pPr>
              <a:defRPr sz="2400">
                <a:solidFill>
                  <a:schemeClr val="tx1"/>
                </a:solidFill>
                <a:latin typeface="Times New Roman" panose="02020603050405020304" pitchFamily="18" charset="0"/>
                <a:ea typeface="MS PGothic" panose="020B0600070205080204" pitchFamily="34" charset="-128"/>
              </a:defRPr>
            </a:lvl4pPr>
            <a:lvl5pPr>
              <a:defRPr sz="2400">
                <a:solidFill>
                  <a:schemeClr val="tx1"/>
                </a:solidFill>
                <a:latin typeface="Times New Roman" panose="02020603050405020304" pitchFamily="18"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solidFill>
                  <a:srgbClr val="000000"/>
                </a:solidFill>
                <a:latin typeface="Arial" panose="020B0604020202020204" pitchFamily="34" charset="0"/>
                <a:cs typeface="Arial" panose="020B0604020202020204" pitchFamily="34" charset="0"/>
              </a:rPr>
              <a:t>Let </a:t>
            </a:r>
            <a:r>
              <a:rPr lang="en-US" altLang="en-US" dirty="0" err="1">
                <a:solidFill>
                  <a:srgbClr val="000000"/>
                </a:solidFill>
                <a:latin typeface="Arial" panose="020B0604020202020204" pitchFamily="34" charset="0"/>
                <a:cs typeface="Arial" panose="020B0604020202020204" pitchFamily="34" charset="0"/>
              </a:rPr>
              <a:t>a,b</a:t>
            </a:r>
            <a:r>
              <a:rPr lang="en-US" altLang="en-US"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sym typeface="Symbol" pitchFamily="2" charset="2"/>
              </a:rPr>
              <a:t></a:t>
            </a:r>
            <a:r>
              <a:rPr lang="en-US" altLang="en-US" dirty="0" err="1">
                <a:solidFill>
                  <a:srgbClr val="000000"/>
                </a:solidFill>
                <a:latin typeface="Arial" panose="020B0604020202020204" pitchFamily="34" charset="0"/>
                <a:cs typeface="Arial" panose="020B0604020202020204" pitchFamily="34" charset="0"/>
              </a:rPr>
              <a:t>F</a:t>
            </a:r>
            <a:r>
              <a:rPr lang="en-US" altLang="en-US" baseline="-25000" dirty="0" err="1">
                <a:solidFill>
                  <a:srgbClr val="000000"/>
                </a:solidFill>
                <a:latin typeface="Arial" panose="020B0604020202020204" pitchFamily="34" charset="0"/>
                <a:cs typeface="Arial" panose="020B0604020202020204" pitchFamily="34" charset="0"/>
              </a:rPr>
              <a:t>p</a:t>
            </a:r>
            <a:r>
              <a:rPr lang="en-US" altLang="en-US" baseline="-25000" dirty="0">
                <a:solidFill>
                  <a:srgbClr val="00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be </a:t>
            </a:r>
            <a:r>
              <a:rPr lang="en-US" altLang="en-US" dirty="0" err="1">
                <a:solidFill>
                  <a:srgbClr val="000000"/>
                </a:solidFill>
                <a:latin typeface="Arial" panose="020B0604020202020204" pitchFamily="34" charset="0"/>
                <a:cs typeface="Arial" panose="020B0604020202020204" pitchFamily="34" charset="0"/>
              </a:rPr>
              <a:t>s.t.</a:t>
            </a:r>
            <a:r>
              <a:rPr lang="en-US" altLang="en-US" dirty="0">
                <a:solidFill>
                  <a:srgbClr val="000000"/>
                </a:solidFill>
                <a:latin typeface="Arial" panose="020B0604020202020204" pitchFamily="34" charset="0"/>
                <a:cs typeface="Arial" panose="020B0604020202020204" pitchFamily="34" charset="0"/>
              </a:rPr>
              <a:t> </a:t>
            </a:r>
            <a:r>
              <a:rPr lang="en-US" altLang="en-US" dirty="0" err="1">
                <a:solidFill>
                  <a:srgbClr val="000000"/>
                </a:solidFill>
                <a:latin typeface="Arial" panose="020B0604020202020204" pitchFamily="34" charset="0"/>
                <a:cs typeface="Arial" panose="020B0604020202020204" pitchFamily="34" charset="0"/>
              </a:rPr>
              <a:t>gcd</a:t>
            </a:r>
            <a:r>
              <a:rPr lang="en-US" altLang="en-US" dirty="0">
                <a:solidFill>
                  <a:srgbClr val="000000"/>
                </a:solidFill>
                <a:latin typeface="Arial" panose="020B0604020202020204" pitchFamily="34" charset="0"/>
                <a:cs typeface="Arial" panose="020B0604020202020204" pitchFamily="34" charset="0"/>
              </a:rPr>
              <a:t>(4a</a:t>
            </a:r>
            <a:r>
              <a:rPr lang="en-US" altLang="en-US" baseline="30000" dirty="0">
                <a:solidFill>
                  <a:srgbClr val="000000"/>
                </a:solidFill>
                <a:latin typeface="Arial" panose="020B0604020202020204" pitchFamily="34" charset="0"/>
                <a:cs typeface="Arial" panose="020B0604020202020204" pitchFamily="34" charset="0"/>
              </a:rPr>
              <a:t>3</a:t>
            </a:r>
            <a:r>
              <a:rPr lang="en-US" altLang="en-US" dirty="0">
                <a:solidFill>
                  <a:srgbClr val="000000"/>
                </a:solidFill>
                <a:latin typeface="Arial" panose="020B0604020202020204" pitchFamily="34" charset="0"/>
                <a:cs typeface="Arial" panose="020B0604020202020204" pitchFamily="34" charset="0"/>
              </a:rPr>
              <a:t>+27b</a:t>
            </a:r>
            <a:r>
              <a:rPr lang="en-US" altLang="en-US" baseline="30000" dirty="0">
                <a:solidFill>
                  <a:srgbClr val="000000"/>
                </a:solidFill>
                <a:latin typeface="Arial" panose="020B0604020202020204" pitchFamily="34" charset="0"/>
                <a:cs typeface="Arial" panose="020B0604020202020204" pitchFamily="34" charset="0"/>
              </a:rPr>
              <a:t>2</a:t>
            </a:r>
            <a:r>
              <a:rPr lang="en-US" altLang="en-US" dirty="0">
                <a:solidFill>
                  <a:srgbClr val="000000"/>
                </a:solidFill>
                <a:latin typeface="Arial" panose="020B0604020202020204" pitchFamily="34" charset="0"/>
                <a:cs typeface="Arial" panose="020B0604020202020204" pitchFamily="34" charset="0"/>
              </a:rPr>
              <a:t>,p)=1</a:t>
            </a:r>
          </a:p>
          <a:p>
            <a:endParaRPr lang="en-US" altLang="en-US" dirty="0">
              <a:solidFill>
                <a:srgbClr val="000000"/>
              </a:solidFill>
              <a:latin typeface="Arial" panose="020B0604020202020204" pitchFamily="34" charset="0"/>
              <a:cs typeface="Arial" panose="020B0604020202020204" pitchFamily="34" charset="0"/>
            </a:endParaRPr>
          </a:p>
          <a:p>
            <a:r>
              <a:rPr lang="en-US" altLang="en-US" dirty="0">
                <a:solidFill>
                  <a:srgbClr val="000000"/>
                </a:solidFill>
                <a:latin typeface="Arial" panose="020B0604020202020204" pitchFamily="34" charset="0"/>
                <a:cs typeface="Arial" panose="020B0604020202020204" pitchFamily="34" charset="0"/>
              </a:rPr>
              <a:t>An elliptic curve denoted as </a:t>
            </a:r>
            <a:r>
              <a:rPr lang="en-US" altLang="en-US" dirty="0" err="1">
                <a:solidFill>
                  <a:srgbClr val="FF0000"/>
                </a:solidFill>
                <a:latin typeface="Arial" panose="020B0604020202020204" pitchFamily="34" charset="0"/>
                <a:cs typeface="Arial" panose="020B0604020202020204" pitchFamily="34" charset="0"/>
              </a:rPr>
              <a:t>E</a:t>
            </a:r>
            <a:r>
              <a:rPr lang="en-US" altLang="en-US" baseline="-25000" dirty="0" err="1">
                <a:solidFill>
                  <a:srgbClr val="FF0000"/>
                </a:solidFill>
                <a:latin typeface="Arial" panose="020B0604020202020204" pitchFamily="34" charset="0"/>
                <a:cs typeface="Arial" panose="020B0604020202020204" pitchFamily="34" charset="0"/>
              </a:rPr>
              <a:t>a,b</a:t>
            </a:r>
            <a:r>
              <a:rPr lang="en-US" altLang="en-US" baseline="-25000" dirty="0">
                <a:solidFill>
                  <a:srgbClr val="FF0000"/>
                </a:solidFill>
                <a:latin typeface="Arial" panose="020B0604020202020204" pitchFamily="34" charset="0"/>
                <a:cs typeface="Arial" panose="020B0604020202020204" pitchFamily="34" charset="0"/>
              </a:rPr>
              <a:t> </a:t>
            </a:r>
            <a:r>
              <a:rPr lang="en-US" altLang="en-US" dirty="0">
                <a:solidFill>
                  <a:srgbClr val="000000"/>
                </a:solidFill>
                <a:latin typeface="Arial" panose="020B0604020202020204" pitchFamily="34" charset="0"/>
                <a:cs typeface="Arial" panose="020B0604020202020204" pitchFamily="34" charset="0"/>
              </a:rPr>
              <a:t>over finite field </a:t>
            </a:r>
            <a:r>
              <a:rPr lang="en-US" altLang="en-US" dirty="0" err="1">
                <a:solidFill>
                  <a:srgbClr val="000000"/>
                </a:solidFill>
                <a:latin typeface="Arial" panose="020B0604020202020204" pitchFamily="34" charset="0"/>
                <a:cs typeface="Arial" panose="020B0604020202020204" pitchFamily="34" charset="0"/>
              </a:rPr>
              <a:t>Z</a:t>
            </a:r>
            <a:r>
              <a:rPr lang="en-US" altLang="en-US" baseline="-25000" dirty="0" err="1">
                <a:solidFill>
                  <a:srgbClr val="000000"/>
                </a:solidFill>
                <a:latin typeface="Arial" panose="020B0604020202020204" pitchFamily="34" charset="0"/>
                <a:cs typeface="Arial" panose="020B0604020202020204" pitchFamily="34" charset="0"/>
              </a:rPr>
              <a:t>p</a:t>
            </a:r>
            <a:r>
              <a:rPr lang="en-US" altLang="en-US" dirty="0">
                <a:solidFill>
                  <a:srgbClr val="000000"/>
                </a:solidFill>
                <a:latin typeface="Arial" panose="020B0604020202020204" pitchFamily="34" charset="0"/>
                <a:cs typeface="Arial" panose="020B0604020202020204" pitchFamily="34" charset="0"/>
              </a:rPr>
              <a:t> </a:t>
            </a:r>
          </a:p>
          <a:p>
            <a:r>
              <a:rPr lang="en-US" altLang="en-US" dirty="0">
                <a:solidFill>
                  <a:srgbClr val="000000"/>
                </a:solidFill>
                <a:latin typeface="Arial" panose="020B0604020202020204" pitchFamily="34" charset="0"/>
                <a:cs typeface="Arial" panose="020B0604020202020204" pitchFamily="34" charset="0"/>
              </a:rPr>
              <a:t>is the set of points (</a:t>
            </a:r>
            <a:r>
              <a:rPr lang="en-US" altLang="en-US" dirty="0" err="1">
                <a:solidFill>
                  <a:srgbClr val="000000"/>
                </a:solidFill>
                <a:latin typeface="Arial" panose="020B0604020202020204" pitchFamily="34" charset="0"/>
                <a:cs typeface="Arial" panose="020B0604020202020204" pitchFamily="34" charset="0"/>
              </a:rPr>
              <a:t>x,y</a:t>
            </a:r>
            <a:r>
              <a:rPr lang="en-US" altLang="en-US" dirty="0">
                <a:solidFill>
                  <a:srgbClr val="000000"/>
                </a:solidFill>
                <a:latin typeface="Arial" panose="020B0604020202020204" pitchFamily="34" charset="0"/>
                <a:cs typeface="Arial" panose="020B0604020202020204" pitchFamily="34" charset="0"/>
              </a:rPr>
              <a:t>) satisfying  </a:t>
            </a:r>
          </a:p>
          <a:p>
            <a:r>
              <a:rPr lang="en-US" altLang="en-US" dirty="0">
                <a:solidFill>
                  <a:srgbClr val="000000"/>
                </a:solidFill>
                <a:latin typeface="Arial" panose="020B0604020202020204" pitchFamily="34" charset="0"/>
                <a:cs typeface="Arial" panose="020B0604020202020204" pitchFamily="34" charset="0"/>
              </a:rPr>
              <a:t>y</a:t>
            </a:r>
            <a:r>
              <a:rPr lang="en-US" altLang="en-US" baseline="30000" dirty="0">
                <a:solidFill>
                  <a:srgbClr val="000000"/>
                </a:solidFill>
                <a:latin typeface="Arial" panose="020B0604020202020204" pitchFamily="34" charset="0"/>
                <a:cs typeface="Arial" panose="020B0604020202020204" pitchFamily="34" charset="0"/>
              </a:rPr>
              <a:t>2</a:t>
            </a:r>
            <a:r>
              <a:rPr lang="en-US" altLang="en-US" dirty="0">
                <a:solidFill>
                  <a:srgbClr val="000000"/>
                </a:solidFill>
                <a:latin typeface="Arial" panose="020B0604020202020204" pitchFamily="34" charset="0"/>
                <a:cs typeface="Arial" panose="020B0604020202020204" pitchFamily="34" charset="0"/>
              </a:rPr>
              <a:t>=x</a:t>
            </a:r>
            <a:r>
              <a:rPr lang="en-US" altLang="en-US" baseline="30000" dirty="0">
                <a:solidFill>
                  <a:srgbClr val="000000"/>
                </a:solidFill>
                <a:latin typeface="Arial" panose="020B0604020202020204" pitchFamily="34" charset="0"/>
                <a:cs typeface="Arial" panose="020B0604020202020204" pitchFamily="34" charset="0"/>
              </a:rPr>
              <a:t>3</a:t>
            </a:r>
            <a:r>
              <a:rPr lang="en-US" altLang="en-US" dirty="0">
                <a:solidFill>
                  <a:srgbClr val="000000"/>
                </a:solidFill>
                <a:latin typeface="Arial" panose="020B0604020202020204" pitchFamily="34" charset="0"/>
                <a:cs typeface="Arial" panose="020B0604020202020204" pitchFamily="34" charset="0"/>
              </a:rPr>
              <a:t>+ax +b mod p PLUS a special identity point</a:t>
            </a:r>
          </a:p>
        </p:txBody>
      </p:sp>
    </p:spTree>
    <p:extLst>
      <p:ext uri="{BB962C8B-B14F-4D97-AF65-F5344CB8AC3E}">
        <p14:creationId xmlns:p14="http://schemas.microsoft.com/office/powerpoint/2010/main" val="19261396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D0BCA042-7756-9C4E-952E-DD3DD09C5B5A}"/>
              </a:ext>
            </a:extLst>
          </p:cNvPr>
          <p:cNvSpPr txBox="1">
            <a:spLocks/>
          </p:cNvSpPr>
          <p:nvPr/>
        </p:nvSpPr>
        <p:spPr>
          <a:xfrm>
            <a:off x="0" y="404664"/>
            <a:ext cx="9036496" cy="7920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rPr>
              <a:t>Summary: Groups Used</a:t>
            </a:r>
            <a:endParaRPr kumimoji="0" lang="en-US" sz="2400" b="0" i="0" u="none" strike="noStrike" kern="1200" cap="none" spc="0" normalizeH="0" baseline="0" noProof="0" dirty="0">
              <a:ln>
                <a:noFill/>
              </a:ln>
              <a:solidFill>
                <a:schemeClr val="accent1"/>
              </a:solidFill>
              <a:effectLst/>
              <a:uLnTx/>
              <a:uFillTx/>
              <a:latin typeface="Calibri" panose="020F0502020204030204" pitchFamily="34" charset="0"/>
              <a:ea typeface="Cambria Math" pitchFamily="18" charset="0"/>
              <a:cs typeface="Arial Unicode MS" pitchFamily="34" charset="-128"/>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20804081-B32D-3246-85D6-D7EB72E7D0AA}"/>
                  </a:ext>
                </a:extLst>
              </p:cNvPr>
              <p:cNvSpPr/>
              <p:nvPr/>
            </p:nvSpPr>
            <p:spPr>
              <a:xfrm>
                <a:off x="611560" y="1196752"/>
                <a:ext cx="853244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sSubPr>
                      <m:e>
                        <m: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𝑄𝑅</m:t>
                        </m:r>
                      </m:e>
                      <m:sub>
                        <m: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𝑃</m:t>
                        </m:r>
                      </m:sub>
                    </m:sSub>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for a safe prime </a:t>
                </a:r>
                <a14:m>
                  <m:oMath xmlns:m="http://schemas.openxmlformats.org/officeDocument/2006/math">
                    <m:r>
                      <m:rPr>
                        <m:sty m:val="p"/>
                      </m:rP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P</m:t>
                    </m:r>
                    <m: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m:t>
                    </m:r>
                    <m: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𝑄</m:t>
                    </m:r>
                    <m: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where </a:t>
                </a:r>
                <a14:m>
                  <m:oMath xmlns:m="http://schemas.openxmlformats.org/officeDocument/2006/math">
                    <m: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𝑄</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is prime. The order of the group is Q.</a:t>
                </a:r>
              </a:p>
            </p:txBody>
          </p:sp>
        </mc:Choice>
        <mc:Fallback xmlns="">
          <p:sp>
            <p:nvSpPr>
              <p:cNvPr id="9" name="Rectangle 8">
                <a:extLst>
                  <a:ext uri="{FF2B5EF4-FFF2-40B4-BE49-F238E27FC236}">
                    <a16:creationId xmlns:a16="http://schemas.microsoft.com/office/drawing/2014/main" id="{20804081-B32D-3246-85D6-D7EB72E7D0AA}"/>
                  </a:ext>
                </a:extLst>
              </p:cNvPr>
              <p:cNvSpPr>
                <a:spLocks noRot="1" noChangeAspect="1" noMove="1" noResize="1" noEditPoints="1" noAdjustHandles="1" noChangeArrowheads="1" noChangeShapeType="1" noTextEdit="1"/>
              </p:cNvSpPr>
              <p:nvPr/>
            </p:nvSpPr>
            <p:spPr>
              <a:xfrm>
                <a:off x="611560" y="1196752"/>
                <a:ext cx="8532440" cy="954107"/>
              </a:xfrm>
              <a:prstGeom prst="rect">
                <a:avLst/>
              </a:prstGeom>
              <a:blipFill>
                <a:blip r:embed="rId3"/>
                <a:stretch>
                  <a:fillRect l="-1637" t="-6579"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F6A129C-9772-D84B-854B-E49823AB1D48}"/>
                  </a:ext>
                </a:extLst>
              </p:cNvPr>
              <p:cNvSpPr/>
              <p:nvPr/>
            </p:nvSpPr>
            <p:spPr>
              <a:xfrm>
                <a:off x="611560" y="2413249"/>
                <a:ext cx="8532440" cy="14792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Discrete log can be broken in </a:t>
                </a:r>
                <a:r>
                  <a:rPr kumimoji="0" lang="en-US" sz="2800" b="0" i="1" u="none" strike="noStrike" kern="1200" cap="none" spc="0" normalizeH="0" baseline="0" noProof="0" dirty="0">
                    <a:ln>
                      <a:noFill/>
                    </a:ln>
                    <a:solidFill>
                      <a:prstClr val="black"/>
                    </a:solidFill>
                    <a:effectLst/>
                    <a:uLnTx/>
                    <a:uFillTx/>
                    <a:latin typeface="Calibri"/>
                    <a:ea typeface="+mn-ea"/>
                    <a:cs typeface="+mn-cs"/>
                  </a:rPr>
                  <a:t>sub-exponential</a:t>
                </a:r>
                <a:r>
                  <a:rPr kumimoji="0" lang="en-US" sz="2800" b="0" i="0" u="none" strike="noStrike" kern="1200" cap="none" spc="0" normalizeH="0" baseline="0" noProof="0" dirty="0">
                    <a:ln>
                      <a:noFill/>
                    </a:ln>
                    <a:solidFill>
                      <a:prstClr val="black"/>
                    </a:solidFill>
                    <a:effectLst/>
                    <a:uLnTx/>
                    <a:uFillTx/>
                    <a:latin typeface="Calibri"/>
                    <a:ea typeface="+mn-ea"/>
                    <a:cs typeface="+mn-cs"/>
                  </a:rPr>
                  <a:t> time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e>
                      <m:sup>
                        <m:rad>
                          <m:radPr>
                            <m:degHide m:val="on"/>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radPr>
                          <m:deg/>
                          <m:e>
                            <m:func>
                              <m:funcPr>
                                <m:ctrl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log</m:t>
                                </m:r>
                              </m:fName>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func>
                                  <m:funcPr>
                                    <m:ctrl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log</m:t>
                                    </m:r>
                                  </m:fName>
                                  <m:e>
                                    <m:func>
                                      <m:funcPr>
                                        <m:ctrl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log</m:t>
                                        </m:r>
                                      </m:fName>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e>
                                    </m:func>
                                  </m:e>
                                </m:func>
                              </m:e>
                            </m:func>
                          </m:e>
                        </m:rad>
                      </m:sup>
                    </m:sSup>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(better than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poly</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but worse than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poly</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unc>
                      <m:funcPr>
                        <m:ctrl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uncPr>
                      <m:fNa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log</m:t>
                        </m:r>
                      </m:fName>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func>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a:t>
                </a:r>
              </a:p>
            </p:txBody>
          </p:sp>
        </mc:Choice>
        <mc:Fallback xmlns="">
          <p:sp>
            <p:nvSpPr>
              <p:cNvPr id="11" name="Rectangle 10">
                <a:extLst>
                  <a:ext uri="{FF2B5EF4-FFF2-40B4-BE49-F238E27FC236}">
                    <a16:creationId xmlns:a16="http://schemas.microsoft.com/office/drawing/2014/main" id="{2F6A129C-9772-D84B-854B-E49823AB1D48}"/>
                  </a:ext>
                </a:extLst>
              </p:cNvPr>
              <p:cNvSpPr>
                <a:spLocks noRot="1" noChangeAspect="1" noMove="1" noResize="1" noEditPoints="1" noAdjustHandles="1" noChangeArrowheads="1" noChangeShapeType="1" noTextEdit="1"/>
              </p:cNvSpPr>
              <p:nvPr/>
            </p:nvSpPr>
            <p:spPr>
              <a:xfrm>
                <a:off x="611560" y="2413249"/>
                <a:ext cx="8532440" cy="1479251"/>
              </a:xfrm>
              <a:prstGeom prst="rect">
                <a:avLst/>
              </a:prstGeom>
              <a:blipFill>
                <a:blip r:embed="rId4"/>
                <a:stretch>
                  <a:fillRect l="-1637" t="-5128" b="-59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8619A3FD-295C-074F-9B35-4A354BD2850D}"/>
                  </a:ext>
                </a:extLst>
              </p:cNvPr>
              <p:cNvSpPr/>
              <p:nvPr/>
            </p:nvSpPr>
            <p:spPr>
              <a:xfrm>
                <a:off x="641067" y="4005064"/>
                <a:ext cx="8532440"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e>
                    </m:d>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Elliptic Curve Groups. The set of solutions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to the equation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𝑎𝑥</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𝑏</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(mod P) together with a very cool group addition law.</a:t>
                </a:r>
              </a:p>
            </p:txBody>
          </p:sp>
        </mc:Choice>
        <mc:Fallback xmlns="">
          <p:sp>
            <p:nvSpPr>
              <p:cNvPr id="13" name="Rectangle 12">
                <a:extLst>
                  <a:ext uri="{FF2B5EF4-FFF2-40B4-BE49-F238E27FC236}">
                    <a16:creationId xmlns:a16="http://schemas.microsoft.com/office/drawing/2014/main" id="{8619A3FD-295C-074F-9B35-4A354BD2850D}"/>
                  </a:ext>
                </a:extLst>
              </p:cNvPr>
              <p:cNvSpPr>
                <a:spLocks noRot="1" noChangeAspect="1" noMove="1" noResize="1" noEditPoints="1" noAdjustHandles="1" noChangeArrowheads="1" noChangeShapeType="1" noTextEdit="1"/>
              </p:cNvSpPr>
              <p:nvPr/>
            </p:nvSpPr>
            <p:spPr>
              <a:xfrm>
                <a:off x="641067" y="4005064"/>
                <a:ext cx="8532440" cy="1384995"/>
              </a:xfrm>
              <a:prstGeom prst="rect">
                <a:avLst/>
              </a:prstGeom>
              <a:blipFill>
                <a:blip r:embed="rId5"/>
                <a:stretch>
                  <a:fillRect l="-1486" t="-4545" b="-1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855DF547-BF3E-8246-9F31-6DEC1BBAD5B0}"/>
                  </a:ext>
                </a:extLst>
              </p:cNvPr>
              <p:cNvSpPr/>
              <p:nvPr/>
            </p:nvSpPr>
            <p:spPr>
              <a:xfrm>
                <a:off x="683568" y="5517232"/>
                <a:ext cx="8532440" cy="5837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Best known Discrete log algorithm: </a:t>
                </a:r>
                <a14:m>
                  <m:oMath xmlns:m="http://schemas.openxmlformats.org/officeDocument/2006/math">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O</m:t>
                    </m:r>
                    <m: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ad>
                      <m:radPr>
                        <m:degHide m:val="on"/>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radPr>
                      <m:deg/>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e>
                    </m:ra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800" b="0" i="0" u="none" strike="noStrike" kern="1200" cap="none" spc="0" normalizeH="0" baseline="0" noProof="0" dirty="0">
                    <a:ln>
                      <a:noFill/>
                    </a:ln>
                    <a:solidFill>
                      <a:prstClr val="black"/>
                    </a:solidFill>
                    <a:effectLst/>
                    <a:uLnTx/>
                    <a:uFillTx/>
                    <a:latin typeface="Calibri"/>
                    <a:ea typeface="+mn-ea"/>
                    <a:cs typeface="+mn-cs"/>
                  </a:rPr>
                  <a:t> time!</a:t>
                </a:r>
              </a:p>
            </p:txBody>
          </p:sp>
        </mc:Choice>
        <mc:Fallback xmlns="">
          <p:sp>
            <p:nvSpPr>
              <p:cNvPr id="14" name="Rectangle 13">
                <a:extLst>
                  <a:ext uri="{FF2B5EF4-FFF2-40B4-BE49-F238E27FC236}">
                    <a16:creationId xmlns:a16="http://schemas.microsoft.com/office/drawing/2014/main" id="{855DF547-BF3E-8246-9F31-6DEC1BBAD5B0}"/>
                  </a:ext>
                </a:extLst>
              </p:cNvPr>
              <p:cNvSpPr>
                <a:spLocks noRot="1" noChangeAspect="1" noMove="1" noResize="1" noEditPoints="1" noAdjustHandles="1" noChangeArrowheads="1" noChangeShapeType="1" noTextEdit="1"/>
              </p:cNvSpPr>
              <p:nvPr/>
            </p:nvSpPr>
            <p:spPr>
              <a:xfrm>
                <a:off x="683568" y="5517232"/>
                <a:ext cx="8532440" cy="583750"/>
              </a:xfrm>
              <a:prstGeom prst="rect">
                <a:avLst/>
              </a:prstGeom>
              <a:blipFill>
                <a:blip r:embed="rId6"/>
                <a:stretch>
                  <a:fillRect l="-1486" t="-2128" b="-25532"/>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082C7E0B-55F2-1E4D-8C41-6D98C9399E11}"/>
              </a:ext>
            </a:extLst>
          </p:cNvPr>
          <p:cNvSpPr/>
          <p:nvPr/>
        </p:nvSpPr>
        <p:spPr>
          <a:xfrm>
            <a:off x="683568" y="6165304"/>
            <a:ext cx="853244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Much smaller keys: 160-bit P suffices for “80-bit security”.</a:t>
            </a:r>
          </a:p>
        </p:txBody>
      </p:sp>
    </p:spTree>
    <p:extLst>
      <p:ext uri="{BB962C8B-B14F-4D97-AF65-F5344CB8AC3E}">
        <p14:creationId xmlns:p14="http://schemas.microsoft.com/office/powerpoint/2010/main" val="210384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49733</TotalTime>
  <Words>7170</Words>
  <Application>Microsoft Macintosh PowerPoint</Application>
  <PresentationFormat>On-screen Show (4:3)</PresentationFormat>
  <Paragraphs>652</Paragraphs>
  <Slides>59</Slides>
  <Notes>38</Notes>
  <HiddenSlides>7</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59</vt:i4>
      </vt:variant>
    </vt:vector>
  </HeadingPairs>
  <TitlesOfParts>
    <vt:vector size="73" baseType="lpstr">
      <vt:lpstr>ＭＳ Ｐゴシック</vt:lpstr>
      <vt:lpstr>ＭＳ Ｐゴシック</vt:lpstr>
      <vt:lpstr>American Typewriter</vt:lpstr>
      <vt:lpstr>Arial</vt:lpstr>
      <vt:lpstr>Calibri</vt:lpstr>
      <vt:lpstr>Cambria Math</vt:lpstr>
      <vt:lpstr>Chalkduster</vt:lpstr>
      <vt:lpstr>Comic Sans MS</vt:lpstr>
      <vt:lpstr>New York</vt:lpstr>
      <vt:lpstr>Symbol</vt:lpstr>
      <vt:lpstr>Tahoma</vt:lpstr>
      <vt:lpstr>Times New Roman</vt:lpstr>
      <vt:lpstr>Wingdings</vt:lpstr>
      <vt:lpstr>Office Theme</vt:lpstr>
      <vt:lpstr>PowerPoint Presentation</vt:lpstr>
      <vt:lpstr>PowerPoint Presentation</vt:lpstr>
      <vt:lpstr>   </vt:lpstr>
      <vt:lpstr>Public Key Encryption</vt:lpstr>
      <vt:lpstr>Public Directory</vt:lpstr>
      <vt:lpstr> Using Public Key Encryption (G,E,D) </vt:lpstr>
      <vt:lpstr>Remarks on the Definition</vt:lpstr>
      <vt:lpstr>Power of the Adversary</vt:lpstr>
      <vt:lpstr>Computational Indistinguishability (Formal)</vt:lpstr>
      <vt:lpstr>Computational Indistinguishability</vt:lpstr>
      <vt:lpstr>Brainstorming (Again): What  Should Security Mean?</vt:lpstr>
      <vt:lpstr>Semantic Security  </vt:lpstr>
      <vt:lpstr>Constructing Computationally Indistinguishable Encryption</vt:lpstr>
      <vt:lpstr>Basic Group Theory</vt:lpstr>
      <vt:lpstr>Cyclic Groups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Paradigm :  Random Self Reducibility</vt:lpstr>
      <vt:lpstr>PowerPoint Presentation</vt:lpstr>
      <vt:lpstr>PowerPoint Presentation</vt:lpstr>
      <vt:lpstr>PowerPoint Presentation</vt:lpstr>
      <vt:lpstr>PowerPoint Presentation</vt:lpstr>
      <vt:lpstr>Hard Problems related to DLOG</vt:lpstr>
      <vt:lpstr>PowerPoint Presentation</vt:lpstr>
      <vt:lpstr>PowerPoint Presentation</vt:lpstr>
      <vt:lpstr>PowerPoint Presentation</vt:lpstr>
      <vt:lpstr>Generating Large Primes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exists PPT algorithm for  solving y=x2 mod p</vt:lpstr>
      <vt:lpstr>  Pr y,Pred [Pred(p,g,y)=MSBp,g (x)]&gt;1/2+a    </vt:lpstr>
      <vt:lpstr>Bit Security of gx mod p</vt:lpstr>
      <vt:lpstr>PowerPoint Presentation</vt:lpstr>
      <vt:lpstr>Proof Warm up:  y=gx mod p,  0&lt;x&lt;p  </vt:lpstr>
      <vt:lpstr>Proof Warm up 2: y=gx mod p </vt:lpstr>
      <vt:lpstr>General Case: Pr y,Pred [Pred(p,g,y)=MSBp,g (y)]&gt;1/2+a    </vt:lpstr>
      <vt:lpstr>  Pry,Pred [Pred(p,g,y)=MSBp,g (x)]&gt;1/2+a    </vt:lpstr>
      <vt:lpstr> Coin Flip over the Phone </vt:lpstr>
      <vt:lpstr>PowerPoint Presentation</vt:lpstr>
      <vt:lpstr>PowerPoint Presentation</vt:lpstr>
      <vt:lpstr>PowerPoint Presentation</vt:lpstr>
      <vt:lpstr>PowerPoint Presentation</vt:lpstr>
      <vt:lpstr>PowerPoint Presentation</vt:lpstr>
      <vt:lpstr>Summary: Hard vs. Easy</vt:lpstr>
      <vt:lpstr>What about other cyclic groups?  Elliptic Curve Cryptosystems</vt:lpstr>
      <vt:lpstr>Elliptic Curves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Vinodv</dc:creator>
  <cp:lastModifiedBy>Shafi Goldwasser</cp:lastModifiedBy>
  <cp:revision>1159</cp:revision>
  <dcterms:created xsi:type="dcterms:W3CDTF">2014-03-14T23:52:55Z</dcterms:created>
  <dcterms:modified xsi:type="dcterms:W3CDTF">2026-10-01T20:59:56Z</dcterms:modified>
</cp:coreProperties>
</file>