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9"/>
  </p:notesMasterIdLst>
  <p:sldIdLst>
    <p:sldId id="529" r:id="rId3"/>
    <p:sldId id="1206" r:id="rId4"/>
    <p:sldId id="576" r:id="rId5"/>
    <p:sldId id="623" r:id="rId6"/>
    <p:sldId id="632" r:id="rId7"/>
    <p:sldId id="633" r:id="rId8"/>
    <p:sldId id="634" r:id="rId9"/>
    <p:sldId id="636" r:id="rId10"/>
    <p:sldId id="637" r:id="rId11"/>
    <p:sldId id="638" r:id="rId12"/>
    <p:sldId id="610" r:id="rId13"/>
    <p:sldId id="639" r:id="rId14"/>
    <p:sldId id="600" r:id="rId15"/>
    <p:sldId id="625" r:id="rId16"/>
    <p:sldId id="4217" r:id="rId17"/>
    <p:sldId id="1182" r:id="rId18"/>
    <p:sldId id="1204" r:id="rId19"/>
    <p:sldId id="1210" r:id="rId20"/>
    <p:sldId id="4218" r:id="rId21"/>
    <p:sldId id="4220" r:id="rId22"/>
    <p:sldId id="662" r:id="rId23"/>
    <p:sldId id="4221" r:id="rId24"/>
    <p:sldId id="1183" r:id="rId25"/>
    <p:sldId id="1207" r:id="rId26"/>
    <p:sldId id="4222" r:id="rId27"/>
    <p:sldId id="4215" r:id="rId28"/>
    <p:sldId id="4216" r:id="rId29"/>
    <p:sldId id="848" r:id="rId30"/>
    <p:sldId id="851" r:id="rId31"/>
    <p:sldId id="4178" r:id="rId32"/>
    <p:sldId id="861" r:id="rId33"/>
    <p:sldId id="4223" r:id="rId34"/>
    <p:sldId id="4224" r:id="rId35"/>
    <p:sldId id="1191" r:id="rId36"/>
    <p:sldId id="1192" r:id="rId37"/>
    <p:sldId id="1211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E177C"/>
    <a:srgbClr val="762416"/>
    <a:srgbClr val="EA968D"/>
    <a:srgbClr val="9290EA"/>
    <a:srgbClr val="FF0000"/>
    <a:srgbClr val="1A17A5"/>
    <a:srgbClr val="891637"/>
    <a:srgbClr val="CC0099"/>
    <a:srgbClr val="7414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2955"/>
    <p:restoredTop sz="76297" autoAdjust="0"/>
  </p:normalViewPr>
  <p:slideViewPr>
    <p:cSldViewPr>
      <p:cViewPr varScale="1">
        <p:scale>
          <a:sx n="86" d="100"/>
          <a:sy n="86" d="100"/>
        </p:scale>
        <p:origin x="216" y="2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B8A4AD-30BE-4EB0-88E7-04F008072919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8C13DC-EB30-4E7B-9A79-FF6A33A169F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268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DE5E11C-06A5-47B4-9150-823C84E42849}" type="slidenum">
              <a:rPr lang="en-US" smtClean="0"/>
              <a:pPr eaLnBrk="1" hangingPunct="1"/>
              <a:t>1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aseline="0" dirty="0"/>
          </a:p>
        </p:txBody>
      </p:sp>
    </p:spTree>
    <p:extLst>
      <p:ext uri="{BB962C8B-B14F-4D97-AF65-F5344CB8AC3E}">
        <p14:creationId xmlns:p14="http://schemas.microsoft.com/office/powerpoint/2010/main" val="310082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2623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4851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143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9805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4241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97627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399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48866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04316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74938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21447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1133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93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59DA-9CBC-3194-1FE4-6DA0E7561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3D47A0-91D4-40EE-A3FE-09EF7BD99D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21B3D4-6500-C7B5-6628-A26EA03902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3295D2-9482-2D6B-C4A4-D62D8B1FFD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0531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1013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26157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B2E87-2E53-A42A-BEBF-4B3DAAA4A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00B82D-91F0-51EE-66E8-BA96977854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B7FD93-3013-16D2-3BAC-758ECA62B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Definition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BA21DE-D94E-CB3A-C1AF-41FBF7AE1B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51828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4F0B6E-8F68-4250-2249-2D8C1E3CA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444E41-7F17-3D8D-B585-030B8863E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5C93B-A9B9-D05A-D794-FDDF98802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Very </a:t>
            </a:r>
            <a:r>
              <a:rPr lang="en-US" baseline="0" dirty="0" err="1"/>
              <a:t>complicatd</a:t>
            </a:r>
            <a:r>
              <a:rPr lang="en-US" baseline="0" dirty="0"/>
              <a:t> to write down as a prob expression so we will work with security games.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AC2E22-69D9-8852-3F0F-8C974E4386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62971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66419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Encryption has to be probabilistic.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8160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6AB078-3106-1FB4-7418-10EF2B203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A8E96-F4BF-34E0-8C4C-F75977FBEE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4A0710-B857-36DD-3532-3BB476790A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baseline="0" dirty="0"/>
              <a:t>Encryption has to be probabilistic.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226516-6A71-29BC-8F5B-7C65610F24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53290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79014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7231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A0C518-534B-31D0-DB08-622764DE7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274EB3-A853-0548-3301-D5FC028EE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C7209-646A-615C-D4AD-40530F5D1E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57D0FA-3737-6020-B1AB-CE4F6477FC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92936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Concretely, what we are concerned with in this work is the security of block cipher algorithms like AES, the advanced encryption standard.</a:t>
            </a:r>
          </a:p>
          <a:p>
            <a:endParaRPr lang="en-US"/>
          </a:p>
          <a:p>
            <a:r>
              <a:rPr lang="en-US"/>
              <a:t>AES is by far the most widely used cryptographic algorithm in practice – the fact that is </a:t>
            </a:r>
            <a:r>
              <a:rPr lang="en-US" err="1"/>
              <a:t>ia</a:t>
            </a:r>
            <a:r>
              <a:rPr lang="en-US"/>
              <a:t> block cipher, meaning an algorithm which encrypts short blocks of length 128 bits using a secret key. It is standardized, implemented on most modern chips, and is used within countless methods for encrypting and authenticating data.</a:t>
            </a:r>
          </a:p>
          <a:p>
            <a:endParaRPr lang="en-US"/>
          </a:p>
          <a:p>
            <a:r>
              <a:rPr lang="en-US"/>
              <a:t>For this reason, AES has a big target on its back - if the security of AES is compromised, this would be a major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F8DADB-08B8-674F-B7D9-7A1ACF1733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74979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Let me explain to you the challenge by showing you how AES and similar block ciphers actually work</a:t>
            </a:r>
          </a:p>
          <a:p>
            <a:endParaRPr lang="en-US"/>
          </a:p>
          <a:p>
            <a:r>
              <a:rPr lang="en-US"/>
              <a:t>AES is, at its core something we call a key-alternating cipher – this is a block cipher which encrypts an n-bit block by </a:t>
            </a:r>
            <a:r>
              <a:rPr lang="en-US" err="1"/>
              <a:t>xoring</a:t>
            </a:r>
            <a:r>
              <a:rPr lang="en-US"/>
              <a:t> part of the secret key to the the input, and then applying a permutation \pi, which is a fixed, invertible permutation. Then this is repeated over and over again, and finally part of the key is again added.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F8DADB-08B8-674F-B7D9-7A1ACF1733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51793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fact, we can be little more precise, and point that AES is a substitution permutation cipher, or SPN – which is a particular way of instantiating the permutation in the block cipher.</a:t>
            </a:r>
          </a:p>
          <a:p>
            <a:endParaRPr lang="en-US"/>
          </a:p>
          <a:p>
            <a:r>
              <a:rPr lang="en-US"/>
              <a:t>An SPN splits the n-bit input into shorter blocks of length b bits, and then each block is first individually </a:t>
            </a:r>
            <a:r>
              <a:rPr lang="en-US" err="1"/>
              <a:t>substtutited</a:t>
            </a:r>
            <a:r>
              <a:rPr lang="en-US"/>
              <a:t> by another value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F8DADB-08B8-674F-B7D9-7A1ACF1733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58281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F8DADB-08B8-674F-B7D9-7A1ACF1733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530395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4ABBE-3FA8-D8BB-F3C2-FFE6CEA82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3E83B2-DE60-70B8-9558-E4A35C89D1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1AC796-49DF-8D9A-6E5C-9244B41737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61D6F3-C1B4-AD3C-B209-46BF5B8D9A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6232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5261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5142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211C20-F55E-8880-3450-1D6F22027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E4EDD6-224E-3129-7559-3BB7A80629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639DDA-2A56-5A1B-12E6-9455FFFDA7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baseline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A05091-9768-5F90-285F-F0E2DDE25E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43AA87-90BF-49A7-94A5-EF67FCE1416B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975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4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407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0828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1274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20284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605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6582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4108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753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781474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99751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9EDFE80D-3963-684E-A567-BA22A7121D54}" type="datetime1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Candara" panose="020E0502030303020204" pitchFamily="34" charset="0"/>
              </a:defRPr>
            </a:lvl1pPr>
          </a:lstStyle>
          <a:p>
            <a:fld id="{39E65F0E-D8D0-8548-A870-8F1E432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303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1163EBF2-CAB8-2646-AC0A-701503E9B99A}" type="datetime1">
              <a:rPr lang="en-US" smtClean="0"/>
              <a:pPr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Candara" panose="020E0502030303020204" pitchFamily="34" charset="0"/>
              </a:defRPr>
            </a:lvl1pPr>
          </a:lstStyle>
          <a:p>
            <a:fld id="{39E65F0E-D8D0-8548-A870-8F1E432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1925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4A40C6D-D04A-7540-83DD-154F90882B91}" type="datetime1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9E65F0E-D8D0-8548-A870-8F1E432E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66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0A352B45-879A-3843-B88F-62D5BA8DD0E8}" type="datetime1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9E65F0E-D8D0-8548-A870-8F1E432E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687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B2B43BB9-2EB0-8740-A005-F33E0F1863CB}" type="datetime1">
              <a:rPr lang="en-US" smtClean="0"/>
              <a:t>9/27/26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9E65F0E-D8D0-8548-A870-8F1E432E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419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192707F2-4376-7447-AE98-42AACD2C1EA7}" type="datetime1">
              <a:rPr lang="en-US" smtClean="0"/>
              <a:pPr/>
              <a:t>9/27/26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Candara" panose="020E0502030303020204" pitchFamily="34" charset="0"/>
              </a:defRPr>
            </a:lvl1pPr>
          </a:lstStyle>
          <a:p>
            <a:fld id="{39E65F0E-D8D0-8548-A870-8F1E432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802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9B7ABF1D-C22C-2F41-AC0A-B7A7B6BB363F}" type="datetime1">
              <a:rPr lang="en-US" smtClean="0"/>
              <a:pPr/>
              <a:t>9/27/26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ndara" panose="020E0502030303020204" pitchFamily="34" charset="0"/>
              </a:defRPr>
            </a:lvl1pPr>
          </a:lstStyle>
          <a:p>
            <a:fld id="{39E65F0E-D8D0-8548-A870-8F1E432EFAA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8187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D0A916CC-DF14-1246-AE48-FA7A055C87A0}" type="datetime1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9E65F0E-D8D0-8548-A870-8F1E432E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00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07C84649-F92F-054C-918A-7FA715221EC5}" type="datetime1">
              <a:rPr lang="en-US" smtClean="0"/>
              <a:t>9/27/26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9E65F0E-D8D0-8548-A870-8F1E432E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36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6C2899E-02B9-474E-B539-67B6316AC150}" type="datetime1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9E65F0E-D8D0-8548-A870-8F1E432E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36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E0301AB-0F6E-FD45-B64D-F11FC15C2C6E}" type="datetime1">
              <a:rPr lang="en-US" smtClean="0"/>
              <a:t>9/27/26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39E65F0E-D8D0-8548-A870-8F1E432EFA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924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DB9363-F440-4E1D-B0AF-94655AD61F33}" type="datetimeFigureOut">
              <a:rPr lang="en-CA" smtClean="0"/>
              <a:t>2026-09-27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2E53B9-1987-4B63-835A-50030CAE541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76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4000">
              <a:schemeClr val="bg2">
                <a:tint val="45000"/>
                <a:shade val="99000"/>
                <a:satMod val="350000"/>
                <a:alpha val="76000"/>
              </a:schemeClr>
            </a:gs>
            <a:gs pos="100000">
              <a:srgbClr val="E9E2B4"/>
            </a:gs>
          </a:gsLst>
          <a:lin ang="16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783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1358"/>
            <a:ext cx="8229600" cy="49496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32373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sz="2400" b="1" i="0" kern="1200">
          <a:solidFill>
            <a:schemeClr val="accent1">
              <a:lumMod val="75000"/>
            </a:schemeClr>
          </a:solidFill>
          <a:latin typeface="Candara" panose="020E0502030303020204" pitchFamily="34" charset="0"/>
          <a:ea typeface="Helvetica Neue Condensed" panose="02000503000000020004" pitchFamily="2" charset="0"/>
          <a:cs typeface="Helvetica Neue Condensed" panose="02000503000000020004" pitchFamily="2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b="0" i="0" kern="1200">
          <a:solidFill>
            <a:schemeClr val="tx1"/>
          </a:solidFill>
          <a:latin typeface="Candara" panose="020E0502030303020204" pitchFamily="34" charset="0"/>
          <a:ea typeface="Candara" panose="020E0502030303020204" pitchFamily="34" charset="0"/>
          <a:cs typeface="Candara" panose="020E0502030303020204" pitchFamily="34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b="0" i="0" kern="1200">
          <a:solidFill>
            <a:schemeClr val="tx1"/>
          </a:solidFill>
          <a:latin typeface="Candara" panose="020E0502030303020204" pitchFamily="34" charset="0"/>
          <a:ea typeface="Candara" panose="020E0502030303020204" pitchFamily="34" charset="0"/>
          <a:cs typeface="Candara" panose="020E0502030303020204" pitchFamily="34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b="0" i="0" kern="1200">
          <a:solidFill>
            <a:schemeClr val="tx1"/>
          </a:solidFill>
          <a:latin typeface="Candara" panose="020E0502030303020204" pitchFamily="34" charset="0"/>
          <a:ea typeface="Candara" panose="020E0502030303020204" pitchFamily="34" charset="0"/>
          <a:cs typeface="Candara" panose="020E0502030303020204" pitchFamily="34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b="0" i="0" kern="1200">
          <a:solidFill>
            <a:schemeClr val="tx1"/>
          </a:solidFill>
          <a:latin typeface="Candara" panose="020E0502030303020204" pitchFamily="34" charset="0"/>
          <a:ea typeface="Candara" panose="020E0502030303020204" pitchFamily="34" charset="0"/>
          <a:cs typeface="Candara" panose="020E0502030303020204" pitchFamily="34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b="0" i="0" kern="1200">
          <a:solidFill>
            <a:schemeClr val="tx1"/>
          </a:solidFill>
          <a:latin typeface="Candara" panose="020E0502030303020204" pitchFamily="34" charset="0"/>
          <a:ea typeface="Candara" panose="020E0502030303020204" pitchFamily="34" charset="0"/>
          <a:cs typeface="Candara" panose="020E0502030303020204" pitchFamily="34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7" Type="http://schemas.openxmlformats.org/officeDocument/2006/relationships/image" Target="NUL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10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7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10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9.png"/><Relationship Id="rId5" Type="http://schemas.openxmlformats.org/officeDocument/2006/relationships/image" Target="../media/image226.png"/><Relationship Id="rId4" Type="http://schemas.openxmlformats.org/officeDocument/2006/relationships/image" Target="../media/image22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png"/><Relationship Id="rId7" Type="http://schemas.openxmlformats.org/officeDocument/2006/relationships/image" Target="../media/image11.w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48.png"/><Relationship Id="rId4" Type="http://schemas.openxmlformats.org/officeDocument/2006/relationships/image" Target="../media/image24.png"/><Relationship Id="rId9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55.png"/><Relationship Id="rId4" Type="http://schemas.openxmlformats.org/officeDocument/2006/relationships/image" Target="../media/image24.png"/><Relationship Id="rId9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1.png"/><Relationship Id="rId5" Type="http://schemas.openxmlformats.org/officeDocument/2006/relationships/image" Target="../media/image410.png"/><Relationship Id="rId4" Type="http://schemas.openxmlformats.org/officeDocument/2006/relationships/image" Target="../media/image3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image" Target="../media/image6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0.png"/><Relationship Id="rId5" Type="http://schemas.openxmlformats.org/officeDocument/2006/relationships/image" Target="../media/image8.png"/><Relationship Id="rId10" Type="http://schemas.openxmlformats.org/officeDocument/2006/relationships/hyperlink" Target="http://northerninsights.blogspot.com/2013/09/consumers-targeted-by-bc-liberals.html" TargetMode="External"/><Relationship Id="rId4" Type="http://schemas.openxmlformats.org/officeDocument/2006/relationships/image" Target="../media/image70.png"/><Relationship Id="rId9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220.png"/><Relationship Id="rId3" Type="http://schemas.openxmlformats.org/officeDocument/2006/relationships/image" Target="../media/image120.png"/><Relationship Id="rId7" Type="http://schemas.openxmlformats.org/officeDocument/2006/relationships/image" Target="../media/image160.png"/><Relationship Id="rId12" Type="http://schemas.openxmlformats.org/officeDocument/2006/relationships/image" Target="../media/image2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0.png"/><Relationship Id="rId11" Type="http://schemas.openxmlformats.org/officeDocument/2006/relationships/image" Target="../media/image200.png"/><Relationship Id="rId5" Type="http://schemas.openxmlformats.org/officeDocument/2006/relationships/image" Target="../media/image140.png"/><Relationship Id="rId10" Type="http://schemas.openxmlformats.org/officeDocument/2006/relationships/image" Target="../media/image190.png"/><Relationship Id="rId4" Type="http://schemas.openxmlformats.org/officeDocument/2006/relationships/image" Target="../media/image130.png"/><Relationship Id="rId9" Type="http://schemas.openxmlformats.org/officeDocument/2006/relationships/image" Target="../media/image180.png"/><Relationship Id="rId14" Type="http://schemas.openxmlformats.org/officeDocument/2006/relationships/image" Target="../media/image2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18" Type="http://schemas.openxmlformats.org/officeDocument/2006/relationships/image" Target="../media/image39.png"/><Relationship Id="rId3" Type="http://schemas.openxmlformats.org/officeDocument/2006/relationships/image" Target="../media/image240.png"/><Relationship Id="rId21" Type="http://schemas.openxmlformats.org/officeDocument/2006/relationships/image" Target="../media/image42.png"/><Relationship Id="rId7" Type="http://schemas.openxmlformats.org/officeDocument/2006/relationships/image" Target="../media/image281.png"/><Relationship Id="rId12" Type="http://schemas.openxmlformats.org/officeDocument/2006/relationships/image" Target="../media/image33.png"/><Relationship Id="rId17" Type="http://schemas.openxmlformats.org/officeDocument/2006/relationships/image" Target="../media/image38.png"/><Relationship Id="rId25" Type="http://schemas.openxmlformats.org/officeDocument/2006/relationships/image" Target="../media/image46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370.png"/><Relationship Id="rId20" Type="http://schemas.openxmlformats.org/officeDocument/2006/relationships/image" Target="../media/image4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71.png"/><Relationship Id="rId11" Type="http://schemas.openxmlformats.org/officeDocument/2006/relationships/image" Target="../media/image32.png"/><Relationship Id="rId24" Type="http://schemas.openxmlformats.org/officeDocument/2006/relationships/image" Target="../media/image45.png"/><Relationship Id="rId5" Type="http://schemas.openxmlformats.org/officeDocument/2006/relationships/image" Target="../media/image261.png"/><Relationship Id="rId15" Type="http://schemas.openxmlformats.org/officeDocument/2006/relationships/image" Target="../media/image36.png"/><Relationship Id="rId23" Type="http://schemas.openxmlformats.org/officeDocument/2006/relationships/image" Target="../media/image44.png"/><Relationship Id="rId10" Type="http://schemas.openxmlformats.org/officeDocument/2006/relationships/image" Target="../media/image31.png"/><Relationship Id="rId19" Type="http://schemas.openxmlformats.org/officeDocument/2006/relationships/image" Target="../media/image40.png"/><Relationship Id="rId4" Type="http://schemas.openxmlformats.org/officeDocument/2006/relationships/image" Target="../media/image250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Relationship Id="rId22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2.png"/><Relationship Id="rId9" Type="http://schemas.openxmlformats.org/officeDocument/2006/relationships/image" Target="../media/image5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61.png"/><Relationship Id="rId5" Type="http://schemas.openxmlformats.org/officeDocument/2006/relationships/image" Target="../media/image551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6"/>
          <p:cNvSpPr>
            <a:spLocks noChangeArrowheads="1"/>
          </p:cNvSpPr>
          <p:nvPr/>
        </p:nvSpPr>
        <p:spPr bwMode="auto">
          <a:xfrm>
            <a:off x="396652" y="836712"/>
            <a:ext cx="8458200" cy="1709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hangingPunct="0"/>
            <a:r>
              <a:rPr lang="en-US" sz="4400" b="1" dirty="0">
                <a:solidFill>
                  <a:srgbClr val="1A17A5"/>
                </a:solidFill>
                <a:latin typeface="Calibri" pitchFamily="34" charset="0"/>
              </a:rPr>
              <a:t>MIT 6.875</a:t>
            </a:r>
          </a:p>
        </p:txBody>
      </p:sp>
      <p:sp>
        <p:nvSpPr>
          <p:cNvPr id="2051" name="Rectangle 5"/>
          <p:cNvSpPr>
            <a:spLocks noChangeArrowheads="1"/>
          </p:cNvSpPr>
          <p:nvPr/>
        </p:nvSpPr>
        <p:spPr bwMode="auto">
          <a:xfrm>
            <a:off x="1360884" y="3664496"/>
            <a:ext cx="64008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Lecture 6</a:t>
            </a:r>
          </a:p>
        </p:txBody>
      </p:sp>
      <p:sp>
        <p:nvSpPr>
          <p:cNvPr id="2052" name="Rectangle 5"/>
          <p:cNvSpPr>
            <a:spLocks noChangeArrowheads="1"/>
          </p:cNvSpPr>
          <p:nvPr/>
        </p:nvSpPr>
        <p:spPr bwMode="auto">
          <a:xfrm>
            <a:off x="1094184" y="2978696"/>
            <a:ext cx="69342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4000" b="1" dirty="0">
                <a:solidFill>
                  <a:srgbClr val="891637"/>
                </a:solidFill>
                <a:latin typeface="Calibri" pitchFamily="34" charset="0"/>
              </a:rPr>
              <a:t>Foundations of Cryptography</a:t>
            </a:r>
          </a:p>
        </p:txBody>
      </p:sp>
    </p:spTree>
    <p:extLst>
      <p:ext uri="{BB962C8B-B14F-4D97-AF65-F5344CB8AC3E}">
        <p14:creationId xmlns:p14="http://schemas.microsoft.com/office/powerpoint/2010/main" val="64791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934502C-3AA7-6B45-AE6F-51E02624A2F7}"/>
              </a:ext>
            </a:extLst>
          </p:cNvPr>
          <p:cNvSpPr>
            <a:spLocks/>
          </p:cNvSpPr>
          <p:nvPr/>
        </p:nvSpPr>
        <p:spPr bwMode="auto">
          <a:xfrm>
            <a:off x="699120" y="22860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Finish up the proof of the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Goldreich-Levin Theorem.</a:t>
            </a: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A3D8060-5E88-484A-8341-605910CC85DD}"/>
              </a:ext>
            </a:extLst>
          </p:cNvPr>
          <p:cNvSpPr>
            <a:spLocks/>
          </p:cNvSpPr>
          <p:nvPr/>
        </p:nvSpPr>
        <p:spPr bwMode="auto">
          <a:xfrm>
            <a:off x="672008" y="30861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Secret-key Encryption in Practice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0D93F4D-766F-604B-BB55-6D95C36E743B}"/>
              </a:ext>
            </a:extLst>
          </p:cNvPr>
          <p:cNvSpPr/>
          <p:nvPr/>
        </p:nvSpPr>
        <p:spPr>
          <a:xfrm>
            <a:off x="1253927" y="43396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Encrypt-then-MAC.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AB1247-9C5F-3541-91E9-0676E1EFEA39}"/>
              </a:ext>
            </a:extLst>
          </p:cNvPr>
          <p:cNvSpPr/>
          <p:nvPr/>
        </p:nvSpPr>
        <p:spPr>
          <a:xfrm>
            <a:off x="1259632" y="376807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Message Authentication Codes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85D1C5-145F-CB60-CDC3-1B93972E90AC}"/>
              </a:ext>
            </a:extLst>
          </p:cNvPr>
          <p:cNvSpPr/>
          <p:nvPr/>
        </p:nvSpPr>
        <p:spPr>
          <a:xfrm>
            <a:off x="1253927" y="49111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The Advanced Encryption Standard (AES)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84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Goldreich-Levin (GL) Theorem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898BE-6B79-934B-BBD3-7AC0197B8511}"/>
              </a:ext>
            </a:extLst>
          </p:cNvPr>
          <p:cNvSpPr/>
          <p:nvPr/>
        </p:nvSpPr>
        <p:spPr>
          <a:xfrm>
            <a:off x="683568" y="1556792"/>
            <a:ext cx="7920880" cy="367240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/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: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{0,1}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→{0,1}</m:t>
                    </m:r>
                    <m: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where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D16E9A6-C600-9646-9A0B-26FE67DB1A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776591"/>
                <a:ext cx="7905927" cy="461665"/>
              </a:xfrm>
              <a:prstGeom prst="rect">
                <a:avLst/>
              </a:prstGeom>
              <a:blipFill>
                <a:blip r:embed="rId3"/>
                <a:stretch>
                  <a:fillRect l="-1124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/>
              <p:nvPr/>
            </p:nvSpPr>
            <p:spPr>
              <a:xfrm>
                <a:off x="698521" y="2924944"/>
                <a:ext cx="790592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be a collection of predicates (one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2400" dirty="0"/>
                  <a:t>). Then, a 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random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hardcore for </a:t>
                </a:r>
                <a:r>
                  <a:rPr lang="en-US" sz="2400" b="1" i="1" dirty="0">
                    <a:solidFill>
                      <a:srgbClr val="FF0000"/>
                    </a:solidFill>
                  </a:rPr>
                  <a:t>every</a:t>
                </a:r>
                <a:r>
                  <a:rPr lang="en-US" sz="2400" dirty="0"/>
                  <a:t>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. That is, for every one-way function F, every PPT A, there is a negligible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521" y="2924944"/>
                <a:ext cx="7905927" cy="1569660"/>
              </a:xfrm>
              <a:prstGeom prst="rect">
                <a:avLst/>
              </a:prstGeom>
              <a:blipFill>
                <a:blip r:embed="rId4"/>
                <a:stretch>
                  <a:fillRect l="-1122" t="-1600" r="-801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4069C04-34A8-C043-8C59-7679448C1659}"/>
                  </a:ext>
                </a:extLst>
              </p:cNvPr>
              <p:cNvSpPr/>
              <p:nvPr/>
            </p:nvSpPr>
            <p:spPr>
              <a:xfrm>
                <a:off x="1331640" y="2348880"/>
                <a:ext cx="5446299" cy="4629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:r>
                  <a:rPr lang="en-US" sz="2400" dirty="0">
                    <a:solidFill>
                      <a:prstClr val="black"/>
                    </a:solidFill>
                  </a:rPr>
                  <a:t>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sSub>
                          <m:sSubPr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m:rPr>
                        <m:sty m:val="p"/>
                      </m:rP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mod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2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F4069C04-34A8-C043-8C59-7679448C165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348880"/>
                <a:ext cx="5446299" cy="462947"/>
              </a:xfrm>
              <a:prstGeom prst="rect">
                <a:avLst/>
              </a:prstGeom>
              <a:blipFill>
                <a:blip r:embed="rId5"/>
                <a:stretch>
                  <a:fillRect t="-124324" b="-191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/>
              <p:nvPr/>
            </p:nvSpPr>
            <p:spPr>
              <a:xfrm>
                <a:off x="626513" y="4365104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513" y="4365104"/>
                <a:ext cx="7905927" cy="783804"/>
              </a:xfrm>
              <a:prstGeom prst="rect">
                <a:avLst/>
              </a:prstGeom>
              <a:blipFill>
                <a:blip r:embed="rId6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0855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Proof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/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+1/2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3BC01F53-1C92-6243-BA74-61448E91AB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650775"/>
                <a:ext cx="8712968" cy="783804"/>
              </a:xfrm>
              <a:prstGeom prst="rect">
                <a:avLst/>
              </a:prstGeom>
              <a:blipFill>
                <a:blip r:embed="rId3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Assume (after averaging) that for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fraction of the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, 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0529" y="1340768"/>
                <a:ext cx="8712968" cy="461665"/>
              </a:xfrm>
              <a:prstGeom prst="rect">
                <a:avLst/>
              </a:prstGeom>
              <a:blipFill>
                <a:blip r:embed="rId4"/>
                <a:stretch>
                  <a:fillRect l="-1019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9208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DCDFE73-D3B3-B6E8-56D7-7B568BBA8E2B}"/>
              </a:ext>
            </a:extLst>
          </p:cNvPr>
          <p:cNvSpPr/>
          <p:nvPr/>
        </p:nvSpPr>
        <p:spPr>
          <a:xfrm>
            <a:off x="449288" y="2996952"/>
            <a:ext cx="8515200" cy="2502911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07504" y="188640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Proof Idea: Guess a little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6CC8F2-1039-C796-B4CE-C4AB05156130}"/>
                  </a:ext>
                </a:extLst>
              </p:cNvPr>
              <p:cNvSpPr/>
              <p:nvPr/>
            </p:nvSpPr>
            <p:spPr>
              <a:xfrm>
                <a:off x="449288" y="1040689"/>
                <a:ext cx="8515200" cy="88543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Pick random “seed vectors”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+1)</m:t>
                            </m:r>
                          </m:e>
                        </m:func>
                      </m:sub>
                    </m:sSub>
                  </m:oMath>
                </a14:m>
                <a:r>
                  <a:rPr lang="en-US" sz="2400" dirty="0"/>
                  <a:t>, and </a:t>
                </a:r>
                <a:r>
                  <a:rPr lang="en-US" sz="2400" b="1" dirty="0">
                    <a:solidFill>
                      <a:srgbClr val="0000FF"/>
                    </a:solidFill>
                  </a:rPr>
                  <a:t>guess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d>
                      <m:dPr>
                        <m:begChr m:val="⟨"/>
                        <m:endChr m:val="⟩"/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 for all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j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76CC8F2-1039-C796-B4CE-C4AB051561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88" y="1040689"/>
                <a:ext cx="8515200" cy="885435"/>
              </a:xfrm>
              <a:prstGeom prst="rect">
                <a:avLst/>
              </a:prstGeom>
              <a:blipFill>
                <a:blip r:embed="rId3"/>
                <a:stretch>
                  <a:fillRect l="-1190" t="-2857" b="-1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70F7587-FC4F-7EB5-A87C-1DE88D806263}"/>
                  </a:ext>
                </a:extLst>
              </p:cNvPr>
              <p:cNvSpPr/>
              <p:nvPr/>
            </p:nvSpPr>
            <p:spPr>
              <a:xfrm>
                <a:off x="449288" y="1916832"/>
                <a:ext cx="8694712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probability that all guesses are correct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func>
                              <m:func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en-US" sz="2400" b="0" i="0" smtClean="0">
                                    <a:latin typeface="Cambria Math" panose="02040503050406030204" pitchFamily="18" charset="0"/>
                                  </a:rPr>
                                  <m:t>log</m:t>
                                </m:r>
                              </m:fName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+1)</m:t>
                                </m:r>
                              </m:e>
                            </m:func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=1/(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sz="2400" dirty="0"/>
                  <a:t> which is not bad.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070F7587-FC4F-7EB5-A87C-1DE88D806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288" y="1916832"/>
                <a:ext cx="8694712" cy="983218"/>
              </a:xfrm>
              <a:prstGeom prst="rect">
                <a:avLst/>
              </a:prstGeom>
              <a:blipFill>
                <a:blip r:embed="rId4"/>
                <a:stretch>
                  <a:fillRect l="-1168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0E860FC-1337-C3E5-B033-D30AA4B70CAD}"/>
                  </a:ext>
                </a:extLst>
              </p:cNvPr>
              <p:cNvSpPr/>
              <p:nvPr/>
            </p:nvSpPr>
            <p:spPr>
              <a:xfrm>
                <a:off x="471718" y="3072536"/>
                <a:ext cx="8371184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</a:rPr>
                  <a:t>From the seed vectors, generate many more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sz="2400" b="1" dirty="0">
                    <a:solidFill>
                      <a:srgbClr val="0000FF"/>
                    </a:solidFill>
                  </a:rPr>
                  <a:t>. 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dirty="0"/>
                  <a:t> denote all possible non-empty subsets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{1,2,…,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fName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+1)}.</m:t>
                        </m:r>
                      </m:e>
                    </m:func>
                  </m:oMath>
                </a14:m>
                <a:r>
                  <a:rPr lang="en-US" sz="2400" dirty="0"/>
                  <a:t> We will let 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30E860FC-1337-C3E5-B033-D30AA4B70C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718" y="3072536"/>
                <a:ext cx="8371184" cy="1569660"/>
              </a:xfrm>
              <a:prstGeom prst="rect">
                <a:avLst/>
              </a:prstGeom>
              <a:blipFill>
                <a:blip r:embed="rId5"/>
                <a:stretch>
                  <a:fillRect l="-1059" t="-1600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B51004-86A5-6CBE-ED44-752D1E2E3054}"/>
                  </a:ext>
                </a:extLst>
              </p:cNvPr>
              <p:cNvSpPr txBox="1"/>
              <p:nvPr/>
            </p:nvSpPr>
            <p:spPr>
              <a:xfrm>
                <a:off x="1043608" y="4792954"/>
                <a:ext cx="7416824" cy="5652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       and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⊕</m:t>
                        </m:r>
                      </m:e>
                      <m:sub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dirty="0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AB51004-86A5-6CBE-ED44-752D1E2E3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4792954"/>
                <a:ext cx="7416824" cy="565283"/>
              </a:xfrm>
              <a:prstGeom prst="rect">
                <a:avLst/>
              </a:prstGeom>
              <a:blipFill>
                <a:blip r:embed="rId6"/>
                <a:stretch>
                  <a:fillRect t="-8889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F5755E-4C9F-0F6A-0CD0-7E92083BCB7B}"/>
                  </a:ext>
                </a:extLst>
              </p:cNvPr>
              <p:cNvSpPr/>
              <p:nvPr/>
            </p:nvSpPr>
            <p:spPr>
              <a:xfrm>
                <a:off x="475565" y="5730768"/>
                <a:ext cx="8371184" cy="8665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</a:rPr>
                  <a:t>Key Observation:  </a:t>
                </a:r>
                <a:r>
                  <a:rPr lang="en-US" sz="2400" dirty="0"/>
                  <a:t>If the guesses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func>
                          <m:func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log</m:t>
                            </m:r>
                          </m:fName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+1)</m:t>
                            </m:r>
                          </m:e>
                        </m:func>
                      </m:sub>
                    </m:sSub>
                  </m:oMath>
                </a14:m>
                <a:r>
                  <a:rPr lang="en-US" sz="2400" dirty="0"/>
                  <a:t> are all correct, then so are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EF5755E-4C9F-0F6A-0CD0-7E92083BCB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65" y="5730768"/>
                <a:ext cx="8371184" cy="866584"/>
              </a:xfrm>
              <a:prstGeom prst="rect">
                <a:avLst/>
              </a:prstGeom>
              <a:blipFill>
                <a:blip r:embed="rId7"/>
                <a:stretch>
                  <a:fillRect l="-1212" t="-4348" b="-14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309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4" grpId="0"/>
      <p:bldP spid="5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C705AD-670C-F845-A33C-656904B8D059}"/>
              </a:ext>
            </a:extLst>
          </p:cNvPr>
          <p:cNvSpPr/>
          <p:nvPr/>
        </p:nvSpPr>
        <p:spPr>
          <a:xfrm>
            <a:off x="539552" y="1444079"/>
            <a:ext cx="8209856" cy="4577209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E8B289-36AE-254F-B680-8454C5A1EEE4}"/>
                  </a:ext>
                </a:extLst>
              </p:cNvPr>
              <p:cNvSpPr/>
              <p:nvPr/>
            </p:nvSpPr>
            <p:spPr>
              <a:xfrm>
                <a:off x="1306452" y="4181871"/>
                <a:ext cx="7211980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Ask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US" sz="2400" dirty="0"/>
                  <a:t> to tells us </a:t>
                </a:r>
                <a14:m>
                  <m:oMath xmlns:m="http://schemas.openxmlformats.org/officeDocument/2006/math"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𝑒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/>
                  <a:t>. XOR P’s reply with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to get a guess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E8E8B289-36AE-254F-B680-8454C5A1EE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452" y="4181871"/>
                <a:ext cx="7211980" cy="830997"/>
              </a:xfrm>
              <a:prstGeom prst="rect">
                <a:avLst/>
              </a:prstGeom>
              <a:blipFill>
                <a:blip r:embed="rId3"/>
                <a:stretch>
                  <a:fillRect l="-1230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2BE46F-98FC-024B-9E2D-B7AF66DAF546}"/>
                  </a:ext>
                </a:extLst>
              </p:cNvPr>
              <p:cNvSpPr/>
              <p:nvPr/>
            </p:nvSpPr>
            <p:spPr>
              <a:xfrm>
                <a:off x="987497" y="3659054"/>
                <a:ext cx="7977935" cy="47000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Repeat </a:t>
                </a:r>
                <a14:m>
                  <m:oMath xmlns:m="http://schemas.openxmlformats.org/officeDocument/2006/math"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𝟏𝟎𝟎</m:t>
                    </m:r>
                    <m:r>
                      <a:rPr lang="en-US" sz="24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𝒏</m:t>
                    </m:r>
                    <m:sSup>
                      <m:sSupPr>
                        <m:ctrlP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𝒏</m:t>
                        </m:r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b="1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/>
                  <a:t>times: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3E2BE46F-98FC-024B-9E2D-B7AF66DAF5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7497" y="3659054"/>
                <a:ext cx="7977935" cy="470000"/>
              </a:xfrm>
              <a:prstGeom prst="rect">
                <a:avLst/>
              </a:prstGeom>
              <a:blipFill>
                <a:blip r:embed="rId4"/>
                <a:stretch>
                  <a:fillRect l="-1111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616CD11-D5F9-8F45-874A-386AFB91767F}"/>
                  </a:ext>
                </a:extLst>
              </p:cNvPr>
              <p:cNvSpPr/>
              <p:nvPr/>
            </p:nvSpPr>
            <p:spPr>
              <a:xfrm>
                <a:off x="972544" y="5055567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Compute the majority of all such guesses and set the bit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616CD11-D5F9-8F45-874A-386AFB9176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544" y="5055567"/>
                <a:ext cx="7977935" cy="461665"/>
              </a:xfrm>
              <a:prstGeom prst="rect">
                <a:avLst/>
              </a:prstGeom>
              <a:blipFill>
                <a:blip r:embed="rId5"/>
                <a:stretch>
                  <a:fillRect l="-1113" t="-5263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C19F81-E1B0-F544-9C1A-609F1198295A}"/>
                  </a:ext>
                </a:extLst>
              </p:cNvPr>
              <p:cNvSpPr/>
              <p:nvPr/>
            </p:nvSpPr>
            <p:spPr>
              <a:xfrm>
                <a:off x="564160" y="3168718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Repeat for each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1,2,…,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e>
                    </m:d>
                  </m:oMath>
                </a14:m>
                <a:r>
                  <a:rPr lang="en-US" sz="2400" dirty="0"/>
                  <a:t>: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7C19F81-E1B0-F544-9C1A-609F119829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160" y="3168718"/>
                <a:ext cx="7977935" cy="461665"/>
              </a:xfrm>
              <a:prstGeom prst="rect">
                <a:avLst/>
              </a:prstGeom>
              <a:blipFill>
                <a:blip r:embed="rId6"/>
                <a:stretch>
                  <a:fillRect l="-1272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EE74DC-CA5D-B646-8FB9-FCD8C84041F4}"/>
                  </a:ext>
                </a:extLst>
              </p:cNvPr>
              <p:cNvSpPr/>
              <p:nvPr/>
            </p:nvSpPr>
            <p:spPr>
              <a:xfrm>
                <a:off x="555449" y="5559623"/>
                <a:ext cx="797793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Output the concatenation of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 as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FEE74DC-CA5D-B646-8FB9-FCD8C84041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449" y="5559623"/>
                <a:ext cx="7977935" cy="461665"/>
              </a:xfrm>
              <a:prstGeom prst="rect">
                <a:avLst/>
              </a:prstGeom>
              <a:blipFill>
                <a:blip r:embed="rId7"/>
                <a:stretch>
                  <a:fillRect l="-1113"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ubtitle 1">
            <a:extLst>
              <a:ext uri="{FF2B5EF4-FFF2-40B4-BE49-F238E27FC236}">
                <a16:creationId xmlns:a16="http://schemas.microsoft.com/office/drawing/2014/main" id="{48BEF62A-4F2E-482D-8DED-52992330B442}"/>
              </a:ext>
            </a:extLst>
          </p:cNvPr>
          <p:cNvSpPr txBox="1">
            <a:spLocks/>
          </p:cNvSpPr>
          <p:nvPr/>
        </p:nvSpPr>
        <p:spPr>
          <a:xfrm>
            <a:off x="20543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OWF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2D850EA-7D7C-46CD-B9AC-372F25279073}"/>
                  </a:ext>
                </a:extLst>
              </p:cNvPr>
              <p:cNvSpPr/>
              <p:nvPr/>
            </p:nvSpPr>
            <p:spPr>
              <a:xfrm>
                <a:off x="655512" y="1594899"/>
                <a:ext cx="7977935" cy="497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Generate random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sub>
                    </m:sSub>
                  </m:oMath>
                </a14:m>
                <a:r>
                  <a:rPr lang="en-US" sz="2400" dirty="0"/>
                  <a:t> and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+1)</m:t>
                        </m:r>
                      </m:sub>
                    </m:sSub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2D850EA-7D7C-46CD-B9AC-372F252790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1594899"/>
                <a:ext cx="7977935" cy="497252"/>
              </a:xfrm>
              <a:prstGeom prst="rect">
                <a:avLst/>
              </a:prstGeom>
              <a:blipFill>
                <a:blip r:embed="rId8"/>
                <a:stretch>
                  <a:fillRect l="-1113" t="-75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061DE61-BD0B-C60B-3002-55D3DB9ECFC8}"/>
                  </a:ext>
                </a:extLst>
              </p:cNvPr>
              <p:cNvSpPr/>
              <p:nvPr/>
            </p:nvSpPr>
            <p:spPr>
              <a:xfrm>
                <a:off x="612504" y="2170963"/>
                <a:ext cx="820985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From them, derive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dirty="0"/>
                  <a:t> and bits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400" dirty="0"/>
                  <a:t> as in the previous slide.</a:t>
                </a:r>
              </a:p>
            </p:txBody>
          </p:sp>
        </mc:Choice>
        <mc:Fallback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061DE61-BD0B-C60B-3002-55D3DB9EC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504" y="2170963"/>
                <a:ext cx="8209856" cy="830997"/>
              </a:xfrm>
              <a:prstGeom prst="rect">
                <a:avLst/>
              </a:prstGeom>
              <a:blipFill>
                <a:blip r:embed="rId9"/>
                <a:stretch>
                  <a:fillRect l="-1236" t="-2985" r="-2009" b="-14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5768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Analysis of the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/>
              <p:nvPr/>
            </p:nvSpPr>
            <p:spPr>
              <a:xfrm>
                <a:off x="655512" y="1412776"/>
                <a:ext cx="8308976" cy="4972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Let’s condition on the guesses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+1)</m:t>
                        </m:r>
                      </m:sub>
                    </m:sSub>
                  </m:oMath>
                </a14:m>
                <a:r>
                  <a:rPr lang="en-US" sz="2400" dirty="0"/>
                  <a:t> being all correct.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1412776"/>
                <a:ext cx="8308976" cy="497252"/>
              </a:xfrm>
              <a:prstGeom prst="rect">
                <a:avLst/>
              </a:prstGeom>
              <a:blipFill>
                <a:blip r:embed="rId3"/>
                <a:stretch>
                  <a:fillRect l="-1067" t="-75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6DDED6D-3C15-B0B5-BDBC-276E68415F1C}"/>
                  </a:ext>
                </a:extLst>
              </p:cNvPr>
              <p:cNvSpPr/>
              <p:nvPr/>
            </p:nvSpPr>
            <p:spPr>
              <a:xfrm>
                <a:off x="655512" y="2211668"/>
                <a:ext cx="8308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FF0000"/>
                    </a:solidFill>
                  </a:rPr>
                  <a:t>The main issue</a:t>
                </a:r>
                <a:r>
                  <a:rPr lang="en-US" sz="2400" dirty="0"/>
                  <a:t>: 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are not independent (can’t do Chernoff)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26DDED6D-3C15-B0B5-BDBC-276E68415F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2211668"/>
                <a:ext cx="8308976" cy="461665"/>
              </a:xfrm>
              <a:prstGeom prst="rect">
                <a:avLst/>
              </a:prstGeom>
              <a:blipFill>
                <a:blip r:embed="rId4"/>
                <a:stretch>
                  <a:fillRect l="-1067"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D86898-F2CD-1162-35C3-66734DF9B608}"/>
                  </a:ext>
                </a:extLst>
              </p:cNvPr>
              <p:cNvSpPr/>
              <p:nvPr/>
            </p:nvSpPr>
            <p:spPr>
              <a:xfrm>
                <a:off x="655512" y="2967335"/>
                <a:ext cx="8308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</a:rPr>
                  <a:t>Key Observation</a:t>
                </a:r>
                <a:r>
                  <a:rPr lang="en-US" sz="2400" dirty="0"/>
                  <a:t>: 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b="1" dirty="0">
                    <a:solidFill>
                      <a:srgbClr val="0000FF"/>
                    </a:solidFill>
                  </a:rPr>
                  <a:t>are</a:t>
                </a:r>
                <a:r>
                  <a:rPr lang="en-US" sz="2400" dirty="0"/>
                  <a:t> pairwise independent.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ED86898-F2CD-1162-35C3-66734DF9B6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512" y="2967335"/>
                <a:ext cx="8308976" cy="461665"/>
              </a:xfrm>
              <a:prstGeom prst="rect">
                <a:avLst/>
              </a:prstGeom>
              <a:blipFill>
                <a:blip r:embed="rId5"/>
                <a:stretch>
                  <a:fillRect l="-1067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C5638DEF-EFDE-8508-9276-A548C716711B}"/>
              </a:ext>
            </a:extLst>
          </p:cNvPr>
          <p:cNvSpPr/>
          <p:nvPr/>
        </p:nvSpPr>
        <p:spPr>
          <a:xfrm>
            <a:off x="2959768" y="3501008"/>
            <a:ext cx="44925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Therefore, can apply Chebyshev!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38CBAA-13C5-002E-9A58-6C1A48DFBA93}"/>
              </a:ext>
            </a:extLst>
          </p:cNvPr>
          <p:cNvSpPr/>
          <p:nvPr/>
        </p:nvSpPr>
        <p:spPr>
          <a:xfrm>
            <a:off x="2319173" y="5655731"/>
            <a:ext cx="577374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(Pf. in the next two slides)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638A45-55DC-EE78-A3B2-9D51317EEDA8}"/>
                  </a:ext>
                </a:extLst>
              </p:cNvPr>
              <p:cNvSpPr txBox="1"/>
              <p:nvPr/>
            </p:nvSpPr>
            <p:spPr>
              <a:xfrm>
                <a:off x="673767" y="4509120"/>
                <a:ext cx="8470233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We have </a:t>
                </a:r>
                <a:r>
                  <a:rPr lang="en-US" sz="2400" dirty="0">
                    <a:solidFill>
                      <a:prstClr val="black"/>
                    </a:solidFill>
                    <a:ea typeface="Cambria Math" panose="02040503050406030204" pitchFamily="18" charset="0"/>
                  </a:rPr>
                  <a:t>that  </a:t>
                </a:r>
              </a:p>
              <a:p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≔ </m:t>
                    </m:r>
                    <m:r>
                      <m:rPr>
                        <m:sty m:val="p"/>
                      </m:rPr>
                      <a:rPr lang="en-US" sz="240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Inverter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succeeds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|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all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guesses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solidFill>
                          <a:prstClr val="black"/>
                        </a:solidFill>
                      </a:rPr>
                      <m:t>correct</m:t>
                    </m:r>
                    <m: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good</m:t>
                    </m:r>
                    <m: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US" sz="2400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  <m:r>
                      <a:rPr lang="en-US" sz="240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dirty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0.99.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3638A45-55DC-EE78-A3B2-9D51317EED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67" y="4509120"/>
                <a:ext cx="8470233" cy="830997"/>
              </a:xfrm>
              <a:prstGeom prst="rect">
                <a:avLst/>
              </a:prstGeom>
              <a:blipFill>
                <a:blip r:embed="rId6"/>
                <a:stretch>
                  <a:fillRect l="-1199" t="-6061"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ction Button: Forward or Next 7">
            <a:hlinkClick r:id="rId7" action="ppaction://hlinksldjump" highlightClick="1"/>
            <a:extLst>
              <a:ext uri="{FF2B5EF4-FFF2-40B4-BE49-F238E27FC236}">
                <a16:creationId xmlns:a16="http://schemas.microsoft.com/office/drawing/2014/main" id="{E2899ACB-395B-BABB-CE17-99118E9EE71E}"/>
              </a:ext>
            </a:extLst>
          </p:cNvPr>
          <p:cNvSpPr/>
          <p:nvPr/>
        </p:nvSpPr>
        <p:spPr>
          <a:xfrm>
            <a:off x="8532440" y="6366519"/>
            <a:ext cx="511533" cy="461665"/>
          </a:xfrm>
          <a:prstGeom prst="actionButtonForwardNex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06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Analysis of the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/>
              <p:nvPr/>
            </p:nvSpPr>
            <p:spPr>
              <a:xfrm>
                <a:off x="539552" y="1412776"/>
                <a:ext cx="8308976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probability that a single iteration of the inner loop gives the correct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2400" dirty="0"/>
                  <a:t> is at least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+1/2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27FEC9D-C470-A420-794B-00DB5FD69D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12776"/>
                <a:ext cx="8308976" cy="983218"/>
              </a:xfrm>
              <a:prstGeom prst="rect">
                <a:avLst/>
              </a:prstGeom>
              <a:blipFill>
                <a:blip r:embed="rId3"/>
                <a:stretch>
                  <a:fillRect l="-1069" t="-5128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B619B4-3837-FF79-2962-A708E0398422}"/>
                  </a:ext>
                </a:extLst>
              </p:cNvPr>
              <p:cNvSpPr/>
              <p:nvPr/>
            </p:nvSpPr>
            <p:spPr>
              <a:xfrm>
                <a:off x="539552" y="2607295"/>
                <a:ext cx="8784976" cy="4914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Let this be the good event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(for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𝑡h</m:t>
                        </m:r>
                      </m:sup>
                    </m:sSup>
                  </m:oMath>
                </a14:m>
                <a:r>
                  <a:rPr lang="en-US" sz="2400" dirty="0"/>
                  <a:t> iteration of the inner loop).</a:t>
                </a: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B619B4-3837-FF79-2962-A708E03984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2607295"/>
                <a:ext cx="8784976" cy="491417"/>
              </a:xfrm>
              <a:prstGeom prst="rect">
                <a:avLst/>
              </a:prstGeom>
              <a:blipFill>
                <a:blip r:embed="rId4"/>
                <a:stretch>
                  <a:fillRect l="-1010" t="-7692" b="-2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9D07C75-80C5-6B7B-A1D5-241DD80C639C}"/>
                  </a:ext>
                </a:extLst>
              </p:cNvPr>
              <p:cNvSpPr/>
              <p:nvPr/>
            </p:nvSpPr>
            <p:spPr>
              <a:xfrm>
                <a:off x="539552" y="3329628"/>
                <a:ext cx="8308976" cy="98366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majority decision is correct if the number of events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2400" dirty="0"/>
                  <a:t> that occur is at least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=50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9D07C75-80C5-6B7B-A1D5-241DD80C63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3329628"/>
                <a:ext cx="8308976" cy="983667"/>
              </a:xfrm>
              <a:prstGeom prst="rect">
                <a:avLst/>
              </a:prstGeom>
              <a:blipFill>
                <a:blip r:embed="rId5"/>
                <a:stretch>
                  <a:fillRect l="-1069" t="-3846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/>
              <p:nvPr/>
            </p:nvSpPr>
            <p:spPr>
              <a:xfrm>
                <a:off x="539552" y="4581128"/>
                <a:ext cx="8308976" cy="10257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expected number of events that occur is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+50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4581128"/>
                <a:ext cx="8308976" cy="1025794"/>
              </a:xfrm>
              <a:prstGeom prst="rect">
                <a:avLst/>
              </a:prstGeom>
              <a:blipFill>
                <a:blip r:embed="rId6"/>
                <a:stretch>
                  <a:fillRect l="-1069" t="-4878"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/>
              <p:nvPr/>
            </p:nvSpPr>
            <p:spPr>
              <a:xfrm>
                <a:off x="551747" y="5733079"/>
                <a:ext cx="8308976" cy="1008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variance is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747" y="5733079"/>
                <a:ext cx="8308976" cy="1008289"/>
              </a:xfrm>
              <a:prstGeom prst="rect">
                <a:avLst/>
              </a:prstGeom>
              <a:blipFill>
                <a:blip r:embed="rId7"/>
                <a:stretch>
                  <a:fillRect l="-1069" t="-5000" b="-1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57196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Analysis of the Inverter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/>
              <p:nvPr/>
            </p:nvSpPr>
            <p:spPr>
              <a:xfrm>
                <a:off x="671373" y="1083432"/>
                <a:ext cx="8308976" cy="10257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expected number of events that occur is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50 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))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+50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61248972-B680-BD83-FFF5-EFEF49619C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373" y="1083432"/>
                <a:ext cx="8308976" cy="1025794"/>
              </a:xfrm>
              <a:prstGeom prst="rect">
                <a:avLst/>
              </a:prstGeom>
              <a:blipFill>
                <a:blip r:embed="rId3"/>
                <a:stretch>
                  <a:fillRect l="-1067" t="-4878" b="-12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/>
              <p:nvPr/>
            </p:nvSpPr>
            <p:spPr>
              <a:xfrm>
                <a:off x="683568" y="2235383"/>
                <a:ext cx="8308976" cy="63895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variance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∙10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=25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09B9A4-01C9-1306-ABEC-C98FE3244C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2235383"/>
                <a:ext cx="8308976" cy="638957"/>
              </a:xfrm>
              <a:prstGeom prst="rect">
                <a:avLst/>
              </a:prstGeom>
              <a:blipFill>
                <a:blip r:embed="rId4"/>
                <a:stretch>
                  <a:fillRect l="-1069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F6230B-DA89-D9B9-8BDA-3A488AE4481E}"/>
                  </a:ext>
                </a:extLst>
              </p:cNvPr>
              <p:cNvSpPr/>
              <p:nvPr/>
            </p:nvSpPr>
            <p:spPr>
              <a:xfrm>
                <a:off x="683568" y="3068960"/>
                <a:ext cx="8308976" cy="123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By an application of Chebyshev, we have</a:t>
                </a:r>
              </a:p>
              <a:p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𝑚𝑎𝑗𝑜𝑟𝑖𝑡𝑦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𝑑𝑒𝑐𝑖𝑠𝑖𝑜𝑛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𝑖𝑛𝑐𝑜𝑟𝑟𝑒𝑐𝑡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25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𝑝</m:t>
                                    </m:r>
                                    <m:d>
                                      <m:d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50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𝑛𝑝</m:t>
                                    </m:r>
                                    <m:d>
                                      <m:dPr>
                                        <m:ctrlP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400" b="0" i="1" smtClean="0"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</m:e>
                                    </m:d>
                                  </m:e>
                                </m:d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7F6230B-DA89-D9B9-8BDA-3A488AE448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3068960"/>
                <a:ext cx="8308976" cy="1232069"/>
              </a:xfrm>
              <a:prstGeom prst="rect">
                <a:avLst/>
              </a:prstGeom>
              <a:blipFill>
                <a:blip r:embed="rId5"/>
                <a:stretch>
                  <a:fillRect l="-1069" t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C34D693-82CF-F50F-7562-4E2029121CDC}"/>
                  </a:ext>
                </a:extLst>
              </p:cNvPr>
              <p:cNvSpPr/>
              <p:nvPr/>
            </p:nvSpPr>
            <p:spPr>
              <a:xfrm>
                <a:off x="683568" y="4573195"/>
                <a:ext cx="8308976" cy="98552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By an application of union bound, we have</a:t>
                </a:r>
              </a:p>
              <a:p>
                <a:r>
                  <a:rPr lang="en-US" sz="2400" dirty="0"/>
                  <a:t>	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Pr</m:t>
                        </m:r>
                      </m:fName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𝑜𝑛𝑒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𝑜𝑓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𝑡h𝑒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𝑖𝑛𝑐𝑜𝑟𝑟𝑒𝑐𝑡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≤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∙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100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=1/100</m:t>
                        </m:r>
                      </m:e>
                    </m:func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FC34D693-82CF-F50F-7562-4E2029121C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573195"/>
                <a:ext cx="8308976" cy="985526"/>
              </a:xfrm>
              <a:prstGeom prst="rect">
                <a:avLst/>
              </a:prstGeom>
              <a:blipFill>
                <a:blip r:embed="rId6"/>
                <a:stretch>
                  <a:fillRect l="-1069" t="-5128" b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170EB61-2E44-C2FB-5B69-2E62DE804F33}"/>
                  </a:ext>
                </a:extLst>
              </p:cNvPr>
              <p:cNvSpPr/>
              <p:nvPr/>
            </p:nvSpPr>
            <p:spPr>
              <a:xfrm>
                <a:off x="683568" y="5774568"/>
                <a:ext cx="830897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US" sz="2400" dirty="0"/>
                  <a:t> The inverter outputs the correct inverse </a:t>
                </a:r>
                <a:r>
                  <a:rPr lang="en-US" sz="2400" dirty="0" err="1"/>
                  <a:t>w.p.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0.99.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0170EB61-2E44-C2FB-5B69-2E62DE804F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5774568"/>
                <a:ext cx="8308976" cy="461665"/>
              </a:xfrm>
              <a:prstGeom prst="rect">
                <a:avLst/>
              </a:prstGeom>
              <a:blipFill>
                <a:blip r:embed="rId7"/>
                <a:stretch>
                  <a:fillRect t="-7895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707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allAtOnce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260648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Putting it all together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D8B37BD-2F3B-94A0-A291-AF5B90A3A85B}"/>
                  </a:ext>
                </a:extLst>
              </p:cNvPr>
              <p:cNvSpPr/>
              <p:nvPr/>
            </p:nvSpPr>
            <p:spPr>
              <a:xfrm>
                <a:off x="179512" y="1196752"/>
                <a:ext cx="8892480" cy="1771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</m:oMath>
                </a14:m>
                <a:r>
                  <a:rPr lang="en-US" sz="2400" dirty="0"/>
                  <a:t>Inverter succeeds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⁡[</m:t>
                    </m:r>
                  </m:oMath>
                </a14:m>
                <a:r>
                  <a:rPr lang="en-US" sz="2400" dirty="0"/>
                  <a:t>Inverter succeeds | all guesses correct, good x</a:t>
                </a:r>
                <a14:m>
                  <m:oMath xmlns:m="http://schemas.openxmlformats.org/officeDocument/2006/math">
                    <m:r>
                      <a:rPr lang="en-US" sz="2400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br>
                  <a:rPr lang="en-US" sz="24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sz="2400" b="0" i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	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Pr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all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guesses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correct</m:t>
                    </m:r>
                    <m:r>
                      <a:rPr lang="en-US" sz="2400" b="0" i="0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24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Pr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[good x]</a:t>
                </a:r>
                <a:endParaRPr lang="en-US" sz="2400" dirty="0"/>
              </a:p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 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𝑝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𝑛</m:t>
                                </m:r>
                              </m:e>
                            </m:d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D8B37BD-2F3B-94A0-A291-AF5B90A3A8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1196752"/>
                <a:ext cx="8892480" cy="1771511"/>
              </a:xfrm>
              <a:prstGeom prst="rect">
                <a:avLst/>
              </a:prstGeom>
              <a:blipFill>
                <a:blip r:embed="rId3"/>
                <a:stretch>
                  <a:fillRect l="-997" t="-2857" b="-3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AE7995F-4515-D2EF-7589-D0FDE41C0399}"/>
                  </a:ext>
                </a:extLst>
              </p:cNvPr>
              <p:cNvSpPr/>
              <p:nvPr/>
            </p:nvSpPr>
            <p:spPr>
              <a:xfrm>
                <a:off x="125760" y="3408187"/>
                <a:ext cx="889248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So, it suffices to show that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is large.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CAE7995F-4515-D2EF-7589-D0FDE41C03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760" y="3408187"/>
                <a:ext cx="8892480" cy="461665"/>
              </a:xfrm>
              <a:prstGeom prst="rect">
                <a:avLst/>
              </a:prstGeom>
              <a:blipFill>
                <a:blip r:embed="rId4"/>
                <a:stretch>
                  <a:fillRect l="-1143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890E7B-D609-19B7-8C6F-7120DA2BBB38}"/>
                  </a:ext>
                </a:extLst>
              </p:cNvPr>
              <p:cNvSpPr/>
              <p:nvPr/>
            </p:nvSpPr>
            <p:spPr>
              <a:xfrm>
                <a:off x="142165" y="4139664"/>
                <a:ext cx="889248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By our calculation (last two slides),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≥0.99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, so we are done. 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890E7B-D609-19B7-8C6F-7120DA2BBB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165" y="4139664"/>
                <a:ext cx="8892480" cy="461665"/>
              </a:xfrm>
              <a:prstGeom prst="rect">
                <a:avLst/>
              </a:prstGeom>
              <a:blipFill>
                <a:blip r:embed="rId5"/>
                <a:stretch>
                  <a:fillRect l="-1141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ED4B58BC-D7CB-1EFB-5DE6-658CC862D629}"/>
              </a:ext>
            </a:extLst>
          </p:cNvPr>
          <p:cNvSpPr/>
          <p:nvPr/>
        </p:nvSpPr>
        <p:spPr>
          <a:xfrm>
            <a:off x="8553491" y="4219314"/>
            <a:ext cx="360040" cy="382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CEFBB2-9D75-DB5A-CB0E-0F81D9E5D526}"/>
                  </a:ext>
                </a:extLst>
              </p:cNvPr>
              <p:cNvSpPr/>
              <p:nvPr/>
            </p:nvSpPr>
            <p:spPr>
              <a:xfrm>
                <a:off x="179512" y="5376607"/>
                <a:ext cx="8892480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Can also make the success probability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by enumerating over all the “guesses”.  Each guess results in a supposed inverse, but we can check which of them is the actual inverse!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FCEFBB2-9D75-DB5A-CB0E-0F81D9E5D52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512" y="5376607"/>
                <a:ext cx="8892480" cy="1200329"/>
              </a:xfrm>
              <a:prstGeom prst="rect">
                <a:avLst/>
              </a:prstGeom>
              <a:blipFill>
                <a:blip r:embed="rId6"/>
                <a:stretch>
                  <a:fillRect l="-997" t="-4211" b="-105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99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4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76672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The Coding-Theoretic View of GL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/>
              <p:nvPr/>
            </p:nvSpPr>
            <p:spPr>
              <a:xfrm>
                <a:off x="755576" y="1412776"/>
                <a:ext cx="8712968" cy="8672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→</m:t>
                    </m:r>
                    <m:sSub>
                      <m:sSub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d>
                          <m:dPr>
                            <m:begChr m:val="⟨"/>
                            <m:endChr m:val="⟩"/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sz="2400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{0,1}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sub>
                    </m:sSub>
                  </m:oMath>
                </a14:m>
                <a:r>
                  <a:rPr lang="en-US" sz="2400" dirty="0"/>
                  <a:t>  can be viewed as a highly redundant, exponentially long encoding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  =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the Hadamard code</a:t>
                </a:r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E832B13-8FB8-B049-9AD7-10D4344855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1412776"/>
                <a:ext cx="8712968" cy="867225"/>
              </a:xfrm>
              <a:prstGeom prst="rect">
                <a:avLst/>
              </a:prstGeom>
              <a:blipFill>
                <a:blip r:embed="rId3"/>
                <a:stretch>
                  <a:fillRect l="-1164" t="-4348" b="-144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ACFC5E-4897-3749-8BA5-0904C9A37A17}"/>
                  </a:ext>
                </a:extLst>
              </p:cNvPr>
              <p:cNvSpPr/>
              <p:nvPr/>
            </p:nvSpPr>
            <p:spPr>
              <a:xfrm>
                <a:off x="772054" y="2453987"/>
                <a:ext cx="871296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can be thought of as providing access to a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noisy</a:t>
                </a:r>
                <a:r>
                  <a:rPr lang="en-US" sz="2400" dirty="0"/>
                  <a:t> codeword.</a:t>
                </a:r>
              </a:p>
            </p:txBody>
          </p:sp>
        </mc:Choice>
        <mc:Fallback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0ACFC5E-4897-3749-8BA5-0904C9A37A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54" y="2453987"/>
                <a:ext cx="8712968" cy="830997"/>
              </a:xfrm>
              <a:prstGeom prst="rect">
                <a:avLst/>
              </a:prstGeom>
              <a:blipFill>
                <a:blip r:embed="rId4"/>
                <a:stretch>
                  <a:fillRect l="-1019" t="-4545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F2871BC-EDBF-0243-B4B1-D9303D5C618A}"/>
                  </a:ext>
                </a:extLst>
              </p:cNvPr>
              <p:cNvSpPr/>
              <p:nvPr/>
            </p:nvSpPr>
            <p:spPr>
              <a:xfrm>
                <a:off x="827584" y="5830158"/>
                <a:ext cx="8712968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real proof =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local list-decoding algorithm </a:t>
                </a:r>
                <a:r>
                  <a:rPr lang="en-US" sz="2400" dirty="0"/>
                  <a:t>for Hadamard code with error rate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−1/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F2871BC-EDBF-0243-B4B1-D9303D5C61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5830158"/>
                <a:ext cx="8712968" cy="983218"/>
              </a:xfrm>
              <a:prstGeom prst="rect">
                <a:avLst/>
              </a:prstGeom>
              <a:blipFill>
                <a:blip r:embed="rId5"/>
                <a:stretch>
                  <a:fillRect l="-1164" t="-3797" b="-50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15587E4-0546-1A46-A023-1015F78B51DB}"/>
                  </a:ext>
                </a:extLst>
              </p:cNvPr>
              <p:cNvSpPr/>
              <p:nvPr/>
            </p:nvSpPr>
            <p:spPr>
              <a:xfrm>
                <a:off x="772054" y="4643511"/>
                <a:ext cx="8362841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The toddler proof = </a:t>
                </a:r>
                <a:r>
                  <a:rPr lang="en-US" sz="2400" b="1" dirty="0">
                    <a:solidFill>
                      <a:srgbClr val="FF0000"/>
                    </a:solidFill>
                  </a:rPr>
                  <a:t>local unique decoding </a:t>
                </a:r>
                <a:r>
                  <a:rPr lang="en-US" sz="2400" dirty="0"/>
                  <a:t>algorithm for Hadamard code with error rate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−1/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15587E4-0546-1A46-A023-1015F78B51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054" y="4643511"/>
                <a:ext cx="8362841" cy="983218"/>
              </a:xfrm>
              <a:prstGeom prst="rect">
                <a:avLst/>
              </a:prstGeom>
              <a:blipFill>
                <a:blip r:embed="rId6"/>
                <a:stretch>
                  <a:fillRect l="-1061" t="-5063" b="-3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4F2C54CD-8F19-C823-DC14-B6497255A011}"/>
              </a:ext>
            </a:extLst>
          </p:cNvPr>
          <p:cNvSpPr/>
          <p:nvPr/>
        </p:nvSpPr>
        <p:spPr>
          <a:xfrm>
            <a:off x="781159" y="3525593"/>
            <a:ext cx="83628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baby proof = </a:t>
            </a:r>
            <a:r>
              <a:rPr lang="en-US" sz="2400" b="1" dirty="0">
                <a:solidFill>
                  <a:srgbClr val="FF0000"/>
                </a:solidFill>
              </a:rPr>
              <a:t>local decoding </a:t>
            </a:r>
            <a:r>
              <a:rPr lang="en-US" sz="2400" dirty="0"/>
              <a:t>algorithm for Hadamard code with no errors.</a:t>
            </a:r>
          </a:p>
        </p:txBody>
      </p:sp>
    </p:spTree>
    <p:extLst>
      <p:ext uri="{BB962C8B-B14F-4D97-AF65-F5344CB8AC3E}">
        <p14:creationId xmlns:p14="http://schemas.microsoft.com/office/powerpoint/2010/main" val="1138350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44624"/>
            <a:ext cx="8712968" cy="1440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Hardcore Predicates from any </a:t>
            </a:r>
          </a:p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List-Decodable Code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01945BF-BB02-C684-4C5B-5DA162B2B52F}"/>
                  </a:ext>
                </a:extLst>
              </p:cNvPr>
              <p:cNvSpPr/>
              <p:nvPr/>
            </p:nvSpPr>
            <p:spPr>
              <a:xfrm>
                <a:off x="755576" y="2132856"/>
                <a:ext cx="813690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dirty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 is the encoding.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01945BF-BB02-C684-4C5B-5DA162B2B5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132856"/>
                <a:ext cx="8136904" cy="461665"/>
              </a:xfrm>
              <a:prstGeom prst="rect">
                <a:avLst/>
              </a:prstGeom>
              <a:blipFill>
                <a:blip r:embed="rId3"/>
                <a:stretch>
                  <a:fillRect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32D43E1-E60D-B9FE-852A-12C49D3D01E6}"/>
                  </a:ext>
                </a:extLst>
              </p:cNvPr>
              <p:cNvSpPr/>
              <p:nvPr/>
            </p:nvSpPr>
            <p:spPr>
              <a:xfrm>
                <a:off x="755576" y="2780928"/>
                <a:ext cx="8136904" cy="98321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ea typeface="Cambria Math" panose="02040503050406030204" pitchFamily="18" charset="0"/>
                  </a:rPr>
                  <a:t>Given a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that is incorrect 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/>
                  <a:t> fraction of the locations, a list-decoder outputs a list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400" dirty="0"/>
                  <a:t> of possibilities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/>
                  <a:t>.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32D43E1-E60D-B9FE-852A-12C49D3D01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2780928"/>
                <a:ext cx="8136904" cy="983218"/>
              </a:xfrm>
              <a:prstGeom prst="rect">
                <a:avLst/>
              </a:prstGeom>
              <a:blipFill>
                <a:blip r:embed="rId4"/>
                <a:stretch>
                  <a:fillRect l="-1246" r="-1869" b="-126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982641-ACBB-57D4-5D65-A21017BC5B7B}"/>
                  </a:ext>
                </a:extLst>
              </p:cNvPr>
              <p:cNvSpPr/>
              <p:nvPr/>
            </p:nvSpPr>
            <p:spPr>
              <a:xfrm>
                <a:off x="755576" y="3957058"/>
                <a:ext cx="813690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b="0" dirty="0">
                    <a:ea typeface="Cambria Math" panose="02040503050406030204" pitchFamily="18" charset="0"/>
                  </a:rPr>
                  <a:t>The hardcore predicate is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d>
                        <m:d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e>
                      </m:d>
                      <m:r>
                        <a:rPr lang="en-US" sz="2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𝑪</m:t>
                          </m:r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en-US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en-US" sz="2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1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A982641-ACBB-57D4-5D65-A21017BC5B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3957058"/>
                <a:ext cx="8136904" cy="830997"/>
              </a:xfrm>
              <a:prstGeom prst="rect">
                <a:avLst/>
              </a:prstGeom>
              <a:blipFill>
                <a:blip r:embed="rId5"/>
                <a:stretch>
                  <a:fillRect l="-1246" t="-6061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4DEE7ED9-3AF5-7D60-4D1C-DF992AEADC1C}"/>
              </a:ext>
            </a:extLst>
          </p:cNvPr>
          <p:cNvSpPr/>
          <p:nvPr/>
        </p:nvSpPr>
        <p:spPr>
          <a:xfrm>
            <a:off x="755576" y="5013176"/>
            <a:ext cx="81369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0" dirty="0">
                <a:ea typeface="Cambria Math" panose="02040503050406030204" pitchFamily="18" charset="0"/>
              </a:rPr>
              <a:t>A hardcore-bit predictor gives us access to a corrupted codeword. Running the list-decoder on it gives us the list of possible inverses.  The fact that the OWF is easy to compute means that we can filter out the bogus (non-)inverses.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15DFFB1-606C-DF5C-3FE1-1C70C79FD907}"/>
              </a:ext>
            </a:extLst>
          </p:cNvPr>
          <p:cNvSpPr/>
          <p:nvPr/>
        </p:nvSpPr>
        <p:spPr>
          <a:xfrm>
            <a:off x="2328991" y="1381084"/>
            <a:ext cx="40960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(due to </a:t>
            </a:r>
            <a:r>
              <a:rPr lang="en-US" sz="2400" dirty="0" err="1"/>
              <a:t>Impagliazzo</a:t>
            </a:r>
            <a:r>
              <a:rPr lang="en-US" sz="2400" dirty="0"/>
              <a:t> and Sudan)</a:t>
            </a:r>
          </a:p>
        </p:txBody>
      </p:sp>
    </p:spTree>
    <p:extLst>
      <p:ext uri="{BB962C8B-B14F-4D97-AF65-F5344CB8AC3E}">
        <p14:creationId xmlns:p14="http://schemas.microsoft.com/office/powerpoint/2010/main" val="307870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2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Universal Hardcore Predicate Conjecture 1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898BE-6B79-934B-BBD3-7AC0197B8511}"/>
              </a:ext>
            </a:extLst>
          </p:cNvPr>
          <p:cNvSpPr/>
          <p:nvPr/>
        </p:nvSpPr>
        <p:spPr>
          <a:xfrm>
            <a:off x="683568" y="1268760"/>
            <a:ext cx="7920880" cy="265405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/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every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</a:t>
                </a:r>
                <a:br>
                  <a:rPr lang="en-US" sz="2400" dirty="0"/>
                </a:br>
                <a:r>
                  <a:rPr lang="en-US" sz="2400" b="1" dirty="0">
                    <a:solidFill>
                      <a:srgbClr val="0000FF"/>
                    </a:solidFill>
                  </a:rPr>
                  <a:t>   there exists </a:t>
                </a:r>
                <a:r>
                  <a:rPr lang="en-US" sz="2400" dirty="0"/>
                  <a:t>a circuit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      for every PPT Circuit/Turing Machine A, </a:t>
                </a:r>
              </a:p>
              <a:p>
                <a:r>
                  <a:rPr lang="en-US" sz="2400" dirty="0"/>
                  <a:t>          there is a negligible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  <a:blipFill>
                <a:blip r:embed="rId3"/>
                <a:stretch>
                  <a:fillRect l="-1284" t="-24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/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CD3D720-AC28-7B46-AF2F-69F7C6F7A728}"/>
                  </a:ext>
                </a:extLst>
              </p:cNvPr>
              <p:cNvSpPr/>
              <p:nvPr/>
            </p:nvSpPr>
            <p:spPr>
              <a:xfrm>
                <a:off x="683568" y="4150439"/>
                <a:ext cx="8280920" cy="123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u="sng" dirty="0"/>
                  <a:t>In fact</a:t>
                </a:r>
                <a:r>
                  <a:rPr lang="en-US" sz="2400" dirty="0"/>
                  <a:t>: I conjecture that for every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there </a:t>
                </a:r>
                <a:r>
                  <a:rPr lang="en-US" sz="2400" b="1" i="1" dirty="0">
                    <a:solidFill>
                      <a:srgbClr val="0000FF"/>
                    </a:solidFill>
                  </a:rPr>
                  <a:t>exists</a:t>
                </a:r>
                <a:r>
                  <a:rPr lang="en-US" sz="2400" dirty="0"/>
                  <a:t> 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400" dirty="0"/>
                  <a:t> for which the predicate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sSub>
                          <m:sSubPr>
                            <m:ctrlPr>
                              <a:rPr lang="en-US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</m:sub>
                    </m:sSub>
                    <m:d>
                      <m:dPr>
                        <m:ctrlP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⟨"/>
                        <m:endChr m:val="⟩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sub>
                        </m:s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1" dirty="0">
                    <a:solidFill>
                      <a:srgbClr val="1E177C"/>
                    </a:solidFill>
                  </a:rPr>
                  <a:t> </a:t>
                </a:r>
                <a:r>
                  <a:rPr lang="en-US" sz="2400" dirty="0"/>
                  <a:t>that is hardcore.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CD3D720-AC28-7B46-AF2F-69F7C6F7A7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568" y="4150439"/>
                <a:ext cx="8280920" cy="1232069"/>
              </a:xfrm>
              <a:prstGeom prst="rect">
                <a:avLst/>
              </a:prstGeom>
              <a:blipFill>
                <a:blip r:embed="rId5"/>
                <a:stretch>
                  <a:fillRect l="-1070" t="-2041" b="-10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8D1CBA8-85CF-8177-CC46-06CA379BD6A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5315887"/>
            <a:ext cx="1800200" cy="1346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40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2" y="404664"/>
            <a:ext cx="9123457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Universal Hardcore Predicate Conjecture 2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0898BE-6B79-934B-BBD3-7AC0197B8511}"/>
              </a:ext>
            </a:extLst>
          </p:cNvPr>
          <p:cNvSpPr/>
          <p:nvPr/>
        </p:nvSpPr>
        <p:spPr>
          <a:xfrm>
            <a:off x="683568" y="1268760"/>
            <a:ext cx="7920880" cy="265405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/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For every one-way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𝐹</m:t>
                    </m:r>
                  </m:oMath>
                </a14:m>
                <a:r>
                  <a:rPr lang="en-US" sz="2400" dirty="0"/>
                  <a:t>, </a:t>
                </a:r>
                <a:br>
                  <a:rPr lang="en-US" sz="2400" dirty="0"/>
                </a:br>
                <a:r>
                  <a:rPr lang="en-US" sz="2400" dirty="0"/>
                  <a:t>   there is </a:t>
                </a:r>
                <a:r>
                  <a:rPr lang="en-US" sz="2400" b="1" dirty="0">
                    <a:solidFill>
                      <a:srgbClr val="0000FF"/>
                    </a:solidFill>
                  </a:rPr>
                  <a:t>an efficiently generatable </a:t>
                </a:r>
                <a:r>
                  <a:rPr lang="en-US" sz="2400" dirty="0"/>
                  <a:t>circuit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      for every PPT Circuit/Turing Machine A, </a:t>
                </a:r>
              </a:p>
              <a:p>
                <a:r>
                  <a:rPr lang="en-US" sz="2400" dirty="0"/>
                  <a:t>          there is a negligible function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400" dirty="0"/>
                  <a:t> </a:t>
                </a:r>
                <a:r>
                  <a:rPr lang="en-US" sz="2400" dirty="0" err="1"/>
                  <a:t>s.t.</a:t>
                </a: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CF56D4-CAE0-2A4A-B719-C46B5829F75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614" y="1415088"/>
                <a:ext cx="7905927" cy="1569660"/>
              </a:xfrm>
              <a:prstGeom prst="rect">
                <a:avLst/>
              </a:prstGeom>
              <a:blipFill>
                <a:blip r:embed="rId3"/>
                <a:stretch>
                  <a:fillRect l="-1284" t="-2400" b="-7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/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←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{"/>
                                      <m:endChr m:val="}"/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0,1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: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  <m:d>
                                    <m:d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𝐹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</m:e>
                      </m:func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5E54013-CCBE-CB44-8B5E-8C916C651D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36" y="2984748"/>
                <a:ext cx="7905927" cy="783804"/>
              </a:xfrm>
              <a:prstGeom prst="rect">
                <a:avLst/>
              </a:prstGeom>
              <a:blipFill>
                <a:blip r:embed="rId4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83999046-1531-C053-8B7B-E709EA8616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4037553"/>
            <a:ext cx="6192688" cy="2601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2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D1F4D-D03D-EA7E-C589-B97F0CE80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18EABC68-CD77-7052-B79A-04A8FDC85F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CA8892E0-F972-6C00-C733-67A831CED011}"/>
              </a:ext>
            </a:extLst>
          </p:cNvPr>
          <p:cNvSpPr>
            <a:spLocks/>
          </p:cNvSpPr>
          <p:nvPr/>
        </p:nvSpPr>
        <p:spPr bwMode="auto">
          <a:xfrm>
            <a:off x="699120" y="22860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Finish up the proof of the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Goldreich-Levin Theorem.</a:t>
            </a: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4097FC7-699A-35A7-7E72-97E4BE81984F}"/>
              </a:ext>
            </a:extLst>
          </p:cNvPr>
          <p:cNvSpPr>
            <a:spLocks/>
          </p:cNvSpPr>
          <p:nvPr/>
        </p:nvSpPr>
        <p:spPr bwMode="auto">
          <a:xfrm>
            <a:off x="672008" y="30861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Secret-key Encryption in Practice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C06F0E6-E11B-F072-B638-E878B3048597}"/>
              </a:ext>
            </a:extLst>
          </p:cNvPr>
          <p:cNvSpPr/>
          <p:nvPr/>
        </p:nvSpPr>
        <p:spPr>
          <a:xfrm>
            <a:off x="1259632" y="376807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Message Authentication Codes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948157-9E3C-048B-60DF-A318E3B65E7A}"/>
              </a:ext>
            </a:extLst>
          </p:cNvPr>
          <p:cNvSpPr/>
          <p:nvPr/>
        </p:nvSpPr>
        <p:spPr>
          <a:xfrm>
            <a:off x="1253927" y="49111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The Advanced Encryption Standard (AES)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AFF71C-B48A-50ED-15CE-C7B7357292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2" y="2260340"/>
            <a:ext cx="577316" cy="5773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2BE1804-4FC4-8908-5E65-49E9496420A1}"/>
              </a:ext>
            </a:extLst>
          </p:cNvPr>
          <p:cNvSpPr/>
          <p:nvPr/>
        </p:nvSpPr>
        <p:spPr>
          <a:xfrm>
            <a:off x="1253927" y="43396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Encrypt-then-MAC.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77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Secure Communication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CE9225-BAB6-6244-BC2D-CEF4FC6AED69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963AA30-ADD0-3C4A-B3F4-4B37CC055C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5F90B5-5890-1142-ACBB-5CD7019DAE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CBCF5C87-110D-F14B-89B0-40F8C0566DBE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5FB26F65-FE91-C444-BE1E-0A22EF43C990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94C27739-E6E8-3843-B8F5-F57D8FCFCD87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F331AAB1-432A-1841-8626-9C3273BBEF1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102024" y="2108609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F331AAB1-432A-1841-8626-9C3273BBE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2024" y="2108609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D0E617A-3445-EC4A-85BC-36B1485DCCC6}"/>
              </a:ext>
            </a:extLst>
          </p:cNvPr>
          <p:cNvSpPr>
            <a:spLocks/>
          </p:cNvSpPr>
          <p:nvPr/>
        </p:nvSpPr>
        <p:spPr bwMode="auto">
          <a:xfrm>
            <a:off x="1295400" y="5056846"/>
            <a:ext cx="6553200" cy="119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One-time pad (and encryption schemes in general) are </a:t>
            </a:r>
            <a:r>
              <a:rPr lang="en-US" alt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malleable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7" name="Picture 26" descr="MCj04359310000[1]">
            <a:extLst>
              <a:ext uri="{FF2B5EF4-FFF2-40B4-BE49-F238E27FC236}">
                <a16:creationId xmlns:a16="http://schemas.microsoft.com/office/drawing/2014/main" id="{063C19B8-90BD-2642-B584-986322DC2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76" y="2230329"/>
            <a:ext cx="648072" cy="51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EBD6F602-3412-244C-8D48-E6654FA9947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989648" y="2101305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′⊕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EBD6F602-3412-244C-8D48-E6654FA99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648" y="2101305"/>
                <a:ext cx="2850976" cy="378039"/>
              </a:xfrm>
              <a:prstGeom prst="rect">
                <a:avLst/>
              </a:prstGeom>
              <a:blipFill>
                <a:blip r:embed="rId8"/>
                <a:stretch>
                  <a:fillRect b="-129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307B02C0-71B8-E244-A5FF-DE4B9D61227C}"/>
              </a:ext>
            </a:extLst>
          </p:cNvPr>
          <p:cNvSpPr/>
          <p:nvPr/>
        </p:nvSpPr>
        <p:spPr bwMode="auto">
          <a:xfrm>
            <a:off x="4446612" y="3149581"/>
            <a:ext cx="1637556" cy="965454"/>
          </a:xfrm>
          <a:prstGeom prst="wedgeRectCallout">
            <a:avLst>
              <a:gd name="adj1" fmla="val -40740"/>
              <a:gd name="adj2" fmla="val -8247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merican Typewriter" panose="02090604020004020304" pitchFamily="18" charset="77"/>
                <a:ea typeface="ＭＳ Ｐゴシック" charset="0"/>
              </a:rPr>
              <a:t>Can toggle between m and m’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merican Typewriter" panose="02090604020004020304" pitchFamily="18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63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Secure Communication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CE9225-BAB6-6244-BC2D-CEF4FC6AED69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963AA30-ADD0-3C4A-B3F4-4B37CC055C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5F90B5-5890-1142-ACBB-5CD7019DAE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CBCF5C87-110D-F14B-89B0-40F8C0566DBE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5FB26F65-FE91-C444-BE1E-0A22EF43C990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94C27739-E6E8-3843-B8F5-F57D8FCFCD87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F331AAB1-432A-1841-8626-9C3273BBEF1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1905000" y="2108609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)⊕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)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5" name="Rectangle 63">
                <a:extLst>
                  <a:ext uri="{FF2B5EF4-FFF2-40B4-BE49-F238E27FC236}">
                    <a16:creationId xmlns:a16="http://schemas.microsoft.com/office/drawing/2014/main" id="{F331AAB1-432A-1841-8626-9C3273BBEF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000" y="2108609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t="-13333" b="-3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DD0E617A-3445-EC4A-85BC-36B1485DCCC6}"/>
              </a:ext>
            </a:extLst>
          </p:cNvPr>
          <p:cNvSpPr>
            <a:spLocks/>
          </p:cNvSpPr>
          <p:nvPr/>
        </p:nvSpPr>
        <p:spPr bwMode="auto">
          <a:xfrm>
            <a:off x="1295400" y="5056846"/>
            <a:ext cx="6553200" cy="1191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One-time pad (and encryption schemes in general) are </a:t>
            </a:r>
            <a:r>
              <a:rPr lang="en-US" alt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malleable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7" name="Picture 26" descr="MCj04359310000[1]">
            <a:extLst>
              <a:ext uri="{FF2B5EF4-FFF2-40B4-BE49-F238E27FC236}">
                <a16:creationId xmlns:a16="http://schemas.microsoft.com/office/drawing/2014/main" id="{063C19B8-90BD-2642-B584-986322DC29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576" y="2230329"/>
            <a:ext cx="648072" cy="51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EBD6F602-3412-244C-8D48-E6654FA9947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4159424" y="2101305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8" name="Rectangle 63">
                <a:extLst>
                  <a:ext uri="{FF2B5EF4-FFF2-40B4-BE49-F238E27FC236}">
                    <a16:creationId xmlns:a16="http://schemas.microsoft.com/office/drawing/2014/main" id="{EBD6F602-3412-244C-8D48-E6654FA994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424" y="2101305"/>
                <a:ext cx="2850976" cy="378039"/>
              </a:xfrm>
              <a:prstGeom prst="rect">
                <a:avLst/>
              </a:prstGeom>
              <a:blipFill>
                <a:blip r:embed="rId8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ular Callout 2">
            <a:extLst>
              <a:ext uri="{FF2B5EF4-FFF2-40B4-BE49-F238E27FC236}">
                <a16:creationId xmlns:a16="http://schemas.microsoft.com/office/drawing/2014/main" id="{307B02C0-71B8-E244-A5FF-DE4B9D61227C}"/>
              </a:ext>
            </a:extLst>
          </p:cNvPr>
          <p:cNvSpPr/>
          <p:nvPr/>
        </p:nvSpPr>
        <p:spPr bwMode="auto">
          <a:xfrm>
            <a:off x="4446612" y="3149581"/>
            <a:ext cx="1637556" cy="965454"/>
          </a:xfrm>
          <a:prstGeom prst="wedgeRectCallout">
            <a:avLst>
              <a:gd name="adj1" fmla="val -40740"/>
              <a:gd name="adj2" fmla="val -82479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latin typeface="American Typewriter" panose="02090604020004020304" pitchFamily="18" charset="77"/>
                <a:ea typeface="ＭＳ Ｐゴシック" charset="0"/>
              </a:rPr>
              <a:t>Can toggle between m and m’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merican Typewriter" panose="02090604020004020304" pitchFamily="18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34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157E4B-1285-1609-CE72-F1F8A1DE1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1EEDFACE-15D1-8A6D-9457-A18EED7B56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Message Authentication Codes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4CF3F06B-BDEF-614C-E54E-31370BB893AA}"/>
              </a:ext>
            </a:extLst>
          </p:cNvPr>
          <p:cNvCxnSpPr>
            <a:cxnSpLocks/>
          </p:cNvCxnSpPr>
          <p:nvPr/>
        </p:nvCxnSpPr>
        <p:spPr>
          <a:xfrm flipH="1">
            <a:off x="2555776" y="2540204"/>
            <a:ext cx="3768588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ABB1CB8-076F-364E-6663-D8E673A754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324DCC-5CDE-FC08-2317-69FD27F895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5" name="Rectangle 63">
            <a:extLst>
              <a:ext uri="{FF2B5EF4-FFF2-40B4-BE49-F238E27FC236}">
                <a16:creationId xmlns:a16="http://schemas.microsoft.com/office/drawing/2014/main" id="{E350A794-51F4-CDBA-0EB8-67EDA7416306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75A2104B-AAAE-AED4-9643-0DAD0A7927B5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DFDA98D4-9926-DE8E-694A-01C21EA87796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07C447E1-F363-03EC-E67C-1445C174DBF8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07C447E1-F363-03EC-E67C-1445C174DB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2C58C994-B620-20C4-219B-77608CDF5AC7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2C58C994-B620-20C4-219B-77608CDF5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D6F430E6-48C4-C9AF-02D5-F1F37521E03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330624" y="2055370"/>
                <a:ext cx="1835448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D6F430E6-48C4-C9AF-02D5-F1F37521E0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624" y="2055370"/>
                <a:ext cx="1835448" cy="378039"/>
              </a:xfrm>
              <a:prstGeom prst="rect">
                <a:avLst/>
              </a:prstGeom>
              <a:blipFill>
                <a:blip r:embed="rId6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C282C90-EB6E-086B-6ED2-A37B4A5E8285}"/>
              </a:ext>
            </a:extLst>
          </p:cNvPr>
          <p:cNvSpPr>
            <a:spLocks/>
          </p:cNvSpPr>
          <p:nvPr/>
        </p:nvSpPr>
        <p:spPr bwMode="auto">
          <a:xfrm>
            <a:off x="3319214" y="1003122"/>
            <a:ext cx="2527212" cy="51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Three Algorithms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D76311F-D481-D9B9-647B-7234306FAC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726" y="4332196"/>
                <a:ext cx="6553200" cy="512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1.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KeyGen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Generates a key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16" name="Content Placeholder 2">
                <a:extLst>
                  <a:ext uri="{FF2B5EF4-FFF2-40B4-BE49-F238E27FC236}">
                    <a16:creationId xmlns:a16="http://schemas.microsoft.com/office/drawing/2014/main" id="{AD76311F-D481-D9B9-647B-7234306FAC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726" y="4332196"/>
                <a:ext cx="6553200" cy="512639"/>
              </a:xfrm>
              <a:prstGeom prst="rect">
                <a:avLst/>
              </a:prstGeom>
              <a:blipFill>
                <a:blip r:embed="rId7"/>
                <a:stretch>
                  <a:fillRect l="-1354" t="-7317" b="-170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9F424950-7B53-8336-176F-E0E0D0691F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6426" y="4882014"/>
                <a:ext cx="8158062" cy="512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2.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MAC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Generates a MAC/tag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the message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altLang="en-US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7" name="Content Placeholder 2">
                <a:extLst>
                  <a:ext uri="{FF2B5EF4-FFF2-40B4-BE49-F238E27FC236}">
                    <a16:creationId xmlns:a16="http://schemas.microsoft.com/office/drawing/2014/main" id="{9F424950-7B53-8336-176F-E0E0D0691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6426" y="4882014"/>
                <a:ext cx="8158062" cy="512639"/>
              </a:xfrm>
              <a:prstGeom prst="rect">
                <a:avLst/>
              </a:prstGeom>
              <a:blipFill>
                <a:blip r:embed="rId8"/>
                <a:stretch>
                  <a:fillRect l="-1087" t="-7317" b="-170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5E2BECF-E06F-1EBA-4B63-60A7885A9F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7584" y="5454081"/>
                <a:ext cx="7828186" cy="512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3.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Verify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𝑡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: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Checks that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is a valid MAC for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altLang="en-US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8" name="Content Placeholder 2">
                <a:extLst>
                  <a:ext uri="{FF2B5EF4-FFF2-40B4-BE49-F238E27FC236}">
                    <a16:creationId xmlns:a16="http://schemas.microsoft.com/office/drawing/2014/main" id="{65E2BECF-E06F-1EBA-4B63-60A7885A9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7584" y="5454081"/>
                <a:ext cx="7828186" cy="512639"/>
              </a:xfrm>
              <a:prstGeom prst="rect">
                <a:avLst/>
              </a:prstGeom>
              <a:blipFill>
                <a:blip r:embed="rId9"/>
                <a:stretch>
                  <a:fillRect l="-1297" t="-7317" b="-170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C015C02C-FD50-A5EF-902F-80BEC39A789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4792" y="2385771"/>
            <a:ext cx="623962" cy="62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671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6" grpId="0"/>
      <p:bldP spid="17" grpId="0"/>
      <p:bldP spid="17" grpId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CFEAB73-D115-3833-4376-76DE8A865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44931AE3-F930-1C91-B8D1-DD1A7621BE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Message Authentication Codes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D737880A-1AFF-018A-1E6F-E5C041E860EC}"/>
              </a:ext>
            </a:extLst>
          </p:cNvPr>
          <p:cNvCxnSpPr>
            <a:cxnSpLocks/>
          </p:cNvCxnSpPr>
          <p:nvPr/>
        </p:nvCxnSpPr>
        <p:spPr>
          <a:xfrm flipH="1">
            <a:off x="2555776" y="2540204"/>
            <a:ext cx="3768588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0AF5EB5-7DEA-B8EB-CF0D-DA8AE96FC9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F8AE95E-2D48-110A-ACD5-BC640CFC2A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5" name="Rectangle 63">
            <a:extLst>
              <a:ext uri="{FF2B5EF4-FFF2-40B4-BE49-F238E27FC236}">
                <a16:creationId xmlns:a16="http://schemas.microsoft.com/office/drawing/2014/main" id="{2B301327-5B0E-3A0A-8929-0D68F92075E5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6" name="Rectangle 63">
            <a:extLst>
              <a:ext uri="{FF2B5EF4-FFF2-40B4-BE49-F238E27FC236}">
                <a16:creationId xmlns:a16="http://schemas.microsoft.com/office/drawing/2014/main" id="{DD67BB29-2322-4D6C-C132-EDF3B7D340EB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7" name="Rectangular Callout 6">
            <a:extLst>
              <a:ext uri="{FF2B5EF4-FFF2-40B4-BE49-F238E27FC236}">
                <a16:creationId xmlns:a16="http://schemas.microsoft.com/office/drawing/2014/main" id="{CF3B4462-A93F-3E70-DA10-72970FFEBCAA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5A5B457E-87A4-42B0-1A83-2FE6A86EAF9F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8" name="Rectangle 63">
                <a:extLst>
                  <a:ext uri="{FF2B5EF4-FFF2-40B4-BE49-F238E27FC236}">
                    <a16:creationId xmlns:a16="http://schemas.microsoft.com/office/drawing/2014/main" id="{5A5B457E-87A4-42B0-1A83-2FE6A86EAF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36998B27-42D9-4A93-FB06-35DA20EBD3D9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9" name="Rectangle 63">
                <a:extLst>
                  <a:ext uri="{FF2B5EF4-FFF2-40B4-BE49-F238E27FC236}">
                    <a16:creationId xmlns:a16="http://schemas.microsoft.com/office/drawing/2014/main" id="{36998B27-42D9-4A93-FB06-35DA20EBD3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B2D4AF6-BCB2-8478-7955-1F5B69160462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330624" y="2055370"/>
                <a:ext cx="1835448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(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𝑚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,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𝑡𝑎𝑔</m:t>
                      </m:r>
                      <m:r>
                        <a:rPr kumimoji="0" lang="en-US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10" name="Rectangle 63">
                <a:extLst>
                  <a:ext uri="{FF2B5EF4-FFF2-40B4-BE49-F238E27FC236}">
                    <a16:creationId xmlns:a16="http://schemas.microsoft.com/office/drawing/2014/main" id="{3B2D4AF6-BCB2-8478-7955-1F5B69160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0624" y="2055370"/>
                <a:ext cx="1835448" cy="378039"/>
              </a:xfrm>
              <a:prstGeom prst="rect">
                <a:avLst/>
              </a:prstGeom>
              <a:blipFill>
                <a:blip r:embed="rId6"/>
                <a:stretch>
                  <a:fillRect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MCj04359310000[1]">
            <a:extLst>
              <a:ext uri="{FF2B5EF4-FFF2-40B4-BE49-F238E27FC236}">
                <a16:creationId xmlns:a16="http://schemas.microsoft.com/office/drawing/2014/main" id="{E1B4B00E-AFAA-9B02-D8A3-E4B227AE01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69" y="2071506"/>
            <a:ext cx="1050038" cy="830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C216E58-EE27-74F9-2D4C-50D7AB6B697F}"/>
              </a:ext>
            </a:extLst>
          </p:cNvPr>
          <p:cNvSpPr>
            <a:spLocks/>
          </p:cNvSpPr>
          <p:nvPr/>
        </p:nvSpPr>
        <p:spPr bwMode="auto">
          <a:xfrm>
            <a:off x="3319214" y="1003122"/>
            <a:ext cx="2764954" cy="512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Security Definition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A772FC3-3B97-009B-0381-E3BC549BDF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2726" y="4160351"/>
                <a:ext cx="8037746" cy="5126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𝑂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 an oracle that, given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outputs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𝑡𝑎𝑔</m:t>
                    </m:r>
                    <m:r>
                      <a:rPr lang="en-US" altLang="en-US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sSub>
                      <m:sSub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𝑀𝐴𝐶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</m:sub>
                    </m:sSub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14" name="Content Placeholder 2">
                <a:extLst>
                  <a:ext uri="{FF2B5EF4-FFF2-40B4-BE49-F238E27FC236}">
                    <a16:creationId xmlns:a16="http://schemas.microsoft.com/office/drawing/2014/main" id="{4A772FC3-3B97-009B-0381-E3BC549BDF8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2726" y="4160351"/>
                <a:ext cx="8037746" cy="512639"/>
              </a:xfrm>
              <a:prstGeom prst="rect">
                <a:avLst/>
              </a:prstGeom>
              <a:blipFill>
                <a:blip r:embed="rId8"/>
                <a:stretch>
                  <a:fillRect l="-1104" t="-7143" b="-142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A15D96F-AFF2-930C-1C51-44B207DF2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6196" y="4858994"/>
                <a:ext cx="8037746" cy="15943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A MAC scheme is existentially unforgeable under a chosen message attack if for every PPT A:</a:t>
                </a:r>
              </a:p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altLang="en-US" sz="2400" b="0" i="1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altLang="en-US" sz="2400" b="0" i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|"/>
                              <m:ctrlPr>
                                <a:rPr lang="en-US" altLang="en-US" sz="24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𝑉𝑒𝑟𝑖𝑓𝑦</m:t>
                              </m:r>
                              <m:d>
                                <m:dPr>
                                  <m:ctrlPr>
                                    <a:rPr lang="en-US" altLang="en-US" sz="24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en-US" sz="24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  <m:r>
                                    <a:rPr lang="en-US" altLang="en-US" sz="24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altLang="en-US" sz="24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𝑚</m:t>
                                  </m:r>
                                  <m:r>
                                    <a:rPr lang="en-US" altLang="en-US" sz="24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altLang="en-US" sz="2400" b="0" i="1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𝑡𝑎𝑔</m:t>
                                  </m:r>
                                </m:e>
                              </m:d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=1 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⋀ 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𝑚</m:t>
                              </m:r>
                              <m:r>
                                <a:rPr lang="en-US" alt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𝑤𝑎𝑠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𝑛𝑒𝑣𝑒𝑟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 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𝑞𝑢𝑒𝑟𝑖𝑒𝑑</m:t>
                              </m:r>
                            </m:e>
                          </m:d>
                        </m:e>
                      </m:func>
                      <m:r>
                        <a:rPr lang="en-US" altLang="en-US" sz="2400" b="0" i="1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</m:oMath>
                  </m:oMathPara>
                </a14:m>
                <a:br>
                  <a:rPr lang="en-US" altLang="en-US" sz="2400" b="0" i="1" dirty="0">
                    <a:latin typeface="Cambria Math" panose="02040503050406030204" pitchFamily="18" charset="0"/>
                    <a:cs typeface="Calibri" panose="020F0502020204030204" pitchFamily="34" charset="0"/>
                  </a:rPr>
                </a:br>
                <a:r>
                  <a:rPr lang="en-US" altLang="en-US" sz="2400" b="0" i="1" dirty="0">
                    <a:latin typeface="Cambria Math" panose="02040503050406030204" pitchFamily="18" charset="0"/>
                    <a:cs typeface="Calibri" panose="020F0502020204030204" pitchFamily="34" charset="0"/>
                  </a:rPr>
                  <a:t>		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𝑘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←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𝐾𝑒𝑦𝐺𝑒𝑛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;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𝑡𝑎𝑔</m:t>
                    </m:r>
                    <m:r>
                      <a:rPr lang="en-US" alt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)←</m:t>
                    </m:r>
                    <m:sSup>
                      <m:sSup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𝐴</m:t>
                        </m:r>
                      </m:e>
                      <m:sup>
                        <m:sSub>
                          <m:sSub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𝑂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</m:sSub>
                      </m:sup>
                    </m:sSup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sup>
                        </m:sSup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5" name="Content Placeholder 2">
                <a:extLst>
                  <a:ext uri="{FF2B5EF4-FFF2-40B4-BE49-F238E27FC236}">
                    <a16:creationId xmlns:a16="http://schemas.microsoft.com/office/drawing/2014/main" id="{6A15D96F-AFF2-930C-1C51-44B207DF2C7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6196" y="4858994"/>
                <a:ext cx="8037746" cy="1594342"/>
              </a:xfrm>
              <a:prstGeom prst="rect">
                <a:avLst/>
              </a:prstGeom>
              <a:blipFill>
                <a:blip r:embed="rId9"/>
                <a:stretch>
                  <a:fillRect l="-1262" t="-3150" b="-787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453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179512" y="332656"/>
            <a:ext cx="8712968" cy="7920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MAC Security</a:t>
            </a:r>
            <a:endParaRPr lang="en-US" sz="2400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12" name="Rectangle 63">
            <a:extLst>
              <a:ext uri="{FF2B5EF4-FFF2-40B4-BE49-F238E27FC236}">
                <a16:creationId xmlns:a16="http://schemas.microsoft.com/office/drawing/2014/main" id="{A257C152-44BC-0D40-B252-0416B0796473}"/>
              </a:ext>
            </a:extLst>
          </p:cNvPr>
          <p:cNvSpPr txBox="1">
            <a:spLocks noChangeArrowheads="1"/>
          </p:cNvSpPr>
          <p:nvPr/>
        </p:nvSpPr>
        <p:spPr>
          <a:xfrm>
            <a:off x="207313" y="1124744"/>
            <a:ext cx="8757175" cy="158417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0" i="1" dirty="0">
                <a:ea typeface="American Typewriter" charset="0"/>
                <a:cs typeface="American Typewriter" charset="0"/>
              </a:rPr>
              <a:t>“The adversary after seeing MACs of many </a:t>
            </a:r>
            <a:r>
              <a:rPr lang="en-US" sz="2800" b="0" i="1" dirty="0" err="1">
                <a:ea typeface="American Typewriter" charset="0"/>
                <a:cs typeface="American Typewriter" charset="0"/>
              </a:rPr>
              <a:t>msgs</a:t>
            </a:r>
            <a:r>
              <a:rPr lang="en-US" sz="2800" b="0" i="1" dirty="0">
                <a:ea typeface="American Typewriter" charset="0"/>
                <a:cs typeface="American Typewriter" charset="0"/>
              </a:rPr>
              <a:t>, should not be able to produce a MAC of any new msg.”</a:t>
            </a:r>
            <a:endParaRPr lang="en-US" sz="2800" b="0" dirty="0"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25EF021-C21D-2B45-95BE-121DEB4C053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35114" y="2708920"/>
                <a:ext cx="8757175" cy="100811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1. What are the adversary’s powers? Request for, and obtain, MACs of (poly many) messages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,…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 </a:t>
                </a:r>
              </a:p>
            </p:txBody>
          </p:sp>
        </mc:Choice>
        <mc:Fallback>
          <p:sp>
            <p:nvSpPr>
              <p:cNvPr id="15" name="Rectangle 63">
                <a:extLst>
                  <a:ext uri="{FF2B5EF4-FFF2-40B4-BE49-F238E27FC236}">
                    <a16:creationId xmlns:a16="http://schemas.microsoft.com/office/drawing/2014/main" id="{125EF021-C21D-2B45-95BE-121DEB4C05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114" y="2708920"/>
                <a:ext cx="8757175" cy="1008112"/>
              </a:xfrm>
              <a:prstGeom prst="rect">
                <a:avLst/>
              </a:prstGeom>
              <a:blipFill>
                <a:blip r:embed="rId3"/>
                <a:stretch>
                  <a:fillRect l="-1449" t="-3750" b="-13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036083C5-124C-9745-8035-9244263B2B5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251520" y="4581128"/>
                <a:ext cx="8757175" cy="129614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800" dirty="0">
                    <a:ea typeface="American Typewriter" charset="0"/>
                    <a:cs typeface="American Typewriter" charset="0"/>
                  </a:rPr>
                  <a:t>2</a:t>
                </a:r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. What is her goal? </a:t>
                </a:r>
                <a:r>
                  <a:rPr lang="en-US" sz="2800" dirty="0">
                    <a:ea typeface="American Typewriter" charset="0"/>
                    <a:cs typeface="American Typewriter" charset="0"/>
                  </a:rPr>
                  <a:t>She wins if she produces a MAC of any message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{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,…}</m:t>
                    </m:r>
                  </m:oMath>
                </a14:m>
                <a:r>
                  <a:rPr lang="en-US" sz="2800" b="0" dirty="0"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>
          <p:sp>
            <p:nvSpPr>
              <p:cNvPr id="16" name="Rectangle 63">
                <a:extLst>
                  <a:ext uri="{FF2B5EF4-FFF2-40B4-BE49-F238E27FC236}">
                    <a16:creationId xmlns:a16="http://schemas.microsoft.com/office/drawing/2014/main" id="{036083C5-124C-9745-8035-9244263B2B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4581128"/>
                <a:ext cx="8757175" cy="1296144"/>
              </a:xfrm>
              <a:prstGeom prst="rect">
                <a:avLst/>
              </a:prstGeom>
              <a:blipFill>
                <a:blip r:embed="rId4"/>
                <a:stretch>
                  <a:fillRect l="-1447" r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63">
            <a:extLst>
              <a:ext uri="{FF2B5EF4-FFF2-40B4-BE49-F238E27FC236}">
                <a16:creationId xmlns:a16="http://schemas.microsoft.com/office/drawing/2014/main" id="{B35AB19C-3748-0441-A27C-2341FAA5B6FB}"/>
              </a:ext>
            </a:extLst>
          </p:cNvPr>
          <p:cNvSpPr txBox="1">
            <a:spLocks noChangeArrowheads="1"/>
          </p:cNvSpPr>
          <p:nvPr/>
        </p:nvSpPr>
        <p:spPr>
          <a:xfrm>
            <a:off x="2339752" y="3647505"/>
            <a:ext cx="3825135" cy="5735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Chosen-message attack</a:t>
            </a:r>
          </a:p>
        </p:txBody>
      </p:sp>
      <p:sp>
        <p:nvSpPr>
          <p:cNvPr id="18" name="Rectangle 63">
            <a:extLst>
              <a:ext uri="{FF2B5EF4-FFF2-40B4-BE49-F238E27FC236}">
                <a16:creationId xmlns:a16="http://schemas.microsoft.com/office/drawing/2014/main" id="{FFFC1D7A-2B00-C44D-A26D-58C41E0D1A23}"/>
              </a:ext>
            </a:extLst>
          </p:cNvPr>
          <p:cNvSpPr txBox="1">
            <a:spLocks noChangeArrowheads="1"/>
          </p:cNvSpPr>
          <p:nvPr/>
        </p:nvSpPr>
        <p:spPr>
          <a:xfrm>
            <a:off x="2339751" y="5733256"/>
            <a:ext cx="3825135" cy="57358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800" b="1" dirty="0">
                <a:solidFill>
                  <a:srgbClr val="0000FF"/>
                </a:solidFill>
                <a:ea typeface="American Typewriter" charset="0"/>
                <a:cs typeface="American Typewriter" charset="0"/>
              </a:rPr>
              <a:t>Existential Forgery</a:t>
            </a:r>
          </a:p>
        </p:txBody>
      </p:sp>
    </p:spTree>
    <p:extLst>
      <p:ext uri="{BB962C8B-B14F-4D97-AF65-F5344CB8AC3E}">
        <p14:creationId xmlns:p14="http://schemas.microsoft.com/office/powerpoint/2010/main" val="406900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D0BCA042-7756-9C4E-952E-DD3DD09C5B5A}"/>
              </a:ext>
            </a:extLst>
          </p:cNvPr>
          <p:cNvSpPr txBox="1">
            <a:spLocks/>
          </p:cNvSpPr>
          <p:nvPr/>
        </p:nvSpPr>
        <p:spPr>
          <a:xfrm>
            <a:off x="20543" y="116631"/>
            <a:ext cx="8712968" cy="1629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EUF-CMA Security</a:t>
            </a:r>
          </a:p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(Existentially Unforgeable against a Chosen Message Attack)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E7DB6B-A91B-6C41-9F20-9103669BE7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50" y="1344372"/>
            <a:ext cx="1041586" cy="1037057"/>
          </a:xfrm>
          <a:prstGeom prst="rect">
            <a:avLst/>
          </a:prstGeom>
        </p:spPr>
      </p:pic>
      <p:sp>
        <p:nvSpPr>
          <p:cNvPr id="25" name="Rectangle 63">
            <a:extLst>
              <a:ext uri="{FF2B5EF4-FFF2-40B4-BE49-F238E27FC236}">
                <a16:creationId xmlns:a16="http://schemas.microsoft.com/office/drawing/2014/main" id="{46648097-B09D-A846-9001-EE9EB414EFC3}"/>
              </a:ext>
            </a:extLst>
          </p:cNvPr>
          <p:cNvSpPr txBox="1">
            <a:spLocks noChangeArrowheads="1"/>
          </p:cNvSpPr>
          <p:nvPr/>
        </p:nvSpPr>
        <p:spPr>
          <a:xfrm>
            <a:off x="5113036" y="2155119"/>
            <a:ext cx="836799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Eve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21A345-D721-E04E-AA01-14C447721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53" y="1452623"/>
            <a:ext cx="798066" cy="945282"/>
          </a:xfrm>
          <a:prstGeom prst="rect">
            <a:avLst/>
          </a:prstGeom>
        </p:spPr>
      </p:pic>
      <p:sp>
        <p:nvSpPr>
          <p:cNvPr id="28" name="Rectangle 63">
            <a:extLst>
              <a:ext uri="{FF2B5EF4-FFF2-40B4-BE49-F238E27FC236}">
                <a16:creationId xmlns:a16="http://schemas.microsoft.com/office/drawing/2014/main" id="{58BCF7BD-CAF8-6F46-8794-16E7E857F62B}"/>
              </a:ext>
            </a:extLst>
          </p:cNvPr>
          <p:cNvSpPr txBox="1">
            <a:spLocks noChangeArrowheads="1"/>
          </p:cNvSpPr>
          <p:nvPr/>
        </p:nvSpPr>
        <p:spPr>
          <a:xfrm>
            <a:off x="794454" y="2145878"/>
            <a:ext cx="2035591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Challenger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/>
              <p:nvPr/>
            </p:nvSpPr>
            <p:spPr>
              <a:xfrm>
                <a:off x="467544" y="3028890"/>
                <a:ext cx="167981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𝑘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𝐺𝑒𝑛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9DECEB3-D509-9C4F-A93E-C7B813DFE56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028890"/>
                <a:ext cx="167981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1BF4A1F-1B6A-904D-86A4-010DFA8BAF2F}"/>
              </a:ext>
            </a:extLst>
          </p:cNvPr>
          <p:cNvCxnSpPr>
            <a:cxnSpLocks/>
          </p:cNvCxnSpPr>
          <p:nvPr/>
        </p:nvCxnSpPr>
        <p:spPr>
          <a:xfrm flipH="1">
            <a:off x="3123772" y="3566184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/>
              <p:nvPr/>
            </p:nvSpPr>
            <p:spPr>
              <a:xfrm>
                <a:off x="3890043" y="3035776"/>
                <a:ext cx="53995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C4183D42-6CDE-F346-87E6-F2715A6181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43" y="3035776"/>
                <a:ext cx="53995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764B04A-67CA-304C-9A93-4D0AC5E5EA68}"/>
              </a:ext>
            </a:extLst>
          </p:cNvPr>
          <p:cNvCxnSpPr>
            <a:cxnSpLocks/>
          </p:cNvCxnSpPr>
          <p:nvPr/>
        </p:nvCxnSpPr>
        <p:spPr>
          <a:xfrm>
            <a:off x="3123772" y="4170812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/>
              <p:nvPr/>
            </p:nvSpPr>
            <p:spPr>
              <a:xfrm>
                <a:off x="467544" y="3886153"/>
                <a:ext cx="20765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𝑀𝐴𝐶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B79DC485-911C-E745-868A-94B5886B3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886153"/>
                <a:ext cx="2076529" cy="400110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/>
              <p:nvPr/>
            </p:nvSpPr>
            <p:spPr>
              <a:xfrm>
                <a:off x="3921141" y="3710200"/>
                <a:ext cx="4223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D7DE2EE4-0F0E-2344-A2B4-09DDCD7C9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41" y="3710200"/>
                <a:ext cx="422359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E50E70D-71BC-9640-ADF7-1105795E253B}"/>
              </a:ext>
            </a:extLst>
          </p:cNvPr>
          <p:cNvCxnSpPr>
            <a:cxnSpLocks/>
          </p:cNvCxnSpPr>
          <p:nvPr/>
        </p:nvCxnSpPr>
        <p:spPr>
          <a:xfrm flipH="1">
            <a:off x="3180767" y="4957319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/>
              <p:nvPr/>
            </p:nvSpPr>
            <p:spPr>
              <a:xfrm>
                <a:off x="3721011" y="4468820"/>
                <a:ext cx="87344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D122ABD2-1A08-5647-9A05-3C84955091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011" y="4468820"/>
                <a:ext cx="873444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80583" y="5417290"/>
                <a:ext cx="8352928" cy="119503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Eve wins if Verify(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=1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∉{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,…}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400" dirty="0">
                    <a:ea typeface="American Typewriter" charset="0"/>
                    <a:cs typeface="American Typewriter" charset="0"/>
                  </a:rPr>
                  <a:t>The MAC scheme is EUF-CMA-secure if no PPT Eve can win with probability better than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negl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>
          <p:sp>
            <p:nvSpPr>
              <p:cNvPr id="44" name="Rectangle 63">
                <a:extLst>
                  <a:ext uri="{FF2B5EF4-FFF2-40B4-BE49-F238E27FC236}">
                    <a16:creationId xmlns:a16="http://schemas.microsoft.com/office/drawing/2014/main" id="{591934B1-AB72-894B-A28F-0BA3DE06CC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583" y="5417290"/>
                <a:ext cx="8352928" cy="1195034"/>
              </a:xfrm>
              <a:prstGeom prst="rect">
                <a:avLst/>
              </a:prstGeom>
              <a:blipFill>
                <a:blip r:embed="rId10"/>
                <a:stretch>
                  <a:fillRect l="-1062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rved Left Arrow 1">
            <a:extLst>
              <a:ext uri="{FF2B5EF4-FFF2-40B4-BE49-F238E27FC236}">
                <a16:creationId xmlns:a16="http://schemas.microsoft.com/office/drawing/2014/main" id="{D52E2E21-8CAF-AF40-A1D8-4562B4C8F8A3}"/>
              </a:ext>
            </a:extLst>
          </p:cNvPr>
          <p:cNvSpPr/>
          <p:nvPr/>
        </p:nvSpPr>
        <p:spPr>
          <a:xfrm flipV="1">
            <a:off x="5429043" y="3218851"/>
            <a:ext cx="731520" cy="9306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63">
            <a:extLst>
              <a:ext uri="{FF2B5EF4-FFF2-40B4-BE49-F238E27FC236}">
                <a16:creationId xmlns:a16="http://schemas.microsoft.com/office/drawing/2014/main" id="{5F836911-DBBE-254B-8BC2-D3DDFD403DE0}"/>
              </a:ext>
            </a:extLst>
          </p:cNvPr>
          <p:cNvSpPr txBox="1">
            <a:spLocks noChangeArrowheads="1"/>
          </p:cNvSpPr>
          <p:nvPr/>
        </p:nvSpPr>
        <p:spPr>
          <a:xfrm>
            <a:off x="6160563" y="3396181"/>
            <a:ext cx="2613865" cy="4001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poly many times</a:t>
            </a:r>
            <a:endParaRPr lang="en-US" sz="2400" dirty="0">
              <a:ea typeface="American Typewriter" charset="0"/>
              <a:cs typeface="American Typewrite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49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6" grpId="0"/>
      <p:bldP spid="40" grpId="0"/>
      <p:bldP spid="41" grpId="0"/>
      <p:bldP spid="43" grpId="0"/>
      <p:bldP spid="44" grpId="0"/>
      <p:bldP spid="2" grpId="0" animBg="1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941EFE-FD46-7DA2-CB7D-0E2F2D87B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1">
            <a:extLst>
              <a:ext uri="{FF2B5EF4-FFF2-40B4-BE49-F238E27FC236}">
                <a16:creationId xmlns:a16="http://schemas.microsoft.com/office/drawing/2014/main" id="{5E935717-3863-BEED-5992-D0E01CBE61BD}"/>
              </a:ext>
            </a:extLst>
          </p:cNvPr>
          <p:cNvSpPr txBox="1">
            <a:spLocks/>
          </p:cNvSpPr>
          <p:nvPr/>
        </p:nvSpPr>
        <p:spPr>
          <a:xfrm>
            <a:off x="20543" y="116631"/>
            <a:ext cx="8712968" cy="16294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Strong EUF-CMA Security</a:t>
            </a:r>
          </a:p>
          <a:p>
            <a:r>
              <a:rPr lang="en-US" sz="2400" b="1" i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(Existentially Unforgeable against a Chosen Message Attack)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68EB59E-B7E7-A5D3-19D6-249183C254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250" y="1344372"/>
            <a:ext cx="1041586" cy="1037057"/>
          </a:xfrm>
          <a:prstGeom prst="rect">
            <a:avLst/>
          </a:prstGeom>
        </p:spPr>
      </p:pic>
      <p:sp>
        <p:nvSpPr>
          <p:cNvPr id="25" name="Rectangle 63">
            <a:extLst>
              <a:ext uri="{FF2B5EF4-FFF2-40B4-BE49-F238E27FC236}">
                <a16:creationId xmlns:a16="http://schemas.microsoft.com/office/drawing/2014/main" id="{9F05ABE5-6514-FD55-822F-77F68F63D939}"/>
              </a:ext>
            </a:extLst>
          </p:cNvPr>
          <p:cNvSpPr txBox="1">
            <a:spLocks noChangeArrowheads="1"/>
          </p:cNvSpPr>
          <p:nvPr/>
        </p:nvSpPr>
        <p:spPr>
          <a:xfrm>
            <a:off x="5113036" y="2155119"/>
            <a:ext cx="836799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Eve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9650DB6-1CF5-2C87-8286-4F49A325171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453" y="1452623"/>
            <a:ext cx="798066" cy="945282"/>
          </a:xfrm>
          <a:prstGeom prst="rect">
            <a:avLst/>
          </a:prstGeom>
        </p:spPr>
      </p:pic>
      <p:sp>
        <p:nvSpPr>
          <p:cNvPr id="28" name="Rectangle 63">
            <a:extLst>
              <a:ext uri="{FF2B5EF4-FFF2-40B4-BE49-F238E27FC236}">
                <a16:creationId xmlns:a16="http://schemas.microsoft.com/office/drawing/2014/main" id="{7A7C20EE-D36E-7097-42DA-856AB729EAF4}"/>
              </a:ext>
            </a:extLst>
          </p:cNvPr>
          <p:cNvSpPr txBox="1">
            <a:spLocks noChangeArrowheads="1"/>
          </p:cNvSpPr>
          <p:nvPr/>
        </p:nvSpPr>
        <p:spPr>
          <a:xfrm>
            <a:off x="794454" y="2145878"/>
            <a:ext cx="2035591" cy="79208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latin typeface="American Typewriter" charset="0"/>
                <a:ea typeface="American Typewriter" charset="0"/>
                <a:cs typeface="American Typewriter" charset="0"/>
              </a:rPr>
              <a:t>Challenger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57B884-BC9A-BF4E-4208-A4A7B422C0DF}"/>
                  </a:ext>
                </a:extLst>
              </p:cNvPr>
              <p:cNvSpPr/>
              <p:nvPr/>
            </p:nvSpPr>
            <p:spPr>
              <a:xfrm>
                <a:off x="467544" y="3028890"/>
                <a:ext cx="167981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𝑘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American Typewriter" charset="0"/>
                          <a:cs typeface="American Typewriter" charset="0"/>
                        </a:rPr>
                        <m:t>𝐺𝑒𝑛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American Typewriter" charset="0"/>
                              <a:cs typeface="American Typewriter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357B884-BC9A-BF4E-4208-A4A7B422C0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028890"/>
                <a:ext cx="1679819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0DD5B44-BC6F-D0ED-6D8B-A1A26A4F021C}"/>
              </a:ext>
            </a:extLst>
          </p:cNvPr>
          <p:cNvCxnSpPr>
            <a:cxnSpLocks/>
          </p:cNvCxnSpPr>
          <p:nvPr/>
        </p:nvCxnSpPr>
        <p:spPr>
          <a:xfrm flipH="1">
            <a:off x="3123772" y="3566184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71E0A05-7926-62EF-69BB-477C593838D0}"/>
                  </a:ext>
                </a:extLst>
              </p:cNvPr>
              <p:cNvSpPr/>
              <p:nvPr/>
            </p:nvSpPr>
            <p:spPr>
              <a:xfrm>
                <a:off x="3890043" y="3035776"/>
                <a:ext cx="53995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E71E0A05-7926-62EF-69BB-477C593838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0043" y="3035776"/>
                <a:ext cx="539955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483BEFC-99FF-9B3B-21C0-36AED903E903}"/>
              </a:ext>
            </a:extLst>
          </p:cNvPr>
          <p:cNvCxnSpPr>
            <a:cxnSpLocks/>
          </p:cNvCxnSpPr>
          <p:nvPr/>
        </p:nvCxnSpPr>
        <p:spPr>
          <a:xfrm>
            <a:off x="3123772" y="4170812"/>
            <a:ext cx="2232248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978F56B-FABF-A767-59F9-AC27CF95D203}"/>
                  </a:ext>
                </a:extLst>
              </p:cNvPr>
              <p:cNvSpPr/>
              <p:nvPr/>
            </p:nvSpPr>
            <p:spPr>
              <a:xfrm>
                <a:off x="467544" y="3886153"/>
                <a:ext cx="207652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←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𝑀𝐴𝐶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𝑘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merican Typewriter" charset="0"/>
                        </a:rPr>
                        <m:t>,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978F56B-FABF-A767-59F9-AC27CF95D2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544" y="3886153"/>
                <a:ext cx="2076529" cy="400110"/>
              </a:xfrm>
              <a:prstGeom prst="rect">
                <a:avLst/>
              </a:prstGeom>
              <a:blipFill>
                <a:blip r:embed="rId7"/>
                <a:stretch>
                  <a:fillRect b="-1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6E28EBF-485F-E264-8F9D-141C3D5B6CFD}"/>
                  </a:ext>
                </a:extLst>
              </p:cNvPr>
              <p:cNvSpPr/>
              <p:nvPr/>
            </p:nvSpPr>
            <p:spPr>
              <a:xfrm>
                <a:off x="3921141" y="3710200"/>
                <a:ext cx="4223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36E28EBF-485F-E264-8F9D-141C3D5B6C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141" y="3710200"/>
                <a:ext cx="422359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F4F0AF77-E4B4-6EC2-83CA-FDCA98D15721}"/>
              </a:ext>
            </a:extLst>
          </p:cNvPr>
          <p:cNvCxnSpPr>
            <a:cxnSpLocks/>
          </p:cNvCxnSpPr>
          <p:nvPr/>
        </p:nvCxnSpPr>
        <p:spPr>
          <a:xfrm flipH="1">
            <a:off x="3180767" y="4957319"/>
            <a:ext cx="2118257" cy="0"/>
          </a:xfrm>
          <a:prstGeom prst="straightConnector1">
            <a:avLst/>
          </a:prstGeom>
          <a:noFill/>
          <a:ln w="25400" cap="flat" cmpd="sng" algn="ctr">
            <a:solidFill>
              <a:sysClr val="windowText" lastClr="000000"/>
            </a:solidFill>
            <a:prstDash val="solid"/>
            <a:headEnd type="none"/>
            <a:tailEnd type="arrow"/>
          </a:ln>
          <a:effectLst/>
        </p:spPr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53CE227-6C44-09E1-F2F0-D0BB50088C40}"/>
                  </a:ext>
                </a:extLst>
              </p:cNvPr>
              <p:cNvSpPr/>
              <p:nvPr/>
            </p:nvSpPr>
            <p:spPr>
              <a:xfrm>
                <a:off x="3721011" y="4468820"/>
                <a:ext cx="87344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453CE227-6C44-09E1-F2F0-D0BB50088C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1011" y="4468820"/>
                <a:ext cx="873444" cy="4001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Curved Left Arrow 1">
            <a:extLst>
              <a:ext uri="{FF2B5EF4-FFF2-40B4-BE49-F238E27FC236}">
                <a16:creationId xmlns:a16="http://schemas.microsoft.com/office/drawing/2014/main" id="{026F7A0F-0FC8-48AD-9F9C-A16101FD8780}"/>
              </a:ext>
            </a:extLst>
          </p:cNvPr>
          <p:cNvSpPr/>
          <p:nvPr/>
        </p:nvSpPr>
        <p:spPr>
          <a:xfrm flipV="1">
            <a:off x="5429043" y="3218851"/>
            <a:ext cx="731520" cy="93062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Rectangle 63">
            <a:extLst>
              <a:ext uri="{FF2B5EF4-FFF2-40B4-BE49-F238E27FC236}">
                <a16:creationId xmlns:a16="http://schemas.microsoft.com/office/drawing/2014/main" id="{A6FE2E91-1A51-E84D-ECC7-77FBF67A18A7}"/>
              </a:ext>
            </a:extLst>
          </p:cNvPr>
          <p:cNvSpPr txBox="1">
            <a:spLocks noChangeArrowheads="1"/>
          </p:cNvSpPr>
          <p:nvPr/>
        </p:nvSpPr>
        <p:spPr>
          <a:xfrm>
            <a:off x="6160563" y="3396181"/>
            <a:ext cx="2613865" cy="40010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400" dirty="0">
                <a:latin typeface="+mn-lt"/>
                <a:ea typeface="American Typewriter" charset="0"/>
                <a:cs typeface="American Typewriter" charset="0"/>
              </a:rPr>
              <a:t>poly many times</a:t>
            </a:r>
            <a:endParaRPr lang="en-US" sz="2400" dirty="0">
              <a:ea typeface="American Typewriter" charset="0"/>
              <a:cs typeface="American Typewriter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63">
                <a:extLst>
                  <a:ext uri="{FF2B5EF4-FFF2-40B4-BE49-F238E27FC236}">
                    <a16:creationId xmlns:a16="http://schemas.microsoft.com/office/drawing/2014/main" id="{2B01EF0F-6E76-1E83-78EB-E4778E97B4B5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5496" y="5546334"/>
                <a:ext cx="9433048" cy="1195034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l"/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Eve wins if Verify(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)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merican Typewriter" charset="0"/>
                      </a:rPr>
                      <m:t>=1</m:t>
                    </m:r>
                  </m:oMath>
                </a14:m>
                <a: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∉</m:t>
                    </m:r>
                    <m:d>
                      <m:dPr>
                        <m:begChr m:val="{"/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en-US" sz="2400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b>
                    </m:sSub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  <m:r>
                      <a:rPr lang="en-US" sz="24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,…}</m:t>
                    </m:r>
                  </m:oMath>
                </a14:m>
                <a:r>
                  <a:rPr lang="en-US" sz="2400" b="1" dirty="0">
                    <a:solidFill>
                      <a:srgbClr val="FF0000"/>
                    </a:solidFill>
                    <a:ea typeface="American Typewriter" charset="0"/>
                    <a:cs typeface="American Typewriter" charset="0"/>
                  </a:rPr>
                  <a:t>.</a:t>
                </a:r>
                <a:r>
                  <a:rPr lang="en-US" sz="2400" b="1" dirty="0">
                    <a:solidFill>
                      <a:srgbClr val="FF0000"/>
                    </a:solidFill>
                    <a:latin typeface="+mn-lt"/>
                    <a:ea typeface="American Typewriter" charset="0"/>
                    <a:cs typeface="American Typewriter" charset="0"/>
                  </a:rPr>
                  <a:t> </a:t>
                </a:r>
                <a:br>
                  <a:rPr lang="en-US" sz="2400" dirty="0">
                    <a:latin typeface="+mn-lt"/>
                    <a:ea typeface="American Typewriter" charset="0"/>
                    <a:cs typeface="American Typewriter" charset="0"/>
                  </a:rPr>
                </a:br>
                <a:r>
                  <a:rPr lang="en-US" sz="2400" dirty="0">
                    <a:ea typeface="American Typewriter" charset="0"/>
                    <a:cs typeface="American Typewriter" charset="0"/>
                  </a:rPr>
                  <a:t>The signature scheme is EUF-CMA-secure if no PPT Eve can win with probability better than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negl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𝑛</m:t>
                    </m:r>
                    <m:r>
                      <a:rPr lang="en-US" sz="2400" i="1">
                        <a:latin typeface="Cambria Math" panose="02040503050406030204" pitchFamily="18" charset="0"/>
                        <a:ea typeface="American Typewriter" charset="0"/>
                        <a:cs typeface="American Typewriter" charset="0"/>
                      </a:rPr>
                      <m:t>)</m:t>
                    </m:r>
                  </m:oMath>
                </a14:m>
                <a:r>
                  <a:rPr lang="en-US" sz="2400" dirty="0">
                    <a:ea typeface="American Typewriter" charset="0"/>
                    <a:cs typeface="American Typewriter" charset="0"/>
                  </a:rPr>
                  <a:t>.</a:t>
                </a:r>
              </a:p>
            </p:txBody>
          </p:sp>
        </mc:Choice>
        <mc:Fallback>
          <p:sp>
            <p:nvSpPr>
              <p:cNvPr id="5" name="Rectangle 63">
                <a:extLst>
                  <a:ext uri="{FF2B5EF4-FFF2-40B4-BE49-F238E27FC236}">
                    <a16:creationId xmlns:a16="http://schemas.microsoft.com/office/drawing/2014/main" id="{2B01EF0F-6E76-1E83-78EB-E4778E97B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96" y="5546334"/>
                <a:ext cx="9433048" cy="1195034"/>
              </a:xfrm>
              <a:prstGeom prst="rect">
                <a:avLst/>
              </a:prstGeom>
              <a:blipFill>
                <a:blip r:embed="rId10"/>
                <a:stretch>
                  <a:fillRect l="-941" t="-3158" b="-1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3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 fontScale="85000" lnSpcReduction="10000"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Message Authentication Codes: Construction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CE9225-BAB6-6244-BC2D-CEF4FC6AED69}"/>
              </a:ext>
            </a:extLst>
          </p:cNvPr>
          <p:cNvCxnSpPr>
            <a:cxnSpLocks/>
          </p:cNvCxnSpPr>
          <p:nvPr/>
        </p:nvCxnSpPr>
        <p:spPr>
          <a:xfrm flipH="1">
            <a:off x="3059832" y="328498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963AA30-ADD0-3C4A-B3F4-4B37CC055C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680828" y="302069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5F90B5-5890-1142-ACBB-5CD7019DAE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732240" y="294964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CBCF5C87-110D-F14B-89B0-40F8C0566DBE}"/>
              </a:ext>
            </a:extLst>
          </p:cNvPr>
          <p:cNvSpPr txBox="1">
            <a:spLocks noChangeArrowheads="1"/>
          </p:cNvSpPr>
          <p:nvPr/>
        </p:nvSpPr>
        <p:spPr>
          <a:xfrm>
            <a:off x="1307468" y="378447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5FB26F65-FE91-C444-BE1E-0A22EF43C990}"/>
              </a:ext>
            </a:extLst>
          </p:cNvPr>
          <p:cNvSpPr txBox="1">
            <a:spLocks noChangeArrowheads="1"/>
          </p:cNvSpPr>
          <p:nvPr/>
        </p:nvSpPr>
        <p:spPr>
          <a:xfrm>
            <a:off x="6204012" y="371658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94C27739-E6E8-3843-B8F5-F57D8FCFCD87}"/>
              </a:ext>
            </a:extLst>
          </p:cNvPr>
          <p:cNvSpPr/>
          <p:nvPr/>
        </p:nvSpPr>
        <p:spPr>
          <a:xfrm>
            <a:off x="1680828" y="234086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697868" y="417378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68" y="417378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9677" b="-290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650868" y="417674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0868" y="417674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9677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EFFF61FB-4360-3848-AB81-AAD5C0B1868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123332" y="280514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𝑀𝐴𝐶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EFFF61FB-4360-3848-AB81-AAD5C0B18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332" y="2805141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b="-225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844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How to Encrypt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CE9225-BAB6-6244-BC2D-CEF4FC6AED69}"/>
              </a:ext>
            </a:extLst>
          </p:cNvPr>
          <p:cNvCxnSpPr>
            <a:cxnSpLocks/>
          </p:cNvCxnSpPr>
          <p:nvPr/>
        </p:nvCxnSpPr>
        <p:spPr>
          <a:xfrm flipH="1">
            <a:off x="2939988" y="2540204"/>
            <a:ext cx="3384376" cy="0"/>
          </a:xfrm>
          <a:prstGeom prst="line">
            <a:avLst/>
          </a:prstGeom>
          <a:ln w="38100">
            <a:solidFill>
              <a:schemeClr val="tx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E963AA30-ADD0-3C4A-B3F4-4B37CC055C8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55" t="-2132" r="10483" b="58956"/>
          <a:stretch/>
        </p:blipFill>
        <p:spPr>
          <a:xfrm>
            <a:off x="1560984" y="2275915"/>
            <a:ext cx="864096" cy="70698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E5F90B5-5890-1142-ACBB-5CD7019DAE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614" b="59366"/>
          <a:stretch/>
        </p:blipFill>
        <p:spPr>
          <a:xfrm>
            <a:off x="6612396" y="2204864"/>
            <a:ext cx="648072" cy="670672"/>
          </a:xfrm>
          <a:prstGeom prst="rect">
            <a:avLst/>
          </a:prstGeom>
        </p:spPr>
      </p:pic>
      <p:sp>
        <p:nvSpPr>
          <p:cNvPr id="15" name="Rectangle 63">
            <a:extLst>
              <a:ext uri="{FF2B5EF4-FFF2-40B4-BE49-F238E27FC236}">
                <a16:creationId xmlns:a16="http://schemas.microsoft.com/office/drawing/2014/main" id="{CBCF5C87-110D-F14B-89B0-40F8C0566DBE}"/>
              </a:ext>
            </a:extLst>
          </p:cNvPr>
          <p:cNvSpPr txBox="1">
            <a:spLocks noChangeArrowheads="1"/>
          </p:cNvSpPr>
          <p:nvPr/>
        </p:nvSpPr>
        <p:spPr>
          <a:xfrm>
            <a:off x="1187624" y="303969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Alice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6" name="Rectangle 63">
            <a:extLst>
              <a:ext uri="{FF2B5EF4-FFF2-40B4-BE49-F238E27FC236}">
                <a16:creationId xmlns:a16="http://schemas.microsoft.com/office/drawing/2014/main" id="{5FB26F65-FE91-C444-BE1E-0A22EF43C990}"/>
              </a:ext>
            </a:extLst>
          </p:cNvPr>
          <p:cNvSpPr txBox="1">
            <a:spLocks noChangeArrowheads="1"/>
          </p:cNvSpPr>
          <p:nvPr/>
        </p:nvSpPr>
        <p:spPr>
          <a:xfrm>
            <a:off x="6084168" y="2971800"/>
            <a:ext cx="1656184" cy="37803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merican Typewriter" charset="0"/>
                <a:ea typeface="American Typewriter" charset="0"/>
                <a:cs typeface="American Typewriter" charset="0"/>
              </a:rPr>
              <a:t>Bob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merican Typewriter" charset="0"/>
              <a:ea typeface="American Typewriter" charset="0"/>
              <a:cs typeface="American Typewriter" charset="0"/>
            </a:endParaRPr>
          </a:p>
        </p:txBody>
      </p:sp>
      <p:sp>
        <p:nvSpPr>
          <p:cNvPr id="17" name="Rectangular Callout 16">
            <a:extLst>
              <a:ext uri="{FF2B5EF4-FFF2-40B4-BE49-F238E27FC236}">
                <a16:creationId xmlns:a16="http://schemas.microsoft.com/office/drawing/2014/main" id="{94C27739-E6E8-3843-B8F5-F57D8FCFCD87}"/>
              </a:ext>
            </a:extLst>
          </p:cNvPr>
          <p:cNvSpPr/>
          <p:nvPr/>
        </p:nvSpPr>
        <p:spPr>
          <a:xfrm>
            <a:off x="1560984" y="1596081"/>
            <a:ext cx="541040" cy="486136"/>
          </a:xfrm>
          <a:prstGeom prst="wedgeRectCallout">
            <a:avLst>
              <a:gd name="adj1" fmla="val 24265"/>
              <a:gd name="adj2" fmla="val 85912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eys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1" name="Rectangle 63">
                <a:extLst>
                  <a:ext uri="{FF2B5EF4-FFF2-40B4-BE49-F238E27FC236}">
                    <a16:creationId xmlns:a16="http://schemas.microsoft.com/office/drawing/2014/main" id="{EAF1172B-2C0A-B043-9D22-27B4EB972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024" y="3429000"/>
                <a:ext cx="2850976" cy="378039"/>
              </a:xfrm>
              <a:prstGeom prst="rect">
                <a:avLst/>
              </a:prstGeom>
              <a:blipFill>
                <a:blip r:embed="rId4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merican Typewriter" charset="0"/>
                    <a:ea typeface="American Typewriter" charset="0"/>
                    <a:cs typeface="American Typewriter" charset="0"/>
                  </a:rPr>
                  <a:t>Keys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 xmlns="">
          <p:sp>
            <p:nvSpPr>
              <p:cNvPr id="23" name="Rectangle 63">
                <a:extLst>
                  <a:ext uri="{FF2B5EF4-FFF2-40B4-BE49-F238E27FC236}">
                    <a16:creationId xmlns:a16="http://schemas.microsoft.com/office/drawing/2014/main" id="{1097C64D-667A-CC40-A0B8-7CF4B18E81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1024" y="3431961"/>
                <a:ext cx="2850976" cy="378039"/>
              </a:xfrm>
              <a:prstGeom prst="rect">
                <a:avLst/>
              </a:prstGeom>
              <a:blipFill>
                <a:blip r:embed="rId5"/>
                <a:stretch>
                  <a:fillRect t="-13333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9FB7D34F-D06A-8549-99A9-4D4079AE6001}"/>
              </a:ext>
            </a:extLst>
          </p:cNvPr>
          <p:cNvSpPr>
            <a:spLocks/>
          </p:cNvSpPr>
          <p:nvPr/>
        </p:nvSpPr>
        <p:spPr bwMode="auto">
          <a:xfrm>
            <a:off x="1295400" y="4629944"/>
            <a:ext cx="655320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MACs give us integrity, but not privacy.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EFFF61FB-4360-3848-AB81-AAD5C0B18683}"/>
                  </a:ext>
                </a:extLst>
              </p:cNvPr>
              <p:cNvSpPr txBox="1">
                <a:spLocks noChangeArrowheads="1"/>
              </p:cNvSpPr>
              <p:nvPr/>
            </p:nvSpPr>
            <p:spPr>
              <a:xfrm>
                <a:off x="3182516" y="2082217"/>
                <a:ext cx="2850976" cy="378039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no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lvl="0" fontAlgn="auto">
                  <a:spcAft>
                    <a:spcPts val="0"/>
                  </a:spcAft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b>
                              <m:sSub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𝑘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⨁</m:t>
                            </m:r>
                            <m:r>
                              <a:rPr lang="en-US" sz="20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</m:d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m:rPr>
                            <m:sty m:val="p"/>
                          </m:rPr>
                          <a:rPr lang="en-US" sz="2000" b="0" i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  <m:r>
                          <a:rPr lang="en-US" sz="20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))</m:t>
                    </m:r>
                  </m:oMath>
                </a14:m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merican Typewriter" charset="0"/>
                    <a:ea typeface="American Typewriter" charset="0"/>
                    <a:cs typeface="American Typewriter" charset="0"/>
                  </a:rPr>
                  <a:t> </a:t>
                </a:r>
                <a:endParaRPr kumimoji="0" lang="en-US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merican Typewriter" charset="0"/>
                  <a:ea typeface="American Typewriter" charset="0"/>
                  <a:cs typeface="American Typewriter" charset="0"/>
                </a:endParaRPr>
              </a:p>
            </p:txBody>
          </p:sp>
        </mc:Choice>
        <mc:Fallback>
          <p:sp>
            <p:nvSpPr>
              <p:cNvPr id="12" name="Rectangle 63">
                <a:extLst>
                  <a:ext uri="{FF2B5EF4-FFF2-40B4-BE49-F238E27FC236}">
                    <a16:creationId xmlns:a16="http://schemas.microsoft.com/office/drawing/2014/main" id="{EFFF61FB-4360-3848-AB81-AAD5C0B18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2516" y="2082217"/>
                <a:ext cx="2850976" cy="378039"/>
              </a:xfrm>
              <a:prstGeom prst="rect">
                <a:avLst/>
              </a:prstGeom>
              <a:blipFill>
                <a:blip r:embed="rId6"/>
                <a:stretch>
                  <a:fillRect l="-12832" r="-12389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208CD749-B1C5-9741-B063-9E16DDB0E765}"/>
              </a:ext>
            </a:extLst>
          </p:cNvPr>
          <p:cNvSpPr>
            <a:spLocks/>
          </p:cNvSpPr>
          <p:nvPr/>
        </p:nvSpPr>
        <p:spPr bwMode="auto">
          <a:xfrm>
            <a:off x="1295400" y="5239544"/>
            <a:ext cx="655320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Solution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 Encrypt, then MAC (more in </a:t>
            </a:r>
            <a:r>
              <a:rPr lang="en-US" alt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pset</a:t>
            </a: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3)</a:t>
            </a:r>
          </a:p>
        </p:txBody>
      </p:sp>
    </p:spTree>
    <p:extLst>
      <p:ext uri="{BB962C8B-B14F-4D97-AF65-F5344CB8AC3E}">
        <p14:creationId xmlns:p14="http://schemas.microsoft.com/office/powerpoint/2010/main" val="187403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2714F-B3E9-F08B-2576-F3AE2FDB5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0C6F7CC5-22F5-89E1-26B2-C08D767A08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TODAY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1D8300D4-ED70-B2EB-1BEE-79EDA18F66F7}"/>
              </a:ext>
            </a:extLst>
          </p:cNvPr>
          <p:cNvSpPr>
            <a:spLocks/>
          </p:cNvSpPr>
          <p:nvPr/>
        </p:nvSpPr>
        <p:spPr bwMode="auto">
          <a:xfrm>
            <a:off x="699120" y="22860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1. Finish up the proof of the </a:t>
            </a:r>
            <a:r>
              <a:rPr lang="en-US" alt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Goldreich-Levin Theorem.</a:t>
            </a:r>
            <a:endParaRPr lang="en-US" alt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7B125EE-BC22-2715-D96F-62235CB8C1DB}"/>
              </a:ext>
            </a:extLst>
          </p:cNvPr>
          <p:cNvSpPr>
            <a:spLocks/>
          </p:cNvSpPr>
          <p:nvPr/>
        </p:nvSpPr>
        <p:spPr bwMode="auto">
          <a:xfrm>
            <a:off x="672008" y="3086100"/>
            <a:ext cx="8292480" cy="551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indent="0">
              <a:spcBef>
                <a:spcPct val="20000"/>
              </a:spcBef>
              <a:buClr>
                <a:srgbClr val="0000CC"/>
              </a:buClr>
            </a:pPr>
            <a:r>
              <a:rPr lang="en-US" alt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2. Secret-key Encryption in Practice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78B4D9-2808-F4CB-5B44-4ACE56E87365}"/>
              </a:ext>
            </a:extLst>
          </p:cNvPr>
          <p:cNvSpPr/>
          <p:nvPr/>
        </p:nvSpPr>
        <p:spPr>
          <a:xfrm>
            <a:off x="1259632" y="376807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a. Message Authentication Codes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9CA504-FE79-6D0F-4959-2430633A381F}"/>
              </a:ext>
            </a:extLst>
          </p:cNvPr>
          <p:cNvSpPr/>
          <p:nvPr/>
        </p:nvSpPr>
        <p:spPr>
          <a:xfrm>
            <a:off x="1253927" y="4911129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c. The Advanced Encryption Standard (AES)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E788B2-8780-06C4-F946-7BCE8EC7B3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2" y="2260340"/>
            <a:ext cx="577316" cy="57731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0AA833B-D418-D1BB-1FAA-4F3CF34ECE97}"/>
              </a:ext>
            </a:extLst>
          </p:cNvPr>
          <p:cNvSpPr/>
          <p:nvPr/>
        </p:nvSpPr>
        <p:spPr>
          <a:xfrm>
            <a:off x="1253927" y="43396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en-US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b. Encrypt-then-MAC.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CE6E6A-7E3A-3E4C-6858-586977FD2A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72" y="3804034"/>
            <a:ext cx="389755" cy="38975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8AFB88B-B370-7FFF-F26C-B7C42895AC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172" y="4329518"/>
            <a:ext cx="389755" cy="38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440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F5876-5B35-344B-AF49-42DE41467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342900"/>
            <a:fld id="{39E65F0E-D8D0-8548-A870-8F1E432EFAAD}" type="slidenum">
              <a:rPr lang="en-US" sz="1350">
                <a:solidFill>
                  <a:prstClr val="black"/>
                </a:solidFill>
              </a:rPr>
              <a:pPr algn="r" defTabSz="342900"/>
              <a:t>26</a:t>
            </a:fld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F28828-224F-8E43-8160-DEB2FB57F196}"/>
              </a:ext>
            </a:extLst>
          </p:cNvPr>
          <p:cNvSpPr txBox="1"/>
          <p:nvPr/>
        </p:nvSpPr>
        <p:spPr>
          <a:xfrm>
            <a:off x="495300" y="1760906"/>
            <a:ext cx="76528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b="1" dirty="0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AES = Advanced Encryption Standard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2BD3F1-50B4-7A4D-89BE-91253DED3AD9}"/>
              </a:ext>
            </a:extLst>
          </p:cNvPr>
          <p:cNvSpPr txBox="1"/>
          <p:nvPr/>
        </p:nvSpPr>
        <p:spPr>
          <a:xfrm>
            <a:off x="506326" y="2199487"/>
            <a:ext cx="72350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Most widely-used cryptographic algorithm, </a:t>
            </a:r>
            <a:r>
              <a:rPr lang="en-US" sz="2400" b="1" i="1" dirty="0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by far</a:t>
            </a:r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.</a:t>
            </a:r>
            <a:endParaRPr lang="en-US" sz="2400" b="1" dirty="0">
              <a:solidFill>
                <a:prstClr val="black"/>
              </a:solidFill>
              <a:latin typeface="Candara" panose="020E0502030303020204" pitchFamily="34" charset="0"/>
              <a:ea typeface="Helvetica" charset="0"/>
              <a:cs typeface="Helvetica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A16AB1-D22A-3B40-8558-E0D611136F73}"/>
              </a:ext>
            </a:extLst>
          </p:cNvPr>
          <p:cNvSpPr txBox="1"/>
          <p:nvPr/>
        </p:nvSpPr>
        <p:spPr>
          <a:xfrm>
            <a:off x="507434" y="2859412"/>
            <a:ext cx="5180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Candidate (fixed-parameter) PRF/PRP</a:t>
            </a:r>
            <a:endParaRPr lang="en-US" sz="2100" b="1" dirty="0">
              <a:solidFill>
                <a:prstClr val="black"/>
              </a:solidFill>
              <a:latin typeface="Candara" panose="020E0502030303020204" pitchFamily="34" charset="0"/>
              <a:ea typeface="Helvetica" charset="0"/>
              <a:cs typeface="Helvetica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65BEEC-F802-F8C7-B165-9B344B31C6A4}"/>
              </a:ext>
            </a:extLst>
          </p:cNvPr>
          <p:cNvGrpSpPr/>
          <p:nvPr/>
        </p:nvGrpSpPr>
        <p:grpSpPr>
          <a:xfrm>
            <a:off x="6220815" y="2950516"/>
            <a:ext cx="2596062" cy="1719051"/>
            <a:chOff x="8070185" y="2160085"/>
            <a:chExt cx="3461416" cy="2292067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3EF3C03-70EF-614B-B63E-3B1A3FAAA2B5}"/>
                </a:ext>
              </a:extLst>
            </p:cNvPr>
            <p:cNvSpPr/>
            <p:nvPr/>
          </p:nvSpPr>
          <p:spPr>
            <a:xfrm>
              <a:off x="9120702" y="2160085"/>
              <a:ext cx="1315453" cy="131545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r>
                <a:rPr lang="en-US" sz="2400" b="1">
                  <a:solidFill>
                    <a:srgbClr val="C00000"/>
                  </a:solidFill>
                  <a:latin typeface="Calibri"/>
                </a:rPr>
                <a:t>AES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A9839B27-562C-0549-91B2-E639B466F13E}"/>
                </a:ext>
              </a:extLst>
            </p:cNvPr>
            <p:cNvCxnSpPr>
              <a:cxnSpLocks/>
              <a:endCxn id="2" idx="1"/>
            </p:cNvCxnSpPr>
            <p:nvPr/>
          </p:nvCxnSpPr>
          <p:spPr>
            <a:xfrm>
              <a:off x="8420685" y="2817812"/>
              <a:ext cx="700017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177E898C-C956-C443-A177-15212E3B9607}"/>
                </a:ext>
              </a:extLst>
            </p:cNvPr>
            <p:cNvCxnSpPr>
              <a:cxnSpLocks/>
              <a:stCxn id="2" idx="3"/>
            </p:cNvCxnSpPr>
            <p:nvPr/>
          </p:nvCxnSpPr>
          <p:spPr>
            <a:xfrm>
              <a:off x="10436155" y="2817812"/>
              <a:ext cx="641687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01B7C3B-0A56-AF47-9285-CE71C5AA2F41}"/>
                    </a:ext>
                  </a:extLst>
                </p:cNvPr>
                <p:cNvSpPr txBox="1"/>
                <p:nvPr/>
              </p:nvSpPr>
              <p:spPr>
                <a:xfrm>
                  <a:off x="8070185" y="2528709"/>
                  <a:ext cx="408829" cy="5539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7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Helvetica" charset="0"/>
                            <a:cs typeface="Helvetica" charset="0"/>
                          </a:rPr>
                          <m:t>𝑋</m:t>
                        </m:r>
                      </m:oMath>
                    </m:oMathPara>
                  </a14:m>
                  <a:endParaRPr lang="en-US" sz="2700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D01B7C3B-0A56-AF47-9285-CE71C5AA2F4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070185" y="2528709"/>
                  <a:ext cx="408829" cy="553997"/>
                </a:xfrm>
                <a:prstGeom prst="rect">
                  <a:avLst/>
                </a:prstGeom>
                <a:blipFill>
                  <a:blip r:embed="rId3"/>
                  <a:stretch>
                    <a:fillRect l="-23077" r="-19231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A9A93A6-0329-AE47-B105-A3FA7281ED5E}"/>
                    </a:ext>
                  </a:extLst>
                </p:cNvPr>
                <p:cNvSpPr txBox="1"/>
                <p:nvPr/>
              </p:nvSpPr>
              <p:spPr>
                <a:xfrm>
                  <a:off x="11142006" y="2528709"/>
                  <a:ext cx="389595" cy="5539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7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Helvetica" charset="0"/>
                            <a:cs typeface="Helvetica" charset="0"/>
                          </a:rPr>
                          <m:t>𝑌</m:t>
                        </m:r>
                      </m:oMath>
                    </m:oMathPara>
                  </a14:m>
                  <a:endParaRPr lang="en-US" sz="2700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1A9A93A6-0329-AE47-B105-A3FA7281ED5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42006" y="2528709"/>
                  <a:ext cx="389595" cy="553997"/>
                </a:xfrm>
                <a:prstGeom prst="rect">
                  <a:avLst/>
                </a:prstGeom>
                <a:blipFill>
                  <a:blip r:embed="rId4"/>
                  <a:stretch>
                    <a:fillRect l="-25000" r="-20833" b="-285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57DC9B0-F522-A84C-A0E0-133CA292B558}"/>
                </a:ext>
              </a:extLst>
            </p:cNvPr>
            <p:cNvCxnSpPr>
              <a:cxnSpLocks/>
              <a:endCxn id="2" idx="2"/>
            </p:cNvCxnSpPr>
            <p:nvPr/>
          </p:nvCxnSpPr>
          <p:spPr>
            <a:xfrm flipV="1">
              <a:off x="9778429" y="3475538"/>
              <a:ext cx="0" cy="38480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E8DB304-B10C-3441-B588-21AC4B32460E}"/>
                    </a:ext>
                  </a:extLst>
                </p:cNvPr>
                <p:cNvSpPr txBox="1"/>
                <p:nvPr/>
              </p:nvSpPr>
              <p:spPr>
                <a:xfrm>
                  <a:off x="9608844" y="3898155"/>
                  <a:ext cx="437129" cy="55399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7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Helvetica" charset="0"/>
                            <a:cs typeface="Helvetica" charset="0"/>
                          </a:rPr>
                          <m:t>𝐾</m:t>
                        </m:r>
                      </m:oMath>
                    </m:oMathPara>
                  </a14:m>
                  <a:endParaRPr lang="en-US" sz="2700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4E8DB304-B10C-3441-B588-21AC4B32460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8844" y="3898155"/>
                  <a:ext cx="437129" cy="553997"/>
                </a:xfrm>
                <a:prstGeom prst="rect">
                  <a:avLst/>
                </a:prstGeom>
                <a:blipFill>
                  <a:blip r:embed="rId5"/>
                  <a:stretch>
                    <a:fillRect l="-22222" r="-18519" b="-606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riangle 21">
              <a:extLst>
                <a:ext uri="{FF2B5EF4-FFF2-40B4-BE49-F238E27FC236}">
                  <a16:creationId xmlns:a16="http://schemas.microsoft.com/office/drawing/2014/main" id="{2C4EF646-174B-FD49-B486-A8673A05276A}"/>
                </a:ext>
              </a:extLst>
            </p:cNvPr>
            <p:cNvSpPr/>
            <p:nvPr/>
          </p:nvSpPr>
          <p:spPr>
            <a:xfrm>
              <a:off x="9608843" y="3183151"/>
              <a:ext cx="339169" cy="292387"/>
            </a:xfrm>
            <a:prstGeom prst="triangle">
              <a:avLst/>
            </a:prstGeom>
            <a:solidFill>
              <a:srgbClr val="C00000"/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ADF66DB-D816-7B45-AC85-1308321E0318}"/>
                  </a:ext>
                </a:extLst>
              </p:cNvPr>
              <p:cNvSpPr txBox="1"/>
              <p:nvPr/>
            </p:nvSpPr>
            <p:spPr>
              <a:xfrm>
                <a:off x="6051244" y="4723684"/>
                <a:ext cx="216674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𝑋</m:t>
                          </m:r>
                        </m:e>
                      </m:d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𝑌</m:t>
                          </m:r>
                        </m:e>
                      </m:d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=128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CADF66DB-D816-7B45-AC85-1308321E03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244" y="4723684"/>
                <a:ext cx="2166747" cy="369332"/>
              </a:xfrm>
              <a:prstGeom prst="rect">
                <a:avLst/>
              </a:prstGeom>
              <a:blipFill>
                <a:blip r:embed="rId6"/>
                <a:stretch>
                  <a:fillRect r="-2326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3051D39-642B-0546-8E90-87DA29863FCA}"/>
                  </a:ext>
                </a:extLst>
              </p:cNvPr>
              <p:cNvSpPr txBox="1"/>
              <p:nvPr/>
            </p:nvSpPr>
            <p:spPr>
              <a:xfrm>
                <a:off x="6031861" y="5103259"/>
                <a:ext cx="2741071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𝐾</m:t>
                          </m:r>
                        </m:e>
                      </m:d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∈{128,192,256}</m:t>
                      </m:r>
                    </m:oMath>
                  </m:oMathPara>
                </a14:m>
                <a:endParaRPr lang="en-US" sz="2400" dirty="0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3051D39-642B-0546-8E90-87DA29863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861" y="5103259"/>
                <a:ext cx="2741071" cy="369332"/>
              </a:xfrm>
              <a:prstGeom prst="rect">
                <a:avLst/>
              </a:prstGeom>
              <a:blipFill>
                <a:blip r:embed="rId7"/>
                <a:stretch>
                  <a:fillRect r="-3687" b="-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1A0F44AF-ACE3-104C-AA8A-DA0A8A4FD56B}"/>
              </a:ext>
            </a:extLst>
          </p:cNvPr>
          <p:cNvSpPr txBox="1"/>
          <p:nvPr/>
        </p:nvSpPr>
        <p:spPr>
          <a:xfrm>
            <a:off x="495300" y="3658352"/>
            <a:ext cx="518020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Building block for encryption, authentication, authenticated encryption, disk encryption, … 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67F3200-EDBC-008D-D219-6559CF315C66}"/>
              </a:ext>
            </a:extLst>
          </p:cNvPr>
          <p:cNvGrpSpPr/>
          <p:nvPr/>
        </p:nvGrpSpPr>
        <p:grpSpPr>
          <a:xfrm>
            <a:off x="2244519" y="4833771"/>
            <a:ext cx="1681766" cy="1681766"/>
            <a:chOff x="3008872" y="4727048"/>
            <a:chExt cx="2242354" cy="2242354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149E9589-5801-7A46-96D9-E823F6F24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10000" b="90000" l="10000" r="90000">
                          <a14:foregroundMark x1="21500" y1="30562" x2="21500" y2="30562"/>
                          <a14:foregroundMark x1="25000" y1="28438" x2="25000" y2="28438"/>
                          <a14:foregroundMark x1="23563" y1="27063" x2="23563" y2="27063"/>
                          <a14:foregroundMark x1="24688" y1="25938" x2="24688" y2="25938"/>
                          <a14:foregroundMark x1="67813" y1="25625" x2="67813" y2="25625"/>
                          <a14:foregroundMark x1="74125" y1="16563" x2="74125" y2="16563"/>
                          <a14:foregroundMark x1="72688" y1="15625" x2="72688" y2="15625"/>
                          <a14:foregroundMark x1="72125" y1="14938" x2="72125" y2="14938"/>
                          <a14:foregroundMark x1="74313" y1="14375" x2="74313" y2="14375"/>
                          <a14:foregroundMark x1="66875" y1="18375" x2="66875" y2="18375"/>
                          <a14:foregroundMark x1="75063" y1="14188" x2="75063" y2="14188"/>
                          <a14:foregroundMark x1="75563" y1="14375" x2="75563" y2="14375"/>
                          <a14:foregroundMark x1="26687" y1="25813" x2="26687" y2="25813"/>
                        </a14:backgroundRemoval>
                      </a14:imgEffect>
                    </a14:imgLayer>
                  </a14:imgProps>
                </a:ext>
                <a:ext uri="{837473B0-CC2E-450A-ABE3-18F120FF3D39}">
                  <a1611:picAttrSrcUrl xmlns:a1611="http://schemas.microsoft.com/office/drawing/2016/11/main" r:id="rId10"/>
                </a:ext>
              </a:extLst>
            </a:blip>
            <a:stretch>
              <a:fillRect/>
            </a:stretch>
          </p:blipFill>
          <p:spPr>
            <a:xfrm>
              <a:off x="3008872" y="4727048"/>
              <a:ext cx="2242354" cy="2242354"/>
            </a:xfrm>
            <a:prstGeom prst="rect">
              <a:avLst/>
            </a:prstGeom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012B32C-DBA6-D74A-9799-5D5766BD1424}"/>
                </a:ext>
              </a:extLst>
            </p:cNvPr>
            <p:cNvSpPr txBox="1"/>
            <p:nvPr/>
          </p:nvSpPr>
          <p:spPr>
            <a:xfrm rot="3450159">
              <a:off x="3169167" y="5950266"/>
              <a:ext cx="1162373" cy="553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342900"/>
              <a:r>
                <a:rPr lang="en-US" sz="2100" b="1" dirty="0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rPr>
                <a:t>AES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7C9D398B-5EFB-0240-9FDA-CF4E3A72F262}"/>
              </a:ext>
            </a:extLst>
          </p:cNvPr>
          <p:cNvSpPr txBox="1"/>
          <p:nvPr/>
        </p:nvSpPr>
        <p:spPr>
          <a:xfrm>
            <a:off x="518460" y="3251827"/>
            <a:ext cx="518020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3429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On-chip implementation (e.g., AES-NI)</a:t>
            </a:r>
            <a:endParaRPr lang="en-US" sz="2100" b="1" dirty="0">
              <a:solidFill>
                <a:prstClr val="black"/>
              </a:solidFill>
              <a:latin typeface="Candara" panose="020E0502030303020204" pitchFamily="34" charset="0"/>
              <a:ea typeface="Helvetica" charset="0"/>
              <a:cs typeface="Helvetica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4B2ADF-07A6-E912-459B-903D119DCA88}"/>
              </a:ext>
            </a:extLst>
          </p:cNvPr>
          <p:cNvSpPr txBox="1"/>
          <p:nvPr/>
        </p:nvSpPr>
        <p:spPr>
          <a:xfrm>
            <a:off x="495300" y="558830"/>
            <a:ext cx="832550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100" b="1" dirty="0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Pseudorandom Permutations in Practice (also called “block ciphers”)</a:t>
            </a:r>
          </a:p>
        </p:txBody>
      </p:sp>
    </p:spTree>
    <p:extLst>
      <p:ext uri="{BB962C8B-B14F-4D97-AF65-F5344CB8AC3E}">
        <p14:creationId xmlns:p14="http://schemas.microsoft.com/office/powerpoint/2010/main" val="384718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5" grpId="0"/>
      <p:bldP spid="27" grpId="0"/>
      <p:bldP spid="28" grpId="0"/>
      <p:bldP spid="4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F36DBE-F96E-E8A8-0291-2B475C289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342900"/>
            <a:fld id="{39E65F0E-D8D0-8548-A870-8F1E432EFAAD}" type="slidenum">
              <a:rPr lang="en-US" sz="1350">
                <a:solidFill>
                  <a:prstClr val="black"/>
                </a:solidFill>
              </a:rPr>
              <a:pPr algn="r" defTabSz="342900"/>
              <a:t>27</a:t>
            </a:fld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080ABE-30D5-9FF1-F499-92E801835054}"/>
              </a:ext>
            </a:extLst>
          </p:cNvPr>
          <p:cNvSpPr txBox="1"/>
          <p:nvPr/>
        </p:nvSpPr>
        <p:spPr>
          <a:xfrm>
            <a:off x="0" y="226052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 sz="6000" b="1" dirty="0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How does AES </a:t>
            </a:r>
            <a:br>
              <a:rPr lang="en-US" sz="6000" b="1" dirty="0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</a:br>
            <a:r>
              <a:rPr lang="en-US" sz="6000" b="1" dirty="0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look like?</a:t>
            </a:r>
          </a:p>
        </p:txBody>
      </p:sp>
    </p:spTree>
    <p:extLst>
      <p:ext uri="{BB962C8B-B14F-4D97-AF65-F5344CB8AC3E}">
        <p14:creationId xmlns:p14="http://schemas.microsoft.com/office/powerpoint/2010/main" val="2921442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7647061-F232-5D45-B14C-B04E2ADC6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100" dirty="0">
                <a:solidFill>
                  <a:srgbClr val="C00000"/>
                </a:solidFill>
              </a:rPr>
              <a:t>AES is a </a:t>
            </a:r>
            <a:r>
              <a:rPr lang="en-US" sz="2100" u="sng" dirty="0">
                <a:solidFill>
                  <a:srgbClr val="C00000"/>
                </a:solidFill>
              </a:rPr>
              <a:t>Key-Alternating Cipher</a:t>
            </a:r>
            <a:r>
              <a:rPr lang="en-US" sz="2100" dirty="0">
                <a:solidFill>
                  <a:srgbClr val="C00000"/>
                </a:solidFill>
              </a:rPr>
              <a:t>* (KAC)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3B2EB-7627-F042-B577-428CA5AF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39E65F0E-D8D0-8548-A870-8F1E432EFAAD}" type="slidenum">
              <a:rPr lang="en-US" sz="1350">
                <a:solidFill>
                  <a:prstClr val="black"/>
                </a:solidFill>
              </a:rPr>
              <a:pPr defTabSz="342900"/>
              <a:t>28</a:t>
            </a:fld>
            <a:endParaRPr lang="en-US" sz="1350">
              <a:solidFill>
                <a:prstClr val="black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77B51F9-58B9-9C44-ABFA-0F2321D53671}"/>
              </a:ext>
            </a:extLst>
          </p:cNvPr>
          <p:cNvCxnSpPr>
            <a:cxnSpLocks/>
            <a:stCxn id="13" idx="6"/>
            <a:endCxn id="4" idx="1"/>
          </p:cNvCxnSpPr>
          <p:nvPr/>
        </p:nvCxnSpPr>
        <p:spPr>
          <a:xfrm>
            <a:off x="1865422" y="3292757"/>
            <a:ext cx="163058" cy="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58E48049-9B96-494E-8A06-62FC011C3CC8}"/>
              </a:ext>
            </a:extLst>
          </p:cNvPr>
          <p:cNvSpPr/>
          <p:nvPr/>
        </p:nvSpPr>
        <p:spPr>
          <a:xfrm>
            <a:off x="1637618" y="3178855"/>
            <a:ext cx="227805" cy="22780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5D9DCEFC-D18F-E045-AAF3-1C7804DE7A78}"/>
              </a:ext>
            </a:extLst>
          </p:cNvPr>
          <p:cNvCxnSpPr>
            <a:stCxn id="13" idx="0"/>
            <a:endCxn id="13" idx="4"/>
          </p:cNvCxnSpPr>
          <p:nvPr/>
        </p:nvCxnSpPr>
        <p:spPr>
          <a:xfrm>
            <a:off x="1751520" y="3178855"/>
            <a:ext cx="0" cy="227805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3232DA8-DC45-7D4B-A540-B0C2911A93EF}"/>
              </a:ext>
            </a:extLst>
          </p:cNvPr>
          <p:cNvCxnSpPr>
            <a:cxnSpLocks/>
            <a:stCxn id="13" idx="2"/>
            <a:endCxn id="13" idx="6"/>
          </p:cNvCxnSpPr>
          <p:nvPr/>
        </p:nvCxnSpPr>
        <p:spPr>
          <a:xfrm>
            <a:off x="1637618" y="3292757"/>
            <a:ext cx="227805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08B2810-57F7-214C-9787-A8AA90161D15}"/>
              </a:ext>
            </a:extLst>
          </p:cNvPr>
          <p:cNvCxnSpPr>
            <a:cxnSpLocks/>
            <a:stCxn id="28" idx="2"/>
          </p:cNvCxnSpPr>
          <p:nvPr/>
        </p:nvCxnSpPr>
        <p:spPr>
          <a:xfrm flipH="1">
            <a:off x="1751520" y="2262145"/>
            <a:ext cx="216" cy="9082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3136F3-16C9-104D-8A92-B3F91F484944}"/>
                  </a:ext>
                </a:extLst>
              </p:cNvPr>
              <p:cNvSpPr txBox="1"/>
              <p:nvPr/>
            </p:nvSpPr>
            <p:spPr>
              <a:xfrm>
                <a:off x="1526770" y="1846647"/>
                <a:ext cx="449931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𝐾</m:t>
                          </m:r>
                        </m:e>
                        <m:sub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700" err="1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F3136F3-16C9-104D-8A92-B3F91F484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770" y="1846647"/>
                <a:ext cx="449931" cy="415498"/>
              </a:xfrm>
              <a:prstGeom prst="rect">
                <a:avLst/>
              </a:prstGeom>
              <a:blipFill>
                <a:blip r:embed="rId3"/>
                <a:stretch>
                  <a:fillRect l="-16667" r="-5556" b="-147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D077D53F-A4BB-E14D-B8CD-F521559ECB38}"/>
              </a:ext>
            </a:extLst>
          </p:cNvPr>
          <p:cNvGrpSpPr/>
          <p:nvPr/>
        </p:nvGrpSpPr>
        <p:grpSpPr>
          <a:xfrm>
            <a:off x="2028480" y="2494533"/>
            <a:ext cx="540876" cy="1596452"/>
            <a:chOff x="1756989" y="1907498"/>
            <a:chExt cx="721168" cy="2128603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0F61E2-9CC9-0846-9835-613792C2EF6C}"/>
                </a:ext>
              </a:extLst>
            </p:cNvPr>
            <p:cNvSpPr/>
            <p:nvPr/>
          </p:nvSpPr>
          <p:spPr>
            <a:xfrm>
              <a:off x="1756989" y="1907498"/>
              <a:ext cx="721168" cy="2128603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AD0E3B3-14EB-F640-B3A6-5426FF7C0523}"/>
                    </a:ext>
                  </a:extLst>
                </p:cNvPr>
                <p:cNvSpPr/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5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sz="450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AD0E3B3-14EB-F640-B3A6-5426FF7C052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  <a:blipFill>
                  <a:blip r:embed="rId4"/>
                  <a:stretch>
                    <a:fillRect l="-8333" r="-2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9276F94C-36C9-1D4F-A78F-3DF8BF5E0577}"/>
              </a:ext>
            </a:extLst>
          </p:cNvPr>
          <p:cNvCxnSpPr>
            <a:cxnSpLocks/>
            <a:endCxn id="35" idx="2"/>
          </p:cNvCxnSpPr>
          <p:nvPr/>
        </p:nvCxnSpPr>
        <p:spPr>
          <a:xfrm flipV="1">
            <a:off x="2569356" y="3292756"/>
            <a:ext cx="163057" cy="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4E562C7-5D5C-C24B-8BCD-8044EE7EEA1A}"/>
              </a:ext>
            </a:extLst>
          </p:cNvPr>
          <p:cNvCxnSpPr>
            <a:cxnSpLocks/>
            <a:stCxn id="35" idx="6"/>
            <a:endCxn id="47" idx="1"/>
          </p:cNvCxnSpPr>
          <p:nvPr/>
        </p:nvCxnSpPr>
        <p:spPr>
          <a:xfrm>
            <a:off x="2960218" y="3292756"/>
            <a:ext cx="16305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id="{4F6D726B-CA19-0249-8DB5-92A876EB015D}"/>
              </a:ext>
            </a:extLst>
          </p:cNvPr>
          <p:cNvSpPr/>
          <p:nvPr/>
        </p:nvSpPr>
        <p:spPr>
          <a:xfrm>
            <a:off x="2732413" y="3178853"/>
            <a:ext cx="227805" cy="22780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1873EA3A-CEDD-3845-B24D-7284470E80A4}"/>
              </a:ext>
            </a:extLst>
          </p:cNvPr>
          <p:cNvCxnSpPr>
            <a:stCxn id="35" idx="0"/>
            <a:endCxn id="35" idx="4"/>
          </p:cNvCxnSpPr>
          <p:nvPr/>
        </p:nvCxnSpPr>
        <p:spPr>
          <a:xfrm>
            <a:off x="2846315" y="3178853"/>
            <a:ext cx="0" cy="227805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4FD34BD-1E8A-354F-BB45-C746E580263C}"/>
              </a:ext>
            </a:extLst>
          </p:cNvPr>
          <p:cNvCxnSpPr>
            <a:cxnSpLocks/>
            <a:stCxn id="35" idx="2"/>
            <a:endCxn id="35" idx="6"/>
          </p:cNvCxnSpPr>
          <p:nvPr/>
        </p:nvCxnSpPr>
        <p:spPr>
          <a:xfrm>
            <a:off x="2732413" y="3292756"/>
            <a:ext cx="227805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D5067B33-2630-AB40-A96A-E11B0E5F9B00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2842523" y="2262143"/>
            <a:ext cx="3792" cy="90828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98838C0-5B1E-854C-972C-A97D8A985710}"/>
                  </a:ext>
                </a:extLst>
              </p:cNvPr>
              <p:cNvSpPr txBox="1"/>
              <p:nvPr/>
            </p:nvSpPr>
            <p:spPr>
              <a:xfrm>
                <a:off x="2621565" y="1846645"/>
                <a:ext cx="441916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𝐾</m:t>
                          </m:r>
                        </m:e>
                        <m:sub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700" err="1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98838C0-5B1E-854C-972C-A97D8A9857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1565" y="1846645"/>
                <a:ext cx="441916" cy="415498"/>
              </a:xfrm>
              <a:prstGeom prst="rect">
                <a:avLst/>
              </a:prstGeom>
              <a:blipFill>
                <a:blip r:embed="rId5"/>
                <a:stretch>
                  <a:fillRect l="-16667" r="-555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53CE9812-1831-FC4F-A79B-A83AB9351F54}"/>
              </a:ext>
            </a:extLst>
          </p:cNvPr>
          <p:cNvGrpSpPr/>
          <p:nvPr/>
        </p:nvGrpSpPr>
        <p:grpSpPr>
          <a:xfrm>
            <a:off x="3123275" y="2494530"/>
            <a:ext cx="540876" cy="1596452"/>
            <a:chOff x="1756989" y="1907498"/>
            <a:chExt cx="721168" cy="212860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38783D99-F103-4448-ACE8-6910A3F86D4E}"/>
                </a:ext>
              </a:extLst>
            </p:cNvPr>
            <p:cNvSpPr/>
            <p:nvPr/>
          </p:nvSpPr>
          <p:spPr>
            <a:xfrm>
              <a:off x="1756989" y="1907498"/>
              <a:ext cx="721168" cy="2128603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8F12C6FB-ABD3-614E-83C1-7B2293AAF542}"/>
                    </a:ext>
                  </a:extLst>
                </p:cNvPr>
                <p:cNvSpPr/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5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sz="450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8F12C6FB-ABD3-614E-83C1-7B2293AAF5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  <a:blipFill>
                  <a:blip r:embed="rId6"/>
                  <a:stretch>
                    <a:fillRect l="-11429" r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A5A1419-D6F0-5E4A-A655-45DD64224EEE}"/>
              </a:ext>
            </a:extLst>
          </p:cNvPr>
          <p:cNvGrpSpPr/>
          <p:nvPr/>
        </p:nvGrpSpPr>
        <p:grpSpPr>
          <a:xfrm>
            <a:off x="5720099" y="2507281"/>
            <a:ext cx="540876" cy="1596452"/>
            <a:chOff x="1756989" y="1907498"/>
            <a:chExt cx="721168" cy="2128603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7F5FF7D-F8F5-EC45-8B88-1C80488C12B3}"/>
                </a:ext>
              </a:extLst>
            </p:cNvPr>
            <p:cNvSpPr/>
            <p:nvPr/>
          </p:nvSpPr>
          <p:spPr>
            <a:xfrm>
              <a:off x="1756989" y="1907498"/>
              <a:ext cx="721168" cy="2128603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DF7DE4A-CB8B-2A4B-B09B-4D5404617F4C}"/>
                    </a:ext>
                  </a:extLst>
                </p:cNvPr>
                <p:cNvSpPr/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5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sz="450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52" name="Rectangle 51">
                  <a:extLst>
                    <a:ext uri="{FF2B5EF4-FFF2-40B4-BE49-F238E27FC236}">
                      <a16:creationId xmlns:a16="http://schemas.microsoft.com/office/drawing/2014/main" id="{ADF7DE4A-CB8B-2A4B-B09B-4D5404617F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  <a:blipFill>
                  <a:blip r:embed="rId7"/>
                  <a:stretch>
                    <a:fillRect l="-11111" r="-25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46C3F47-0E37-E84C-916B-832DBEE7B0D5}"/>
              </a:ext>
            </a:extLst>
          </p:cNvPr>
          <p:cNvCxnSpPr>
            <a:cxnSpLocks/>
            <a:endCxn id="55" idx="2"/>
          </p:cNvCxnSpPr>
          <p:nvPr/>
        </p:nvCxnSpPr>
        <p:spPr>
          <a:xfrm flipV="1">
            <a:off x="6260976" y="3305504"/>
            <a:ext cx="163057" cy="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A1C3380E-C628-064D-ABC3-451B09142304}"/>
              </a:ext>
            </a:extLst>
          </p:cNvPr>
          <p:cNvCxnSpPr>
            <a:cxnSpLocks/>
            <a:stCxn id="55" idx="6"/>
            <a:endCxn id="61" idx="1"/>
          </p:cNvCxnSpPr>
          <p:nvPr/>
        </p:nvCxnSpPr>
        <p:spPr>
          <a:xfrm>
            <a:off x="6651837" y="3305504"/>
            <a:ext cx="16305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83D64956-D552-F04F-B035-D3BDEE90E21E}"/>
              </a:ext>
            </a:extLst>
          </p:cNvPr>
          <p:cNvSpPr/>
          <p:nvPr/>
        </p:nvSpPr>
        <p:spPr>
          <a:xfrm>
            <a:off x="6424032" y="3191602"/>
            <a:ext cx="227805" cy="22780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771A1C11-5DE3-1D48-9761-159E79EEE4DC}"/>
              </a:ext>
            </a:extLst>
          </p:cNvPr>
          <p:cNvCxnSpPr>
            <a:stCxn id="55" idx="0"/>
            <a:endCxn id="55" idx="4"/>
          </p:cNvCxnSpPr>
          <p:nvPr/>
        </p:nvCxnSpPr>
        <p:spPr>
          <a:xfrm>
            <a:off x="6537935" y="3191602"/>
            <a:ext cx="0" cy="227805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81184F34-BF4F-6548-B614-99CE9E02B9D5}"/>
              </a:ext>
            </a:extLst>
          </p:cNvPr>
          <p:cNvCxnSpPr>
            <a:cxnSpLocks/>
            <a:stCxn id="55" idx="2"/>
            <a:endCxn id="55" idx="6"/>
          </p:cNvCxnSpPr>
          <p:nvPr/>
        </p:nvCxnSpPr>
        <p:spPr>
          <a:xfrm>
            <a:off x="6424032" y="3305504"/>
            <a:ext cx="227805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7418149-DEF0-A54E-B3DC-A4717769C6F6}"/>
              </a:ext>
            </a:extLst>
          </p:cNvPr>
          <p:cNvCxnSpPr>
            <a:cxnSpLocks/>
            <a:stCxn id="59" idx="2"/>
            <a:endCxn id="55" idx="0"/>
          </p:cNvCxnSpPr>
          <p:nvPr/>
        </p:nvCxnSpPr>
        <p:spPr>
          <a:xfrm flipH="1">
            <a:off x="6537935" y="2273936"/>
            <a:ext cx="26291" cy="9176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C113273-F64A-F345-ADDC-55EAAD2085E6}"/>
                  </a:ext>
                </a:extLst>
              </p:cNvPr>
              <p:cNvSpPr txBox="1"/>
              <p:nvPr/>
            </p:nvSpPr>
            <p:spPr>
              <a:xfrm>
                <a:off x="6176556" y="1858438"/>
                <a:ext cx="775340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𝐾</m:t>
                          </m:r>
                        </m:e>
                        <m:sub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𝑟</m:t>
                          </m:r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sz="2700" err="1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4C113273-F64A-F345-ADDC-55EAAD2085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6556" y="1858438"/>
                <a:ext cx="775340" cy="415498"/>
              </a:xfrm>
              <a:prstGeom prst="rect">
                <a:avLst/>
              </a:prstGeom>
              <a:blipFill>
                <a:blip r:embed="rId8"/>
                <a:stretch>
                  <a:fillRect l="-9677" r="-322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0" name="Group 59">
            <a:extLst>
              <a:ext uri="{FF2B5EF4-FFF2-40B4-BE49-F238E27FC236}">
                <a16:creationId xmlns:a16="http://schemas.microsoft.com/office/drawing/2014/main" id="{DDD6E76D-F96D-BD46-AF00-3C2F7612DDF3}"/>
              </a:ext>
            </a:extLst>
          </p:cNvPr>
          <p:cNvGrpSpPr/>
          <p:nvPr/>
        </p:nvGrpSpPr>
        <p:grpSpPr>
          <a:xfrm>
            <a:off x="6814894" y="2507278"/>
            <a:ext cx="540876" cy="1596452"/>
            <a:chOff x="1756989" y="1907498"/>
            <a:chExt cx="721168" cy="212860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0E180D4-0A45-3E4E-B5EF-8D216D90B444}"/>
                </a:ext>
              </a:extLst>
            </p:cNvPr>
            <p:cNvSpPr/>
            <p:nvPr/>
          </p:nvSpPr>
          <p:spPr>
            <a:xfrm>
              <a:off x="1756989" y="1907498"/>
              <a:ext cx="721168" cy="2128603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DD8871BA-9612-B441-B8B3-63B769AB26C1}"/>
                    </a:ext>
                  </a:extLst>
                </p:cNvPr>
                <p:cNvSpPr/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5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sz="450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DD8871BA-9612-B441-B8B3-63B769AB26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92028" y="2413335"/>
                  <a:ext cx="590071" cy="1046440"/>
                </a:xfrm>
                <a:prstGeom prst="rect">
                  <a:avLst/>
                </a:prstGeom>
                <a:blipFill>
                  <a:blip r:embed="rId4"/>
                  <a:stretch>
                    <a:fillRect l="-8333" r="-2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72F6DA73-697F-3541-8BAA-8EDB53E516BD}"/>
              </a:ext>
            </a:extLst>
          </p:cNvPr>
          <p:cNvCxnSpPr>
            <a:cxnSpLocks/>
            <a:endCxn id="65" idx="2"/>
          </p:cNvCxnSpPr>
          <p:nvPr/>
        </p:nvCxnSpPr>
        <p:spPr>
          <a:xfrm>
            <a:off x="7368909" y="3321020"/>
            <a:ext cx="1640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2A744EA-E7E8-D14B-8E51-0C3B7AC08286}"/>
              </a:ext>
            </a:extLst>
          </p:cNvPr>
          <p:cNvCxnSpPr>
            <a:cxnSpLocks/>
            <a:stCxn id="65" idx="6"/>
          </p:cNvCxnSpPr>
          <p:nvPr/>
        </p:nvCxnSpPr>
        <p:spPr>
          <a:xfrm>
            <a:off x="7760716" y="3321020"/>
            <a:ext cx="16305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Oval 64">
            <a:extLst>
              <a:ext uri="{FF2B5EF4-FFF2-40B4-BE49-F238E27FC236}">
                <a16:creationId xmlns:a16="http://schemas.microsoft.com/office/drawing/2014/main" id="{29628598-C42E-324A-8AD2-4151ECBFBAB1}"/>
              </a:ext>
            </a:extLst>
          </p:cNvPr>
          <p:cNvSpPr/>
          <p:nvPr/>
        </p:nvSpPr>
        <p:spPr>
          <a:xfrm>
            <a:off x="7532911" y="3207117"/>
            <a:ext cx="227805" cy="22780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CDA3ECEC-873B-AA44-9BD8-A8BF7E198B94}"/>
              </a:ext>
            </a:extLst>
          </p:cNvPr>
          <p:cNvCxnSpPr>
            <a:stCxn id="65" idx="0"/>
            <a:endCxn id="65" idx="4"/>
          </p:cNvCxnSpPr>
          <p:nvPr/>
        </p:nvCxnSpPr>
        <p:spPr>
          <a:xfrm>
            <a:off x="7646813" y="3207117"/>
            <a:ext cx="0" cy="227805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9EBCFA1A-A540-F142-A983-E5E6ED3DDD85}"/>
              </a:ext>
            </a:extLst>
          </p:cNvPr>
          <p:cNvCxnSpPr>
            <a:cxnSpLocks/>
            <a:stCxn id="65" idx="2"/>
            <a:endCxn id="65" idx="6"/>
          </p:cNvCxnSpPr>
          <p:nvPr/>
        </p:nvCxnSpPr>
        <p:spPr>
          <a:xfrm>
            <a:off x="7532911" y="3321020"/>
            <a:ext cx="227805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89F0F87B-B323-474A-93F6-8928A9D6C0AA}"/>
              </a:ext>
            </a:extLst>
          </p:cNvPr>
          <p:cNvCxnSpPr>
            <a:cxnSpLocks/>
            <a:stCxn id="69" idx="2"/>
            <a:endCxn id="65" idx="0"/>
          </p:cNvCxnSpPr>
          <p:nvPr/>
        </p:nvCxnSpPr>
        <p:spPr>
          <a:xfrm flipH="1">
            <a:off x="7646814" y="2312971"/>
            <a:ext cx="6905" cy="89414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E977FB1-C09C-4B45-8213-664FAD148103}"/>
                  </a:ext>
                </a:extLst>
              </p:cNvPr>
              <p:cNvSpPr txBox="1"/>
              <p:nvPr/>
            </p:nvSpPr>
            <p:spPr>
              <a:xfrm>
                <a:off x="7431158" y="1897473"/>
                <a:ext cx="445122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𝐾</m:t>
                          </m:r>
                        </m:e>
                        <m:sub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700" err="1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DE977FB1-C09C-4B45-8213-664FAD148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1158" y="1897473"/>
                <a:ext cx="445122" cy="415498"/>
              </a:xfrm>
              <a:prstGeom prst="rect">
                <a:avLst/>
              </a:prstGeom>
              <a:blipFill>
                <a:blip r:embed="rId9"/>
                <a:stretch>
                  <a:fillRect l="-19444"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2E2F8C22-199A-574F-AC1F-95FB8A5D8D75}"/>
              </a:ext>
            </a:extLst>
          </p:cNvPr>
          <p:cNvCxnSpPr>
            <a:cxnSpLocks/>
            <a:endCxn id="77" idx="2"/>
          </p:cNvCxnSpPr>
          <p:nvPr/>
        </p:nvCxnSpPr>
        <p:spPr>
          <a:xfrm flipV="1">
            <a:off x="3661211" y="3304548"/>
            <a:ext cx="163057" cy="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0DE814D6-1991-A840-93AC-9590CE65543A}"/>
              </a:ext>
            </a:extLst>
          </p:cNvPr>
          <p:cNvCxnSpPr>
            <a:cxnSpLocks/>
            <a:stCxn id="77" idx="6"/>
          </p:cNvCxnSpPr>
          <p:nvPr/>
        </p:nvCxnSpPr>
        <p:spPr>
          <a:xfrm>
            <a:off x="4052073" y="3304548"/>
            <a:ext cx="163057" cy="0"/>
          </a:xfrm>
          <a:prstGeom prst="straightConnector1">
            <a:avLst/>
          </a:prstGeom>
          <a:ln>
            <a:solidFill>
              <a:srgbClr val="C00000"/>
            </a:solidFill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47F949F2-4D71-1E43-92A4-F2210621D274}"/>
              </a:ext>
            </a:extLst>
          </p:cNvPr>
          <p:cNvSpPr/>
          <p:nvPr/>
        </p:nvSpPr>
        <p:spPr>
          <a:xfrm>
            <a:off x="3824267" y="3190646"/>
            <a:ext cx="227805" cy="22780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9A79AAF6-5FC3-D541-B7A4-E041FABE1ADC}"/>
              </a:ext>
            </a:extLst>
          </p:cNvPr>
          <p:cNvCxnSpPr>
            <a:stCxn id="77" idx="0"/>
            <a:endCxn id="77" idx="4"/>
          </p:cNvCxnSpPr>
          <p:nvPr/>
        </p:nvCxnSpPr>
        <p:spPr>
          <a:xfrm>
            <a:off x="3938170" y="3190646"/>
            <a:ext cx="0" cy="227805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78CEF728-5553-7240-BABC-AC93C57ABDB4}"/>
              </a:ext>
            </a:extLst>
          </p:cNvPr>
          <p:cNvCxnSpPr>
            <a:cxnSpLocks/>
            <a:stCxn id="77" idx="2"/>
            <a:endCxn id="77" idx="6"/>
          </p:cNvCxnSpPr>
          <p:nvPr/>
        </p:nvCxnSpPr>
        <p:spPr>
          <a:xfrm>
            <a:off x="3824267" y="3304548"/>
            <a:ext cx="227805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911E1E4B-F4C5-2247-822E-C6EE7FBD64D8}"/>
              </a:ext>
            </a:extLst>
          </p:cNvPr>
          <p:cNvCxnSpPr>
            <a:cxnSpLocks/>
            <a:stCxn id="81" idx="2"/>
          </p:cNvCxnSpPr>
          <p:nvPr/>
        </p:nvCxnSpPr>
        <p:spPr>
          <a:xfrm flipH="1">
            <a:off x="3938170" y="2273936"/>
            <a:ext cx="215" cy="9082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A803128-A357-9E4A-BE01-8FC83A98A43E}"/>
                  </a:ext>
                </a:extLst>
              </p:cNvPr>
              <p:cNvSpPr txBox="1"/>
              <p:nvPr/>
            </p:nvSpPr>
            <p:spPr>
              <a:xfrm>
                <a:off x="3713419" y="1858438"/>
                <a:ext cx="449931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𝐾</m:t>
                          </m:r>
                        </m:e>
                        <m:sub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700" err="1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5A803128-A357-9E4A-BE01-8FC83A98A4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3419" y="1858438"/>
                <a:ext cx="449931" cy="415498"/>
              </a:xfrm>
              <a:prstGeom prst="rect">
                <a:avLst/>
              </a:prstGeom>
              <a:blipFill>
                <a:blip r:embed="rId10"/>
                <a:stretch>
                  <a:fillRect l="-16667" r="-5556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FEE22354-A93B-7F4D-B340-9CCDAAE8F878}"/>
              </a:ext>
            </a:extLst>
          </p:cNvPr>
          <p:cNvCxnSpPr>
            <a:cxnSpLocks/>
            <a:endCxn id="51" idx="1"/>
          </p:cNvCxnSpPr>
          <p:nvPr/>
        </p:nvCxnSpPr>
        <p:spPr>
          <a:xfrm>
            <a:off x="5508001" y="3305504"/>
            <a:ext cx="212099" cy="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53C761FE-7089-F647-A8D4-EE2C96BCABE5}"/>
              </a:ext>
            </a:extLst>
          </p:cNvPr>
          <p:cNvCxnSpPr>
            <a:cxnSpLocks/>
          </p:cNvCxnSpPr>
          <p:nvPr/>
        </p:nvCxnSpPr>
        <p:spPr>
          <a:xfrm flipV="1">
            <a:off x="4215129" y="3304549"/>
            <a:ext cx="891968" cy="1"/>
          </a:xfrm>
          <a:prstGeom prst="straightConnector1">
            <a:avLst/>
          </a:prstGeom>
          <a:ln>
            <a:solidFill>
              <a:srgbClr val="C00000"/>
            </a:solidFill>
            <a:prstDash val="dash"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61FBEFFB-DEFA-D74A-8C8B-653A2FD7AB17}"/>
              </a:ext>
            </a:extLst>
          </p:cNvPr>
          <p:cNvCxnSpPr>
            <a:cxnSpLocks/>
            <a:endCxn id="93" idx="2"/>
          </p:cNvCxnSpPr>
          <p:nvPr/>
        </p:nvCxnSpPr>
        <p:spPr>
          <a:xfrm flipV="1">
            <a:off x="5122487" y="3304548"/>
            <a:ext cx="163057" cy="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Oval 92">
            <a:extLst>
              <a:ext uri="{FF2B5EF4-FFF2-40B4-BE49-F238E27FC236}">
                <a16:creationId xmlns:a16="http://schemas.microsoft.com/office/drawing/2014/main" id="{3579E3E2-0DEF-A745-AA0F-877CCBCE3D87}"/>
              </a:ext>
            </a:extLst>
          </p:cNvPr>
          <p:cNvSpPr/>
          <p:nvPr/>
        </p:nvSpPr>
        <p:spPr>
          <a:xfrm>
            <a:off x="5285543" y="3190646"/>
            <a:ext cx="227805" cy="227805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D9F7AB0-CAFF-9E48-BBD5-52472021B968}"/>
              </a:ext>
            </a:extLst>
          </p:cNvPr>
          <p:cNvCxnSpPr>
            <a:stCxn id="93" idx="0"/>
            <a:endCxn id="93" idx="4"/>
          </p:cNvCxnSpPr>
          <p:nvPr/>
        </p:nvCxnSpPr>
        <p:spPr>
          <a:xfrm>
            <a:off x="5399446" y="3190646"/>
            <a:ext cx="0" cy="227805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4C6343D7-D45A-284C-9164-23CE7AC6E35A}"/>
              </a:ext>
            </a:extLst>
          </p:cNvPr>
          <p:cNvCxnSpPr>
            <a:cxnSpLocks/>
            <a:stCxn id="93" idx="2"/>
            <a:endCxn id="93" idx="6"/>
          </p:cNvCxnSpPr>
          <p:nvPr/>
        </p:nvCxnSpPr>
        <p:spPr>
          <a:xfrm>
            <a:off x="5285543" y="3304548"/>
            <a:ext cx="227805" cy="0"/>
          </a:xfrm>
          <a:prstGeom prst="line">
            <a:avLst/>
          </a:prstGeom>
          <a:ln>
            <a:solidFill>
              <a:srgbClr val="C0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689BD05A-6D4C-9D42-9A8B-B2D9E569D7EF}"/>
              </a:ext>
            </a:extLst>
          </p:cNvPr>
          <p:cNvCxnSpPr>
            <a:cxnSpLocks/>
            <a:stCxn id="97" idx="2"/>
            <a:endCxn id="93" idx="0"/>
          </p:cNvCxnSpPr>
          <p:nvPr/>
        </p:nvCxnSpPr>
        <p:spPr>
          <a:xfrm flipH="1">
            <a:off x="5399446" y="2273936"/>
            <a:ext cx="14770" cy="9167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AA1521D-6865-EA48-B31E-0692907FD62B}"/>
                  </a:ext>
                </a:extLst>
              </p:cNvPr>
              <p:cNvSpPr txBox="1"/>
              <p:nvPr/>
            </p:nvSpPr>
            <p:spPr>
              <a:xfrm>
                <a:off x="5026546" y="1858438"/>
                <a:ext cx="775340" cy="4154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</m:ctrlPr>
                        </m:sSubPr>
                        <m:e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𝐾</m:t>
                          </m:r>
                        </m:e>
                        <m:sub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𝑟</m:t>
                          </m:r>
                          <m:r>
                            <a:rPr lang="en-US" sz="27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Helvetica" charset="0"/>
                              <a:cs typeface="Helvetica" charset="0"/>
                            </a:rPr>
                            <m:t>−2</m:t>
                          </m:r>
                        </m:sub>
                      </m:sSub>
                    </m:oMath>
                  </m:oMathPara>
                </a14:m>
                <a:endParaRPr lang="en-US" sz="2700" err="1">
                  <a:solidFill>
                    <a:srgbClr val="C0000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FAA1521D-6865-EA48-B31E-0692907FD6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6546" y="1858438"/>
                <a:ext cx="775340" cy="415498"/>
              </a:xfrm>
              <a:prstGeom prst="rect">
                <a:avLst/>
              </a:prstGeom>
              <a:blipFill>
                <a:blip r:embed="rId11"/>
                <a:stretch>
                  <a:fillRect l="-11475" r="-3279"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2F49823-D980-574D-8F00-065E4E375D12}"/>
                  </a:ext>
                </a:extLst>
              </p:cNvPr>
              <p:cNvSpPr/>
              <p:nvPr/>
            </p:nvSpPr>
            <p:spPr>
              <a:xfrm>
                <a:off x="950116" y="4473726"/>
                <a:ext cx="72705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/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= public, easily invertible permutation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-bit strings</a:t>
                </a:r>
              </a:p>
            </p:txBody>
          </p:sp>
        </mc:Choice>
        <mc:Fallback xmlns=""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82F49823-D980-574D-8F00-065E4E375D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16" y="4473726"/>
                <a:ext cx="7270580" cy="461665"/>
              </a:xfrm>
              <a:prstGeom prst="rect">
                <a:avLst/>
              </a:prstGeom>
              <a:blipFill>
                <a:blip r:embed="rId12"/>
                <a:stretch>
                  <a:fillRect t="-8108" r="-34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5" name="Group 124">
            <a:extLst>
              <a:ext uri="{FF2B5EF4-FFF2-40B4-BE49-F238E27FC236}">
                <a16:creationId xmlns:a16="http://schemas.microsoft.com/office/drawing/2014/main" id="{819E1B31-633C-1442-A1CE-C8275D922382}"/>
              </a:ext>
            </a:extLst>
          </p:cNvPr>
          <p:cNvGrpSpPr/>
          <p:nvPr/>
        </p:nvGrpSpPr>
        <p:grpSpPr>
          <a:xfrm>
            <a:off x="1293361" y="1892238"/>
            <a:ext cx="344257" cy="2513781"/>
            <a:chOff x="1724481" y="1379984"/>
            <a:chExt cx="459009" cy="3351708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8709DA-0D17-3C4A-9D9E-0854E6BF98D6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 flipV="1">
              <a:off x="1966081" y="3247343"/>
              <a:ext cx="217409" cy="1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A8CE1D7F-7B6C-0846-85DB-7C7476DEB531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B1AC7534-B53A-3742-8845-ABFF9CA869FF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0CB1EBCC-282B-2843-9B67-1A6F2C163082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D5F167D1-58C8-B442-BAB1-1EF122FB20A2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7CFBE9F-F955-9F48-A88A-876925A6CB3B}"/>
                </a:ext>
              </a:extLst>
            </p:cNvPr>
            <p:cNvSpPr/>
            <p:nvPr/>
          </p:nvSpPr>
          <p:spPr>
            <a:xfrm>
              <a:off x="1728275" y="2276171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D3037454-8076-AE4A-8358-157EA98D1E29}"/>
                </a:ext>
              </a:extLst>
            </p:cNvPr>
            <p:cNvSpPr/>
            <p:nvPr/>
          </p:nvSpPr>
          <p:spPr>
            <a:xfrm>
              <a:off x="1728275" y="249722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1C34337B-DE5C-B347-96D5-D167121DD977}"/>
                </a:ext>
              </a:extLst>
            </p:cNvPr>
            <p:cNvSpPr/>
            <p:nvPr/>
          </p:nvSpPr>
          <p:spPr>
            <a:xfrm>
              <a:off x="1724906" y="2722266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B13AD634-ECE1-414E-A09E-660A6B842AE4}"/>
                </a:ext>
              </a:extLst>
            </p:cNvPr>
            <p:cNvSpPr/>
            <p:nvPr/>
          </p:nvSpPr>
          <p:spPr>
            <a:xfrm>
              <a:off x="1724906" y="2947312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666B3159-76BE-654D-ABDE-7288B952FBA0}"/>
                </a:ext>
              </a:extLst>
            </p:cNvPr>
            <p:cNvSpPr/>
            <p:nvPr/>
          </p:nvSpPr>
          <p:spPr>
            <a:xfrm>
              <a:off x="1724906" y="3168361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EDB8EC05-AC57-1F4D-ADC9-DDD9438626A6}"/>
                </a:ext>
              </a:extLst>
            </p:cNvPr>
            <p:cNvSpPr/>
            <p:nvPr/>
          </p:nvSpPr>
          <p:spPr>
            <a:xfrm>
              <a:off x="1728700" y="3393407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3CBD449A-55C3-7240-A2C0-1A6BC12F9C43}"/>
                </a:ext>
              </a:extLst>
            </p:cNvPr>
            <p:cNvSpPr/>
            <p:nvPr/>
          </p:nvSpPr>
          <p:spPr>
            <a:xfrm>
              <a:off x="1728700" y="3618453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1E9B206B-33B0-404E-B4B2-1E48659D21CA}"/>
                </a:ext>
              </a:extLst>
            </p:cNvPr>
            <p:cNvSpPr/>
            <p:nvPr/>
          </p:nvSpPr>
          <p:spPr>
            <a:xfrm>
              <a:off x="1728700" y="3839502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7CDD9E5-CD2B-9C4F-AE59-4B22232CB9D7}"/>
                </a:ext>
              </a:extLst>
            </p:cNvPr>
            <p:cNvSpPr/>
            <p:nvPr/>
          </p:nvSpPr>
          <p:spPr>
            <a:xfrm>
              <a:off x="1733895" y="405980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801EB064-420D-4440-8E8F-FBE0F83FC38D}"/>
                </a:ext>
              </a:extLst>
            </p:cNvPr>
            <p:cNvSpPr/>
            <p:nvPr/>
          </p:nvSpPr>
          <p:spPr>
            <a:xfrm>
              <a:off x="1733895" y="4284846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DE6723F1-AB28-5547-8EF1-CD20019415AC}"/>
                </a:ext>
              </a:extLst>
            </p:cNvPr>
            <p:cNvSpPr/>
            <p:nvPr/>
          </p:nvSpPr>
          <p:spPr>
            <a:xfrm>
              <a:off x="1733895" y="450589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EA9AECE3-3BF5-C14C-95C7-093B91676F22}"/>
                  </a:ext>
                </a:extLst>
              </p:cNvPr>
              <p:cNvSpPr txBox="1"/>
              <p:nvPr/>
            </p:nvSpPr>
            <p:spPr>
              <a:xfrm rot="16200000">
                <a:off x="921265" y="3013907"/>
                <a:ext cx="4560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Helvetica" charset="0"/>
                        <a:cs typeface="Helvetica" charset="0"/>
                      </a:rPr>
                      <m:t>𝑛</m:t>
                    </m:r>
                  </m:oMath>
                </a14:m>
                <a:r>
                  <a:rPr lang="en-US">
                    <a:solidFill>
                      <a:prstClr val="black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rPr>
                  <a:t>-bit</a:t>
                </a:r>
              </a:p>
            </p:txBody>
          </p:sp>
        </mc:Choice>
        <mc:Fallback xmlns=""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EA9AECE3-3BF5-C14C-95C7-093B91676F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21265" y="3013907"/>
                <a:ext cx="456022" cy="276999"/>
              </a:xfrm>
              <a:prstGeom prst="rect">
                <a:avLst/>
              </a:prstGeom>
              <a:blipFill>
                <a:blip r:embed="rId13"/>
                <a:stretch>
                  <a:fillRect l="-26087" t="-29730" r="-47826" b="-10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C0CB5A1C-96FC-0C4F-8CE8-F72671A9C1AF}"/>
              </a:ext>
            </a:extLst>
          </p:cNvPr>
          <p:cNvCxnSpPr/>
          <p:nvPr/>
        </p:nvCxnSpPr>
        <p:spPr>
          <a:xfrm flipV="1">
            <a:off x="1171107" y="1888875"/>
            <a:ext cx="0" cy="1006712"/>
          </a:xfrm>
          <a:prstGeom prst="straightConnector1">
            <a:avLst/>
          </a:prstGeom>
          <a:ln w="9525">
            <a:solidFill>
              <a:schemeClr val="accent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B45F5162-7598-2047-9B0A-8CF475FAC6E4}"/>
              </a:ext>
            </a:extLst>
          </p:cNvPr>
          <p:cNvCxnSpPr/>
          <p:nvPr/>
        </p:nvCxnSpPr>
        <p:spPr>
          <a:xfrm flipH="1">
            <a:off x="1065972" y="1894544"/>
            <a:ext cx="191617" cy="0"/>
          </a:xfrm>
          <a:prstGeom prst="line">
            <a:avLst/>
          </a:prstGeom>
          <a:ln w="952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823B95C9-FB00-A64B-A3F0-2B13E272FE17}"/>
              </a:ext>
            </a:extLst>
          </p:cNvPr>
          <p:cNvCxnSpPr>
            <a:cxnSpLocks/>
          </p:cNvCxnSpPr>
          <p:nvPr/>
        </p:nvCxnSpPr>
        <p:spPr>
          <a:xfrm>
            <a:off x="1186790" y="3418450"/>
            <a:ext cx="0" cy="1006712"/>
          </a:xfrm>
          <a:prstGeom prst="straightConnector1">
            <a:avLst/>
          </a:prstGeom>
          <a:ln w="9525">
            <a:solidFill>
              <a:schemeClr val="accent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FBE05D2F-49FF-FD4B-A8CB-BF8BB133FCE3}"/>
              </a:ext>
            </a:extLst>
          </p:cNvPr>
          <p:cNvCxnSpPr>
            <a:cxnSpLocks/>
          </p:cNvCxnSpPr>
          <p:nvPr/>
        </p:nvCxnSpPr>
        <p:spPr>
          <a:xfrm flipH="1" flipV="1">
            <a:off x="1090982" y="4425015"/>
            <a:ext cx="191617" cy="0"/>
          </a:xfrm>
          <a:prstGeom prst="line">
            <a:avLst/>
          </a:prstGeom>
          <a:ln w="952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C728479D-7FE9-2143-9363-C6A76965E5EF}"/>
              </a:ext>
            </a:extLst>
          </p:cNvPr>
          <p:cNvGrpSpPr/>
          <p:nvPr/>
        </p:nvGrpSpPr>
        <p:grpSpPr>
          <a:xfrm>
            <a:off x="7972894" y="1895516"/>
            <a:ext cx="176408" cy="2513781"/>
            <a:chOff x="1724481" y="1379984"/>
            <a:chExt cx="235211" cy="3351708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63D27DA1-1F70-0247-AC74-6D8E47F740A1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FEB405BE-00CF-7246-A200-3DE6F2C5A90F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547F6BCE-0EC7-8043-A09E-1D143EC2AA77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97402E2D-B1FE-084C-82CB-6FF040596946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D7C27E33-93D1-8948-AD82-9A1E4BE8AC09}"/>
                </a:ext>
              </a:extLst>
            </p:cNvPr>
            <p:cNvSpPr/>
            <p:nvPr/>
          </p:nvSpPr>
          <p:spPr>
            <a:xfrm>
              <a:off x="1728275" y="2276171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58A0FA1D-61FF-754E-9B7F-E6DAEA1817A0}"/>
                </a:ext>
              </a:extLst>
            </p:cNvPr>
            <p:cNvSpPr/>
            <p:nvPr/>
          </p:nvSpPr>
          <p:spPr>
            <a:xfrm>
              <a:off x="1728275" y="249722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9929E894-92E3-8448-A53E-846BB9F3F64E}"/>
                </a:ext>
              </a:extLst>
            </p:cNvPr>
            <p:cNvSpPr/>
            <p:nvPr/>
          </p:nvSpPr>
          <p:spPr>
            <a:xfrm>
              <a:off x="1724906" y="2722266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A987A66B-E96F-0641-8884-3787003017BF}"/>
                </a:ext>
              </a:extLst>
            </p:cNvPr>
            <p:cNvSpPr/>
            <p:nvPr/>
          </p:nvSpPr>
          <p:spPr>
            <a:xfrm>
              <a:off x="1724906" y="2947312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56F2516E-A39B-1349-B9F5-640BA34472D0}"/>
                </a:ext>
              </a:extLst>
            </p:cNvPr>
            <p:cNvSpPr/>
            <p:nvPr/>
          </p:nvSpPr>
          <p:spPr>
            <a:xfrm>
              <a:off x="1724906" y="3168361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2E5CCDC7-A455-6F4C-99CD-1CDF454360B2}"/>
                </a:ext>
              </a:extLst>
            </p:cNvPr>
            <p:cNvSpPr/>
            <p:nvPr/>
          </p:nvSpPr>
          <p:spPr>
            <a:xfrm>
              <a:off x="1728700" y="3393407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05DA51B9-04F9-1E40-A3EA-E213382F8CEE}"/>
                </a:ext>
              </a:extLst>
            </p:cNvPr>
            <p:cNvSpPr/>
            <p:nvPr/>
          </p:nvSpPr>
          <p:spPr>
            <a:xfrm>
              <a:off x="1728700" y="3618453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A97074D2-1C3F-8B41-8837-30C4BCA40F15}"/>
                </a:ext>
              </a:extLst>
            </p:cNvPr>
            <p:cNvSpPr/>
            <p:nvPr/>
          </p:nvSpPr>
          <p:spPr>
            <a:xfrm>
              <a:off x="1728700" y="3839502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4117FA01-B4D1-B64F-A611-184CFC82FC95}"/>
                </a:ext>
              </a:extLst>
            </p:cNvPr>
            <p:cNvSpPr/>
            <p:nvPr/>
          </p:nvSpPr>
          <p:spPr>
            <a:xfrm>
              <a:off x="1733895" y="405980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2AE80EB9-669E-6846-BFDF-BEB7689B2F55}"/>
                </a:ext>
              </a:extLst>
            </p:cNvPr>
            <p:cNvSpPr/>
            <p:nvPr/>
          </p:nvSpPr>
          <p:spPr>
            <a:xfrm>
              <a:off x="1733895" y="4284846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69DBAFB9-921C-4149-92BD-37F58CC69D49}"/>
                </a:ext>
              </a:extLst>
            </p:cNvPr>
            <p:cNvSpPr/>
            <p:nvPr/>
          </p:nvSpPr>
          <p:spPr>
            <a:xfrm>
              <a:off x="1733895" y="450589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9271E52B-388C-734D-8677-796EA53FAF56}"/>
                  </a:ext>
                </a:extLst>
              </p:cNvPr>
              <p:cNvSpPr/>
              <p:nvPr/>
            </p:nvSpPr>
            <p:spPr>
              <a:xfrm>
                <a:off x="3902080" y="4839430"/>
                <a:ext cx="383431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/>
                <a:r>
                  <a:rPr lang="en-US" sz="2400">
                    <a:solidFill>
                      <a:prstClr val="black"/>
                    </a:solidFill>
                    <a:latin typeface="Candara" panose="020E0502030303020204" pitchFamily="34" charset="0"/>
                  </a:rPr>
                  <a:t>[</a:t>
                </a:r>
                <a:r>
                  <a:rPr lang="en-US" sz="2400" b="1">
                    <a:solidFill>
                      <a:prstClr val="black"/>
                    </a:solidFill>
                    <a:latin typeface="Candara" panose="020E0502030303020204" pitchFamily="34" charset="0"/>
                  </a:rPr>
                  <a:t>AES</a:t>
                </a:r>
                <a:r>
                  <a:rPr lang="en-US" sz="240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  <a:r>
                  <a:rPr lang="en-US" sz="2400">
                    <a:solidFill>
                      <a:srgbClr val="0070C0"/>
                    </a:solidFill>
                    <a:latin typeface="Candara" panose="020E0502030303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=10…14, </m:t>
                    </m:r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=128</m:t>
                    </m:r>
                  </m:oMath>
                </a14:m>
                <a:r>
                  <a:rPr lang="en-US" sz="2400">
                    <a:solidFill>
                      <a:prstClr val="black"/>
                    </a:solidFill>
                    <a:latin typeface="Candara" panose="020E0502030303020204" pitchFamily="34" charset="0"/>
                  </a:rPr>
                  <a:t>]</a:t>
                </a:r>
              </a:p>
            </p:txBody>
          </p:sp>
        </mc:Choice>
        <mc:Fallback xmlns="">
          <p:sp>
            <p:nvSpPr>
              <p:cNvPr id="143" name="Rectangle 142">
                <a:extLst>
                  <a:ext uri="{FF2B5EF4-FFF2-40B4-BE49-F238E27FC236}">
                    <a16:creationId xmlns:a16="http://schemas.microsoft.com/office/drawing/2014/main" id="{9271E52B-388C-734D-8677-796EA53FAF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2080" y="4839430"/>
                <a:ext cx="3834319" cy="461665"/>
              </a:xfrm>
              <a:prstGeom prst="rect">
                <a:avLst/>
              </a:prstGeom>
              <a:blipFill>
                <a:blip r:embed="rId14"/>
                <a:stretch>
                  <a:fillRect l="-2640" t="-8108" r="-1320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9" name="Rectangle 148">
            <a:extLst>
              <a:ext uri="{FF2B5EF4-FFF2-40B4-BE49-F238E27FC236}">
                <a16:creationId xmlns:a16="http://schemas.microsoft.com/office/drawing/2014/main" id="{EEA20B61-28DE-FC40-B836-83DEEA8A1E62}"/>
              </a:ext>
            </a:extLst>
          </p:cNvPr>
          <p:cNvSpPr/>
          <p:nvPr/>
        </p:nvSpPr>
        <p:spPr>
          <a:xfrm>
            <a:off x="7159900" y="870022"/>
            <a:ext cx="202786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/>
            <a:r>
              <a:rPr lang="en-US" sz="1350" dirty="0">
                <a:solidFill>
                  <a:srgbClr val="C00000"/>
                </a:solidFill>
                <a:latin typeface="Calibri"/>
              </a:rPr>
              <a:t>* = with minor differences</a:t>
            </a:r>
            <a:endParaRPr lang="en-US" sz="135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2850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" grpId="0"/>
      <p:bldP spid="35" grpId="0" animBg="1"/>
      <p:bldP spid="39" grpId="0"/>
      <p:bldP spid="55" grpId="0" animBg="1"/>
      <p:bldP spid="59" grpId="0"/>
      <p:bldP spid="65" grpId="0" animBg="1"/>
      <p:bldP spid="69" grpId="0"/>
      <p:bldP spid="77" grpId="0" animBg="1"/>
      <p:bldP spid="81" grpId="0"/>
      <p:bldP spid="93" grpId="0" animBg="1"/>
      <p:bldP spid="97" grpId="0"/>
      <p:bldP spid="99" grpId="0"/>
      <p:bldP spid="1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3C5F5B0A-6BD5-D04F-A050-D9990EFCA33A}"/>
              </a:ext>
            </a:extLst>
          </p:cNvPr>
          <p:cNvCxnSpPr>
            <a:cxnSpLocks/>
          </p:cNvCxnSpPr>
          <p:nvPr/>
        </p:nvCxnSpPr>
        <p:spPr>
          <a:xfrm flipV="1">
            <a:off x="1430233" y="2588452"/>
            <a:ext cx="2825843" cy="2949498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15BD4E9-8D35-BD44-9FA1-10CDBED84800}"/>
              </a:ext>
            </a:extLst>
          </p:cNvPr>
          <p:cNvSpPr/>
          <p:nvPr/>
        </p:nvSpPr>
        <p:spPr>
          <a:xfrm>
            <a:off x="1417476" y="3429000"/>
            <a:ext cx="1862202" cy="2108949"/>
          </a:xfrm>
          <a:prstGeom prst="rect">
            <a:avLst/>
          </a:prstGeom>
          <a:solidFill>
            <a:schemeClr val="accent2">
              <a:lumMod val="20000"/>
              <a:lumOff val="80000"/>
              <a:alpha val="39000"/>
            </a:schemeClr>
          </a:solidFill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900">
              <a:solidFill>
                <a:srgbClr val="C00000"/>
              </a:solidFill>
              <a:latin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D3B2EB-7627-F042-B577-428CA5AF1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39E65F0E-D8D0-8548-A870-8F1E432EFAAD}" type="slidenum">
              <a:rPr lang="en-US" sz="1350">
                <a:solidFill>
                  <a:prstClr val="black"/>
                </a:solidFill>
              </a:rPr>
              <a:pPr defTabSz="342900"/>
              <a:t>29</a:t>
            </a:fld>
            <a:endParaRPr lang="en-US" sz="1350">
              <a:solidFill>
                <a:prstClr val="black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0F17980-336E-1746-A3A8-928101512804}"/>
              </a:ext>
            </a:extLst>
          </p:cNvPr>
          <p:cNvGrpSpPr/>
          <p:nvPr/>
        </p:nvGrpSpPr>
        <p:grpSpPr>
          <a:xfrm>
            <a:off x="3815691" y="1063229"/>
            <a:ext cx="4448562" cy="1533888"/>
            <a:chOff x="1850640" y="1319194"/>
            <a:chExt cx="8727967" cy="3009450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78709DA-0D17-3C4A-9D9E-0854E6BF98D6}"/>
                </a:ext>
              </a:extLst>
            </p:cNvPr>
            <p:cNvCxnSpPr>
              <a:cxnSpLocks/>
              <a:endCxn id="13" idx="2"/>
            </p:cNvCxnSpPr>
            <p:nvPr/>
          </p:nvCxnSpPr>
          <p:spPr>
            <a:xfrm>
              <a:off x="1850640" y="3247344"/>
              <a:ext cx="332851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D77B51F9-58B9-9C44-ABFA-0F2321D53671}"/>
                </a:ext>
              </a:extLst>
            </p:cNvPr>
            <p:cNvCxnSpPr>
              <a:cxnSpLocks/>
              <a:stCxn id="13" idx="6"/>
              <a:endCxn id="4" idx="1"/>
            </p:cNvCxnSpPr>
            <p:nvPr/>
          </p:nvCxnSpPr>
          <p:spPr>
            <a:xfrm>
              <a:off x="2487230" y="3247343"/>
              <a:ext cx="217410" cy="2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E48049-9B96-494E-8A06-62FC011C3CC8}"/>
                </a:ext>
              </a:extLst>
            </p:cNvPr>
            <p:cNvSpPr/>
            <p:nvPr/>
          </p:nvSpPr>
          <p:spPr>
            <a:xfrm>
              <a:off x="2183490" y="3095473"/>
              <a:ext cx="303740" cy="30374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900">
                <a:solidFill>
                  <a:srgbClr val="C00000"/>
                </a:solidFill>
                <a:latin typeface="Calibri"/>
              </a:endParaRPr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D9DCEFC-D18F-E045-AAF3-1C7804DE7A78}"/>
                </a:ext>
              </a:extLst>
            </p:cNvPr>
            <p:cNvCxnSpPr>
              <a:stCxn id="13" idx="0"/>
              <a:endCxn id="13" idx="4"/>
            </p:cNvCxnSpPr>
            <p:nvPr/>
          </p:nvCxnSpPr>
          <p:spPr>
            <a:xfrm>
              <a:off x="2335360" y="3095473"/>
              <a:ext cx="0" cy="30374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3232DA8-DC45-7D4B-A540-B0C2911A93EF}"/>
                </a:ext>
              </a:extLst>
            </p:cNvPr>
            <p:cNvCxnSpPr>
              <a:cxnSpLocks/>
              <a:stCxn id="13" idx="2"/>
              <a:endCxn id="13" idx="6"/>
            </p:cNvCxnSpPr>
            <p:nvPr/>
          </p:nvCxnSpPr>
          <p:spPr>
            <a:xfrm>
              <a:off x="2183490" y="3247343"/>
              <a:ext cx="303740" cy="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08B2810-57F7-214C-9787-A8AA90161D15}"/>
                </a:ext>
              </a:extLst>
            </p:cNvPr>
            <p:cNvCxnSpPr>
              <a:cxnSpLocks/>
              <a:stCxn id="28" idx="2"/>
            </p:cNvCxnSpPr>
            <p:nvPr/>
          </p:nvCxnSpPr>
          <p:spPr>
            <a:xfrm>
              <a:off x="2330449" y="1862661"/>
              <a:ext cx="4913" cy="122157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CF3136F3-16C9-104D-8A92-B3F91F484944}"/>
                    </a:ext>
                  </a:extLst>
                </p:cNvPr>
                <p:cNvSpPr txBox="1"/>
                <p:nvPr/>
              </p:nvSpPr>
              <p:spPr>
                <a:xfrm>
                  <a:off x="2035693" y="1319196"/>
                  <a:ext cx="589509" cy="543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CF3136F3-16C9-104D-8A92-B3F91F48494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35693" y="1319196"/>
                  <a:ext cx="589509" cy="543465"/>
                </a:xfrm>
                <a:prstGeom prst="rect">
                  <a:avLst/>
                </a:prstGeom>
                <a:blipFill>
                  <a:blip r:embed="rId3"/>
                  <a:stretch>
                    <a:fillRect l="-16000" r="-8000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D077D53F-A4BB-E14D-B8CD-F521559ECB38}"/>
                </a:ext>
              </a:extLst>
            </p:cNvPr>
            <p:cNvGrpSpPr/>
            <p:nvPr/>
          </p:nvGrpSpPr>
          <p:grpSpPr>
            <a:xfrm>
              <a:off x="2704640" y="2183043"/>
              <a:ext cx="721168" cy="2128603"/>
              <a:chOff x="1756989" y="1907498"/>
              <a:chExt cx="721168" cy="212860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60F61E2-9CC9-0846-9835-613792C2EF6C}"/>
                  </a:ext>
                </a:extLst>
              </p:cNvPr>
              <p:cNvSpPr/>
              <p:nvPr/>
            </p:nvSpPr>
            <p:spPr>
              <a:xfrm>
                <a:off x="1756989" y="1907498"/>
                <a:ext cx="721168" cy="2128603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900">
                  <a:solidFill>
                    <a:srgbClr val="C00000"/>
                  </a:solidFill>
                  <a:latin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0AD0E3B3-14EB-F640-B3A6-5426FF7C0523}"/>
                      </a:ext>
                    </a:extLst>
                  </p:cNvPr>
                  <p:cNvSpPr/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defTabSz="3429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en-US" sz="330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mc:Choice>
            <mc:Fallback xmlns="">
              <p:sp>
                <p:nvSpPr>
                  <p:cNvPr id="31" name="Rectangle 30">
                    <a:extLst>
                      <a:ext uri="{FF2B5EF4-FFF2-40B4-BE49-F238E27FC236}">
                        <a16:creationId xmlns:a16="http://schemas.microsoft.com/office/drawing/2014/main" id="{0AD0E3B3-14EB-F640-B3A6-5426FF7C0523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l="-4167" r="-458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276F94C-36C9-1D4F-A78F-3DF8BF5E0577}"/>
                </a:ext>
              </a:extLst>
            </p:cNvPr>
            <p:cNvCxnSpPr>
              <a:cxnSpLocks/>
              <a:endCxn id="35" idx="2"/>
            </p:cNvCxnSpPr>
            <p:nvPr/>
          </p:nvCxnSpPr>
          <p:spPr>
            <a:xfrm flipV="1">
              <a:off x="3425808" y="3247341"/>
              <a:ext cx="217409" cy="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64E562C7-5D5C-C24B-8BCD-8044EE7EEA1A}"/>
                </a:ext>
              </a:extLst>
            </p:cNvPr>
            <p:cNvCxnSpPr>
              <a:cxnSpLocks/>
              <a:stCxn id="35" idx="6"/>
              <a:endCxn id="47" idx="1"/>
            </p:cNvCxnSpPr>
            <p:nvPr/>
          </p:nvCxnSpPr>
          <p:spPr>
            <a:xfrm>
              <a:off x="3946957" y="3247341"/>
              <a:ext cx="217409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4F6D726B-CA19-0249-8DB5-92A876EB015D}"/>
                </a:ext>
              </a:extLst>
            </p:cNvPr>
            <p:cNvSpPr/>
            <p:nvPr/>
          </p:nvSpPr>
          <p:spPr>
            <a:xfrm>
              <a:off x="3643217" y="3095471"/>
              <a:ext cx="303740" cy="30374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900">
                <a:solidFill>
                  <a:srgbClr val="C00000"/>
                </a:solidFill>
                <a:latin typeface="Calibri"/>
              </a:endParaRP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873EA3A-CEDD-3845-B24D-7284470E80A4}"/>
                </a:ext>
              </a:extLst>
            </p:cNvPr>
            <p:cNvCxnSpPr>
              <a:stCxn id="35" idx="0"/>
              <a:endCxn id="35" idx="4"/>
            </p:cNvCxnSpPr>
            <p:nvPr/>
          </p:nvCxnSpPr>
          <p:spPr>
            <a:xfrm>
              <a:off x="3795087" y="3095471"/>
              <a:ext cx="0" cy="30374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4FD34BD-1E8A-354F-BB45-C746E580263C}"/>
                </a:ext>
              </a:extLst>
            </p:cNvPr>
            <p:cNvCxnSpPr>
              <a:cxnSpLocks/>
              <a:stCxn id="35" idx="2"/>
              <a:endCxn id="35" idx="6"/>
            </p:cNvCxnSpPr>
            <p:nvPr/>
          </p:nvCxnSpPr>
          <p:spPr>
            <a:xfrm>
              <a:off x="3643217" y="3247341"/>
              <a:ext cx="303740" cy="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D5067B33-2630-AB40-A96A-E11B0E5F9B00}"/>
                </a:ext>
              </a:extLst>
            </p:cNvPr>
            <p:cNvCxnSpPr>
              <a:cxnSpLocks/>
              <a:stCxn id="39" idx="2"/>
            </p:cNvCxnSpPr>
            <p:nvPr/>
          </p:nvCxnSpPr>
          <p:spPr>
            <a:xfrm>
              <a:off x="3784955" y="1862659"/>
              <a:ext cx="10134" cy="122157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798838C0-5B1E-854C-972C-A97D8A985710}"/>
                    </a:ext>
                  </a:extLst>
                </p:cNvPr>
                <p:cNvSpPr txBox="1"/>
                <p:nvPr/>
              </p:nvSpPr>
              <p:spPr>
                <a:xfrm>
                  <a:off x="3495420" y="1319194"/>
                  <a:ext cx="579067" cy="543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798838C0-5B1E-854C-972C-A97D8A9857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95420" y="1319194"/>
                  <a:ext cx="579067" cy="543465"/>
                </a:xfrm>
                <a:prstGeom prst="rect">
                  <a:avLst/>
                </a:prstGeom>
                <a:blipFill>
                  <a:blip r:embed="rId5"/>
                  <a:stretch>
                    <a:fillRect l="-16667" r="-8333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3CE9812-1831-FC4F-A79B-A83AB9351F54}"/>
                </a:ext>
              </a:extLst>
            </p:cNvPr>
            <p:cNvGrpSpPr/>
            <p:nvPr/>
          </p:nvGrpSpPr>
          <p:grpSpPr>
            <a:xfrm>
              <a:off x="4164366" y="2183039"/>
              <a:ext cx="721168" cy="2128603"/>
              <a:chOff x="1756989" y="1907498"/>
              <a:chExt cx="721168" cy="2128603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38783D99-F103-4448-ACE8-6910A3F86D4E}"/>
                  </a:ext>
                </a:extLst>
              </p:cNvPr>
              <p:cNvSpPr/>
              <p:nvPr/>
            </p:nvSpPr>
            <p:spPr>
              <a:xfrm>
                <a:off x="1756989" y="1907498"/>
                <a:ext cx="721168" cy="2128603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900">
                  <a:solidFill>
                    <a:srgbClr val="C00000"/>
                  </a:solidFill>
                  <a:latin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8F12C6FB-ABD3-614E-83C1-7B2293AAF542}"/>
                      </a:ext>
                    </a:extLst>
                  </p:cNvPr>
                  <p:cNvSpPr/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defTabSz="3429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en-US" sz="330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mc:Choice>
            <mc:Fallback xmlns="">
              <p:sp>
                <p:nvSpPr>
                  <p:cNvPr id="48" name="Rectangle 47">
                    <a:extLst>
                      <a:ext uri="{FF2B5EF4-FFF2-40B4-BE49-F238E27FC236}">
                        <a16:creationId xmlns:a16="http://schemas.microsoft.com/office/drawing/2014/main" id="{8F12C6FB-ABD3-614E-83C1-7B2293AAF542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44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A5A1419-D6F0-5E4A-A655-45DD64224EEE}"/>
                </a:ext>
              </a:extLst>
            </p:cNvPr>
            <p:cNvGrpSpPr/>
            <p:nvPr/>
          </p:nvGrpSpPr>
          <p:grpSpPr>
            <a:xfrm>
              <a:off x="7626799" y="2200041"/>
              <a:ext cx="721168" cy="2128603"/>
              <a:chOff x="1756989" y="1907498"/>
              <a:chExt cx="721168" cy="2128603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87F5FF7D-F8F5-EC45-8B88-1C80488C12B3}"/>
                  </a:ext>
                </a:extLst>
              </p:cNvPr>
              <p:cNvSpPr/>
              <p:nvPr/>
            </p:nvSpPr>
            <p:spPr>
              <a:xfrm>
                <a:off x="1756989" y="1907498"/>
                <a:ext cx="721168" cy="2128603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900">
                  <a:solidFill>
                    <a:srgbClr val="C00000"/>
                  </a:solidFill>
                  <a:latin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ADF7DE4A-CB8B-2A4B-B09B-4D5404617F4C}"/>
                      </a:ext>
                    </a:extLst>
                  </p:cNvPr>
                  <p:cNvSpPr/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defTabSz="3429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en-US" sz="330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mc:Choice>
            <mc:Fallback xmlns=""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ADF7DE4A-CB8B-2A4B-B09B-4D5404617F4C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r="-44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46C3F47-0E37-E84C-916B-832DBEE7B0D5}"/>
                </a:ext>
              </a:extLst>
            </p:cNvPr>
            <p:cNvCxnSpPr>
              <a:cxnSpLocks/>
              <a:endCxn id="55" idx="2"/>
            </p:cNvCxnSpPr>
            <p:nvPr/>
          </p:nvCxnSpPr>
          <p:spPr>
            <a:xfrm flipV="1">
              <a:off x="8347967" y="3264339"/>
              <a:ext cx="217409" cy="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A1C3380E-C628-064D-ABC3-451B09142304}"/>
                </a:ext>
              </a:extLst>
            </p:cNvPr>
            <p:cNvCxnSpPr>
              <a:cxnSpLocks/>
              <a:stCxn id="55" idx="6"/>
              <a:endCxn id="61" idx="1"/>
            </p:cNvCxnSpPr>
            <p:nvPr/>
          </p:nvCxnSpPr>
          <p:spPr>
            <a:xfrm>
              <a:off x="8869116" y="3264339"/>
              <a:ext cx="217409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83D64956-D552-F04F-B035-D3BDEE90E21E}"/>
                </a:ext>
              </a:extLst>
            </p:cNvPr>
            <p:cNvSpPr/>
            <p:nvPr/>
          </p:nvSpPr>
          <p:spPr>
            <a:xfrm>
              <a:off x="8565376" y="3112469"/>
              <a:ext cx="303740" cy="30374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900">
                <a:solidFill>
                  <a:srgbClr val="C00000"/>
                </a:solidFill>
                <a:latin typeface="Calibri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771A1C11-5DE3-1D48-9761-159E79EEE4DC}"/>
                </a:ext>
              </a:extLst>
            </p:cNvPr>
            <p:cNvCxnSpPr>
              <a:stCxn id="55" idx="0"/>
              <a:endCxn id="55" idx="4"/>
            </p:cNvCxnSpPr>
            <p:nvPr/>
          </p:nvCxnSpPr>
          <p:spPr>
            <a:xfrm>
              <a:off x="8717246" y="3112469"/>
              <a:ext cx="0" cy="30374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1184F34-BF4F-6548-B614-99CE9E02B9D5}"/>
                </a:ext>
              </a:extLst>
            </p:cNvPr>
            <p:cNvCxnSpPr>
              <a:cxnSpLocks/>
              <a:stCxn id="55" idx="2"/>
              <a:endCxn id="55" idx="6"/>
            </p:cNvCxnSpPr>
            <p:nvPr/>
          </p:nvCxnSpPr>
          <p:spPr>
            <a:xfrm>
              <a:off x="8565376" y="3264339"/>
              <a:ext cx="303740" cy="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E7418149-DEF0-A54E-B3DC-A4717769C6F6}"/>
                </a:ext>
              </a:extLst>
            </p:cNvPr>
            <p:cNvCxnSpPr>
              <a:cxnSpLocks/>
              <a:stCxn id="59" idx="2"/>
            </p:cNvCxnSpPr>
            <p:nvPr/>
          </p:nvCxnSpPr>
          <p:spPr>
            <a:xfrm>
              <a:off x="8707617" y="1879658"/>
              <a:ext cx="9631" cy="122157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4C113273-F64A-F345-ADDC-55EAAD2085E6}"/>
                    </a:ext>
                  </a:extLst>
                </p:cNvPr>
                <p:cNvSpPr txBox="1"/>
                <p:nvPr/>
              </p:nvSpPr>
              <p:spPr>
                <a:xfrm>
                  <a:off x="8417580" y="1336193"/>
                  <a:ext cx="580074" cy="543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9</m:t>
                            </m:r>
                          </m:sub>
                        </m:sSub>
                      </m:oMath>
                    </m:oMathPara>
                  </a14:m>
                  <a:endParaRPr lang="en-US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59" name="TextBox 58">
                  <a:extLst>
                    <a:ext uri="{FF2B5EF4-FFF2-40B4-BE49-F238E27FC236}">
                      <a16:creationId xmlns:a16="http://schemas.microsoft.com/office/drawing/2014/main" id="{4C113273-F64A-F345-ADDC-55EAAD2085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17580" y="1336193"/>
                  <a:ext cx="580074" cy="543465"/>
                </a:xfrm>
                <a:prstGeom prst="rect">
                  <a:avLst/>
                </a:prstGeom>
                <a:blipFill>
                  <a:blip r:embed="rId8"/>
                  <a:stretch>
                    <a:fillRect l="-20833" r="-4167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DDD6E76D-F96D-BD46-AF00-3C2F7612DDF3}"/>
                </a:ext>
              </a:extLst>
            </p:cNvPr>
            <p:cNvGrpSpPr/>
            <p:nvPr/>
          </p:nvGrpSpPr>
          <p:grpSpPr>
            <a:xfrm>
              <a:off x="9086525" y="2200037"/>
              <a:ext cx="721168" cy="2128603"/>
              <a:chOff x="1756989" y="1907498"/>
              <a:chExt cx="721168" cy="2128603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C0E180D4-0A45-3E4E-B5EF-8D216D90B444}"/>
                  </a:ext>
                </a:extLst>
              </p:cNvPr>
              <p:cNvSpPr/>
              <p:nvPr/>
            </p:nvSpPr>
            <p:spPr>
              <a:xfrm>
                <a:off x="1756989" y="1907498"/>
                <a:ext cx="721168" cy="2128603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900">
                  <a:solidFill>
                    <a:srgbClr val="C00000"/>
                  </a:solidFill>
                  <a:latin typeface="Calibri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DD8871BA-9612-B441-B8B3-63B769AB26C1}"/>
                      </a:ext>
                    </a:extLst>
                  </p:cNvPr>
                  <p:cNvSpPr/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defTabSz="342900"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330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oMath>
                      </m:oMathPara>
                    </a14:m>
                    <a:endParaRPr lang="en-US" sz="3300">
                      <a:solidFill>
                        <a:prstClr val="black"/>
                      </a:solidFill>
                      <a:latin typeface="Calibri"/>
                    </a:endParaRPr>
                  </a:p>
                </p:txBody>
              </p:sp>
            </mc:Choice>
            <mc:Fallback xmlns="">
              <p:sp>
                <p:nvSpPr>
                  <p:cNvPr id="62" name="Rectangle 61">
                    <a:extLst>
                      <a:ext uri="{FF2B5EF4-FFF2-40B4-BE49-F238E27FC236}">
                        <a16:creationId xmlns:a16="http://schemas.microsoft.com/office/drawing/2014/main" id="{DD8871BA-9612-B441-B8B3-63B769AB26C1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92026" y="2413336"/>
                    <a:ext cx="590071" cy="1177506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l="-4167" r="-4583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72F6DA73-697F-3541-8BAA-8EDB53E516BD}"/>
                </a:ext>
              </a:extLst>
            </p:cNvPr>
            <p:cNvCxnSpPr>
              <a:cxnSpLocks/>
              <a:endCxn id="65" idx="2"/>
            </p:cNvCxnSpPr>
            <p:nvPr/>
          </p:nvCxnSpPr>
          <p:spPr>
            <a:xfrm>
              <a:off x="9825212" y="3285026"/>
              <a:ext cx="218669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42A744EA-E7E8-D14B-8E51-0C3B7AC08286}"/>
                </a:ext>
              </a:extLst>
            </p:cNvPr>
            <p:cNvCxnSpPr>
              <a:cxnSpLocks/>
              <a:stCxn id="65" idx="6"/>
            </p:cNvCxnSpPr>
            <p:nvPr/>
          </p:nvCxnSpPr>
          <p:spPr>
            <a:xfrm>
              <a:off x="10347621" y="3285026"/>
              <a:ext cx="217409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29628598-C42E-324A-8AD2-4151ECBFBAB1}"/>
                </a:ext>
              </a:extLst>
            </p:cNvPr>
            <p:cNvSpPr/>
            <p:nvPr/>
          </p:nvSpPr>
          <p:spPr>
            <a:xfrm>
              <a:off x="10043881" y="3133156"/>
              <a:ext cx="303740" cy="30374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900">
                <a:solidFill>
                  <a:srgbClr val="C00000"/>
                </a:solidFill>
                <a:latin typeface="Calibri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DA3ECEC-873B-AA44-9BD8-A8BF7E198B94}"/>
                </a:ext>
              </a:extLst>
            </p:cNvPr>
            <p:cNvCxnSpPr>
              <a:stCxn id="65" idx="0"/>
              <a:endCxn id="65" idx="4"/>
            </p:cNvCxnSpPr>
            <p:nvPr/>
          </p:nvCxnSpPr>
          <p:spPr>
            <a:xfrm>
              <a:off x="10195751" y="3133156"/>
              <a:ext cx="0" cy="30374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9EBCFA1A-A540-F142-A983-E5E6ED3DDD85}"/>
                </a:ext>
              </a:extLst>
            </p:cNvPr>
            <p:cNvCxnSpPr>
              <a:cxnSpLocks/>
              <a:stCxn id="65" idx="2"/>
              <a:endCxn id="65" idx="6"/>
            </p:cNvCxnSpPr>
            <p:nvPr/>
          </p:nvCxnSpPr>
          <p:spPr>
            <a:xfrm>
              <a:off x="10043881" y="3285026"/>
              <a:ext cx="303740" cy="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89F0F87B-B323-474A-93F6-8928A9D6C0AA}"/>
                </a:ext>
              </a:extLst>
            </p:cNvPr>
            <p:cNvCxnSpPr>
              <a:cxnSpLocks/>
              <a:stCxn id="69" idx="2"/>
              <a:endCxn id="65" idx="0"/>
            </p:cNvCxnSpPr>
            <p:nvPr/>
          </p:nvCxnSpPr>
          <p:spPr>
            <a:xfrm>
              <a:off x="10193150" y="1913861"/>
              <a:ext cx="2602" cy="1219295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DE977FB1-C09C-4B45-8213-664FAD148103}"/>
                    </a:ext>
                  </a:extLst>
                </p:cNvPr>
                <p:cNvSpPr txBox="1"/>
                <p:nvPr/>
              </p:nvSpPr>
              <p:spPr>
                <a:xfrm>
                  <a:off x="9807692" y="1370396"/>
                  <a:ext cx="770915" cy="543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10</m:t>
                            </m:r>
                          </m:sub>
                        </m:sSub>
                      </m:oMath>
                    </m:oMathPara>
                  </a14:m>
                  <a:endParaRPr lang="en-US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DE977FB1-C09C-4B45-8213-664FAD14810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07692" y="1370396"/>
                  <a:ext cx="770915" cy="543465"/>
                </a:xfrm>
                <a:prstGeom prst="rect">
                  <a:avLst/>
                </a:prstGeom>
                <a:blipFill>
                  <a:blip r:embed="rId10"/>
                  <a:stretch>
                    <a:fillRect l="-12500" r="-6250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2E2F8C22-199A-574F-AC1F-95FB8A5D8D75}"/>
                </a:ext>
              </a:extLst>
            </p:cNvPr>
            <p:cNvCxnSpPr>
              <a:cxnSpLocks/>
              <a:endCxn id="77" idx="2"/>
            </p:cNvCxnSpPr>
            <p:nvPr/>
          </p:nvCxnSpPr>
          <p:spPr>
            <a:xfrm flipV="1">
              <a:off x="4881614" y="3263064"/>
              <a:ext cx="217409" cy="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0DE814D6-1991-A840-93AC-9590CE65543A}"/>
                </a:ext>
              </a:extLst>
            </p:cNvPr>
            <p:cNvCxnSpPr>
              <a:cxnSpLocks/>
              <a:stCxn id="77" idx="6"/>
            </p:cNvCxnSpPr>
            <p:nvPr/>
          </p:nvCxnSpPr>
          <p:spPr>
            <a:xfrm>
              <a:off x="5402763" y="3263064"/>
              <a:ext cx="217409" cy="0"/>
            </a:xfrm>
            <a:prstGeom prst="straightConnector1">
              <a:avLst/>
            </a:prstGeom>
            <a:ln>
              <a:solidFill>
                <a:srgbClr val="C00000"/>
              </a:solidFill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47F949F2-4D71-1E43-92A4-F2210621D274}"/>
                </a:ext>
              </a:extLst>
            </p:cNvPr>
            <p:cNvSpPr/>
            <p:nvPr/>
          </p:nvSpPr>
          <p:spPr>
            <a:xfrm>
              <a:off x="5099023" y="3111194"/>
              <a:ext cx="303740" cy="30374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900">
                <a:solidFill>
                  <a:srgbClr val="C00000"/>
                </a:solidFill>
                <a:latin typeface="Calibri"/>
              </a:endParaRPr>
            </a:p>
          </p:txBody>
        </p: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9A79AAF6-5FC3-D541-B7A4-E041FABE1ADC}"/>
                </a:ext>
              </a:extLst>
            </p:cNvPr>
            <p:cNvCxnSpPr>
              <a:stCxn id="77" idx="0"/>
              <a:endCxn id="77" idx="4"/>
            </p:cNvCxnSpPr>
            <p:nvPr/>
          </p:nvCxnSpPr>
          <p:spPr>
            <a:xfrm>
              <a:off x="5250893" y="3111194"/>
              <a:ext cx="0" cy="30374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8CEF728-5553-7240-BABC-AC93C57ABDB4}"/>
                </a:ext>
              </a:extLst>
            </p:cNvPr>
            <p:cNvCxnSpPr>
              <a:cxnSpLocks/>
              <a:stCxn id="77" idx="2"/>
              <a:endCxn id="77" idx="6"/>
            </p:cNvCxnSpPr>
            <p:nvPr/>
          </p:nvCxnSpPr>
          <p:spPr>
            <a:xfrm>
              <a:off x="5099023" y="3263064"/>
              <a:ext cx="303740" cy="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911E1E4B-F4C5-2247-822E-C6EE7FBD64D8}"/>
                </a:ext>
              </a:extLst>
            </p:cNvPr>
            <p:cNvCxnSpPr>
              <a:cxnSpLocks/>
              <a:stCxn id="81" idx="2"/>
            </p:cNvCxnSpPr>
            <p:nvPr/>
          </p:nvCxnSpPr>
          <p:spPr>
            <a:xfrm>
              <a:off x="5245981" y="1878382"/>
              <a:ext cx="4913" cy="122157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A803128-A357-9E4A-BE01-8FC83A98A43E}"/>
                    </a:ext>
                  </a:extLst>
                </p:cNvPr>
                <p:cNvSpPr txBox="1"/>
                <p:nvPr/>
              </p:nvSpPr>
              <p:spPr>
                <a:xfrm>
                  <a:off x="4951225" y="1334917"/>
                  <a:ext cx="589509" cy="543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5A803128-A357-9E4A-BE01-8FC83A98A4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51225" y="1334917"/>
                  <a:ext cx="589509" cy="543465"/>
                </a:xfrm>
                <a:prstGeom prst="rect">
                  <a:avLst/>
                </a:prstGeom>
                <a:blipFill>
                  <a:blip r:embed="rId11"/>
                  <a:stretch>
                    <a:fillRect l="-16000" r="-4000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EE22354-A93B-7F4D-B340-9CCDAAE8F878}"/>
                </a:ext>
              </a:extLst>
            </p:cNvPr>
            <p:cNvCxnSpPr>
              <a:cxnSpLocks/>
              <a:endCxn id="51" idx="1"/>
            </p:cNvCxnSpPr>
            <p:nvPr/>
          </p:nvCxnSpPr>
          <p:spPr>
            <a:xfrm>
              <a:off x="7344000" y="3264339"/>
              <a:ext cx="282799" cy="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53C761FE-7089-F647-A8D4-EE2C96BCAB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20172" y="3263065"/>
              <a:ext cx="1189290" cy="1"/>
            </a:xfrm>
            <a:prstGeom prst="straightConnector1">
              <a:avLst/>
            </a:prstGeom>
            <a:ln>
              <a:solidFill>
                <a:srgbClr val="C00000"/>
              </a:solidFill>
              <a:prstDash val="dash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61FBEFFB-DEFA-D74A-8C8B-653A2FD7AB17}"/>
                </a:ext>
              </a:extLst>
            </p:cNvPr>
            <p:cNvCxnSpPr>
              <a:cxnSpLocks/>
              <a:endCxn id="93" idx="2"/>
            </p:cNvCxnSpPr>
            <p:nvPr/>
          </p:nvCxnSpPr>
          <p:spPr>
            <a:xfrm flipV="1">
              <a:off x="6829982" y="3263064"/>
              <a:ext cx="217409" cy="4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3579E3E2-0DEF-A745-AA0F-877CCBCE3D87}"/>
                </a:ext>
              </a:extLst>
            </p:cNvPr>
            <p:cNvSpPr/>
            <p:nvPr/>
          </p:nvSpPr>
          <p:spPr>
            <a:xfrm>
              <a:off x="7047391" y="3111194"/>
              <a:ext cx="303740" cy="303740"/>
            </a:xfrm>
            <a:prstGeom prst="ellipse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900">
                <a:solidFill>
                  <a:srgbClr val="C00000"/>
                </a:solidFill>
                <a:latin typeface="Calibri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8D9F7AB0-CAFF-9E48-BBD5-52472021B968}"/>
                </a:ext>
              </a:extLst>
            </p:cNvPr>
            <p:cNvCxnSpPr>
              <a:stCxn id="93" idx="0"/>
              <a:endCxn id="93" idx="4"/>
            </p:cNvCxnSpPr>
            <p:nvPr/>
          </p:nvCxnSpPr>
          <p:spPr>
            <a:xfrm>
              <a:off x="7199261" y="3111194"/>
              <a:ext cx="0" cy="30374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C6343D7-D45A-284C-9164-23CE7AC6E35A}"/>
                </a:ext>
              </a:extLst>
            </p:cNvPr>
            <p:cNvCxnSpPr>
              <a:cxnSpLocks/>
              <a:stCxn id="93" idx="2"/>
              <a:endCxn id="93" idx="6"/>
            </p:cNvCxnSpPr>
            <p:nvPr/>
          </p:nvCxnSpPr>
          <p:spPr>
            <a:xfrm>
              <a:off x="7047391" y="3263064"/>
              <a:ext cx="303740" cy="0"/>
            </a:xfrm>
            <a:prstGeom prst="line">
              <a:avLst/>
            </a:prstGeom>
            <a:ln>
              <a:solidFill>
                <a:srgbClr val="C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Arrow Connector 95">
              <a:extLst>
                <a:ext uri="{FF2B5EF4-FFF2-40B4-BE49-F238E27FC236}">
                  <a16:creationId xmlns:a16="http://schemas.microsoft.com/office/drawing/2014/main" id="{689BD05A-6D4C-9D42-9A8B-B2D9E569D7EF}"/>
                </a:ext>
              </a:extLst>
            </p:cNvPr>
            <p:cNvCxnSpPr>
              <a:cxnSpLocks/>
              <a:stCxn id="97" idx="2"/>
            </p:cNvCxnSpPr>
            <p:nvPr/>
          </p:nvCxnSpPr>
          <p:spPr>
            <a:xfrm>
              <a:off x="7194347" y="1878382"/>
              <a:ext cx="4917" cy="122157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FAA1521D-6865-EA48-B31E-0692907FD62B}"/>
                    </a:ext>
                  </a:extLst>
                </p:cNvPr>
                <p:cNvSpPr txBox="1"/>
                <p:nvPr/>
              </p:nvSpPr>
              <p:spPr>
                <a:xfrm>
                  <a:off x="6899592" y="1334917"/>
                  <a:ext cx="589509" cy="54346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Helvetica" charset="0"/>
                                <a:cs typeface="Helvetica" charset="0"/>
                              </a:rPr>
                              <m:t>8</m:t>
                            </m:r>
                          </m:sub>
                        </m:sSub>
                      </m:oMath>
                    </m:oMathPara>
                  </a14:m>
                  <a:endParaRPr lang="en-US" err="1">
                    <a:solidFill>
                      <a:srgbClr val="C00000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endParaRPr>
                </a:p>
              </p:txBody>
            </p:sp>
          </mc:Choice>
          <mc:Fallback xmlns="">
            <p:sp>
              <p:nvSpPr>
                <p:cNvPr id="97" name="TextBox 96">
                  <a:extLst>
                    <a:ext uri="{FF2B5EF4-FFF2-40B4-BE49-F238E27FC236}">
                      <a16:creationId xmlns:a16="http://schemas.microsoft.com/office/drawing/2014/main" id="{FAA1521D-6865-EA48-B31E-0692907FD6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9592" y="1334917"/>
                  <a:ext cx="589509" cy="543465"/>
                </a:xfrm>
                <a:prstGeom prst="rect">
                  <a:avLst/>
                </a:prstGeom>
                <a:blipFill>
                  <a:blip r:embed="rId12"/>
                  <a:stretch>
                    <a:fillRect l="-20833" r="-4167" b="-130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8566567-D283-D149-AA73-47B69E2466E3}"/>
                  </a:ext>
                </a:extLst>
              </p:cNvPr>
              <p:cNvSpPr/>
              <p:nvPr/>
            </p:nvSpPr>
            <p:spPr>
              <a:xfrm>
                <a:off x="1540435" y="3663447"/>
                <a:ext cx="312475" cy="32235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5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8566567-D283-D149-AA73-47B69E2466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435" y="3663447"/>
                <a:ext cx="312475" cy="32235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20A6ADF-D407-E640-95B8-B3A3478C846C}"/>
                  </a:ext>
                </a:extLst>
              </p:cNvPr>
              <p:cNvSpPr/>
              <p:nvPr/>
            </p:nvSpPr>
            <p:spPr>
              <a:xfrm>
                <a:off x="1540435" y="4084725"/>
                <a:ext cx="312475" cy="32235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5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120A6ADF-D407-E640-95B8-B3A3478C84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435" y="4084725"/>
                <a:ext cx="312475" cy="32235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893B4D1-1748-4F4A-AE03-102D7C008CD0}"/>
                  </a:ext>
                </a:extLst>
              </p:cNvPr>
              <p:cNvSpPr/>
              <p:nvPr/>
            </p:nvSpPr>
            <p:spPr>
              <a:xfrm>
                <a:off x="1540435" y="5080767"/>
                <a:ext cx="312475" cy="32235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5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893B4D1-1748-4F4A-AE03-102D7C008C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0435" y="5080767"/>
                <a:ext cx="312475" cy="32235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3CE26AA8-B129-B14B-ADF7-D46B800AF1A8}"/>
              </a:ext>
            </a:extLst>
          </p:cNvPr>
          <p:cNvCxnSpPr>
            <a:cxnSpLocks/>
            <a:endCxn id="70" idx="1"/>
          </p:cNvCxnSpPr>
          <p:nvPr/>
        </p:nvCxnSpPr>
        <p:spPr>
          <a:xfrm>
            <a:off x="1328633" y="3824626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83CCB71C-FA3E-0842-A306-865A6D69FCB6}"/>
              </a:ext>
            </a:extLst>
          </p:cNvPr>
          <p:cNvCxnSpPr>
            <a:cxnSpLocks/>
          </p:cNvCxnSpPr>
          <p:nvPr/>
        </p:nvCxnSpPr>
        <p:spPr>
          <a:xfrm>
            <a:off x="1852909" y="3824625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3D3E650E-EC07-6244-A7C1-903BBCA686E3}"/>
              </a:ext>
            </a:extLst>
          </p:cNvPr>
          <p:cNvCxnSpPr>
            <a:cxnSpLocks/>
          </p:cNvCxnSpPr>
          <p:nvPr/>
        </p:nvCxnSpPr>
        <p:spPr>
          <a:xfrm>
            <a:off x="1328633" y="4245902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043FCF24-FFA6-3D44-8E59-A45FFFC9815A}"/>
              </a:ext>
            </a:extLst>
          </p:cNvPr>
          <p:cNvCxnSpPr>
            <a:cxnSpLocks/>
          </p:cNvCxnSpPr>
          <p:nvPr/>
        </p:nvCxnSpPr>
        <p:spPr>
          <a:xfrm>
            <a:off x="1875507" y="4245902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77AF7568-C74E-AB4B-A7D4-F189CD05E085}"/>
              </a:ext>
            </a:extLst>
          </p:cNvPr>
          <p:cNvCxnSpPr>
            <a:cxnSpLocks/>
          </p:cNvCxnSpPr>
          <p:nvPr/>
        </p:nvCxnSpPr>
        <p:spPr>
          <a:xfrm>
            <a:off x="1328633" y="5241945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A936061F-E178-0D4F-A097-EE449DA50CA7}"/>
              </a:ext>
            </a:extLst>
          </p:cNvPr>
          <p:cNvCxnSpPr>
            <a:cxnSpLocks/>
          </p:cNvCxnSpPr>
          <p:nvPr/>
        </p:nvCxnSpPr>
        <p:spPr>
          <a:xfrm>
            <a:off x="1852909" y="5241945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06E0749B-B931-294F-8E1E-9FCD44A956B8}"/>
              </a:ext>
            </a:extLst>
          </p:cNvPr>
          <p:cNvSpPr/>
          <p:nvPr/>
        </p:nvSpPr>
        <p:spPr>
          <a:xfrm>
            <a:off x="2395920" y="3643993"/>
            <a:ext cx="746598" cy="1686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FEFF7A5-60C1-3448-BEF8-17B75ACE29F0}"/>
                  </a:ext>
                </a:extLst>
              </p:cNvPr>
              <p:cNvSpPr/>
              <p:nvPr/>
            </p:nvSpPr>
            <p:spPr>
              <a:xfrm>
                <a:off x="2557402" y="4267889"/>
                <a:ext cx="5223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FEFF7A5-60C1-3448-BEF8-17B75ACE29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7402" y="4267889"/>
                <a:ext cx="522387" cy="461665"/>
              </a:xfrm>
              <a:prstGeom prst="rect">
                <a:avLst/>
              </a:prstGeom>
              <a:blipFill>
                <a:blip r:embed="rId16"/>
                <a:stretch>
                  <a:fillRect l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07DDE320-CF34-394F-9B8D-1BD1F0D73927}"/>
              </a:ext>
            </a:extLst>
          </p:cNvPr>
          <p:cNvCxnSpPr>
            <a:cxnSpLocks/>
          </p:cNvCxnSpPr>
          <p:nvPr/>
        </p:nvCxnSpPr>
        <p:spPr>
          <a:xfrm>
            <a:off x="3142518" y="3805171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600F14C6-9E8F-844E-9659-3B0F417141CE}"/>
              </a:ext>
            </a:extLst>
          </p:cNvPr>
          <p:cNvCxnSpPr>
            <a:cxnSpLocks/>
          </p:cNvCxnSpPr>
          <p:nvPr/>
        </p:nvCxnSpPr>
        <p:spPr>
          <a:xfrm>
            <a:off x="3142518" y="4226448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B5BB1405-0F04-4F48-B7F1-51F185B6E822}"/>
              </a:ext>
            </a:extLst>
          </p:cNvPr>
          <p:cNvCxnSpPr>
            <a:cxnSpLocks/>
          </p:cNvCxnSpPr>
          <p:nvPr/>
        </p:nvCxnSpPr>
        <p:spPr>
          <a:xfrm>
            <a:off x="3142518" y="5215078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38A7FE2-8421-A943-85A8-379563FD388B}"/>
              </a:ext>
            </a:extLst>
          </p:cNvPr>
          <p:cNvCxnSpPr>
            <a:cxnSpLocks/>
          </p:cNvCxnSpPr>
          <p:nvPr/>
        </p:nvCxnSpPr>
        <p:spPr>
          <a:xfrm flipV="1">
            <a:off x="1421305" y="1483529"/>
            <a:ext cx="2847521" cy="1918966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B03F044-02FA-6F4E-B71C-7517645C2D0B}"/>
                  </a:ext>
                </a:extLst>
              </p:cNvPr>
              <p:cNvSpPr/>
              <p:nvPr/>
            </p:nvSpPr>
            <p:spPr>
              <a:xfrm>
                <a:off x="1406328" y="3360216"/>
                <a:ext cx="139717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50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B03F044-02FA-6F4E-B71C-7517645C2D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328" y="3360216"/>
                <a:ext cx="139717" cy="323165"/>
              </a:xfrm>
              <a:prstGeom prst="rect">
                <a:avLst/>
              </a:prstGeom>
              <a:blipFill>
                <a:blip r:embed="rId17"/>
                <a:stretch>
                  <a:fillRect r="-5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B5CEB11-06D9-CA41-89C1-969C77B7DAD6}"/>
                  </a:ext>
                </a:extLst>
              </p:cNvPr>
              <p:cNvSpPr/>
              <p:nvPr/>
            </p:nvSpPr>
            <p:spPr>
              <a:xfrm>
                <a:off x="4690115" y="3086470"/>
                <a:ext cx="3589765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/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𝑆</m:t>
                    </m:r>
                  </m:oMath>
                </a14:m>
                <a:r>
                  <a:rPr lang="en-US" sz="2100">
                    <a:solidFill>
                      <a:prstClr val="black"/>
                    </a:solidFill>
                    <a:latin typeface="Calibri"/>
                  </a:rPr>
                  <a:t> = non-linear </a:t>
                </a:r>
                <a:r>
                  <a:rPr lang="en-US" sz="2100" b="1">
                    <a:solidFill>
                      <a:srgbClr val="C00000"/>
                    </a:solidFill>
                    <a:latin typeface="Calibri"/>
                  </a:rPr>
                  <a:t>substitution box</a:t>
                </a: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3B5CEB11-06D9-CA41-89C1-969C77B7DAD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0115" y="3086470"/>
                <a:ext cx="3589765" cy="415498"/>
              </a:xfrm>
              <a:prstGeom prst="rect">
                <a:avLst/>
              </a:prstGeom>
              <a:blipFill>
                <a:blip r:embed="rId18"/>
                <a:stretch>
                  <a:fillRect t="-5882" r="-1060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E42C1EE0-FD2C-6E45-A14B-E8537DB6BD64}"/>
                  </a:ext>
                </a:extLst>
              </p:cNvPr>
              <p:cNvSpPr/>
              <p:nvPr/>
            </p:nvSpPr>
            <p:spPr>
              <a:xfrm>
                <a:off x="4669340" y="5116693"/>
                <a:ext cx="2720938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/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sz="2100">
                    <a:solidFill>
                      <a:prstClr val="black"/>
                    </a:solidFill>
                    <a:latin typeface="Calibri"/>
                  </a:rPr>
                  <a:t> = linear </a:t>
                </a:r>
                <a:r>
                  <a:rPr lang="en-US" sz="2100" b="1">
                    <a:solidFill>
                      <a:srgbClr val="C00000"/>
                    </a:solidFill>
                    <a:latin typeface="Calibri"/>
                  </a:rPr>
                  <a:t>mixing layer</a:t>
                </a:r>
              </a:p>
            </p:txBody>
          </p:sp>
        </mc:Choice>
        <mc:Fallback xmlns="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E42C1EE0-FD2C-6E45-A14B-E8537DB6BD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340" y="5116693"/>
                <a:ext cx="2720938" cy="415498"/>
              </a:xfrm>
              <a:prstGeom prst="rect">
                <a:avLst/>
              </a:prstGeom>
              <a:blipFill>
                <a:blip r:embed="rId19"/>
                <a:stretch>
                  <a:fillRect t="-8824" r="-1860" b="-294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2B1A55D-3E11-9149-ADA6-B276899E6E29}"/>
                  </a:ext>
                </a:extLst>
              </p:cNvPr>
              <p:cNvSpPr/>
              <p:nvPr/>
            </p:nvSpPr>
            <p:spPr>
              <a:xfrm>
                <a:off x="5104518" y="3611697"/>
                <a:ext cx="3003194" cy="1136337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wrap="none">
                <a:spAutoFit/>
              </a:bodyPr>
              <a:lstStyle/>
              <a:p>
                <a:pPr defTabSz="342900"/>
                <a:r>
                  <a:rPr lang="en-US" sz="2100" b="1" dirty="0">
                    <a:solidFill>
                      <a:srgbClr val="C00000"/>
                    </a:solidFill>
                    <a:latin typeface="Calibri"/>
                  </a:rPr>
                  <a:t>AES: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1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sz="2100" dirty="0">
                    <a:solidFill>
                      <a:srgbClr val="0070C0"/>
                    </a:solidFill>
                    <a:latin typeface="Calibri"/>
                  </a:rPr>
                  <a:t> </a:t>
                </a:r>
                <a:endParaRPr lang="en-US" sz="210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p>
                                <m:sSupPr>
                                  <m:ctrlPr>
                                    <a:rPr lang="en-US" sz="21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1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sz="2100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  </m:t>
                              </m:r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≠0</m:t>
                              </m:r>
                            </m:e>
                            <m:e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&amp;0,        </m:t>
                              </m:r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=0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1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A2B1A55D-3E11-9149-ADA6-B276899E6E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518" y="3611697"/>
                <a:ext cx="3003194" cy="1136337"/>
              </a:xfrm>
              <a:prstGeom prst="rect">
                <a:avLst/>
              </a:prstGeom>
              <a:blipFill>
                <a:blip r:embed="rId20"/>
                <a:stretch>
                  <a:fillRect l="-11345" t="-108696" b="-19673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4" name="TextBox 103">
            <a:extLst>
              <a:ext uri="{FF2B5EF4-FFF2-40B4-BE49-F238E27FC236}">
                <a16:creationId xmlns:a16="http://schemas.microsoft.com/office/drawing/2014/main" id="{31B6AD42-B4B5-DF48-B573-998E1C995827}"/>
              </a:ext>
            </a:extLst>
          </p:cNvPr>
          <p:cNvSpPr txBox="1"/>
          <p:nvPr/>
        </p:nvSpPr>
        <p:spPr>
          <a:xfrm>
            <a:off x="464251" y="1100256"/>
            <a:ext cx="3118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b="1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AES is a Substitution-Permutation Network (SPN)</a:t>
            </a:r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64AC5F3E-CEC0-FB43-AAFC-3D50F3204239}"/>
              </a:ext>
            </a:extLst>
          </p:cNvPr>
          <p:cNvCxnSpPr>
            <a:cxnSpLocks/>
          </p:cNvCxnSpPr>
          <p:nvPr/>
        </p:nvCxnSpPr>
        <p:spPr>
          <a:xfrm flipV="1">
            <a:off x="3275419" y="2585054"/>
            <a:ext cx="1343121" cy="2979278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0E4C841-EDA8-3B49-9784-9B8768959343}"/>
              </a:ext>
            </a:extLst>
          </p:cNvPr>
          <p:cNvCxnSpPr>
            <a:cxnSpLocks/>
          </p:cNvCxnSpPr>
          <p:nvPr/>
        </p:nvCxnSpPr>
        <p:spPr>
          <a:xfrm flipV="1">
            <a:off x="3276581" y="1506924"/>
            <a:ext cx="1350888" cy="1915565"/>
          </a:xfrm>
          <a:prstGeom prst="line">
            <a:avLst/>
          </a:prstGeom>
          <a:ln w="9525">
            <a:solidFill>
              <a:srgbClr val="C00000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A8598434-C057-6546-9392-8868BAD57C36}"/>
              </a:ext>
            </a:extLst>
          </p:cNvPr>
          <p:cNvGrpSpPr/>
          <p:nvPr/>
        </p:nvGrpSpPr>
        <p:grpSpPr>
          <a:xfrm>
            <a:off x="1216461" y="3620256"/>
            <a:ext cx="104626" cy="408738"/>
            <a:chOff x="1724481" y="1379984"/>
            <a:chExt cx="229591" cy="89693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AA514D10-F213-E74F-9AB6-C726DD8E2DD0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3ED1D5A6-07A2-944A-92A0-A85046A20F31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420E3531-6E7F-4642-8066-20F8A9633489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29663F73-4F09-0841-895F-2A031E26ED14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AAF2FB3-B89D-0C49-93F4-C72E5BF2559D}"/>
                  </a:ext>
                </a:extLst>
              </p:cNvPr>
              <p:cNvSpPr txBox="1"/>
              <p:nvPr/>
            </p:nvSpPr>
            <p:spPr>
              <a:xfrm rot="16200000">
                <a:off x="998849" y="3760079"/>
                <a:ext cx="225383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 xmlns:m="http://schemas.openxmlformats.org/officeDocument/2006/math">
                    <m:r>
                      <a:rPr lang="en-US" sz="9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Helvetica" charset="0"/>
                        <a:cs typeface="Helvetica" charset="0"/>
                      </a:rPr>
                      <m:t>𝑏</m:t>
                    </m:r>
                  </m:oMath>
                </a14:m>
                <a:r>
                  <a:rPr lang="en-US" sz="900">
                    <a:solidFill>
                      <a:prstClr val="black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rPr>
                  <a:t>-bit</a:t>
                </a: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3AAF2FB3-B89D-0C49-93F4-C72E5BF255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998849" y="3760079"/>
                <a:ext cx="225383" cy="138499"/>
              </a:xfrm>
              <a:prstGeom prst="rect">
                <a:avLst/>
              </a:prstGeom>
              <a:blipFill>
                <a:blip r:embed="rId21"/>
                <a:stretch>
                  <a:fillRect l="-25000" t="-26316" r="-33333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9A0A6552-19F8-6144-B662-B3E2993720C8}"/>
              </a:ext>
            </a:extLst>
          </p:cNvPr>
          <p:cNvCxnSpPr>
            <a:cxnSpLocks/>
          </p:cNvCxnSpPr>
          <p:nvPr/>
        </p:nvCxnSpPr>
        <p:spPr>
          <a:xfrm flipV="1">
            <a:off x="1114661" y="3612111"/>
            <a:ext cx="0" cy="97552"/>
          </a:xfrm>
          <a:prstGeom prst="straightConnector1">
            <a:avLst/>
          </a:prstGeom>
          <a:ln w="9525">
            <a:solidFill>
              <a:schemeClr val="accent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5B464048-858D-D443-A9C7-51375B7696FF}"/>
              </a:ext>
            </a:extLst>
          </p:cNvPr>
          <p:cNvCxnSpPr/>
          <p:nvPr/>
        </p:nvCxnSpPr>
        <p:spPr>
          <a:xfrm flipH="1">
            <a:off x="1007661" y="3620256"/>
            <a:ext cx="191617" cy="0"/>
          </a:xfrm>
          <a:prstGeom prst="line">
            <a:avLst/>
          </a:prstGeom>
          <a:ln w="952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7793B8C8-2807-4C4C-9B42-5C7D4DF2374A}"/>
              </a:ext>
            </a:extLst>
          </p:cNvPr>
          <p:cNvCxnSpPr>
            <a:cxnSpLocks/>
            <a:stCxn id="133" idx="1"/>
          </p:cNvCxnSpPr>
          <p:nvPr/>
        </p:nvCxnSpPr>
        <p:spPr>
          <a:xfrm>
            <a:off x="1111541" y="3942020"/>
            <a:ext cx="1716" cy="93769"/>
          </a:xfrm>
          <a:prstGeom prst="straightConnector1">
            <a:avLst/>
          </a:prstGeom>
          <a:ln w="9525">
            <a:solidFill>
              <a:schemeClr val="accent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05F93CF2-5219-B445-B9D2-6346F514FF8B}"/>
              </a:ext>
            </a:extLst>
          </p:cNvPr>
          <p:cNvGrpSpPr/>
          <p:nvPr/>
        </p:nvGrpSpPr>
        <p:grpSpPr>
          <a:xfrm>
            <a:off x="1218819" y="4035789"/>
            <a:ext cx="104626" cy="408738"/>
            <a:chOff x="1724481" y="1379984"/>
            <a:chExt cx="229591" cy="896938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9260FF02-523F-F045-8679-B8EF4A0A22BD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5CB1B9C9-597D-DA48-ADCA-FD9A40E3E2DD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1775E3A4-8DC6-3446-BADD-FD62F0275AA4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1F83C119-4C63-5D4E-90CA-4B55490C0AA6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962C2367-A423-314A-A2A0-E63A4E008929}"/>
              </a:ext>
            </a:extLst>
          </p:cNvPr>
          <p:cNvGrpSpPr/>
          <p:nvPr/>
        </p:nvGrpSpPr>
        <p:grpSpPr>
          <a:xfrm>
            <a:off x="1213918" y="5037576"/>
            <a:ext cx="104626" cy="408738"/>
            <a:chOff x="1724481" y="1379984"/>
            <a:chExt cx="229591" cy="896938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C61B3F19-AC70-CA48-BC90-BA61EF997561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C44769CC-74F5-7A47-82BB-D2E5F27CB365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314BA43A-EB14-7F43-B0EF-AC06E75E2085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E72B3452-D5B2-A444-AB7D-3CB6A9577515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sp>
        <p:nvSpPr>
          <p:cNvPr id="148" name="TextBox 147">
            <a:extLst>
              <a:ext uri="{FF2B5EF4-FFF2-40B4-BE49-F238E27FC236}">
                <a16:creationId xmlns:a16="http://schemas.microsoft.com/office/drawing/2014/main" id="{6B2EC8FE-2121-0445-A4DE-5D79FB06FAE1}"/>
              </a:ext>
            </a:extLst>
          </p:cNvPr>
          <p:cNvSpPr txBox="1"/>
          <p:nvPr/>
        </p:nvSpPr>
        <p:spPr>
          <a:xfrm rot="5400000">
            <a:off x="1017698" y="4533350"/>
            <a:ext cx="62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</a:t>
            </a:r>
          </a:p>
        </p:txBody>
      </p: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D155C700-380C-AE4F-8F99-6E8F253E0733}"/>
              </a:ext>
            </a:extLst>
          </p:cNvPr>
          <p:cNvCxnSpPr/>
          <p:nvPr/>
        </p:nvCxnSpPr>
        <p:spPr>
          <a:xfrm flipH="1">
            <a:off x="1022301" y="4030616"/>
            <a:ext cx="191617" cy="0"/>
          </a:xfrm>
          <a:prstGeom prst="line">
            <a:avLst/>
          </a:prstGeom>
          <a:ln w="952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3CC79380-CB39-9445-9986-0001724E7132}"/>
              </a:ext>
            </a:extLst>
          </p:cNvPr>
          <p:cNvGrpSpPr/>
          <p:nvPr/>
        </p:nvGrpSpPr>
        <p:grpSpPr>
          <a:xfrm>
            <a:off x="3361015" y="3598805"/>
            <a:ext cx="104626" cy="408738"/>
            <a:chOff x="1724481" y="1379984"/>
            <a:chExt cx="229591" cy="896938"/>
          </a:xfrm>
          <a:noFill/>
        </p:grpSpPr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ACEC0087-4307-5149-B29A-7E809600B758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F1E8BD7F-640D-A94F-A7CF-8B30EE6C29F4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37B4AB78-C2DB-7E40-955F-E624D10A928F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8EF14ABB-05EA-774B-87ED-1C0FDDC519F9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58" name="Group 157">
            <a:extLst>
              <a:ext uri="{FF2B5EF4-FFF2-40B4-BE49-F238E27FC236}">
                <a16:creationId xmlns:a16="http://schemas.microsoft.com/office/drawing/2014/main" id="{F8EB07B2-1686-BF48-BFFF-D1E074858872}"/>
              </a:ext>
            </a:extLst>
          </p:cNvPr>
          <p:cNvGrpSpPr/>
          <p:nvPr/>
        </p:nvGrpSpPr>
        <p:grpSpPr>
          <a:xfrm>
            <a:off x="3363373" y="4014338"/>
            <a:ext cx="104626" cy="408738"/>
            <a:chOff x="1724481" y="1379984"/>
            <a:chExt cx="229591" cy="896938"/>
          </a:xfrm>
        </p:grpSpPr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1E3800DC-6138-1644-8FB2-98BC4D381789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A882E85-0250-2947-A09F-1F77B2B1A4BF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28AC9380-37A6-404C-BCE2-DE054887287B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A43B7036-1BE9-F34F-8E79-AF06DCC15306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0397549-073D-254A-A17D-FD5AAE4E5D94}"/>
              </a:ext>
            </a:extLst>
          </p:cNvPr>
          <p:cNvGrpSpPr/>
          <p:nvPr/>
        </p:nvGrpSpPr>
        <p:grpSpPr>
          <a:xfrm>
            <a:off x="3358473" y="5016125"/>
            <a:ext cx="104626" cy="408738"/>
            <a:chOff x="1724481" y="1379984"/>
            <a:chExt cx="229591" cy="896938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837A21F5-8693-FE45-8DBC-84A41591BECF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65" name="Rectangle 164">
              <a:extLst>
                <a:ext uri="{FF2B5EF4-FFF2-40B4-BE49-F238E27FC236}">
                  <a16:creationId xmlns:a16="http://schemas.microsoft.com/office/drawing/2014/main" id="{4D965AB4-2293-FD49-B873-54DE3508DBD8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30163BB8-D7D2-D746-8584-03D4B0AB3000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42754EB0-4D68-6E4B-A8ED-076383DCAAC3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sp>
        <p:nvSpPr>
          <p:cNvPr id="168" name="TextBox 167">
            <a:extLst>
              <a:ext uri="{FF2B5EF4-FFF2-40B4-BE49-F238E27FC236}">
                <a16:creationId xmlns:a16="http://schemas.microsoft.com/office/drawing/2014/main" id="{D74D67DE-CB9E-234C-BC52-CB6AF570CD62}"/>
              </a:ext>
            </a:extLst>
          </p:cNvPr>
          <p:cNvSpPr txBox="1"/>
          <p:nvPr/>
        </p:nvSpPr>
        <p:spPr>
          <a:xfrm rot="5400000">
            <a:off x="3172301" y="4513417"/>
            <a:ext cx="62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1E053387-8E94-0A46-9487-105875131A84}"/>
              </a:ext>
            </a:extLst>
          </p:cNvPr>
          <p:cNvGrpSpPr/>
          <p:nvPr/>
        </p:nvGrpSpPr>
        <p:grpSpPr>
          <a:xfrm>
            <a:off x="2074068" y="3607205"/>
            <a:ext cx="104626" cy="408738"/>
            <a:chOff x="1724481" y="1379984"/>
            <a:chExt cx="229591" cy="89693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4222BF64-9AC8-FD40-B289-C9331F3809B9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F84E2A84-6681-D24E-A7F6-BB709A4097BA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C72C27D9-1AE3-1440-8EC6-710B8F2B6E32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2B9D50C0-00A6-8A41-A8CA-72497EE31341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1C068B0B-DD54-3449-B4A9-CA0E8A71E478}"/>
              </a:ext>
            </a:extLst>
          </p:cNvPr>
          <p:cNvGrpSpPr/>
          <p:nvPr/>
        </p:nvGrpSpPr>
        <p:grpSpPr>
          <a:xfrm>
            <a:off x="2076426" y="4022738"/>
            <a:ext cx="104626" cy="408738"/>
            <a:chOff x="1724481" y="1379984"/>
            <a:chExt cx="229591" cy="896938"/>
          </a:xfrm>
        </p:grpSpPr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15933E99-ABFB-8540-BEA7-3394C45E21A3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B0C9D1AB-C887-DF4E-AD92-EA9AD2FCC471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32F5A99D-35E6-FB44-BCC5-D64D4D238FF9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A51FBF6-A8C2-6747-93B1-389EF0DC63DE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95" name="Group 194">
            <a:extLst>
              <a:ext uri="{FF2B5EF4-FFF2-40B4-BE49-F238E27FC236}">
                <a16:creationId xmlns:a16="http://schemas.microsoft.com/office/drawing/2014/main" id="{DB775CB1-CCA1-9646-9482-3BF884A3922E}"/>
              </a:ext>
            </a:extLst>
          </p:cNvPr>
          <p:cNvGrpSpPr/>
          <p:nvPr/>
        </p:nvGrpSpPr>
        <p:grpSpPr>
          <a:xfrm>
            <a:off x="2071526" y="5024525"/>
            <a:ext cx="104626" cy="408738"/>
            <a:chOff x="1724481" y="1379984"/>
            <a:chExt cx="229591" cy="896938"/>
          </a:xfrm>
        </p:grpSpPr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89033045-2D55-0F4F-83B3-33C45BC8BD94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97" name="Rectangle 196">
              <a:extLst>
                <a:ext uri="{FF2B5EF4-FFF2-40B4-BE49-F238E27FC236}">
                  <a16:creationId xmlns:a16="http://schemas.microsoft.com/office/drawing/2014/main" id="{6F208747-940D-1744-A89B-5CC7754BC024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98" name="Rectangle 197">
              <a:extLst>
                <a:ext uri="{FF2B5EF4-FFF2-40B4-BE49-F238E27FC236}">
                  <a16:creationId xmlns:a16="http://schemas.microsoft.com/office/drawing/2014/main" id="{565123A8-93A9-6B4C-9E5C-FE3B653C480F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99" name="Rectangle 198">
              <a:extLst>
                <a:ext uri="{FF2B5EF4-FFF2-40B4-BE49-F238E27FC236}">
                  <a16:creationId xmlns:a16="http://schemas.microsoft.com/office/drawing/2014/main" id="{D83453A5-026E-B64F-B34C-27AAC9598CA1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sp>
        <p:nvSpPr>
          <p:cNvPr id="200" name="TextBox 199">
            <a:extLst>
              <a:ext uri="{FF2B5EF4-FFF2-40B4-BE49-F238E27FC236}">
                <a16:creationId xmlns:a16="http://schemas.microsoft.com/office/drawing/2014/main" id="{A5003191-6B75-CB42-848B-472C1888EE67}"/>
              </a:ext>
            </a:extLst>
          </p:cNvPr>
          <p:cNvSpPr txBox="1"/>
          <p:nvPr/>
        </p:nvSpPr>
        <p:spPr>
          <a:xfrm rot="5400000">
            <a:off x="1875305" y="4520298"/>
            <a:ext cx="62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</a:t>
            </a:r>
          </a:p>
        </p:txBody>
      </p: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60FEB652-D576-DE4B-8CDC-711CD1E61519}"/>
              </a:ext>
            </a:extLst>
          </p:cNvPr>
          <p:cNvCxnSpPr>
            <a:cxnSpLocks/>
          </p:cNvCxnSpPr>
          <p:nvPr/>
        </p:nvCxnSpPr>
        <p:spPr>
          <a:xfrm>
            <a:off x="2179323" y="3823544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6D99884E-53D9-C248-B530-D2F95CD09D39}"/>
              </a:ext>
            </a:extLst>
          </p:cNvPr>
          <p:cNvCxnSpPr>
            <a:cxnSpLocks/>
          </p:cNvCxnSpPr>
          <p:nvPr/>
        </p:nvCxnSpPr>
        <p:spPr>
          <a:xfrm>
            <a:off x="2201920" y="4244821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86084A58-1A6B-4942-ACA4-53D421C50A3F}"/>
              </a:ext>
            </a:extLst>
          </p:cNvPr>
          <p:cNvCxnSpPr>
            <a:cxnSpLocks/>
          </p:cNvCxnSpPr>
          <p:nvPr/>
        </p:nvCxnSpPr>
        <p:spPr>
          <a:xfrm>
            <a:off x="2179323" y="5240864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4874F5AF-3896-7744-BB1A-3D185C791CEE}"/>
                  </a:ext>
                </a:extLst>
              </p:cNvPr>
              <p:cNvSpPr/>
              <p:nvPr/>
            </p:nvSpPr>
            <p:spPr>
              <a:xfrm>
                <a:off x="6797420" y="4718015"/>
                <a:ext cx="1649491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/>
                <a:r>
                  <a:rPr lang="en-US" sz="1350" dirty="0">
                    <a:solidFill>
                      <a:srgbClr val="C00000"/>
                    </a:solidFill>
                    <a:latin typeface="Calibri"/>
                  </a:rPr>
                  <a:t>[+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350" dirty="0">
                    <a:solidFill>
                      <a:srgbClr val="C00000"/>
                    </a:solidFill>
                    <a:latin typeface="Calibri"/>
                  </a:rPr>
                  <a:t>-affine function]</a:t>
                </a:r>
                <a:endParaRPr lang="en-US" sz="135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206" name="Rectangle 205">
                <a:extLst>
                  <a:ext uri="{FF2B5EF4-FFF2-40B4-BE49-F238E27FC236}">
                    <a16:creationId xmlns:a16="http://schemas.microsoft.com/office/drawing/2014/main" id="{4874F5AF-3896-7744-BB1A-3D185C791C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7420" y="4718015"/>
                <a:ext cx="1649491" cy="300082"/>
              </a:xfrm>
              <a:prstGeom prst="rect">
                <a:avLst/>
              </a:prstGeom>
              <a:blipFill>
                <a:blip r:embed="rId22"/>
                <a:stretch>
                  <a:fillRect l="-763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657B43-F850-9D9F-44FA-3A300D89D20E}"/>
                  </a:ext>
                </a:extLst>
              </p:cNvPr>
              <p:cNvSpPr txBox="1"/>
              <p:nvPr/>
            </p:nvSpPr>
            <p:spPr>
              <a:xfrm>
                <a:off x="516503" y="2573747"/>
                <a:ext cx="127801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𝑛</m:t>
                      </m:r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=</m:t>
                      </m:r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𝑘</m:t>
                      </m:r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×</m:t>
                      </m:r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𝑏</m:t>
                      </m:r>
                    </m:oMath>
                  </m:oMathPara>
                </a14:m>
                <a:endParaRPr lang="en-US" sz="2100">
                  <a:solidFill>
                    <a:srgbClr val="0070C0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7657B43-F850-9D9F-44FA-3A300D89D2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503" y="2573747"/>
                <a:ext cx="1278010" cy="415498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0218461-5758-52A5-505D-4CC9E9E3EEEB}"/>
                  </a:ext>
                </a:extLst>
              </p:cNvPr>
              <p:cNvSpPr/>
              <p:nvPr/>
            </p:nvSpPr>
            <p:spPr>
              <a:xfrm>
                <a:off x="5083694" y="3600564"/>
                <a:ext cx="1770678" cy="79900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  <p:txBody>
              <a:bodyPr wrap="none">
                <a:spAutoFit/>
              </a:bodyPr>
              <a:lstStyle/>
              <a:p>
                <a:pPr defTabSz="342900"/>
                <a:r>
                  <a:rPr lang="en-US" sz="2100" b="1" dirty="0">
                    <a:solidFill>
                      <a:srgbClr val="C00000"/>
                    </a:solidFill>
                    <a:latin typeface="Calibri"/>
                  </a:rPr>
                  <a:t>AES: </a:t>
                </a:r>
                <a14:m>
                  <m:oMath xmlns:m="http://schemas.openxmlformats.org/officeDocument/2006/math">
                    <m:r>
                      <a:rPr lang="en-US" sz="21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1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=8</m:t>
                    </m:r>
                  </m:oMath>
                </a14:m>
                <a:r>
                  <a:rPr lang="en-US" sz="2100" dirty="0">
                    <a:solidFill>
                      <a:srgbClr val="0070C0"/>
                    </a:solidFill>
                    <a:latin typeface="Calibri"/>
                  </a:rPr>
                  <a:t> </a:t>
                </a:r>
                <a:endParaRPr lang="en-US" sz="2100" i="1" dirty="0">
                  <a:solidFill>
                    <a:srgbClr val="0070C0"/>
                  </a:solidFill>
                  <a:latin typeface="Cambria Math" panose="02040503050406030204" pitchFamily="18" charset="0"/>
                </a:endParaRPr>
              </a:p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1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sSup>
                            <m:sSupPr>
                              <m:ctrlP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sz="2100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p>
                          </m:sSup>
                          <m:r>
                            <a:rPr lang="en-US" sz="21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sz="210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0218461-5758-52A5-505D-4CC9E9E3EE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694" y="3600564"/>
                <a:ext cx="1770678" cy="799001"/>
              </a:xfrm>
              <a:prstGeom prst="rect">
                <a:avLst/>
              </a:prstGeom>
              <a:blipFill>
                <a:blip r:embed="rId24"/>
                <a:stretch>
                  <a:fillRect l="-3546" t="-461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E32FC2-33B9-A9DE-2379-8A5586EE449E}"/>
                  </a:ext>
                </a:extLst>
              </p:cNvPr>
              <p:cNvSpPr/>
              <p:nvPr/>
            </p:nvSpPr>
            <p:spPr>
              <a:xfrm>
                <a:off x="5552362" y="4383661"/>
                <a:ext cx="1649491" cy="3000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342900"/>
                <a:r>
                  <a:rPr lang="en-US" sz="1350" dirty="0">
                    <a:solidFill>
                      <a:srgbClr val="C00000"/>
                    </a:solidFill>
                    <a:latin typeface="Calibri"/>
                  </a:rPr>
                  <a:t>[+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350" dirty="0">
                    <a:solidFill>
                      <a:srgbClr val="C00000"/>
                    </a:solidFill>
                    <a:latin typeface="Calibri"/>
                  </a:rPr>
                  <a:t>-affine function]</a:t>
                </a:r>
                <a:endParaRPr lang="en-US" sz="1350" dirty="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DE32FC2-33B9-A9DE-2379-8A5586EE449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2362" y="4383661"/>
                <a:ext cx="1649491" cy="300082"/>
              </a:xfrm>
              <a:prstGeom prst="rect">
                <a:avLst/>
              </a:prstGeom>
              <a:blipFill>
                <a:blip r:embed="rId25"/>
                <a:stretch>
                  <a:fillRect l="-769" t="-4167" b="-2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007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70" grpId="0" animBg="1"/>
      <p:bldP spid="71" grpId="0" animBg="1"/>
      <p:bldP spid="72" grpId="0" animBg="1"/>
      <p:bldP spid="15" grpId="0" animBg="1"/>
      <p:bldP spid="17" grpId="0"/>
      <p:bldP spid="102" grpId="0"/>
      <p:bldP spid="24" grpId="0"/>
      <p:bldP spid="103" grpId="0"/>
      <p:bldP spid="27" grpId="0" animBg="1"/>
      <p:bldP spid="27" grpId="1" animBg="1"/>
      <p:bldP spid="133" grpId="0"/>
      <p:bldP spid="148" grpId="0"/>
      <p:bldP spid="168" grpId="0"/>
      <p:bldP spid="200" grpId="0"/>
      <p:bldP spid="206" grpId="0"/>
      <p:bldP spid="206" grpId="1"/>
      <p:bldP spid="3" grpId="0"/>
      <p:bldP spid="7" grpId="0" animBg="1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222B2-4F75-674D-499F-555BA4E36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Mixing layers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94730AB-A46B-98A7-D5AA-F1DF99F8F4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91658" y="2002417"/>
                <a:ext cx="7542645" cy="3712264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Usually described by matrix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sSup>
                          <m:sSup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sub>
                      <m:sup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E.g., </a:t>
                </a:r>
                <a:r>
                  <a:rPr lang="en-US" b="1" dirty="0">
                    <a:solidFill>
                      <a:srgbClr val="C00000"/>
                    </a:solidFill>
                  </a:rPr>
                  <a:t>maximum branch number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∀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𝔽</m:t>
                        </m:r>
                      </m:e>
                      <m:sub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p>
                        </m:sSup>
                      </m:sub>
                      <m:sup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bSup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∖{</m:t>
                    </m:r>
                    <m:r>
                      <a:rPr lang="en-US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dirty="0"/>
                  <a:t> we have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wt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wt</m:t>
                    </m:r>
                    <m:d>
                      <m:d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</m:d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Can be built from any MDS code (e.g., Reed-Solomon codes)</a:t>
                </a:r>
              </a:p>
              <a:p>
                <a:pPr lvl="1"/>
                <a:r>
                  <a:rPr lang="en-US" sz="1200" dirty="0"/>
                  <a:t>Note: AES has lower branch number, but we will ignore that for this talk.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394730AB-A46B-98A7-D5AA-F1DF99F8F4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91658" y="2002417"/>
                <a:ext cx="7542645" cy="3712264"/>
              </a:xfrm>
              <a:blipFill>
                <a:blip r:embed="rId3"/>
                <a:stretch>
                  <a:fillRect l="-1176" r="-3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4F00710-6565-A974-F2DA-4C7714ED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39E65F0E-D8D0-8548-A870-8F1E432EFAAD}" type="slidenum">
              <a:rPr lang="en-US" sz="1350">
                <a:solidFill>
                  <a:prstClr val="black"/>
                </a:solidFill>
              </a:rPr>
              <a:pPr defTabSz="342900"/>
              <a:t>30</a:t>
            </a:fld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11BA9BD-0CBA-110E-5F7B-DAE962CD8908}"/>
              </a:ext>
            </a:extLst>
          </p:cNvPr>
          <p:cNvSpPr/>
          <p:nvPr/>
        </p:nvSpPr>
        <p:spPr>
          <a:xfrm>
            <a:off x="6876248" y="926034"/>
            <a:ext cx="1862202" cy="2108949"/>
          </a:xfrm>
          <a:prstGeom prst="rect">
            <a:avLst/>
          </a:prstGeom>
          <a:solidFill>
            <a:schemeClr val="accent2">
              <a:lumMod val="20000"/>
              <a:lumOff val="80000"/>
              <a:alpha val="39000"/>
            </a:schemeClr>
          </a:solidFill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900">
              <a:solidFill>
                <a:srgbClr val="C00000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D5D1278-EC93-8DA5-23AF-F45B05EB7791}"/>
                  </a:ext>
                </a:extLst>
              </p:cNvPr>
              <p:cNvSpPr/>
              <p:nvPr/>
            </p:nvSpPr>
            <p:spPr>
              <a:xfrm>
                <a:off x="6999207" y="1160481"/>
                <a:ext cx="312475" cy="32235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5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BD5D1278-EC93-8DA5-23AF-F45B05EB7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207" y="1160481"/>
                <a:ext cx="312475" cy="32235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2763A19-25D8-B4EE-1BD9-1C0FCE5BD636}"/>
                  </a:ext>
                </a:extLst>
              </p:cNvPr>
              <p:cNvSpPr/>
              <p:nvPr/>
            </p:nvSpPr>
            <p:spPr>
              <a:xfrm>
                <a:off x="6999207" y="1581759"/>
                <a:ext cx="312475" cy="32235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5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2763A19-25D8-B4EE-1BD9-1C0FCE5BD6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207" y="1581759"/>
                <a:ext cx="312475" cy="32235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F79CFCE-351C-9E95-40FD-4ECE63C81067}"/>
                  </a:ext>
                </a:extLst>
              </p:cNvPr>
              <p:cNvSpPr/>
              <p:nvPr/>
            </p:nvSpPr>
            <p:spPr>
              <a:xfrm>
                <a:off x="6999207" y="2577801"/>
                <a:ext cx="312475" cy="32235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sz="15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4F79CFCE-351C-9E95-40FD-4ECE63C810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9207" y="2577801"/>
                <a:ext cx="312475" cy="32235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rgbClr val="C00000"/>
                </a:solidFill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CDB67368-16A7-13CD-1AA4-0273F77DAB6B}"/>
              </a:ext>
            </a:extLst>
          </p:cNvPr>
          <p:cNvCxnSpPr>
            <a:cxnSpLocks/>
            <a:endCxn id="75" idx="1"/>
          </p:cNvCxnSpPr>
          <p:nvPr/>
        </p:nvCxnSpPr>
        <p:spPr>
          <a:xfrm>
            <a:off x="6787405" y="1321660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12B7D346-4C99-DC95-C310-6E5091246573}"/>
              </a:ext>
            </a:extLst>
          </p:cNvPr>
          <p:cNvCxnSpPr>
            <a:cxnSpLocks/>
          </p:cNvCxnSpPr>
          <p:nvPr/>
        </p:nvCxnSpPr>
        <p:spPr>
          <a:xfrm>
            <a:off x="7311681" y="1321659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FF5BA566-86DC-F0BE-D7BC-670E88D919D8}"/>
              </a:ext>
            </a:extLst>
          </p:cNvPr>
          <p:cNvCxnSpPr>
            <a:cxnSpLocks/>
          </p:cNvCxnSpPr>
          <p:nvPr/>
        </p:nvCxnSpPr>
        <p:spPr>
          <a:xfrm>
            <a:off x="6787405" y="1742936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8660E7E4-4FF0-2876-E41A-43A3A4F91F60}"/>
              </a:ext>
            </a:extLst>
          </p:cNvPr>
          <p:cNvCxnSpPr>
            <a:cxnSpLocks/>
          </p:cNvCxnSpPr>
          <p:nvPr/>
        </p:nvCxnSpPr>
        <p:spPr>
          <a:xfrm>
            <a:off x="7334278" y="1742936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EC8F8B44-C69A-0355-AB64-CF1EA7B31DB8}"/>
              </a:ext>
            </a:extLst>
          </p:cNvPr>
          <p:cNvCxnSpPr>
            <a:cxnSpLocks/>
          </p:cNvCxnSpPr>
          <p:nvPr/>
        </p:nvCxnSpPr>
        <p:spPr>
          <a:xfrm>
            <a:off x="6787405" y="2738979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90C63D29-9A71-7218-A52B-E32926807FA3}"/>
              </a:ext>
            </a:extLst>
          </p:cNvPr>
          <p:cNvCxnSpPr>
            <a:cxnSpLocks/>
          </p:cNvCxnSpPr>
          <p:nvPr/>
        </p:nvCxnSpPr>
        <p:spPr>
          <a:xfrm>
            <a:off x="7311681" y="2738979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8D31A589-B5D7-EBFC-1BD1-78158F3A8B5C}"/>
              </a:ext>
            </a:extLst>
          </p:cNvPr>
          <p:cNvSpPr/>
          <p:nvPr/>
        </p:nvSpPr>
        <p:spPr>
          <a:xfrm>
            <a:off x="7854692" y="1141027"/>
            <a:ext cx="746598" cy="16863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342900"/>
            <a:endParaRPr lang="en-US" sz="1350">
              <a:solidFill>
                <a:srgbClr val="C00000"/>
              </a:solidFill>
              <a:latin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D8EB8D1-7019-B831-58FB-253F1DBC1838}"/>
                  </a:ext>
                </a:extLst>
              </p:cNvPr>
              <p:cNvSpPr/>
              <p:nvPr/>
            </p:nvSpPr>
            <p:spPr>
              <a:xfrm>
                <a:off x="8016174" y="1764923"/>
                <a:ext cx="5223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</m:oMath>
                  </m:oMathPara>
                </a14:m>
                <a:endParaRPr lang="en-US" sz="2400">
                  <a:solidFill>
                    <a:srgbClr val="C00000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FD8EB8D1-7019-B831-58FB-253F1DBC18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16174" y="1764923"/>
                <a:ext cx="522387" cy="461665"/>
              </a:xfrm>
              <a:prstGeom prst="rect">
                <a:avLst/>
              </a:prstGeom>
              <a:blipFill>
                <a:blip r:embed="rId7"/>
                <a:stretch>
                  <a:fillRect l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16CAA1C9-7E87-D009-B7AB-67030318E153}"/>
              </a:ext>
            </a:extLst>
          </p:cNvPr>
          <p:cNvCxnSpPr>
            <a:cxnSpLocks/>
          </p:cNvCxnSpPr>
          <p:nvPr/>
        </p:nvCxnSpPr>
        <p:spPr>
          <a:xfrm>
            <a:off x="8601289" y="1302205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55037C0F-9D2F-D311-83E2-6B25B8DA8214}"/>
              </a:ext>
            </a:extLst>
          </p:cNvPr>
          <p:cNvCxnSpPr>
            <a:cxnSpLocks/>
          </p:cNvCxnSpPr>
          <p:nvPr/>
        </p:nvCxnSpPr>
        <p:spPr>
          <a:xfrm>
            <a:off x="8601289" y="1723482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552114B6-8E0E-0C5E-D7A9-3AA66D84B4F7}"/>
              </a:ext>
            </a:extLst>
          </p:cNvPr>
          <p:cNvCxnSpPr>
            <a:cxnSpLocks/>
          </p:cNvCxnSpPr>
          <p:nvPr/>
        </p:nvCxnSpPr>
        <p:spPr>
          <a:xfrm>
            <a:off x="8601289" y="2712112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C5539A3-D336-12CE-4AF1-848D252D76E6}"/>
                  </a:ext>
                </a:extLst>
              </p:cNvPr>
              <p:cNvSpPr/>
              <p:nvPr/>
            </p:nvSpPr>
            <p:spPr>
              <a:xfrm>
                <a:off x="6865099" y="857250"/>
                <a:ext cx="139717" cy="3231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34290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500" i="1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</m:oMath>
                  </m:oMathPara>
                </a14:m>
                <a:endParaRPr lang="en-US" sz="1500">
                  <a:solidFill>
                    <a:prstClr val="black"/>
                  </a:solidFill>
                  <a:latin typeface="Calibri"/>
                </a:endParaRPr>
              </a:p>
            </p:txBody>
          </p:sp>
        </mc:Choice>
        <mc:Fallback xmlns=""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EC5539A3-D336-12CE-4AF1-848D252D76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5099" y="857250"/>
                <a:ext cx="139717" cy="323165"/>
              </a:xfrm>
              <a:prstGeom prst="rect">
                <a:avLst/>
              </a:prstGeom>
              <a:blipFill>
                <a:blip r:embed="rId8"/>
                <a:stretch>
                  <a:fillRect r="-58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0" name="Group 89">
            <a:extLst>
              <a:ext uri="{FF2B5EF4-FFF2-40B4-BE49-F238E27FC236}">
                <a16:creationId xmlns:a16="http://schemas.microsoft.com/office/drawing/2014/main" id="{856437F0-E5D2-5A7E-F3BB-A06B377DC057}"/>
              </a:ext>
            </a:extLst>
          </p:cNvPr>
          <p:cNvGrpSpPr/>
          <p:nvPr/>
        </p:nvGrpSpPr>
        <p:grpSpPr>
          <a:xfrm>
            <a:off x="6675232" y="1117290"/>
            <a:ext cx="104626" cy="408738"/>
            <a:chOff x="1724481" y="1379984"/>
            <a:chExt cx="229591" cy="89693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25D6D9D7-EB0B-D00E-081A-0DA5311C4A0F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CE81EC3F-6E9C-A7B2-9821-4F2695DAC7C8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713242C-F37B-9F21-020D-C94FD7399C74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D0451F1A-FA47-78DF-B4E7-933317106341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EFB0399-97B1-8176-650F-624249006540}"/>
                  </a:ext>
                </a:extLst>
              </p:cNvPr>
              <p:cNvSpPr txBox="1"/>
              <p:nvPr/>
            </p:nvSpPr>
            <p:spPr>
              <a:xfrm rot="16200000">
                <a:off x="6457621" y="1257113"/>
                <a:ext cx="225383" cy="1384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defTabSz="342900"/>
                <a14:m>
                  <m:oMath xmlns:m="http://schemas.openxmlformats.org/officeDocument/2006/math">
                    <m:r>
                      <a:rPr lang="en-US" sz="9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Helvetica" charset="0"/>
                        <a:cs typeface="Helvetica" charset="0"/>
                      </a:rPr>
                      <m:t>𝑏</m:t>
                    </m:r>
                  </m:oMath>
                </a14:m>
                <a:r>
                  <a:rPr lang="en-US" sz="900">
                    <a:solidFill>
                      <a:prstClr val="black"/>
                    </a:solidFill>
                    <a:latin typeface="Candara" panose="020E0502030303020204" pitchFamily="34" charset="0"/>
                    <a:ea typeface="Helvetica" charset="0"/>
                    <a:cs typeface="Helvetica" charset="0"/>
                  </a:rPr>
                  <a:t>-bit</a:t>
                </a:r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6EFB0399-97B1-8176-650F-6242490065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6457621" y="1257113"/>
                <a:ext cx="225383" cy="138499"/>
              </a:xfrm>
              <a:prstGeom prst="rect">
                <a:avLst/>
              </a:prstGeom>
              <a:blipFill>
                <a:blip r:embed="rId9"/>
                <a:stretch>
                  <a:fillRect l="-25000" t="-31579" r="-41667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2598341F-FACF-2A49-21A3-C7A34E4F6B44}"/>
              </a:ext>
            </a:extLst>
          </p:cNvPr>
          <p:cNvCxnSpPr>
            <a:cxnSpLocks/>
          </p:cNvCxnSpPr>
          <p:nvPr/>
        </p:nvCxnSpPr>
        <p:spPr>
          <a:xfrm flipV="1">
            <a:off x="6573432" y="1109145"/>
            <a:ext cx="0" cy="97552"/>
          </a:xfrm>
          <a:prstGeom prst="straightConnector1">
            <a:avLst/>
          </a:prstGeom>
          <a:ln w="9525">
            <a:solidFill>
              <a:schemeClr val="accent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AD54FBC-9472-C002-E6C4-A95340817BBA}"/>
              </a:ext>
            </a:extLst>
          </p:cNvPr>
          <p:cNvCxnSpPr/>
          <p:nvPr/>
        </p:nvCxnSpPr>
        <p:spPr>
          <a:xfrm flipH="1">
            <a:off x="6466432" y="1117290"/>
            <a:ext cx="191617" cy="0"/>
          </a:xfrm>
          <a:prstGeom prst="line">
            <a:avLst/>
          </a:prstGeom>
          <a:ln w="952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0F6816B4-32E5-4452-416F-9C75F1BDECBD}"/>
              </a:ext>
            </a:extLst>
          </p:cNvPr>
          <p:cNvCxnSpPr>
            <a:cxnSpLocks/>
            <a:stCxn id="95" idx="1"/>
          </p:cNvCxnSpPr>
          <p:nvPr/>
        </p:nvCxnSpPr>
        <p:spPr>
          <a:xfrm>
            <a:off x="6570313" y="1439054"/>
            <a:ext cx="1715" cy="93769"/>
          </a:xfrm>
          <a:prstGeom prst="straightConnector1">
            <a:avLst/>
          </a:prstGeom>
          <a:ln w="9525">
            <a:solidFill>
              <a:schemeClr val="accent1"/>
            </a:solidFill>
            <a:headEnd type="none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9" name="Group 98">
            <a:extLst>
              <a:ext uri="{FF2B5EF4-FFF2-40B4-BE49-F238E27FC236}">
                <a16:creationId xmlns:a16="http://schemas.microsoft.com/office/drawing/2014/main" id="{B4CBE763-C90F-768A-BD6E-090FAC399D7C}"/>
              </a:ext>
            </a:extLst>
          </p:cNvPr>
          <p:cNvGrpSpPr/>
          <p:nvPr/>
        </p:nvGrpSpPr>
        <p:grpSpPr>
          <a:xfrm>
            <a:off x="6677590" y="1532823"/>
            <a:ext cx="104626" cy="408738"/>
            <a:chOff x="1724481" y="1379984"/>
            <a:chExt cx="229591" cy="896938"/>
          </a:xfrm>
        </p:grpSpPr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BD8FD645-9590-39F3-D347-ADD3E2A7FAED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EF896585-9432-A188-AD4C-FF58D0D396C8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0DDF6BB-3F68-3877-F4AD-25FCF3608912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CF887B24-62CA-2A13-CDB7-9147ED2CA92D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C6A7AD3-9FD1-967A-8424-D5A3A5D932FB}"/>
              </a:ext>
            </a:extLst>
          </p:cNvPr>
          <p:cNvGrpSpPr/>
          <p:nvPr/>
        </p:nvGrpSpPr>
        <p:grpSpPr>
          <a:xfrm>
            <a:off x="6672690" y="2534610"/>
            <a:ext cx="104626" cy="408738"/>
            <a:chOff x="1724481" y="1379984"/>
            <a:chExt cx="229591" cy="896938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55205F5-EFD5-2CF9-094C-F132B7A930D3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99F17AAF-0FF5-02F5-FF03-506C710E45C4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668F46B8-DE19-3EDA-E617-92F5B94EFEAA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F5B1F70F-D846-ED30-8531-301619148149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sp>
        <p:nvSpPr>
          <p:cNvPr id="109" name="TextBox 108">
            <a:extLst>
              <a:ext uri="{FF2B5EF4-FFF2-40B4-BE49-F238E27FC236}">
                <a16:creationId xmlns:a16="http://schemas.microsoft.com/office/drawing/2014/main" id="{A9D2BCB8-5CD1-52F2-A928-55B3D3C8F78E}"/>
              </a:ext>
            </a:extLst>
          </p:cNvPr>
          <p:cNvSpPr txBox="1"/>
          <p:nvPr/>
        </p:nvSpPr>
        <p:spPr>
          <a:xfrm rot="5400000">
            <a:off x="6476469" y="2030384"/>
            <a:ext cx="62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</a:t>
            </a:r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39178E4F-62D8-77FD-1021-E4C40EBA64AB}"/>
              </a:ext>
            </a:extLst>
          </p:cNvPr>
          <p:cNvCxnSpPr/>
          <p:nvPr/>
        </p:nvCxnSpPr>
        <p:spPr>
          <a:xfrm flipH="1">
            <a:off x="6481073" y="1527650"/>
            <a:ext cx="191617" cy="0"/>
          </a:xfrm>
          <a:prstGeom prst="line">
            <a:avLst/>
          </a:prstGeom>
          <a:ln w="9525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9EF78CB-CFD5-ADCC-A7CB-ED3BA6C5D158}"/>
              </a:ext>
            </a:extLst>
          </p:cNvPr>
          <p:cNvGrpSpPr/>
          <p:nvPr/>
        </p:nvGrpSpPr>
        <p:grpSpPr>
          <a:xfrm>
            <a:off x="8819787" y="1095839"/>
            <a:ext cx="104626" cy="408738"/>
            <a:chOff x="1724481" y="1379984"/>
            <a:chExt cx="229591" cy="896938"/>
          </a:xfrm>
          <a:noFill/>
        </p:grpSpPr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6BD39E6-00C3-3CBA-4214-66259A2185B2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09D0B6E3-C7BE-9731-A93E-F2568EBCAC71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C66F17C5-171F-99FA-7420-7FA0D8E0C9E7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8853ECFB-5336-99CB-B733-6A922623BB50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CB3188F3-82D9-F3B5-C720-A8622B851EE8}"/>
              </a:ext>
            </a:extLst>
          </p:cNvPr>
          <p:cNvGrpSpPr/>
          <p:nvPr/>
        </p:nvGrpSpPr>
        <p:grpSpPr>
          <a:xfrm>
            <a:off x="8822145" y="1511372"/>
            <a:ext cx="104626" cy="408738"/>
            <a:chOff x="1724481" y="1379984"/>
            <a:chExt cx="229591" cy="896938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B8FF4C9E-1A27-47C5-6392-72E961D7D378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36E9E39-A65C-72B9-54E8-77654ECB57BD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7D76B02E-5334-A2FD-D0FA-558F2ADD716D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6E15C6FE-6D2E-E602-5F99-E407E12C2088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FAEFB896-D2CB-652D-79DE-C823EF0B3D3B}"/>
              </a:ext>
            </a:extLst>
          </p:cNvPr>
          <p:cNvGrpSpPr/>
          <p:nvPr/>
        </p:nvGrpSpPr>
        <p:grpSpPr>
          <a:xfrm>
            <a:off x="8817244" y="2513159"/>
            <a:ext cx="104626" cy="408738"/>
            <a:chOff x="1724481" y="1379984"/>
            <a:chExt cx="229591" cy="896938"/>
          </a:xfrm>
        </p:grpSpPr>
        <p:sp>
          <p:nvSpPr>
            <p:cNvPr id="122" name="Rectangle 121">
              <a:extLst>
                <a:ext uri="{FF2B5EF4-FFF2-40B4-BE49-F238E27FC236}">
                  <a16:creationId xmlns:a16="http://schemas.microsoft.com/office/drawing/2014/main" id="{121A5180-D2C1-C81B-A4F4-170E1FD7A6AD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97D9FDAF-4238-A714-1395-CFC8596104A0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FA6C1566-C795-9F83-EBAE-13D7CA300172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5EE0E8B5-B17D-B66C-4104-A8D94C9E49DA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4A1A1ED7-9E35-46E2-C2AF-365A1ADE8D07}"/>
              </a:ext>
            </a:extLst>
          </p:cNvPr>
          <p:cNvSpPr txBox="1"/>
          <p:nvPr/>
        </p:nvSpPr>
        <p:spPr>
          <a:xfrm rot="5400000">
            <a:off x="8631072" y="2010451"/>
            <a:ext cx="62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18A71A82-9A98-9495-E00B-F9267CDEC583}"/>
              </a:ext>
            </a:extLst>
          </p:cNvPr>
          <p:cNvGrpSpPr/>
          <p:nvPr/>
        </p:nvGrpSpPr>
        <p:grpSpPr>
          <a:xfrm>
            <a:off x="7532840" y="1104239"/>
            <a:ext cx="104626" cy="408738"/>
            <a:chOff x="1724481" y="1379984"/>
            <a:chExt cx="229591" cy="89693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7EBECD3-B3AF-B93A-583C-2CAED28C06B3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C05DCAD3-B95F-BE70-A207-CF3068094B18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4A418BF7-E965-ACD7-91ED-610728907DE9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1" name="Rectangle 130">
              <a:extLst>
                <a:ext uri="{FF2B5EF4-FFF2-40B4-BE49-F238E27FC236}">
                  <a16:creationId xmlns:a16="http://schemas.microsoft.com/office/drawing/2014/main" id="{75A4D60A-F040-C35B-2CC3-2912DC55C389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grp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4C2C3DAA-EF37-EB09-AE23-8A45A6C96596}"/>
              </a:ext>
            </a:extLst>
          </p:cNvPr>
          <p:cNvGrpSpPr/>
          <p:nvPr/>
        </p:nvGrpSpPr>
        <p:grpSpPr>
          <a:xfrm>
            <a:off x="7535198" y="1519772"/>
            <a:ext cx="104626" cy="408738"/>
            <a:chOff x="1724481" y="1379984"/>
            <a:chExt cx="229591" cy="896938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E60331AF-B105-CA63-BC34-03AB6E2EE4D3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D2764343-D04F-0299-3EA9-635D91E8D148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933F92A2-0710-E0E5-7E15-615C47DA8CB6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87543E71-B8F1-0694-54CB-BAD09CAB6C69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A38CB23-1542-39B9-41AA-4C07A210989A}"/>
              </a:ext>
            </a:extLst>
          </p:cNvPr>
          <p:cNvGrpSpPr/>
          <p:nvPr/>
        </p:nvGrpSpPr>
        <p:grpSpPr>
          <a:xfrm>
            <a:off x="7530297" y="2521559"/>
            <a:ext cx="104626" cy="408738"/>
            <a:chOff x="1724481" y="1379984"/>
            <a:chExt cx="229591" cy="896938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B5EB5CFE-6A07-8D21-D0BB-ED20F070ABE5}"/>
                </a:ext>
              </a:extLst>
            </p:cNvPr>
            <p:cNvSpPr/>
            <p:nvPr/>
          </p:nvSpPr>
          <p:spPr>
            <a:xfrm>
              <a:off x="1724481" y="1379984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D34AB034-083E-317E-CA3F-60DF9EB977E0}"/>
                </a:ext>
              </a:extLst>
            </p:cNvPr>
            <p:cNvSpPr/>
            <p:nvPr/>
          </p:nvSpPr>
          <p:spPr>
            <a:xfrm>
              <a:off x="1724481" y="1605030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423724E3-F63A-078C-E2D4-7EDACCAA62AA}"/>
                </a:ext>
              </a:extLst>
            </p:cNvPr>
            <p:cNvSpPr/>
            <p:nvPr/>
          </p:nvSpPr>
          <p:spPr>
            <a:xfrm>
              <a:off x="1724481" y="1826079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A0A066C3-A2FC-5CC3-D56C-B8D6DD8E4A71}"/>
                </a:ext>
              </a:extLst>
            </p:cNvPr>
            <p:cNvSpPr/>
            <p:nvPr/>
          </p:nvSpPr>
          <p:spPr>
            <a:xfrm>
              <a:off x="1728275" y="2051125"/>
              <a:ext cx="225797" cy="225797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sp>
        <p:nvSpPr>
          <p:cNvPr id="142" name="TextBox 141">
            <a:extLst>
              <a:ext uri="{FF2B5EF4-FFF2-40B4-BE49-F238E27FC236}">
                <a16:creationId xmlns:a16="http://schemas.microsoft.com/office/drawing/2014/main" id="{5654538D-86C3-EE27-16E6-EB893185AE0E}"/>
              </a:ext>
            </a:extLst>
          </p:cNvPr>
          <p:cNvSpPr txBox="1"/>
          <p:nvPr/>
        </p:nvSpPr>
        <p:spPr>
          <a:xfrm rot="5400000">
            <a:off x="7334077" y="2017332"/>
            <a:ext cx="621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en-US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</a:t>
            </a:r>
          </a:p>
        </p:txBody>
      </p: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DCA39C54-6868-2C5F-5082-0E3279A640A2}"/>
              </a:ext>
            </a:extLst>
          </p:cNvPr>
          <p:cNvCxnSpPr>
            <a:cxnSpLocks/>
          </p:cNvCxnSpPr>
          <p:nvPr/>
        </p:nvCxnSpPr>
        <p:spPr>
          <a:xfrm>
            <a:off x="7638094" y="1320578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243B4A21-51D5-A86B-5526-7D1EF190D555}"/>
              </a:ext>
            </a:extLst>
          </p:cNvPr>
          <p:cNvCxnSpPr>
            <a:cxnSpLocks/>
          </p:cNvCxnSpPr>
          <p:nvPr/>
        </p:nvCxnSpPr>
        <p:spPr>
          <a:xfrm>
            <a:off x="7660692" y="1741855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AE875671-E374-39D7-3136-76647D06BEDE}"/>
              </a:ext>
            </a:extLst>
          </p:cNvPr>
          <p:cNvCxnSpPr>
            <a:cxnSpLocks/>
          </p:cNvCxnSpPr>
          <p:nvPr/>
        </p:nvCxnSpPr>
        <p:spPr>
          <a:xfrm>
            <a:off x="7638094" y="2737898"/>
            <a:ext cx="211802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30108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FC568-4691-EE45-A568-D29435F3D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bottom 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D8BA45-9AA6-BC4B-8B72-3E5191E3C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39E65F0E-D8D0-8548-A870-8F1E432EFAAD}" type="slidenum">
              <a:rPr lang="en-US" sz="1350">
                <a:solidFill>
                  <a:prstClr val="black"/>
                </a:solidFill>
              </a:rPr>
              <a:pPr defTabSz="342900"/>
              <a:t>31</a:t>
            </a:fld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186808-BE1D-A047-A7DE-254D334D8AC3}"/>
              </a:ext>
            </a:extLst>
          </p:cNvPr>
          <p:cNvSpPr txBox="1"/>
          <p:nvPr/>
        </p:nvSpPr>
        <p:spPr>
          <a:xfrm>
            <a:off x="457200" y="2076450"/>
            <a:ext cx="57498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i="1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Individual </a:t>
            </a:r>
            <a:r>
              <a:rPr lang="en-US" sz="2400" b="1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AES</a:t>
            </a:r>
            <a:r>
              <a:rPr lang="en-US" sz="2400" i="1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 rounds are very weak …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CEAE2B-CB94-A74A-9C8C-7AE890170F58}"/>
              </a:ext>
            </a:extLst>
          </p:cNvPr>
          <p:cNvSpPr txBox="1"/>
          <p:nvPr/>
        </p:nvSpPr>
        <p:spPr>
          <a:xfrm>
            <a:off x="3448372" y="3636780"/>
            <a:ext cx="5354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342900"/>
            <a:r>
              <a:rPr lang="en-US" sz="2400" i="1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 yet, somehow, they become secure when iterated!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E36B16-E61C-9749-8CA6-48BB5BC4B9E9}"/>
              </a:ext>
            </a:extLst>
          </p:cNvPr>
          <p:cNvSpPr txBox="1"/>
          <p:nvPr/>
        </p:nvSpPr>
        <p:spPr>
          <a:xfrm>
            <a:off x="495300" y="2497932"/>
            <a:ext cx="68508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i="1">
                <a:solidFill>
                  <a:prstClr val="black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… with no measurable cryptographic security …</a:t>
            </a: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C0B2E12-4902-0B40-A864-4F6750E67B57}"/>
              </a:ext>
            </a:extLst>
          </p:cNvPr>
          <p:cNvGrpSpPr/>
          <p:nvPr/>
        </p:nvGrpSpPr>
        <p:grpSpPr>
          <a:xfrm>
            <a:off x="7026718" y="1782623"/>
            <a:ext cx="1787861" cy="1430617"/>
            <a:chOff x="1343547" y="3337288"/>
            <a:chExt cx="3628722" cy="2903644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C999CB5-8E66-8849-8D46-EEA19736E5BB}"/>
                </a:ext>
              </a:extLst>
            </p:cNvPr>
            <p:cNvSpPr/>
            <p:nvPr/>
          </p:nvSpPr>
          <p:spPr>
            <a:xfrm>
              <a:off x="1889968" y="3429000"/>
              <a:ext cx="2482936" cy="2811932"/>
            </a:xfrm>
            <a:prstGeom prst="rect">
              <a:avLst/>
            </a:prstGeom>
            <a:solidFill>
              <a:schemeClr val="accent2">
                <a:lumMod val="20000"/>
                <a:lumOff val="80000"/>
                <a:alpha val="39000"/>
              </a:schemeClr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825">
                <a:solidFill>
                  <a:srgbClr val="C00000"/>
                </a:solidFill>
                <a:latin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E028777-F27D-6F4F-98B3-FBED6C3EDD3C}"/>
                    </a:ext>
                  </a:extLst>
                </p:cNvPr>
                <p:cNvSpPr/>
                <p:nvPr/>
              </p:nvSpPr>
              <p:spPr>
                <a:xfrm>
                  <a:off x="2053913" y="3741596"/>
                  <a:ext cx="416633" cy="42980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rgbClr val="C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350">
                    <a:solidFill>
                      <a:srgbClr val="C00000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8" name="Rectangle 7">
                  <a:extLst>
                    <a:ext uri="{FF2B5EF4-FFF2-40B4-BE49-F238E27FC236}">
                      <a16:creationId xmlns:a16="http://schemas.microsoft.com/office/drawing/2014/main" id="{4E028777-F27D-6F4F-98B3-FBED6C3EDD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3913" y="3741596"/>
                  <a:ext cx="416633" cy="429809"/>
                </a:xfrm>
                <a:prstGeom prst="rect">
                  <a:avLst/>
                </a:prstGeom>
                <a:blipFill>
                  <a:blip r:embed="rId2"/>
                  <a:stretch>
                    <a:fillRect l="-6000"/>
                  </a:stretch>
                </a:blipFill>
                <a:ln w="28575">
                  <a:solidFill>
                    <a:srgbClr val="C00000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5DF4350-23DE-8144-8134-06FFF8C6C791}"/>
                    </a:ext>
                  </a:extLst>
                </p:cNvPr>
                <p:cNvSpPr/>
                <p:nvPr/>
              </p:nvSpPr>
              <p:spPr>
                <a:xfrm>
                  <a:off x="2053913" y="4303299"/>
                  <a:ext cx="416633" cy="42980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rgbClr val="C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350">
                    <a:solidFill>
                      <a:srgbClr val="C00000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5DF4350-23DE-8144-8134-06FFF8C6C7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3913" y="4303299"/>
                  <a:ext cx="416633" cy="429809"/>
                </a:xfrm>
                <a:prstGeom prst="rect">
                  <a:avLst/>
                </a:prstGeom>
                <a:blipFill>
                  <a:blip r:embed="rId3"/>
                  <a:stretch>
                    <a:fillRect l="-6000"/>
                  </a:stretch>
                </a:blipFill>
                <a:ln w="28575">
                  <a:solidFill>
                    <a:srgbClr val="C00000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47000BA-924F-2E4E-9AD4-0341B1A42660}"/>
                    </a:ext>
                  </a:extLst>
                </p:cNvPr>
                <p:cNvSpPr/>
                <p:nvPr/>
              </p:nvSpPr>
              <p:spPr>
                <a:xfrm>
                  <a:off x="2053913" y="5631356"/>
                  <a:ext cx="416633" cy="429809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 w="28575">
                  <a:solidFill>
                    <a:srgbClr val="C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𝑆</m:t>
                        </m:r>
                      </m:oMath>
                    </m:oMathPara>
                  </a14:m>
                  <a:endParaRPr lang="en-US" sz="1350">
                    <a:solidFill>
                      <a:srgbClr val="C00000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647000BA-924F-2E4E-9AD4-0341B1A426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53913" y="5631356"/>
                  <a:ext cx="416633" cy="429809"/>
                </a:xfrm>
                <a:prstGeom prst="rect">
                  <a:avLst/>
                </a:prstGeom>
                <a:blipFill>
                  <a:blip r:embed="rId3"/>
                  <a:stretch>
                    <a:fillRect l="-6000"/>
                  </a:stretch>
                </a:blipFill>
                <a:ln w="28575">
                  <a:solidFill>
                    <a:srgbClr val="C00000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467FCBA-093D-E949-A782-8717A0559151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>
              <a:off x="1771511" y="3956501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31B13A24-601D-5349-A151-6FCDE83E217F}"/>
                </a:ext>
              </a:extLst>
            </p:cNvPr>
            <p:cNvCxnSpPr>
              <a:cxnSpLocks/>
            </p:cNvCxnSpPr>
            <p:nvPr/>
          </p:nvCxnSpPr>
          <p:spPr>
            <a:xfrm>
              <a:off x="2470546" y="3956500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D5CDB624-41B5-4045-8ECC-F73162C957E9}"/>
                </a:ext>
              </a:extLst>
            </p:cNvPr>
            <p:cNvCxnSpPr>
              <a:cxnSpLocks/>
            </p:cNvCxnSpPr>
            <p:nvPr/>
          </p:nvCxnSpPr>
          <p:spPr>
            <a:xfrm>
              <a:off x="1771511" y="4518203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26045AD8-7983-4740-8097-C171F0533EA4}"/>
                </a:ext>
              </a:extLst>
            </p:cNvPr>
            <p:cNvCxnSpPr>
              <a:cxnSpLocks/>
            </p:cNvCxnSpPr>
            <p:nvPr/>
          </p:nvCxnSpPr>
          <p:spPr>
            <a:xfrm>
              <a:off x="2500676" y="4518203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AB4A752-D175-FD4B-AFC8-2507845ED2B3}"/>
                </a:ext>
              </a:extLst>
            </p:cNvPr>
            <p:cNvCxnSpPr>
              <a:cxnSpLocks/>
            </p:cNvCxnSpPr>
            <p:nvPr/>
          </p:nvCxnSpPr>
          <p:spPr>
            <a:xfrm>
              <a:off x="1771511" y="5846260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29A4537C-F517-F541-8ED5-3EFEEA3E1DFD}"/>
                </a:ext>
              </a:extLst>
            </p:cNvPr>
            <p:cNvCxnSpPr>
              <a:cxnSpLocks/>
            </p:cNvCxnSpPr>
            <p:nvPr/>
          </p:nvCxnSpPr>
          <p:spPr>
            <a:xfrm>
              <a:off x="2470546" y="5846260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20549D68-D25D-2141-878B-0C92ECF96470}"/>
                </a:ext>
              </a:extLst>
            </p:cNvPr>
            <p:cNvSpPr/>
            <p:nvPr/>
          </p:nvSpPr>
          <p:spPr>
            <a:xfrm>
              <a:off x="3194560" y="3715657"/>
              <a:ext cx="995464" cy="224849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200">
                <a:solidFill>
                  <a:srgbClr val="C00000"/>
                </a:solidFill>
                <a:latin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29CB536-3158-DE45-A863-E1FB84FBF67E}"/>
                    </a:ext>
                  </a:extLst>
                </p:cNvPr>
                <p:cNvSpPr/>
                <p:nvPr/>
              </p:nvSpPr>
              <p:spPr>
                <a:xfrm>
                  <a:off x="3269580" y="4547518"/>
                  <a:ext cx="977099" cy="84331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1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oMath>
                    </m:oMathPara>
                  </a14:m>
                  <a:endParaRPr lang="en-US" sz="2100">
                    <a:solidFill>
                      <a:srgbClr val="C00000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C29CB536-3158-DE45-A863-E1FB84FBF6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69580" y="4547518"/>
                  <a:ext cx="977099" cy="84331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AE6D885-DEEA-1442-BB7A-EE6A8AAB6476}"/>
                </a:ext>
              </a:extLst>
            </p:cNvPr>
            <p:cNvCxnSpPr>
              <a:cxnSpLocks/>
            </p:cNvCxnSpPr>
            <p:nvPr/>
          </p:nvCxnSpPr>
          <p:spPr>
            <a:xfrm>
              <a:off x="4190024" y="3930561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10089D99-A103-E346-9352-8DAC144FB7D0}"/>
                </a:ext>
              </a:extLst>
            </p:cNvPr>
            <p:cNvCxnSpPr>
              <a:cxnSpLocks/>
            </p:cNvCxnSpPr>
            <p:nvPr/>
          </p:nvCxnSpPr>
          <p:spPr>
            <a:xfrm>
              <a:off x="4190024" y="4492264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0F5E590D-DBCA-9544-A386-33AFFFF58F4C}"/>
                </a:ext>
              </a:extLst>
            </p:cNvPr>
            <p:cNvCxnSpPr>
              <a:cxnSpLocks/>
            </p:cNvCxnSpPr>
            <p:nvPr/>
          </p:nvCxnSpPr>
          <p:spPr>
            <a:xfrm>
              <a:off x="4190024" y="5810437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96941AE-7EB3-3046-8FA5-DA2533BAE040}"/>
                    </a:ext>
                  </a:extLst>
                </p:cNvPr>
                <p:cNvSpPr/>
                <p:nvPr/>
              </p:nvSpPr>
              <p:spPr>
                <a:xfrm>
                  <a:off x="1875103" y="3337288"/>
                  <a:ext cx="186289" cy="609060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defTabSz="3429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3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oMath>
                    </m:oMathPara>
                  </a14:m>
                  <a:endParaRPr lang="en-US" sz="1350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96941AE-7EB3-3046-8FA5-DA2533BAE04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75103" y="3337288"/>
                  <a:ext cx="186289" cy="609060"/>
                </a:xfrm>
                <a:prstGeom prst="rect">
                  <a:avLst/>
                </a:prstGeom>
                <a:blipFill>
                  <a:blip r:embed="rId5"/>
                  <a:stretch>
                    <a:fillRect r="-8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500F61B5-FECC-ED49-A5B6-7C84C6AAC54D}"/>
                </a:ext>
              </a:extLst>
            </p:cNvPr>
            <p:cNvGrpSpPr/>
            <p:nvPr/>
          </p:nvGrpSpPr>
          <p:grpSpPr>
            <a:xfrm>
              <a:off x="1621947" y="3684008"/>
              <a:ext cx="139501" cy="544984"/>
              <a:chOff x="1724481" y="1379984"/>
              <a:chExt cx="229591" cy="896938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0BBAB416-55BB-0142-A3A7-E64BAEAC1E55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1D1A9DA1-6607-B343-9AC9-BEC90B506EE2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51093DCD-BE62-4348-AF53-B8C81EF49D19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D98AF9C2-2766-D24D-A5B2-F33527C698EE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26317FA-2FB8-3E4C-AF89-A2777D3ECF14}"/>
                    </a:ext>
                  </a:extLst>
                </p:cNvPr>
                <p:cNvSpPr txBox="1"/>
                <p:nvPr/>
              </p:nvSpPr>
              <p:spPr>
                <a:xfrm rot="16200000">
                  <a:off x="1271484" y="3833932"/>
                  <a:ext cx="421137" cy="25768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defTabSz="342900"/>
                  <a14:m>
                    <m:oMath xmlns:m="http://schemas.openxmlformats.org/officeDocument/2006/math">
                      <m:r>
                        <a:rPr lang="en-US" sz="825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Helvetica" charset="0"/>
                          <a:cs typeface="Helvetica" charset="0"/>
                        </a:rPr>
                        <m:t>𝑏</m:t>
                      </m:r>
                    </m:oMath>
                  </a14:m>
                  <a:r>
                    <a:rPr lang="en-US" sz="825">
                      <a:solidFill>
                        <a:prstClr val="black"/>
                      </a:solidFill>
                      <a:latin typeface="Candara" panose="020E0502030303020204" pitchFamily="34" charset="0"/>
                      <a:ea typeface="Helvetica" charset="0"/>
                      <a:cs typeface="Helvetica" charset="0"/>
                    </a:rPr>
                    <a:t>-bit</a:t>
                  </a:r>
                </a:p>
              </p:txBody>
            </p:sp>
          </mc:Choice>
          <mc:Fallback xmlns="">
            <p:sp>
              <p:nvSpPr>
                <p:cNvPr id="28" name="TextBox 27">
                  <a:extLst>
                    <a:ext uri="{FF2B5EF4-FFF2-40B4-BE49-F238E27FC236}">
                      <a16:creationId xmlns:a16="http://schemas.microsoft.com/office/drawing/2014/main" id="{426317FA-2FB8-3E4C-AF89-A2777D3ECF1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1271484" y="3833932"/>
                  <a:ext cx="421137" cy="257680"/>
                </a:xfrm>
                <a:prstGeom prst="rect">
                  <a:avLst/>
                </a:prstGeom>
                <a:blipFill>
                  <a:blip r:embed="rId6"/>
                  <a:stretch>
                    <a:fillRect l="-18182" t="-29412" r="-45455" b="-235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53CBA498-882E-5C45-80DC-4AFE9CE3AF8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86214" y="3673148"/>
              <a:ext cx="0" cy="130069"/>
            </a:xfrm>
            <a:prstGeom prst="straightConnector1">
              <a:avLst/>
            </a:prstGeom>
            <a:ln w="9525">
              <a:solidFill>
                <a:schemeClr val="accent1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FFF9A1B-CFAA-D940-ABC6-B7BAFCFED861}"/>
                </a:ext>
              </a:extLst>
            </p:cNvPr>
            <p:cNvCxnSpPr/>
            <p:nvPr/>
          </p:nvCxnSpPr>
          <p:spPr>
            <a:xfrm flipH="1">
              <a:off x="1343547" y="3684008"/>
              <a:ext cx="255489" cy="0"/>
            </a:xfrm>
            <a:prstGeom prst="line">
              <a:avLst/>
            </a:prstGeom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64103D7-3527-244A-AA69-ECA8E8DF0FFB}"/>
                </a:ext>
              </a:extLst>
            </p:cNvPr>
            <p:cNvCxnSpPr>
              <a:cxnSpLocks/>
              <a:stCxn id="28" idx="1"/>
            </p:cNvCxnSpPr>
            <p:nvPr/>
          </p:nvCxnSpPr>
          <p:spPr>
            <a:xfrm>
              <a:off x="1482054" y="4173341"/>
              <a:ext cx="2287" cy="64711"/>
            </a:xfrm>
            <a:prstGeom prst="straightConnector1">
              <a:avLst/>
            </a:prstGeom>
            <a:ln w="9525">
              <a:solidFill>
                <a:schemeClr val="accent1"/>
              </a:solidFill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34091FF-F918-F346-BA18-432DF3DD9400}"/>
                </a:ext>
              </a:extLst>
            </p:cNvPr>
            <p:cNvGrpSpPr/>
            <p:nvPr/>
          </p:nvGrpSpPr>
          <p:grpSpPr>
            <a:xfrm>
              <a:off x="1625091" y="4238052"/>
              <a:ext cx="139501" cy="544984"/>
              <a:chOff x="1724481" y="1379984"/>
              <a:chExt cx="229591" cy="896938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10422C5C-30CF-E842-A691-CE5A1377447E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235D1BEC-FA0C-3E4F-B06E-346077704A6E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F1C24DE-DB05-DE4A-ABA4-8594BFB12BE1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99DFE3C-6391-2A4D-BABD-049D44D49633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5DC4097A-7FED-F340-9B12-963D5BE952E8}"/>
                </a:ext>
              </a:extLst>
            </p:cNvPr>
            <p:cNvGrpSpPr/>
            <p:nvPr/>
          </p:nvGrpSpPr>
          <p:grpSpPr>
            <a:xfrm>
              <a:off x="1618557" y="5573768"/>
              <a:ext cx="139501" cy="544984"/>
              <a:chOff x="1724481" y="1379984"/>
              <a:chExt cx="229591" cy="896938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FB00A42B-D87C-3F49-8CDF-4936340091D7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539A50AA-37D7-0549-B3A1-9DF779E6D158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F5A063B1-ECCF-6741-8952-31FA1ABEF386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C5A4FB89-BAB7-BD48-A924-9313A78FBE87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5D0FEC4-A479-484D-80A9-4CD1A3E3C601}"/>
                </a:ext>
              </a:extLst>
            </p:cNvPr>
            <p:cNvSpPr txBox="1"/>
            <p:nvPr/>
          </p:nvSpPr>
          <p:spPr>
            <a:xfrm rot="5400000">
              <a:off x="1356930" y="4819734"/>
              <a:ext cx="829161" cy="655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en-US" sz="1500">
                  <a:solidFill>
                    <a:prstClr val="black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rPr>
                <a:t>…</a:t>
              </a:r>
            </a:p>
          </p:txBody>
        </p: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36B3B37-D379-064E-B662-EB5202885F28}"/>
                </a:ext>
              </a:extLst>
            </p:cNvPr>
            <p:cNvCxnSpPr/>
            <p:nvPr/>
          </p:nvCxnSpPr>
          <p:spPr>
            <a:xfrm flipH="1">
              <a:off x="1363068" y="4231155"/>
              <a:ext cx="255489" cy="0"/>
            </a:xfrm>
            <a:prstGeom prst="line">
              <a:avLst/>
            </a:prstGeom>
            <a:ln w="9525">
              <a:solidFill>
                <a:schemeClr val="accent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EFC70EFA-641B-E243-9F47-884514B8FB5B}"/>
                </a:ext>
              </a:extLst>
            </p:cNvPr>
            <p:cNvGrpSpPr/>
            <p:nvPr/>
          </p:nvGrpSpPr>
          <p:grpSpPr>
            <a:xfrm>
              <a:off x="4481353" y="3655407"/>
              <a:ext cx="139501" cy="544984"/>
              <a:chOff x="1724481" y="1379984"/>
              <a:chExt cx="229591" cy="896938"/>
            </a:xfrm>
            <a:noFill/>
          </p:grpSpPr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13E8E03B-D033-4441-A220-418A80B1FD36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A406CB3C-05EF-7445-8DB6-7E89611448E7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DCFF75AD-A2ED-394D-A43C-08D8BC3F860A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DBF8726F-53A3-FF42-A816-9F52ADBAAEEE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81A655E8-CE6E-204C-B4D6-44F98F7B25B2}"/>
                </a:ext>
              </a:extLst>
            </p:cNvPr>
            <p:cNvGrpSpPr/>
            <p:nvPr/>
          </p:nvGrpSpPr>
          <p:grpSpPr>
            <a:xfrm>
              <a:off x="4484497" y="4209451"/>
              <a:ext cx="139501" cy="544984"/>
              <a:chOff x="1724481" y="1379984"/>
              <a:chExt cx="229591" cy="896938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144E6BB5-3455-EF4F-A6A2-A99C71AA77CE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B5865B4B-A3D6-1E49-B864-BC684F3D469C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34A379F9-5A91-D14C-9395-8EAFF506D11F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037E9F75-03DD-334B-B95A-199FCD2CFC6A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F47BB0E-C067-AE46-BFA8-0EA620E4EB46}"/>
                </a:ext>
              </a:extLst>
            </p:cNvPr>
            <p:cNvGrpSpPr/>
            <p:nvPr/>
          </p:nvGrpSpPr>
          <p:grpSpPr>
            <a:xfrm>
              <a:off x="4477963" y="5545167"/>
              <a:ext cx="139501" cy="544984"/>
              <a:chOff x="1724481" y="1379984"/>
              <a:chExt cx="229591" cy="896938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D232266E-A2CB-4948-B375-68CB49E2171D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95BE98E7-E937-2A4A-B2C7-B7915C36CBC2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65411876-5896-4040-AE9E-3A0F4C845E75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3F362E37-FF04-F44B-8D56-4B6DD51B86C5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5C3DC0E-095F-004E-9DE8-A8BDDE7AA359}"/>
                </a:ext>
              </a:extLst>
            </p:cNvPr>
            <p:cNvSpPr txBox="1"/>
            <p:nvPr/>
          </p:nvSpPr>
          <p:spPr>
            <a:xfrm rot="5400000">
              <a:off x="4229733" y="4793156"/>
              <a:ext cx="829161" cy="655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en-US" sz="1500">
                  <a:solidFill>
                    <a:prstClr val="black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rPr>
                <a:t>…</a:t>
              </a: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A665FB88-7A3E-6C43-A11F-8ED800AB9CA4}"/>
                </a:ext>
              </a:extLst>
            </p:cNvPr>
            <p:cNvGrpSpPr/>
            <p:nvPr/>
          </p:nvGrpSpPr>
          <p:grpSpPr>
            <a:xfrm>
              <a:off x="2765424" y="3666606"/>
              <a:ext cx="139501" cy="544984"/>
              <a:chOff x="1724481" y="1379984"/>
              <a:chExt cx="229591" cy="896938"/>
            </a:xfrm>
            <a:solidFill>
              <a:schemeClr val="accent3">
                <a:lumMod val="60000"/>
                <a:lumOff val="40000"/>
              </a:schemeClr>
            </a:solidFill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1D6F8617-10B8-5641-9157-C832A54D91AE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AC078293-AF5E-B14A-870F-CDB92AB379EE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2FD41230-73FC-794A-8F9A-838F58DDB956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C5DDE560-F7FC-7A4E-8283-824240F4E1BC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grp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AF10A80E-92D8-9A48-95D8-E229471B919D}"/>
                </a:ext>
              </a:extLst>
            </p:cNvPr>
            <p:cNvGrpSpPr/>
            <p:nvPr/>
          </p:nvGrpSpPr>
          <p:grpSpPr>
            <a:xfrm>
              <a:off x="2768568" y="4220650"/>
              <a:ext cx="139501" cy="544984"/>
              <a:chOff x="1724481" y="1379984"/>
              <a:chExt cx="229591" cy="896938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FF449756-F1F6-C14F-9BCC-0D1C5FACF5AF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67" name="Rectangle 66">
                <a:extLst>
                  <a:ext uri="{FF2B5EF4-FFF2-40B4-BE49-F238E27FC236}">
                    <a16:creationId xmlns:a16="http://schemas.microsoft.com/office/drawing/2014/main" id="{C01D3CCB-DEF9-ED4E-B2F0-F602F753DD67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18CB2348-9163-8542-905B-68436BD762A3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2FDBF06E-B82C-5C4A-9CDF-639622D0CDA5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96CBADF-6DF8-AB46-8AB7-F0CBC15AE706}"/>
                </a:ext>
              </a:extLst>
            </p:cNvPr>
            <p:cNvGrpSpPr/>
            <p:nvPr/>
          </p:nvGrpSpPr>
          <p:grpSpPr>
            <a:xfrm>
              <a:off x="2762034" y="5556366"/>
              <a:ext cx="139501" cy="544984"/>
              <a:chOff x="1724481" y="1379984"/>
              <a:chExt cx="229591" cy="896938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7587ABAD-F010-384C-900C-9FBDE0AD27BC}"/>
                  </a:ext>
                </a:extLst>
              </p:cNvPr>
              <p:cNvSpPr/>
              <p:nvPr/>
            </p:nvSpPr>
            <p:spPr>
              <a:xfrm>
                <a:off x="1724481" y="1379984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6B51CBA9-E4E4-A04E-A4B1-55552CE72D2C}"/>
                  </a:ext>
                </a:extLst>
              </p:cNvPr>
              <p:cNvSpPr/>
              <p:nvPr/>
            </p:nvSpPr>
            <p:spPr>
              <a:xfrm>
                <a:off x="1724481" y="1605030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11A4D5FF-1FFF-D747-AFFF-9BA61461645D}"/>
                  </a:ext>
                </a:extLst>
              </p:cNvPr>
              <p:cNvSpPr/>
              <p:nvPr/>
            </p:nvSpPr>
            <p:spPr>
              <a:xfrm>
                <a:off x="1724481" y="1826079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A186EB2C-7C66-974C-9067-8E08EE1C8960}"/>
                  </a:ext>
                </a:extLst>
              </p:cNvPr>
              <p:cNvSpPr/>
              <p:nvPr/>
            </p:nvSpPr>
            <p:spPr>
              <a:xfrm>
                <a:off x="1728275" y="2051125"/>
                <a:ext cx="225797" cy="225797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42900"/>
                <a:endParaRPr lang="en-US" sz="1200">
                  <a:solidFill>
                    <a:srgbClr val="C00000"/>
                  </a:solidFill>
                  <a:latin typeface="Calibri"/>
                </a:endParaRPr>
              </a:p>
            </p:txBody>
          </p:sp>
        </p:grp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ED565346-685F-E64B-835C-EF244351B75C}"/>
                </a:ext>
              </a:extLst>
            </p:cNvPr>
            <p:cNvSpPr txBox="1"/>
            <p:nvPr/>
          </p:nvSpPr>
          <p:spPr>
            <a:xfrm rot="5400000">
              <a:off x="2500406" y="4802332"/>
              <a:ext cx="829161" cy="655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342900"/>
              <a:r>
                <a:rPr lang="en-US" sz="1500">
                  <a:solidFill>
                    <a:prstClr val="black"/>
                  </a:solidFill>
                  <a:latin typeface="Candara" panose="020E0502030303020204" pitchFamily="34" charset="0"/>
                  <a:ea typeface="Helvetica" charset="0"/>
                  <a:cs typeface="Helvetica" charset="0"/>
                </a:rPr>
                <a:t>…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CFD4232-4F33-2045-A360-88C1686D51CD}"/>
                </a:ext>
              </a:extLst>
            </p:cNvPr>
            <p:cNvCxnSpPr>
              <a:cxnSpLocks/>
            </p:cNvCxnSpPr>
            <p:nvPr/>
          </p:nvCxnSpPr>
          <p:spPr>
            <a:xfrm>
              <a:off x="2905764" y="3955058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BE7389C5-2E99-1345-BEB5-4CA2DBA42ED9}"/>
                </a:ext>
              </a:extLst>
            </p:cNvPr>
            <p:cNvCxnSpPr>
              <a:cxnSpLocks/>
            </p:cNvCxnSpPr>
            <p:nvPr/>
          </p:nvCxnSpPr>
          <p:spPr>
            <a:xfrm>
              <a:off x="2935894" y="4516761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2646A029-6AD1-BD4B-9B48-7D5ADFE25437}"/>
                </a:ext>
              </a:extLst>
            </p:cNvPr>
            <p:cNvCxnSpPr>
              <a:cxnSpLocks/>
            </p:cNvCxnSpPr>
            <p:nvPr/>
          </p:nvCxnSpPr>
          <p:spPr>
            <a:xfrm>
              <a:off x="2905764" y="5844818"/>
              <a:ext cx="282402" cy="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7D9CC1C2-059E-228F-0C4A-C02A1752B6CA}"/>
              </a:ext>
            </a:extLst>
          </p:cNvPr>
          <p:cNvSpPr txBox="1"/>
          <p:nvPr/>
        </p:nvSpPr>
        <p:spPr>
          <a:xfrm>
            <a:off x="683568" y="4729322"/>
            <a:ext cx="83077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b="1" dirty="0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No Proofs of Security!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C0A4F6B7-E479-063A-75A7-0B3F7D115590}"/>
              </a:ext>
            </a:extLst>
          </p:cNvPr>
          <p:cNvGrpSpPr/>
          <p:nvPr/>
        </p:nvGrpSpPr>
        <p:grpSpPr>
          <a:xfrm>
            <a:off x="1134466" y="4581620"/>
            <a:ext cx="6731521" cy="1164352"/>
            <a:chOff x="1853919" y="3413285"/>
            <a:chExt cx="8975361" cy="1552469"/>
          </a:xfrm>
        </p:grpSpPr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DAF465AA-6D6B-2E03-2792-560C1895EDA2}"/>
                </a:ext>
              </a:extLst>
            </p:cNvPr>
            <p:cNvSpPr/>
            <p:nvPr/>
          </p:nvSpPr>
          <p:spPr>
            <a:xfrm>
              <a:off x="1853919" y="3413285"/>
              <a:ext cx="2324746" cy="149997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r>
                <a:rPr lang="en-US" sz="2100" b="1" dirty="0">
                  <a:solidFill>
                    <a:prstClr val="black"/>
                  </a:solidFill>
                  <a:latin typeface="Calibri"/>
                </a:rPr>
                <a:t>Which problem??</a:t>
              </a:r>
            </a:p>
          </p:txBody>
        </p:sp>
        <p:sp>
          <p:nvSpPr>
            <p:cNvPr id="82" name="Rounded Rectangle 81">
              <a:extLst>
                <a:ext uri="{FF2B5EF4-FFF2-40B4-BE49-F238E27FC236}">
                  <a16:creationId xmlns:a16="http://schemas.microsoft.com/office/drawing/2014/main" id="{004C96E7-9574-1CEE-A719-6E5F127183B4}"/>
                </a:ext>
              </a:extLst>
            </p:cNvPr>
            <p:cNvSpPr/>
            <p:nvPr/>
          </p:nvSpPr>
          <p:spPr>
            <a:xfrm>
              <a:off x="7228386" y="3465777"/>
              <a:ext cx="3600894" cy="1499977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r>
                <a:rPr lang="en-US" sz="2100" dirty="0">
                  <a:solidFill>
                    <a:srgbClr val="C00000"/>
                  </a:solidFill>
                  <a:latin typeface="Calibri"/>
                </a:rPr>
                <a:t>AES is a secure pseudorandom permutation</a:t>
              </a:r>
            </a:p>
          </p:txBody>
        </p:sp>
        <p:sp>
          <p:nvSpPr>
            <p:cNvPr id="83" name="Right Arrow 82">
              <a:extLst>
                <a:ext uri="{FF2B5EF4-FFF2-40B4-BE49-F238E27FC236}">
                  <a16:creationId xmlns:a16="http://schemas.microsoft.com/office/drawing/2014/main" id="{8C923A7E-A315-E730-3893-CA5ADEAA1138}"/>
                </a:ext>
              </a:extLst>
            </p:cNvPr>
            <p:cNvSpPr/>
            <p:nvPr/>
          </p:nvSpPr>
          <p:spPr>
            <a:xfrm>
              <a:off x="5051735" y="3847194"/>
              <a:ext cx="1394847" cy="635430"/>
            </a:xfrm>
            <a:prstGeom prst="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42900"/>
              <a:endParaRPr lang="en-US" sz="1350">
                <a:solidFill>
                  <a:srgbClr val="C00000"/>
                </a:solidFill>
                <a:latin typeface="Calibri"/>
              </a:endParaRP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4EE4E522-4190-6E4C-0C72-9CC13B7B94D6}"/>
              </a:ext>
            </a:extLst>
          </p:cNvPr>
          <p:cNvSpPr txBox="1"/>
          <p:nvPr/>
        </p:nvSpPr>
        <p:spPr>
          <a:xfrm>
            <a:off x="680387" y="5508203"/>
            <a:ext cx="8307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en-US" sz="2400" b="1" dirty="0">
                <a:solidFill>
                  <a:srgbClr val="C00000"/>
                </a:solidFill>
                <a:latin typeface="Candara" panose="020E0502030303020204" pitchFamily="34" charset="0"/>
                <a:ea typeface="Helvetica" charset="0"/>
                <a:cs typeface="Helvetica" charset="0"/>
              </a:rPr>
              <a:t>A Recent Line of Work:  Prove Security against a class of well-known (and increasingly powerful) attacks.</a:t>
            </a:r>
          </a:p>
        </p:txBody>
      </p:sp>
    </p:spTree>
    <p:extLst>
      <p:ext uri="{BB962C8B-B14F-4D97-AF65-F5344CB8AC3E}">
        <p14:creationId xmlns:p14="http://schemas.microsoft.com/office/powerpoint/2010/main" val="120153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1" grpId="0"/>
      <p:bldP spid="8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93B78E-420E-3E0E-128D-3AAE09166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B60C3-C0F6-DAEB-B683-0DD6C49A2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Open Problems</a:t>
            </a:r>
          </a:p>
        </p:txBody>
      </p:sp>
      <p:pic>
        <p:nvPicPr>
          <p:cNvPr id="87" name="Picture 86">
            <a:extLst>
              <a:ext uri="{FF2B5EF4-FFF2-40B4-BE49-F238E27FC236}">
                <a16:creationId xmlns:a16="http://schemas.microsoft.com/office/drawing/2014/main" id="{460F7E98-7576-6BDF-E4A3-35042A0F76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844824"/>
            <a:ext cx="3786964" cy="3645024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0BD2783A-BFD7-8C11-B638-DD363D007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352" y="3667336"/>
            <a:ext cx="5652120" cy="2387083"/>
          </a:xfrm>
          <a:prstGeom prst="rect">
            <a:avLst/>
          </a:prstGeom>
        </p:spPr>
      </p:pic>
      <p:sp>
        <p:nvSpPr>
          <p:cNvPr id="91" name="TextBox 90">
            <a:extLst>
              <a:ext uri="{FF2B5EF4-FFF2-40B4-BE49-F238E27FC236}">
                <a16:creationId xmlns:a16="http://schemas.microsoft.com/office/drawing/2014/main" id="{81D96931-8F85-254B-D827-6A0541046D08}"/>
              </a:ext>
            </a:extLst>
          </p:cNvPr>
          <p:cNvSpPr txBox="1"/>
          <p:nvPr/>
        </p:nvSpPr>
        <p:spPr>
          <a:xfrm>
            <a:off x="323528" y="146558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eprint.iacr.org</a:t>
            </a:r>
            <a:r>
              <a:rPr lang="en-US" dirty="0"/>
              <a:t>/2024/083.pdf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9539901-8719-B94D-34D5-9FDC74841CF4}"/>
              </a:ext>
            </a:extLst>
          </p:cNvPr>
          <p:cNvSpPr txBox="1"/>
          <p:nvPr/>
        </p:nvSpPr>
        <p:spPr>
          <a:xfrm>
            <a:off x="4572000" y="319066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aicr.info</a:t>
            </a:r>
            <a:r>
              <a:rPr lang="en-US" dirty="0"/>
              <a:t>/c/0091/</a:t>
            </a:r>
            <a:r>
              <a:rPr lang="en-US" dirty="0" err="1"/>
              <a:t>index.html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1869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7B3BF-C4C8-88E1-CF48-3E477D2D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39ADCAFE-F065-C827-B297-41182B2FEB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5516" y="2745281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Fin.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41281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 Simple Lemma about Unpredictability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390F2F3-C51B-6B4F-9F02-E3ADCB9D8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Consider an adversary who requests and obtains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a polynomial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390F2F3-C51B-6B4F-9F02-E3ADCB9D8F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blipFill>
                <a:blip r:embed="rId3"/>
                <a:stretch>
                  <a:fillRect l="-1203" t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5414955-9E24-C94F-AB3A-614C3AB0D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 she predict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some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of her choosing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∉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{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}? How well can she do it?</a:t>
                </a: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5414955-9E24-C94F-AB3A-614C3AB0D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blipFill>
                <a:blip r:embed="rId4"/>
                <a:stretch>
                  <a:fillRect l="-1203" t="-47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EFD70366-6211-B148-921E-68EBEDE8C6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4572000"/>
                <a:ext cx="7391400" cy="1447800"/>
              </a:xfrm>
              <a:prstGeom prst="rect">
                <a:avLst/>
              </a:prstGeom>
              <a:noFill/>
              <a:ln w="25400">
                <a:solidFill>
                  <a:sysClr val="windowText" lastClr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b="1" dirty="0">
                    <a:solidFill>
                      <a:srgbClr val="0033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Lemma</a:t>
                </a: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: If she succeeds with probability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Pr>
                      <m:num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𝑚</m:t>
                            </m:r>
                          </m:sup>
                        </m:sSup>
                      </m:den>
                    </m:f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+1/</m:t>
                    </m:r>
                    <m:r>
                      <m:rPr>
                        <m:sty m:val="p"/>
                      </m:rPr>
                      <a:rPr lang="en-US" altLang="en-US" sz="2400" b="0" i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poly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 then she broke PRF security. This is negligible in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𝑛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if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𝑚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is large enough, i.e.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𝜔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func>
                      <m:func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en-US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log</m:t>
                        </m:r>
                      </m:fName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).</m:t>
                        </m:r>
                      </m:e>
                    </m:func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1" name="Content Placeholder 2">
                <a:extLst>
                  <a:ext uri="{FF2B5EF4-FFF2-40B4-BE49-F238E27FC236}">
                    <a16:creationId xmlns:a16="http://schemas.microsoft.com/office/drawing/2014/main" id="{EFD70366-6211-B148-921E-68EBEDE8C6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572000"/>
                <a:ext cx="7391400" cy="1447800"/>
              </a:xfrm>
              <a:prstGeom prst="rect">
                <a:avLst/>
              </a:prstGeom>
              <a:blipFill>
                <a:blip r:embed="rId5"/>
                <a:stretch>
                  <a:fillRect l="-1199" r="-685" b="-855"/>
                </a:stretch>
              </a:blipFill>
              <a:ln w="25400">
                <a:solidFill>
                  <a:sysClr val="windowText" lastClr="00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C16EFC12-3858-1D43-943F-4303A8C83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be a pseudorandom function. 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C16EFC12-3858-1D43-943F-4303A8C83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blipFill>
                <a:blip r:embed="rId6"/>
                <a:stretch>
                  <a:fillRect l="-1375" t="-4651" b="-139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87844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/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A Simple Lemma about Unpredictability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390F2F3-C51B-6B4F-9F02-E3ADCB9D8F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Consider an adversary who requests and obtains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,…,</m:t>
                    </m:r>
                    <m:sSub>
                      <m:sSub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Pr>
                          <m:e>
                            <m:r>
                              <a:rPr lang="en-US" alt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altLang="en-US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𝑞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a polynomial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𝑞</m:t>
                    </m:r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</m:t>
                        </m:r>
                      </m:e>
                    </m:d>
                    <m:r>
                      <a:rPr lang="en-US" altLang="en-US" sz="2400" b="0" i="1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.</m:t>
                    </m:r>
                  </m:oMath>
                </a14:m>
                <a:endParaRPr lang="en-US" altLang="en-US" sz="24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9" name="Content Placeholder 2">
                <a:extLst>
                  <a:ext uri="{FF2B5EF4-FFF2-40B4-BE49-F238E27FC236}">
                    <a16:creationId xmlns:a16="http://schemas.microsoft.com/office/drawing/2014/main" id="{5390F2F3-C51B-6B4F-9F02-E3ADCB9D8F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2286000"/>
                <a:ext cx="7391400" cy="1066800"/>
              </a:xfrm>
              <a:prstGeom prst="rect">
                <a:avLst/>
              </a:prstGeom>
              <a:blipFill>
                <a:blip r:embed="rId3"/>
                <a:stretch>
                  <a:fillRect l="-1203" t="-476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5414955-9E24-C94F-AB3A-614C3AB0D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Can she predict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d>
                      <m:dPr>
                        <m:ctrlP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altLang="en-US" sz="2400" b="0" i="1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∗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for some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of her choosing where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∗</m:t>
                        </m:r>
                      </m:sup>
                    </m:sSup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∉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{</m:t>
                    </m:r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,…,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altLang="en-US" sz="24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𝑥</m:t>
                        </m:r>
                      </m:e>
                      <m:sub>
                        <m:r>
                          <a:rPr lang="en-US" altLang="en-US" sz="2400" b="0" i="1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𝑞</m:t>
                        </m:r>
                      </m:sub>
                    </m:sSub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}? How well can she do it?</a:t>
                </a:r>
              </a:p>
            </p:txBody>
          </p:sp>
        </mc:Choice>
        <mc:Fallback>
          <p:sp>
            <p:nvSpPr>
              <p:cNvPr id="10" name="Content Placeholder 2">
                <a:extLst>
                  <a:ext uri="{FF2B5EF4-FFF2-40B4-BE49-F238E27FC236}">
                    <a16:creationId xmlns:a16="http://schemas.microsoft.com/office/drawing/2014/main" id="{F5414955-9E24-C94F-AB3A-614C3AB0DE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429000"/>
                <a:ext cx="7391400" cy="1066800"/>
              </a:xfrm>
              <a:prstGeom prst="rect">
                <a:avLst/>
              </a:prstGeom>
              <a:blipFill>
                <a:blip r:embed="rId4"/>
                <a:stretch>
                  <a:fillRect l="-1203" t="-470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C16EFC12-3858-1D43-943F-4303A8C834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marL="0" indent="0">
                  <a:spcBef>
                    <a:spcPct val="20000"/>
                  </a:spcBef>
                  <a:buClr>
                    <a:srgbClr val="0000CC"/>
                  </a:buClr>
                </a:pPr>
                <a:r>
                  <a:rPr lang="en-US" altLang="en-US" sz="2400" dirty="0">
                    <a:latin typeface="+mn-lt"/>
                    <a:cs typeface="Calibri" panose="020F0502020204030204" pitchFamily="34" charset="0"/>
                  </a:rPr>
                  <a:t>Let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𝑓</m:t>
                        </m:r>
                      </m:e>
                      <m:sub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sub>
                    </m:sSub>
                    <m:r>
                      <a:rPr lang="en-US" sz="2400" i="1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:{0,1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ℓ</m:t>
                        </m:r>
                      </m:sup>
                    </m:sSup>
                    <m:r>
                      <a:rPr lang="en-US" sz="2400" i="1">
                        <a:solidFill>
                          <a:srgbClr val="000000"/>
                        </a:solidFill>
                        <a:latin typeface="+mn-lt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→{0,1</m:t>
                    </m:r>
                    <m:sSup>
                      <m:sSupPr>
                        <m:ctrlP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}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000000"/>
                            </a:solidFill>
                            <a:latin typeface="+mn-lt"/>
                            <a:ea typeface="Cambria Math" panose="02040503050406030204" pitchFamily="18" charset="0"/>
                            <a:cs typeface="Calibri" panose="020F0502020204030204" pitchFamily="34" charset="0"/>
                          </a:rPr>
                          <m:t>𝑚</m:t>
                        </m:r>
                      </m:sup>
                    </m:sSup>
                  </m:oMath>
                </a14:m>
                <a:r>
                  <a:rPr lang="en-US" altLang="en-US" sz="2400" dirty="0">
                    <a:latin typeface="+mn-lt"/>
                    <a:cs typeface="Calibri" panose="020F0502020204030204" pitchFamily="34" charset="0"/>
                  </a:rPr>
                  <a:t> be a pseudorandom function. </a:t>
                </a:r>
              </a:p>
            </p:txBody>
          </p:sp>
        </mc:Choice>
        <mc:Fallback>
          <p:sp>
            <p:nvSpPr>
              <p:cNvPr id="12" name="Content Placeholder 2">
                <a:extLst>
                  <a:ext uri="{FF2B5EF4-FFF2-40B4-BE49-F238E27FC236}">
                    <a16:creationId xmlns:a16="http://schemas.microsoft.com/office/drawing/2014/main" id="{C16EFC12-3858-1D43-943F-4303A8C834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1524000"/>
                <a:ext cx="7391400" cy="533400"/>
              </a:xfrm>
              <a:prstGeom prst="rect">
                <a:avLst/>
              </a:prstGeom>
              <a:blipFill>
                <a:blip r:embed="rId5"/>
                <a:stretch>
                  <a:fillRect l="-1375" t="-4651" b="-1395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AB9E0D9-9E54-914A-BCEA-3274E084F4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4724400"/>
                <a:ext cx="79248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Unpredictability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≡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Indistinguishability </a:t>
                </a:r>
                <a:r>
                  <a:rPr lang="en-US" altLang="en-US" sz="2400" i="1" dirty="0">
                    <a:solidFill>
                      <a:srgbClr val="0033CC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for bits </a:t>
                </a: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(lecture 3)</a:t>
                </a:r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5AB9E0D9-9E54-914A-BCEA-3274E084F4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4724400"/>
                <a:ext cx="7924800" cy="609600"/>
              </a:xfrm>
              <a:prstGeom prst="rect">
                <a:avLst/>
              </a:prstGeom>
              <a:blipFill>
                <a:blip r:embed="rId6"/>
                <a:stretch>
                  <a:fillRect l="-1120" t="-61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7334848-6DDE-5F49-8F9E-15C9CD3CE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8200" y="5334000"/>
                <a:ext cx="8305800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>
                  <a:spcBef>
                    <a:spcPct val="20000"/>
                  </a:spcBef>
                  <a:buClr>
                    <a:srgbClr val="0000CC"/>
                  </a:buClr>
                  <a:buFont typeface="Wingdings" pitchFamily="2" charset="2"/>
                  <a:buChar char="t"/>
                </a:pP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Indistinguishability </a:t>
                </a:r>
                <a14:m>
                  <m:oMath xmlns:m="http://schemas.openxmlformats.org/officeDocument/2006/math">
                    <m:r>
                      <a:rPr lang="en-US" alt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⟹</m:t>
                    </m:r>
                  </m:oMath>
                </a14:m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Unpredictability (</a:t>
                </a:r>
                <a:r>
                  <a:rPr lang="en-US" altLang="en-US" sz="2400" i="1" dirty="0">
                    <a:solidFill>
                      <a:srgbClr val="FF0000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but not vice versa</a:t>
                </a:r>
                <a:r>
                  <a:rPr lang="en-US" alt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).</a:t>
                </a:r>
              </a:p>
            </p:txBody>
          </p:sp>
        </mc:Choice>
        <mc:Fallback>
          <p:sp>
            <p:nvSpPr>
              <p:cNvPr id="8" name="Content Placeholder 2">
                <a:extLst>
                  <a:ext uri="{FF2B5EF4-FFF2-40B4-BE49-F238E27FC236}">
                    <a16:creationId xmlns:a16="http://schemas.microsoft.com/office/drawing/2014/main" id="{77334848-6DDE-5F49-8F9E-15C9CD3CE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5334000"/>
                <a:ext cx="8305800" cy="609600"/>
              </a:xfrm>
              <a:prstGeom prst="rect">
                <a:avLst/>
              </a:prstGeom>
              <a:blipFill>
                <a:blip r:embed="rId7"/>
                <a:stretch>
                  <a:fillRect l="-1070" t="-612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7355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05C6AB5-5D05-753B-74D3-DFA9EB23A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ubtitle 1">
            <a:extLst>
              <a:ext uri="{FF2B5EF4-FFF2-40B4-BE49-F238E27FC236}">
                <a16:creationId xmlns:a16="http://schemas.microsoft.com/office/drawing/2014/main" id="{48C67BF1-E255-34D5-AB5D-C05A34634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520" y="410563"/>
            <a:ext cx="8712968" cy="714181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891637"/>
                </a:solidFill>
                <a:latin typeface="Calibri" panose="020F0502020204030204" pitchFamily="34" charset="0"/>
                <a:ea typeface="Cambria Math" pitchFamily="18" charset="0"/>
                <a:cs typeface="Arial Unicode MS" pitchFamily="34" charset="-128"/>
              </a:rPr>
              <a:t>Message Authentication Codes: Proof</a:t>
            </a:r>
            <a:endParaRPr lang="en-US" sz="2400" i="1" dirty="0">
              <a:solidFill>
                <a:srgbClr val="891637"/>
              </a:solidFill>
              <a:latin typeface="Calibri" panose="020F0502020204030204" pitchFamily="34" charset="0"/>
              <a:ea typeface="Cambria Math" pitchFamily="18" charset="0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80399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8575">
          <a:solidFill>
            <a:srgbClr val="C00000"/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rgbClr val="C00000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C00000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800" dirty="0" smtClean="0">
            <a:latin typeface="Candara" panose="020E0502030303020204" pitchFamily="34" charset="0"/>
            <a:ea typeface="Helvetica" charset="0"/>
            <a:cs typeface="Helvetica" charset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42211</TotalTime>
  <Words>2533</Words>
  <Application>Microsoft Macintosh PowerPoint</Application>
  <PresentationFormat>On-screen Show (4:3)</PresentationFormat>
  <Paragraphs>349</Paragraphs>
  <Slides>36</Slides>
  <Notes>33</Notes>
  <HiddenSlides>4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American Typewriter</vt:lpstr>
      <vt:lpstr>Arial</vt:lpstr>
      <vt:lpstr>Calibri</vt:lpstr>
      <vt:lpstr>Cambria Math</vt:lpstr>
      <vt:lpstr>Candara</vt:lpstr>
      <vt:lpstr>Wingdings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AES is a Key-Alternating Cipher* (KAC) </vt:lpstr>
      <vt:lpstr>PowerPoint Presentation</vt:lpstr>
      <vt:lpstr>Mixing layers</vt:lpstr>
      <vt:lpstr>The bottom line</vt:lpstr>
      <vt:lpstr>Many Open Problems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Vinodv</dc:creator>
  <cp:lastModifiedBy>Vinod Vaikuntanathan</cp:lastModifiedBy>
  <cp:revision>1009</cp:revision>
  <dcterms:created xsi:type="dcterms:W3CDTF">2014-03-14T23:52:55Z</dcterms:created>
  <dcterms:modified xsi:type="dcterms:W3CDTF">2026-09-28T14:06:42Z</dcterms:modified>
</cp:coreProperties>
</file>