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571" r:id="rId2"/>
    <p:sldId id="1136" r:id="rId3"/>
    <p:sldId id="1175" r:id="rId4"/>
    <p:sldId id="1154" r:id="rId5"/>
    <p:sldId id="1171" r:id="rId6"/>
    <p:sldId id="1172" r:id="rId7"/>
    <p:sldId id="1170" r:id="rId8"/>
    <p:sldId id="1173" r:id="rId9"/>
    <p:sldId id="1174" r:id="rId10"/>
    <p:sldId id="1231" r:id="rId11"/>
    <p:sldId id="1177" r:id="rId12"/>
    <p:sldId id="1205" r:id="rId13"/>
    <p:sldId id="1184" r:id="rId14"/>
    <p:sldId id="1232" r:id="rId15"/>
    <p:sldId id="1186" r:id="rId16"/>
    <p:sldId id="1185" r:id="rId17"/>
    <p:sldId id="1193" r:id="rId18"/>
    <p:sldId id="1194" r:id="rId19"/>
    <p:sldId id="1197" r:id="rId20"/>
    <p:sldId id="1198" r:id="rId21"/>
    <p:sldId id="1196" r:id="rId22"/>
    <p:sldId id="1201" r:id="rId23"/>
    <p:sldId id="1199" r:id="rId24"/>
    <p:sldId id="1200" r:id="rId25"/>
    <p:sldId id="1187" r:id="rId26"/>
    <p:sldId id="1212" r:id="rId27"/>
    <p:sldId id="1211" r:id="rId28"/>
    <p:sldId id="285" r:id="rId29"/>
    <p:sldId id="287" r:id="rId30"/>
    <p:sldId id="288" r:id="rId31"/>
    <p:sldId id="1202" r:id="rId32"/>
    <p:sldId id="289" r:id="rId33"/>
    <p:sldId id="1219" r:id="rId34"/>
    <p:sldId id="1229" r:id="rId35"/>
    <p:sldId id="290" r:id="rId36"/>
    <p:sldId id="1230" r:id="rId37"/>
    <p:sldId id="1217" r:id="rId38"/>
    <p:sldId id="1218" r:id="rId39"/>
    <p:sldId id="1221" r:id="rId40"/>
    <p:sldId id="1222" r:id="rId41"/>
    <p:sldId id="1223" r:id="rId42"/>
    <p:sldId id="1224" r:id="rId43"/>
    <p:sldId id="1225" r:id="rId44"/>
    <p:sldId id="1226" r:id="rId45"/>
    <p:sldId id="1227" r:id="rId46"/>
    <p:sldId id="1228" r:id="rId47"/>
    <p:sldId id="300" r:id="rId48"/>
    <p:sldId id="301" r:id="rId49"/>
    <p:sldId id="302" r:id="rId50"/>
    <p:sldId id="303" r:id="rId51"/>
    <p:sldId id="304" r:id="rId52"/>
  </p:sldIdLst>
  <p:sldSz cx="9144000" cy="6858000" type="screen4x3"/>
  <p:notesSz cx="6934200" cy="9220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4">
          <p15:clr>
            <a:srgbClr val="A4A3A4"/>
          </p15:clr>
        </p15:guide>
        <p15:guide id="2" pos="218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3D68"/>
    <a:srgbClr val="FF3FAE"/>
    <a:srgbClr val="B73BF3"/>
    <a:srgbClr val="008000"/>
    <a:srgbClr val="FF0000"/>
    <a:srgbClr val="3366FF"/>
    <a:srgbClr val="FFFFFF"/>
    <a:srgbClr val="CC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92"/>
    <p:restoredTop sz="80498" autoAdjust="0"/>
  </p:normalViewPr>
  <p:slideViewPr>
    <p:cSldViewPr>
      <p:cViewPr varScale="1">
        <p:scale>
          <a:sx n="100" d="100"/>
          <a:sy n="100" d="100"/>
        </p:scale>
        <p:origin x="188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85" d="100"/>
        <a:sy n="85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1584" y="-62"/>
      </p:cViewPr>
      <p:guideLst>
        <p:guide orient="horz" pos="2904"/>
        <p:guide pos="218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6725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5888" y="0"/>
            <a:ext cx="3006725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58238"/>
            <a:ext cx="3006725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5888" y="8758238"/>
            <a:ext cx="3006725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F9A2E8F-7ABF-44F9-86E9-561587CEE7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6725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772" tIns="46386" rIns="92772" bIns="46386" numCol="1" anchor="t" anchorCtr="0" compatLnSpc="1">
            <a:prstTxWarp prst="textNoShape">
              <a:avLst/>
            </a:prstTxWarp>
          </a:bodyPr>
          <a:lstStyle>
            <a:lvl1pPr defTabSz="928414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7475" y="0"/>
            <a:ext cx="3006725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772" tIns="46386" rIns="92772" bIns="46386" numCol="1" anchor="t" anchorCtr="0" compatLnSpc="1">
            <a:prstTxWarp prst="textNoShape">
              <a:avLst/>
            </a:prstTxWarp>
          </a:bodyPr>
          <a:lstStyle>
            <a:lvl1pPr algn="r" defTabSz="928414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2050" y="690563"/>
            <a:ext cx="4611688" cy="3459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379913"/>
            <a:ext cx="5083175" cy="41497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772" tIns="46386" rIns="92772" bIns="463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9825"/>
            <a:ext cx="3006725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772" tIns="46386" rIns="92772" bIns="46386" numCol="1" anchor="b" anchorCtr="0" compatLnSpc="1">
            <a:prstTxWarp prst="textNoShape">
              <a:avLst/>
            </a:prstTxWarp>
          </a:bodyPr>
          <a:lstStyle>
            <a:lvl1pPr defTabSz="928414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7475" y="8759825"/>
            <a:ext cx="3006725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772" tIns="46386" rIns="92772" bIns="46386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/>
            </a:lvl1pPr>
          </a:lstStyle>
          <a:p>
            <a:pPr>
              <a:defRPr/>
            </a:pPr>
            <a:fld id="{723C05C1-84C5-4B39-BB4F-CC8B8F769C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DE5E11C-06A5-47B4-9150-823C84E42849}" type="slidenum">
              <a:rPr lang="en-US" smtClean="0"/>
              <a:pPr eaLnBrk="1" hangingPunct="1"/>
              <a:t>1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3100822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757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2570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9037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252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841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984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4832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263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CC82B-D508-D0B2-49E1-90681CDBF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EB9D2B-E44E-0B74-68E3-2CA9E09014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2AA75E-E401-3764-7AB3-48A57A00AE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CCC452-C356-9538-1627-A85A2EA66D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7259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6713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30753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27487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DBA5C-8D58-5280-DE06-120DD694E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3C88FB-57AA-F662-6E8B-63C9B996A9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EC88D5-2660-ACDB-922A-FF6ADA5D48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8E7E1-32CB-D2B4-7535-5D504764D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9062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2211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45822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93204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64339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23298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58493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459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15257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6910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54246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0312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B7FCB-5FE5-56C7-5220-986F42C48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BAD466-42D2-F129-1836-B74731201A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A5D847-9F36-AEC1-CEF7-7062D58175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A24D0-31BF-1239-947D-DA6D6DCD16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105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AAC26-B882-0711-C7F1-A8C17EE64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0F1C68-26D2-EEDA-66B8-A211CF3EFB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9BEDD9-3A78-5CED-D055-FADC379B90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18F66-AF34-77FE-B356-907AF18738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71537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9590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8AB27-A456-7446-2D57-9ADC8150D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15AFDC-CC00-13B7-A3E2-5AF7EC8466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37408C-8895-942E-078C-682AE18177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F8F1C-776D-C48A-2451-341416997A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79539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92665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A1512-0593-01FA-EAD5-0FEA3EF50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2BB2F4-B1CF-667C-DC3A-573FF502C7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C88A89-AB92-D9FB-ADD7-4BC9725983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E6BB41-6BBD-50A9-0BA1-E2A0054CFA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9627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090ED-BCE9-0351-4732-E7B70065B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2C7038-021B-AF74-C0E4-B78B917530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B90079-5C56-3F96-FC06-705E601D1B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A727F-53D9-5404-F346-104DDDE858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54004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29F0E-0C23-0973-4809-9F62F55F2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42A502-AD4C-2F7A-D7A0-AA2F17126C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EB2462-E16C-88A7-89BD-8C02320327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49D641-93E4-4502-2403-68CAD8DD4F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30010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29AA6-BBAF-64D2-E354-DE61FAC98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049E83-6889-6D6B-DBC8-D7F9DDD986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7D2FFF-089D-BA92-2801-689D884863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4BEF5D-C017-2A36-795E-CA6D01D6D1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31193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3EA7D-7152-81C3-5C02-E695C41C4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B00A05-005A-97E8-3E31-7217451605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24101A-1BAE-8DB3-B981-BF9058BE85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40743-E0B5-448B-4CCF-1250A70213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4532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CEBC4-90A7-72FC-5177-A5F9C1494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3E216A-A57D-3A5A-6222-6F0E9E6176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20C5FA-2617-4180-706A-74EE3B816C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F4D11F-755D-C2D9-B1D3-C04906C512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9587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E0F91-7932-16C7-C9F4-7028174D9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05F6E7-919D-1A10-9759-4BC16CE805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5B8B51-CC57-4B1F-AEA9-9008B23835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3B65D9-57E9-9F21-548E-B1FEE6C892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89453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0239D-0679-2D33-F132-E301EEAC7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0C5819-DAC5-1CC9-0571-BA0C260F8C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71D749-1FED-639D-2142-926ADDB691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03DA87-1F01-F7BA-B211-9187F29C8C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725496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6E3C-5677-B8F3-08B6-66E47B2AE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455C5F-BBE3-FADE-BA2D-89DC6BB7C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97E8DA-6E4F-775C-359E-2D8DD7DED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A129D3-D41F-E9D8-1613-80EE40D989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0587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6902E-D21F-98DC-8F4F-C91E8BEE3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C60B14-08D6-C108-1DAA-D22601910A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5C9F2E-9E70-9961-2D28-90937BB5AE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373DDF-9D9F-6AE2-A3B7-4936A74934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925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76009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0917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207DFF-FE07-47DD-B076-2C48C9A108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8782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08776-0F8C-40A7-8647-EFA45DE146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1976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03DA8B-38D5-4206-A305-5AC0AA8D55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947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87D42-31C2-40A9-ACF0-6B52B9DD72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4729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137A5-1E94-4A41-8D1E-5A1BB34578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986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C1CE3-BBAB-4CAD-96AB-4B44F7E175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9035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B2DF1-197C-4E42-A66A-D1F012AC5E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4928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95C5F-0F50-4895-B050-3DC8A34C0B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9065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52761-3F43-43C1-B40C-96384808D3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579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46950-5E82-44F5-A78D-4712FEE950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707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C6B89-2C45-49D9-80A7-68FF0E9778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2446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F8D58E9-2269-452D-80B1-5E4570EADE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omic Sans MS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omic Sans MS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omic Sans MS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omic Sans MS" charset="0"/>
          <a:ea typeface="MS PGothic" pitchFamily="34" charset="-128"/>
          <a:cs typeface="MS PGothic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omic Sans M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omic Sans M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omic Sans M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Comic Sans M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6.xml"/><Relationship Id="rId16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NULL"/><Relationship Id="rId5" Type="http://schemas.openxmlformats.org/officeDocument/2006/relationships/image" Target="../media/image8.png"/><Relationship Id="rId15" Type="http://schemas.openxmlformats.org/officeDocument/2006/relationships/image" Target="NULL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3" Type="http://schemas.openxmlformats.org/officeDocument/2006/relationships/image" Target="NULL"/><Relationship Id="rId7" Type="http://schemas.openxmlformats.org/officeDocument/2006/relationships/image" Target="../media/image14.png"/><Relationship Id="rId12" Type="http://schemas.openxmlformats.org/officeDocument/2006/relationships/image" Target="NUL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12.png"/><Relationship Id="rId1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10.png"/><Relationship Id="rId3" Type="http://schemas.openxmlformats.org/officeDocument/2006/relationships/image" Target="../media/image119.png"/><Relationship Id="rId7" Type="http://schemas.openxmlformats.org/officeDocument/2006/relationships/image" Target="../media/image510.png"/><Relationship Id="rId12" Type="http://schemas.openxmlformats.org/officeDocument/2006/relationships/image" Target="../media/image610.png"/><Relationship Id="rId17" Type="http://schemas.openxmlformats.org/officeDocument/2006/relationships/image" Target="../media/image111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0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0.png"/><Relationship Id="rId11" Type="http://schemas.openxmlformats.org/officeDocument/2006/relationships/image" Target="NULL"/><Relationship Id="rId5" Type="http://schemas.openxmlformats.org/officeDocument/2006/relationships/image" Target="../media/image310.png"/><Relationship Id="rId15" Type="http://schemas.openxmlformats.org/officeDocument/2006/relationships/image" Target="../media/image910.png"/><Relationship Id="rId10" Type="http://schemas.openxmlformats.org/officeDocument/2006/relationships/image" Target="NULL"/><Relationship Id="rId4" Type="http://schemas.openxmlformats.org/officeDocument/2006/relationships/image" Target="../media/image214.png"/><Relationship Id="rId14" Type="http://schemas.openxmlformats.org/officeDocument/2006/relationships/image" Target="../media/image8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119.png"/><Relationship Id="rId7" Type="http://schemas.openxmlformats.org/officeDocument/2006/relationships/image" Target="../media/image1510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10.png"/><Relationship Id="rId11" Type="http://schemas.openxmlformats.org/officeDocument/2006/relationships/image" Target="NULL"/><Relationship Id="rId5" Type="http://schemas.openxmlformats.org/officeDocument/2006/relationships/image" Target="../media/image1310.png"/><Relationship Id="rId15" Type="http://schemas.openxmlformats.org/officeDocument/2006/relationships/image" Target="../media/image21.png"/><Relationship Id="rId10" Type="http://schemas.openxmlformats.org/officeDocument/2006/relationships/image" Target="NULL"/><Relationship Id="rId19" Type="http://schemas.openxmlformats.org/officeDocument/2006/relationships/image" Target="../media/image25.png"/><Relationship Id="rId4" Type="http://schemas.openxmlformats.org/officeDocument/2006/relationships/image" Target="../media/image1210.png"/><Relationship Id="rId9" Type="http://schemas.openxmlformats.org/officeDocument/2006/relationships/image" Target="../media/image17.png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3.png"/><Relationship Id="rId21" Type="http://schemas.openxmlformats.org/officeDocument/2006/relationships/image" Target="../media/image4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png"/><Relationship Id="rId13" Type="http://schemas.openxmlformats.org/officeDocument/2006/relationships/image" Target="../media/image361.png"/><Relationship Id="rId3" Type="http://schemas.openxmlformats.org/officeDocument/2006/relationships/image" Target="../media/image261.png"/><Relationship Id="rId7" Type="http://schemas.openxmlformats.org/officeDocument/2006/relationships/image" Target="../media/image301.png"/><Relationship Id="rId12" Type="http://schemas.openxmlformats.org/officeDocument/2006/relationships/image" Target="../media/image3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0.png"/><Relationship Id="rId11" Type="http://schemas.openxmlformats.org/officeDocument/2006/relationships/image" Target="../media/image340.png"/><Relationship Id="rId5" Type="http://schemas.openxmlformats.org/officeDocument/2006/relationships/image" Target="../media/image290.png"/><Relationship Id="rId15" Type="http://schemas.openxmlformats.org/officeDocument/2006/relationships/image" Target="../media/image381.png"/><Relationship Id="rId10" Type="http://schemas.openxmlformats.org/officeDocument/2006/relationships/image" Target="../media/image330.png"/><Relationship Id="rId4" Type="http://schemas.openxmlformats.org/officeDocument/2006/relationships/image" Target="../media/image280.png"/><Relationship Id="rId9" Type="http://schemas.openxmlformats.org/officeDocument/2006/relationships/image" Target="../media/image320.png"/><Relationship Id="rId14" Type="http://schemas.openxmlformats.org/officeDocument/2006/relationships/image" Target="../media/image37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3" Type="http://schemas.openxmlformats.org/officeDocument/2006/relationships/image" Target="../media/image400.png"/><Relationship Id="rId7" Type="http://schemas.openxmlformats.org/officeDocument/2006/relationships/image" Target="../media/image5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0.png"/><Relationship Id="rId5" Type="http://schemas.openxmlformats.org/officeDocument/2006/relationships/image" Target="../media/image520.png"/><Relationship Id="rId4" Type="http://schemas.openxmlformats.org/officeDocument/2006/relationships/image" Target="../media/image511.png"/><Relationship Id="rId9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0.png"/><Relationship Id="rId13" Type="http://schemas.openxmlformats.org/officeDocument/2006/relationships/image" Target="../media/image480.png"/><Relationship Id="rId3" Type="http://schemas.openxmlformats.org/officeDocument/2006/relationships/image" Target="../media/image380.png"/><Relationship Id="rId7" Type="http://schemas.openxmlformats.org/officeDocument/2006/relationships/image" Target="../media/image420.png"/><Relationship Id="rId12" Type="http://schemas.openxmlformats.org/officeDocument/2006/relationships/image" Target="../media/image4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1.png"/><Relationship Id="rId11" Type="http://schemas.openxmlformats.org/officeDocument/2006/relationships/image" Target="../media/image460.png"/><Relationship Id="rId5" Type="http://schemas.openxmlformats.org/officeDocument/2006/relationships/image" Target="../media/image400.png"/><Relationship Id="rId15" Type="http://schemas.openxmlformats.org/officeDocument/2006/relationships/image" Target="../media/image59.png"/><Relationship Id="rId10" Type="http://schemas.openxmlformats.org/officeDocument/2006/relationships/image" Target="../media/image450.png"/><Relationship Id="rId4" Type="http://schemas.openxmlformats.org/officeDocument/2006/relationships/image" Target="../media/image390.png"/><Relationship Id="rId9" Type="http://schemas.openxmlformats.org/officeDocument/2006/relationships/image" Target="../media/image440.png"/><Relationship Id="rId1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62.png"/><Relationship Id="rId3" Type="http://schemas.openxmlformats.org/officeDocument/2006/relationships/image" Target="../media/image580.png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../media/image66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NULL"/><Relationship Id="rId5" Type="http://schemas.openxmlformats.org/officeDocument/2006/relationships/image" Target="../media/image60.png"/><Relationship Id="rId15" Type="http://schemas.openxmlformats.org/officeDocument/2006/relationships/image" Target="../media/image64.png"/><Relationship Id="rId10" Type="http://schemas.openxmlformats.org/officeDocument/2006/relationships/image" Target="../media/image590.png"/><Relationship Id="rId4" Type="http://schemas.openxmlformats.org/officeDocument/2006/relationships/image" Target="../media/image571.png"/><Relationship Id="rId9" Type="http://schemas.openxmlformats.org/officeDocument/2006/relationships/image" Target="NULL"/><Relationship Id="rId1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0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NULL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18" Type="http://schemas.openxmlformats.org/officeDocument/2006/relationships/image" Target="../media/image69.png"/><Relationship Id="rId26" Type="http://schemas.openxmlformats.org/officeDocument/2006/relationships/image" Target="../media/image77.png"/><Relationship Id="rId3" Type="http://schemas.openxmlformats.org/officeDocument/2006/relationships/image" Target="../media/image67.png"/><Relationship Id="rId21" Type="http://schemas.openxmlformats.org/officeDocument/2006/relationships/image" Target="../media/image72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17" Type="http://schemas.openxmlformats.org/officeDocument/2006/relationships/image" Target="../media/image93.png"/><Relationship Id="rId25" Type="http://schemas.openxmlformats.org/officeDocument/2006/relationships/image" Target="../media/image76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92.png"/><Relationship Id="rId20" Type="http://schemas.openxmlformats.org/officeDocument/2006/relationships/image" Target="../media/image71.png"/><Relationship Id="rId29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../media/image86.png"/><Relationship Id="rId24" Type="http://schemas.openxmlformats.org/officeDocument/2006/relationships/image" Target="../media/image75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23" Type="http://schemas.openxmlformats.org/officeDocument/2006/relationships/image" Target="../media/image74.png"/><Relationship Id="rId28" Type="http://schemas.openxmlformats.org/officeDocument/2006/relationships/image" Target="NULL"/><Relationship Id="rId10" Type="http://schemas.openxmlformats.org/officeDocument/2006/relationships/image" Target="../media/image85.png"/><Relationship Id="rId19" Type="http://schemas.openxmlformats.org/officeDocument/2006/relationships/image" Target="../media/image70.png"/><Relationship Id="rId4" Type="http://schemas.openxmlformats.org/officeDocument/2006/relationships/image" Target="../media/image68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Relationship Id="rId22" Type="http://schemas.openxmlformats.org/officeDocument/2006/relationships/image" Target="../media/image73.png"/><Relationship Id="rId27" Type="http://schemas.openxmlformats.org/officeDocument/2006/relationships/image" Target="../media/image78.png"/><Relationship Id="rId30" Type="http://schemas.openxmlformats.org/officeDocument/2006/relationships/image" Target="../media/image8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18" Type="http://schemas.openxmlformats.org/officeDocument/2006/relationships/image" Target="../media/image107.png"/><Relationship Id="rId26" Type="http://schemas.openxmlformats.org/officeDocument/2006/relationships/image" Target="../media/image115.png"/><Relationship Id="rId3" Type="http://schemas.openxmlformats.org/officeDocument/2006/relationships/image" Target="../media/image81.png"/><Relationship Id="rId21" Type="http://schemas.openxmlformats.org/officeDocument/2006/relationships/image" Target="../media/image110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17" Type="http://schemas.openxmlformats.org/officeDocument/2006/relationships/image" Target="../media/image106.png"/><Relationship Id="rId25" Type="http://schemas.openxmlformats.org/officeDocument/2006/relationships/image" Target="../media/image114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05.png"/><Relationship Id="rId20" Type="http://schemas.openxmlformats.org/officeDocument/2006/relationships/image" Target="../media/image109.png"/><Relationship Id="rId29" Type="http://schemas.openxmlformats.org/officeDocument/2006/relationships/image" Target="../media/image1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11" Type="http://schemas.openxmlformats.org/officeDocument/2006/relationships/image" Target="../media/image90.png"/><Relationship Id="rId24" Type="http://schemas.openxmlformats.org/officeDocument/2006/relationships/image" Target="../media/image113.png"/><Relationship Id="rId5" Type="http://schemas.openxmlformats.org/officeDocument/2006/relationships/image" Target="../media/image94.png"/><Relationship Id="rId15" Type="http://schemas.openxmlformats.org/officeDocument/2006/relationships/image" Target="../media/image104.png"/><Relationship Id="rId23" Type="http://schemas.openxmlformats.org/officeDocument/2006/relationships/image" Target="../media/image100.png"/><Relationship Id="rId28" Type="http://schemas.openxmlformats.org/officeDocument/2006/relationships/image" Target="../media/image117.png"/><Relationship Id="rId10" Type="http://schemas.openxmlformats.org/officeDocument/2006/relationships/image" Target="../media/image99.png"/><Relationship Id="rId19" Type="http://schemas.openxmlformats.org/officeDocument/2006/relationships/image" Target="../media/image108.png"/><Relationship Id="rId4" Type="http://schemas.openxmlformats.org/officeDocument/2006/relationships/image" Target="../media/image61.png"/><Relationship Id="rId9" Type="http://schemas.openxmlformats.org/officeDocument/2006/relationships/image" Target="../media/image98.png"/><Relationship Id="rId14" Type="http://schemas.openxmlformats.org/officeDocument/2006/relationships/image" Target="../media/image103.png"/><Relationship Id="rId22" Type="http://schemas.openxmlformats.org/officeDocument/2006/relationships/image" Target="../media/image111.png"/><Relationship Id="rId27" Type="http://schemas.openxmlformats.org/officeDocument/2006/relationships/image" Target="../media/image11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900.png"/><Relationship Id="rId3" Type="http://schemas.openxmlformats.org/officeDocument/2006/relationships/image" Target="../media/image112.png"/><Relationship Id="rId7" Type="http://schemas.openxmlformats.org/officeDocument/2006/relationships/image" Target="../media/image134.png"/><Relationship Id="rId12" Type="http://schemas.openxmlformats.org/officeDocument/2006/relationships/image" Target="../media/image1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image" Target="../media/image61.png"/><Relationship Id="rId15" Type="http://schemas.openxmlformats.org/officeDocument/2006/relationships/image" Target="../media/image120.png"/><Relationship Id="rId10" Type="http://schemas.openxmlformats.org/officeDocument/2006/relationships/image" Target="../media/image137.png"/><Relationship Id="rId4" Type="http://schemas.openxmlformats.org/officeDocument/2006/relationships/image" Target="../media/image81.png"/><Relationship Id="rId9" Type="http://schemas.openxmlformats.org/officeDocument/2006/relationships/image" Target="../media/image136.png"/><Relationship Id="rId14" Type="http://schemas.openxmlformats.org/officeDocument/2006/relationships/image" Target="../media/image118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149.png"/><Relationship Id="rId18" Type="http://schemas.openxmlformats.org/officeDocument/2006/relationships/image" Target="../media/image122.png"/><Relationship Id="rId3" Type="http://schemas.openxmlformats.org/officeDocument/2006/relationships/image" Target="../media/image140.png"/><Relationship Id="rId7" Type="http://schemas.openxmlformats.org/officeDocument/2006/relationships/image" Target="../media/image143.png"/><Relationship Id="rId12" Type="http://schemas.openxmlformats.org/officeDocument/2006/relationships/image" Target="../media/image121.png"/><Relationship Id="rId17" Type="http://schemas.openxmlformats.org/officeDocument/2006/relationships/image" Target="../media/image153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png"/><Relationship Id="rId11" Type="http://schemas.openxmlformats.org/officeDocument/2006/relationships/image" Target="../media/image147.png"/><Relationship Id="rId5" Type="http://schemas.openxmlformats.org/officeDocument/2006/relationships/image" Target="../media/image141.png"/><Relationship Id="rId15" Type="http://schemas.openxmlformats.org/officeDocument/2006/relationships/image" Target="../media/image151.png"/><Relationship Id="rId10" Type="http://schemas.openxmlformats.org/officeDocument/2006/relationships/image" Target="../media/image146.png"/><Relationship Id="rId4" Type="http://schemas.openxmlformats.org/officeDocument/2006/relationships/image" Target="../media/image81.png"/><Relationship Id="rId9" Type="http://schemas.openxmlformats.org/officeDocument/2006/relationships/image" Target="../media/image145.png"/><Relationship Id="rId14" Type="http://schemas.openxmlformats.org/officeDocument/2006/relationships/image" Target="../media/image1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149.png"/><Relationship Id="rId3" Type="http://schemas.openxmlformats.org/officeDocument/2006/relationships/image" Target="../media/image140.png"/><Relationship Id="rId7" Type="http://schemas.openxmlformats.org/officeDocument/2006/relationships/image" Target="../media/image143.png"/><Relationship Id="rId12" Type="http://schemas.openxmlformats.org/officeDocument/2006/relationships/image" Target="../media/image1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png"/><Relationship Id="rId11" Type="http://schemas.openxmlformats.org/officeDocument/2006/relationships/image" Target="../media/image147.png"/><Relationship Id="rId5" Type="http://schemas.openxmlformats.org/officeDocument/2006/relationships/image" Target="../media/image141.png"/><Relationship Id="rId15" Type="http://schemas.openxmlformats.org/officeDocument/2006/relationships/image" Target="../media/image151.png"/><Relationship Id="rId10" Type="http://schemas.openxmlformats.org/officeDocument/2006/relationships/image" Target="../media/image146.png"/><Relationship Id="rId4" Type="http://schemas.openxmlformats.org/officeDocument/2006/relationships/image" Target="../media/image81.png"/><Relationship Id="rId9" Type="http://schemas.openxmlformats.org/officeDocument/2006/relationships/image" Target="../media/image145.png"/><Relationship Id="rId14" Type="http://schemas.openxmlformats.org/officeDocument/2006/relationships/image" Target="../media/image15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195.png"/><Relationship Id="rId18" Type="http://schemas.openxmlformats.org/officeDocument/2006/relationships/image" Target="../media/image199.png"/><Relationship Id="rId3" Type="http://schemas.openxmlformats.org/officeDocument/2006/relationships/image" Target="../media/image155.png"/><Relationship Id="rId7" Type="http://schemas.openxmlformats.org/officeDocument/2006/relationships/image" Target="../media/image189.png"/><Relationship Id="rId12" Type="http://schemas.openxmlformats.org/officeDocument/2006/relationships/image" Target="../media/image194.png"/><Relationship Id="rId17" Type="http://schemas.openxmlformats.org/officeDocument/2006/relationships/image" Target="../media/image198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197.png"/><Relationship Id="rId20" Type="http://schemas.openxmlformats.org/officeDocument/2006/relationships/image" Target="../media/image2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8.png"/><Relationship Id="rId11" Type="http://schemas.openxmlformats.org/officeDocument/2006/relationships/image" Target="../media/image193.png"/><Relationship Id="rId5" Type="http://schemas.openxmlformats.org/officeDocument/2006/relationships/image" Target="../media/image184.png"/><Relationship Id="rId15" Type="http://schemas.openxmlformats.org/officeDocument/2006/relationships/image" Target="../media/image196.png"/><Relationship Id="rId10" Type="http://schemas.openxmlformats.org/officeDocument/2006/relationships/image" Target="../media/image124.png"/><Relationship Id="rId19" Type="http://schemas.openxmlformats.org/officeDocument/2006/relationships/image" Target="../media/image200.png"/><Relationship Id="rId4" Type="http://schemas.openxmlformats.org/officeDocument/2006/relationships/image" Target="../media/image179.png"/><Relationship Id="rId9" Type="http://schemas.openxmlformats.org/officeDocument/2006/relationships/image" Target="../media/image191.png"/><Relationship Id="rId14" Type="http://schemas.openxmlformats.org/officeDocument/2006/relationships/image" Target="../media/image1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57.png"/><Relationship Id="rId18" Type="http://schemas.openxmlformats.org/officeDocument/2006/relationships/image" Target="../media/image162.png"/><Relationship Id="rId3" Type="http://schemas.openxmlformats.org/officeDocument/2006/relationships/image" Target="../media/image127.png"/><Relationship Id="rId7" Type="http://schemas.openxmlformats.org/officeDocument/2006/relationships/image" Target="../media/image132.png"/><Relationship Id="rId12" Type="http://schemas.openxmlformats.org/officeDocument/2006/relationships/image" Target="../media/image156.png"/><Relationship Id="rId17" Type="http://schemas.openxmlformats.org/officeDocument/2006/relationships/image" Target="../media/image161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160.png"/><Relationship Id="rId20" Type="http://schemas.openxmlformats.org/officeDocument/2006/relationships/image" Target="../media/image1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11" Type="http://schemas.openxmlformats.org/officeDocument/2006/relationships/image" Target="../media/image154.png"/><Relationship Id="rId5" Type="http://schemas.openxmlformats.org/officeDocument/2006/relationships/image" Target="../media/image129.png"/><Relationship Id="rId15" Type="http://schemas.openxmlformats.org/officeDocument/2006/relationships/image" Target="../media/image159.png"/><Relationship Id="rId10" Type="http://schemas.openxmlformats.org/officeDocument/2006/relationships/image" Target="../media/image125.png"/><Relationship Id="rId19" Type="http://schemas.openxmlformats.org/officeDocument/2006/relationships/image" Target="../media/image163.png"/><Relationship Id="rId4" Type="http://schemas.openxmlformats.org/officeDocument/2006/relationships/image" Target="../media/image128.png"/><Relationship Id="rId9" Type="http://schemas.openxmlformats.org/officeDocument/2006/relationships/image" Target="../media/image148.png"/><Relationship Id="rId14" Type="http://schemas.openxmlformats.org/officeDocument/2006/relationships/image" Target="../media/image15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0.png"/><Relationship Id="rId13" Type="http://schemas.openxmlformats.org/officeDocument/2006/relationships/image" Target="../media/image1540.png"/><Relationship Id="rId18" Type="http://schemas.openxmlformats.org/officeDocument/2006/relationships/image" Target="../media/image1600.png"/><Relationship Id="rId3" Type="http://schemas.openxmlformats.org/officeDocument/2006/relationships/image" Target="../media/image1240.png"/><Relationship Id="rId21" Type="http://schemas.openxmlformats.org/officeDocument/2006/relationships/image" Target="../media/image1640.png"/><Relationship Id="rId7" Type="http://schemas.openxmlformats.org/officeDocument/2006/relationships/image" Target="../media/image1281.png"/><Relationship Id="rId12" Type="http://schemas.openxmlformats.org/officeDocument/2006/relationships/image" Target="../media/image1480.png"/><Relationship Id="rId17" Type="http://schemas.openxmlformats.org/officeDocument/2006/relationships/image" Target="../media/image1590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1581.png"/><Relationship Id="rId20" Type="http://schemas.openxmlformats.org/officeDocument/2006/relationships/image" Target="../media/image1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1.png"/><Relationship Id="rId11" Type="http://schemas.openxmlformats.org/officeDocument/2006/relationships/image" Target="../media/image1390.png"/><Relationship Id="rId5" Type="http://schemas.openxmlformats.org/officeDocument/2006/relationships/image" Target="../media/image1260.png"/><Relationship Id="rId15" Type="http://schemas.openxmlformats.org/officeDocument/2006/relationships/image" Target="../media/image1571.png"/><Relationship Id="rId10" Type="http://schemas.openxmlformats.org/officeDocument/2006/relationships/image" Target="../media/image1320.png"/><Relationship Id="rId19" Type="http://schemas.openxmlformats.org/officeDocument/2006/relationships/image" Target="../media/image1610.png"/><Relationship Id="rId4" Type="http://schemas.openxmlformats.org/officeDocument/2006/relationships/image" Target="../media/image1250.png"/><Relationship Id="rId9" Type="http://schemas.openxmlformats.org/officeDocument/2006/relationships/image" Target="../media/image1301.png"/><Relationship Id="rId14" Type="http://schemas.openxmlformats.org/officeDocument/2006/relationships/image" Target="../media/image156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0.png"/><Relationship Id="rId5" Type="http://schemas.openxmlformats.org/officeDocument/2006/relationships/image" Target="../media/image1220.png"/><Relationship Id="rId4" Type="http://schemas.openxmlformats.org/officeDocument/2006/relationships/image" Target="../media/image121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1.png"/><Relationship Id="rId5" Type="http://schemas.openxmlformats.org/officeDocument/2006/relationships/image" Target="../media/image210.png"/><Relationship Id="rId4" Type="http://schemas.openxmlformats.org/officeDocument/2006/relationships/image" Target="../media/image20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0.png"/><Relationship Id="rId7" Type="http://schemas.openxmlformats.org/officeDocument/2006/relationships/image" Target="../media/image16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7.png"/><Relationship Id="rId5" Type="http://schemas.openxmlformats.org/officeDocument/2006/relationships/image" Target="../media/image2110.png"/><Relationship Id="rId4" Type="http://schemas.openxmlformats.org/officeDocument/2006/relationships/image" Target="../media/image209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8.wmf"/><Relationship Id="rId4" Type="http://schemas.openxmlformats.org/officeDocument/2006/relationships/image" Target="../media/image167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png"/><Relationship Id="rId3" Type="http://schemas.openxmlformats.org/officeDocument/2006/relationships/image" Target="../media/image166.png"/><Relationship Id="rId7" Type="http://schemas.openxmlformats.org/officeDocument/2006/relationships/image" Target="../media/image2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7.png"/><Relationship Id="rId11" Type="http://schemas.openxmlformats.org/officeDocument/2006/relationships/image" Target="../media/image1280.png"/><Relationship Id="rId5" Type="http://schemas.openxmlformats.org/officeDocument/2006/relationships/image" Target="../media/image168.wmf"/><Relationship Id="rId10" Type="http://schemas.openxmlformats.org/officeDocument/2006/relationships/image" Target="../media/image1270.png"/><Relationship Id="rId4" Type="http://schemas.openxmlformats.org/officeDocument/2006/relationships/image" Target="../media/image167.jpeg"/><Relationship Id="rId9" Type="http://schemas.openxmlformats.org/officeDocument/2006/relationships/image" Target="../media/image22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3" Type="http://schemas.openxmlformats.org/officeDocument/2006/relationships/image" Target="../media/image169.png"/><Relationship Id="rId7" Type="http://schemas.openxmlformats.org/officeDocument/2006/relationships/image" Target="../media/image168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7.png"/><Relationship Id="rId5" Type="http://schemas.openxmlformats.org/officeDocument/2006/relationships/image" Target="../media/image226.png"/><Relationship Id="rId4" Type="http://schemas.openxmlformats.org/officeDocument/2006/relationships/image" Target="../media/image22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3" Type="http://schemas.openxmlformats.org/officeDocument/2006/relationships/image" Target="../media/image169.png"/><Relationship Id="rId7" Type="http://schemas.openxmlformats.org/officeDocument/2006/relationships/image" Target="../media/image168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9.png"/><Relationship Id="rId5" Type="http://schemas.openxmlformats.org/officeDocument/2006/relationships/image" Target="../media/image226.png"/><Relationship Id="rId4" Type="http://schemas.openxmlformats.org/officeDocument/2006/relationships/image" Target="../media/image22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0.png"/><Relationship Id="rId5" Type="http://schemas.openxmlformats.org/officeDocument/2006/relationships/image" Target="../media/image226.png"/><Relationship Id="rId4" Type="http://schemas.openxmlformats.org/officeDocument/2006/relationships/image" Target="../media/image22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80.png"/><Relationship Id="rId5" Type="http://schemas.openxmlformats.org/officeDocument/2006/relationships/image" Target="../media/image1570.png"/><Relationship Id="rId4" Type="http://schemas.openxmlformats.org/officeDocument/2006/relationships/image" Target="../media/image156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6"/>
          <p:cNvSpPr>
            <a:spLocks noChangeArrowheads="1"/>
          </p:cNvSpPr>
          <p:nvPr/>
        </p:nvSpPr>
        <p:spPr bwMode="auto">
          <a:xfrm>
            <a:off x="396652" y="188640"/>
            <a:ext cx="8458200" cy="1709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sz="4400" b="1" dirty="0">
                <a:solidFill>
                  <a:srgbClr val="1A17A5"/>
                </a:solidFill>
                <a:latin typeface="Calibri" pitchFamily="34" charset="0"/>
              </a:rPr>
              <a:t>MIT 6.875/18.425</a:t>
            </a:r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1360884" y="3682752"/>
            <a:ext cx="6400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4000" b="1" dirty="0">
                <a:solidFill>
                  <a:srgbClr val="891637"/>
                </a:solidFill>
                <a:latin typeface="Calibri" pitchFamily="34" charset="0"/>
              </a:rPr>
              <a:t>Lecture 4</a:t>
            </a:r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1094184" y="2996952"/>
            <a:ext cx="6934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4000" b="1" dirty="0">
                <a:solidFill>
                  <a:srgbClr val="891637"/>
                </a:solidFill>
                <a:latin typeface="Calibri" pitchFamily="34" charset="0"/>
              </a:rPr>
              <a:t>Foundations of Cryptography</a:t>
            </a:r>
          </a:p>
        </p:txBody>
      </p:sp>
    </p:spTree>
    <p:extLst>
      <p:ext uri="{BB962C8B-B14F-4D97-AF65-F5344CB8AC3E}">
        <p14:creationId xmlns:p14="http://schemas.microsoft.com/office/powerpoint/2010/main" val="428320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/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Lecture 3 Recap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934502C-3AA7-6B45-AE6F-51E02624A2F7}"/>
              </a:ext>
            </a:extLst>
          </p:cNvPr>
          <p:cNvSpPr>
            <a:spLocks/>
          </p:cNvSpPr>
          <p:nvPr/>
        </p:nvSpPr>
        <p:spPr bwMode="auto">
          <a:xfrm>
            <a:off x="457200" y="1676400"/>
            <a:ext cx="8712968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Theorem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Next-bit Unpredictability = Indistinguishability for PRGs.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213F46F-485D-5B41-86DE-59E7D0484295}"/>
              </a:ext>
            </a:extLst>
          </p:cNvPr>
          <p:cNvSpPr>
            <a:spLocks/>
          </p:cNvSpPr>
          <p:nvPr/>
        </p:nvSpPr>
        <p:spPr bwMode="auto">
          <a:xfrm>
            <a:off x="1143000" y="2269332"/>
            <a:ext cx="525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Key Techniques: Hybrid Argument, Distinguishing-to-Predicting Reduction.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787AF29-445D-2D45-807C-F7E63B5F6386}"/>
              </a:ext>
            </a:extLst>
          </p:cNvPr>
          <p:cNvSpPr>
            <a:spLocks/>
          </p:cNvSpPr>
          <p:nvPr/>
        </p:nvSpPr>
        <p:spPr bwMode="auto">
          <a:xfrm>
            <a:off x="457200" y="3352800"/>
            <a:ext cx="829248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Theorem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Computationally Indistinguishable PRG based on the existence of One-Way Permutations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9F7745B-06B1-A345-B649-A181D6C36FCB}"/>
              </a:ext>
            </a:extLst>
          </p:cNvPr>
          <p:cNvSpPr>
            <a:spLocks/>
          </p:cNvSpPr>
          <p:nvPr/>
        </p:nvSpPr>
        <p:spPr bwMode="auto">
          <a:xfrm>
            <a:off x="457200" y="4674314"/>
            <a:ext cx="8292480" cy="47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New Notion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PSRG Extenders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1D232D5-C64C-7D06-D9DE-AA66CF49FB62}"/>
              </a:ext>
            </a:extLst>
          </p:cNvPr>
          <p:cNvSpPr>
            <a:spLocks/>
          </p:cNvSpPr>
          <p:nvPr/>
        </p:nvSpPr>
        <p:spPr bwMode="auto">
          <a:xfrm>
            <a:off x="533400" y="5736272"/>
            <a:ext cx="8292480" cy="47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New Notion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Pseudo Random Functions (PRFs)</a:t>
            </a:r>
          </a:p>
        </p:txBody>
      </p:sp>
    </p:spTree>
    <p:extLst>
      <p:ext uri="{BB962C8B-B14F-4D97-AF65-F5344CB8AC3E}">
        <p14:creationId xmlns:p14="http://schemas.microsoft.com/office/powerpoint/2010/main" val="358398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/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TODAY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77EC8F9-1344-8F44-8615-85AEC48441F4}"/>
              </a:ext>
            </a:extLst>
          </p:cNvPr>
          <p:cNvSpPr>
            <a:spLocks/>
          </p:cNvSpPr>
          <p:nvPr/>
        </p:nvSpPr>
        <p:spPr bwMode="auto">
          <a:xfrm>
            <a:off x="917727" y="3106060"/>
            <a:ext cx="829248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Goldreich-Goldwasser-Micali (GGM) construction.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A3D8060-5E88-484A-8341-605910CC85DD}"/>
              </a:ext>
            </a:extLst>
          </p:cNvPr>
          <p:cNvSpPr>
            <a:spLocks/>
          </p:cNvSpPr>
          <p:nvPr/>
        </p:nvSpPr>
        <p:spPr bwMode="auto">
          <a:xfrm>
            <a:off x="769716" y="3644901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pplications of PRFs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29E64E-9857-4448-8C64-6DE90FEDE3DE}"/>
              </a:ext>
            </a:extLst>
          </p:cNvPr>
          <p:cNvSpPr/>
          <p:nvPr/>
        </p:nvSpPr>
        <p:spPr>
          <a:xfrm>
            <a:off x="1455516" y="4196557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Identification Protocols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D93F4D-766F-604B-BB55-6D95C36E743B}"/>
              </a:ext>
            </a:extLst>
          </p:cNvPr>
          <p:cNvSpPr/>
          <p:nvPr/>
        </p:nvSpPr>
        <p:spPr>
          <a:xfrm>
            <a:off x="1455516" y="531683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Applications to Learning Theory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AB1247-9C5F-3541-91E9-0676E1EFEA39}"/>
              </a:ext>
            </a:extLst>
          </p:cNvPr>
          <p:cNvSpPr/>
          <p:nvPr/>
        </p:nvSpPr>
        <p:spPr>
          <a:xfrm>
            <a:off x="1455516" y="4748213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Authentication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B1B834-684D-0534-4B7A-7A231D3FA440}"/>
              </a:ext>
            </a:extLst>
          </p:cNvPr>
          <p:cNvSpPr txBox="1"/>
          <p:nvPr/>
        </p:nvSpPr>
        <p:spPr>
          <a:xfrm>
            <a:off x="762000" y="1371600"/>
            <a:ext cx="7106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Finish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Stateless Secret Key Encryption based on PRFs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D0A6AF-5448-A313-991D-110547F84D55}"/>
              </a:ext>
            </a:extLst>
          </p:cNvPr>
          <p:cNvSpPr txBox="1"/>
          <p:nvPr/>
        </p:nvSpPr>
        <p:spPr>
          <a:xfrm>
            <a:off x="917727" y="6242642"/>
            <a:ext cx="5003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4. Pseudo Random Permutations (PRP)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0F8D7-FF22-A2FC-C8CE-8025A0E9A0CD}"/>
              </a:ext>
            </a:extLst>
          </p:cNvPr>
          <p:cNvSpPr>
            <a:spLocks/>
          </p:cNvSpPr>
          <p:nvPr/>
        </p:nvSpPr>
        <p:spPr bwMode="auto">
          <a:xfrm>
            <a:off x="762000" y="2054721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Theorem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If there are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computationally indistinguishable 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PRGs, then there are computationally indistinguishable PRFs.</a:t>
            </a:r>
          </a:p>
        </p:txBody>
      </p:sp>
    </p:spTree>
    <p:extLst>
      <p:ext uri="{BB962C8B-B14F-4D97-AF65-F5344CB8AC3E}">
        <p14:creationId xmlns:p14="http://schemas.microsoft.com/office/powerpoint/2010/main" val="383416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72058AE-CF25-4A4E-A53E-933376C57DBB}"/>
              </a:ext>
            </a:extLst>
          </p:cNvPr>
          <p:cNvSpPr/>
          <p:nvPr/>
        </p:nvSpPr>
        <p:spPr bwMode="auto">
          <a:xfrm>
            <a:off x="762000" y="1295400"/>
            <a:ext cx="8202488" cy="3048000"/>
          </a:xfrm>
          <a:prstGeom prst="rect">
            <a:avLst/>
          </a:prstGeom>
          <a:solidFill>
            <a:srgbClr val="0033CC">
              <a:alpha val="11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2" name="Subtitle 1">
            <a:extLst>
              <a:ext uri="{FF2B5EF4-FFF2-40B4-BE49-F238E27FC236}">
                <a16:creationId xmlns:a16="http://schemas.microsoft.com/office/drawing/2014/main" id="{9A52EA5F-2F59-1F42-ACBE-B4D3246BF4A2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91637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Recall: Pseudorandom Functions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891637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87354F6-710C-2D48-9237-0C44D75F83BE}"/>
                  </a:ext>
                </a:extLst>
              </p:cNvPr>
              <p:cNvSpPr/>
              <p:nvPr/>
            </p:nvSpPr>
            <p:spPr>
              <a:xfrm>
                <a:off x="976987" y="4648200"/>
                <a:ext cx="557543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altLang="en-US" sz="2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𝐆𝐞𝐧</m:t>
                    </m:r>
                    <m:d>
                      <m:dPr>
                        <m:ctrlP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alt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alt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1</m:t>
                            </m:r>
                          </m:e>
                          <m:sup>
                            <m:r>
                              <a:rPr kumimoji="0" lang="en-US" alt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kumimoji="0" lang="en-US" alt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: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 Generate a random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𝑛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-bit key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. 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87354F6-710C-2D48-9237-0C44D75F83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987" y="4648200"/>
                <a:ext cx="5575437" cy="461665"/>
              </a:xfrm>
              <a:prstGeom prst="rect">
                <a:avLst/>
              </a:prstGeom>
              <a:blipFill>
                <a:blip r:embed="rId3"/>
                <a:stretch>
                  <a:fillRect l="-227" t="-1351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FF97793-4F64-1748-8AC9-3C86BFA19144}"/>
                  </a:ext>
                </a:extLst>
              </p:cNvPr>
              <p:cNvSpPr/>
              <p:nvPr/>
            </p:nvSpPr>
            <p:spPr>
              <a:xfrm>
                <a:off x="976987" y="5194783"/>
                <a:ext cx="71002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altLang="en-US" sz="2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𝐄𝐯𝐚𝐥</m:t>
                    </m:r>
                    <m:d>
                      <m:dPr>
                        <m:ctrlP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𝑘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,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</m:d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 is a poly-time algorithm that outputs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FF97793-4F64-1748-8AC9-3C86BFA191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987" y="5194783"/>
                <a:ext cx="7100213" cy="461665"/>
              </a:xfrm>
              <a:prstGeom prst="rect">
                <a:avLst/>
              </a:prstGeom>
              <a:blipFill>
                <a:blip r:embed="rId4"/>
                <a:stretch>
                  <a:fillRect l="-179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9D91EA4-90C1-D04B-A65B-C4A7E39831D3}"/>
                  </a:ext>
                </a:extLst>
              </p:cNvPr>
              <p:cNvSpPr/>
              <p:nvPr/>
            </p:nvSpPr>
            <p:spPr>
              <a:xfrm>
                <a:off x="914400" y="1404267"/>
                <a:ext cx="8050088" cy="5195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Collection of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ℱ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={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:{0,1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m:rPr>
                            <m:sty m:val="p"/>
                          </m:r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→{0,1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p>
                    </m:sSup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∈{0,1</m:t>
                        </m:r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}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9D91EA4-90C1-D04B-A65B-C4A7E39831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404267"/>
                <a:ext cx="8050088" cy="519566"/>
              </a:xfrm>
              <a:prstGeom prst="rect">
                <a:avLst/>
              </a:prstGeom>
              <a:blipFill>
                <a:blip r:embed="rId5"/>
                <a:stretch>
                  <a:fillRect l="-1260" t="-4762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768D206-71D2-494A-B132-8289214C521B}"/>
                  </a:ext>
                </a:extLst>
              </p:cNvPr>
              <p:cNvSpPr/>
              <p:nvPr/>
            </p:nvSpPr>
            <p:spPr>
              <a:xfrm>
                <a:off x="1447800" y="1993859"/>
                <a:ext cx="335335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indexed by a key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768D206-71D2-494A-B132-8289214C52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1993859"/>
                <a:ext cx="3353350" cy="461665"/>
              </a:xfrm>
              <a:prstGeom prst="rect">
                <a:avLst/>
              </a:prstGeom>
              <a:blipFill>
                <a:blip r:embed="rId6"/>
                <a:stretch>
                  <a:fillRect l="-2642" t="-5263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C402A5C-5329-834E-B482-ACD5E8CC72DA}"/>
                  </a:ext>
                </a:extLst>
              </p:cNvPr>
              <p:cNvSpPr/>
              <p:nvPr/>
            </p:nvSpPr>
            <p:spPr>
              <a:xfrm>
                <a:off x="1434186" y="2511885"/>
                <a:ext cx="694781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: key length,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ℓ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: input length,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 output length.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C402A5C-5329-834E-B482-ACD5E8CC72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186" y="2511885"/>
                <a:ext cx="6947813" cy="461665"/>
              </a:xfrm>
              <a:prstGeom prst="rect">
                <a:avLst/>
              </a:prstGeom>
              <a:blipFill>
                <a:blip r:embed="rId7"/>
                <a:stretch>
                  <a:fillRect l="-1095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FB14B24-30CF-564C-8D9E-8CD7AFF16638}"/>
                  </a:ext>
                </a:extLst>
              </p:cNvPr>
              <p:cNvSpPr/>
              <p:nvPr/>
            </p:nvSpPr>
            <p:spPr>
              <a:xfrm>
                <a:off x="1447800" y="3048000"/>
                <a:ext cx="786221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Independent parameters, all poly(sec-param) = poly(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) 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FB14B24-30CF-564C-8D9E-8CD7AFF166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3048000"/>
                <a:ext cx="7862214" cy="461665"/>
              </a:xfrm>
              <a:prstGeom prst="rect">
                <a:avLst/>
              </a:prstGeom>
              <a:blipFill>
                <a:blip r:embed="rId8"/>
                <a:stretch>
                  <a:fillRect l="-1131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E7A1737-3FC2-1D46-B8EC-1D8BED81726F}"/>
                  </a:ext>
                </a:extLst>
              </p:cNvPr>
              <p:cNvSpPr/>
              <p:nvPr/>
            </p:nvSpPr>
            <p:spPr>
              <a:xfrm>
                <a:off x="1447800" y="3657600"/>
                <a:ext cx="786221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#functions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ℱ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 (singly exponential in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E7A1737-3FC2-1D46-B8EC-1D8BED8172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3657600"/>
                <a:ext cx="7862214" cy="461665"/>
              </a:xfrm>
              <a:prstGeom prst="rect">
                <a:avLst/>
              </a:prstGeom>
              <a:blipFill>
                <a:blip r:embed="rId9"/>
                <a:stretch>
                  <a:fillRect l="-1131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714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010092-F6CD-A444-9D08-5517FA446A4C}"/>
              </a:ext>
            </a:extLst>
          </p:cNvPr>
          <p:cNvSpPr/>
          <p:nvPr/>
        </p:nvSpPr>
        <p:spPr bwMode="auto">
          <a:xfrm>
            <a:off x="762000" y="1295400"/>
            <a:ext cx="8202488" cy="3048000"/>
          </a:xfrm>
          <a:prstGeom prst="rect">
            <a:avLst/>
          </a:prstGeom>
          <a:solidFill>
            <a:srgbClr val="0033CC">
              <a:alpha val="11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2" name="Subtitle 1">
            <a:extLst>
              <a:ext uri="{FF2B5EF4-FFF2-40B4-BE49-F238E27FC236}">
                <a16:creationId xmlns:a16="http://schemas.microsoft.com/office/drawing/2014/main" id="{9A52EA5F-2F59-1F42-ACBE-B4D3246BF4A2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91637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Computationally Indistinguishable Pseudorandom Functions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891637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9D91EA4-90C1-D04B-A65B-C4A7E39831D3}"/>
                  </a:ext>
                </a:extLst>
              </p:cNvPr>
              <p:cNvSpPr/>
              <p:nvPr/>
            </p:nvSpPr>
            <p:spPr>
              <a:xfrm>
                <a:off x="914400" y="1404267"/>
                <a:ext cx="8050088" cy="5195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Collection of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ℱ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={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:{0,1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m:rPr>
                            <m:sty m:val="p"/>
                          </m:r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→{0,1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p>
                    </m:sSup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∈{0,1</m:t>
                        </m:r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}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9D91EA4-90C1-D04B-A65B-C4A7E39831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404267"/>
                <a:ext cx="8050088" cy="519566"/>
              </a:xfrm>
              <a:prstGeom prst="rect">
                <a:avLst/>
              </a:prstGeom>
              <a:blipFill>
                <a:blip r:embed="rId3"/>
                <a:stretch>
                  <a:fillRect l="-1260" t="-4762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768D206-71D2-494A-B132-8289214C521B}"/>
                  </a:ext>
                </a:extLst>
              </p:cNvPr>
              <p:cNvSpPr/>
              <p:nvPr/>
            </p:nvSpPr>
            <p:spPr>
              <a:xfrm>
                <a:off x="1447800" y="1993859"/>
                <a:ext cx="335335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indexed by a key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768D206-71D2-494A-B132-8289214C52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1993859"/>
                <a:ext cx="3353350" cy="461665"/>
              </a:xfrm>
              <a:prstGeom prst="rect">
                <a:avLst/>
              </a:prstGeom>
              <a:blipFill>
                <a:blip r:embed="rId4"/>
                <a:stretch>
                  <a:fillRect l="-2642" t="-5263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C402A5C-5329-834E-B482-ACD5E8CC72DA}"/>
                  </a:ext>
                </a:extLst>
              </p:cNvPr>
              <p:cNvSpPr/>
              <p:nvPr/>
            </p:nvSpPr>
            <p:spPr>
              <a:xfrm>
                <a:off x="1434186" y="2511885"/>
                <a:ext cx="694781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: key length,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ℓ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: input length,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 output length.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C402A5C-5329-834E-B482-ACD5E8CC72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186" y="2511885"/>
                <a:ext cx="6947813" cy="461665"/>
              </a:xfrm>
              <a:prstGeom prst="rect">
                <a:avLst/>
              </a:prstGeom>
              <a:blipFill>
                <a:blip r:embed="rId5"/>
                <a:stretch>
                  <a:fillRect l="-1095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FB14B24-30CF-564C-8D9E-8CD7AFF16638}"/>
                  </a:ext>
                </a:extLst>
              </p:cNvPr>
              <p:cNvSpPr/>
              <p:nvPr/>
            </p:nvSpPr>
            <p:spPr>
              <a:xfrm>
                <a:off x="1447800" y="3048000"/>
                <a:ext cx="786221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Independent parameters,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all poly(sec-param) = poly(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𝒏</m:t>
                    </m:r>
                  </m:oMath>
                </a14:m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) 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FB14B24-30CF-564C-8D9E-8CD7AFF166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3048000"/>
                <a:ext cx="7862214" cy="461665"/>
              </a:xfrm>
              <a:prstGeom prst="rect">
                <a:avLst/>
              </a:prstGeom>
              <a:blipFill>
                <a:blip r:embed="rId6"/>
                <a:stretch>
                  <a:fillRect l="-1131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E7A1737-3FC2-1D46-B8EC-1D8BED81726F}"/>
                  </a:ext>
                </a:extLst>
              </p:cNvPr>
              <p:cNvSpPr/>
              <p:nvPr/>
            </p:nvSpPr>
            <p:spPr>
              <a:xfrm>
                <a:off x="1447800" y="3657600"/>
                <a:ext cx="786221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#functions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ℱ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 (singly exponential in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E7A1737-3FC2-1D46-B8EC-1D8BED8172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3657600"/>
                <a:ext cx="7862214" cy="461665"/>
              </a:xfrm>
              <a:prstGeom prst="rect">
                <a:avLst/>
              </a:prstGeom>
              <a:blipFill>
                <a:blip r:embed="rId7"/>
                <a:stretch>
                  <a:fillRect l="-1131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72F77BE-77A5-744F-9E02-1A4E7A98459D}"/>
                  </a:ext>
                </a:extLst>
              </p:cNvPr>
              <p:cNvSpPr/>
              <p:nvPr/>
            </p:nvSpPr>
            <p:spPr>
              <a:xfrm>
                <a:off x="4125403" y="4203591"/>
                <a:ext cx="893193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5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≈</m:t>
                      </m:r>
                    </m:oMath>
                  </m:oMathPara>
                </a14:m>
                <a:endParaRPr kumimoji="0" lang="en-US" sz="5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72F77BE-77A5-744F-9E02-1A4E7A9845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403" y="4203591"/>
                <a:ext cx="893193" cy="95410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A0012684-0C42-3C4D-9F08-08AABE61C3FF}"/>
              </a:ext>
            </a:extLst>
          </p:cNvPr>
          <p:cNvSpPr/>
          <p:nvPr/>
        </p:nvSpPr>
        <p:spPr bwMode="auto">
          <a:xfrm>
            <a:off x="699906" y="5054757"/>
            <a:ext cx="8202488" cy="1392680"/>
          </a:xfrm>
          <a:prstGeom prst="rect">
            <a:avLst/>
          </a:prstGeom>
          <a:solidFill>
            <a:srgbClr val="FF0000">
              <a:alpha val="11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FB1AF94-E2C4-ED45-87EF-5C288FE4E40B}"/>
                  </a:ext>
                </a:extLst>
              </p:cNvPr>
              <p:cNvSpPr/>
              <p:nvPr/>
            </p:nvSpPr>
            <p:spPr>
              <a:xfrm>
                <a:off x="852306" y="5163624"/>
                <a:ext cx="8050088" cy="4753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Collection of ALL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𝐴𝐿𝐿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={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:{0,1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m:rPr>
                            <m:sty m:val="p"/>
                          </m:r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→{0,1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}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FB1AF94-E2C4-ED45-87EF-5C288FE4E4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306" y="5163624"/>
                <a:ext cx="8050088" cy="475323"/>
              </a:xfrm>
              <a:prstGeom prst="rect">
                <a:avLst/>
              </a:prstGeom>
              <a:blipFill>
                <a:blip r:embed="rId9"/>
                <a:stretch>
                  <a:fillRect l="-1262" t="-5128" b="-28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7D76ED0-21B6-644C-A0AA-4A1C021DEC83}"/>
                  </a:ext>
                </a:extLst>
              </p:cNvPr>
              <p:cNvSpPr/>
              <p:nvPr/>
            </p:nvSpPr>
            <p:spPr>
              <a:xfrm>
                <a:off x="1458686" y="5756523"/>
                <a:ext cx="7862214" cy="5291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#functions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𝐴𝐿𝐿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MS PGothic" panose="020B0600070205080204" pitchFamily="34" charset="-128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ℓ</m:t>
                            </m:r>
                          </m:sup>
                        </m:sSup>
                      </m:sup>
                    </m:s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 (doubly exponential in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ℓ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7D76ED0-21B6-644C-A0AA-4A1C021DEC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686" y="5756523"/>
                <a:ext cx="7862214" cy="529184"/>
              </a:xfrm>
              <a:prstGeom prst="rect">
                <a:avLst/>
              </a:prstGeom>
              <a:blipFill>
                <a:blip r:embed="rId10"/>
                <a:stretch>
                  <a:fillRect l="-968" b="-26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735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">
            <a:extLst>
              <a:ext uri="{FF2B5EF4-FFF2-40B4-BE49-F238E27FC236}">
                <a16:creationId xmlns:a16="http://schemas.microsoft.com/office/drawing/2014/main" id="{9A52EA5F-2F59-1F42-ACBE-B4D3246BF4A2}"/>
              </a:ext>
            </a:extLst>
          </p:cNvPr>
          <p:cNvSpPr txBox="1">
            <a:spLocks/>
          </p:cNvSpPr>
          <p:nvPr/>
        </p:nvSpPr>
        <p:spPr>
          <a:xfrm>
            <a:off x="251520" y="124019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91637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PRF vs. Random functions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891637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842116AE-80A0-0048-87AE-A6F460523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4676" y="3623356"/>
            <a:ext cx="2133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8" name="Oval 4">
            <a:extLst>
              <a:ext uri="{FF2B5EF4-FFF2-40B4-BE49-F238E27FC236}">
                <a16:creationId xmlns:a16="http://schemas.microsoft.com/office/drawing/2014/main" id="{70D0B284-629C-DB47-9FE4-46145B1C9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5676" y="1870756"/>
            <a:ext cx="1219200" cy="9906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5">
                <a:extLst>
                  <a:ext uri="{FF2B5EF4-FFF2-40B4-BE49-F238E27FC236}">
                    <a16:creationId xmlns:a16="http://schemas.microsoft.com/office/drawing/2014/main" id="{28972D30-ED1C-EC4F-8204-5E5DC3D76D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45752" y="2079512"/>
                <a:ext cx="1112484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ℱ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 Box 5">
                <a:extLst>
                  <a:ext uri="{FF2B5EF4-FFF2-40B4-BE49-F238E27FC236}">
                    <a16:creationId xmlns:a16="http://schemas.microsoft.com/office/drawing/2014/main" id="{28972D30-ED1C-EC4F-8204-5E5DC3D76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5752" y="2079512"/>
                <a:ext cx="1112484" cy="461665"/>
              </a:xfrm>
              <a:prstGeom prst="rect">
                <a:avLst/>
              </a:prstGeom>
              <a:blipFill>
                <a:blip r:embed="rId3"/>
                <a:stretch>
                  <a:fillRect l="-4545" b="-1578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 Box 6">
            <a:extLst>
              <a:ext uri="{FF2B5EF4-FFF2-40B4-BE49-F238E27FC236}">
                <a16:creationId xmlns:a16="http://schemas.microsoft.com/office/drawing/2014/main" id="{AD2BC90D-3266-B342-B9DB-D8627DDFE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876" y="3815194"/>
            <a:ext cx="2286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Distinguisher D </a:t>
            </a:r>
          </a:p>
        </p:txBody>
      </p:sp>
      <p:sp>
        <p:nvSpPr>
          <p:cNvPr id="23" name="AutoShape 9">
            <a:extLst>
              <a:ext uri="{FF2B5EF4-FFF2-40B4-BE49-F238E27FC236}">
                <a16:creationId xmlns:a16="http://schemas.microsoft.com/office/drawing/2014/main" id="{2C82E991-9E38-DD4F-9540-7CFFAE515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0196" y="2854724"/>
            <a:ext cx="152400" cy="668148"/>
          </a:xfrm>
          <a:prstGeom prst="upArrow">
            <a:avLst>
              <a:gd name="adj1" fmla="val 50000"/>
              <a:gd name="adj2" fmla="val 17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25" name="Text Box 11">
            <a:extLst>
              <a:ext uri="{FF2B5EF4-FFF2-40B4-BE49-F238E27FC236}">
                <a16:creationId xmlns:a16="http://schemas.microsoft.com/office/drawing/2014/main" id="{7D5018E3-C1A7-8B4D-B2F2-83A5B77BA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922" y="1128192"/>
            <a:ext cx="4038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79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The pseudorandom world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 Box 26">
                <a:extLst>
                  <a:ext uri="{FF2B5EF4-FFF2-40B4-BE49-F238E27FC236}">
                    <a16:creationId xmlns:a16="http://schemas.microsoft.com/office/drawing/2014/main" id="{7D0C78AA-685E-1643-9710-576A9CA575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111" y="5826017"/>
                <a:ext cx="3490571" cy="4723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Pr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⁡[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←</m:t>
                          </m:r>
                          <m:r>
                            <m:rPr>
                              <m:nor/>
                            </m:rP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33CC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33CC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ℱ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33CC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ℓ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: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kumimoji="0" lang="en-US" alt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𝐷</m:t>
                          </m:r>
                        </m:e>
                        <m:sup>
                          <m:r>
                            <a:rPr kumimoji="0" lang="en-US" alt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𝑓</m:t>
                          </m:r>
                        </m:sup>
                      </m:sSup>
                      <m:d>
                        <m:dPr>
                          <m:ctrlPr>
                            <a:rPr kumimoji="0" lang="en-US" alt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33CC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alt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33CC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kumimoji="0" lang="en-US" alt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33CC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=1]</m:t>
                      </m:r>
                    </m:oMath>
                  </m:oMathPara>
                </a14:m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4" name="Text Box 26">
                <a:extLst>
                  <a:ext uri="{FF2B5EF4-FFF2-40B4-BE49-F238E27FC236}">
                    <a16:creationId xmlns:a16="http://schemas.microsoft.com/office/drawing/2014/main" id="{7D0C78AA-685E-1643-9710-576A9CA575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111" y="5826017"/>
                <a:ext cx="3490571" cy="472373"/>
              </a:xfrm>
              <a:prstGeom prst="rect">
                <a:avLst/>
              </a:prstGeom>
              <a:blipFill>
                <a:blip r:embed="rId4"/>
                <a:stretch>
                  <a:fillRect b="-2368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Box 5">
                <a:extLst>
                  <a:ext uri="{FF2B5EF4-FFF2-40B4-BE49-F238E27FC236}">
                    <a16:creationId xmlns:a16="http://schemas.microsoft.com/office/drawing/2014/main" id="{0BDEB0ED-4E45-2F45-9BF2-3F1572C2BD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60381" y="2917056"/>
                <a:ext cx="44242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5" name="Text Box 5">
                <a:extLst>
                  <a:ext uri="{FF2B5EF4-FFF2-40B4-BE49-F238E27FC236}">
                    <a16:creationId xmlns:a16="http://schemas.microsoft.com/office/drawing/2014/main" id="{0BDEB0ED-4E45-2F45-9BF2-3F1572C2BD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60381" y="2917056"/>
                <a:ext cx="44242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utoShape 9">
            <a:extLst>
              <a:ext uri="{FF2B5EF4-FFF2-40B4-BE49-F238E27FC236}">
                <a16:creationId xmlns:a16="http://schemas.microsoft.com/office/drawing/2014/main" id="{017B747A-AF44-3B4D-B679-8175859D60C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397116" y="2852312"/>
            <a:ext cx="129160" cy="709330"/>
          </a:xfrm>
          <a:prstGeom prst="upArrow">
            <a:avLst>
              <a:gd name="adj1" fmla="val 50000"/>
              <a:gd name="adj2" fmla="val 17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Box 5">
                <a:extLst>
                  <a:ext uri="{FF2B5EF4-FFF2-40B4-BE49-F238E27FC236}">
                    <a16:creationId xmlns:a16="http://schemas.microsoft.com/office/drawing/2014/main" id="{F07CF557-A1BE-B54D-942C-00A58641A3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66276" y="2861356"/>
                <a:ext cx="87786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Text Box 5">
                <a:extLst>
                  <a:ext uri="{FF2B5EF4-FFF2-40B4-BE49-F238E27FC236}">
                    <a16:creationId xmlns:a16="http://schemas.microsoft.com/office/drawing/2014/main" id="{F07CF557-A1BE-B54D-942C-00A58641A3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66276" y="2861356"/>
                <a:ext cx="877869" cy="461665"/>
              </a:xfrm>
              <a:prstGeom prst="rect">
                <a:avLst/>
              </a:prstGeom>
              <a:blipFill>
                <a:blip r:embed="rId6"/>
                <a:stretch>
                  <a:fillRect l="-1429" b="-1891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56CCCD37-33D9-454B-97EE-048F6666E714}"/>
              </a:ext>
            </a:extLst>
          </p:cNvPr>
          <p:cNvGrpSpPr/>
          <p:nvPr/>
        </p:nvGrpSpPr>
        <p:grpSpPr>
          <a:xfrm>
            <a:off x="5385676" y="1098232"/>
            <a:ext cx="4038600" cy="3200400"/>
            <a:chOff x="5410200" y="1600200"/>
            <a:chExt cx="4038600" cy="3200400"/>
          </a:xfrm>
        </p:grpSpPr>
        <p:sp>
          <p:nvSpPr>
            <p:cNvPr id="39" name="Text Box 11">
              <a:extLst>
                <a:ext uri="{FF2B5EF4-FFF2-40B4-BE49-F238E27FC236}">
                  <a16:creationId xmlns:a16="http://schemas.microsoft.com/office/drawing/2014/main" id="{CA5FECD9-878D-E544-A64D-BC7049A8D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0200" y="1600200"/>
              <a:ext cx="40386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The random world </a:t>
              </a:r>
            </a:p>
          </p:txBody>
        </p:sp>
        <p:sp>
          <p:nvSpPr>
            <p:cNvPr id="40" name="Rectangle 3">
              <a:extLst>
                <a:ext uri="{FF2B5EF4-FFF2-40B4-BE49-F238E27FC236}">
                  <a16:creationId xmlns:a16="http://schemas.microsoft.com/office/drawing/2014/main" id="{5E0322FF-DD9F-3C4A-8032-62EF0F596E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6402" y="4038600"/>
              <a:ext cx="2133600" cy="762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p:sp>
          <p:nvSpPr>
            <p:cNvPr id="41" name="Oval 4">
              <a:extLst>
                <a:ext uri="{FF2B5EF4-FFF2-40B4-BE49-F238E27FC236}">
                  <a16:creationId xmlns:a16="http://schemas.microsoft.com/office/drawing/2014/main" id="{6B6468A3-1522-254F-820C-3F31745F5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7402" y="2286000"/>
              <a:ext cx="1606322" cy="9906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 Box 5">
                  <a:extLst>
                    <a:ext uri="{FF2B5EF4-FFF2-40B4-BE49-F238E27FC236}">
                      <a16:creationId xmlns:a16="http://schemas.microsoft.com/office/drawing/2014/main" id="{9552C13E-5C26-7D4D-B145-EE066E4B72F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37478" y="2494756"/>
                  <a:ext cx="1436483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</m:oMath>
                  </a14:m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𝐴𝐿𝐿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ℓ</m:t>
                          </m:r>
                        </m:sub>
                      </m:sSub>
                    </m:oMath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2" name="Text Box 5">
                  <a:extLst>
                    <a:ext uri="{FF2B5EF4-FFF2-40B4-BE49-F238E27FC236}">
                      <a16:creationId xmlns:a16="http://schemas.microsoft.com/office/drawing/2014/main" id="{9552C13E-5C26-7D4D-B145-EE066E4B72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37478" y="2494756"/>
                  <a:ext cx="1436483" cy="461665"/>
                </a:xfrm>
                <a:prstGeom prst="rect">
                  <a:avLst/>
                </a:prstGeom>
                <a:blipFill>
                  <a:blip r:embed="rId7"/>
                  <a:stretch>
                    <a:fillRect l="-3509"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Text Box 6">
              <a:extLst>
                <a:ext uri="{FF2B5EF4-FFF2-40B4-BE49-F238E27FC236}">
                  <a16:creationId xmlns:a16="http://schemas.microsoft.com/office/drawing/2014/main" id="{3D8764D0-4460-F84F-800B-77E946895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2" y="4230438"/>
              <a:ext cx="22860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Distinguisher D </a:t>
              </a:r>
            </a:p>
          </p:txBody>
        </p:sp>
        <p:sp>
          <p:nvSpPr>
            <p:cNvPr id="44" name="AutoShape 9">
              <a:extLst>
                <a:ext uri="{FF2B5EF4-FFF2-40B4-BE49-F238E27FC236}">
                  <a16:creationId xmlns:a16="http://schemas.microsoft.com/office/drawing/2014/main" id="{97EF0FF0-7D66-174B-B032-C1D2AF5BA8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1922" y="3269968"/>
              <a:ext cx="152400" cy="668148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 Box 5">
                  <a:extLst>
                    <a:ext uri="{FF2B5EF4-FFF2-40B4-BE49-F238E27FC236}">
                      <a16:creationId xmlns:a16="http://schemas.microsoft.com/office/drawing/2014/main" id="{A0F0AE08-3A6E-FC44-94DF-26761F925BE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52107" y="3332300"/>
                  <a:ext cx="44242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5" name="Text Box 5">
                  <a:extLst>
                    <a:ext uri="{FF2B5EF4-FFF2-40B4-BE49-F238E27FC236}">
                      <a16:creationId xmlns:a16="http://schemas.microsoft.com/office/drawing/2014/main" id="{A0F0AE08-3A6E-FC44-94DF-26761F925B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52107" y="3332300"/>
                  <a:ext cx="442429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AutoShape 9">
              <a:extLst>
                <a:ext uri="{FF2B5EF4-FFF2-40B4-BE49-F238E27FC236}">
                  <a16:creationId xmlns:a16="http://schemas.microsoft.com/office/drawing/2014/main" id="{35C44FBD-F89B-7A4F-9141-92CB575F535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688842" y="3267556"/>
              <a:ext cx="129160" cy="709330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 Box 5">
                  <a:extLst>
                    <a:ext uri="{FF2B5EF4-FFF2-40B4-BE49-F238E27FC236}">
                      <a16:creationId xmlns:a16="http://schemas.microsoft.com/office/drawing/2014/main" id="{F672AC4D-4ABB-E24B-B199-7C40683683A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858002" y="3276600"/>
                  <a:ext cx="87786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7" name="Text Box 5">
                  <a:extLst>
                    <a:ext uri="{FF2B5EF4-FFF2-40B4-BE49-F238E27FC236}">
                      <a16:creationId xmlns:a16="http://schemas.microsoft.com/office/drawing/2014/main" id="{F672AC4D-4ABB-E24B-B199-7C40683683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58002" y="3276600"/>
                  <a:ext cx="877869" cy="461665"/>
                </a:xfrm>
                <a:prstGeom prst="rect">
                  <a:avLst/>
                </a:prstGeom>
                <a:blipFill>
                  <a:blip r:embed="rId9"/>
                  <a:stretch>
                    <a:fillRect l="-1429" b="-16216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 Box 26">
                <a:extLst>
                  <a:ext uri="{FF2B5EF4-FFF2-40B4-BE49-F238E27FC236}">
                    <a16:creationId xmlns:a16="http://schemas.microsoft.com/office/drawing/2014/main" id="{EE561D6D-7134-3D46-A312-EDB7E7B954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47972" y="5787980"/>
                <a:ext cx="3814570" cy="4723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Pr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⁡[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←</m:t>
                          </m:r>
                          <m:r>
                            <m:rPr>
                              <m:nor/>
                            </m:rP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𝐴𝐿𝐿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ℓ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: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kumimoji="0" lang="en-US" alt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𝐷</m:t>
                          </m:r>
                        </m:e>
                        <m:sup>
                          <m:r>
                            <a:rPr kumimoji="0" lang="en-US" alt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𝑓</m:t>
                          </m:r>
                        </m:sup>
                      </m:sSup>
                      <m:d>
                        <m:dPr>
                          <m:ctrlPr>
                            <a:rPr kumimoji="0" lang="en-US" alt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alt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kumimoji="0" lang="en-US" alt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=1]</m:t>
                      </m:r>
                    </m:oMath>
                  </m:oMathPara>
                </a14:m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9" name="Text Box 26">
                <a:extLst>
                  <a:ext uri="{FF2B5EF4-FFF2-40B4-BE49-F238E27FC236}">
                    <a16:creationId xmlns:a16="http://schemas.microsoft.com/office/drawing/2014/main" id="{EE561D6D-7134-3D46-A312-EDB7E7B95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47972" y="5787980"/>
                <a:ext cx="3814570" cy="472373"/>
              </a:xfrm>
              <a:prstGeom prst="rect">
                <a:avLst/>
              </a:prstGeom>
              <a:blipFill>
                <a:blip r:embed="rId10"/>
                <a:stretch>
                  <a:fillRect b="-2368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1EBB75DA-719E-CF4C-9F55-091A3C9F9B35}"/>
              </a:ext>
            </a:extLst>
          </p:cNvPr>
          <p:cNvGrpSpPr/>
          <p:nvPr/>
        </p:nvGrpSpPr>
        <p:grpSpPr>
          <a:xfrm>
            <a:off x="2180162" y="4287573"/>
            <a:ext cx="5269038" cy="589956"/>
            <a:chOff x="2204686" y="4789541"/>
            <a:chExt cx="5269038" cy="589956"/>
          </a:xfrm>
        </p:grpSpPr>
        <p:sp>
          <p:nvSpPr>
            <p:cNvPr id="50" name="AutoShape 9">
              <a:extLst>
                <a:ext uri="{FF2B5EF4-FFF2-40B4-BE49-F238E27FC236}">
                  <a16:creationId xmlns:a16="http://schemas.microsoft.com/office/drawing/2014/main" id="{FE376482-9255-4743-9F8D-12674B6E54E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204686" y="4887324"/>
              <a:ext cx="157514" cy="492173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 Box 5">
                  <a:extLst>
                    <a:ext uri="{FF2B5EF4-FFF2-40B4-BE49-F238E27FC236}">
                      <a16:creationId xmlns:a16="http://schemas.microsoft.com/office/drawing/2014/main" id="{FC44FA6C-4E7E-9141-93D9-83EADDC9F28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02688" y="4872904"/>
                  <a:ext cx="760144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0/1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1" name="Text Box 5">
                  <a:extLst>
                    <a:ext uri="{FF2B5EF4-FFF2-40B4-BE49-F238E27FC236}">
                      <a16:creationId xmlns:a16="http://schemas.microsoft.com/office/drawing/2014/main" id="{FC44FA6C-4E7E-9141-93D9-83EADDC9F2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402688" y="4872904"/>
                  <a:ext cx="760144" cy="461665"/>
                </a:xfrm>
                <a:prstGeom prst="rect">
                  <a:avLst/>
                </a:prstGeom>
                <a:blipFill>
                  <a:blip r:embed="rId11"/>
                  <a:stretch>
                    <a:fillRect b="-1578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AutoShape 9">
              <a:extLst>
                <a:ext uri="{FF2B5EF4-FFF2-40B4-BE49-F238E27FC236}">
                  <a16:creationId xmlns:a16="http://schemas.microsoft.com/office/drawing/2014/main" id="{F3422EE6-92FE-5041-9CA0-AE5FBE06F2A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515578" y="4803961"/>
              <a:ext cx="157514" cy="492173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 Box 5">
                  <a:extLst>
                    <a:ext uri="{FF2B5EF4-FFF2-40B4-BE49-F238E27FC236}">
                      <a16:creationId xmlns:a16="http://schemas.microsoft.com/office/drawing/2014/main" id="{1873D814-1314-D945-8C9A-0127B581AC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713580" y="4789541"/>
                  <a:ext cx="760144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0/1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3" name="Text Box 5">
                  <a:extLst>
                    <a:ext uri="{FF2B5EF4-FFF2-40B4-BE49-F238E27FC236}">
                      <a16:creationId xmlns:a16="http://schemas.microsoft.com/office/drawing/2014/main" id="{1873D814-1314-D945-8C9A-0127B581AC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3580" y="4789541"/>
                  <a:ext cx="760144" cy="461665"/>
                </a:xfrm>
                <a:prstGeom prst="rect">
                  <a:avLst/>
                </a:prstGeom>
                <a:blipFill>
                  <a:blip r:embed="rId12"/>
                  <a:stretch>
                    <a:fillRect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61832DC-36A2-934C-B913-15BF25F7CD5F}"/>
              </a:ext>
            </a:extLst>
          </p:cNvPr>
          <p:cNvGrpSpPr/>
          <p:nvPr/>
        </p:nvGrpSpPr>
        <p:grpSpPr>
          <a:xfrm>
            <a:off x="185054" y="5208720"/>
            <a:ext cx="8845899" cy="1102095"/>
            <a:chOff x="228600" y="5578680"/>
            <a:chExt cx="8845899" cy="11020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 Box 26">
                  <a:extLst>
                    <a:ext uri="{FF2B5EF4-FFF2-40B4-BE49-F238E27FC236}">
                      <a16:creationId xmlns:a16="http://schemas.microsoft.com/office/drawing/2014/main" id="{E96374F9-7AC5-BD48-AAC4-F421AB24FBC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54947" y="6213260"/>
                  <a:ext cx="498855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</m:oMath>
                    </m:oMathPara>
                  </a14:m>
                  <a:endPara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8" name="Text Box 26">
                  <a:extLst>
                    <a:ext uri="{FF2B5EF4-FFF2-40B4-BE49-F238E27FC236}">
                      <a16:creationId xmlns:a16="http://schemas.microsoft.com/office/drawing/2014/main" id="{E96374F9-7AC5-BD48-AAC4-F421AB24FB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54947" y="6213260"/>
                  <a:ext cx="498855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 Box 26">
                  <a:extLst>
                    <a:ext uri="{FF2B5EF4-FFF2-40B4-BE49-F238E27FC236}">
                      <a16:creationId xmlns:a16="http://schemas.microsoft.com/office/drawing/2014/main" id="{1FBF038C-7E09-834B-8139-33F597295C3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8600" y="6096000"/>
                  <a:ext cx="428322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|</m:t>
                        </m:r>
                      </m:oMath>
                    </m:oMathPara>
                  </a14:m>
                  <a:endParaRPr kumimoji="0" lang="en-US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4" name="Text Box 26">
                  <a:extLst>
                    <a:ext uri="{FF2B5EF4-FFF2-40B4-BE49-F238E27FC236}">
                      <a16:creationId xmlns:a16="http://schemas.microsoft.com/office/drawing/2014/main" id="{1FBF038C-7E09-834B-8139-33F597295C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8600" y="6096000"/>
                  <a:ext cx="428322" cy="584775"/>
                </a:xfrm>
                <a:prstGeom prst="rect">
                  <a:avLst/>
                </a:prstGeom>
                <a:blipFill>
                  <a:blip r:embed="rId14"/>
                  <a:stretch>
                    <a:fillRect l="-11765" r="-8824" b="-21277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 Box 26">
                  <a:extLst>
                    <a:ext uri="{FF2B5EF4-FFF2-40B4-BE49-F238E27FC236}">
                      <a16:creationId xmlns:a16="http://schemas.microsoft.com/office/drawing/2014/main" id="{2EB6E4E0-61BE-9946-8F0E-5193E1F9467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603514" y="6019800"/>
                  <a:ext cx="428322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|</m:t>
                        </m:r>
                      </m:oMath>
                    </m:oMathPara>
                  </a14:m>
                  <a:endParaRPr kumimoji="0" lang="en-US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5" name="Text Box 26">
                  <a:extLst>
                    <a:ext uri="{FF2B5EF4-FFF2-40B4-BE49-F238E27FC236}">
                      <a16:creationId xmlns:a16="http://schemas.microsoft.com/office/drawing/2014/main" id="{2EB6E4E0-61BE-9946-8F0E-5193E1F946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03514" y="6019800"/>
                  <a:ext cx="428322" cy="584775"/>
                </a:xfrm>
                <a:prstGeom prst="rect">
                  <a:avLst/>
                </a:prstGeom>
                <a:blipFill>
                  <a:blip r:embed="rId14"/>
                  <a:stretch>
                    <a:fillRect l="-8571" r="-8571" b="-23913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 Box 26">
                  <a:extLst>
                    <a:ext uri="{FF2B5EF4-FFF2-40B4-BE49-F238E27FC236}">
                      <a16:creationId xmlns:a16="http://schemas.microsoft.com/office/drawing/2014/main" id="{8254D2D8-C7F8-A24A-A037-1FF4C9900FF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873914" y="6091535"/>
                  <a:ext cx="1200585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≤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6" name="Text Box 26">
                  <a:extLst>
                    <a:ext uri="{FF2B5EF4-FFF2-40B4-BE49-F238E27FC236}">
                      <a16:creationId xmlns:a16="http://schemas.microsoft.com/office/drawing/2014/main" id="{8254D2D8-C7F8-A24A-A037-1FF4C9900F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73914" y="6091535"/>
                  <a:ext cx="1200585" cy="461665"/>
                </a:xfrm>
                <a:prstGeom prst="rect">
                  <a:avLst/>
                </a:prstGeom>
                <a:blipFill>
                  <a:blip r:embed="rId15"/>
                  <a:stretch>
                    <a:fillRect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 Box 26">
                  <a:extLst>
                    <a:ext uri="{FF2B5EF4-FFF2-40B4-BE49-F238E27FC236}">
                      <a16:creationId xmlns:a16="http://schemas.microsoft.com/office/drawing/2014/main" id="{ED89791C-5982-D244-B2D0-4D688607A85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8425" y="5578680"/>
                  <a:ext cx="6266716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For all ppt D, there is a negligible function </a:t>
                  </a:r>
                  <a14:m>
                    <m:oMath xmlns:m="http://schemas.openxmlformats.org/officeDocument/2006/math">
                      <m:r>
                        <a:rPr kumimoji="0" lang="en-US" alt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𝜇</m:t>
                      </m:r>
                    </m:oMath>
                  </a14:m>
                  <a:r>
                    <a:rPr kumimoji="0" lang="en-US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 </a:t>
                  </a:r>
                  <a:r>
                    <a:rPr kumimoji="0" lang="en-US" altLang="en-US" sz="2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s.t.</a:t>
                  </a:r>
                  <a:r>
                    <a:rPr kumimoji="0" lang="en-US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57" name="Text Box 26">
                  <a:extLst>
                    <a:ext uri="{FF2B5EF4-FFF2-40B4-BE49-F238E27FC236}">
                      <a16:creationId xmlns:a16="http://schemas.microsoft.com/office/drawing/2014/main" id="{ED89791C-5982-D244-B2D0-4D688607A8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8425" y="5578680"/>
                  <a:ext cx="6266716" cy="461665"/>
                </a:xfrm>
                <a:prstGeom prst="rect">
                  <a:avLst/>
                </a:prstGeom>
                <a:blipFill>
                  <a:blip r:embed="rId16"/>
                  <a:stretch>
                    <a:fillRect l="-1414" t="-10811" b="-2973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60724C2-DA77-895D-A121-19DED852E487}"/>
              </a:ext>
            </a:extLst>
          </p:cNvPr>
          <p:cNvSpPr txBox="1"/>
          <p:nvPr/>
        </p:nvSpPr>
        <p:spPr>
          <a:xfrm>
            <a:off x="533400" y="6477000"/>
            <a:ext cx="6404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Notation: </a:t>
            </a:r>
            <a:r>
              <a:rPr lang="en-US" dirty="0" err="1"/>
              <a:t>D</a:t>
            </a:r>
            <a:r>
              <a:rPr lang="en-US" sz="2800" baseline="30000" dirty="0" err="1">
                <a:latin typeface="+mn-lt"/>
              </a:rPr>
              <a:t>f</a:t>
            </a:r>
            <a:r>
              <a:rPr lang="en-US" dirty="0"/>
              <a:t>  means D which can make </a:t>
            </a:r>
            <a:r>
              <a:rPr lang="en-US" dirty="0" err="1"/>
              <a:t>quries</a:t>
            </a:r>
            <a:r>
              <a:rPr lang="en-US" dirty="0"/>
              <a:t> to f</a:t>
            </a:r>
          </a:p>
        </p:txBody>
      </p:sp>
    </p:spTree>
    <p:extLst>
      <p:ext uri="{BB962C8B-B14F-4D97-AF65-F5344CB8AC3E}">
        <p14:creationId xmlns:p14="http://schemas.microsoft.com/office/powerpoint/2010/main" val="335995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1" name="Subtitle 1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51520" y="410563"/>
                <a:ext cx="8712968" cy="714181"/>
              </a:xfrm>
            </p:spPr>
            <p:txBody>
              <a:bodyPr>
                <a:normAutofit/>
              </a:bodyPr>
              <a:lstStyle/>
              <a:p>
                <a:r>
                  <a:rPr lang="en-US" sz="4000" b="1" dirty="0">
                    <a:solidFill>
                      <a:srgbClr val="891637"/>
                    </a:solidFill>
                    <a:latin typeface="Calibri" panose="020F0502020204030204" pitchFamily="34" charset="0"/>
                    <a:ea typeface="Cambria Math" pitchFamily="18" charset="0"/>
                    <a:cs typeface="Arial Unicode MS" pitchFamily="34" charset="-128"/>
                  </a:rPr>
                  <a:t>PRF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891637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 Unicode MS" pitchFamily="34" charset="-128"/>
                      </a:rPr>
                      <m:t>⟹</m:t>
                    </m:r>
                  </m:oMath>
                </a14:m>
                <a:r>
                  <a:rPr lang="en-US" sz="4000" b="1" dirty="0">
                    <a:solidFill>
                      <a:srgbClr val="891637"/>
                    </a:solidFill>
                    <a:latin typeface="Calibri" panose="020F0502020204030204" pitchFamily="34" charset="0"/>
                    <a:ea typeface="Cambria Math" pitchFamily="18" charset="0"/>
                    <a:cs typeface="Arial Unicode MS" pitchFamily="34" charset="-128"/>
                  </a:rPr>
                  <a:t> Stateless Secret-key Encryption</a:t>
                </a:r>
                <a:endParaRPr lang="en-US" sz="2400" i="1" dirty="0">
                  <a:solidFill>
                    <a:srgbClr val="891637"/>
                  </a:solidFill>
                  <a:latin typeface="Calibri" panose="020F0502020204030204" pitchFamily="34" charset="0"/>
                  <a:ea typeface="Cambria Math" pitchFamily="18" charset="0"/>
                  <a:cs typeface="Arial Unicode MS" pitchFamily="34" charset="-128"/>
                </a:endParaRPr>
              </a:p>
            </p:txBody>
          </p:sp>
        </mc:Choice>
        <mc:Fallback xmlns="">
          <p:sp>
            <p:nvSpPr>
              <p:cNvPr id="81" name="Sub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51520" y="410563"/>
                <a:ext cx="8712968" cy="714181"/>
              </a:xfrm>
              <a:blipFill>
                <a:blip r:embed="rId3"/>
                <a:stretch>
                  <a:fillRect l="-727" t="-14035" r="-581" b="-35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E41E77C-6C58-2047-AA9A-2EBB302B2328}"/>
                  </a:ext>
                </a:extLst>
              </p:cNvPr>
              <p:cNvSpPr/>
              <p:nvPr/>
            </p:nvSpPr>
            <p:spPr>
              <a:xfrm>
                <a:off x="751384" y="1371600"/>
                <a:ext cx="793541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alt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𝐺𝑒𝑛</m:t>
                    </m:r>
                    <m:d>
                      <m:dPr>
                        <m:ctrlP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alt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alt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1</m:t>
                            </m:r>
                          </m:e>
                          <m:sup>
                            <m:r>
                              <a:rPr kumimoji="0" lang="en-US" alt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kumimoji="0" lang="en-US" alt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: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 Generate a random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𝑛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-bit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key k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 that defines  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E41E77C-6C58-2047-AA9A-2EBB302B23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384" y="1371600"/>
                <a:ext cx="7935416" cy="461665"/>
              </a:xfrm>
              <a:prstGeom prst="rect">
                <a:avLst/>
              </a:prstGeom>
              <a:blipFill>
                <a:blip r:embed="rId4"/>
                <a:stretch>
                  <a:fillRect l="-160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592D04F-8485-844E-AEBC-E1E79A411E50}"/>
                  </a:ext>
                </a:extLst>
              </p:cNvPr>
              <p:cNvSpPr/>
              <p:nvPr/>
            </p:nvSpPr>
            <p:spPr>
              <a:xfrm>
                <a:off x="751384" y="3479031"/>
                <a:ext cx="16776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alt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𝐸𝑛𝑐</m:t>
                    </m:r>
                    <m:d>
                      <m:dPr>
                        <m:ctrlP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𝑘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,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𝑚</m:t>
                        </m:r>
                      </m:e>
                    </m:d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: 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592D04F-8485-844E-AEBC-E1E79A411E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384" y="3479031"/>
                <a:ext cx="1677639" cy="461665"/>
              </a:xfrm>
              <a:prstGeom prst="rect">
                <a:avLst/>
              </a:prstGeom>
              <a:blipFill>
                <a:blip r:embed="rId5"/>
                <a:stretch>
                  <a:fillRect l="-752" t="-10811" r="-45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8174C9D-1904-6A4C-9AFF-4B629352A801}"/>
                  </a:ext>
                </a:extLst>
              </p:cNvPr>
              <p:cNvSpPr/>
              <p:nvPr/>
            </p:nvSpPr>
            <p:spPr>
              <a:xfrm>
                <a:off x="2392480" y="3463494"/>
                <a:ext cx="675152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Pick a random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 and </a:t>
                </a:r>
                <a:b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</a:b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let the ciphertext </a:t>
                </a:r>
                <a14:m>
                  <m:oMath xmlns:m="http://schemas.openxmlformats.org/officeDocument/2006/math">
                    <m:r>
                      <a:rPr kumimoji="0" lang="en-US" alt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𝑐</m:t>
                    </m:r>
                    <m:r>
                      <a:rPr kumimoji="0" lang="en-US" alt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be the pair  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  <m: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𝑟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⨁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𝑚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).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8174C9D-1904-6A4C-9AFF-4B629352A8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2480" y="3463494"/>
                <a:ext cx="6751520" cy="830997"/>
              </a:xfrm>
              <a:prstGeom prst="rect">
                <a:avLst/>
              </a:prstGeom>
              <a:blipFill>
                <a:blip r:embed="rId6"/>
                <a:stretch>
                  <a:fillRect l="-1504" t="-606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0429604-A0C9-234C-ADAC-316757770E0A}"/>
                  </a:ext>
                </a:extLst>
              </p:cNvPr>
              <p:cNvSpPr/>
              <p:nvPr/>
            </p:nvSpPr>
            <p:spPr>
              <a:xfrm>
                <a:off x="796589" y="4643735"/>
                <a:ext cx="260500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alt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𝐷𝑒𝑐</m:t>
                    </m:r>
                    <m:d>
                      <m:dPr>
                        <m:ctrlP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𝑘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,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𝑐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=(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𝑟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,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𝑦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)</m:t>
                        </m:r>
                      </m:e>
                    </m:d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: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0429604-A0C9-234C-ADAC-316757770E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589" y="4643735"/>
                <a:ext cx="2605009" cy="461665"/>
              </a:xfrm>
              <a:prstGeom prst="rect">
                <a:avLst/>
              </a:prstGeom>
              <a:blipFill>
                <a:blip r:embed="rId7"/>
                <a:stretch>
                  <a:fillRect l="-485" t="-10526" r="-1942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9E8ADEB-A573-CF47-AFFD-4FCE708940FB}"/>
                  </a:ext>
                </a:extLst>
              </p:cNvPr>
              <p:cNvSpPr/>
              <p:nvPr/>
            </p:nvSpPr>
            <p:spPr>
              <a:xfrm>
                <a:off x="2720162" y="1963998"/>
                <a:ext cx="2736710" cy="4753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:{0,1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}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ℓ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→{0,1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}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9E8ADEB-A573-CF47-AFFD-4FCE708940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0162" y="1963998"/>
                <a:ext cx="2736710" cy="475323"/>
              </a:xfrm>
              <a:prstGeom prst="rect">
                <a:avLst/>
              </a:prstGeom>
              <a:blipFill>
                <a:blip r:embed="rId11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2E2978B-AA28-E944-9FAA-4B2455AF99C8}"/>
                  </a:ext>
                </a:extLst>
              </p:cNvPr>
              <p:cNvSpPr/>
              <p:nvPr/>
            </p:nvSpPr>
            <p:spPr>
              <a:xfrm>
                <a:off x="796589" y="2594913"/>
                <a:ext cx="8499811" cy="4748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(the domain size,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m:rPr>
                            <m:sty m:val="p"/>
                          </m:r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p>
                    </m:sSup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, had better be super-</a:t>
                </a:r>
                <a:r>
                  <a:rPr kumimoji="0" lang="en-US" sz="24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polynomially</a:t>
                </a: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 large in n) 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2E2978B-AA28-E944-9FAA-4B2455AF99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589" y="2594913"/>
                <a:ext cx="8499811" cy="474810"/>
              </a:xfrm>
              <a:prstGeom prst="rect">
                <a:avLst/>
              </a:prstGeom>
              <a:blipFill>
                <a:blip r:embed="rId12"/>
                <a:stretch>
                  <a:fillRect l="-1045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72F7455-FCB2-1C43-A29E-DBCA380F13F6}"/>
                  </a:ext>
                </a:extLst>
              </p:cNvPr>
              <p:cNvSpPr/>
              <p:nvPr/>
            </p:nvSpPr>
            <p:spPr>
              <a:xfrm>
                <a:off x="3429000" y="4648200"/>
                <a:ext cx="675152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O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utput</m:t>
                    </m:r>
                    <m: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)⨁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𝑦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.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72F7455-FCB2-1C43-A29E-DBCA380F13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4648200"/>
                <a:ext cx="6751520" cy="461665"/>
              </a:xfrm>
              <a:prstGeom prst="rect">
                <a:avLst/>
              </a:prstGeom>
              <a:blipFill>
                <a:blip r:embed="rId13"/>
                <a:stretch>
                  <a:fillRect l="-1504" t="-1351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8367962-58C0-438D-57C6-81BCD875BC1B}"/>
                  </a:ext>
                </a:extLst>
              </p:cNvPr>
              <p:cNvSpPr/>
              <p:nvPr/>
            </p:nvSpPr>
            <p:spPr>
              <a:xfrm>
                <a:off x="796589" y="5454644"/>
                <a:ext cx="675152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Correct Decryption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? </a:t>
                </a:r>
              </a:p>
              <a:p>
                <a:pPr lvl="0">
                  <a:defRPr/>
                </a:pPr>
                <a:r>
                  <a:rPr lang="en-US" dirty="0">
                    <a:solidFill>
                      <a:srgbClr val="000000"/>
                    </a:solidFill>
                  </a:rPr>
                  <a:t>    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O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utput</m:t>
                    </m:r>
                    <m: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𝑟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⨁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𝑦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𝑘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𝑟</m:t>
                            </m:r>
                          </m:e>
                        </m:d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⨁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𝑟</m:t>
                        </m:r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⨁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i="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  <a:p>
                <a:pPr lvl="0"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S PGothic" panose="020B0600070205080204" pitchFamily="34" charset="-128"/>
                    <a:cs typeface="+mn-cs"/>
                  </a:rPr>
                  <a:t>Secure ?</a:t>
                </a: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8367962-58C0-438D-57C6-81BCD875BC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589" y="5454644"/>
                <a:ext cx="6751520" cy="1200329"/>
              </a:xfrm>
              <a:prstGeom prst="rect">
                <a:avLst/>
              </a:prstGeom>
              <a:blipFill>
                <a:blip r:embed="rId14"/>
                <a:stretch>
                  <a:fillRect l="-1313" t="-4167" b="-10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60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/>
          <p:cNvSpPr>
            <a:spLocks noGrp="1"/>
          </p:cNvSpPr>
          <p:nvPr>
            <p:ph type="subTitle" idx="1"/>
          </p:nvPr>
        </p:nvSpPr>
        <p:spPr>
          <a:xfrm>
            <a:off x="238844" y="210620"/>
            <a:ext cx="8712968" cy="714181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891637"/>
                </a:solidFill>
                <a:ea typeface="Cambria Math" pitchFamily="18" charset="0"/>
                <a:cs typeface="Arial Unicode MS" pitchFamily="34" charset="-128"/>
              </a:rPr>
              <a:t>Recall: def of security for Secret-Key Encryption</a:t>
            </a:r>
          </a:p>
          <a:p>
            <a:r>
              <a:rPr lang="en-US" dirty="0">
                <a:ea typeface="Cambria Math" pitchFamily="18" charset="0"/>
                <a:cs typeface="Arial Unicode MS" pitchFamily="34" charset="-128"/>
              </a:rPr>
              <a:t>(one message)</a:t>
            </a:r>
            <a:endParaRPr lang="en-US" sz="1600" i="1" dirty="0"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F4B8BC4A-35CF-564F-9761-3F9736D1B2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125324"/>
            <a:ext cx="2133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6" name="Oval 4">
            <a:extLst>
              <a:ext uri="{FF2B5EF4-FFF2-40B4-BE49-F238E27FC236}">
                <a16:creationId xmlns:a16="http://schemas.microsoft.com/office/drawing/2014/main" id="{71ACE77D-42C8-314D-99A7-78E124047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837" y="2114259"/>
            <a:ext cx="2004762" cy="124906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5">
                <a:extLst>
                  <a:ext uri="{FF2B5EF4-FFF2-40B4-BE49-F238E27FC236}">
                    <a16:creationId xmlns:a16="http://schemas.microsoft.com/office/drawing/2014/main" id="{17B78467-0DB5-834C-A650-00B3FBF826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14162" y="2245066"/>
                <a:ext cx="106388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𝒦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 Box 5">
                <a:extLst>
                  <a:ext uri="{FF2B5EF4-FFF2-40B4-BE49-F238E27FC236}">
                    <a16:creationId xmlns:a16="http://schemas.microsoft.com/office/drawing/2014/main" id="{17B78467-0DB5-834C-A650-00B3FBF826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4162" y="2245066"/>
                <a:ext cx="1063881" cy="461665"/>
              </a:xfrm>
              <a:prstGeom prst="rect">
                <a:avLst/>
              </a:prstGeom>
              <a:blipFill>
                <a:blip r:embed="rId3"/>
                <a:stretch>
                  <a:fillRect l="-238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 Box 6">
            <a:extLst>
              <a:ext uri="{FF2B5EF4-FFF2-40B4-BE49-F238E27FC236}">
                <a16:creationId xmlns:a16="http://schemas.microsoft.com/office/drawing/2014/main" id="{F2E231BB-78B6-8F42-8742-133B9B2E9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317162"/>
            <a:ext cx="2286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Distinguisher D </a:t>
            </a:r>
          </a:p>
        </p:txBody>
      </p:sp>
      <p:sp>
        <p:nvSpPr>
          <p:cNvPr id="20" name="Text Box 11">
            <a:extLst>
              <a:ext uri="{FF2B5EF4-FFF2-40B4-BE49-F238E27FC236}">
                <a16:creationId xmlns:a16="http://schemas.microsoft.com/office/drawing/2014/main" id="{3AF2672F-C19C-6744-9E9E-BE9F759BD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590880"/>
            <a:ext cx="18291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79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Left World: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26">
                <a:extLst>
                  <a:ext uri="{FF2B5EF4-FFF2-40B4-BE49-F238E27FC236}">
                    <a16:creationId xmlns:a16="http://schemas.microsoft.com/office/drawing/2014/main" id="{0E5E35B3-CF2E-5543-8382-F7D98AA865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501" y="5935004"/>
                <a:ext cx="4323812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lvl="0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Pr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⁡[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𝑘</m:t>
                      </m:r>
                      <m:r>
                        <a:rPr lang="en-US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r>
                        <a:rPr lang="en-US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𝒦</m:t>
                      </m:r>
                      <m:r>
                        <a:rPr lang="en-US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</m:t>
                      </m:r>
                      <m:r>
                        <a:rPr lang="en-US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𝐷</m:t>
                      </m:r>
                      <m:r>
                        <a:rPr lang="en-US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𝐸𝑛𝑐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=1]</m:t>
                      </m:r>
                    </m:oMath>
                  </m:oMathPara>
                </a14:m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Text Box 26">
                <a:extLst>
                  <a:ext uri="{FF2B5EF4-FFF2-40B4-BE49-F238E27FC236}">
                    <a16:creationId xmlns:a16="http://schemas.microsoft.com/office/drawing/2014/main" id="{0E5E35B3-CF2E-5543-8382-F7D98AA86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01" y="5935004"/>
                <a:ext cx="4323812" cy="461665"/>
              </a:xfrm>
              <a:prstGeom prst="rect">
                <a:avLst/>
              </a:prstGeom>
              <a:blipFill>
                <a:blip r:embed="rId4"/>
                <a:stretch>
                  <a:fillRect b="-2162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utoShape 9">
            <a:extLst>
              <a:ext uri="{FF2B5EF4-FFF2-40B4-BE49-F238E27FC236}">
                <a16:creationId xmlns:a16="http://schemas.microsoft.com/office/drawing/2014/main" id="{D9FA2D82-EB5E-234C-BEDC-9AB483B71F0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153371" y="3354280"/>
            <a:ext cx="129160" cy="709330"/>
          </a:xfrm>
          <a:prstGeom prst="upArrow">
            <a:avLst>
              <a:gd name="adj1" fmla="val 50000"/>
              <a:gd name="adj2" fmla="val 17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Box 5">
                <a:extLst>
                  <a:ext uri="{FF2B5EF4-FFF2-40B4-BE49-F238E27FC236}">
                    <a16:creationId xmlns:a16="http://schemas.microsoft.com/office/drawing/2014/main" id="{6691E192-7AF0-044A-B01A-55A81D0E68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22531" y="3363324"/>
                <a:ext cx="420436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 Box 5">
                <a:extLst>
                  <a:ext uri="{FF2B5EF4-FFF2-40B4-BE49-F238E27FC236}">
                    <a16:creationId xmlns:a16="http://schemas.microsoft.com/office/drawing/2014/main" id="{6691E192-7AF0-044A-B01A-55A81D0E6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22531" y="3363324"/>
                <a:ext cx="420436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3AE1A4A4-4C62-8E4E-877F-34CFDE10BB89}"/>
              </a:ext>
            </a:extLst>
          </p:cNvPr>
          <p:cNvGrpSpPr/>
          <p:nvPr/>
        </p:nvGrpSpPr>
        <p:grpSpPr>
          <a:xfrm>
            <a:off x="5486402" y="1586691"/>
            <a:ext cx="2362200" cy="3213909"/>
            <a:chOff x="5486402" y="1586691"/>
            <a:chExt cx="2362200" cy="3213909"/>
          </a:xfrm>
        </p:grpSpPr>
        <p:sp>
          <p:nvSpPr>
            <p:cNvPr id="26" name="Text Box 11">
              <a:extLst>
                <a:ext uri="{FF2B5EF4-FFF2-40B4-BE49-F238E27FC236}">
                  <a16:creationId xmlns:a16="http://schemas.microsoft.com/office/drawing/2014/main" id="{E2F69B41-FBE7-D14C-90FC-226C2E83B9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36121" y="1586691"/>
              <a:ext cx="196376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aseline="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Right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 world: </a:t>
              </a:r>
            </a:p>
          </p:txBody>
        </p:sp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id="{A67EC473-9D96-414D-BB39-E87F54323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6402" y="4038600"/>
              <a:ext cx="2133600" cy="762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p:sp>
          <p:nvSpPr>
            <p:cNvPr id="28" name="Oval 4">
              <a:extLst>
                <a:ext uri="{FF2B5EF4-FFF2-40B4-BE49-F238E27FC236}">
                  <a16:creationId xmlns:a16="http://schemas.microsoft.com/office/drawing/2014/main" id="{FDB579BC-F574-DA43-860E-C4B4F46809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9963" y="2071013"/>
              <a:ext cx="2225908" cy="1205587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p:sp>
          <p:nvSpPr>
            <p:cNvPr id="30" name="Text Box 6">
              <a:extLst>
                <a:ext uri="{FF2B5EF4-FFF2-40B4-BE49-F238E27FC236}">
                  <a16:creationId xmlns:a16="http://schemas.microsoft.com/office/drawing/2014/main" id="{F10CF117-7214-2E46-985A-C16F26A6B6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2" y="4230438"/>
              <a:ext cx="22860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Distinguisher D </a:t>
              </a:r>
            </a:p>
          </p:txBody>
        </p:sp>
        <p:sp>
          <p:nvSpPr>
            <p:cNvPr id="33" name="AutoShape 9">
              <a:extLst>
                <a:ext uri="{FF2B5EF4-FFF2-40B4-BE49-F238E27FC236}">
                  <a16:creationId xmlns:a16="http://schemas.microsoft.com/office/drawing/2014/main" id="{5071DFD7-8C86-314A-8D94-759D3EAB314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496771" y="3267556"/>
              <a:ext cx="129160" cy="709330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 Box 5">
                  <a:extLst>
                    <a:ext uri="{FF2B5EF4-FFF2-40B4-BE49-F238E27FC236}">
                      <a16:creationId xmlns:a16="http://schemas.microsoft.com/office/drawing/2014/main" id="{EEF9A893-8A9D-3D42-998F-F139D5D0287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665931" y="3276600"/>
                  <a:ext cx="420436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𝑐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4" name="Text Box 5">
                  <a:extLst>
                    <a:ext uri="{FF2B5EF4-FFF2-40B4-BE49-F238E27FC236}">
                      <a16:creationId xmlns:a16="http://schemas.microsoft.com/office/drawing/2014/main" id="{EEF9A893-8A9D-3D42-998F-F139D5D028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5931" y="3276600"/>
                  <a:ext cx="420436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Box 26">
                <a:extLst>
                  <a:ext uri="{FF2B5EF4-FFF2-40B4-BE49-F238E27FC236}">
                    <a16:creationId xmlns:a16="http://schemas.microsoft.com/office/drawing/2014/main" id="{B5182C68-707E-A84A-9970-4F9A81D598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91000" y="5945746"/>
                <a:ext cx="4697312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lvl="0"/>
                <a14:m>
                  <m:oMathPara xmlns:m="http://schemas.openxmlformats.org/officeDocument/2006/math">
                    <m:oMath>
                      <m: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Pr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⁡[</m:t>
                      </m:r>
                      <m:r>
                        <a:rPr lang="en-US" altLang="en-US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𝑘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𝒦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𝐸𝑛𝑐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=1]</m:t>
                      </m:r>
                    </m:oMath>
                  </m:oMathPara>
                </a14:m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5" name="Text Box 26">
                <a:extLst>
                  <a:ext uri="{FF2B5EF4-FFF2-40B4-BE49-F238E27FC236}">
                    <a16:creationId xmlns:a16="http://schemas.microsoft.com/office/drawing/2014/main" id="{B5182C68-707E-A84A-9970-4F9A81D598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91000" y="5945746"/>
                <a:ext cx="4697312" cy="461665"/>
              </a:xfrm>
              <a:prstGeom prst="rect">
                <a:avLst/>
              </a:prstGeom>
              <a:blipFill>
                <a:blip r:embed="rId7"/>
                <a:stretch>
                  <a:fillRect b="-2162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EFB10965-F83C-DE47-BEFF-3AF13F6B4172}"/>
              </a:ext>
            </a:extLst>
          </p:cNvPr>
          <p:cNvGrpSpPr/>
          <p:nvPr/>
        </p:nvGrpSpPr>
        <p:grpSpPr>
          <a:xfrm>
            <a:off x="2204686" y="4789541"/>
            <a:ext cx="5269038" cy="589956"/>
            <a:chOff x="2204686" y="4789541"/>
            <a:chExt cx="5269038" cy="589956"/>
          </a:xfrm>
        </p:grpSpPr>
        <p:sp>
          <p:nvSpPr>
            <p:cNvPr id="37" name="AutoShape 9">
              <a:extLst>
                <a:ext uri="{FF2B5EF4-FFF2-40B4-BE49-F238E27FC236}">
                  <a16:creationId xmlns:a16="http://schemas.microsoft.com/office/drawing/2014/main" id="{8DB06CC5-3BE5-604C-AB18-9561C9BB878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204686" y="4887324"/>
              <a:ext cx="157514" cy="492173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 Box 5">
                  <a:extLst>
                    <a:ext uri="{FF2B5EF4-FFF2-40B4-BE49-F238E27FC236}">
                      <a16:creationId xmlns:a16="http://schemas.microsoft.com/office/drawing/2014/main" id="{1A3AB748-1CC6-8041-925A-D7B186FF315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02688" y="4872904"/>
                  <a:ext cx="760144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0/1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1" name="Text Box 5">
                  <a:extLst>
                    <a:ext uri="{FF2B5EF4-FFF2-40B4-BE49-F238E27FC236}">
                      <a16:creationId xmlns:a16="http://schemas.microsoft.com/office/drawing/2014/main" id="{FC44FA6C-4E7E-9141-93D9-83EADDC9F2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402688" y="4872904"/>
                  <a:ext cx="760144" cy="461665"/>
                </a:xfrm>
                <a:prstGeom prst="rect">
                  <a:avLst/>
                </a:prstGeom>
                <a:blipFill>
                  <a:blip r:embed="rId10"/>
                  <a:stretch>
                    <a:fillRect b="-1578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AutoShape 9">
              <a:extLst>
                <a:ext uri="{FF2B5EF4-FFF2-40B4-BE49-F238E27FC236}">
                  <a16:creationId xmlns:a16="http://schemas.microsoft.com/office/drawing/2014/main" id="{D05D39CB-1F9D-394C-9359-494293BA8B8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515578" y="4803961"/>
              <a:ext cx="157514" cy="492173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 Box 5">
                  <a:extLst>
                    <a:ext uri="{FF2B5EF4-FFF2-40B4-BE49-F238E27FC236}">
                      <a16:creationId xmlns:a16="http://schemas.microsoft.com/office/drawing/2014/main" id="{D291CD4C-5720-FB46-8E9D-CEB230FEF75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713580" y="4789541"/>
                  <a:ext cx="760144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0/1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3" name="Text Box 5">
                  <a:extLst>
                    <a:ext uri="{FF2B5EF4-FFF2-40B4-BE49-F238E27FC236}">
                      <a16:creationId xmlns:a16="http://schemas.microsoft.com/office/drawing/2014/main" id="{1873D814-1314-D945-8C9A-0127B581AC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3580" y="4789541"/>
                  <a:ext cx="760144" cy="461665"/>
                </a:xfrm>
                <a:prstGeom prst="rect">
                  <a:avLst/>
                </a:prstGeom>
                <a:blipFill>
                  <a:blip r:embed="rId11"/>
                  <a:stretch>
                    <a:fillRect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ADEE84D-4257-2D41-9CF3-F5B51880AF57}"/>
              </a:ext>
            </a:extLst>
          </p:cNvPr>
          <p:cNvGrpSpPr/>
          <p:nvPr/>
        </p:nvGrpSpPr>
        <p:grpSpPr>
          <a:xfrm>
            <a:off x="-76200" y="5410200"/>
            <a:ext cx="9067800" cy="1431820"/>
            <a:chOff x="-76200" y="5578680"/>
            <a:chExt cx="9067800" cy="14318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 Box 26">
                  <a:extLst>
                    <a:ext uri="{FF2B5EF4-FFF2-40B4-BE49-F238E27FC236}">
                      <a16:creationId xmlns:a16="http://schemas.microsoft.com/office/drawing/2014/main" id="{4D50883B-ADEF-684C-AC44-0B6A81BEB90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-76200" y="5968425"/>
                  <a:ext cx="428322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|</m:t>
                        </m:r>
                      </m:oMath>
                    </m:oMathPara>
                  </a14:m>
                  <a:endParaRPr kumimoji="0" lang="en-US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3" name="Text Box 26">
                  <a:extLst>
                    <a:ext uri="{FF2B5EF4-FFF2-40B4-BE49-F238E27FC236}">
                      <a16:creationId xmlns:a16="http://schemas.microsoft.com/office/drawing/2014/main" id="{4D50883B-ADEF-684C-AC44-0B6A81BEB9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76200" y="5968425"/>
                  <a:ext cx="428322" cy="584775"/>
                </a:xfrm>
                <a:prstGeom prst="rect">
                  <a:avLst/>
                </a:prstGeom>
                <a:blipFill>
                  <a:blip r:embed="rId12"/>
                  <a:stretch>
                    <a:fillRect l="-8571" r="-8571" b="-23404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 Box 26">
                  <a:extLst>
                    <a:ext uri="{FF2B5EF4-FFF2-40B4-BE49-F238E27FC236}">
                      <a16:creationId xmlns:a16="http://schemas.microsoft.com/office/drawing/2014/main" id="{E85D952F-B135-8D47-BB8D-46B90C28510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563278" y="6035880"/>
                  <a:ext cx="428322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|</m:t>
                        </m:r>
                      </m:oMath>
                    </m:oMathPara>
                  </a14:m>
                  <a:endParaRPr kumimoji="0" lang="en-US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4" name="Text Box 26">
                  <a:extLst>
                    <a:ext uri="{FF2B5EF4-FFF2-40B4-BE49-F238E27FC236}">
                      <a16:creationId xmlns:a16="http://schemas.microsoft.com/office/drawing/2014/main" id="{E85D952F-B135-8D47-BB8D-46B90C2851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563278" y="6035880"/>
                  <a:ext cx="428322" cy="584775"/>
                </a:xfrm>
                <a:prstGeom prst="rect">
                  <a:avLst/>
                </a:prstGeom>
                <a:blipFill>
                  <a:blip r:embed="rId13"/>
                  <a:stretch>
                    <a:fillRect l="-8824" r="-8824" b="-23913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 Box 26">
                  <a:extLst>
                    <a:ext uri="{FF2B5EF4-FFF2-40B4-BE49-F238E27FC236}">
                      <a16:creationId xmlns:a16="http://schemas.microsoft.com/office/drawing/2014/main" id="{CEAF0648-F510-524D-9D8B-7686F1ABB90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419694" y="6548835"/>
                  <a:ext cx="1200585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≤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5" name="Text Box 26">
                  <a:extLst>
                    <a:ext uri="{FF2B5EF4-FFF2-40B4-BE49-F238E27FC236}">
                      <a16:creationId xmlns:a16="http://schemas.microsoft.com/office/drawing/2014/main" id="{CEAF0648-F510-524D-9D8B-7686F1ABB9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19694" y="6548835"/>
                  <a:ext cx="1200585" cy="461665"/>
                </a:xfrm>
                <a:prstGeom prst="rect">
                  <a:avLst/>
                </a:prstGeom>
                <a:blipFill>
                  <a:blip r:embed="rId14"/>
                  <a:stretch>
                    <a:fillRect r="-1053"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 Box 26">
                  <a:extLst>
                    <a:ext uri="{FF2B5EF4-FFF2-40B4-BE49-F238E27FC236}">
                      <a16:creationId xmlns:a16="http://schemas.microsoft.com/office/drawing/2014/main" id="{D09E9C42-4B9C-FE4E-BA67-41AD557F24D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8425" y="5578680"/>
                  <a:ext cx="8195898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For all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alt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0" lang="en-US" alt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𝑚</m:t>
                          </m:r>
                        </m:e>
                        <m:sub>
                          <m:r>
                            <a:rPr kumimoji="0" lang="en-US" alt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0</m:t>
                          </m:r>
                        </m:sub>
                      </m:sSub>
                    </m:oMath>
                  </a14:m>
                  <a:r>
                    <a:rPr kumimoji="0" lang="en-US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alt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0" lang="en-US" alt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𝑚</m:t>
                          </m:r>
                        </m:e>
                        <m:sub>
                          <m:r>
                            <a:rPr kumimoji="0" lang="en-US" alt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kumimoji="0" lang="en-US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, and all ppt D, there is a negligible function </a:t>
                  </a:r>
                  <a14:m>
                    <m:oMath xmlns:m="http://schemas.openxmlformats.org/officeDocument/2006/math">
                      <m:r>
                        <a:rPr kumimoji="0" lang="en-US" alt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𝜇</m:t>
                      </m:r>
                    </m:oMath>
                  </a14:m>
                  <a:r>
                    <a:rPr kumimoji="0" lang="en-US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 </a:t>
                  </a:r>
                  <a:r>
                    <a:rPr kumimoji="0" lang="en-US" altLang="en-US" sz="2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s.t.</a:t>
                  </a:r>
                  <a:r>
                    <a:rPr kumimoji="0" lang="en-US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46" name="Text Box 26">
                  <a:extLst>
                    <a:ext uri="{FF2B5EF4-FFF2-40B4-BE49-F238E27FC236}">
                      <a16:creationId xmlns:a16="http://schemas.microsoft.com/office/drawing/2014/main" id="{D09E9C42-4B9C-FE4E-BA67-41AD557F24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8425" y="5578680"/>
                  <a:ext cx="8195898" cy="461665"/>
                </a:xfrm>
                <a:prstGeom prst="rect">
                  <a:avLst/>
                </a:prstGeom>
                <a:blipFill>
                  <a:blip r:embed="rId15"/>
                  <a:stretch>
                    <a:fillRect l="-1084" t="-13514" r="-155" b="-2973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 Box 5">
                <a:extLst>
                  <a:ext uri="{FF2B5EF4-FFF2-40B4-BE49-F238E27FC236}">
                    <a16:creationId xmlns:a16="http://schemas.microsoft.com/office/drawing/2014/main" id="{514F6DA8-EDFF-CC4B-AF45-80C9F09373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71600" y="2662535"/>
                <a:ext cx="181357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𝑐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Enc(k,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b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47" name="Text Box 5">
                <a:extLst>
                  <a:ext uri="{FF2B5EF4-FFF2-40B4-BE49-F238E27FC236}">
                    <a16:creationId xmlns:a16="http://schemas.microsoft.com/office/drawing/2014/main" id="{514F6DA8-EDFF-CC4B-AF45-80C9F0937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2662535"/>
                <a:ext cx="1813573" cy="400110"/>
              </a:xfrm>
              <a:prstGeom prst="rect">
                <a:avLst/>
              </a:prstGeom>
              <a:blipFill>
                <a:blip r:embed="rId16"/>
                <a:stretch>
                  <a:fillRect t="-9375" r="-2083" b="-281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 Box 5">
                <a:extLst>
                  <a:ext uri="{FF2B5EF4-FFF2-40B4-BE49-F238E27FC236}">
                    <a16:creationId xmlns:a16="http://schemas.microsoft.com/office/drawing/2014/main" id="{79CD7671-22C9-6848-AE21-810D8CE1A9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08867" y="2193905"/>
                <a:ext cx="106388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𝒦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8" name="Text Box 5">
                <a:extLst>
                  <a:ext uri="{FF2B5EF4-FFF2-40B4-BE49-F238E27FC236}">
                    <a16:creationId xmlns:a16="http://schemas.microsoft.com/office/drawing/2014/main" id="{79CD7671-22C9-6848-AE21-810D8CE1A9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08867" y="2193905"/>
                <a:ext cx="1063881" cy="461665"/>
              </a:xfrm>
              <a:prstGeom prst="rect">
                <a:avLst/>
              </a:prstGeom>
              <a:blipFill>
                <a:blip r:embed="rId3"/>
                <a:stretch>
                  <a:fillRect l="-238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 Box 5">
                <a:extLst>
                  <a:ext uri="{FF2B5EF4-FFF2-40B4-BE49-F238E27FC236}">
                    <a16:creationId xmlns:a16="http://schemas.microsoft.com/office/drawing/2014/main" id="{DF3E255B-E41D-F04C-A9A7-C312F6FA10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66305" y="2611374"/>
                <a:ext cx="1876091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𝑐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Enc(k,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b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49" name="Text Box 5">
                <a:extLst>
                  <a:ext uri="{FF2B5EF4-FFF2-40B4-BE49-F238E27FC236}">
                    <a16:creationId xmlns:a16="http://schemas.microsoft.com/office/drawing/2014/main" id="{DF3E255B-E41D-F04C-A9A7-C312F6FA10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66305" y="2611374"/>
                <a:ext cx="1876091" cy="400110"/>
              </a:xfrm>
              <a:prstGeom prst="rect">
                <a:avLst/>
              </a:prstGeom>
              <a:blipFill>
                <a:blip r:embed="rId17"/>
                <a:stretch>
                  <a:fillRect t="-6061" b="-2424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750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/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 fontScale="70000" lnSpcReduction="20000"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Definition of Secret-Key Encryption secure against CPA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541CEE-3759-7D4E-B44C-5065D80E5613}"/>
              </a:ext>
            </a:extLst>
          </p:cNvPr>
          <p:cNvSpPr/>
          <p:nvPr/>
        </p:nvSpPr>
        <p:spPr>
          <a:xfrm>
            <a:off x="1561938" y="863797"/>
            <a:ext cx="67895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t>(chosen plaintext attack (CPA), for many messages)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7E1B77-FFC9-4E47-B759-EDA737F03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125324"/>
            <a:ext cx="2133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7E8808E-DE42-9E47-9FBF-B416122D4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837" y="2114259"/>
            <a:ext cx="2004762" cy="124906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5">
                <a:extLst>
                  <a:ext uri="{FF2B5EF4-FFF2-40B4-BE49-F238E27FC236}">
                    <a16:creationId xmlns:a16="http://schemas.microsoft.com/office/drawing/2014/main" id="{728F1E10-1717-E847-88CE-90265DAEF6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14162" y="2245066"/>
                <a:ext cx="106388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𝒦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 Box 5">
                <a:extLst>
                  <a:ext uri="{FF2B5EF4-FFF2-40B4-BE49-F238E27FC236}">
                    <a16:creationId xmlns:a16="http://schemas.microsoft.com/office/drawing/2014/main" id="{728F1E10-1717-E847-88CE-90265DAEF6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4162" y="2245066"/>
                <a:ext cx="1063881" cy="461665"/>
              </a:xfrm>
              <a:prstGeom prst="rect">
                <a:avLst/>
              </a:prstGeom>
              <a:blipFill>
                <a:blip r:embed="rId3"/>
                <a:stretch>
                  <a:fillRect l="-238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Box 6">
            <a:extLst>
              <a:ext uri="{FF2B5EF4-FFF2-40B4-BE49-F238E27FC236}">
                <a16:creationId xmlns:a16="http://schemas.microsoft.com/office/drawing/2014/main" id="{19DB0ED6-C2DA-7F42-9F2F-A4771CA1A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317162"/>
            <a:ext cx="2286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Distinguisher 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11">
                <a:extLst>
                  <a:ext uri="{FF2B5EF4-FFF2-40B4-BE49-F238E27FC236}">
                    <a16:creationId xmlns:a16="http://schemas.microsoft.com/office/drawing/2014/main" id="{BB5B166A-1975-F64F-A914-DFDC3A4936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4111" y="1552138"/>
                <a:ext cx="3034198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Left Oracle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79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𝐿𝑒𝑓𝑡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79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(∙,∙)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8" name="Text Box 11">
                <a:extLst>
                  <a:ext uri="{FF2B5EF4-FFF2-40B4-BE49-F238E27FC236}">
                    <a16:creationId xmlns:a16="http://schemas.microsoft.com/office/drawing/2014/main" id="{BB5B166A-1975-F64F-A914-DFDC3A4936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111" y="1552138"/>
                <a:ext cx="3034198" cy="461665"/>
              </a:xfrm>
              <a:prstGeom prst="rect">
                <a:avLst/>
              </a:prstGeom>
              <a:blipFill>
                <a:blip r:embed="rId4"/>
                <a:stretch>
                  <a:fillRect l="-2917" t="-10811" b="-270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Box 26">
                <a:extLst>
                  <a:ext uri="{FF2B5EF4-FFF2-40B4-BE49-F238E27FC236}">
                    <a16:creationId xmlns:a16="http://schemas.microsoft.com/office/drawing/2014/main" id="{29312D5E-CFE1-684A-855D-DCDD1E3F44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6979" y="5935004"/>
                <a:ext cx="4046557" cy="4775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lvl="0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Pr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⁡[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𝑘</m:t>
                      </m:r>
                      <m:r>
                        <a:rPr lang="en-US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r>
                        <a:rPr lang="en-US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𝒦</m:t>
                      </m:r>
                      <m:r>
                        <a:rPr lang="en-US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𝐿𝑒𝑓𝑡</m:t>
                          </m:r>
                          <m:r>
                            <a:rPr lang="en-US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(∙,∙)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sSup>
                        <m:sSupPr>
                          <m:ctrlPr>
                            <a:rPr lang="en-US" altLang="en-US" i="1" dirty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altLang="en-US" i="1" dirty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e>
                        <m:sup>
                          <m:r>
                            <a:rPr lang="en-US" altLang="en-US" i="1" dirty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=1]</m:t>
                      </m:r>
                    </m:oMath>
                  </m:oMathPara>
                </a14:m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 Box 26">
                <a:extLst>
                  <a:ext uri="{FF2B5EF4-FFF2-40B4-BE49-F238E27FC236}">
                    <a16:creationId xmlns:a16="http://schemas.microsoft.com/office/drawing/2014/main" id="{29312D5E-CFE1-684A-855D-DCDD1E3F44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6979" y="5935004"/>
                <a:ext cx="4046557" cy="477503"/>
              </a:xfrm>
              <a:prstGeom prst="rect">
                <a:avLst/>
              </a:prstGeom>
              <a:blipFill>
                <a:blip r:embed="rId5"/>
                <a:stretch>
                  <a:fillRect b="-2368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utoShape 9">
            <a:extLst>
              <a:ext uri="{FF2B5EF4-FFF2-40B4-BE49-F238E27FC236}">
                <a16:creationId xmlns:a16="http://schemas.microsoft.com/office/drawing/2014/main" id="{07BE416A-6AB4-3846-BA52-DD0BE5BB942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534604" y="3354280"/>
            <a:ext cx="129160" cy="709330"/>
          </a:xfrm>
          <a:prstGeom prst="upArrow">
            <a:avLst>
              <a:gd name="adj1" fmla="val 50000"/>
              <a:gd name="adj2" fmla="val 17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Box 5">
                <a:extLst>
                  <a:ext uri="{FF2B5EF4-FFF2-40B4-BE49-F238E27FC236}">
                    <a16:creationId xmlns:a16="http://schemas.microsoft.com/office/drawing/2014/main" id="{51B7CE21-D08E-A947-AFE4-6A8FB6DAB8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03764" y="3363324"/>
                <a:ext cx="420436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 Box 5">
                <a:extLst>
                  <a:ext uri="{FF2B5EF4-FFF2-40B4-BE49-F238E27FC236}">
                    <a16:creationId xmlns:a16="http://schemas.microsoft.com/office/drawing/2014/main" id="{51B7CE21-D08E-A947-AFE4-6A8FB6DAB8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03764" y="3363324"/>
                <a:ext cx="420436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B4FF2CBE-3BF3-C44C-A5B6-9F29DB0ADA9F}"/>
              </a:ext>
            </a:extLst>
          </p:cNvPr>
          <p:cNvGrpSpPr/>
          <p:nvPr/>
        </p:nvGrpSpPr>
        <p:grpSpPr>
          <a:xfrm>
            <a:off x="5062010" y="1547902"/>
            <a:ext cx="3501268" cy="3252698"/>
            <a:chOff x="5062010" y="1547902"/>
            <a:chExt cx="3501268" cy="32526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 Box 11">
                  <a:extLst>
                    <a:ext uri="{FF2B5EF4-FFF2-40B4-BE49-F238E27FC236}">
                      <a16:creationId xmlns:a16="http://schemas.microsoft.com/office/drawing/2014/main" id="{B79258A6-3307-CB44-A525-B621B079168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062010" y="1547902"/>
                  <a:ext cx="3501268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lvl="0">
                    <a:defRPr/>
                  </a:pPr>
                  <a:r>
                    <a:rPr lang="en-US" baseline="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Right</a:t>
                  </a: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ＭＳ Ｐゴシック" charset="0"/>
                      <a:cs typeface="Arial" panose="020B0604020202020204" pitchFamily="34" charset="0"/>
                    </a:rPr>
                    <a:t> Oracle </a:t>
                  </a:r>
                  <a14:m>
                    <m:oMath xmlns:m="http://schemas.openxmlformats.org/officeDocument/2006/math">
                      <m:r>
                        <a:rPr lang="en-US" b="0" i="1" baseline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𝑅𝑖𝑔ℎ𝑡</m:t>
                      </m:r>
                      <m:r>
                        <a:rPr lang="en-US" i="1" baseline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(∙,∙)</m:t>
                      </m:r>
                    </m:oMath>
                  </a14:m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ＭＳ Ｐゴシック" charset="0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3" name="Text Box 11">
                  <a:extLst>
                    <a:ext uri="{FF2B5EF4-FFF2-40B4-BE49-F238E27FC236}">
                      <a16:creationId xmlns:a16="http://schemas.microsoft.com/office/drawing/2014/main" id="{B79258A6-3307-CB44-A525-B621B07916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062010" y="1547902"/>
                  <a:ext cx="3501268" cy="461665"/>
                </a:xfrm>
                <a:prstGeom prst="rect">
                  <a:avLst/>
                </a:prstGeom>
                <a:blipFill>
                  <a:blip r:embed="rId7"/>
                  <a:stretch>
                    <a:fillRect l="-2527" t="-7895" b="-23684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63961892-7BA6-AF41-B92D-82465AC718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6402" y="4038600"/>
              <a:ext cx="2133600" cy="762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p:sp>
          <p:nvSpPr>
            <p:cNvPr id="15" name="Oval 4">
              <a:extLst>
                <a:ext uri="{FF2B5EF4-FFF2-40B4-BE49-F238E27FC236}">
                  <a16:creationId xmlns:a16="http://schemas.microsoft.com/office/drawing/2014/main" id="{9EF5D53F-799B-784A-8154-210F0B653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9963" y="2071013"/>
              <a:ext cx="2225908" cy="1205587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p:sp>
          <p:nvSpPr>
            <p:cNvPr id="16" name="Text Box 6">
              <a:extLst>
                <a:ext uri="{FF2B5EF4-FFF2-40B4-BE49-F238E27FC236}">
                  <a16:creationId xmlns:a16="http://schemas.microsoft.com/office/drawing/2014/main" id="{378038C9-0F22-9A4C-A80F-D546FCC6C9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2" y="4230438"/>
              <a:ext cx="22860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Distinguisher D </a:t>
              </a:r>
            </a:p>
          </p:txBody>
        </p:sp>
        <p:sp>
          <p:nvSpPr>
            <p:cNvPr id="17" name="AutoShape 9">
              <a:extLst>
                <a:ext uri="{FF2B5EF4-FFF2-40B4-BE49-F238E27FC236}">
                  <a16:creationId xmlns:a16="http://schemas.microsoft.com/office/drawing/2014/main" id="{EA9C5E34-2881-AE43-A147-F4CDF5325C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858000" y="3267556"/>
              <a:ext cx="129160" cy="709330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 Box 5">
                  <a:extLst>
                    <a:ext uri="{FF2B5EF4-FFF2-40B4-BE49-F238E27FC236}">
                      <a16:creationId xmlns:a16="http://schemas.microsoft.com/office/drawing/2014/main" id="{D3C6ED18-7005-F243-A9F9-BE27B384EEF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027160" y="3276600"/>
                  <a:ext cx="420436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𝑐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8" name="Text Box 5">
                  <a:extLst>
                    <a:ext uri="{FF2B5EF4-FFF2-40B4-BE49-F238E27FC236}">
                      <a16:creationId xmlns:a16="http://schemas.microsoft.com/office/drawing/2014/main" id="{D3C6ED18-7005-F243-A9F9-BE27B384EE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27160" y="3276600"/>
                  <a:ext cx="420436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26">
                <a:extLst>
                  <a:ext uri="{FF2B5EF4-FFF2-40B4-BE49-F238E27FC236}">
                    <a16:creationId xmlns:a16="http://schemas.microsoft.com/office/drawing/2014/main" id="{63DB12E7-5EA7-AD41-8E25-D09CC5AD75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3678" y="5945746"/>
                <a:ext cx="4477764" cy="4775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lvl="0"/>
                <a14:m>
                  <m:oMathPara xmlns:m="http://schemas.openxmlformats.org/officeDocument/2006/math">
                    <m:oMath>
                      <m: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Pr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⁡[</m:t>
                      </m:r>
                      <m:r>
                        <a:rPr lang="en-US" altLang="en-US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𝑘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𝒦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𝑅𝑖𝑔ℎ𝑡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(∙,∙)</m:t>
                          </m:r>
                        </m:sup>
                      </m:s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sSup>
                        <m:sSupPr>
                          <m:ctrlPr>
                            <a:rPr lang="en-US" alt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alt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e>
                        <m:sup>
                          <m:r>
                            <a:rPr lang="en-US" alt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=1]</m:t>
                      </m:r>
                    </m:oMath>
                  </m:oMathPara>
                </a14:m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 Box 26">
                <a:extLst>
                  <a:ext uri="{FF2B5EF4-FFF2-40B4-BE49-F238E27FC236}">
                    <a16:creationId xmlns:a16="http://schemas.microsoft.com/office/drawing/2014/main" id="{63DB12E7-5EA7-AD41-8E25-D09CC5AD75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3678" y="5945746"/>
                <a:ext cx="4477764" cy="477503"/>
              </a:xfrm>
              <a:prstGeom prst="rect">
                <a:avLst/>
              </a:prstGeom>
              <a:blipFill>
                <a:blip r:embed="rId9"/>
                <a:stretch>
                  <a:fillRect b="-2368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8BCA1646-9D89-ED40-9148-0D4B6E861C00}"/>
              </a:ext>
            </a:extLst>
          </p:cNvPr>
          <p:cNvGrpSpPr/>
          <p:nvPr/>
        </p:nvGrpSpPr>
        <p:grpSpPr>
          <a:xfrm>
            <a:off x="2204686" y="4789541"/>
            <a:ext cx="5269038" cy="589956"/>
            <a:chOff x="2204686" y="4789541"/>
            <a:chExt cx="5269038" cy="589956"/>
          </a:xfrm>
        </p:grpSpPr>
        <p:sp>
          <p:nvSpPr>
            <p:cNvPr id="21" name="AutoShape 9">
              <a:extLst>
                <a:ext uri="{FF2B5EF4-FFF2-40B4-BE49-F238E27FC236}">
                  <a16:creationId xmlns:a16="http://schemas.microsoft.com/office/drawing/2014/main" id="{A721C7C5-7521-144F-A32A-4AB9C33B804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204686" y="4887324"/>
              <a:ext cx="157514" cy="492173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 Box 5">
                  <a:extLst>
                    <a:ext uri="{FF2B5EF4-FFF2-40B4-BE49-F238E27FC236}">
                      <a16:creationId xmlns:a16="http://schemas.microsoft.com/office/drawing/2014/main" id="{940D4F7D-0AC2-3A47-91DA-4808FE6C9C5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02688" y="4872904"/>
                  <a:ext cx="760144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0/1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1" name="Text Box 5">
                  <a:extLst>
                    <a:ext uri="{FF2B5EF4-FFF2-40B4-BE49-F238E27FC236}">
                      <a16:creationId xmlns:a16="http://schemas.microsoft.com/office/drawing/2014/main" id="{FC44FA6C-4E7E-9141-93D9-83EADDC9F2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402688" y="4872904"/>
                  <a:ext cx="760144" cy="461665"/>
                </a:xfrm>
                <a:prstGeom prst="rect">
                  <a:avLst/>
                </a:prstGeom>
                <a:blipFill>
                  <a:blip r:embed="rId10"/>
                  <a:stretch>
                    <a:fillRect b="-1578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AutoShape 9">
              <a:extLst>
                <a:ext uri="{FF2B5EF4-FFF2-40B4-BE49-F238E27FC236}">
                  <a16:creationId xmlns:a16="http://schemas.microsoft.com/office/drawing/2014/main" id="{66D4604D-56C4-2C49-B599-221675764B7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515578" y="4803961"/>
              <a:ext cx="157514" cy="492173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 Box 5">
                  <a:extLst>
                    <a:ext uri="{FF2B5EF4-FFF2-40B4-BE49-F238E27FC236}">
                      <a16:creationId xmlns:a16="http://schemas.microsoft.com/office/drawing/2014/main" id="{A995BAE8-033F-E043-A1B7-BFBBF040092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713580" y="4789541"/>
                  <a:ext cx="760144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0/1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3" name="Text Box 5">
                  <a:extLst>
                    <a:ext uri="{FF2B5EF4-FFF2-40B4-BE49-F238E27FC236}">
                      <a16:creationId xmlns:a16="http://schemas.microsoft.com/office/drawing/2014/main" id="{1873D814-1314-D945-8C9A-0127B581AC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3580" y="4789541"/>
                  <a:ext cx="760144" cy="461665"/>
                </a:xfrm>
                <a:prstGeom prst="rect">
                  <a:avLst/>
                </a:prstGeom>
                <a:blipFill>
                  <a:blip r:embed="rId11"/>
                  <a:stretch>
                    <a:fillRect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F03E596-7140-AD43-A3E0-73E5D773F496}"/>
              </a:ext>
            </a:extLst>
          </p:cNvPr>
          <p:cNvGrpSpPr/>
          <p:nvPr/>
        </p:nvGrpSpPr>
        <p:grpSpPr>
          <a:xfrm>
            <a:off x="181278" y="5434904"/>
            <a:ext cx="8581722" cy="1407260"/>
            <a:chOff x="-76200" y="5603384"/>
            <a:chExt cx="8581722" cy="14072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 Box 26">
                  <a:extLst>
                    <a:ext uri="{FF2B5EF4-FFF2-40B4-BE49-F238E27FC236}">
                      <a16:creationId xmlns:a16="http://schemas.microsoft.com/office/drawing/2014/main" id="{436EAF2D-67E0-7143-88B1-49806411533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-76200" y="5968425"/>
                  <a:ext cx="428322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|</m:t>
                        </m:r>
                      </m:oMath>
                    </m:oMathPara>
                  </a14:m>
                  <a:endParaRPr kumimoji="0" lang="en-US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6" name="Text Box 26">
                  <a:extLst>
                    <a:ext uri="{FF2B5EF4-FFF2-40B4-BE49-F238E27FC236}">
                      <a16:creationId xmlns:a16="http://schemas.microsoft.com/office/drawing/2014/main" id="{436EAF2D-67E0-7143-88B1-4980641153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76200" y="5968425"/>
                  <a:ext cx="428322" cy="584775"/>
                </a:xfrm>
                <a:prstGeom prst="rect">
                  <a:avLst/>
                </a:prstGeom>
                <a:blipFill>
                  <a:blip r:embed="rId12"/>
                  <a:stretch>
                    <a:fillRect l="-8824" r="-8824" b="-23404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 Box 26">
                  <a:extLst>
                    <a:ext uri="{FF2B5EF4-FFF2-40B4-BE49-F238E27FC236}">
                      <a16:creationId xmlns:a16="http://schemas.microsoft.com/office/drawing/2014/main" id="{19AB6AB1-3E86-274B-822B-5EF4DDDA0B5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077200" y="6035880"/>
                  <a:ext cx="428322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|</m:t>
                        </m:r>
                      </m:oMath>
                    </m:oMathPara>
                  </a14:m>
                  <a:endParaRPr kumimoji="0" lang="en-US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7" name="Text Box 26">
                  <a:extLst>
                    <a:ext uri="{FF2B5EF4-FFF2-40B4-BE49-F238E27FC236}">
                      <a16:creationId xmlns:a16="http://schemas.microsoft.com/office/drawing/2014/main" id="{19AB6AB1-3E86-274B-822B-5EF4DDDA0B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077200" y="6035880"/>
                  <a:ext cx="428322" cy="584775"/>
                </a:xfrm>
                <a:prstGeom prst="rect">
                  <a:avLst/>
                </a:prstGeom>
                <a:blipFill>
                  <a:blip r:embed="rId13"/>
                  <a:stretch>
                    <a:fillRect l="-8571" r="-8571" b="-23913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 Box 26">
                  <a:extLst>
                    <a:ext uri="{FF2B5EF4-FFF2-40B4-BE49-F238E27FC236}">
                      <a16:creationId xmlns:a16="http://schemas.microsoft.com/office/drawing/2014/main" id="{5A07F2D3-B2B8-E849-A812-4B782C66C18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257707" y="6548979"/>
                  <a:ext cx="1200585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≤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8" name="Text Box 26">
                  <a:extLst>
                    <a:ext uri="{FF2B5EF4-FFF2-40B4-BE49-F238E27FC236}">
                      <a16:creationId xmlns:a16="http://schemas.microsoft.com/office/drawing/2014/main" id="{5A07F2D3-B2B8-E849-A812-4B782C66C1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57707" y="6548979"/>
                  <a:ext cx="1200585" cy="461665"/>
                </a:xfrm>
                <a:prstGeom prst="rect">
                  <a:avLst/>
                </a:prstGeom>
                <a:blipFill>
                  <a:blip r:embed="rId14"/>
                  <a:stretch>
                    <a:fillRect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 Box 26">
                  <a:extLst>
                    <a:ext uri="{FF2B5EF4-FFF2-40B4-BE49-F238E27FC236}">
                      <a16:creationId xmlns:a16="http://schemas.microsoft.com/office/drawing/2014/main" id="{DB58EC3C-E9C0-BD40-A53D-3BC96BBDB92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293" y="5603384"/>
                  <a:ext cx="7178825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Claim: For all ppt D, there is a negligible function </a:t>
                  </a:r>
                  <a14:m>
                    <m:oMath xmlns:m="http://schemas.openxmlformats.org/officeDocument/2006/math">
                      <m:r>
                        <a:rPr kumimoji="0" lang="en-US" alt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𝜇</m:t>
                      </m:r>
                    </m:oMath>
                  </a14:m>
                  <a:r>
                    <a:rPr kumimoji="0" lang="en-US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 </a:t>
                  </a:r>
                  <a:r>
                    <a:rPr kumimoji="0" lang="en-US" altLang="en-US" sz="2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s.t.</a:t>
                  </a:r>
                  <a:r>
                    <a:rPr kumimoji="0" lang="en-US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9" name="Text Box 26">
                  <a:extLst>
                    <a:ext uri="{FF2B5EF4-FFF2-40B4-BE49-F238E27FC236}">
                      <a16:creationId xmlns:a16="http://schemas.microsoft.com/office/drawing/2014/main" id="{DB58EC3C-E9C0-BD40-A53D-3BC96BBDB9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293" y="5603384"/>
                  <a:ext cx="7178825" cy="461665"/>
                </a:xfrm>
                <a:prstGeom prst="rect">
                  <a:avLst/>
                </a:prstGeom>
                <a:blipFill>
                  <a:blip r:embed="rId15"/>
                  <a:stretch>
                    <a:fillRect l="-1413" t="-13514" b="-2973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5">
                <a:extLst>
                  <a:ext uri="{FF2B5EF4-FFF2-40B4-BE49-F238E27FC236}">
                    <a16:creationId xmlns:a16="http://schemas.microsoft.com/office/drawing/2014/main" id="{964499DF-C30B-C549-AD21-56BE91E4B8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71600" y="2662535"/>
                <a:ext cx="189853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𝑐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Enc(k,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3CC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3CC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𝒎</m:t>
                        </m:r>
                      </m:e>
                      <m:sub>
                        <m: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3CC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𝑳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0" name="Text Box 5">
                <a:extLst>
                  <a:ext uri="{FF2B5EF4-FFF2-40B4-BE49-F238E27FC236}">
                    <a16:creationId xmlns:a16="http://schemas.microsoft.com/office/drawing/2014/main" id="{964499DF-C30B-C549-AD21-56BE91E4B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2662535"/>
                <a:ext cx="1898533" cy="400110"/>
              </a:xfrm>
              <a:prstGeom prst="rect">
                <a:avLst/>
              </a:prstGeom>
              <a:blipFill>
                <a:blip r:embed="rId16"/>
                <a:stretch>
                  <a:fillRect t="-9375" b="-281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5">
                <a:extLst>
                  <a:ext uri="{FF2B5EF4-FFF2-40B4-BE49-F238E27FC236}">
                    <a16:creationId xmlns:a16="http://schemas.microsoft.com/office/drawing/2014/main" id="{B5B334C7-1514-D145-AB26-4068F99B92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08867" y="2193905"/>
                <a:ext cx="106388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𝒦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Text Box 5">
                <a:extLst>
                  <a:ext uri="{FF2B5EF4-FFF2-40B4-BE49-F238E27FC236}">
                    <a16:creationId xmlns:a16="http://schemas.microsoft.com/office/drawing/2014/main" id="{B5B334C7-1514-D145-AB26-4068F99B92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08867" y="2193905"/>
                <a:ext cx="1063881" cy="461665"/>
              </a:xfrm>
              <a:prstGeom prst="rect">
                <a:avLst/>
              </a:prstGeom>
              <a:blipFill>
                <a:blip r:embed="rId3"/>
                <a:stretch>
                  <a:fillRect l="-238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5">
                <a:extLst>
                  <a:ext uri="{FF2B5EF4-FFF2-40B4-BE49-F238E27FC236}">
                    <a16:creationId xmlns:a16="http://schemas.microsoft.com/office/drawing/2014/main" id="{AC54302D-8735-2E4C-9A19-C1E3C1EDEC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66305" y="2611374"/>
                <a:ext cx="189853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𝑐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Enc(k,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𝒎</m:t>
                        </m:r>
                      </m:e>
                      <m:sub>
                        <m: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𝑹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2" name="Text Box 5">
                <a:extLst>
                  <a:ext uri="{FF2B5EF4-FFF2-40B4-BE49-F238E27FC236}">
                    <a16:creationId xmlns:a16="http://schemas.microsoft.com/office/drawing/2014/main" id="{AC54302D-8735-2E4C-9A19-C1E3C1EDEC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66305" y="2611374"/>
                <a:ext cx="1898533" cy="400110"/>
              </a:xfrm>
              <a:prstGeom prst="rect">
                <a:avLst/>
              </a:prstGeom>
              <a:blipFill>
                <a:blip r:embed="rId17"/>
                <a:stretch>
                  <a:fillRect t="-6061" b="-2424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utoShape 9">
            <a:extLst>
              <a:ext uri="{FF2B5EF4-FFF2-40B4-BE49-F238E27FC236}">
                <a16:creationId xmlns:a16="http://schemas.microsoft.com/office/drawing/2014/main" id="{748A652A-F111-5942-B575-E203E608C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356692"/>
            <a:ext cx="152400" cy="668148"/>
          </a:xfrm>
          <a:prstGeom prst="upArrow">
            <a:avLst>
              <a:gd name="adj1" fmla="val 50000"/>
              <a:gd name="adj2" fmla="val 17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 Box 5">
                <a:extLst>
                  <a:ext uri="{FF2B5EF4-FFF2-40B4-BE49-F238E27FC236}">
                    <a16:creationId xmlns:a16="http://schemas.microsoft.com/office/drawing/2014/main" id="{8D1A8CAB-A858-F94D-8EED-C5DBED833F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7305" y="3432396"/>
                <a:ext cx="1208856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𝑚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𝐿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𝑚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4" name="Text Box 5">
                <a:extLst>
                  <a:ext uri="{FF2B5EF4-FFF2-40B4-BE49-F238E27FC236}">
                    <a16:creationId xmlns:a16="http://schemas.microsoft.com/office/drawing/2014/main" id="{8D1A8CAB-A858-F94D-8EED-C5DBED833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7305" y="3432396"/>
                <a:ext cx="1208856" cy="461665"/>
              </a:xfrm>
              <a:prstGeom prst="rect">
                <a:avLst/>
              </a:prstGeom>
              <a:blipFill>
                <a:blip r:embed="rId18"/>
                <a:stretch>
                  <a:fillRect b="-270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utoShape 9">
            <a:extLst>
              <a:ext uri="{FF2B5EF4-FFF2-40B4-BE49-F238E27FC236}">
                <a16:creationId xmlns:a16="http://schemas.microsoft.com/office/drawing/2014/main" id="{826E5AA3-A296-1F4D-B967-70B5B0BE0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867" y="3257958"/>
            <a:ext cx="152400" cy="668148"/>
          </a:xfrm>
          <a:prstGeom prst="upArrow">
            <a:avLst>
              <a:gd name="adj1" fmla="val 50000"/>
              <a:gd name="adj2" fmla="val 17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 Box 5">
                <a:extLst>
                  <a:ext uri="{FF2B5EF4-FFF2-40B4-BE49-F238E27FC236}">
                    <a16:creationId xmlns:a16="http://schemas.microsoft.com/office/drawing/2014/main" id="{7AB5A35B-F54B-B741-86EE-681190F2EB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25172" y="3333662"/>
                <a:ext cx="1208856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𝑚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𝐿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𝑚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6" name="Text Box 5">
                <a:extLst>
                  <a:ext uri="{FF2B5EF4-FFF2-40B4-BE49-F238E27FC236}">
                    <a16:creationId xmlns:a16="http://schemas.microsoft.com/office/drawing/2014/main" id="{7AB5A35B-F54B-B741-86EE-681190F2EB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25172" y="3333662"/>
                <a:ext cx="1208856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897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45B3C-C9EA-AE00-3681-DA166A1CE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1" name="Subtitle 1">
                <a:extLst>
                  <a:ext uri="{FF2B5EF4-FFF2-40B4-BE49-F238E27FC236}">
                    <a16:creationId xmlns:a16="http://schemas.microsoft.com/office/drawing/2014/main" id="{B0DADB39-158F-EF21-04EC-A6DDB122CE0D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51520" y="410563"/>
                <a:ext cx="8712968" cy="714181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sz="4000" b="1" dirty="0">
                    <a:solidFill>
                      <a:srgbClr val="891637"/>
                    </a:solidFill>
                    <a:latin typeface="Calibri" panose="020F0502020204030204" pitchFamily="34" charset="0"/>
                    <a:ea typeface="Cambria Math" pitchFamily="18" charset="0"/>
                    <a:cs typeface="Arial Unicode MS" pitchFamily="34" charset="-128"/>
                  </a:rPr>
                  <a:t>Claim: PRF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891637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 Unicode MS" pitchFamily="34" charset="-128"/>
                      </a:rPr>
                      <m:t>→</m:t>
                    </m:r>
                  </m:oMath>
                </a14:m>
                <a:r>
                  <a:rPr lang="en-US" sz="4000" b="1" dirty="0">
                    <a:solidFill>
                      <a:srgbClr val="891637"/>
                    </a:solidFill>
                    <a:latin typeface="Calibri" panose="020F0502020204030204" pitchFamily="34" charset="0"/>
                    <a:ea typeface="Cambria Math" pitchFamily="18" charset="0"/>
                    <a:cs typeface="Arial Unicode MS" pitchFamily="34" charset="-128"/>
                  </a:rPr>
                  <a:t>Secret-Key Encryption secure against CPA</a:t>
                </a:r>
                <a:endParaRPr lang="en-US" sz="2400" i="1" dirty="0">
                  <a:solidFill>
                    <a:srgbClr val="891637"/>
                  </a:solidFill>
                  <a:latin typeface="Calibri" panose="020F0502020204030204" pitchFamily="34" charset="0"/>
                  <a:ea typeface="Cambria Math" pitchFamily="18" charset="0"/>
                  <a:cs typeface="Arial Unicode MS" pitchFamily="34" charset="-128"/>
                </a:endParaRPr>
              </a:p>
            </p:txBody>
          </p:sp>
        </mc:Choice>
        <mc:Fallback>
          <p:sp>
            <p:nvSpPr>
              <p:cNvPr id="81" name="Subtitle 1">
                <a:extLst>
                  <a:ext uri="{FF2B5EF4-FFF2-40B4-BE49-F238E27FC236}">
                    <a16:creationId xmlns:a16="http://schemas.microsoft.com/office/drawing/2014/main" id="{B0DADB39-158F-EF21-04EC-A6DDB122CE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51520" y="410563"/>
                <a:ext cx="8712968" cy="714181"/>
              </a:xfrm>
              <a:blipFill>
                <a:blip r:embed="rId3"/>
                <a:stretch>
                  <a:fillRect t="-19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67743EA2-DF22-7D1D-3EFF-3AD8D2F20D2D}"/>
              </a:ext>
            </a:extLst>
          </p:cNvPr>
          <p:cNvSpPr/>
          <p:nvPr/>
        </p:nvSpPr>
        <p:spPr>
          <a:xfrm>
            <a:off x="1561938" y="863797"/>
            <a:ext cx="67895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t>(chosen plaintext attack (CPA), for many messages)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383802-6C7C-1D38-49BF-F41DCE1F5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125324"/>
            <a:ext cx="2133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30A6FFC-CAF1-4697-7D7D-7755EB550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837" y="2114259"/>
            <a:ext cx="2004762" cy="124906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 Box 5">
                <a:extLst>
                  <a:ext uri="{FF2B5EF4-FFF2-40B4-BE49-F238E27FC236}">
                    <a16:creationId xmlns:a16="http://schemas.microsoft.com/office/drawing/2014/main" id="{F45A12BC-6D6D-11A2-5F84-CA474F86FC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14162" y="2245066"/>
                <a:ext cx="106388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𝒦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" name="Text Box 5">
                <a:extLst>
                  <a:ext uri="{FF2B5EF4-FFF2-40B4-BE49-F238E27FC236}">
                    <a16:creationId xmlns:a16="http://schemas.microsoft.com/office/drawing/2014/main" id="{F45A12BC-6D6D-11A2-5F84-CA474F86FC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4162" y="2245066"/>
                <a:ext cx="1063881" cy="461665"/>
              </a:xfrm>
              <a:prstGeom prst="rect">
                <a:avLst/>
              </a:prstGeom>
              <a:blipFill>
                <a:blip r:embed="rId4"/>
                <a:stretch>
                  <a:fillRect l="-238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Box 6">
            <a:extLst>
              <a:ext uri="{FF2B5EF4-FFF2-40B4-BE49-F238E27FC236}">
                <a16:creationId xmlns:a16="http://schemas.microsoft.com/office/drawing/2014/main" id="{00D291F5-7ABB-C4D8-5983-9390096C8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317162"/>
            <a:ext cx="2286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Distinguisher D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 Box 11">
                <a:extLst>
                  <a:ext uri="{FF2B5EF4-FFF2-40B4-BE49-F238E27FC236}">
                    <a16:creationId xmlns:a16="http://schemas.microsoft.com/office/drawing/2014/main" id="{ECC9BA06-B148-CCF7-4BE8-708A5C2BE4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4111" y="1552138"/>
                <a:ext cx="3034198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Left Oracle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79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𝐿𝑒𝑓𝑡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79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(∙,∙)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8" name="Text Box 11">
                <a:extLst>
                  <a:ext uri="{FF2B5EF4-FFF2-40B4-BE49-F238E27FC236}">
                    <a16:creationId xmlns:a16="http://schemas.microsoft.com/office/drawing/2014/main" id="{ECC9BA06-B148-CCF7-4BE8-708A5C2BE4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111" y="1552138"/>
                <a:ext cx="3034198" cy="461665"/>
              </a:xfrm>
              <a:prstGeom prst="rect">
                <a:avLst/>
              </a:prstGeom>
              <a:blipFill>
                <a:blip r:embed="rId5"/>
                <a:stretch>
                  <a:fillRect l="-2917" t="-10811" b="-270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 Box 26">
                <a:extLst>
                  <a:ext uri="{FF2B5EF4-FFF2-40B4-BE49-F238E27FC236}">
                    <a16:creationId xmlns:a16="http://schemas.microsoft.com/office/drawing/2014/main" id="{ABF59104-285A-C1CB-932E-40D79EB85D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6979" y="5935004"/>
                <a:ext cx="4046557" cy="4775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lvl="0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Pr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⁡[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𝑘</m:t>
                      </m:r>
                      <m:r>
                        <a:rPr lang="en-US" i="1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r>
                        <a:rPr lang="en-US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𝒦</m:t>
                      </m:r>
                      <m:r>
                        <a:rPr lang="en-US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𝐿𝑒𝑓𝑡</m:t>
                          </m:r>
                          <m:r>
                            <a:rPr lang="en-US" b="0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(∙,∙)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sSup>
                        <m:sSupPr>
                          <m:ctrlPr>
                            <a:rPr lang="en-US" altLang="en-US" i="1" dirty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altLang="en-US" i="1" dirty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e>
                        <m:sup>
                          <m:r>
                            <a:rPr lang="en-US" altLang="en-US" i="1" dirty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=1]</m:t>
                      </m:r>
                    </m:oMath>
                  </m:oMathPara>
                </a14:m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9" name="Text Box 26">
                <a:extLst>
                  <a:ext uri="{FF2B5EF4-FFF2-40B4-BE49-F238E27FC236}">
                    <a16:creationId xmlns:a16="http://schemas.microsoft.com/office/drawing/2014/main" id="{ABF59104-285A-C1CB-932E-40D79EB85D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6979" y="5935004"/>
                <a:ext cx="4046557" cy="477503"/>
              </a:xfrm>
              <a:prstGeom prst="rect">
                <a:avLst/>
              </a:prstGeom>
              <a:blipFill>
                <a:blip r:embed="rId6"/>
                <a:stretch>
                  <a:fillRect b="-2105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utoShape 9">
            <a:extLst>
              <a:ext uri="{FF2B5EF4-FFF2-40B4-BE49-F238E27FC236}">
                <a16:creationId xmlns:a16="http://schemas.microsoft.com/office/drawing/2014/main" id="{A91F5305-E4E5-B0CF-19A3-F54C83AD058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534604" y="3354280"/>
            <a:ext cx="129160" cy="709330"/>
          </a:xfrm>
          <a:prstGeom prst="upArrow">
            <a:avLst>
              <a:gd name="adj1" fmla="val 50000"/>
              <a:gd name="adj2" fmla="val 17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 Box 5">
                <a:extLst>
                  <a:ext uri="{FF2B5EF4-FFF2-40B4-BE49-F238E27FC236}">
                    <a16:creationId xmlns:a16="http://schemas.microsoft.com/office/drawing/2014/main" id="{4D15FCE8-2113-EFA3-A96F-0B043DAC07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03764" y="3363324"/>
                <a:ext cx="420436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1" name="Text Box 5">
                <a:extLst>
                  <a:ext uri="{FF2B5EF4-FFF2-40B4-BE49-F238E27FC236}">
                    <a16:creationId xmlns:a16="http://schemas.microsoft.com/office/drawing/2014/main" id="{4D15FCE8-2113-EFA3-A96F-0B043DAC0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03764" y="3363324"/>
                <a:ext cx="420436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1AC84C0E-9B6C-081F-48AD-7D1E8B905789}"/>
              </a:ext>
            </a:extLst>
          </p:cNvPr>
          <p:cNvGrpSpPr/>
          <p:nvPr/>
        </p:nvGrpSpPr>
        <p:grpSpPr>
          <a:xfrm>
            <a:off x="5062010" y="1547902"/>
            <a:ext cx="3501268" cy="3252698"/>
            <a:chOff x="5062010" y="1547902"/>
            <a:chExt cx="3501268" cy="3252698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Text Box 11">
                  <a:extLst>
                    <a:ext uri="{FF2B5EF4-FFF2-40B4-BE49-F238E27FC236}">
                      <a16:creationId xmlns:a16="http://schemas.microsoft.com/office/drawing/2014/main" id="{48995E97-3FDC-92E1-3669-197999C9246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062010" y="1547902"/>
                  <a:ext cx="3501268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lvl="0">
                    <a:defRPr/>
                  </a:pPr>
                  <a:r>
                    <a:rPr lang="en-US" baseline="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Right</a:t>
                  </a: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ＭＳ Ｐゴシック" charset="0"/>
                      <a:cs typeface="Arial" panose="020B0604020202020204" pitchFamily="34" charset="0"/>
                    </a:rPr>
                    <a:t> Oracle </a:t>
                  </a:r>
                  <a14:m>
                    <m:oMath xmlns:m="http://schemas.openxmlformats.org/officeDocument/2006/math">
                      <m:r>
                        <a:rPr lang="en-US" b="0" i="1" baseline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𝑅𝑖𝑔ℎ𝑡</m:t>
                      </m:r>
                      <m:r>
                        <a:rPr lang="en-US" i="1" baseline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(∙,∙)</m:t>
                      </m:r>
                    </m:oMath>
                  </a14:m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ＭＳ Ｐゴシック" charset="0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>
            <p:sp>
              <p:nvSpPr>
                <p:cNvPr id="13" name="Text Box 11">
                  <a:extLst>
                    <a:ext uri="{FF2B5EF4-FFF2-40B4-BE49-F238E27FC236}">
                      <a16:creationId xmlns:a16="http://schemas.microsoft.com/office/drawing/2014/main" id="{48995E97-3FDC-92E1-3669-197999C924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062010" y="1547902"/>
                  <a:ext cx="3501268" cy="461665"/>
                </a:xfrm>
                <a:prstGeom prst="rect">
                  <a:avLst/>
                </a:prstGeom>
                <a:blipFill>
                  <a:blip r:embed="rId8"/>
                  <a:stretch>
                    <a:fillRect l="-2527" t="-7895" b="-23684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E1C3DBE7-EF23-F8A8-3C4A-7D3D4FD4A7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6402" y="4038600"/>
              <a:ext cx="2133600" cy="762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p:sp>
          <p:nvSpPr>
            <p:cNvPr id="15" name="Oval 4">
              <a:extLst>
                <a:ext uri="{FF2B5EF4-FFF2-40B4-BE49-F238E27FC236}">
                  <a16:creationId xmlns:a16="http://schemas.microsoft.com/office/drawing/2014/main" id="{13B5404F-AF1D-B824-71B0-ED6FB731E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9963" y="2071013"/>
              <a:ext cx="2225908" cy="1205587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p:sp>
          <p:nvSpPr>
            <p:cNvPr id="16" name="Text Box 6">
              <a:extLst>
                <a:ext uri="{FF2B5EF4-FFF2-40B4-BE49-F238E27FC236}">
                  <a16:creationId xmlns:a16="http://schemas.microsoft.com/office/drawing/2014/main" id="{6A95A102-6143-3E1A-751B-2D8920599F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2" y="4230438"/>
              <a:ext cx="22860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Distinguisher D </a:t>
              </a:r>
            </a:p>
          </p:txBody>
        </p:sp>
        <p:sp>
          <p:nvSpPr>
            <p:cNvPr id="17" name="AutoShape 9">
              <a:extLst>
                <a:ext uri="{FF2B5EF4-FFF2-40B4-BE49-F238E27FC236}">
                  <a16:creationId xmlns:a16="http://schemas.microsoft.com/office/drawing/2014/main" id="{6158E8D0-D043-A6C1-D8B4-B34CB6A372C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858000" y="3267556"/>
              <a:ext cx="129160" cy="709330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" name="Text Box 5">
                  <a:extLst>
                    <a:ext uri="{FF2B5EF4-FFF2-40B4-BE49-F238E27FC236}">
                      <a16:creationId xmlns:a16="http://schemas.microsoft.com/office/drawing/2014/main" id="{F2B417D1-7BC2-9EF4-020D-F17286250A4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027160" y="3276600"/>
                  <a:ext cx="420436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𝑐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18" name="Text Box 5">
                  <a:extLst>
                    <a:ext uri="{FF2B5EF4-FFF2-40B4-BE49-F238E27FC236}">
                      <a16:creationId xmlns:a16="http://schemas.microsoft.com/office/drawing/2014/main" id="{F2B417D1-7BC2-9EF4-020D-F17286250A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27160" y="3276600"/>
                  <a:ext cx="420436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 Box 26">
                <a:extLst>
                  <a:ext uri="{FF2B5EF4-FFF2-40B4-BE49-F238E27FC236}">
                    <a16:creationId xmlns:a16="http://schemas.microsoft.com/office/drawing/2014/main" id="{862B0E51-40BE-256A-7A3A-4953825789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3678" y="5945746"/>
                <a:ext cx="4477764" cy="4775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lvl="0"/>
                <a14:m>
                  <m:oMathPara xmlns:m="http://schemas.openxmlformats.org/officeDocument/2006/math">
                    <m:oMath>
                      <m: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Pr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⁡[</m:t>
                      </m:r>
                      <m:r>
                        <a:rPr lang="en-US" altLang="en-US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𝑘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𝒦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: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𝑅𝑖𝑔ℎ𝑡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(∙,∙)</m:t>
                          </m:r>
                        </m:sup>
                      </m:s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sSup>
                        <m:sSupPr>
                          <m:ctrlPr>
                            <a:rPr lang="en-US" alt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alt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e>
                        <m:sup>
                          <m:r>
                            <a:rPr lang="en-US" alt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=1]</m:t>
                      </m:r>
                    </m:oMath>
                  </m:oMathPara>
                </a14:m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9" name="Text Box 26">
                <a:extLst>
                  <a:ext uri="{FF2B5EF4-FFF2-40B4-BE49-F238E27FC236}">
                    <a16:creationId xmlns:a16="http://schemas.microsoft.com/office/drawing/2014/main" id="{862B0E51-40BE-256A-7A3A-4953825789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3678" y="5945746"/>
                <a:ext cx="4477764" cy="477503"/>
              </a:xfrm>
              <a:prstGeom prst="rect">
                <a:avLst/>
              </a:prstGeom>
              <a:blipFill>
                <a:blip r:embed="rId10"/>
                <a:stretch>
                  <a:fillRect b="-2368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2DBEABC3-2A05-E355-2460-56C17859D1CC}"/>
              </a:ext>
            </a:extLst>
          </p:cNvPr>
          <p:cNvGrpSpPr/>
          <p:nvPr/>
        </p:nvGrpSpPr>
        <p:grpSpPr>
          <a:xfrm>
            <a:off x="2204686" y="4789541"/>
            <a:ext cx="5269038" cy="589956"/>
            <a:chOff x="2204686" y="4789541"/>
            <a:chExt cx="5269038" cy="589956"/>
          </a:xfrm>
        </p:grpSpPr>
        <p:sp>
          <p:nvSpPr>
            <p:cNvPr id="21" name="AutoShape 9">
              <a:extLst>
                <a:ext uri="{FF2B5EF4-FFF2-40B4-BE49-F238E27FC236}">
                  <a16:creationId xmlns:a16="http://schemas.microsoft.com/office/drawing/2014/main" id="{E102A5B9-456A-4EAE-06FD-EC54261C4C8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204686" y="4887324"/>
              <a:ext cx="157514" cy="492173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Text Box 5">
                  <a:extLst>
                    <a:ext uri="{FF2B5EF4-FFF2-40B4-BE49-F238E27FC236}">
                      <a16:creationId xmlns:a16="http://schemas.microsoft.com/office/drawing/2014/main" id="{EB256E74-D5A5-2D9F-A922-B169D5F12E7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02688" y="4872904"/>
                  <a:ext cx="760144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0/1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22" name="Text Box 5">
                  <a:extLst>
                    <a:ext uri="{FF2B5EF4-FFF2-40B4-BE49-F238E27FC236}">
                      <a16:creationId xmlns:a16="http://schemas.microsoft.com/office/drawing/2014/main" id="{EB256E74-D5A5-2D9F-A922-B169D5F12E7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402688" y="4872904"/>
                  <a:ext cx="760144" cy="461665"/>
                </a:xfrm>
                <a:prstGeom prst="rect">
                  <a:avLst/>
                </a:prstGeom>
                <a:blipFill>
                  <a:blip r:embed="rId11"/>
                  <a:stretch>
                    <a:fillRect b="-1578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AutoShape 9">
              <a:extLst>
                <a:ext uri="{FF2B5EF4-FFF2-40B4-BE49-F238E27FC236}">
                  <a16:creationId xmlns:a16="http://schemas.microsoft.com/office/drawing/2014/main" id="{3D4505F8-DC87-9655-D3FC-55C50169C37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515578" y="4803961"/>
              <a:ext cx="157514" cy="492173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" name="Text Box 5">
                  <a:extLst>
                    <a:ext uri="{FF2B5EF4-FFF2-40B4-BE49-F238E27FC236}">
                      <a16:creationId xmlns:a16="http://schemas.microsoft.com/office/drawing/2014/main" id="{923E5324-7194-F63F-1E2C-B2BE9687C62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713580" y="4789541"/>
                  <a:ext cx="760144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0/1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24" name="Text Box 5">
                  <a:extLst>
                    <a:ext uri="{FF2B5EF4-FFF2-40B4-BE49-F238E27FC236}">
                      <a16:creationId xmlns:a16="http://schemas.microsoft.com/office/drawing/2014/main" id="{923E5324-7194-F63F-1E2C-B2BE9687C6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3580" y="4789541"/>
                  <a:ext cx="760144" cy="461665"/>
                </a:xfrm>
                <a:prstGeom prst="rect">
                  <a:avLst/>
                </a:prstGeom>
                <a:blipFill>
                  <a:blip r:embed="rId12"/>
                  <a:stretch>
                    <a:fillRect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44569C5-5316-1F7D-CA37-0D89526DCA94}"/>
              </a:ext>
            </a:extLst>
          </p:cNvPr>
          <p:cNvGrpSpPr/>
          <p:nvPr/>
        </p:nvGrpSpPr>
        <p:grpSpPr>
          <a:xfrm>
            <a:off x="181278" y="5434904"/>
            <a:ext cx="8581722" cy="1407260"/>
            <a:chOff x="-76200" y="5603384"/>
            <a:chExt cx="8581722" cy="140726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6" name="Text Box 26">
                  <a:extLst>
                    <a:ext uri="{FF2B5EF4-FFF2-40B4-BE49-F238E27FC236}">
                      <a16:creationId xmlns:a16="http://schemas.microsoft.com/office/drawing/2014/main" id="{C6564A42-64AF-F5D7-E7AF-D31C94355A6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-76200" y="5968425"/>
                  <a:ext cx="428322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|</m:t>
                        </m:r>
                      </m:oMath>
                    </m:oMathPara>
                  </a14:m>
                  <a:endParaRPr kumimoji="0" lang="en-US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26" name="Text Box 26">
                  <a:extLst>
                    <a:ext uri="{FF2B5EF4-FFF2-40B4-BE49-F238E27FC236}">
                      <a16:creationId xmlns:a16="http://schemas.microsoft.com/office/drawing/2014/main" id="{C6564A42-64AF-F5D7-E7AF-D31C94355A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76200" y="5968425"/>
                  <a:ext cx="428322" cy="584775"/>
                </a:xfrm>
                <a:prstGeom prst="rect">
                  <a:avLst/>
                </a:prstGeom>
                <a:blipFill>
                  <a:blip r:embed="rId13"/>
                  <a:stretch>
                    <a:fillRect l="-8824" r="-8824" b="-23404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" name="Text Box 26">
                  <a:extLst>
                    <a:ext uri="{FF2B5EF4-FFF2-40B4-BE49-F238E27FC236}">
                      <a16:creationId xmlns:a16="http://schemas.microsoft.com/office/drawing/2014/main" id="{50D4D6E5-0795-4DAC-84A4-5572F078F9D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077200" y="6035880"/>
                  <a:ext cx="428322" cy="5847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|</m:t>
                        </m:r>
                      </m:oMath>
                    </m:oMathPara>
                  </a14:m>
                  <a:endParaRPr kumimoji="0" lang="en-US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27" name="Text Box 26">
                  <a:extLst>
                    <a:ext uri="{FF2B5EF4-FFF2-40B4-BE49-F238E27FC236}">
                      <a16:creationId xmlns:a16="http://schemas.microsoft.com/office/drawing/2014/main" id="{50D4D6E5-0795-4DAC-84A4-5572F078F9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077200" y="6035880"/>
                  <a:ext cx="428322" cy="584775"/>
                </a:xfrm>
                <a:prstGeom prst="rect">
                  <a:avLst/>
                </a:prstGeom>
                <a:blipFill>
                  <a:blip r:embed="rId14"/>
                  <a:stretch>
                    <a:fillRect l="-8571" r="-8571" b="-23913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" name="Text Box 26">
                  <a:extLst>
                    <a:ext uri="{FF2B5EF4-FFF2-40B4-BE49-F238E27FC236}">
                      <a16:creationId xmlns:a16="http://schemas.microsoft.com/office/drawing/2014/main" id="{D2CA5DA9-7B50-039B-F235-49EA3B9560D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257707" y="6548979"/>
                  <a:ext cx="1200585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≤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28" name="Text Box 26">
                  <a:extLst>
                    <a:ext uri="{FF2B5EF4-FFF2-40B4-BE49-F238E27FC236}">
                      <a16:creationId xmlns:a16="http://schemas.microsoft.com/office/drawing/2014/main" id="{D2CA5DA9-7B50-039B-F235-49EA3B9560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57707" y="6548979"/>
                  <a:ext cx="1200585" cy="461665"/>
                </a:xfrm>
                <a:prstGeom prst="rect">
                  <a:avLst/>
                </a:prstGeom>
                <a:blipFill>
                  <a:blip r:embed="rId15"/>
                  <a:stretch>
                    <a:fillRect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9" name="Text Box 26">
                  <a:extLst>
                    <a:ext uri="{FF2B5EF4-FFF2-40B4-BE49-F238E27FC236}">
                      <a16:creationId xmlns:a16="http://schemas.microsoft.com/office/drawing/2014/main" id="{3AE0A258-9B45-CA72-B502-19873270DF6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293" y="5603384"/>
                  <a:ext cx="7178825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Claim: For all ppt D, there is a negligible function </a:t>
                  </a:r>
                  <a14:m>
                    <m:oMath xmlns:m="http://schemas.openxmlformats.org/officeDocument/2006/math">
                      <m:r>
                        <a:rPr kumimoji="0" lang="en-US" alt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𝜇</m:t>
                      </m:r>
                    </m:oMath>
                  </a14:m>
                  <a:r>
                    <a:rPr kumimoji="0" lang="en-US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 </a:t>
                  </a:r>
                  <a:r>
                    <a:rPr kumimoji="0" lang="en-US" altLang="en-US" sz="2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s.t.</a:t>
                  </a:r>
                  <a:r>
                    <a:rPr kumimoji="0" lang="en-US" alt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>
            <p:sp>
              <p:nvSpPr>
                <p:cNvPr id="29" name="Text Box 26">
                  <a:extLst>
                    <a:ext uri="{FF2B5EF4-FFF2-40B4-BE49-F238E27FC236}">
                      <a16:creationId xmlns:a16="http://schemas.microsoft.com/office/drawing/2014/main" id="{3AE0A258-9B45-CA72-B502-19873270DF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293" y="5603384"/>
                  <a:ext cx="7178825" cy="461665"/>
                </a:xfrm>
                <a:prstGeom prst="rect">
                  <a:avLst/>
                </a:prstGeom>
                <a:blipFill>
                  <a:blip r:embed="rId16"/>
                  <a:stretch>
                    <a:fillRect l="-1413" t="-13514" b="-2973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 Box 5">
                <a:extLst>
                  <a:ext uri="{FF2B5EF4-FFF2-40B4-BE49-F238E27FC236}">
                    <a16:creationId xmlns:a16="http://schemas.microsoft.com/office/drawing/2014/main" id="{2C767AFB-4154-0502-B54A-8951690F70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71600" y="2662535"/>
                <a:ext cx="189853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𝑐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Enc(k,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3CC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3CC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𝒎</m:t>
                        </m:r>
                      </m:e>
                      <m:sub>
                        <m: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33CC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𝑳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>
          <p:sp>
            <p:nvSpPr>
              <p:cNvPr id="30" name="Text Box 5">
                <a:extLst>
                  <a:ext uri="{FF2B5EF4-FFF2-40B4-BE49-F238E27FC236}">
                    <a16:creationId xmlns:a16="http://schemas.microsoft.com/office/drawing/2014/main" id="{2C767AFB-4154-0502-B54A-8951690F70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2662535"/>
                <a:ext cx="1898533" cy="400110"/>
              </a:xfrm>
              <a:prstGeom prst="rect">
                <a:avLst/>
              </a:prstGeom>
              <a:blipFill>
                <a:blip r:embed="rId17"/>
                <a:stretch>
                  <a:fillRect t="-9375" b="-281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 Box 5">
                <a:extLst>
                  <a:ext uri="{FF2B5EF4-FFF2-40B4-BE49-F238E27FC236}">
                    <a16:creationId xmlns:a16="http://schemas.microsoft.com/office/drawing/2014/main" id="{95B17500-773D-21DC-DB4E-64A2FCAC93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08867" y="2193905"/>
                <a:ext cx="106388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𝒦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1" name="Text Box 5">
                <a:extLst>
                  <a:ext uri="{FF2B5EF4-FFF2-40B4-BE49-F238E27FC236}">
                    <a16:creationId xmlns:a16="http://schemas.microsoft.com/office/drawing/2014/main" id="{95B17500-773D-21DC-DB4E-64A2FCAC93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08867" y="2193905"/>
                <a:ext cx="1063881" cy="461665"/>
              </a:xfrm>
              <a:prstGeom prst="rect">
                <a:avLst/>
              </a:prstGeom>
              <a:blipFill>
                <a:blip r:embed="rId4"/>
                <a:stretch>
                  <a:fillRect l="-238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 Box 5">
                <a:extLst>
                  <a:ext uri="{FF2B5EF4-FFF2-40B4-BE49-F238E27FC236}">
                    <a16:creationId xmlns:a16="http://schemas.microsoft.com/office/drawing/2014/main" id="{C4F4B61D-667A-DA6B-3BCC-7E8AB92C9E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66305" y="2611374"/>
                <a:ext cx="189853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𝑐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Enc(k,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𝒎</m:t>
                        </m:r>
                      </m:e>
                      <m:sub>
                        <m: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𝑹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>
          <p:sp>
            <p:nvSpPr>
              <p:cNvPr id="32" name="Text Box 5">
                <a:extLst>
                  <a:ext uri="{FF2B5EF4-FFF2-40B4-BE49-F238E27FC236}">
                    <a16:creationId xmlns:a16="http://schemas.microsoft.com/office/drawing/2014/main" id="{C4F4B61D-667A-DA6B-3BCC-7E8AB92C9E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66305" y="2611374"/>
                <a:ext cx="1898533" cy="400110"/>
              </a:xfrm>
              <a:prstGeom prst="rect">
                <a:avLst/>
              </a:prstGeom>
              <a:blipFill>
                <a:blip r:embed="rId18"/>
                <a:stretch>
                  <a:fillRect t="-6061" b="-2424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utoShape 9">
            <a:extLst>
              <a:ext uri="{FF2B5EF4-FFF2-40B4-BE49-F238E27FC236}">
                <a16:creationId xmlns:a16="http://schemas.microsoft.com/office/drawing/2014/main" id="{8CEBFFAF-10F5-704E-DF39-E13ACB2F6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356692"/>
            <a:ext cx="152400" cy="668148"/>
          </a:xfrm>
          <a:prstGeom prst="upArrow">
            <a:avLst>
              <a:gd name="adj1" fmla="val 50000"/>
              <a:gd name="adj2" fmla="val 17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 Box 5">
                <a:extLst>
                  <a:ext uri="{FF2B5EF4-FFF2-40B4-BE49-F238E27FC236}">
                    <a16:creationId xmlns:a16="http://schemas.microsoft.com/office/drawing/2014/main" id="{EF406C54-4115-5C27-AFB8-AD9371DE30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7305" y="3432396"/>
                <a:ext cx="1208856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𝑚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𝐿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𝑚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4" name="Text Box 5">
                <a:extLst>
                  <a:ext uri="{FF2B5EF4-FFF2-40B4-BE49-F238E27FC236}">
                    <a16:creationId xmlns:a16="http://schemas.microsoft.com/office/drawing/2014/main" id="{EF406C54-4115-5C27-AFB8-AD9371DE3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7305" y="3432396"/>
                <a:ext cx="1208856" cy="461665"/>
              </a:xfrm>
              <a:prstGeom prst="rect">
                <a:avLst/>
              </a:prstGeom>
              <a:blipFill>
                <a:blip r:embed="rId19"/>
                <a:stretch>
                  <a:fillRect b="-270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utoShape 9">
            <a:extLst>
              <a:ext uri="{FF2B5EF4-FFF2-40B4-BE49-F238E27FC236}">
                <a16:creationId xmlns:a16="http://schemas.microsoft.com/office/drawing/2014/main" id="{D2DDC05A-2740-4F40-6859-CF998FB4C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867" y="3257958"/>
            <a:ext cx="152400" cy="668148"/>
          </a:xfrm>
          <a:prstGeom prst="upArrow">
            <a:avLst>
              <a:gd name="adj1" fmla="val 50000"/>
              <a:gd name="adj2" fmla="val 17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 Box 5">
                <a:extLst>
                  <a:ext uri="{FF2B5EF4-FFF2-40B4-BE49-F238E27FC236}">
                    <a16:creationId xmlns:a16="http://schemas.microsoft.com/office/drawing/2014/main" id="{7C8EDEB3-D7B1-29E4-61C8-48D59209D7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25172" y="3333662"/>
                <a:ext cx="1208856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𝑚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𝐿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𝑚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6" name="Text Box 5">
                <a:extLst>
                  <a:ext uri="{FF2B5EF4-FFF2-40B4-BE49-F238E27FC236}">
                    <a16:creationId xmlns:a16="http://schemas.microsoft.com/office/drawing/2014/main" id="{7C8EDEB3-D7B1-29E4-61C8-48D59209D7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25172" y="3333662"/>
                <a:ext cx="1208856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Box 5">
                <a:extLst>
                  <a:ext uri="{FF2B5EF4-FFF2-40B4-BE49-F238E27FC236}">
                    <a16:creationId xmlns:a16="http://schemas.microsoft.com/office/drawing/2014/main" id="{9D72ADB4-69F7-4CAC-921A-E2BA3FFDE5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3047" y="3671973"/>
                <a:ext cx="333027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b="0" i="1" baseline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=(</m:t>
                      </m:r>
                      <m:r>
                        <a:rPr lang="en-US" b="0" i="1" baseline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𝑟</m:t>
                      </m:r>
                      <m:r>
                        <a:rPr lang="en-US" b="0" i="1" baseline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baseline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𝑓</m:t>
                      </m:r>
                      <m:r>
                        <a:rPr lang="en-US" b="0" i="1" baseline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b="0" i="1" baseline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𝑟</m:t>
                      </m:r>
                      <m:r>
                        <a:rPr lang="en-US" b="0" i="1" baseline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)⨁</m:t>
                      </m:r>
                      <m:sSub>
                        <m:sSubPr>
                          <m:ctrlPr>
                            <a:rPr lang="en-US" b="0" i="1" baseline="0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baseline="0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baseline="0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i="1" baseline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 Box 5">
                <a:extLst>
                  <a:ext uri="{FF2B5EF4-FFF2-40B4-BE49-F238E27FC236}">
                    <a16:creationId xmlns:a16="http://schemas.microsoft.com/office/drawing/2014/main" id="{9D72ADB4-69F7-4CAC-921A-E2BA3FFDE5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93047" y="3671973"/>
                <a:ext cx="3330271" cy="461665"/>
              </a:xfrm>
              <a:prstGeom prst="rect">
                <a:avLst/>
              </a:prstGeom>
              <a:blipFill>
                <a:blip r:embed="rId21"/>
                <a:stretch>
                  <a:fillRect b="-1842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 Box 5">
                <a:extLst>
                  <a:ext uri="{FF2B5EF4-FFF2-40B4-BE49-F238E27FC236}">
                    <a16:creationId xmlns:a16="http://schemas.microsoft.com/office/drawing/2014/main" id="{1E613D45-CF4E-818A-106C-E128678904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97165" y="3630880"/>
                <a:ext cx="333027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b="0" i="1" baseline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=(</m:t>
                      </m:r>
                      <m:r>
                        <a:rPr lang="en-US" b="0" i="1" baseline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𝑟</m:t>
                      </m:r>
                      <m:r>
                        <a:rPr lang="en-US" b="0" i="1" baseline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baseline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𝑓</m:t>
                      </m:r>
                      <m:r>
                        <a:rPr lang="en-US" b="0" i="1" baseline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b="0" i="1" baseline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𝑟</m:t>
                      </m:r>
                      <m:r>
                        <a:rPr lang="en-US" b="0" i="1" baseline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)⨁</m:t>
                      </m:r>
                      <m:sSub>
                        <m:sSubPr>
                          <m:ctrlPr>
                            <a:rPr lang="en-US" b="0" i="1" baseline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baseline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baseline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i="1" baseline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7" name="Text Box 5">
                <a:extLst>
                  <a:ext uri="{FF2B5EF4-FFF2-40B4-BE49-F238E27FC236}">
                    <a16:creationId xmlns:a16="http://schemas.microsoft.com/office/drawing/2014/main" id="{1E613D45-CF4E-818A-106C-E12867890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7165" y="3630880"/>
                <a:ext cx="3330271" cy="461665"/>
              </a:xfrm>
              <a:prstGeom prst="rect">
                <a:avLst/>
              </a:prstGeom>
              <a:blipFill>
                <a:blip r:embed="rId22"/>
                <a:stretch>
                  <a:fillRect b="-1621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5543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/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Proof of security against CPA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CCAF4-E5F2-494F-963A-AC1E188B3468}"/>
              </a:ext>
            </a:extLst>
          </p:cNvPr>
          <p:cNvSpPr>
            <a:spLocks/>
          </p:cNvSpPr>
          <p:nvPr/>
        </p:nvSpPr>
        <p:spPr bwMode="auto">
          <a:xfrm>
            <a:off x="609600" y="1295400"/>
            <a:ext cx="8712968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Hybrid 0:  D gets access to the Left oracle.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ABD81B84-2C51-074A-ACF8-F4A2AF04F5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2554288"/>
                <a:ext cx="8712968" cy="722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Hybrid 1:  Replace</a:t>
                </a:r>
                <a:r>
                  <a:rPr lang="en-US" dirty="0">
                    <a:solidFill>
                      <a:srgbClr val="000000"/>
                    </a:solidFill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by a random function. 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ABD81B84-2C51-074A-ACF8-F4A2AF04F5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554288"/>
                <a:ext cx="8712968" cy="722312"/>
              </a:xfrm>
              <a:prstGeom prst="rect">
                <a:avLst/>
              </a:prstGeom>
              <a:blipFill>
                <a:blip r:embed="rId3"/>
                <a:stretch>
                  <a:fillRect l="-1166" t="-517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5">
                <a:extLst>
                  <a:ext uri="{FF2B5EF4-FFF2-40B4-BE49-F238E27FC236}">
                    <a16:creationId xmlns:a16="http://schemas.microsoft.com/office/drawing/2014/main" id="{69798D11-FC4E-2F4F-9887-04F07220B7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14600" y="1752600"/>
                <a:ext cx="3188502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𝑐</m:t>
                    </m:r>
                    <m: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aseline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b="0" i="1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  <m:r>
                      <a:rPr lang="en-US" baseline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sSub>
                      <m:sSubPr>
                        <m:ctrlP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  <m: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𝑟</m:t>
                        </m:r>
                      </m:e>
                    </m:d>
                    <m:r>
                      <a:rPr lang="en-US" i="1" baseline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⨁</m:t>
                    </m:r>
                    <m:sSub>
                      <m:sSubPr>
                        <m:ctrlP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i="1" baseline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 Box 5">
                <a:extLst>
                  <a:ext uri="{FF2B5EF4-FFF2-40B4-BE49-F238E27FC236}">
                    <a16:creationId xmlns:a16="http://schemas.microsoft.com/office/drawing/2014/main" id="{69798D11-FC4E-2F4F-9887-04F07220B7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1752600"/>
                <a:ext cx="3188502" cy="461665"/>
              </a:xfrm>
              <a:prstGeom prst="rect">
                <a:avLst/>
              </a:prstGeom>
              <a:blipFill>
                <a:blip r:embed="rId4"/>
                <a:stretch>
                  <a:fillRect r="-397" b="-1621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5">
                <a:extLst>
                  <a:ext uri="{FF2B5EF4-FFF2-40B4-BE49-F238E27FC236}">
                    <a16:creationId xmlns:a16="http://schemas.microsoft.com/office/drawing/2014/main" id="{70EEA763-31D9-F14D-9D7A-BBB06E9698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14599" y="3045767"/>
                <a:ext cx="2948564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𝑐</m:t>
                    </m:r>
                    <m: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aseline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b="0" i="1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  <m:r>
                      <a:rPr lang="en-US" baseline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sSub>
                      <m:sSubPr>
                        <m:ctrlP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  <m: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𝑟</m:t>
                        </m:r>
                        <m: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′</m:t>
                        </m:r>
                      </m:e>
                      <m:sub/>
                    </m:sSub>
                    <m:r>
                      <a:rPr lang="en-US" i="1" baseline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⨁</m:t>
                    </m:r>
                    <m:sSub>
                      <m:sSubPr>
                        <m:ctrlP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i="1" baseline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 Box 5">
                <a:extLst>
                  <a:ext uri="{FF2B5EF4-FFF2-40B4-BE49-F238E27FC236}">
                    <a16:creationId xmlns:a16="http://schemas.microsoft.com/office/drawing/2014/main" id="{70EEA763-31D9-F14D-9D7A-BBB06E969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599" y="3045767"/>
                <a:ext cx="2948564" cy="461665"/>
              </a:xfrm>
              <a:prstGeom prst="rect">
                <a:avLst/>
              </a:prstGeom>
              <a:blipFill>
                <a:blip r:embed="rId5"/>
                <a:stretch>
                  <a:fillRect r="-855" b="-1944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CFB458E4-A82D-344E-BC06-5AAA28F8A0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3768079"/>
                <a:ext cx="8712968" cy="722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Hybrid 2:  Replace</a:t>
                </a:r>
                <a:r>
                  <a:rPr lang="en-US" dirty="0">
                    <a:solidFill>
                      <a:srgbClr val="000000"/>
                    </a:solidFill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𝑟𝑎𝑛𝑑𝑜𝑚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by random. 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CFB458E4-A82D-344E-BC06-5AAA28F8A0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3768079"/>
                <a:ext cx="8712968" cy="722312"/>
              </a:xfrm>
              <a:prstGeom prst="rect">
                <a:avLst/>
              </a:prstGeom>
              <a:blipFill>
                <a:blip r:embed="rId6"/>
                <a:stretch>
                  <a:fillRect l="-1166" t="-517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FF9D85E9-A592-D846-94D1-694EFA8764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" y="4724400"/>
                <a:ext cx="8712968" cy="722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Hybrid 3:  Replace</a:t>
                </a:r>
                <a:r>
                  <a:rPr lang="en-US" dirty="0">
                    <a:solidFill>
                      <a:srgbClr val="000000"/>
                    </a:solidFill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by a random function (like H1) </a:t>
                </a: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FF9D85E9-A592-D846-94D1-694EFA8764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4724400"/>
                <a:ext cx="8712968" cy="722312"/>
              </a:xfrm>
              <a:prstGeom prst="rect">
                <a:avLst/>
              </a:prstGeom>
              <a:blipFill>
                <a:blip r:embed="rId7"/>
                <a:stretch>
                  <a:fillRect l="-1166" t="-526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5161C26-3D40-2D4A-A734-95AF9EEB7D92}"/>
              </a:ext>
            </a:extLst>
          </p:cNvPr>
          <p:cNvSpPr>
            <a:spLocks/>
          </p:cNvSpPr>
          <p:nvPr/>
        </p:nvSpPr>
        <p:spPr bwMode="auto">
          <a:xfrm>
            <a:off x="609600" y="5752456"/>
            <a:ext cx="8712968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Hybrid 4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: D gets access to the Right oracle (like H0)</a:t>
            </a: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5">
                <a:extLst>
                  <a:ext uri="{FF2B5EF4-FFF2-40B4-BE49-F238E27FC236}">
                    <a16:creationId xmlns:a16="http://schemas.microsoft.com/office/drawing/2014/main" id="{C88A38E9-4920-234E-B1E9-473B0CED0C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12503" y="6243935"/>
                <a:ext cx="333027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𝑐</m:t>
                    </m:r>
                    <m: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aseline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i="1" baseline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US" baseline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sSub>
                      <m:sSubPr>
                        <m:ctrlP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  <m: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lang="en-US" i="1" baseline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⨁</m:t>
                    </m:r>
                    <m:sSub>
                      <m:sSubPr>
                        <m:ctrlP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i="1" baseline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 Box 5">
                <a:extLst>
                  <a:ext uri="{FF2B5EF4-FFF2-40B4-BE49-F238E27FC236}">
                    <a16:creationId xmlns:a16="http://schemas.microsoft.com/office/drawing/2014/main" id="{C88A38E9-4920-234E-B1E9-473B0CED0C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2503" y="6243935"/>
                <a:ext cx="3330271" cy="461665"/>
              </a:xfrm>
              <a:prstGeom prst="rect">
                <a:avLst/>
              </a:prstGeom>
              <a:blipFill>
                <a:blip r:embed="rId8"/>
                <a:stretch>
                  <a:fillRect b="-1891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Box 5">
                <a:extLst>
                  <a:ext uri="{FF2B5EF4-FFF2-40B4-BE49-F238E27FC236}">
                    <a16:creationId xmlns:a16="http://schemas.microsoft.com/office/drawing/2014/main" id="{8F2CFCA5-2D4C-614B-86CD-B177F0746C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99803" y="5215879"/>
                <a:ext cx="2520498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𝑐</m:t>
                    </m:r>
                    <m: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aseline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b="0" i="1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  <m:r>
                      <a:rPr lang="en-US" baseline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sSub>
                      <m:sSubPr>
                        <m:ctrlP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𝑦</m:t>
                        </m:r>
                        <m: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 baseline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𝑟</m:t>
                        </m:r>
                      </m:e>
                    </m:d>
                    <m:r>
                      <a:rPr lang="en-US" b="0" i="1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 Box 5">
                <a:extLst>
                  <a:ext uri="{FF2B5EF4-FFF2-40B4-BE49-F238E27FC236}">
                    <a16:creationId xmlns:a16="http://schemas.microsoft.com/office/drawing/2014/main" id="{8F2CFCA5-2D4C-614B-86CD-B177F0746C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9803" y="5215879"/>
                <a:ext cx="2520498" cy="461665"/>
              </a:xfrm>
              <a:prstGeom prst="rect">
                <a:avLst/>
              </a:prstGeom>
              <a:blipFill>
                <a:blip r:embed="rId9"/>
                <a:stretch>
                  <a:fillRect r="-1000" b="-1891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07FC2B2-13ED-954B-A547-9B15DA46385C}"/>
                  </a:ext>
                </a:extLst>
              </p:cNvPr>
              <p:cNvSpPr/>
              <p:nvPr/>
            </p:nvSpPr>
            <p:spPr>
              <a:xfrm>
                <a:off x="6172200" y="2031068"/>
                <a:ext cx="263988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by PRF security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07FC2B2-13ED-954B-A547-9B15DA4638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2031068"/>
                <a:ext cx="2639888" cy="461665"/>
              </a:xfrm>
              <a:prstGeom prst="rect">
                <a:avLst/>
              </a:prstGeom>
              <a:blipFill>
                <a:blip r:embed="rId10"/>
                <a:stretch>
                  <a:fillRect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9DFE502-D9C6-0141-BD24-092E1170D3A8}"/>
                  </a:ext>
                </a:extLst>
              </p:cNvPr>
              <p:cNvSpPr/>
              <p:nvPr/>
            </p:nvSpPr>
            <p:spPr>
              <a:xfrm>
                <a:off x="6172200" y="3120679"/>
                <a:ext cx="31242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by birthday paradox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9DFE502-D9C6-0141-BD24-092E1170D3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3120679"/>
                <a:ext cx="3124200" cy="461665"/>
              </a:xfrm>
              <a:prstGeom prst="rect">
                <a:avLst/>
              </a:prstGeom>
              <a:blipFill>
                <a:blip r:embed="rId11"/>
                <a:stretch>
                  <a:fillRect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5">
                <a:extLst>
                  <a:ext uri="{FF2B5EF4-FFF2-40B4-BE49-F238E27FC236}">
                    <a16:creationId xmlns:a16="http://schemas.microsoft.com/office/drawing/2014/main" id="{A9F3A0BC-7F09-B24B-8557-21A9A406FA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14600" y="4191000"/>
                <a:ext cx="208121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𝑐</m:t>
                    </m:r>
                    <m: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aseline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b="0" i="1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  <m:r>
                      <a:rPr lang="en-US" baseline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b="0" i="1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𝑦</m:t>
                    </m:r>
                    <m:r>
                      <a:rPr lang="en-US" b="0" i="1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b="0" i="1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  <m:r>
                      <a:rPr lang="en-US" b="0" i="1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′)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 Box 5">
                <a:extLst>
                  <a:ext uri="{FF2B5EF4-FFF2-40B4-BE49-F238E27FC236}">
                    <a16:creationId xmlns:a16="http://schemas.microsoft.com/office/drawing/2014/main" id="{A9F3A0BC-7F09-B24B-8557-21A9A406F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4191000"/>
                <a:ext cx="2081211" cy="461665"/>
              </a:xfrm>
              <a:prstGeom prst="rect">
                <a:avLst/>
              </a:prstGeom>
              <a:blipFill>
                <a:blip r:embed="rId12"/>
                <a:stretch>
                  <a:fillRect r="-610" b="-1621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E841CFC-7F2E-1D4D-8317-C3BEF9AF2F75}"/>
                  </a:ext>
                </a:extLst>
              </p:cNvPr>
              <p:cNvSpPr/>
              <p:nvPr/>
            </p:nvSpPr>
            <p:spPr>
              <a:xfrm>
                <a:off x="6198368" y="4148735"/>
                <a:ext cx="31242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dirty="0">
                    <a:solidFill>
                      <a:srgbClr val="0033CC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same distribution</a:t>
                </a:r>
                <a:endParaRPr kumimoji="0" lang="en-US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E841CFC-7F2E-1D4D-8317-C3BEF9AF2F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368" y="4148735"/>
                <a:ext cx="3124200" cy="461665"/>
              </a:xfrm>
              <a:prstGeom prst="rect">
                <a:avLst/>
              </a:prstGeom>
              <a:blipFill>
                <a:blip r:embed="rId13"/>
                <a:stretch>
                  <a:fillRect t="-5405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3E3A178-F98A-A443-A30F-30C9273273E2}"/>
                  </a:ext>
                </a:extLst>
              </p:cNvPr>
              <p:cNvSpPr/>
              <p:nvPr/>
            </p:nvSpPr>
            <p:spPr>
              <a:xfrm>
                <a:off x="6172200" y="5215878"/>
                <a:ext cx="263988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by PRF security</a:t>
                </a: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3E3A178-F98A-A443-A30F-30C9273273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5215878"/>
                <a:ext cx="2639888" cy="461665"/>
              </a:xfrm>
              <a:prstGeom prst="rect">
                <a:avLst/>
              </a:prstGeom>
              <a:blipFill>
                <a:blip r:embed="rId14"/>
                <a:stretch>
                  <a:fillRect t="-5405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9BD3A858-A74E-BE45-A6B3-56CF0D5EE943}"/>
              </a:ext>
            </a:extLst>
          </p:cNvPr>
          <p:cNvSpPr/>
          <p:nvPr/>
        </p:nvSpPr>
        <p:spPr>
          <a:xfrm>
            <a:off x="6705600" y="3514683"/>
            <a:ext cx="312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en-US" sz="180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w.h.p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en-US" sz="1800" i="0" u="none" strike="noStrike" kern="1200" cap="none" spc="0" normalizeH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all r’s distinct)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5CEEDB3-043D-8A87-D325-4876FBD334BC}"/>
                  </a:ext>
                </a:extLst>
              </p:cNvPr>
              <p:cNvSpPr/>
              <p:nvPr/>
            </p:nvSpPr>
            <p:spPr>
              <a:xfrm>
                <a:off x="6094288" y="6231235"/>
                <a:ext cx="31242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kumimoji="0" lang="en-US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dirty="0">
                    <a:solidFill>
                      <a:srgbClr val="0033CC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same distribution</a:t>
                </a:r>
                <a:endParaRPr kumimoji="0" lang="en-US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5CEEDB3-043D-8A87-D325-4876FBD334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288" y="6231235"/>
                <a:ext cx="3124200" cy="461665"/>
              </a:xfrm>
              <a:prstGeom prst="rect">
                <a:avLst/>
              </a:prstGeom>
              <a:blipFill>
                <a:blip r:embed="rId15"/>
                <a:stretch>
                  <a:fillRect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993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/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TODAY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934502C-3AA7-6B45-AE6F-51E02624A2F7}"/>
              </a:ext>
            </a:extLst>
          </p:cNvPr>
          <p:cNvSpPr>
            <a:spLocks/>
          </p:cNvSpPr>
          <p:nvPr/>
        </p:nvSpPr>
        <p:spPr bwMode="auto">
          <a:xfrm>
            <a:off x="699120" y="2286000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Theorem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If there are PRGs, then there are PRFs.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77EC8F9-1344-8F44-8615-85AEC48441F4}"/>
              </a:ext>
            </a:extLst>
          </p:cNvPr>
          <p:cNvSpPr>
            <a:spLocks/>
          </p:cNvSpPr>
          <p:nvPr/>
        </p:nvSpPr>
        <p:spPr bwMode="auto">
          <a:xfrm>
            <a:off x="1003920" y="2819400"/>
            <a:ext cx="829248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Goldreich-Goldwasser-Micali (GGM) construction.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A3D8060-5E88-484A-8341-605910CC85DD}"/>
              </a:ext>
            </a:extLst>
          </p:cNvPr>
          <p:cNvSpPr>
            <a:spLocks/>
          </p:cNvSpPr>
          <p:nvPr/>
        </p:nvSpPr>
        <p:spPr bwMode="auto">
          <a:xfrm>
            <a:off x="685800" y="3886200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More A</a:t>
            </a: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pplications of PRFs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29E64E-9857-4448-8C64-6DE90FEDE3DE}"/>
              </a:ext>
            </a:extLst>
          </p:cNvPr>
          <p:cNvSpPr/>
          <p:nvPr/>
        </p:nvSpPr>
        <p:spPr>
          <a:xfrm>
            <a:off x="1371600" y="443785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Identification Protocols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D93F4D-766F-604B-BB55-6D95C36E743B}"/>
              </a:ext>
            </a:extLst>
          </p:cNvPr>
          <p:cNvSpPr/>
          <p:nvPr/>
        </p:nvSpPr>
        <p:spPr>
          <a:xfrm>
            <a:off x="1371600" y="555813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Applications to Learning Theory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AB1247-9C5F-3541-91E9-0676E1EFEA39}"/>
              </a:ext>
            </a:extLst>
          </p:cNvPr>
          <p:cNvSpPr/>
          <p:nvPr/>
        </p:nvSpPr>
        <p:spPr>
          <a:xfrm>
            <a:off x="1371600" y="498951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Authentication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02383D-9805-4B43-A49E-D80AF679E58A}"/>
              </a:ext>
            </a:extLst>
          </p:cNvPr>
          <p:cNvSpPr txBox="1"/>
          <p:nvPr/>
        </p:nvSpPr>
        <p:spPr>
          <a:xfrm>
            <a:off x="724520" y="1454051"/>
            <a:ext cx="4455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0. Finish up secret-key encryption.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599650-A635-434F-8FFA-DF31E2C3F0CF}"/>
              </a:ext>
            </a:extLst>
          </p:cNvPr>
          <p:cNvSpPr/>
          <p:nvPr/>
        </p:nvSpPr>
        <p:spPr bwMode="auto">
          <a:xfrm>
            <a:off x="381000" y="1124744"/>
            <a:ext cx="8610600" cy="1008856"/>
          </a:xfrm>
          <a:prstGeom prst="rect">
            <a:avLst/>
          </a:prstGeom>
          <a:solidFill>
            <a:schemeClr val="bg1">
              <a:alpha val="7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38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itle 1">
            <a:extLst>
              <a:ext uri="{FF2B5EF4-FFF2-40B4-BE49-F238E27FC236}">
                <a16:creationId xmlns:a16="http://schemas.microsoft.com/office/drawing/2014/main" id="{28E2AE6A-257B-1C43-91B2-03F12AA0803A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91637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Goldreich-Goldwasser-Micali PRF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891637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63">
                <a:extLst>
                  <a:ext uri="{FF2B5EF4-FFF2-40B4-BE49-F238E27FC236}">
                    <a16:creationId xmlns:a16="http://schemas.microsoft.com/office/drawing/2014/main" id="{2D379248-F12B-ED4B-AA04-E89E0781FFF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6200" y="1096022"/>
                <a:ext cx="9067800" cy="1494778"/>
              </a:xfrm>
              <a:prstGeom prst="rect">
                <a:avLst/>
              </a:prstGeom>
              <a:noFill/>
              <a:ln w="25400">
                <a:solidFill>
                  <a:sysClr val="windowText" lastClr="000000"/>
                </a:solidFill>
              </a:ln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algn="l"/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Theorem: Let G</a:t>
                </a: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</a:t>
                </a:r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be a PRG. Then, for every polynomials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ℓ</m:t>
                    </m:r>
                  </m:oMath>
                </a14:m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=</a:t>
                </a: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ℓ</m:t>
                    </m:r>
                  </m:oMath>
                </a14:m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(n),</a:t>
                </a:r>
                <a:r>
                  <a:rPr kumimoji="0" lang="en-US" altLang="en-US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altLang="en-US" sz="2400" b="0" i="1" u="none" strike="noStrike" kern="1200" cap="none" spc="0" normalizeH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merican Typewriter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en-US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en-US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(n), </a:t>
                </a:r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there exists a PRF family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b>
                    </m:sSub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={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:{0,1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p>
                    </m:sSup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→{0,1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p>
                    </m:sSup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∈{0,1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}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</m:oMath>
                </a14:m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6" name="Rectangle 63">
                <a:extLst>
                  <a:ext uri="{FF2B5EF4-FFF2-40B4-BE49-F238E27FC236}">
                    <a16:creationId xmlns:a16="http://schemas.microsoft.com/office/drawing/2014/main" id="{2D379248-F12B-ED4B-AA04-E89E0781FF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1096022"/>
                <a:ext cx="9067800" cy="1494778"/>
              </a:xfrm>
              <a:prstGeom prst="rect">
                <a:avLst/>
              </a:prstGeom>
              <a:blipFill>
                <a:blip r:embed="rId3"/>
                <a:stretch>
                  <a:fillRect l="-978"/>
                </a:stretch>
              </a:blipFill>
              <a:ln w="25400">
                <a:solidFill>
                  <a:sysClr val="windowText" lastClr="0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63">
                <a:extLst>
                  <a:ext uri="{FF2B5EF4-FFF2-40B4-BE49-F238E27FC236}">
                    <a16:creationId xmlns:a16="http://schemas.microsoft.com/office/drawing/2014/main" id="{CCD56735-3BC9-AA4C-AA9B-0AF80A445AD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6200" y="2772422"/>
                <a:ext cx="9067800" cy="20281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algn="l"/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Note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: We will focus on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merican Typewriter" charset="0"/>
                        <a:cs typeface="Calibri" panose="020F0502020204030204" pitchFamily="34" charset="0"/>
                      </a:rPr>
                      <m:t>𝑚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merican Typewriter" charset="0"/>
                        <a:cs typeface="Calibri" panose="020F050202020403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merican Typewriter" charset="0"/>
                        <a:cs typeface="Calibri" panose="020F0502020204030204" pitchFamily="34" charset="0"/>
                      </a:rPr>
                      <m:t>ℓ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= n. </a:t>
                </a:r>
                <a:b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</a:b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The input/output length could be made smaller (by truncation) or larger (by expansion with a PRG).</a:t>
                </a:r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American Typewriter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7" name="Rectangle 63">
                <a:extLst>
                  <a:ext uri="{FF2B5EF4-FFF2-40B4-BE49-F238E27FC236}">
                    <a16:creationId xmlns:a16="http://schemas.microsoft.com/office/drawing/2014/main" id="{CCD56735-3BC9-AA4C-AA9B-0AF80A445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2772422"/>
                <a:ext cx="9067800" cy="2028178"/>
              </a:xfrm>
              <a:prstGeom prst="rect">
                <a:avLst/>
              </a:prstGeom>
              <a:blipFill>
                <a:blip r:embed="rId4"/>
                <a:stretch>
                  <a:fillRect l="-112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483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36CF0-7BB6-2F3C-2D9D-EE8246DE4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7B24D70D-9156-E146-CA4D-98F865A22831}"/>
              </a:ext>
            </a:extLst>
          </p:cNvPr>
          <p:cNvGrpSpPr/>
          <p:nvPr/>
        </p:nvGrpSpPr>
        <p:grpSpPr>
          <a:xfrm>
            <a:off x="4525365" y="3469203"/>
            <a:ext cx="3410768" cy="1089905"/>
            <a:chOff x="1353971" y="3742988"/>
            <a:chExt cx="3410768" cy="108990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27CAE80-BACF-6322-6513-94F8C296DC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09850" y="3804319"/>
              <a:ext cx="508000" cy="431799"/>
            </a:xfrm>
            <a:prstGeom prst="line">
              <a:avLst/>
            </a:prstGeom>
            <a:ln w="3810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1A84FEB2-6CC4-0A3E-16EB-7953C2BF8B2D}"/>
                    </a:ext>
                  </a:extLst>
                </p:cNvPr>
                <p:cNvSpPr/>
                <p:nvPr/>
              </p:nvSpPr>
              <p:spPr>
                <a:xfrm>
                  <a:off x="3200400" y="4333850"/>
                  <a:ext cx="156433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</m:oMath>
                  </a14:m>
                  <a:r>
                    <a:rPr lang="en-US" altLang="en-US" dirty="0">
                      <a:solidFill>
                        <a:schemeClr val="tx1"/>
                      </a:solidFill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1A84FEB2-6CC4-0A3E-16EB-7953C2BF8B2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0400" y="4333850"/>
                  <a:ext cx="1564339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806" b="-157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1ADEA3D0-6F82-63D8-0DB0-DA3F440CC488}"/>
                    </a:ext>
                  </a:extLst>
                </p:cNvPr>
                <p:cNvSpPr/>
                <p:nvPr/>
              </p:nvSpPr>
              <p:spPr>
                <a:xfrm>
                  <a:off x="1353971" y="4371228"/>
                  <a:ext cx="157145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</m:oMath>
                  </a14:m>
                  <a:r>
                    <a:rPr lang="en-US" altLang="en-US" dirty="0">
                      <a:solidFill>
                        <a:schemeClr val="tx1"/>
                      </a:solidFill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1ADEA3D0-6F82-63D8-0DB0-DA3F440CC4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3971" y="4371228"/>
                  <a:ext cx="1571456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800" b="-157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1DC1F7E-7D58-112E-C286-C48ED4545BF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21050" y="3742988"/>
              <a:ext cx="421095" cy="493130"/>
            </a:xfrm>
            <a:prstGeom prst="line">
              <a:avLst/>
            </a:prstGeom>
            <a:ln w="3810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Subtitle 1">
            <a:extLst>
              <a:ext uri="{FF2B5EF4-FFF2-40B4-BE49-F238E27FC236}">
                <a16:creationId xmlns:a16="http://schemas.microsoft.com/office/drawing/2014/main" id="{7B265216-0CED-1D77-EAB4-83C079378D25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91637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GGM PRF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891637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63">
                <a:extLst>
                  <a:ext uri="{FF2B5EF4-FFF2-40B4-BE49-F238E27FC236}">
                    <a16:creationId xmlns:a16="http://schemas.microsoft.com/office/drawing/2014/main" id="{74DE0353-CBC9-7B59-6182-0F010A3D564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57680" y="1100484"/>
                <a:ext cx="8581520" cy="95691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algn="l"/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Construction: Let G(s)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kumimoji="0" lang="en-US" alt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0" lang="en-US" alt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(</m:t>
                    </m:r>
                    <m:r>
                      <a:rPr kumimoji="0" lang="en-US" alt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𝑠</m:t>
                    </m:r>
                    <m:r>
                      <a:rPr kumimoji="0" lang="en-US" alt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0" lang="en-US" altLang="en-US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are both </a:t>
                </a:r>
                <a:r>
                  <a:rPr lang="en-US" altLang="en-US" sz="2400" dirty="0">
                    <a:solidFill>
                      <a:srgbClr val="0033CC"/>
                    </a:solidFill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n bits each</a:t>
                </a:r>
                <a:r>
                  <a:rPr kumimoji="0" lang="en-US" altLang="en-US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.</a:t>
                </a:r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American Typewriter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4" name="Rectangle 63">
                <a:extLst>
                  <a:ext uri="{FF2B5EF4-FFF2-40B4-BE49-F238E27FC236}">
                    <a16:creationId xmlns:a16="http://schemas.microsoft.com/office/drawing/2014/main" id="{74DE0353-CBC9-7B59-6182-0F010A3D5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80" y="1100484"/>
                <a:ext cx="8581520" cy="956916"/>
              </a:xfrm>
              <a:prstGeom prst="rect">
                <a:avLst/>
              </a:prstGeom>
              <a:blipFill>
                <a:blip r:embed="rId5"/>
                <a:stretch>
                  <a:fillRect l="-1183" b="-6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E158BD3C-5A7D-70E2-7C8A-B459DFAB4B05}"/>
              </a:ext>
            </a:extLst>
          </p:cNvPr>
          <p:cNvGrpSpPr/>
          <p:nvPr/>
        </p:nvGrpSpPr>
        <p:grpSpPr>
          <a:xfrm>
            <a:off x="958459" y="3518073"/>
            <a:ext cx="3417885" cy="1089905"/>
            <a:chOff x="1353971" y="3742988"/>
            <a:chExt cx="3417885" cy="108990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4E93612-1E31-E415-11AF-486A4F00D8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09850" y="3804319"/>
              <a:ext cx="508000" cy="431799"/>
            </a:xfrm>
            <a:prstGeom prst="line">
              <a:avLst/>
            </a:prstGeom>
            <a:ln w="3810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DE18F3A-1854-CBAA-A93A-81C0F2824F98}"/>
                    </a:ext>
                  </a:extLst>
                </p:cNvPr>
                <p:cNvSpPr/>
                <p:nvPr/>
              </p:nvSpPr>
              <p:spPr>
                <a:xfrm>
                  <a:off x="3200400" y="4333850"/>
                  <a:ext cx="157145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</m:oMath>
                  </a14:m>
                  <a:r>
                    <a:rPr lang="en-US" altLang="en-US" dirty="0">
                      <a:solidFill>
                        <a:schemeClr val="tx1"/>
                      </a:solidFill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DE18F3A-1854-CBAA-A93A-81C0F2824F9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0400" y="4333850"/>
                  <a:ext cx="1571456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800" b="-1891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3FA13C80-AF34-2299-B20F-205BB0FBD888}"/>
                    </a:ext>
                  </a:extLst>
                </p:cNvPr>
                <p:cNvSpPr/>
                <p:nvPr/>
              </p:nvSpPr>
              <p:spPr>
                <a:xfrm>
                  <a:off x="1353971" y="4371228"/>
                  <a:ext cx="157857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</m:oMath>
                  </a14:m>
                  <a:r>
                    <a:rPr lang="en-US" altLang="en-US" dirty="0">
                      <a:solidFill>
                        <a:schemeClr val="tx1"/>
                      </a:solidFill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3FA13C80-AF34-2299-B20F-205BB0FBD8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3971" y="4371228"/>
                  <a:ext cx="1578574" cy="461665"/>
                </a:xfrm>
                <a:prstGeom prst="rect">
                  <a:avLst/>
                </a:prstGeom>
                <a:blipFill>
                  <a:blip r:embed="rId7"/>
                  <a:stretch>
                    <a:fillRect l="-800" b="-1891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C31E81-C266-E5F2-1A52-55EB86559ED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21050" y="3742988"/>
              <a:ext cx="421095" cy="493130"/>
            </a:xfrm>
            <a:prstGeom prst="line">
              <a:avLst/>
            </a:prstGeom>
            <a:ln w="3810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BFF4E9A-81FF-0D52-EA31-27170F87D574}"/>
              </a:ext>
            </a:extLst>
          </p:cNvPr>
          <p:cNvGrpSpPr/>
          <p:nvPr/>
        </p:nvGrpSpPr>
        <p:grpSpPr>
          <a:xfrm>
            <a:off x="2254691" y="2452396"/>
            <a:ext cx="4473342" cy="974313"/>
            <a:chOff x="236887" y="2737647"/>
            <a:chExt cx="4473342" cy="974313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149C50C-761F-296F-1936-B1C75BF41942}"/>
                </a:ext>
              </a:extLst>
            </p:cNvPr>
            <p:cNvCxnSpPr>
              <a:cxnSpLocks/>
              <a:stCxn id="21" idx="0"/>
            </p:cNvCxnSpPr>
            <p:nvPr/>
          </p:nvCxnSpPr>
          <p:spPr>
            <a:xfrm flipV="1">
              <a:off x="733658" y="2737647"/>
              <a:ext cx="1476142" cy="512648"/>
            </a:xfrm>
            <a:prstGeom prst="line">
              <a:avLst/>
            </a:prstGeom>
            <a:ln w="3810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4F336F80-88CB-372E-998E-C94D75EF96E6}"/>
                    </a:ext>
                  </a:extLst>
                </p:cNvPr>
                <p:cNvSpPr/>
                <p:nvPr/>
              </p:nvSpPr>
              <p:spPr>
                <a:xfrm>
                  <a:off x="236887" y="3250295"/>
                  <a:ext cx="993542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4F336F80-88CB-372E-998E-C94D75EF96E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887" y="3250295"/>
                  <a:ext cx="993542" cy="461665"/>
                </a:xfrm>
                <a:prstGeom prst="rect">
                  <a:avLst/>
                </a:prstGeom>
                <a:blipFill>
                  <a:blip r:embed="rId8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034B8657-00AB-9523-A6F7-99C66870E47F}"/>
                    </a:ext>
                  </a:extLst>
                </p:cNvPr>
                <p:cNvSpPr/>
                <p:nvPr/>
              </p:nvSpPr>
              <p:spPr>
                <a:xfrm>
                  <a:off x="3722779" y="3232944"/>
                  <a:ext cx="987450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altLang="en-US" dirty="0">
                      <a:solidFill>
                        <a:schemeClr val="tx1"/>
                      </a:solidFill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034B8657-00AB-9523-A6F7-99C66870E47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2779" y="3232944"/>
                  <a:ext cx="987450" cy="461665"/>
                </a:xfrm>
                <a:prstGeom prst="rect">
                  <a:avLst/>
                </a:prstGeom>
                <a:blipFill>
                  <a:blip r:embed="rId9"/>
                  <a:stretch>
                    <a:fillRect l="-1282" b="-1891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FBA829C-2364-A8B0-FC60-FDF556A50E5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09850" y="2738162"/>
              <a:ext cx="1730350" cy="494782"/>
            </a:xfrm>
            <a:prstGeom prst="line">
              <a:avLst/>
            </a:prstGeom>
            <a:ln w="3810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63">
                <a:extLst>
                  <a:ext uri="{FF2B5EF4-FFF2-40B4-BE49-F238E27FC236}">
                    <a16:creationId xmlns:a16="http://schemas.microsoft.com/office/drawing/2014/main" id="{316417F2-9C7E-625F-BCE2-9F091984A424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465604" y="1890865"/>
                <a:ext cx="1752600" cy="53612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j-cs"/>
                        </a:rPr>
                        <m:t>𝑠</m:t>
                      </m:r>
                    </m:oMath>
                  </m:oMathPara>
                </a14:m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>
          <p:sp>
            <p:nvSpPr>
              <p:cNvPr id="24" name="Rectangle 63">
                <a:extLst>
                  <a:ext uri="{FF2B5EF4-FFF2-40B4-BE49-F238E27FC236}">
                    <a16:creationId xmlns:a16="http://schemas.microsoft.com/office/drawing/2014/main" id="{316417F2-9C7E-625F-BCE2-9F091984A4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5604" y="1890865"/>
                <a:ext cx="1752600" cy="53612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" name="Group 63">
            <a:extLst>
              <a:ext uri="{FF2B5EF4-FFF2-40B4-BE49-F238E27FC236}">
                <a16:creationId xmlns:a16="http://schemas.microsoft.com/office/drawing/2014/main" id="{77907DF2-B8BF-565C-C132-788843DFD5DD}"/>
              </a:ext>
            </a:extLst>
          </p:cNvPr>
          <p:cNvGrpSpPr/>
          <p:nvPr/>
        </p:nvGrpSpPr>
        <p:grpSpPr>
          <a:xfrm>
            <a:off x="1165433" y="4823763"/>
            <a:ext cx="6382886" cy="478419"/>
            <a:chOff x="1197574" y="5012160"/>
            <a:chExt cx="6382886" cy="47841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EA2AC3F-321A-AF00-C87E-D42C96918BF0}"/>
                </a:ext>
              </a:extLst>
            </p:cNvPr>
            <p:cNvGrpSpPr/>
            <p:nvPr/>
          </p:nvGrpSpPr>
          <p:grpSpPr>
            <a:xfrm>
              <a:off x="1197574" y="5019148"/>
              <a:ext cx="1027229" cy="471431"/>
              <a:chOff x="4368800" y="5976006"/>
              <a:chExt cx="1027229" cy="471431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2524477E-82D7-B8C5-8D53-D4820EC716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68800" y="6015638"/>
                <a:ext cx="508000" cy="431799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ot"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5BFA92AB-B592-7871-E783-F0ED44D63C0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966364" y="5976006"/>
                <a:ext cx="429665" cy="471431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ot"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9C83459-BA70-3856-ED8A-65E2153ECA73}"/>
                </a:ext>
              </a:extLst>
            </p:cNvPr>
            <p:cNvGrpSpPr/>
            <p:nvPr/>
          </p:nvGrpSpPr>
          <p:grpSpPr>
            <a:xfrm>
              <a:off x="2930126" y="5019148"/>
              <a:ext cx="1027229" cy="471431"/>
              <a:chOff x="4368800" y="5976006"/>
              <a:chExt cx="1027229" cy="471431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8B5286AF-E5CA-3FC3-E0E4-387D4001B57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68800" y="6015638"/>
                <a:ext cx="508000" cy="431799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ot"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E084B718-B035-64AB-C52A-BF67421B1D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966364" y="5976006"/>
                <a:ext cx="429665" cy="471431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ot"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F66F536-58F0-93BF-0C16-18F9E8471F35}"/>
                </a:ext>
              </a:extLst>
            </p:cNvPr>
            <p:cNvGrpSpPr/>
            <p:nvPr/>
          </p:nvGrpSpPr>
          <p:grpSpPr>
            <a:xfrm>
              <a:off x="4736730" y="5012160"/>
              <a:ext cx="1027229" cy="471431"/>
              <a:chOff x="4368800" y="5976006"/>
              <a:chExt cx="1027229" cy="471431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C3E0CDC5-8605-F6BF-CEED-29264406AD0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68800" y="6015638"/>
                <a:ext cx="508000" cy="431799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ot"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B7E8CFAE-F740-80F2-B230-88196ACFF9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966364" y="5976006"/>
                <a:ext cx="429665" cy="471431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ot"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F06A48EC-59F8-B83D-66A4-3319586E6F9F}"/>
                </a:ext>
              </a:extLst>
            </p:cNvPr>
            <p:cNvGrpSpPr/>
            <p:nvPr/>
          </p:nvGrpSpPr>
          <p:grpSpPr>
            <a:xfrm>
              <a:off x="6553231" y="5012160"/>
              <a:ext cx="1027229" cy="471431"/>
              <a:chOff x="4368800" y="5976006"/>
              <a:chExt cx="1027229" cy="471431"/>
            </a:xfrm>
          </p:grpSpPr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E7B512D3-EAA7-F7AF-9564-0ACF6E128D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68800" y="6015638"/>
                <a:ext cx="508000" cy="431799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ot"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522DADF5-7EB1-6FF6-DFD6-F526D355D12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966364" y="5976006"/>
                <a:ext cx="429665" cy="471431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ot"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4EF094F-CA98-40A6-7623-84B0412204D0}"/>
                  </a:ext>
                </a:extLst>
              </p:cNvPr>
              <p:cNvSpPr/>
              <p:nvPr/>
            </p:nvSpPr>
            <p:spPr>
              <a:xfrm>
                <a:off x="20782" y="5499555"/>
                <a:ext cx="195893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en-US" sz="20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0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en-US" sz="20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en-US" sz="20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en-US" sz="20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en-US" sz="20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en-US" sz="20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altLang="en-US" sz="2000" dirty="0">
                    <a:solidFill>
                      <a:srgbClr val="0033CC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sz="2000" dirty="0">
                  <a:solidFill>
                    <a:srgbClr val="0033CC"/>
                  </a:solidFill>
                </a:endParaRPr>
              </a:p>
            </p:txBody>
          </p:sp>
        </mc:Choice>
        <mc:Fallback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4EF094F-CA98-40A6-7623-84B0412204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2" y="5499555"/>
                <a:ext cx="1958934" cy="400110"/>
              </a:xfrm>
              <a:prstGeom prst="rect">
                <a:avLst/>
              </a:prstGeom>
              <a:blipFill>
                <a:blip r:embed="rId11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E7170DD9-0684-AA64-EBF9-B16DCDA35D61}"/>
                  </a:ext>
                </a:extLst>
              </p:cNvPr>
              <p:cNvSpPr/>
              <p:nvPr/>
            </p:nvSpPr>
            <p:spPr>
              <a:xfrm>
                <a:off x="7084328" y="5499555"/>
                <a:ext cx="201702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000" b="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en-US" sz="2000" b="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000" b="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en-US" sz="20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en-US" sz="20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000" b="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en-US" sz="20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sz="2000" b="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en-US" sz="2000" b="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000" b="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en-US" sz="20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b="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en-US" sz="2000" b="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altLang="en-US" sz="2000" dirty="0">
                    <a:solidFill>
                      <a:srgbClr val="0033CC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sz="2000" dirty="0">
                  <a:solidFill>
                    <a:srgbClr val="0033CC"/>
                  </a:solidFill>
                </a:endParaRPr>
              </a:p>
            </p:txBody>
          </p:sp>
        </mc:Choice>
        <mc:Fallback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E7170DD9-0684-AA64-EBF9-B16DCDA35D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4328" y="5499555"/>
                <a:ext cx="2017027" cy="400110"/>
              </a:xfrm>
              <a:prstGeom prst="rect">
                <a:avLst/>
              </a:prstGeom>
              <a:blipFill>
                <a:blip r:embed="rId12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6DF34B84-F5D6-34E4-9E27-DDAD131F233A}"/>
                  </a:ext>
                </a:extLst>
              </p:cNvPr>
              <p:cNvSpPr/>
              <p:nvPr/>
            </p:nvSpPr>
            <p:spPr>
              <a:xfrm>
                <a:off x="2253200" y="5499555"/>
                <a:ext cx="2530052" cy="4277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000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en-US" sz="20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0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en-US" sz="2000" b="1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000" b="1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en-US" sz="2000" b="1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b>
                            </m:sSub>
                          </m:sub>
                        </m:sSub>
                        <m:r>
                          <a:rPr lang="en-US" altLang="en-US" sz="20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000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sSub>
                          <m:sSubPr>
                            <m:ctrlPr>
                              <a:rPr lang="en-US" altLang="en-US" sz="20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0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en-US" sz="2000" b="1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  <m:r>
                              <a:rPr lang="en-US" sz="2000" b="1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−</m:t>
                            </m:r>
                            <m:r>
                              <a:rPr lang="en-US" sz="2000" b="1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sub>
                        </m:sSub>
                      </m:sub>
                    </m:sSub>
                    <m:r>
                      <a:rPr lang="en-US" altLang="en-US" sz="2000" b="1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en-US" sz="2000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000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sSub>
                          <m:sSubPr>
                            <m:ctrlPr>
                              <a:rPr lang="en-US" altLang="en-US" sz="20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0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en-US" sz="2000" b="1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sub>
                    </m:sSub>
                    <m:r>
                      <a:rPr lang="en-US" altLang="en-US" sz="2000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b="1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altLang="en-US" sz="2000" b="1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altLang="en-US" sz="2000" b="1" dirty="0">
                    <a:solidFill>
                      <a:srgbClr val="0033CC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sz="2000" b="1" dirty="0">
                  <a:solidFill>
                    <a:srgbClr val="0033CC"/>
                  </a:solidFill>
                </a:endParaRPr>
              </a:p>
            </p:txBody>
          </p:sp>
        </mc:Choice>
        <mc:Fallback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6DF34B84-F5D6-34E4-9E27-DDAD131F23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200" y="5499555"/>
                <a:ext cx="2530052" cy="427746"/>
              </a:xfrm>
              <a:prstGeom prst="rect">
                <a:avLst/>
              </a:prstGeom>
              <a:blipFill>
                <a:blip r:embed="rId13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Freeform 62">
            <a:extLst>
              <a:ext uri="{FF2B5EF4-FFF2-40B4-BE49-F238E27FC236}">
                <a16:creationId xmlns:a16="http://schemas.microsoft.com/office/drawing/2014/main" id="{1A905261-0F9D-3A2A-0199-9ECBD8A51F5B}"/>
              </a:ext>
            </a:extLst>
          </p:cNvPr>
          <p:cNvSpPr/>
          <p:nvPr/>
        </p:nvSpPr>
        <p:spPr bwMode="auto">
          <a:xfrm>
            <a:off x="2660259" y="2389703"/>
            <a:ext cx="1460500" cy="2946473"/>
          </a:xfrm>
          <a:custGeom>
            <a:avLst/>
            <a:gdLst>
              <a:gd name="connsiteX0" fmla="*/ 1460500 w 1460500"/>
              <a:gd name="connsiteY0" fmla="*/ 0 h 2946473"/>
              <a:gd name="connsiteX1" fmla="*/ 1244600 w 1460500"/>
              <a:gd name="connsiteY1" fmla="*/ 38100 h 2946473"/>
              <a:gd name="connsiteX2" fmla="*/ 1168400 w 1460500"/>
              <a:gd name="connsiteY2" fmla="*/ 63500 h 2946473"/>
              <a:gd name="connsiteX3" fmla="*/ 1117600 w 1460500"/>
              <a:gd name="connsiteY3" fmla="*/ 88900 h 2946473"/>
              <a:gd name="connsiteX4" fmla="*/ 1054100 w 1460500"/>
              <a:gd name="connsiteY4" fmla="*/ 101600 h 2946473"/>
              <a:gd name="connsiteX5" fmla="*/ 952500 w 1460500"/>
              <a:gd name="connsiteY5" fmla="*/ 152400 h 2946473"/>
              <a:gd name="connsiteX6" fmla="*/ 914400 w 1460500"/>
              <a:gd name="connsiteY6" fmla="*/ 177800 h 2946473"/>
              <a:gd name="connsiteX7" fmla="*/ 787400 w 1460500"/>
              <a:gd name="connsiteY7" fmla="*/ 215900 h 2946473"/>
              <a:gd name="connsiteX8" fmla="*/ 736600 w 1460500"/>
              <a:gd name="connsiteY8" fmla="*/ 241300 h 2946473"/>
              <a:gd name="connsiteX9" fmla="*/ 698500 w 1460500"/>
              <a:gd name="connsiteY9" fmla="*/ 266700 h 2946473"/>
              <a:gd name="connsiteX10" fmla="*/ 660400 w 1460500"/>
              <a:gd name="connsiteY10" fmla="*/ 279400 h 2946473"/>
              <a:gd name="connsiteX11" fmla="*/ 622300 w 1460500"/>
              <a:gd name="connsiteY11" fmla="*/ 304800 h 2946473"/>
              <a:gd name="connsiteX12" fmla="*/ 546100 w 1460500"/>
              <a:gd name="connsiteY12" fmla="*/ 330200 h 2946473"/>
              <a:gd name="connsiteX13" fmla="*/ 508000 w 1460500"/>
              <a:gd name="connsiteY13" fmla="*/ 342900 h 2946473"/>
              <a:gd name="connsiteX14" fmla="*/ 469900 w 1460500"/>
              <a:gd name="connsiteY14" fmla="*/ 368300 h 2946473"/>
              <a:gd name="connsiteX15" fmla="*/ 393700 w 1460500"/>
              <a:gd name="connsiteY15" fmla="*/ 393700 h 2946473"/>
              <a:gd name="connsiteX16" fmla="*/ 355600 w 1460500"/>
              <a:gd name="connsiteY16" fmla="*/ 406400 h 2946473"/>
              <a:gd name="connsiteX17" fmla="*/ 317500 w 1460500"/>
              <a:gd name="connsiteY17" fmla="*/ 431800 h 2946473"/>
              <a:gd name="connsiteX18" fmla="*/ 241300 w 1460500"/>
              <a:gd name="connsiteY18" fmla="*/ 457200 h 2946473"/>
              <a:gd name="connsiteX19" fmla="*/ 203200 w 1460500"/>
              <a:gd name="connsiteY19" fmla="*/ 482600 h 2946473"/>
              <a:gd name="connsiteX20" fmla="*/ 127000 w 1460500"/>
              <a:gd name="connsiteY20" fmla="*/ 508000 h 2946473"/>
              <a:gd name="connsiteX21" fmla="*/ 88900 w 1460500"/>
              <a:gd name="connsiteY21" fmla="*/ 533400 h 2946473"/>
              <a:gd name="connsiteX22" fmla="*/ 12700 w 1460500"/>
              <a:gd name="connsiteY22" fmla="*/ 571500 h 2946473"/>
              <a:gd name="connsiteX23" fmla="*/ 0 w 1460500"/>
              <a:gd name="connsiteY23" fmla="*/ 609600 h 2946473"/>
              <a:gd name="connsiteX24" fmla="*/ 12700 w 1460500"/>
              <a:gd name="connsiteY24" fmla="*/ 673100 h 2946473"/>
              <a:gd name="connsiteX25" fmla="*/ 88900 w 1460500"/>
              <a:gd name="connsiteY25" fmla="*/ 825500 h 2946473"/>
              <a:gd name="connsiteX26" fmla="*/ 114300 w 1460500"/>
              <a:gd name="connsiteY26" fmla="*/ 863600 h 2946473"/>
              <a:gd name="connsiteX27" fmla="*/ 152400 w 1460500"/>
              <a:gd name="connsiteY27" fmla="*/ 901700 h 2946473"/>
              <a:gd name="connsiteX28" fmla="*/ 177800 w 1460500"/>
              <a:gd name="connsiteY28" fmla="*/ 939800 h 2946473"/>
              <a:gd name="connsiteX29" fmla="*/ 254000 w 1460500"/>
              <a:gd name="connsiteY29" fmla="*/ 1003300 h 2946473"/>
              <a:gd name="connsiteX30" fmla="*/ 381000 w 1460500"/>
              <a:gd name="connsiteY30" fmla="*/ 1193800 h 2946473"/>
              <a:gd name="connsiteX31" fmla="*/ 431800 w 1460500"/>
              <a:gd name="connsiteY31" fmla="*/ 1270000 h 2946473"/>
              <a:gd name="connsiteX32" fmla="*/ 457200 w 1460500"/>
              <a:gd name="connsiteY32" fmla="*/ 1308100 h 2946473"/>
              <a:gd name="connsiteX33" fmla="*/ 546100 w 1460500"/>
              <a:gd name="connsiteY33" fmla="*/ 1422400 h 2946473"/>
              <a:gd name="connsiteX34" fmla="*/ 571500 w 1460500"/>
              <a:gd name="connsiteY34" fmla="*/ 1473200 h 2946473"/>
              <a:gd name="connsiteX35" fmla="*/ 596900 w 1460500"/>
              <a:gd name="connsiteY35" fmla="*/ 1549400 h 2946473"/>
              <a:gd name="connsiteX36" fmla="*/ 622300 w 1460500"/>
              <a:gd name="connsiteY36" fmla="*/ 1587500 h 2946473"/>
              <a:gd name="connsiteX37" fmla="*/ 647700 w 1460500"/>
              <a:gd name="connsiteY37" fmla="*/ 1663700 h 2946473"/>
              <a:gd name="connsiteX38" fmla="*/ 774700 w 1460500"/>
              <a:gd name="connsiteY38" fmla="*/ 1854200 h 2946473"/>
              <a:gd name="connsiteX39" fmla="*/ 800100 w 1460500"/>
              <a:gd name="connsiteY39" fmla="*/ 1892300 h 2946473"/>
              <a:gd name="connsiteX40" fmla="*/ 889000 w 1460500"/>
              <a:gd name="connsiteY40" fmla="*/ 2006600 h 2946473"/>
              <a:gd name="connsiteX41" fmla="*/ 927100 w 1460500"/>
              <a:gd name="connsiteY41" fmla="*/ 2120900 h 2946473"/>
              <a:gd name="connsiteX42" fmla="*/ 965200 w 1460500"/>
              <a:gd name="connsiteY42" fmla="*/ 2235200 h 2946473"/>
              <a:gd name="connsiteX43" fmla="*/ 977900 w 1460500"/>
              <a:gd name="connsiteY43" fmla="*/ 2273300 h 2946473"/>
              <a:gd name="connsiteX44" fmla="*/ 914400 w 1460500"/>
              <a:gd name="connsiteY44" fmla="*/ 2324100 h 2946473"/>
              <a:gd name="connsiteX45" fmla="*/ 876300 w 1460500"/>
              <a:gd name="connsiteY45" fmla="*/ 2362200 h 2946473"/>
              <a:gd name="connsiteX46" fmla="*/ 838200 w 1460500"/>
              <a:gd name="connsiteY46" fmla="*/ 2387600 h 2946473"/>
              <a:gd name="connsiteX47" fmla="*/ 774700 w 1460500"/>
              <a:gd name="connsiteY47" fmla="*/ 2463800 h 2946473"/>
              <a:gd name="connsiteX48" fmla="*/ 685800 w 1460500"/>
              <a:gd name="connsiteY48" fmla="*/ 2565400 h 2946473"/>
              <a:gd name="connsiteX49" fmla="*/ 622300 w 1460500"/>
              <a:gd name="connsiteY49" fmla="*/ 2641600 h 2946473"/>
              <a:gd name="connsiteX50" fmla="*/ 596900 w 1460500"/>
              <a:gd name="connsiteY50" fmla="*/ 2679700 h 2946473"/>
              <a:gd name="connsiteX51" fmla="*/ 558800 w 1460500"/>
              <a:gd name="connsiteY51" fmla="*/ 2705100 h 2946473"/>
              <a:gd name="connsiteX52" fmla="*/ 520700 w 1460500"/>
              <a:gd name="connsiteY52" fmla="*/ 2743200 h 2946473"/>
              <a:gd name="connsiteX53" fmla="*/ 406400 w 1460500"/>
              <a:gd name="connsiteY53" fmla="*/ 2819400 h 2946473"/>
              <a:gd name="connsiteX54" fmla="*/ 368300 w 1460500"/>
              <a:gd name="connsiteY54" fmla="*/ 2844800 h 2946473"/>
              <a:gd name="connsiteX55" fmla="*/ 292100 w 1460500"/>
              <a:gd name="connsiteY55" fmla="*/ 2908300 h 2946473"/>
              <a:gd name="connsiteX56" fmla="*/ 254000 w 1460500"/>
              <a:gd name="connsiteY56" fmla="*/ 2946400 h 294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460500" h="2946473">
                <a:moveTo>
                  <a:pt x="1460500" y="0"/>
                </a:moveTo>
                <a:cubicBezTo>
                  <a:pt x="1404750" y="7964"/>
                  <a:pt x="1291506" y="22465"/>
                  <a:pt x="1244600" y="38100"/>
                </a:cubicBezTo>
                <a:cubicBezTo>
                  <a:pt x="1219200" y="46567"/>
                  <a:pt x="1192347" y="51526"/>
                  <a:pt x="1168400" y="63500"/>
                </a:cubicBezTo>
                <a:cubicBezTo>
                  <a:pt x="1151467" y="71967"/>
                  <a:pt x="1135561" y="82913"/>
                  <a:pt x="1117600" y="88900"/>
                </a:cubicBezTo>
                <a:cubicBezTo>
                  <a:pt x="1097122" y="95726"/>
                  <a:pt x="1075267" y="97367"/>
                  <a:pt x="1054100" y="101600"/>
                </a:cubicBezTo>
                <a:cubicBezTo>
                  <a:pt x="1020233" y="118533"/>
                  <a:pt x="984005" y="131397"/>
                  <a:pt x="952500" y="152400"/>
                </a:cubicBezTo>
                <a:cubicBezTo>
                  <a:pt x="939800" y="160867"/>
                  <a:pt x="928429" y="171787"/>
                  <a:pt x="914400" y="177800"/>
                </a:cubicBezTo>
                <a:cubicBezTo>
                  <a:pt x="786789" y="232490"/>
                  <a:pt x="958139" y="130531"/>
                  <a:pt x="787400" y="215900"/>
                </a:cubicBezTo>
                <a:cubicBezTo>
                  <a:pt x="770467" y="224367"/>
                  <a:pt x="753038" y="231907"/>
                  <a:pt x="736600" y="241300"/>
                </a:cubicBezTo>
                <a:cubicBezTo>
                  <a:pt x="723348" y="248873"/>
                  <a:pt x="712152" y="259874"/>
                  <a:pt x="698500" y="266700"/>
                </a:cubicBezTo>
                <a:cubicBezTo>
                  <a:pt x="686526" y="272687"/>
                  <a:pt x="672374" y="273413"/>
                  <a:pt x="660400" y="279400"/>
                </a:cubicBezTo>
                <a:cubicBezTo>
                  <a:pt x="646748" y="286226"/>
                  <a:pt x="636248" y="298601"/>
                  <a:pt x="622300" y="304800"/>
                </a:cubicBezTo>
                <a:cubicBezTo>
                  <a:pt x="597834" y="315674"/>
                  <a:pt x="571500" y="321733"/>
                  <a:pt x="546100" y="330200"/>
                </a:cubicBezTo>
                <a:cubicBezTo>
                  <a:pt x="533400" y="334433"/>
                  <a:pt x="519139" y="335474"/>
                  <a:pt x="508000" y="342900"/>
                </a:cubicBezTo>
                <a:cubicBezTo>
                  <a:pt x="495300" y="351367"/>
                  <a:pt x="483848" y="362101"/>
                  <a:pt x="469900" y="368300"/>
                </a:cubicBezTo>
                <a:cubicBezTo>
                  <a:pt x="445434" y="379174"/>
                  <a:pt x="419100" y="385233"/>
                  <a:pt x="393700" y="393700"/>
                </a:cubicBezTo>
                <a:cubicBezTo>
                  <a:pt x="381000" y="397933"/>
                  <a:pt x="366739" y="398974"/>
                  <a:pt x="355600" y="406400"/>
                </a:cubicBezTo>
                <a:cubicBezTo>
                  <a:pt x="342900" y="414867"/>
                  <a:pt x="331448" y="425601"/>
                  <a:pt x="317500" y="431800"/>
                </a:cubicBezTo>
                <a:cubicBezTo>
                  <a:pt x="293034" y="442674"/>
                  <a:pt x="263577" y="442348"/>
                  <a:pt x="241300" y="457200"/>
                </a:cubicBezTo>
                <a:cubicBezTo>
                  <a:pt x="228600" y="465667"/>
                  <a:pt x="217148" y="476401"/>
                  <a:pt x="203200" y="482600"/>
                </a:cubicBezTo>
                <a:cubicBezTo>
                  <a:pt x="178734" y="493474"/>
                  <a:pt x="149277" y="493148"/>
                  <a:pt x="127000" y="508000"/>
                </a:cubicBezTo>
                <a:cubicBezTo>
                  <a:pt x="114300" y="516467"/>
                  <a:pt x="102552" y="526574"/>
                  <a:pt x="88900" y="533400"/>
                </a:cubicBezTo>
                <a:cubicBezTo>
                  <a:pt x="-16260" y="585980"/>
                  <a:pt x="121889" y="498707"/>
                  <a:pt x="12700" y="571500"/>
                </a:cubicBezTo>
                <a:cubicBezTo>
                  <a:pt x="8467" y="584200"/>
                  <a:pt x="0" y="596213"/>
                  <a:pt x="0" y="609600"/>
                </a:cubicBezTo>
                <a:cubicBezTo>
                  <a:pt x="0" y="631186"/>
                  <a:pt x="7020" y="652275"/>
                  <a:pt x="12700" y="673100"/>
                </a:cubicBezTo>
                <a:cubicBezTo>
                  <a:pt x="36968" y="762082"/>
                  <a:pt x="35546" y="745469"/>
                  <a:pt x="88900" y="825500"/>
                </a:cubicBezTo>
                <a:cubicBezTo>
                  <a:pt x="97367" y="838200"/>
                  <a:pt x="103507" y="852807"/>
                  <a:pt x="114300" y="863600"/>
                </a:cubicBezTo>
                <a:cubicBezTo>
                  <a:pt x="127000" y="876300"/>
                  <a:pt x="140902" y="887902"/>
                  <a:pt x="152400" y="901700"/>
                </a:cubicBezTo>
                <a:cubicBezTo>
                  <a:pt x="162171" y="913426"/>
                  <a:pt x="168029" y="928074"/>
                  <a:pt x="177800" y="939800"/>
                </a:cubicBezTo>
                <a:cubicBezTo>
                  <a:pt x="208358" y="976470"/>
                  <a:pt x="216538" y="978325"/>
                  <a:pt x="254000" y="1003300"/>
                </a:cubicBezTo>
                <a:lnTo>
                  <a:pt x="381000" y="1193800"/>
                </a:lnTo>
                <a:lnTo>
                  <a:pt x="431800" y="1270000"/>
                </a:lnTo>
                <a:cubicBezTo>
                  <a:pt x="440267" y="1282700"/>
                  <a:pt x="446407" y="1297307"/>
                  <a:pt x="457200" y="1308100"/>
                </a:cubicBezTo>
                <a:cubicBezTo>
                  <a:pt x="499011" y="1349911"/>
                  <a:pt x="515719" y="1361637"/>
                  <a:pt x="546100" y="1422400"/>
                </a:cubicBezTo>
                <a:cubicBezTo>
                  <a:pt x="554567" y="1439333"/>
                  <a:pt x="564469" y="1455622"/>
                  <a:pt x="571500" y="1473200"/>
                </a:cubicBezTo>
                <a:cubicBezTo>
                  <a:pt x="581444" y="1498059"/>
                  <a:pt x="582048" y="1527123"/>
                  <a:pt x="596900" y="1549400"/>
                </a:cubicBezTo>
                <a:cubicBezTo>
                  <a:pt x="605367" y="1562100"/>
                  <a:pt x="616101" y="1573552"/>
                  <a:pt x="622300" y="1587500"/>
                </a:cubicBezTo>
                <a:cubicBezTo>
                  <a:pt x="633174" y="1611966"/>
                  <a:pt x="632848" y="1641423"/>
                  <a:pt x="647700" y="1663700"/>
                </a:cubicBezTo>
                <a:lnTo>
                  <a:pt x="774700" y="1854200"/>
                </a:lnTo>
                <a:cubicBezTo>
                  <a:pt x="783167" y="1866900"/>
                  <a:pt x="789307" y="1881507"/>
                  <a:pt x="800100" y="1892300"/>
                </a:cubicBezTo>
                <a:cubicBezTo>
                  <a:pt x="832974" y="1925174"/>
                  <a:pt x="873809" y="1961028"/>
                  <a:pt x="889000" y="2006600"/>
                </a:cubicBezTo>
                <a:lnTo>
                  <a:pt x="927100" y="2120900"/>
                </a:lnTo>
                <a:lnTo>
                  <a:pt x="965200" y="2235200"/>
                </a:lnTo>
                <a:lnTo>
                  <a:pt x="977900" y="2273300"/>
                </a:lnTo>
                <a:cubicBezTo>
                  <a:pt x="921094" y="2358509"/>
                  <a:pt x="988012" y="2275025"/>
                  <a:pt x="914400" y="2324100"/>
                </a:cubicBezTo>
                <a:cubicBezTo>
                  <a:pt x="899456" y="2334063"/>
                  <a:pt x="890098" y="2350702"/>
                  <a:pt x="876300" y="2362200"/>
                </a:cubicBezTo>
                <a:cubicBezTo>
                  <a:pt x="864574" y="2371971"/>
                  <a:pt x="850900" y="2379133"/>
                  <a:pt x="838200" y="2387600"/>
                </a:cubicBezTo>
                <a:cubicBezTo>
                  <a:pt x="747436" y="2523746"/>
                  <a:pt x="888783" y="2317121"/>
                  <a:pt x="774700" y="2463800"/>
                </a:cubicBezTo>
                <a:cubicBezTo>
                  <a:pt x="694918" y="2566377"/>
                  <a:pt x="759558" y="2516228"/>
                  <a:pt x="685800" y="2565400"/>
                </a:cubicBezTo>
                <a:cubicBezTo>
                  <a:pt x="622737" y="2659995"/>
                  <a:pt x="703788" y="2543814"/>
                  <a:pt x="622300" y="2641600"/>
                </a:cubicBezTo>
                <a:cubicBezTo>
                  <a:pt x="612529" y="2653326"/>
                  <a:pt x="607693" y="2668907"/>
                  <a:pt x="596900" y="2679700"/>
                </a:cubicBezTo>
                <a:cubicBezTo>
                  <a:pt x="586107" y="2690493"/>
                  <a:pt x="570526" y="2695329"/>
                  <a:pt x="558800" y="2705100"/>
                </a:cubicBezTo>
                <a:cubicBezTo>
                  <a:pt x="545002" y="2716598"/>
                  <a:pt x="534877" y="2732173"/>
                  <a:pt x="520700" y="2743200"/>
                </a:cubicBezTo>
                <a:lnTo>
                  <a:pt x="406400" y="2819400"/>
                </a:lnTo>
                <a:cubicBezTo>
                  <a:pt x="393700" y="2827867"/>
                  <a:pt x="379093" y="2834007"/>
                  <a:pt x="368300" y="2844800"/>
                </a:cubicBezTo>
                <a:cubicBezTo>
                  <a:pt x="319407" y="2893693"/>
                  <a:pt x="345144" y="2872937"/>
                  <a:pt x="292100" y="2908300"/>
                </a:cubicBezTo>
                <a:cubicBezTo>
                  <a:pt x="264352" y="2949922"/>
                  <a:pt x="281964" y="2946400"/>
                  <a:pt x="254000" y="2946400"/>
                </a:cubicBezTo>
              </a:path>
            </a:pathLst>
          </a:custGeom>
          <a:noFill/>
          <a:ln w="50800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D280154-5CD7-5C57-A023-0E14532CDE45}"/>
              </a:ext>
            </a:extLst>
          </p:cNvPr>
          <p:cNvCxnSpPr/>
          <p:nvPr/>
        </p:nvCxnSpPr>
        <p:spPr bwMode="auto">
          <a:xfrm>
            <a:off x="8578459" y="2021403"/>
            <a:ext cx="0" cy="33406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Rectangle 63">
                <a:extLst>
                  <a:ext uri="{FF2B5EF4-FFF2-40B4-BE49-F238E27FC236}">
                    <a16:creationId xmlns:a16="http://schemas.microsoft.com/office/drawing/2014/main" id="{606BC6D9-7A74-DBBB-AD03-69173C82BC2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 rot="5400000">
                <a:off x="7930759" y="3527239"/>
                <a:ext cx="1752600" cy="53612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algn="l"/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Depth </a:t>
                </a:r>
                <a14:m>
                  <m:oMath xmlns:m="http://schemas.openxmlformats.org/officeDocument/2006/math">
                    <m:r>
                      <a:rPr kumimoji="0" lang="en-US" alt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</m:oMath>
                </a14:m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</a:p>
            </p:txBody>
          </p:sp>
        </mc:Choice>
        <mc:Fallback>
          <p:sp>
            <p:nvSpPr>
              <p:cNvPr id="67" name="Rectangle 63">
                <a:extLst>
                  <a:ext uri="{FF2B5EF4-FFF2-40B4-BE49-F238E27FC236}">
                    <a16:creationId xmlns:a16="http://schemas.microsoft.com/office/drawing/2014/main" id="{606BC6D9-7A74-DBBB-AD03-69173C82BC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930759" y="3527239"/>
                <a:ext cx="1752600" cy="536128"/>
              </a:xfrm>
              <a:prstGeom prst="rect">
                <a:avLst/>
              </a:prstGeom>
              <a:blipFill>
                <a:blip r:embed="rId14"/>
                <a:stretch>
                  <a:fillRect l="-6977" t="-3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Rectangle 63">
                <a:extLst>
                  <a:ext uri="{FF2B5EF4-FFF2-40B4-BE49-F238E27FC236}">
                    <a16:creationId xmlns:a16="http://schemas.microsoft.com/office/drawing/2014/main" id="{7645F220-E7DB-7DC6-6027-DB599BA8A24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0782" y="6027462"/>
                <a:ext cx="9123218" cy="95691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algn="l"/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Leaf arrived at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en-US" sz="24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path</m:t>
                    </m:r>
                    <m:r>
                      <a:rPr lang="en-US" altLang="en-US" sz="24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∈{0,1</m:t>
                    </m:r>
                    <m:sSup>
                      <m:sSupPr>
                        <m:ctrlPr>
                          <a:rPr lang="en-US" alt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}</m:t>
                        </m:r>
                      </m:e>
                      <m:sup>
                        <m:r>
                          <a:rPr lang="en-US" alt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defines the function value at x.</a:t>
                </a:r>
                <a:r>
                  <a:rPr kumimoji="0" lang="en-US" altLang="en-US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</a:t>
                </a:r>
                <a:r>
                  <a:rPr kumimoji="0" lang="en-US" altLang="en-US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Namely</a:t>
                </a:r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𝑙𝑒𝑎𝑓</m:t>
                    </m:r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</a:t>
                </a:r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American Typewriter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69" name="Rectangle 63">
                <a:extLst>
                  <a:ext uri="{FF2B5EF4-FFF2-40B4-BE49-F238E27FC236}">
                    <a16:creationId xmlns:a16="http://schemas.microsoft.com/office/drawing/2014/main" id="{7645F220-E7DB-7DC6-6027-DB599BA8A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2" y="6027462"/>
                <a:ext cx="9123218" cy="956916"/>
              </a:xfrm>
              <a:prstGeom prst="rect">
                <a:avLst/>
              </a:prstGeom>
              <a:blipFill>
                <a:blip r:embed="rId15"/>
                <a:stretch>
                  <a:fillRect l="-974" b="-6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E542C78F-292A-9295-1137-4EB1C3006BFE}"/>
              </a:ext>
            </a:extLst>
          </p:cNvPr>
          <p:cNvSpPr txBox="1"/>
          <p:nvPr/>
        </p:nvSpPr>
        <p:spPr>
          <a:xfrm>
            <a:off x="381000" y="2426993"/>
            <a:ext cx="7681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x</a:t>
            </a:r>
            <a:r>
              <a:rPr lang="en-US" baseline="-25000" dirty="0">
                <a:solidFill>
                  <a:srgbClr val="C00000"/>
                </a:solidFill>
              </a:rPr>
              <a:t>1</a:t>
            </a:r>
            <a:r>
              <a:rPr lang="en-US" dirty="0">
                <a:solidFill>
                  <a:srgbClr val="C00000"/>
                </a:solidFill>
              </a:rPr>
              <a:t>=0</a:t>
            </a:r>
          </a:p>
          <a:p>
            <a:r>
              <a:rPr lang="en-US" dirty="0">
                <a:solidFill>
                  <a:srgbClr val="C00000"/>
                </a:solidFill>
              </a:rPr>
              <a:t>x</a:t>
            </a:r>
            <a:r>
              <a:rPr lang="en-US" baseline="-25000" dirty="0">
                <a:solidFill>
                  <a:srgbClr val="C00000"/>
                </a:solidFill>
              </a:rPr>
              <a:t>2</a:t>
            </a:r>
            <a:r>
              <a:rPr lang="en-US" dirty="0">
                <a:solidFill>
                  <a:srgbClr val="C00000"/>
                </a:solidFill>
              </a:rPr>
              <a:t>=1</a:t>
            </a:r>
          </a:p>
          <a:p>
            <a:r>
              <a:rPr lang="en-US" dirty="0">
                <a:solidFill>
                  <a:srgbClr val="C0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30226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3" grpId="0" animBg="1"/>
      <p:bldP spid="67" grpId="0"/>
      <p:bldP spid="69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itle 1">
            <a:extLst>
              <a:ext uri="{FF2B5EF4-FFF2-40B4-BE49-F238E27FC236}">
                <a16:creationId xmlns:a16="http://schemas.microsoft.com/office/drawing/2014/main" id="{28E2AE6A-257B-1C43-91B2-03F12AA0803A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91637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GGM PRF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891637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63">
                <a:extLst>
                  <a:ext uri="{FF2B5EF4-FFF2-40B4-BE49-F238E27FC236}">
                    <a16:creationId xmlns:a16="http://schemas.microsoft.com/office/drawing/2014/main" id="{A183E124-2990-5744-9B5E-0F23D3A97E7C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57680" y="1100484"/>
                <a:ext cx="8581520" cy="95691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algn="l"/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Construction: Let G(s)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kumimoji="0" lang="en-US" alt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0" lang="en-US" alt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(</m:t>
                    </m:r>
                    <m:r>
                      <a:rPr kumimoji="0" lang="en-US" alt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𝑠</m:t>
                    </m:r>
                    <m:r>
                      <a:rPr kumimoji="0" lang="en-US" alt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0" lang="en-US" altLang="en-US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are both </a:t>
                </a:r>
                <a:r>
                  <a:rPr lang="en-US" altLang="en-US" sz="2400" dirty="0">
                    <a:solidFill>
                      <a:srgbClr val="0033CC"/>
                    </a:solidFill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n bits each</a:t>
                </a:r>
                <a:r>
                  <a:rPr kumimoji="0" lang="en-US" altLang="en-US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.</a:t>
                </a:r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American Typewriter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Rectangle 63">
                <a:extLst>
                  <a:ext uri="{FF2B5EF4-FFF2-40B4-BE49-F238E27FC236}">
                    <a16:creationId xmlns:a16="http://schemas.microsoft.com/office/drawing/2014/main" id="{A183E124-2990-5744-9B5E-0F23D3A97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80" y="1100484"/>
                <a:ext cx="8581520" cy="956916"/>
              </a:xfrm>
              <a:prstGeom prst="rect">
                <a:avLst/>
              </a:prstGeom>
              <a:blipFill>
                <a:blip r:embed="rId3"/>
                <a:stretch>
                  <a:fillRect l="-1183" b="-6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63">
                <a:extLst>
                  <a:ext uri="{FF2B5EF4-FFF2-40B4-BE49-F238E27FC236}">
                    <a16:creationId xmlns:a16="http://schemas.microsoft.com/office/drawing/2014/main" id="{0B57DE21-A8D2-CA45-8A6D-57F039C9A01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57680" y="2209800"/>
                <a:ext cx="8581520" cy="95691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algn="l"/>
                <a:r>
                  <a:rPr lang="en-US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The pseudorandom function family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ℱ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is defined </a:t>
                </a:r>
                <a:r>
                  <a:rPr lang="en-US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by a collection of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where:</a:t>
                </a:r>
              </a:p>
            </p:txBody>
          </p:sp>
        </mc:Choice>
        <mc:Fallback xmlns="">
          <p:sp>
            <p:nvSpPr>
              <p:cNvPr id="40" name="Rectangle 63">
                <a:extLst>
                  <a:ext uri="{FF2B5EF4-FFF2-40B4-BE49-F238E27FC236}">
                    <a16:creationId xmlns:a16="http://schemas.microsoft.com/office/drawing/2014/main" id="{0B57DE21-A8D2-CA45-8A6D-57F039C9A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80" y="2209800"/>
                <a:ext cx="8581520" cy="956916"/>
              </a:xfrm>
              <a:prstGeom prst="rect">
                <a:avLst/>
              </a:prstGeom>
              <a:blipFill>
                <a:blip r:embed="rId4"/>
                <a:stretch>
                  <a:fillRect l="-1183"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7D81628A-7EF7-CA4A-8A3E-16970B2155FB}"/>
              </a:ext>
            </a:extLst>
          </p:cNvPr>
          <p:cNvGrpSpPr/>
          <p:nvPr/>
        </p:nvGrpSpPr>
        <p:grpSpPr>
          <a:xfrm>
            <a:off x="382968" y="3034487"/>
            <a:ext cx="8581520" cy="1440513"/>
            <a:chOff x="382968" y="3034487"/>
            <a:chExt cx="8581520" cy="14405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63">
                  <a:extLst>
                    <a:ext uri="{FF2B5EF4-FFF2-40B4-BE49-F238E27FC236}">
                      <a16:creationId xmlns:a16="http://schemas.microsoft.com/office/drawing/2014/main" id="{204FCBA8-C79E-3A44-8BCD-49D0CB870C9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82968" y="3034487"/>
                  <a:ext cx="8581520" cy="956916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d>
                          <m:dPr>
                            <m:ctrlPr>
                              <a:rPr lang="en-US" altLang="en-US" sz="24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en-US" sz="2400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en-US" sz="2400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en-US" sz="2400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en-US" sz="2400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en-US" sz="2400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  <m:r>
                                  <a:rPr lang="en-US" altLang="en-US" sz="2400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en-US" sz="2400" b="0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  <m:r>
                          <a:rPr lang="en-US" altLang="en-US" sz="24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en-US" sz="24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altLang="en-US" sz="2400" b="1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b="1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altLang="en-US" sz="2400" b="1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2400" b="1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2400" b="1" i="1">
                                        <a:solidFill>
                                          <a:srgbClr val="0033CC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ℓ</m:t>
                                    </m:r>
                                  </m:sub>
                                </m:sSub>
                              </m:sub>
                            </m:sSub>
                            <m:r>
                              <a:rPr lang="en-US" altLang="en-US" sz="24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en-US" sz="24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en-US" sz="2400" b="1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b="1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400" b="1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ℓ</m:t>
                                </m:r>
                                <m:r>
                                  <a:rPr lang="en-US" sz="2400" b="1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−</m:t>
                                </m:r>
                                <m:r>
                                  <a:rPr lang="en-US" sz="2400" b="1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𝟏</m:t>
                                </m:r>
                              </m:sub>
                            </m:sSub>
                          </m:sub>
                        </m:sSub>
                        <m:r>
                          <a:rPr lang="en-US" altLang="en-US" sz="2400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(…</m:t>
                        </m:r>
                        <m:sSub>
                          <m:sSubPr>
                            <m:ctrlPr>
                              <a:rPr lang="en-US" altLang="en-US" sz="24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en-US" sz="2400" b="1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b="1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en-US" sz="2400" b="1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</m:sub>
                        </m:sSub>
                        <m:r>
                          <a:rPr lang="en-US" altLang="en-US" sz="2400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400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  <m:r>
                          <a:rPr lang="en-US" altLang="en-US" sz="2400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))</m:t>
                        </m:r>
                        <m:r>
                          <m:rPr>
                            <m:nor/>
                          </m:rPr>
                          <a:rPr lang="en-US" altLang="en-US" sz="2400" b="1" i="0" dirty="0">
                            <a:solidFill>
                              <a:srgbClr val="0033CC"/>
                            </a:solidFill>
                            <a:latin typeface="American Typewriter" charset="0"/>
                            <a:ea typeface="American Typewriter" charset="0"/>
                            <a:cs typeface="American Typewriter" charset="0"/>
                          </a:rPr>
                          <m:t> </m:t>
                        </m:r>
                      </m:oMath>
                    </m:oMathPara>
                  </a14:m>
                  <a:endParaRPr lang="en-US" sz="2400" b="1" dirty="0">
                    <a:solidFill>
                      <a:srgbClr val="0033CC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Rectangle 63">
                  <a:extLst>
                    <a:ext uri="{FF2B5EF4-FFF2-40B4-BE49-F238E27FC236}">
                      <a16:creationId xmlns:a16="http://schemas.microsoft.com/office/drawing/2014/main" id="{204FCBA8-C79E-3A44-8BCD-49D0CB870C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968" y="3034487"/>
                  <a:ext cx="8581520" cy="95691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" name="Left Brace 1">
              <a:extLst>
                <a:ext uri="{FF2B5EF4-FFF2-40B4-BE49-F238E27FC236}">
                  <a16:creationId xmlns:a16="http://schemas.microsoft.com/office/drawing/2014/main" id="{C8148EA9-1EF2-1C49-85BA-0AD27D7CDEA7}"/>
                </a:ext>
              </a:extLst>
            </p:cNvPr>
            <p:cNvSpPr/>
            <p:nvPr/>
          </p:nvSpPr>
          <p:spPr bwMode="auto">
            <a:xfrm rot="16200000">
              <a:off x="3104674" y="3193699"/>
              <a:ext cx="155448" cy="1335596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5C93F6D9-00AD-4745-BE22-66B320774864}"/>
                    </a:ext>
                  </a:extLst>
                </p:cNvPr>
                <p:cNvSpPr/>
                <p:nvPr/>
              </p:nvSpPr>
              <p:spPr>
                <a:xfrm>
                  <a:off x="2501900" y="4074890"/>
                  <a:ext cx="145834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/>
                  <a14:m>
                    <m:oMath xmlns:m="http://schemas.openxmlformats.org/officeDocument/2006/math">
                      <m:r>
                        <a:rPr lang="en-US" alt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𝑛</m:t>
                      </m:r>
                    </m:oMath>
                  </a14:m>
                  <a:r>
                    <a:rPr lang="en-US" altLang="en-US" sz="2000" dirty="0">
                      <a:solidFill>
                        <a:srgbClr val="000000"/>
                      </a:solidFill>
                      <a:latin typeface="American Typewriter" charset="0"/>
                      <a:ea typeface="American Typewriter" charset="0"/>
                      <a:cs typeface="American Typewriter" charset="0"/>
                    </a:rPr>
                    <a:t>-bit input</a:t>
                  </a:r>
                </a:p>
              </p:txBody>
            </p:sp>
          </mc:Choice>
          <mc:Fallback xmlns=""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5C93F6D9-00AD-4745-BE22-66B3207748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1900" y="4074890"/>
                  <a:ext cx="1458348" cy="400110"/>
                </a:xfrm>
                <a:prstGeom prst="rect">
                  <a:avLst/>
                </a:prstGeom>
                <a:blipFill>
                  <a:blip r:embed="rId6"/>
                  <a:stretch>
                    <a:fillRect t="-6061" r="-3448" b="-242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Left Brace 4">
              <a:extLst>
                <a:ext uri="{FF2B5EF4-FFF2-40B4-BE49-F238E27FC236}">
                  <a16:creationId xmlns:a16="http://schemas.microsoft.com/office/drawing/2014/main" id="{9F6C413F-1883-6E3F-BB9E-0C715D47CABA}"/>
                </a:ext>
              </a:extLst>
            </p:cNvPr>
            <p:cNvSpPr/>
            <p:nvPr/>
          </p:nvSpPr>
          <p:spPr bwMode="auto">
            <a:xfrm rot="16200000">
              <a:off x="5661820" y="3257941"/>
              <a:ext cx="155448" cy="1335596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6D02B9FA-B661-B0F0-1D0B-A96F1F6C9664}"/>
                    </a:ext>
                  </a:extLst>
                </p:cNvPr>
                <p:cNvSpPr/>
                <p:nvPr/>
              </p:nvSpPr>
              <p:spPr>
                <a:xfrm>
                  <a:off x="5033646" y="4074890"/>
                  <a:ext cx="162211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/>
                  <a14:m>
                    <m:oMath xmlns:m="http://schemas.openxmlformats.org/officeDocument/2006/math">
                      <m:r>
                        <a:rPr lang="en-US" alt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US" altLang="en-US" sz="2000" dirty="0">
                      <a:solidFill>
                        <a:srgbClr val="000000"/>
                      </a:solidFill>
                      <a:latin typeface="American Typewriter" charset="0"/>
                      <a:ea typeface="American Typewriter" charset="0"/>
                      <a:cs typeface="American Typewriter" charset="0"/>
                    </a:rPr>
                    <a:t>-bit output</a:t>
                  </a: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6D02B9FA-B661-B0F0-1D0B-A96F1F6C96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3646" y="4074890"/>
                  <a:ext cx="1622111" cy="400110"/>
                </a:xfrm>
                <a:prstGeom prst="rect">
                  <a:avLst/>
                </a:prstGeom>
                <a:blipFill>
                  <a:blip r:embed="rId7"/>
                  <a:stretch>
                    <a:fillRect t="-6061" r="-2326" b="-242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F87E9DED-9F7D-5742-98EE-0B090D038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720" y="4701548"/>
                <a:ext cx="8292480" cy="10559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at an n bit input defines </a:t>
                </a:r>
                <a14:m>
                  <m:oMath xmlns:m="http://schemas.openxmlformats.org/officeDocument/2006/math">
                    <m:r>
                      <a:rPr lang="en-US" altLang="en-US" sz="240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pseudorandom bits.</a:t>
                </a:r>
              </a:p>
            </p:txBody>
          </p:sp>
        </mc:Choice>
        <mc:Fallback xmlns="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F87E9DED-9F7D-5742-98EE-0B090D0387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6720" y="4701548"/>
                <a:ext cx="8292480" cy="1055967"/>
              </a:xfrm>
              <a:prstGeom prst="rect">
                <a:avLst/>
              </a:prstGeom>
              <a:blipFill>
                <a:blip r:embed="rId8"/>
                <a:stretch>
                  <a:fillRect l="-1072" t="-357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Content Placeholder 2">
                <a:extLst>
                  <a:ext uri="{FF2B5EF4-FFF2-40B4-BE49-F238E27FC236}">
                    <a16:creationId xmlns:a16="http://schemas.microsoft.com/office/drawing/2014/main" id="{A1C82086-B049-5446-A2C6-E18346BEC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720" y="5391944"/>
                <a:ext cx="8292480" cy="9326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can be computed using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evaluations of the PRG G (as opposed to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≈</m:t>
                    </m:r>
                    <m:sSup>
                      <m:sSupPr>
                        <m:ctrlPr>
                          <a:rPr lang="en-US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a:rPr lang="en-US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evaluations as with PRG.) </a:t>
                </a:r>
              </a:p>
            </p:txBody>
          </p:sp>
        </mc:Choice>
        <mc:Fallback>
          <p:sp>
            <p:nvSpPr>
              <p:cNvPr id="62" name="Content Placeholder 2">
                <a:extLst>
                  <a:ext uri="{FF2B5EF4-FFF2-40B4-BE49-F238E27FC236}">
                    <a16:creationId xmlns:a16="http://schemas.microsoft.com/office/drawing/2014/main" id="{A1C82086-B049-5446-A2C6-E18346BEC6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6720" y="5391944"/>
                <a:ext cx="8292480" cy="932656"/>
              </a:xfrm>
              <a:prstGeom prst="rect">
                <a:avLst/>
              </a:prstGeom>
              <a:blipFill>
                <a:blip r:embed="rId9"/>
                <a:stretch>
                  <a:fillRect l="-1072" t="-4000" b="-1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6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6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49AF4F8E-1E9F-084B-A3AE-AA4EE469F6CF}"/>
              </a:ext>
            </a:extLst>
          </p:cNvPr>
          <p:cNvGrpSpPr/>
          <p:nvPr/>
        </p:nvGrpSpPr>
        <p:grpSpPr>
          <a:xfrm>
            <a:off x="4525365" y="3469203"/>
            <a:ext cx="3410768" cy="1089905"/>
            <a:chOff x="1353971" y="3742988"/>
            <a:chExt cx="3410768" cy="108990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4D0E1D7-4496-D047-8D9A-DAE37D328F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09850" y="3804319"/>
              <a:ext cx="508000" cy="431799"/>
            </a:xfrm>
            <a:prstGeom prst="line">
              <a:avLst/>
            </a:prstGeom>
            <a:ln w="3810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44CB6916-80FA-6E4D-AD95-951D5F29A850}"/>
                    </a:ext>
                  </a:extLst>
                </p:cNvPr>
                <p:cNvSpPr/>
                <p:nvPr/>
              </p:nvSpPr>
              <p:spPr>
                <a:xfrm>
                  <a:off x="3200400" y="4333850"/>
                  <a:ext cx="156433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</m:oMath>
                  </a14:m>
                  <a:r>
                    <a:rPr lang="en-US" altLang="en-US" dirty="0">
                      <a:solidFill>
                        <a:schemeClr val="tx1"/>
                      </a:solidFill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44CB6916-80FA-6E4D-AD95-951D5F29A8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0400" y="4333850"/>
                  <a:ext cx="1564339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806" b="-157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C3C90D68-092D-AC43-AFE7-419CA4A27D3D}"/>
                    </a:ext>
                  </a:extLst>
                </p:cNvPr>
                <p:cNvSpPr/>
                <p:nvPr/>
              </p:nvSpPr>
              <p:spPr>
                <a:xfrm>
                  <a:off x="1353971" y="4371228"/>
                  <a:ext cx="157145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</m:oMath>
                  </a14:m>
                  <a:r>
                    <a:rPr lang="en-US" altLang="en-US" dirty="0">
                      <a:solidFill>
                        <a:schemeClr val="tx1"/>
                      </a:solidFill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C3C90D68-092D-AC43-AFE7-419CA4A27D3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3971" y="4371228"/>
                  <a:ext cx="1571456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1613" b="-157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F4695D1-92E2-0945-BCCE-A50DB94898E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21050" y="3742988"/>
              <a:ext cx="421095" cy="493130"/>
            </a:xfrm>
            <a:prstGeom prst="line">
              <a:avLst/>
            </a:prstGeom>
            <a:ln w="3810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Subtitle 1">
            <a:extLst>
              <a:ext uri="{FF2B5EF4-FFF2-40B4-BE49-F238E27FC236}">
                <a16:creationId xmlns:a16="http://schemas.microsoft.com/office/drawing/2014/main" id="{28E2AE6A-257B-1C43-91B2-03F12AA0803A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91637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General Parameters:  PRF from l bits to m bits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891637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63">
                <a:extLst>
                  <a:ext uri="{FF2B5EF4-FFF2-40B4-BE49-F238E27FC236}">
                    <a16:creationId xmlns:a16="http://schemas.microsoft.com/office/drawing/2014/main" id="{A183E124-2990-5744-9B5E-0F23D3A97E7C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57680" y="1100484"/>
                <a:ext cx="8581520" cy="95691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algn="l"/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Construction: Let G(s)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kumimoji="0" lang="en-US" alt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kumimoji="0" lang="en-US" alt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0" lang="en-US" alt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(</m:t>
                    </m:r>
                    <m:r>
                      <a:rPr kumimoji="0" lang="en-US" alt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𝑠</m:t>
                    </m:r>
                    <m:r>
                      <a:rPr kumimoji="0" lang="en-US" alt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kumimoji="0" lang="en-US" altLang="en-US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are both </a:t>
                </a:r>
                <a:r>
                  <a:rPr lang="en-US" altLang="en-US" sz="2400" dirty="0">
                    <a:solidFill>
                      <a:srgbClr val="0033CC"/>
                    </a:solidFill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n bits each</a:t>
                </a:r>
                <a:r>
                  <a:rPr kumimoji="0" lang="en-US" altLang="en-US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.</a:t>
                </a:r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American Typewriter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Rectangle 63">
                <a:extLst>
                  <a:ext uri="{FF2B5EF4-FFF2-40B4-BE49-F238E27FC236}">
                    <a16:creationId xmlns:a16="http://schemas.microsoft.com/office/drawing/2014/main" id="{A183E124-2990-5744-9B5E-0F23D3A97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80" y="1100484"/>
                <a:ext cx="8581520" cy="956916"/>
              </a:xfrm>
              <a:prstGeom prst="rect">
                <a:avLst/>
              </a:prstGeom>
              <a:blipFill>
                <a:blip r:embed="rId5"/>
                <a:stretch>
                  <a:fillRect l="-1183" b="-6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C5FB4A2C-B562-C34D-B982-32CCF0CF9B0C}"/>
              </a:ext>
            </a:extLst>
          </p:cNvPr>
          <p:cNvGrpSpPr/>
          <p:nvPr/>
        </p:nvGrpSpPr>
        <p:grpSpPr>
          <a:xfrm>
            <a:off x="958459" y="3518073"/>
            <a:ext cx="3417885" cy="1089905"/>
            <a:chOff x="1353971" y="3742988"/>
            <a:chExt cx="3417885" cy="108990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59656B9-7610-9F4D-9A12-C3E6838166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09850" y="3804319"/>
              <a:ext cx="508000" cy="431799"/>
            </a:xfrm>
            <a:prstGeom prst="line">
              <a:avLst/>
            </a:prstGeom>
            <a:ln w="3810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92A704D-737B-1C4F-8847-26DAFBBCBD89}"/>
                    </a:ext>
                  </a:extLst>
                </p:cNvPr>
                <p:cNvSpPr/>
                <p:nvPr/>
              </p:nvSpPr>
              <p:spPr>
                <a:xfrm>
                  <a:off x="3200400" y="4333850"/>
                  <a:ext cx="157145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</m:oMath>
                  </a14:m>
                  <a:r>
                    <a:rPr lang="en-US" altLang="en-US" dirty="0">
                      <a:solidFill>
                        <a:schemeClr val="tx1"/>
                      </a:solidFill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92A704D-737B-1C4F-8847-26DAFBBCBD8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0400" y="4333850"/>
                  <a:ext cx="1571456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800" b="-157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C1307498-7415-E141-AF66-E6DCB4178EDB}"/>
                    </a:ext>
                  </a:extLst>
                </p:cNvPr>
                <p:cNvSpPr/>
                <p:nvPr/>
              </p:nvSpPr>
              <p:spPr>
                <a:xfrm>
                  <a:off x="1353971" y="4371228"/>
                  <a:ext cx="157857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</m:oMath>
                  </a14:m>
                  <a:r>
                    <a:rPr lang="en-US" altLang="en-US" dirty="0">
                      <a:solidFill>
                        <a:schemeClr val="tx1"/>
                      </a:solidFill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C1307498-7415-E141-AF66-E6DCB4178ED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3971" y="4371228"/>
                  <a:ext cx="1578574" cy="461665"/>
                </a:xfrm>
                <a:prstGeom prst="rect">
                  <a:avLst/>
                </a:prstGeom>
                <a:blipFill>
                  <a:blip r:embed="rId7"/>
                  <a:stretch>
                    <a:fillRect l="-1600" b="-157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CDB17D5-AF7D-5943-9288-E1981208EE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21050" y="3742988"/>
              <a:ext cx="421095" cy="493130"/>
            </a:xfrm>
            <a:prstGeom prst="line">
              <a:avLst/>
            </a:prstGeom>
            <a:ln w="3810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7E94E89-2224-8F4E-A8DE-B951A22E0100}"/>
              </a:ext>
            </a:extLst>
          </p:cNvPr>
          <p:cNvGrpSpPr/>
          <p:nvPr/>
        </p:nvGrpSpPr>
        <p:grpSpPr>
          <a:xfrm>
            <a:off x="2254691" y="2452396"/>
            <a:ext cx="4473342" cy="974313"/>
            <a:chOff x="236887" y="2737647"/>
            <a:chExt cx="4473342" cy="974313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492F3B1-8A4B-8140-83B1-D695EBAD1835}"/>
                </a:ext>
              </a:extLst>
            </p:cNvPr>
            <p:cNvCxnSpPr>
              <a:cxnSpLocks/>
              <a:stCxn id="21" idx="0"/>
            </p:cNvCxnSpPr>
            <p:nvPr/>
          </p:nvCxnSpPr>
          <p:spPr>
            <a:xfrm flipV="1">
              <a:off x="733658" y="2737647"/>
              <a:ext cx="1476142" cy="512648"/>
            </a:xfrm>
            <a:prstGeom prst="line">
              <a:avLst/>
            </a:prstGeom>
            <a:ln w="3810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080F923C-0C36-AB49-B681-9D706155A19F}"/>
                    </a:ext>
                  </a:extLst>
                </p:cNvPr>
                <p:cNvSpPr/>
                <p:nvPr/>
              </p:nvSpPr>
              <p:spPr>
                <a:xfrm>
                  <a:off x="236887" y="3250295"/>
                  <a:ext cx="993542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080F923C-0C36-AB49-B681-9D706155A1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887" y="3250295"/>
                  <a:ext cx="993542" cy="461665"/>
                </a:xfrm>
                <a:prstGeom prst="rect">
                  <a:avLst/>
                </a:prstGeom>
                <a:blipFill>
                  <a:blip r:embed="rId8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C87E0973-A8B3-324F-904E-861C9CAFCC26}"/>
                    </a:ext>
                  </a:extLst>
                </p:cNvPr>
                <p:cNvSpPr/>
                <p:nvPr/>
              </p:nvSpPr>
              <p:spPr>
                <a:xfrm>
                  <a:off x="3722779" y="3232944"/>
                  <a:ext cx="987450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altLang="en-US" dirty="0">
                      <a:solidFill>
                        <a:schemeClr val="tx1"/>
                      </a:solidFill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C87E0973-A8B3-324F-904E-861C9CAFCC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2779" y="3232944"/>
                  <a:ext cx="987450" cy="461665"/>
                </a:xfrm>
                <a:prstGeom prst="rect">
                  <a:avLst/>
                </a:prstGeom>
                <a:blipFill>
                  <a:blip r:embed="rId9"/>
                  <a:stretch>
                    <a:fillRect l="-1266" b="-1891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C7142FD-EC52-204B-8DC3-915319ECA0F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09850" y="2738162"/>
              <a:ext cx="1730350" cy="494782"/>
            </a:xfrm>
            <a:prstGeom prst="line">
              <a:avLst/>
            </a:prstGeom>
            <a:ln w="3810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63">
                <a:extLst>
                  <a:ext uri="{FF2B5EF4-FFF2-40B4-BE49-F238E27FC236}">
                    <a16:creationId xmlns:a16="http://schemas.microsoft.com/office/drawing/2014/main" id="{1C9CA5A6-0125-8942-BE67-E0E2B11D122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465604" y="1890865"/>
                <a:ext cx="1752600" cy="53612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j-cs"/>
                        </a:rPr>
                        <m:t>𝑠</m:t>
                      </m:r>
                    </m:oMath>
                  </m:oMathPara>
                </a14:m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4" name="Rectangle 63">
                <a:extLst>
                  <a:ext uri="{FF2B5EF4-FFF2-40B4-BE49-F238E27FC236}">
                    <a16:creationId xmlns:a16="http://schemas.microsoft.com/office/drawing/2014/main" id="{1C9CA5A6-0125-8942-BE67-E0E2B11D1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5604" y="1890865"/>
                <a:ext cx="1752600" cy="53612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" name="Group 63">
            <a:extLst>
              <a:ext uri="{FF2B5EF4-FFF2-40B4-BE49-F238E27FC236}">
                <a16:creationId xmlns:a16="http://schemas.microsoft.com/office/drawing/2014/main" id="{D2385DB1-9388-CB48-BF9F-362BE8DD756E}"/>
              </a:ext>
            </a:extLst>
          </p:cNvPr>
          <p:cNvGrpSpPr/>
          <p:nvPr/>
        </p:nvGrpSpPr>
        <p:grpSpPr>
          <a:xfrm>
            <a:off x="1165433" y="4823763"/>
            <a:ext cx="6382886" cy="478419"/>
            <a:chOff x="1197574" y="5012160"/>
            <a:chExt cx="6382886" cy="47841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3E6E01F-1700-8948-99AB-8A13C47DF41C}"/>
                </a:ext>
              </a:extLst>
            </p:cNvPr>
            <p:cNvGrpSpPr/>
            <p:nvPr/>
          </p:nvGrpSpPr>
          <p:grpSpPr>
            <a:xfrm>
              <a:off x="1197574" y="5019148"/>
              <a:ext cx="1027229" cy="471431"/>
              <a:chOff x="4368800" y="5976006"/>
              <a:chExt cx="1027229" cy="471431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38B7D296-E7A1-C648-ADA5-BBA0BC4A34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68800" y="6015638"/>
                <a:ext cx="508000" cy="431799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ot"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50DFE35C-1BE8-0D48-81EE-28E2793CC63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966364" y="5976006"/>
                <a:ext cx="429665" cy="471431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ot"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4291A268-0B8A-0148-8FC8-292C95E5834D}"/>
                </a:ext>
              </a:extLst>
            </p:cNvPr>
            <p:cNvGrpSpPr/>
            <p:nvPr/>
          </p:nvGrpSpPr>
          <p:grpSpPr>
            <a:xfrm>
              <a:off x="2930126" y="5019148"/>
              <a:ext cx="1027229" cy="471431"/>
              <a:chOff x="4368800" y="5976006"/>
              <a:chExt cx="1027229" cy="471431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3F2A79CA-AA0E-A240-970D-83F2153798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68800" y="6015638"/>
                <a:ext cx="508000" cy="431799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ot"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AC050A43-EF54-5144-8B97-09AECA6146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966364" y="5976006"/>
                <a:ext cx="429665" cy="471431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ot"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B006285-F852-8148-9BBD-245C19A6C884}"/>
                </a:ext>
              </a:extLst>
            </p:cNvPr>
            <p:cNvGrpSpPr/>
            <p:nvPr/>
          </p:nvGrpSpPr>
          <p:grpSpPr>
            <a:xfrm>
              <a:off x="4736730" y="5012160"/>
              <a:ext cx="1027229" cy="471431"/>
              <a:chOff x="4368800" y="5976006"/>
              <a:chExt cx="1027229" cy="471431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D9C7BA26-22F6-A440-855E-85A934C9BE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68800" y="6015638"/>
                <a:ext cx="508000" cy="431799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ot"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3C4F8650-27A7-454E-99EC-47018D7F78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966364" y="5976006"/>
                <a:ext cx="429665" cy="471431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ot"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BF7D930-CFF9-904D-8F7F-33F82F4A14B4}"/>
                </a:ext>
              </a:extLst>
            </p:cNvPr>
            <p:cNvGrpSpPr/>
            <p:nvPr/>
          </p:nvGrpSpPr>
          <p:grpSpPr>
            <a:xfrm>
              <a:off x="6553231" y="5012160"/>
              <a:ext cx="1027229" cy="471431"/>
              <a:chOff x="4368800" y="5976006"/>
              <a:chExt cx="1027229" cy="471431"/>
            </a:xfrm>
          </p:grpSpPr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7BEF6325-F4BD-504D-A186-25683E437C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68800" y="6015638"/>
                <a:ext cx="508000" cy="431799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ot"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6A3069D1-C97E-2C4B-894C-C366AE0AE4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966364" y="5976006"/>
                <a:ext cx="429665" cy="471431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ot"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71042877-C087-B546-9F0C-6515C6069F72}"/>
                  </a:ext>
                </a:extLst>
              </p:cNvPr>
              <p:cNvSpPr/>
              <p:nvPr/>
            </p:nvSpPr>
            <p:spPr>
              <a:xfrm>
                <a:off x="20782" y="5499555"/>
                <a:ext cx="195893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en-US" sz="20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00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en-US" sz="20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en-US" sz="20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en-US" sz="20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en-US" sz="20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en-US" sz="20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en-US" sz="20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altLang="en-US" sz="2000" dirty="0">
                    <a:solidFill>
                      <a:srgbClr val="0033CC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sz="2000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71042877-C087-B546-9F0C-6515C6069F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2" y="5499555"/>
                <a:ext cx="1958934" cy="400110"/>
              </a:xfrm>
              <a:prstGeom prst="rect">
                <a:avLst/>
              </a:prstGeom>
              <a:blipFill>
                <a:blip r:embed="rId11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B18223C8-54BA-CC41-BC9D-954ACFBEF113}"/>
                  </a:ext>
                </a:extLst>
              </p:cNvPr>
              <p:cNvSpPr/>
              <p:nvPr/>
            </p:nvSpPr>
            <p:spPr>
              <a:xfrm>
                <a:off x="7084328" y="5499555"/>
                <a:ext cx="201702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000" b="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en-US" sz="2000" b="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000" b="0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en-US" sz="2000" b="0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en-US" sz="20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000" b="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en-US" sz="20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sz="2000" b="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en-US" sz="2000" b="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000" b="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en-US" sz="20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sz="20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b="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en-US" sz="2000" b="0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altLang="en-US" sz="2000" dirty="0">
                    <a:solidFill>
                      <a:srgbClr val="0033CC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sz="2000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B18223C8-54BA-CC41-BC9D-954ACFBEF1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4328" y="5499555"/>
                <a:ext cx="2017027" cy="400110"/>
              </a:xfrm>
              <a:prstGeom prst="rect">
                <a:avLst/>
              </a:prstGeom>
              <a:blipFill>
                <a:blip r:embed="rId12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BBC790BB-60B1-404B-9FF0-E0F548D142D2}"/>
                  </a:ext>
                </a:extLst>
              </p:cNvPr>
              <p:cNvSpPr/>
              <p:nvPr/>
            </p:nvSpPr>
            <p:spPr>
              <a:xfrm>
                <a:off x="2253200" y="5499555"/>
                <a:ext cx="2530052" cy="4277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000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en-US" sz="20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0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en-US" sz="2000" b="1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000" b="1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altLang="en-US" sz="2000" b="1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b>
                            </m:sSub>
                          </m:sub>
                        </m:sSub>
                        <m:r>
                          <a:rPr lang="en-US" altLang="en-US" sz="20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000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sSub>
                          <m:sSubPr>
                            <m:ctrlPr>
                              <a:rPr lang="en-US" altLang="en-US" sz="20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0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en-US" sz="2000" b="1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  <m:r>
                              <a:rPr lang="en-US" sz="2000" b="1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−</m:t>
                            </m:r>
                            <m:r>
                              <a:rPr lang="en-US" sz="2000" b="1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sub>
                        </m:sSub>
                      </m:sub>
                    </m:sSub>
                    <m:r>
                      <a:rPr lang="en-US" altLang="en-US" sz="2000" b="1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en-US" sz="2000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000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sSub>
                          <m:sSubPr>
                            <m:ctrlPr>
                              <a:rPr lang="en-US" altLang="en-US" sz="20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0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en-US" sz="2000" b="1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sub>
                    </m:sSub>
                    <m:r>
                      <a:rPr lang="en-US" altLang="en-US" sz="2000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b="1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altLang="en-US" sz="2000" b="1" i="1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altLang="en-US" sz="2000" b="1" dirty="0">
                    <a:solidFill>
                      <a:srgbClr val="0033CC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sz="2000" b="1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BBC790BB-60B1-404B-9FF0-E0F548D142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200" y="5499555"/>
                <a:ext cx="2530052" cy="427746"/>
              </a:xfrm>
              <a:prstGeom prst="rect">
                <a:avLst/>
              </a:prstGeom>
              <a:blipFill>
                <a:blip r:embed="rId13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Freeform 62">
            <a:extLst>
              <a:ext uri="{FF2B5EF4-FFF2-40B4-BE49-F238E27FC236}">
                <a16:creationId xmlns:a16="http://schemas.microsoft.com/office/drawing/2014/main" id="{E077DD23-E58E-EB49-836F-C2A6B654E11C}"/>
              </a:ext>
            </a:extLst>
          </p:cNvPr>
          <p:cNvSpPr/>
          <p:nvPr/>
        </p:nvSpPr>
        <p:spPr bwMode="auto">
          <a:xfrm>
            <a:off x="2660259" y="2389703"/>
            <a:ext cx="1460500" cy="2946473"/>
          </a:xfrm>
          <a:custGeom>
            <a:avLst/>
            <a:gdLst>
              <a:gd name="connsiteX0" fmla="*/ 1460500 w 1460500"/>
              <a:gd name="connsiteY0" fmla="*/ 0 h 2946473"/>
              <a:gd name="connsiteX1" fmla="*/ 1244600 w 1460500"/>
              <a:gd name="connsiteY1" fmla="*/ 38100 h 2946473"/>
              <a:gd name="connsiteX2" fmla="*/ 1168400 w 1460500"/>
              <a:gd name="connsiteY2" fmla="*/ 63500 h 2946473"/>
              <a:gd name="connsiteX3" fmla="*/ 1117600 w 1460500"/>
              <a:gd name="connsiteY3" fmla="*/ 88900 h 2946473"/>
              <a:gd name="connsiteX4" fmla="*/ 1054100 w 1460500"/>
              <a:gd name="connsiteY4" fmla="*/ 101600 h 2946473"/>
              <a:gd name="connsiteX5" fmla="*/ 952500 w 1460500"/>
              <a:gd name="connsiteY5" fmla="*/ 152400 h 2946473"/>
              <a:gd name="connsiteX6" fmla="*/ 914400 w 1460500"/>
              <a:gd name="connsiteY6" fmla="*/ 177800 h 2946473"/>
              <a:gd name="connsiteX7" fmla="*/ 787400 w 1460500"/>
              <a:gd name="connsiteY7" fmla="*/ 215900 h 2946473"/>
              <a:gd name="connsiteX8" fmla="*/ 736600 w 1460500"/>
              <a:gd name="connsiteY8" fmla="*/ 241300 h 2946473"/>
              <a:gd name="connsiteX9" fmla="*/ 698500 w 1460500"/>
              <a:gd name="connsiteY9" fmla="*/ 266700 h 2946473"/>
              <a:gd name="connsiteX10" fmla="*/ 660400 w 1460500"/>
              <a:gd name="connsiteY10" fmla="*/ 279400 h 2946473"/>
              <a:gd name="connsiteX11" fmla="*/ 622300 w 1460500"/>
              <a:gd name="connsiteY11" fmla="*/ 304800 h 2946473"/>
              <a:gd name="connsiteX12" fmla="*/ 546100 w 1460500"/>
              <a:gd name="connsiteY12" fmla="*/ 330200 h 2946473"/>
              <a:gd name="connsiteX13" fmla="*/ 508000 w 1460500"/>
              <a:gd name="connsiteY13" fmla="*/ 342900 h 2946473"/>
              <a:gd name="connsiteX14" fmla="*/ 469900 w 1460500"/>
              <a:gd name="connsiteY14" fmla="*/ 368300 h 2946473"/>
              <a:gd name="connsiteX15" fmla="*/ 393700 w 1460500"/>
              <a:gd name="connsiteY15" fmla="*/ 393700 h 2946473"/>
              <a:gd name="connsiteX16" fmla="*/ 355600 w 1460500"/>
              <a:gd name="connsiteY16" fmla="*/ 406400 h 2946473"/>
              <a:gd name="connsiteX17" fmla="*/ 317500 w 1460500"/>
              <a:gd name="connsiteY17" fmla="*/ 431800 h 2946473"/>
              <a:gd name="connsiteX18" fmla="*/ 241300 w 1460500"/>
              <a:gd name="connsiteY18" fmla="*/ 457200 h 2946473"/>
              <a:gd name="connsiteX19" fmla="*/ 203200 w 1460500"/>
              <a:gd name="connsiteY19" fmla="*/ 482600 h 2946473"/>
              <a:gd name="connsiteX20" fmla="*/ 127000 w 1460500"/>
              <a:gd name="connsiteY20" fmla="*/ 508000 h 2946473"/>
              <a:gd name="connsiteX21" fmla="*/ 88900 w 1460500"/>
              <a:gd name="connsiteY21" fmla="*/ 533400 h 2946473"/>
              <a:gd name="connsiteX22" fmla="*/ 12700 w 1460500"/>
              <a:gd name="connsiteY22" fmla="*/ 571500 h 2946473"/>
              <a:gd name="connsiteX23" fmla="*/ 0 w 1460500"/>
              <a:gd name="connsiteY23" fmla="*/ 609600 h 2946473"/>
              <a:gd name="connsiteX24" fmla="*/ 12700 w 1460500"/>
              <a:gd name="connsiteY24" fmla="*/ 673100 h 2946473"/>
              <a:gd name="connsiteX25" fmla="*/ 88900 w 1460500"/>
              <a:gd name="connsiteY25" fmla="*/ 825500 h 2946473"/>
              <a:gd name="connsiteX26" fmla="*/ 114300 w 1460500"/>
              <a:gd name="connsiteY26" fmla="*/ 863600 h 2946473"/>
              <a:gd name="connsiteX27" fmla="*/ 152400 w 1460500"/>
              <a:gd name="connsiteY27" fmla="*/ 901700 h 2946473"/>
              <a:gd name="connsiteX28" fmla="*/ 177800 w 1460500"/>
              <a:gd name="connsiteY28" fmla="*/ 939800 h 2946473"/>
              <a:gd name="connsiteX29" fmla="*/ 254000 w 1460500"/>
              <a:gd name="connsiteY29" fmla="*/ 1003300 h 2946473"/>
              <a:gd name="connsiteX30" fmla="*/ 381000 w 1460500"/>
              <a:gd name="connsiteY30" fmla="*/ 1193800 h 2946473"/>
              <a:gd name="connsiteX31" fmla="*/ 431800 w 1460500"/>
              <a:gd name="connsiteY31" fmla="*/ 1270000 h 2946473"/>
              <a:gd name="connsiteX32" fmla="*/ 457200 w 1460500"/>
              <a:gd name="connsiteY32" fmla="*/ 1308100 h 2946473"/>
              <a:gd name="connsiteX33" fmla="*/ 546100 w 1460500"/>
              <a:gd name="connsiteY33" fmla="*/ 1422400 h 2946473"/>
              <a:gd name="connsiteX34" fmla="*/ 571500 w 1460500"/>
              <a:gd name="connsiteY34" fmla="*/ 1473200 h 2946473"/>
              <a:gd name="connsiteX35" fmla="*/ 596900 w 1460500"/>
              <a:gd name="connsiteY35" fmla="*/ 1549400 h 2946473"/>
              <a:gd name="connsiteX36" fmla="*/ 622300 w 1460500"/>
              <a:gd name="connsiteY36" fmla="*/ 1587500 h 2946473"/>
              <a:gd name="connsiteX37" fmla="*/ 647700 w 1460500"/>
              <a:gd name="connsiteY37" fmla="*/ 1663700 h 2946473"/>
              <a:gd name="connsiteX38" fmla="*/ 774700 w 1460500"/>
              <a:gd name="connsiteY38" fmla="*/ 1854200 h 2946473"/>
              <a:gd name="connsiteX39" fmla="*/ 800100 w 1460500"/>
              <a:gd name="connsiteY39" fmla="*/ 1892300 h 2946473"/>
              <a:gd name="connsiteX40" fmla="*/ 889000 w 1460500"/>
              <a:gd name="connsiteY40" fmla="*/ 2006600 h 2946473"/>
              <a:gd name="connsiteX41" fmla="*/ 927100 w 1460500"/>
              <a:gd name="connsiteY41" fmla="*/ 2120900 h 2946473"/>
              <a:gd name="connsiteX42" fmla="*/ 965200 w 1460500"/>
              <a:gd name="connsiteY42" fmla="*/ 2235200 h 2946473"/>
              <a:gd name="connsiteX43" fmla="*/ 977900 w 1460500"/>
              <a:gd name="connsiteY43" fmla="*/ 2273300 h 2946473"/>
              <a:gd name="connsiteX44" fmla="*/ 914400 w 1460500"/>
              <a:gd name="connsiteY44" fmla="*/ 2324100 h 2946473"/>
              <a:gd name="connsiteX45" fmla="*/ 876300 w 1460500"/>
              <a:gd name="connsiteY45" fmla="*/ 2362200 h 2946473"/>
              <a:gd name="connsiteX46" fmla="*/ 838200 w 1460500"/>
              <a:gd name="connsiteY46" fmla="*/ 2387600 h 2946473"/>
              <a:gd name="connsiteX47" fmla="*/ 774700 w 1460500"/>
              <a:gd name="connsiteY47" fmla="*/ 2463800 h 2946473"/>
              <a:gd name="connsiteX48" fmla="*/ 685800 w 1460500"/>
              <a:gd name="connsiteY48" fmla="*/ 2565400 h 2946473"/>
              <a:gd name="connsiteX49" fmla="*/ 622300 w 1460500"/>
              <a:gd name="connsiteY49" fmla="*/ 2641600 h 2946473"/>
              <a:gd name="connsiteX50" fmla="*/ 596900 w 1460500"/>
              <a:gd name="connsiteY50" fmla="*/ 2679700 h 2946473"/>
              <a:gd name="connsiteX51" fmla="*/ 558800 w 1460500"/>
              <a:gd name="connsiteY51" fmla="*/ 2705100 h 2946473"/>
              <a:gd name="connsiteX52" fmla="*/ 520700 w 1460500"/>
              <a:gd name="connsiteY52" fmla="*/ 2743200 h 2946473"/>
              <a:gd name="connsiteX53" fmla="*/ 406400 w 1460500"/>
              <a:gd name="connsiteY53" fmla="*/ 2819400 h 2946473"/>
              <a:gd name="connsiteX54" fmla="*/ 368300 w 1460500"/>
              <a:gd name="connsiteY54" fmla="*/ 2844800 h 2946473"/>
              <a:gd name="connsiteX55" fmla="*/ 292100 w 1460500"/>
              <a:gd name="connsiteY55" fmla="*/ 2908300 h 2946473"/>
              <a:gd name="connsiteX56" fmla="*/ 254000 w 1460500"/>
              <a:gd name="connsiteY56" fmla="*/ 2946400 h 294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460500" h="2946473">
                <a:moveTo>
                  <a:pt x="1460500" y="0"/>
                </a:moveTo>
                <a:cubicBezTo>
                  <a:pt x="1404750" y="7964"/>
                  <a:pt x="1291506" y="22465"/>
                  <a:pt x="1244600" y="38100"/>
                </a:cubicBezTo>
                <a:cubicBezTo>
                  <a:pt x="1219200" y="46567"/>
                  <a:pt x="1192347" y="51526"/>
                  <a:pt x="1168400" y="63500"/>
                </a:cubicBezTo>
                <a:cubicBezTo>
                  <a:pt x="1151467" y="71967"/>
                  <a:pt x="1135561" y="82913"/>
                  <a:pt x="1117600" y="88900"/>
                </a:cubicBezTo>
                <a:cubicBezTo>
                  <a:pt x="1097122" y="95726"/>
                  <a:pt x="1075267" y="97367"/>
                  <a:pt x="1054100" y="101600"/>
                </a:cubicBezTo>
                <a:cubicBezTo>
                  <a:pt x="1020233" y="118533"/>
                  <a:pt x="984005" y="131397"/>
                  <a:pt x="952500" y="152400"/>
                </a:cubicBezTo>
                <a:cubicBezTo>
                  <a:pt x="939800" y="160867"/>
                  <a:pt x="928429" y="171787"/>
                  <a:pt x="914400" y="177800"/>
                </a:cubicBezTo>
                <a:cubicBezTo>
                  <a:pt x="786789" y="232490"/>
                  <a:pt x="958139" y="130531"/>
                  <a:pt x="787400" y="215900"/>
                </a:cubicBezTo>
                <a:cubicBezTo>
                  <a:pt x="770467" y="224367"/>
                  <a:pt x="753038" y="231907"/>
                  <a:pt x="736600" y="241300"/>
                </a:cubicBezTo>
                <a:cubicBezTo>
                  <a:pt x="723348" y="248873"/>
                  <a:pt x="712152" y="259874"/>
                  <a:pt x="698500" y="266700"/>
                </a:cubicBezTo>
                <a:cubicBezTo>
                  <a:pt x="686526" y="272687"/>
                  <a:pt x="672374" y="273413"/>
                  <a:pt x="660400" y="279400"/>
                </a:cubicBezTo>
                <a:cubicBezTo>
                  <a:pt x="646748" y="286226"/>
                  <a:pt x="636248" y="298601"/>
                  <a:pt x="622300" y="304800"/>
                </a:cubicBezTo>
                <a:cubicBezTo>
                  <a:pt x="597834" y="315674"/>
                  <a:pt x="571500" y="321733"/>
                  <a:pt x="546100" y="330200"/>
                </a:cubicBezTo>
                <a:cubicBezTo>
                  <a:pt x="533400" y="334433"/>
                  <a:pt x="519139" y="335474"/>
                  <a:pt x="508000" y="342900"/>
                </a:cubicBezTo>
                <a:cubicBezTo>
                  <a:pt x="495300" y="351367"/>
                  <a:pt x="483848" y="362101"/>
                  <a:pt x="469900" y="368300"/>
                </a:cubicBezTo>
                <a:cubicBezTo>
                  <a:pt x="445434" y="379174"/>
                  <a:pt x="419100" y="385233"/>
                  <a:pt x="393700" y="393700"/>
                </a:cubicBezTo>
                <a:cubicBezTo>
                  <a:pt x="381000" y="397933"/>
                  <a:pt x="366739" y="398974"/>
                  <a:pt x="355600" y="406400"/>
                </a:cubicBezTo>
                <a:cubicBezTo>
                  <a:pt x="342900" y="414867"/>
                  <a:pt x="331448" y="425601"/>
                  <a:pt x="317500" y="431800"/>
                </a:cubicBezTo>
                <a:cubicBezTo>
                  <a:pt x="293034" y="442674"/>
                  <a:pt x="263577" y="442348"/>
                  <a:pt x="241300" y="457200"/>
                </a:cubicBezTo>
                <a:cubicBezTo>
                  <a:pt x="228600" y="465667"/>
                  <a:pt x="217148" y="476401"/>
                  <a:pt x="203200" y="482600"/>
                </a:cubicBezTo>
                <a:cubicBezTo>
                  <a:pt x="178734" y="493474"/>
                  <a:pt x="149277" y="493148"/>
                  <a:pt x="127000" y="508000"/>
                </a:cubicBezTo>
                <a:cubicBezTo>
                  <a:pt x="114300" y="516467"/>
                  <a:pt x="102552" y="526574"/>
                  <a:pt x="88900" y="533400"/>
                </a:cubicBezTo>
                <a:cubicBezTo>
                  <a:pt x="-16260" y="585980"/>
                  <a:pt x="121889" y="498707"/>
                  <a:pt x="12700" y="571500"/>
                </a:cubicBezTo>
                <a:cubicBezTo>
                  <a:pt x="8467" y="584200"/>
                  <a:pt x="0" y="596213"/>
                  <a:pt x="0" y="609600"/>
                </a:cubicBezTo>
                <a:cubicBezTo>
                  <a:pt x="0" y="631186"/>
                  <a:pt x="7020" y="652275"/>
                  <a:pt x="12700" y="673100"/>
                </a:cubicBezTo>
                <a:cubicBezTo>
                  <a:pt x="36968" y="762082"/>
                  <a:pt x="35546" y="745469"/>
                  <a:pt x="88900" y="825500"/>
                </a:cubicBezTo>
                <a:cubicBezTo>
                  <a:pt x="97367" y="838200"/>
                  <a:pt x="103507" y="852807"/>
                  <a:pt x="114300" y="863600"/>
                </a:cubicBezTo>
                <a:cubicBezTo>
                  <a:pt x="127000" y="876300"/>
                  <a:pt x="140902" y="887902"/>
                  <a:pt x="152400" y="901700"/>
                </a:cubicBezTo>
                <a:cubicBezTo>
                  <a:pt x="162171" y="913426"/>
                  <a:pt x="168029" y="928074"/>
                  <a:pt x="177800" y="939800"/>
                </a:cubicBezTo>
                <a:cubicBezTo>
                  <a:pt x="208358" y="976470"/>
                  <a:pt x="216538" y="978325"/>
                  <a:pt x="254000" y="1003300"/>
                </a:cubicBezTo>
                <a:lnTo>
                  <a:pt x="381000" y="1193800"/>
                </a:lnTo>
                <a:lnTo>
                  <a:pt x="431800" y="1270000"/>
                </a:lnTo>
                <a:cubicBezTo>
                  <a:pt x="440267" y="1282700"/>
                  <a:pt x="446407" y="1297307"/>
                  <a:pt x="457200" y="1308100"/>
                </a:cubicBezTo>
                <a:cubicBezTo>
                  <a:pt x="499011" y="1349911"/>
                  <a:pt x="515719" y="1361637"/>
                  <a:pt x="546100" y="1422400"/>
                </a:cubicBezTo>
                <a:cubicBezTo>
                  <a:pt x="554567" y="1439333"/>
                  <a:pt x="564469" y="1455622"/>
                  <a:pt x="571500" y="1473200"/>
                </a:cubicBezTo>
                <a:cubicBezTo>
                  <a:pt x="581444" y="1498059"/>
                  <a:pt x="582048" y="1527123"/>
                  <a:pt x="596900" y="1549400"/>
                </a:cubicBezTo>
                <a:cubicBezTo>
                  <a:pt x="605367" y="1562100"/>
                  <a:pt x="616101" y="1573552"/>
                  <a:pt x="622300" y="1587500"/>
                </a:cubicBezTo>
                <a:cubicBezTo>
                  <a:pt x="633174" y="1611966"/>
                  <a:pt x="632848" y="1641423"/>
                  <a:pt x="647700" y="1663700"/>
                </a:cubicBezTo>
                <a:lnTo>
                  <a:pt x="774700" y="1854200"/>
                </a:lnTo>
                <a:cubicBezTo>
                  <a:pt x="783167" y="1866900"/>
                  <a:pt x="789307" y="1881507"/>
                  <a:pt x="800100" y="1892300"/>
                </a:cubicBezTo>
                <a:cubicBezTo>
                  <a:pt x="832974" y="1925174"/>
                  <a:pt x="873809" y="1961028"/>
                  <a:pt x="889000" y="2006600"/>
                </a:cubicBezTo>
                <a:lnTo>
                  <a:pt x="927100" y="2120900"/>
                </a:lnTo>
                <a:lnTo>
                  <a:pt x="965200" y="2235200"/>
                </a:lnTo>
                <a:lnTo>
                  <a:pt x="977900" y="2273300"/>
                </a:lnTo>
                <a:cubicBezTo>
                  <a:pt x="921094" y="2358509"/>
                  <a:pt x="988012" y="2275025"/>
                  <a:pt x="914400" y="2324100"/>
                </a:cubicBezTo>
                <a:cubicBezTo>
                  <a:pt x="899456" y="2334063"/>
                  <a:pt x="890098" y="2350702"/>
                  <a:pt x="876300" y="2362200"/>
                </a:cubicBezTo>
                <a:cubicBezTo>
                  <a:pt x="864574" y="2371971"/>
                  <a:pt x="850900" y="2379133"/>
                  <a:pt x="838200" y="2387600"/>
                </a:cubicBezTo>
                <a:cubicBezTo>
                  <a:pt x="747436" y="2523746"/>
                  <a:pt x="888783" y="2317121"/>
                  <a:pt x="774700" y="2463800"/>
                </a:cubicBezTo>
                <a:cubicBezTo>
                  <a:pt x="694918" y="2566377"/>
                  <a:pt x="759558" y="2516228"/>
                  <a:pt x="685800" y="2565400"/>
                </a:cubicBezTo>
                <a:cubicBezTo>
                  <a:pt x="622737" y="2659995"/>
                  <a:pt x="703788" y="2543814"/>
                  <a:pt x="622300" y="2641600"/>
                </a:cubicBezTo>
                <a:cubicBezTo>
                  <a:pt x="612529" y="2653326"/>
                  <a:pt x="607693" y="2668907"/>
                  <a:pt x="596900" y="2679700"/>
                </a:cubicBezTo>
                <a:cubicBezTo>
                  <a:pt x="586107" y="2690493"/>
                  <a:pt x="570526" y="2695329"/>
                  <a:pt x="558800" y="2705100"/>
                </a:cubicBezTo>
                <a:cubicBezTo>
                  <a:pt x="545002" y="2716598"/>
                  <a:pt x="534877" y="2732173"/>
                  <a:pt x="520700" y="2743200"/>
                </a:cubicBezTo>
                <a:lnTo>
                  <a:pt x="406400" y="2819400"/>
                </a:lnTo>
                <a:cubicBezTo>
                  <a:pt x="393700" y="2827867"/>
                  <a:pt x="379093" y="2834007"/>
                  <a:pt x="368300" y="2844800"/>
                </a:cubicBezTo>
                <a:cubicBezTo>
                  <a:pt x="319407" y="2893693"/>
                  <a:pt x="345144" y="2872937"/>
                  <a:pt x="292100" y="2908300"/>
                </a:cubicBezTo>
                <a:cubicBezTo>
                  <a:pt x="264352" y="2949922"/>
                  <a:pt x="281964" y="2946400"/>
                  <a:pt x="254000" y="2946400"/>
                </a:cubicBezTo>
              </a:path>
            </a:pathLst>
          </a:custGeom>
          <a:noFill/>
          <a:ln w="50800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9F651AF5-DA73-4B49-8DEA-3C96314BF9DE}"/>
              </a:ext>
            </a:extLst>
          </p:cNvPr>
          <p:cNvCxnSpPr/>
          <p:nvPr/>
        </p:nvCxnSpPr>
        <p:spPr bwMode="auto">
          <a:xfrm>
            <a:off x="8578459" y="2021403"/>
            <a:ext cx="0" cy="33406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Rectangle 63">
                <a:extLst>
                  <a:ext uri="{FF2B5EF4-FFF2-40B4-BE49-F238E27FC236}">
                    <a16:creationId xmlns:a16="http://schemas.microsoft.com/office/drawing/2014/main" id="{7F4BE3E8-32A4-E445-A127-8CD5496F082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 rot="5400000">
                <a:off x="7930759" y="3527239"/>
                <a:ext cx="1752600" cy="53612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algn="l"/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Depth </a:t>
                </a:r>
                <a14:m>
                  <m:oMath xmlns:m="http://schemas.openxmlformats.org/officeDocument/2006/math">
                    <m:r>
                      <a:rPr kumimoji="0" lang="en-US" alt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𝑙</m:t>
                    </m:r>
                  </m:oMath>
                </a14:m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</a:p>
            </p:txBody>
          </p:sp>
        </mc:Choice>
        <mc:Fallback>
          <p:sp>
            <p:nvSpPr>
              <p:cNvPr id="67" name="Rectangle 63">
                <a:extLst>
                  <a:ext uri="{FF2B5EF4-FFF2-40B4-BE49-F238E27FC236}">
                    <a16:creationId xmlns:a16="http://schemas.microsoft.com/office/drawing/2014/main" id="{7F4BE3E8-32A4-E445-A127-8CD5496F0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930759" y="3527239"/>
                <a:ext cx="1752600" cy="536128"/>
              </a:xfrm>
              <a:prstGeom prst="rect">
                <a:avLst/>
              </a:prstGeom>
              <a:blipFill>
                <a:blip r:embed="rId14"/>
                <a:stretch>
                  <a:fillRect l="-6977" t="-3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Rectangle 63">
                <a:extLst>
                  <a:ext uri="{FF2B5EF4-FFF2-40B4-BE49-F238E27FC236}">
                    <a16:creationId xmlns:a16="http://schemas.microsoft.com/office/drawing/2014/main" id="{FEA23617-E4C1-B448-8826-35396BC77C6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0781" y="6027462"/>
                <a:ext cx="9054341" cy="95691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algn="l"/>
                <a:r>
                  <a:rPr lang="en-US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L</a:t>
                </a:r>
                <a:r>
                  <a:rPr kumimoji="0" lang="en-US" alt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eaf</a:t>
                </a:r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arrived</a:t>
                </a:r>
                <a:r>
                  <a:rPr kumimoji="0" lang="en-US" altLang="en-US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at </a:t>
                </a:r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by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alt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altLang="en-US" sz="2400" b="0" i="1" baseline="300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</a:t>
                </a:r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defines</a:t>
                </a:r>
                <a:r>
                  <a:rPr kumimoji="0" lang="en-US" altLang="en-US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</a:t>
                </a:r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the function </a:t>
                </a:r>
                <a:r>
                  <a:rPr kumimoji="0" lang="en-US" altLang="en-US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value at x</a:t>
                </a:r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..</a:t>
                </a:r>
                <a:r>
                  <a:rPr kumimoji="0" lang="en-US" altLang="en-US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</a:t>
                </a:r>
                <a:r>
                  <a:rPr lang="en-US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So</a:t>
                </a:r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𝑙𝑒𝑎𝑓</m:t>
                    </m:r>
                    <m:r>
                      <a:rPr lang="en-US" alt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𝑣𝑎𝑙𝑢𝑒</m:t>
                    </m:r>
                    <m:r>
                      <a:rPr lang="en-US" alt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en-US" alt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𝑝𝑎𝑡ℎ</m:t>
                    </m:r>
                    <m:r>
                      <a:rPr lang="en-US" alt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</a:t>
                </a:r>
                <a:r>
                  <a:rPr kumimoji="0" lang="en-US" altLang="en-US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 m bit output?</a:t>
                </a:r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American Typewriter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69" name="Rectangle 63">
                <a:extLst>
                  <a:ext uri="{FF2B5EF4-FFF2-40B4-BE49-F238E27FC236}">
                    <a16:creationId xmlns:a16="http://schemas.microsoft.com/office/drawing/2014/main" id="{FEA23617-E4C1-B448-8826-35396BC77C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1" y="6027462"/>
                <a:ext cx="9054341" cy="956916"/>
              </a:xfrm>
              <a:prstGeom prst="rect">
                <a:avLst/>
              </a:prstGeom>
              <a:blipFill>
                <a:blip r:embed="rId15"/>
                <a:stretch>
                  <a:fillRect l="-980" b="-6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064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3" grpId="0" animBg="1"/>
      <p:bldP spid="67" grpId="0"/>
      <p:bldP spid="6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>
            <a:extLst>
              <a:ext uri="{FF2B5EF4-FFF2-40B4-BE49-F238E27FC236}">
                <a16:creationId xmlns:a16="http://schemas.microsoft.com/office/drawing/2014/main" id="{842116AE-80A0-0048-87AE-A6F460523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222827"/>
            <a:ext cx="2133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8" name="Oval 4">
            <a:extLst>
              <a:ext uri="{FF2B5EF4-FFF2-40B4-BE49-F238E27FC236}">
                <a16:creationId xmlns:a16="http://schemas.microsoft.com/office/drawing/2014/main" id="{70D0B284-629C-DB47-9FE4-46145B1C9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470227"/>
            <a:ext cx="1219200" cy="9906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5">
                <a:extLst>
                  <a:ext uri="{FF2B5EF4-FFF2-40B4-BE49-F238E27FC236}">
                    <a16:creationId xmlns:a16="http://schemas.microsoft.com/office/drawing/2014/main" id="{28972D30-ED1C-EC4F-8204-5E5DC3D76D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70276" y="3678983"/>
                <a:ext cx="1112484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𝑓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ℱ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 Box 5">
                <a:extLst>
                  <a:ext uri="{FF2B5EF4-FFF2-40B4-BE49-F238E27FC236}">
                    <a16:creationId xmlns:a16="http://schemas.microsoft.com/office/drawing/2014/main" id="{28972D30-ED1C-EC4F-8204-5E5DC3D76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0276" y="3678983"/>
                <a:ext cx="1112484" cy="461665"/>
              </a:xfrm>
              <a:prstGeom prst="rect">
                <a:avLst/>
              </a:prstGeom>
              <a:blipFill>
                <a:blip r:embed="rId3"/>
                <a:stretch>
                  <a:fillRect l="-4545" b="-1891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 Box 6">
            <a:extLst>
              <a:ext uri="{FF2B5EF4-FFF2-40B4-BE49-F238E27FC236}">
                <a16:creationId xmlns:a16="http://schemas.microsoft.com/office/drawing/2014/main" id="{AD2BC90D-3266-B342-B9DB-D8627DDFE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414665"/>
            <a:ext cx="2286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Distinguisher D </a:t>
            </a:r>
          </a:p>
        </p:txBody>
      </p:sp>
      <p:sp>
        <p:nvSpPr>
          <p:cNvPr id="23" name="AutoShape 9">
            <a:extLst>
              <a:ext uri="{FF2B5EF4-FFF2-40B4-BE49-F238E27FC236}">
                <a16:creationId xmlns:a16="http://schemas.microsoft.com/office/drawing/2014/main" id="{2C82E991-9E38-DD4F-9540-7CFFAE515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4720" y="4454195"/>
            <a:ext cx="152400" cy="668148"/>
          </a:xfrm>
          <a:prstGeom prst="upArrow">
            <a:avLst>
              <a:gd name="adj1" fmla="val 50000"/>
              <a:gd name="adj2" fmla="val 17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25" name="Text Box 11">
            <a:extLst>
              <a:ext uri="{FF2B5EF4-FFF2-40B4-BE49-F238E27FC236}">
                <a16:creationId xmlns:a16="http://schemas.microsoft.com/office/drawing/2014/main" id="{7D5018E3-C1A7-8B4D-B2F2-83A5B77BA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446" y="2727663"/>
            <a:ext cx="4038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79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The pseudorandom world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 Box 26">
                <a:extLst>
                  <a:ext uri="{FF2B5EF4-FFF2-40B4-BE49-F238E27FC236}">
                    <a16:creationId xmlns:a16="http://schemas.microsoft.com/office/drawing/2014/main" id="{7D0C78AA-685E-1643-9710-576A9CA575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9541" y="1560738"/>
                <a:ext cx="3490571" cy="4723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Pr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⁡[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←</m:t>
                          </m:r>
                          <m:r>
                            <m:rPr>
                              <m:nor/>
                            </m:rP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33CC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33CC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ℱ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33CC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ℓ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: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kumimoji="0" lang="en-US" alt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𝐷</m:t>
                          </m:r>
                        </m:e>
                        <m:sup>
                          <m:r>
                            <a:rPr kumimoji="0" lang="en-US" alt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𝑓</m:t>
                          </m:r>
                        </m:sup>
                      </m:sSup>
                      <m:d>
                        <m:dPr>
                          <m:ctrlPr>
                            <a:rPr kumimoji="0" lang="en-US" alt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33C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33CC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alt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33CC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kumimoji="0" lang="en-US" alt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33CC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=1]</m:t>
                      </m:r>
                    </m:oMath>
                  </m:oMathPara>
                </a14:m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4" name="Text Box 26">
                <a:extLst>
                  <a:ext uri="{FF2B5EF4-FFF2-40B4-BE49-F238E27FC236}">
                    <a16:creationId xmlns:a16="http://schemas.microsoft.com/office/drawing/2014/main" id="{7D0C78AA-685E-1643-9710-576A9CA575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541" y="1560738"/>
                <a:ext cx="3490571" cy="472373"/>
              </a:xfrm>
              <a:prstGeom prst="rect">
                <a:avLst/>
              </a:prstGeom>
              <a:blipFill>
                <a:blip r:embed="rId4"/>
                <a:stretch>
                  <a:fillRect b="-1794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Box 5">
                <a:extLst>
                  <a:ext uri="{FF2B5EF4-FFF2-40B4-BE49-F238E27FC236}">
                    <a16:creationId xmlns:a16="http://schemas.microsoft.com/office/drawing/2014/main" id="{0BDEB0ED-4E45-2F45-9BF2-3F1572C2BD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4905" y="4516527"/>
                <a:ext cx="44242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5" name="Text Box 5">
                <a:extLst>
                  <a:ext uri="{FF2B5EF4-FFF2-40B4-BE49-F238E27FC236}">
                    <a16:creationId xmlns:a16="http://schemas.microsoft.com/office/drawing/2014/main" id="{0BDEB0ED-4E45-2F45-9BF2-3F1572C2BD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4905" y="4516527"/>
                <a:ext cx="44242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utoShape 9">
            <a:extLst>
              <a:ext uri="{FF2B5EF4-FFF2-40B4-BE49-F238E27FC236}">
                <a16:creationId xmlns:a16="http://schemas.microsoft.com/office/drawing/2014/main" id="{017B747A-AF44-3B4D-B679-8175859D60C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421640" y="4451783"/>
            <a:ext cx="129160" cy="709330"/>
          </a:xfrm>
          <a:prstGeom prst="upArrow">
            <a:avLst>
              <a:gd name="adj1" fmla="val 50000"/>
              <a:gd name="adj2" fmla="val 17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Box 5">
                <a:extLst>
                  <a:ext uri="{FF2B5EF4-FFF2-40B4-BE49-F238E27FC236}">
                    <a16:creationId xmlns:a16="http://schemas.microsoft.com/office/drawing/2014/main" id="{F07CF557-A1BE-B54D-942C-00A58641A3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90800" y="4460827"/>
                <a:ext cx="87786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79F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Text Box 5">
                <a:extLst>
                  <a:ext uri="{FF2B5EF4-FFF2-40B4-BE49-F238E27FC236}">
                    <a16:creationId xmlns:a16="http://schemas.microsoft.com/office/drawing/2014/main" id="{F07CF557-A1BE-B54D-942C-00A58641A3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4460827"/>
                <a:ext cx="877869" cy="461665"/>
              </a:xfrm>
              <a:prstGeom prst="rect">
                <a:avLst/>
              </a:prstGeom>
              <a:blipFill>
                <a:blip r:embed="rId6"/>
                <a:stretch>
                  <a:fillRect l="-1429" b="-1891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56CCCD37-33D9-454B-97EE-048F6666E714}"/>
              </a:ext>
            </a:extLst>
          </p:cNvPr>
          <p:cNvGrpSpPr/>
          <p:nvPr/>
        </p:nvGrpSpPr>
        <p:grpSpPr>
          <a:xfrm>
            <a:off x="5410200" y="2697703"/>
            <a:ext cx="4038600" cy="3200400"/>
            <a:chOff x="5410200" y="1600200"/>
            <a:chExt cx="4038600" cy="3200400"/>
          </a:xfrm>
        </p:grpSpPr>
        <p:sp>
          <p:nvSpPr>
            <p:cNvPr id="39" name="Text Box 11">
              <a:extLst>
                <a:ext uri="{FF2B5EF4-FFF2-40B4-BE49-F238E27FC236}">
                  <a16:creationId xmlns:a16="http://schemas.microsoft.com/office/drawing/2014/main" id="{CA5FECD9-878D-E544-A64D-BC7049A8D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0200" y="1600200"/>
              <a:ext cx="40386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The random world </a:t>
              </a:r>
            </a:p>
          </p:txBody>
        </p:sp>
        <p:sp>
          <p:nvSpPr>
            <p:cNvPr id="40" name="Rectangle 3">
              <a:extLst>
                <a:ext uri="{FF2B5EF4-FFF2-40B4-BE49-F238E27FC236}">
                  <a16:creationId xmlns:a16="http://schemas.microsoft.com/office/drawing/2014/main" id="{5E0322FF-DD9F-3C4A-8032-62EF0F596E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6402" y="4038600"/>
              <a:ext cx="2133600" cy="762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p:sp>
          <p:nvSpPr>
            <p:cNvPr id="41" name="Oval 4">
              <a:extLst>
                <a:ext uri="{FF2B5EF4-FFF2-40B4-BE49-F238E27FC236}">
                  <a16:creationId xmlns:a16="http://schemas.microsoft.com/office/drawing/2014/main" id="{6B6468A3-1522-254F-820C-3F31745F5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7402" y="2286000"/>
              <a:ext cx="1606322" cy="9906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 Box 5">
                  <a:extLst>
                    <a:ext uri="{FF2B5EF4-FFF2-40B4-BE49-F238E27FC236}">
                      <a16:creationId xmlns:a16="http://schemas.microsoft.com/office/drawing/2014/main" id="{9552C13E-5C26-7D4D-B145-EE066E4B72F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37478" y="2494756"/>
                  <a:ext cx="1436483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</m:oMath>
                  </a14:m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𝐴𝐿𝐿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ℓ</m:t>
                          </m:r>
                        </m:sub>
                      </m:sSub>
                    </m:oMath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2" name="Text Box 5">
                  <a:extLst>
                    <a:ext uri="{FF2B5EF4-FFF2-40B4-BE49-F238E27FC236}">
                      <a16:creationId xmlns:a16="http://schemas.microsoft.com/office/drawing/2014/main" id="{9552C13E-5C26-7D4D-B145-EE066E4B72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37478" y="2494756"/>
                  <a:ext cx="1436483" cy="461665"/>
                </a:xfrm>
                <a:prstGeom prst="rect">
                  <a:avLst/>
                </a:prstGeom>
                <a:blipFill>
                  <a:blip r:embed="rId7"/>
                  <a:stretch>
                    <a:fillRect l="-3509"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Text Box 6">
              <a:extLst>
                <a:ext uri="{FF2B5EF4-FFF2-40B4-BE49-F238E27FC236}">
                  <a16:creationId xmlns:a16="http://schemas.microsoft.com/office/drawing/2014/main" id="{3D8764D0-4460-F84F-800B-77E946895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2" y="4230438"/>
              <a:ext cx="22860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Distinguisher D </a:t>
              </a:r>
            </a:p>
          </p:txBody>
        </p:sp>
        <p:sp>
          <p:nvSpPr>
            <p:cNvPr id="44" name="AutoShape 9">
              <a:extLst>
                <a:ext uri="{FF2B5EF4-FFF2-40B4-BE49-F238E27FC236}">
                  <a16:creationId xmlns:a16="http://schemas.microsoft.com/office/drawing/2014/main" id="{97EF0FF0-7D66-174B-B032-C1D2AF5BA8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1922" y="3269968"/>
              <a:ext cx="152400" cy="668148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 Box 5">
                  <a:extLst>
                    <a:ext uri="{FF2B5EF4-FFF2-40B4-BE49-F238E27FC236}">
                      <a16:creationId xmlns:a16="http://schemas.microsoft.com/office/drawing/2014/main" id="{A0F0AE08-3A6E-FC44-94DF-26761F925BE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52107" y="3332300"/>
                  <a:ext cx="44242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5" name="Text Box 5">
                  <a:extLst>
                    <a:ext uri="{FF2B5EF4-FFF2-40B4-BE49-F238E27FC236}">
                      <a16:creationId xmlns:a16="http://schemas.microsoft.com/office/drawing/2014/main" id="{A0F0AE08-3A6E-FC44-94DF-26761F925B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52107" y="3332300"/>
                  <a:ext cx="442429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AutoShape 9">
              <a:extLst>
                <a:ext uri="{FF2B5EF4-FFF2-40B4-BE49-F238E27FC236}">
                  <a16:creationId xmlns:a16="http://schemas.microsoft.com/office/drawing/2014/main" id="{35C44FBD-F89B-7A4F-9141-92CB575F535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688842" y="3267556"/>
              <a:ext cx="129160" cy="709330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 Box 5">
                  <a:extLst>
                    <a:ext uri="{FF2B5EF4-FFF2-40B4-BE49-F238E27FC236}">
                      <a16:creationId xmlns:a16="http://schemas.microsoft.com/office/drawing/2014/main" id="{F672AC4D-4ABB-E24B-B199-7C40683683A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858002" y="3276600"/>
                  <a:ext cx="87786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7" name="Text Box 5">
                  <a:extLst>
                    <a:ext uri="{FF2B5EF4-FFF2-40B4-BE49-F238E27FC236}">
                      <a16:creationId xmlns:a16="http://schemas.microsoft.com/office/drawing/2014/main" id="{F672AC4D-4ABB-E24B-B199-7C40683683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58002" y="3276600"/>
                  <a:ext cx="877869" cy="461665"/>
                </a:xfrm>
                <a:prstGeom prst="rect">
                  <a:avLst/>
                </a:prstGeom>
                <a:blipFill>
                  <a:blip r:embed="rId9"/>
                  <a:stretch>
                    <a:fillRect l="-1429" b="-16216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 Box 26">
                <a:extLst>
                  <a:ext uri="{FF2B5EF4-FFF2-40B4-BE49-F238E27FC236}">
                    <a16:creationId xmlns:a16="http://schemas.microsoft.com/office/drawing/2014/main" id="{EE561D6D-7134-3D46-A312-EDB7E7B954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7519" y="1594419"/>
                <a:ext cx="3814570" cy="4723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alt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Pr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⁡[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←</m:t>
                          </m:r>
                          <m:r>
                            <m:rPr>
                              <m:nor/>
                            </m:rP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𝐴𝐿𝐿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ℓ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: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kumimoji="0" lang="en-US" alt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𝐷</m:t>
                          </m:r>
                        </m:e>
                        <m:sup>
                          <m:r>
                            <a:rPr kumimoji="0" lang="en-US" alt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𝑓</m:t>
                          </m:r>
                        </m:sup>
                      </m:sSup>
                      <m:d>
                        <m:dPr>
                          <m:ctrlPr>
                            <a:rPr kumimoji="0" lang="en-US" alt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alt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alt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kumimoji="0" lang="en-US" alt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=1]</m:t>
                      </m:r>
                    </m:oMath>
                  </m:oMathPara>
                </a14:m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9" name="Text Box 26">
                <a:extLst>
                  <a:ext uri="{FF2B5EF4-FFF2-40B4-BE49-F238E27FC236}">
                    <a16:creationId xmlns:a16="http://schemas.microsoft.com/office/drawing/2014/main" id="{EE561D6D-7134-3D46-A312-EDB7E7B95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7519" y="1594419"/>
                <a:ext cx="3814570" cy="472373"/>
              </a:xfrm>
              <a:prstGeom prst="rect">
                <a:avLst/>
              </a:prstGeom>
              <a:blipFill>
                <a:blip r:embed="rId10"/>
                <a:stretch>
                  <a:fillRect b="-2105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1EBB75DA-719E-CF4C-9F55-091A3C9F9B35}"/>
              </a:ext>
            </a:extLst>
          </p:cNvPr>
          <p:cNvGrpSpPr/>
          <p:nvPr/>
        </p:nvGrpSpPr>
        <p:grpSpPr>
          <a:xfrm>
            <a:off x="2204686" y="5887044"/>
            <a:ext cx="5269038" cy="589956"/>
            <a:chOff x="2204686" y="4789541"/>
            <a:chExt cx="5269038" cy="589956"/>
          </a:xfrm>
        </p:grpSpPr>
        <p:sp>
          <p:nvSpPr>
            <p:cNvPr id="50" name="AutoShape 9">
              <a:extLst>
                <a:ext uri="{FF2B5EF4-FFF2-40B4-BE49-F238E27FC236}">
                  <a16:creationId xmlns:a16="http://schemas.microsoft.com/office/drawing/2014/main" id="{FE376482-9255-4743-9F8D-12674B6E54E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204686" y="4887324"/>
              <a:ext cx="157514" cy="492173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 Box 5">
                  <a:extLst>
                    <a:ext uri="{FF2B5EF4-FFF2-40B4-BE49-F238E27FC236}">
                      <a16:creationId xmlns:a16="http://schemas.microsoft.com/office/drawing/2014/main" id="{FC44FA6C-4E7E-9141-93D9-83EADDC9F28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02688" y="4872904"/>
                  <a:ext cx="760144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0/1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1" name="Text Box 5">
                  <a:extLst>
                    <a:ext uri="{FF2B5EF4-FFF2-40B4-BE49-F238E27FC236}">
                      <a16:creationId xmlns:a16="http://schemas.microsoft.com/office/drawing/2014/main" id="{FC44FA6C-4E7E-9141-93D9-83EADDC9F2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402688" y="4872904"/>
                  <a:ext cx="760144" cy="461665"/>
                </a:xfrm>
                <a:prstGeom prst="rect">
                  <a:avLst/>
                </a:prstGeom>
                <a:blipFill>
                  <a:blip r:embed="rId11"/>
                  <a:stretch>
                    <a:fillRect b="-1578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AutoShape 9">
              <a:extLst>
                <a:ext uri="{FF2B5EF4-FFF2-40B4-BE49-F238E27FC236}">
                  <a16:creationId xmlns:a16="http://schemas.microsoft.com/office/drawing/2014/main" id="{F3422EE6-92FE-5041-9CA0-AE5FBE06F2A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515578" y="4803961"/>
              <a:ext cx="157514" cy="492173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 Box 5">
                  <a:extLst>
                    <a:ext uri="{FF2B5EF4-FFF2-40B4-BE49-F238E27FC236}">
                      <a16:creationId xmlns:a16="http://schemas.microsoft.com/office/drawing/2014/main" id="{1873D814-1314-D945-8C9A-0127B581AC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713580" y="4789541"/>
                  <a:ext cx="760144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0/1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3" name="Text Box 5">
                  <a:extLst>
                    <a:ext uri="{FF2B5EF4-FFF2-40B4-BE49-F238E27FC236}">
                      <a16:creationId xmlns:a16="http://schemas.microsoft.com/office/drawing/2014/main" id="{1873D814-1314-D945-8C9A-0127B581AC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3580" y="4789541"/>
                  <a:ext cx="760144" cy="461665"/>
                </a:xfrm>
                <a:prstGeom prst="rect">
                  <a:avLst/>
                </a:prstGeom>
                <a:blipFill>
                  <a:blip r:embed="rId12"/>
                  <a:stretch>
                    <a:fillRect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61832DC-36A2-934C-B913-15BF25F7CD5F}"/>
              </a:ext>
            </a:extLst>
          </p:cNvPr>
          <p:cNvGrpSpPr/>
          <p:nvPr/>
        </p:nvGrpSpPr>
        <p:grpSpPr>
          <a:xfrm>
            <a:off x="-63954" y="1066800"/>
            <a:ext cx="8979695" cy="991734"/>
            <a:chOff x="164646" y="5347025"/>
            <a:chExt cx="8979695" cy="99173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 Box 26">
                  <a:extLst>
                    <a:ext uri="{FF2B5EF4-FFF2-40B4-BE49-F238E27FC236}">
                      <a16:creationId xmlns:a16="http://schemas.microsoft.com/office/drawing/2014/main" id="{E96374F9-7AC5-BD48-AAC4-F421AB24FBC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18324" y="5898975"/>
                  <a:ext cx="447558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</m:oMath>
                    </m:oMathPara>
                  </a14:m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8" name="Text Box 26">
                  <a:extLst>
                    <a:ext uri="{FF2B5EF4-FFF2-40B4-BE49-F238E27FC236}">
                      <a16:creationId xmlns:a16="http://schemas.microsoft.com/office/drawing/2014/main" id="{E96374F9-7AC5-BD48-AAC4-F421AB24FB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18324" y="5898975"/>
                  <a:ext cx="447558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 Box 26">
                  <a:extLst>
                    <a:ext uri="{FF2B5EF4-FFF2-40B4-BE49-F238E27FC236}">
                      <a16:creationId xmlns:a16="http://schemas.microsoft.com/office/drawing/2014/main" id="{1FBF038C-7E09-834B-8139-33F597295C3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64646" y="5815539"/>
                  <a:ext cx="447558" cy="5232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|</m:t>
                        </m:r>
                      </m:oMath>
                    </m:oMathPara>
                  </a14:m>
                  <a:endPara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4" name="Text Box 26">
                  <a:extLst>
                    <a:ext uri="{FF2B5EF4-FFF2-40B4-BE49-F238E27FC236}">
                      <a16:creationId xmlns:a16="http://schemas.microsoft.com/office/drawing/2014/main" id="{1FBF038C-7E09-834B-8139-33F597295C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646" y="5815539"/>
                  <a:ext cx="447558" cy="523220"/>
                </a:xfrm>
                <a:prstGeom prst="rect">
                  <a:avLst/>
                </a:prstGeom>
                <a:blipFill>
                  <a:blip r:embed="rId14"/>
                  <a:stretch>
                    <a:fillRect l="-2778" b="-18605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 Box 26">
                  <a:extLst>
                    <a:ext uri="{FF2B5EF4-FFF2-40B4-BE49-F238E27FC236}">
                      <a16:creationId xmlns:a16="http://schemas.microsoft.com/office/drawing/2014/main" id="{2EB6E4E0-61BE-9946-8F0E-5193E1F9467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591432" y="5815539"/>
                  <a:ext cx="360957" cy="5232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|</m:t>
                        </m:r>
                      </m:oMath>
                    </m:oMathPara>
                  </a14:m>
                  <a:endPara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5" name="Text Box 26">
                  <a:extLst>
                    <a:ext uri="{FF2B5EF4-FFF2-40B4-BE49-F238E27FC236}">
                      <a16:creationId xmlns:a16="http://schemas.microsoft.com/office/drawing/2014/main" id="{2EB6E4E0-61BE-9946-8F0E-5193E1F946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591432" y="5815539"/>
                  <a:ext cx="360957" cy="523220"/>
                </a:xfrm>
                <a:prstGeom prst="rect">
                  <a:avLst/>
                </a:prstGeom>
                <a:blipFill>
                  <a:blip r:embed="rId15"/>
                  <a:stretch>
                    <a:fillRect l="-10000" r="-10000" b="-18605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 Box 26">
                  <a:extLst>
                    <a:ext uri="{FF2B5EF4-FFF2-40B4-BE49-F238E27FC236}">
                      <a16:creationId xmlns:a16="http://schemas.microsoft.com/office/drawing/2014/main" id="{8254D2D8-C7F8-A24A-A037-1FF4C9900FF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848602" y="5861151"/>
                  <a:ext cx="1295739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≥1/</m:t>
                        </m:r>
                        <m:r>
                          <a:rPr kumimoji="0" lang="en-US" alt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r>
                          <a:rPr kumimoji="0" lang="en-US" alt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kumimoji="0" lang="en-US" alt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  <m:r>
                          <a:rPr kumimoji="0" lang="en-US" alt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6" name="Text Box 26">
                  <a:extLst>
                    <a:ext uri="{FF2B5EF4-FFF2-40B4-BE49-F238E27FC236}">
                      <a16:creationId xmlns:a16="http://schemas.microsoft.com/office/drawing/2014/main" id="{8254D2D8-C7F8-A24A-A037-1FF4C9900F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48602" y="5861151"/>
                  <a:ext cx="1295739" cy="400110"/>
                </a:xfrm>
                <a:prstGeom prst="rect">
                  <a:avLst/>
                </a:prstGeom>
                <a:blipFill>
                  <a:blip r:embed="rId16"/>
                  <a:stretch>
                    <a:fillRect b="-15625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 Box 26">
                  <a:extLst>
                    <a:ext uri="{FF2B5EF4-FFF2-40B4-BE49-F238E27FC236}">
                      <a16:creationId xmlns:a16="http://schemas.microsoft.com/office/drawing/2014/main" id="{ED89791C-5982-D244-B2D0-4D688607A85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8425" y="5347025"/>
                  <a:ext cx="7157922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By contradiction. Assume there</a:t>
                  </a:r>
                  <a:r>
                    <a:rPr kumimoji="0" lang="en-US" altLang="en-US" sz="2000" b="0" i="0" u="none" strike="noStrike" kern="1200" cap="none" spc="0" normalizeH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 is a </a:t>
                  </a:r>
                  <a:r>
                    <a:rPr kumimoji="0" lang="en-US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ppt D</a:t>
                  </a:r>
                  <a:r>
                    <a:rPr lang="en-US" altLang="en-US" sz="2000" dirty="0">
                      <a:solidFill>
                        <a:srgbClr val="000000"/>
                      </a:solidFill>
                      <a:ea typeface="Cambria Math" panose="02040503050406030204" pitchFamily="18" charset="0"/>
                      <a:cs typeface="Arial" panose="020B0604020202020204" pitchFamily="34" charset="0"/>
                    </a:rPr>
                    <a:t> and a poly function</a:t>
                  </a:r>
                  <a:r>
                    <a:rPr kumimoji="0" lang="en-US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mbria Math" panose="02040503050406030204" pitchFamily="18" charset="0"/>
                      <a:cs typeface="Arial" panose="020B0604020202020204" pitchFamily="34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0" lang="en-US" alt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𝑝</m:t>
                      </m:r>
                    </m:oMath>
                  </a14:m>
                  <a:r>
                    <a:rPr kumimoji="0" lang="en-US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en-US" altLang="en-US" sz="20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Times New Roman" panose="02020603050405020304" pitchFamily="18" charset="0"/>
                    </a:rPr>
                    <a:t>s.t.</a:t>
                  </a:r>
                  <a:r>
                    <a:rPr kumimoji="0" lang="en-US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57" name="Text Box 26">
                  <a:extLst>
                    <a:ext uri="{FF2B5EF4-FFF2-40B4-BE49-F238E27FC236}">
                      <a16:creationId xmlns:a16="http://schemas.microsoft.com/office/drawing/2014/main" id="{ED89791C-5982-D244-B2D0-4D688607A8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8425" y="5347025"/>
                  <a:ext cx="7157922" cy="400110"/>
                </a:xfrm>
                <a:prstGeom prst="rect">
                  <a:avLst/>
                </a:prstGeom>
                <a:blipFill>
                  <a:blip r:embed="rId17"/>
                  <a:stretch>
                    <a:fillRect l="-887" t="-9375" b="-2500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6" name="Subtitle 1">
            <a:extLst>
              <a:ext uri="{FF2B5EF4-FFF2-40B4-BE49-F238E27FC236}">
                <a16:creationId xmlns:a16="http://schemas.microsoft.com/office/drawing/2014/main" id="{89081C09-4E18-1C46-828F-E2145B7B4D74}"/>
              </a:ext>
            </a:extLst>
          </p:cNvPr>
          <p:cNvSpPr txBox="1">
            <a:spLocks/>
          </p:cNvSpPr>
          <p:nvPr/>
        </p:nvSpPr>
        <p:spPr>
          <a:xfrm>
            <a:off x="251520" y="76200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91637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GGM PRF: Proof of Security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Key Question: What are the </a:t>
            </a:r>
            <a:r>
              <a:rPr lang="en-US" sz="2400" b="1" dirty="0" err="1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bybrids</a:t>
            </a:r>
            <a:r>
              <a:rPr lang="en-US" sz="24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?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891637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E8E17B-457F-5845-95F4-78A52DE64AA0}"/>
              </a:ext>
            </a:extLst>
          </p:cNvPr>
          <p:cNvSpPr/>
          <p:nvPr/>
        </p:nvSpPr>
        <p:spPr bwMode="auto">
          <a:xfrm>
            <a:off x="-304800" y="2438400"/>
            <a:ext cx="10515600" cy="5181600"/>
          </a:xfrm>
          <a:prstGeom prst="rect">
            <a:avLst/>
          </a:prstGeom>
          <a:solidFill>
            <a:schemeClr val="bg1">
              <a:alpha val="6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84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11">
            <a:extLst>
              <a:ext uri="{FF2B5EF4-FFF2-40B4-BE49-F238E27FC236}">
                <a16:creationId xmlns:a16="http://schemas.microsoft.com/office/drawing/2014/main" id="{7D5018E3-C1A7-8B4D-B2F2-83A5B77BA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018" y="139259"/>
            <a:ext cx="4038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79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The pseudorandom world: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>
                <a:latin typeface="Arial" panose="020B0604020202020204" pitchFamily="34" charset="0"/>
                <a:cs typeface="Arial" panose="020B0604020202020204" pitchFamily="34" charset="0"/>
              </a:rPr>
              <a:t>Hybrid 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79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BBE4CD0-F893-D64B-9E2D-9D36C44D8063}"/>
              </a:ext>
            </a:extLst>
          </p:cNvPr>
          <p:cNvGrpSpPr/>
          <p:nvPr/>
        </p:nvGrpSpPr>
        <p:grpSpPr>
          <a:xfrm>
            <a:off x="1524000" y="5625929"/>
            <a:ext cx="1983764" cy="530236"/>
            <a:chOff x="1524000" y="5625929"/>
            <a:chExt cx="1983764" cy="530236"/>
          </a:xfrm>
        </p:grpSpPr>
        <p:sp>
          <p:nvSpPr>
            <p:cNvPr id="23" name="AutoShape 9">
              <a:extLst>
                <a:ext uri="{FF2B5EF4-FFF2-40B4-BE49-F238E27FC236}">
                  <a16:creationId xmlns:a16="http://schemas.microsoft.com/office/drawing/2014/main" id="{2C82E991-9E38-DD4F-9540-7CFFAE515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815" y="5625929"/>
              <a:ext cx="161774" cy="461666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 Box 5">
                  <a:extLst>
                    <a:ext uri="{FF2B5EF4-FFF2-40B4-BE49-F238E27FC236}">
                      <a16:creationId xmlns:a16="http://schemas.microsoft.com/office/drawing/2014/main" id="{0BDEB0ED-4E45-2F45-9BF2-3F1572C2BDB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24000" y="5694500"/>
                  <a:ext cx="44242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5" name="Text Box 5">
                  <a:extLst>
                    <a:ext uri="{FF2B5EF4-FFF2-40B4-BE49-F238E27FC236}">
                      <a16:creationId xmlns:a16="http://schemas.microsoft.com/office/drawing/2014/main" id="{0BDEB0ED-4E45-2F45-9BF2-3F1572C2BD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24000" y="5694500"/>
                  <a:ext cx="442429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AutoShape 9">
              <a:extLst>
                <a:ext uri="{FF2B5EF4-FFF2-40B4-BE49-F238E27FC236}">
                  <a16:creationId xmlns:a16="http://schemas.microsoft.com/office/drawing/2014/main" id="{017B747A-AF44-3B4D-B679-8175859D60C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60734" y="5636243"/>
              <a:ext cx="137105" cy="490121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 Box 5">
                  <a:extLst>
                    <a:ext uri="{FF2B5EF4-FFF2-40B4-BE49-F238E27FC236}">
                      <a16:creationId xmlns:a16="http://schemas.microsoft.com/office/drawing/2014/main" id="{F07CF557-A1BE-B54D-942C-00A58641A38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29895" y="5638800"/>
                  <a:ext cx="87786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8" name="Text Box 5">
                  <a:extLst>
                    <a:ext uri="{FF2B5EF4-FFF2-40B4-BE49-F238E27FC236}">
                      <a16:creationId xmlns:a16="http://schemas.microsoft.com/office/drawing/2014/main" id="{F07CF557-A1BE-B54D-942C-00A58641A3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29895" y="5638800"/>
                  <a:ext cx="877869" cy="461665"/>
                </a:xfrm>
                <a:prstGeom prst="rect">
                  <a:avLst/>
                </a:prstGeom>
                <a:blipFill>
                  <a:blip r:embed="rId4"/>
                  <a:stretch>
                    <a:fillRect r="-1429" b="-16216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9" name="Text Box 11">
            <a:extLst>
              <a:ext uri="{FF2B5EF4-FFF2-40B4-BE49-F238E27FC236}">
                <a16:creationId xmlns:a16="http://schemas.microsoft.com/office/drawing/2014/main" id="{CA5FECD9-878D-E544-A64D-BC7049A8D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2392" y="2746285"/>
            <a:ext cx="4038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Key Idea: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Hybrid argument by levels of the tree 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F85286F-A7E1-4B4C-BAC4-4CEB6850A10D}"/>
              </a:ext>
            </a:extLst>
          </p:cNvPr>
          <p:cNvGrpSpPr/>
          <p:nvPr/>
        </p:nvGrpSpPr>
        <p:grpSpPr>
          <a:xfrm>
            <a:off x="2010920" y="6189852"/>
            <a:ext cx="2362200" cy="591948"/>
            <a:chOff x="6354322" y="6024394"/>
            <a:chExt cx="2362200" cy="591948"/>
          </a:xfrm>
        </p:grpSpPr>
        <p:sp>
          <p:nvSpPr>
            <p:cNvPr id="59" name="Rectangle 3">
              <a:extLst>
                <a:ext uri="{FF2B5EF4-FFF2-40B4-BE49-F238E27FC236}">
                  <a16:creationId xmlns:a16="http://schemas.microsoft.com/office/drawing/2014/main" id="{DC502BF6-2666-1848-9296-B71D5EAF0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4322" y="6024394"/>
              <a:ext cx="533398" cy="5919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p:sp>
          <p:nvSpPr>
            <p:cNvPr id="60" name="Text Box 6">
              <a:extLst>
                <a:ext uri="{FF2B5EF4-FFF2-40B4-BE49-F238E27FC236}">
                  <a16:creationId xmlns:a16="http://schemas.microsoft.com/office/drawing/2014/main" id="{13B3ADA2-50A6-3F4A-9A69-24999991B6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0522" y="6129508"/>
              <a:ext cx="22860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D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91AB070-77E1-194A-AF02-CCB48596B23D}"/>
              </a:ext>
            </a:extLst>
          </p:cNvPr>
          <p:cNvGrpSpPr/>
          <p:nvPr/>
        </p:nvGrpSpPr>
        <p:grpSpPr>
          <a:xfrm>
            <a:off x="152400" y="750372"/>
            <a:ext cx="4497905" cy="3598436"/>
            <a:chOff x="1592760" y="2109788"/>
            <a:chExt cx="4497905" cy="3598436"/>
          </a:xfrm>
        </p:grpSpPr>
        <p:grpSp>
          <p:nvGrpSpPr>
            <p:cNvPr id="77" name="Group 3">
              <a:extLst>
                <a:ext uri="{FF2B5EF4-FFF2-40B4-BE49-F238E27FC236}">
                  <a16:creationId xmlns:a16="http://schemas.microsoft.com/office/drawing/2014/main" id="{AAFA1145-FC1D-754A-AD81-BB99450A7E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0613" y="2785636"/>
              <a:ext cx="3525837" cy="2922588"/>
              <a:chOff x="1487" y="1195"/>
              <a:chExt cx="2221" cy="1841"/>
            </a:xfrm>
          </p:grpSpPr>
          <p:sp>
            <p:nvSpPr>
              <p:cNvPr id="87" name="Oval 4">
                <a:extLst>
                  <a:ext uri="{FF2B5EF4-FFF2-40B4-BE49-F238E27FC236}">
                    <a16:creationId xmlns:a16="http://schemas.microsoft.com/office/drawing/2014/main" id="{65BDF3DB-1C1A-8742-B2FA-ECF7CC171F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88" name="Oval 5">
                <a:extLst>
                  <a:ext uri="{FF2B5EF4-FFF2-40B4-BE49-F238E27FC236}">
                    <a16:creationId xmlns:a16="http://schemas.microsoft.com/office/drawing/2014/main" id="{BD6ACB29-5BD7-A84E-A544-CC577DCE46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89" name="Line 6">
                <a:extLst>
                  <a:ext uri="{FF2B5EF4-FFF2-40B4-BE49-F238E27FC236}">
                    <a16:creationId xmlns:a16="http://schemas.microsoft.com/office/drawing/2014/main" id="{D393CC6D-7DB5-FF4E-AFF8-9A174C027B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4" y="2258"/>
                <a:ext cx="231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0" name="Line 7">
                <a:extLst>
                  <a:ext uri="{FF2B5EF4-FFF2-40B4-BE49-F238E27FC236}">
                    <a16:creationId xmlns:a16="http://schemas.microsoft.com/office/drawing/2014/main" id="{F932BB1B-5B21-6C4A-A1C1-108E82B237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0" y="2266"/>
                <a:ext cx="215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1" name="Oval 8">
                <a:extLst>
                  <a:ext uri="{FF2B5EF4-FFF2-40B4-BE49-F238E27FC236}">
                    <a16:creationId xmlns:a16="http://schemas.microsoft.com/office/drawing/2014/main" id="{FC69C7A9-B067-654B-8DF3-044E399EB0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1195"/>
                <a:ext cx="191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2" name="Line 9">
                <a:extLst>
                  <a:ext uri="{FF2B5EF4-FFF2-40B4-BE49-F238E27FC236}">
                    <a16:creationId xmlns:a16="http://schemas.microsoft.com/office/drawing/2014/main" id="{6A3A639C-3A6B-4140-9F24-ED948591F0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37" y="1281"/>
                <a:ext cx="405" cy="15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3" name="Line 10">
                <a:extLst>
                  <a:ext uri="{FF2B5EF4-FFF2-40B4-BE49-F238E27FC236}">
                    <a16:creationId xmlns:a16="http://schemas.microsoft.com/office/drawing/2014/main" id="{6F41D9E3-DAF8-774C-B2B0-201F76198B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9" y="1268"/>
                <a:ext cx="369" cy="19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94" name="Group 11">
                <a:extLst>
                  <a:ext uri="{FF2B5EF4-FFF2-40B4-BE49-F238E27FC236}">
                    <a16:creationId xmlns:a16="http://schemas.microsoft.com/office/drawing/2014/main" id="{D8DA7A3E-D569-2B49-92AE-2C07052362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46" y="1449"/>
                <a:ext cx="714" cy="854"/>
                <a:chOff x="1964" y="618"/>
                <a:chExt cx="714" cy="854"/>
              </a:xfrm>
            </p:grpSpPr>
            <p:sp>
              <p:nvSpPr>
                <p:cNvPr id="108" name="Oval 12">
                  <a:extLst>
                    <a:ext uri="{FF2B5EF4-FFF2-40B4-BE49-F238E27FC236}">
                      <a16:creationId xmlns:a16="http://schemas.microsoft.com/office/drawing/2014/main" id="{C16A0A72-1978-F443-A5C0-C6F1EC156F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6" y="618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09" name="Oval 13">
                  <a:extLst>
                    <a:ext uri="{FF2B5EF4-FFF2-40B4-BE49-F238E27FC236}">
                      <a16:creationId xmlns:a16="http://schemas.microsoft.com/office/drawing/2014/main" id="{C1C2404B-B3E8-1647-94B1-D4EF75DBA7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10" name="Oval 14">
                  <a:extLst>
                    <a:ext uri="{FF2B5EF4-FFF2-40B4-BE49-F238E27FC236}">
                      <a16:creationId xmlns:a16="http://schemas.microsoft.com/office/drawing/2014/main" id="{58F4F849-E5B0-864B-9235-B385466781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11" name="Line 15">
                  <a:extLst>
                    <a:ext uri="{FF2B5EF4-FFF2-40B4-BE49-F238E27FC236}">
                      <a16:creationId xmlns:a16="http://schemas.microsoft.com/office/drawing/2014/main" id="{1041CF69-DBF6-9D47-868C-FDC2FE23F1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30" y="704"/>
                  <a:ext cx="265" cy="63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12" name="Line 16">
                  <a:extLst>
                    <a:ext uri="{FF2B5EF4-FFF2-40B4-BE49-F238E27FC236}">
                      <a16:creationId xmlns:a16="http://schemas.microsoft.com/office/drawing/2014/main" id="{E9E38012-2333-C840-8380-8938B77218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712"/>
                  <a:ext cx="248" cy="6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grpSp>
            <p:nvGrpSpPr>
              <p:cNvPr id="95" name="Group 17">
                <a:extLst>
                  <a:ext uri="{FF2B5EF4-FFF2-40B4-BE49-F238E27FC236}">
                    <a16:creationId xmlns:a16="http://schemas.microsoft.com/office/drawing/2014/main" id="{C128F99D-27AE-9D42-9429-42D7696691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56" y="1439"/>
                <a:ext cx="714" cy="854"/>
                <a:chOff x="1964" y="618"/>
                <a:chExt cx="714" cy="854"/>
              </a:xfrm>
            </p:grpSpPr>
            <p:sp>
              <p:nvSpPr>
                <p:cNvPr id="103" name="Oval 18">
                  <a:extLst>
                    <a:ext uri="{FF2B5EF4-FFF2-40B4-BE49-F238E27FC236}">
                      <a16:creationId xmlns:a16="http://schemas.microsoft.com/office/drawing/2014/main" id="{8F880E85-D4F7-0340-8B1D-CBE63A01F9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6" y="618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04" name="Oval 19">
                  <a:extLst>
                    <a:ext uri="{FF2B5EF4-FFF2-40B4-BE49-F238E27FC236}">
                      <a16:creationId xmlns:a16="http://schemas.microsoft.com/office/drawing/2014/main" id="{C7E9B77B-9AA1-4048-9A43-6D0C8F43F7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05" name="Oval 20">
                  <a:extLst>
                    <a:ext uri="{FF2B5EF4-FFF2-40B4-BE49-F238E27FC236}">
                      <a16:creationId xmlns:a16="http://schemas.microsoft.com/office/drawing/2014/main" id="{A1A016B7-E05C-CC45-A532-5FFBAA777D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06" name="Line 21">
                  <a:extLst>
                    <a:ext uri="{FF2B5EF4-FFF2-40B4-BE49-F238E27FC236}">
                      <a16:creationId xmlns:a16="http://schemas.microsoft.com/office/drawing/2014/main" id="{DCE28307-247C-2D40-AFFA-B88828D876F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30" y="704"/>
                  <a:ext cx="265" cy="63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07" name="Line 22">
                  <a:extLst>
                    <a:ext uri="{FF2B5EF4-FFF2-40B4-BE49-F238E27FC236}">
                      <a16:creationId xmlns:a16="http://schemas.microsoft.com/office/drawing/2014/main" id="{EDD82873-CDC3-EF4A-A335-64AF9A2879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712"/>
                  <a:ext cx="248" cy="6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sp>
            <p:nvSpPr>
              <p:cNvPr id="96" name="Oval 23">
                <a:extLst>
                  <a:ext uri="{FF2B5EF4-FFF2-40B4-BE49-F238E27FC236}">
                    <a16:creationId xmlns:a16="http://schemas.microsoft.com/office/drawing/2014/main" id="{C91C519C-4522-AC4C-AE92-1B62141E08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9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7" name="Oval 24">
                <a:extLst>
                  <a:ext uri="{FF2B5EF4-FFF2-40B4-BE49-F238E27FC236}">
                    <a16:creationId xmlns:a16="http://schemas.microsoft.com/office/drawing/2014/main" id="{934BD6BC-4B44-4B4E-ABFA-A8AA320E15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7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8" name="Line 25">
                <a:extLst>
                  <a:ext uri="{FF2B5EF4-FFF2-40B4-BE49-F238E27FC236}">
                    <a16:creationId xmlns:a16="http://schemas.microsoft.com/office/drawing/2014/main" id="{7747DE8C-DEC4-794E-BC13-5A3016BFEC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4" y="2268"/>
                <a:ext cx="227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9" name="Line 26">
                <a:extLst>
                  <a:ext uri="{FF2B5EF4-FFF2-40B4-BE49-F238E27FC236}">
                    <a16:creationId xmlns:a16="http://schemas.microsoft.com/office/drawing/2014/main" id="{5DBA040C-6AFE-F74A-BAF6-483A0B1DBD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5" y="2276"/>
                <a:ext cx="212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00" name="Oval 27">
                <a:extLst>
                  <a:ext uri="{FF2B5EF4-FFF2-40B4-BE49-F238E27FC236}">
                    <a16:creationId xmlns:a16="http://schemas.microsoft.com/office/drawing/2014/main" id="{3D3A62D0-C90D-2641-9E77-66ECA49071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01" name="Oval 28">
                <a:extLst>
                  <a:ext uri="{FF2B5EF4-FFF2-40B4-BE49-F238E27FC236}">
                    <a16:creationId xmlns:a16="http://schemas.microsoft.com/office/drawing/2014/main" id="{837650E6-76DD-E64A-897C-DACA8E4F8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02" name="Oval 29">
                <a:extLst>
                  <a:ext uri="{FF2B5EF4-FFF2-40B4-BE49-F238E27FC236}">
                    <a16:creationId xmlns:a16="http://schemas.microsoft.com/office/drawing/2014/main" id="{72B5D986-2EF7-944F-AADF-35D37E6625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</p:grpSp>
        <p:sp>
          <p:nvSpPr>
            <p:cNvPr id="78" name="Text Box 30">
              <a:extLst>
                <a:ext uri="{FF2B5EF4-FFF2-40B4-BE49-F238E27FC236}">
                  <a16:creationId xmlns:a16="http://schemas.microsoft.com/office/drawing/2014/main" id="{6FC28D65-D3A6-044C-A07A-CCB66E20E5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488" y="2109788"/>
              <a:ext cx="33496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rtl="1">
                <a:defRPr/>
              </a:pPr>
              <a:endParaRPr lang="en-US">
                <a:latin typeface="Symbol" charset="0"/>
                <a:ea typeface="MS PGothic" charset="0"/>
                <a:cs typeface="MS PGothic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Text Box 33">
                  <a:extLst>
                    <a:ext uri="{FF2B5EF4-FFF2-40B4-BE49-F238E27FC236}">
                      <a16:creationId xmlns:a16="http://schemas.microsoft.com/office/drawing/2014/main" id="{CDC5BE66-47DB-D143-9546-22592615F2D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33800" y="2281535"/>
                  <a:ext cx="773113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 rtl="1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lang="en-US" altLang="en-US" i="1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  <a:latin typeface="American Typewriter" panose="02090604020004020304" pitchFamily="18" charset="77"/>
                    <a:ea typeface="MS PGothic" charset="0"/>
                    <a:cs typeface="MS PGothic" charset="0"/>
                  </a:endParaRPr>
                </a:p>
              </p:txBody>
            </p:sp>
          </mc:Choice>
          <mc:Fallback xmlns="">
            <p:sp>
              <p:nvSpPr>
                <p:cNvPr id="79" name="Text Box 33">
                  <a:extLst>
                    <a:ext uri="{FF2B5EF4-FFF2-40B4-BE49-F238E27FC236}">
                      <a16:creationId xmlns:a16="http://schemas.microsoft.com/office/drawing/2014/main" id="{CDC5BE66-47DB-D143-9546-22592615F2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3800" y="2281535"/>
                  <a:ext cx="773113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709ACEF2-2AF4-C74C-918F-5DC6C82085B3}"/>
                </a:ext>
              </a:extLst>
            </p:cNvPr>
            <p:cNvGrpSpPr/>
            <p:nvPr/>
          </p:nvGrpSpPr>
          <p:grpSpPr>
            <a:xfrm>
              <a:off x="1592760" y="4521200"/>
              <a:ext cx="2777473" cy="429825"/>
              <a:chOff x="2954668" y="6548979"/>
              <a:chExt cx="2777473" cy="42982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5" name="Rectangle 84">
                    <a:extLst>
                      <a:ext uri="{FF2B5EF4-FFF2-40B4-BE49-F238E27FC236}">
                        <a16:creationId xmlns:a16="http://schemas.microsoft.com/office/drawing/2014/main" id="{B2A74231-BDA3-BA48-9E91-0105925424E8}"/>
                      </a:ext>
                    </a:extLst>
                  </p:cNvPr>
                  <p:cNvSpPr/>
                  <p:nvPr/>
                </p:nvSpPr>
                <p:spPr>
                  <a:xfrm>
                    <a:off x="4505267" y="6609472"/>
                    <a:ext cx="122687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alt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US" alt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))</m:t>
                        </m:r>
                      </m:oMath>
                    </a14:m>
                    <a:r>
                      <a:rPr lang="en-US" altLang="en-US" sz="1800" dirty="0">
                        <a:solidFill>
                          <a:schemeClr val="tx1"/>
                        </a:solidFill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5" name="Rectangle 84">
                    <a:extLst>
                      <a:ext uri="{FF2B5EF4-FFF2-40B4-BE49-F238E27FC236}">
                        <a16:creationId xmlns:a16="http://schemas.microsoft.com/office/drawing/2014/main" id="{B2A74231-BDA3-BA48-9E91-0105925424E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05267" y="6609472"/>
                    <a:ext cx="1226874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1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B0E0E6E7-27CD-A442-AE80-548F77B8FEFB}"/>
                      </a:ext>
                    </a:extLst>
                  </p:cNvPr>
                  <p:cNvSpPr/>
                  <p:nvPr/>
                </p:nvSpPr>
                <p:spPr>
                  <a:xfrm>
                    <a:off x="2954668" y="6548979"/>
                    <a:ext cx="1232197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alt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US" alt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))</m:t>
                        </m:r>
                      </m:oMath>
                    </a14:m>
                    <a:r>
                      <a:rPr lang="en-US" altLang="en-US" sz="1800" dirty="0">
                        <a:solidFill>
                          <a:schemeClr val="tx1"/>
                        </a:solidFill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B0E0E6E7-27CD-A442-AE80-548F77B8FEF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54668" y="6548979"/>
                    <a:ext cx="1232197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1724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20979AC5-42CB-684E-9997-C4E1568FFDF4}"/>
                </a:ext>
              </a:extLst>
            </p:cNvPr>
            <p:cNvGrpSpPr/>
            <p:nvPr/>
          </p:nvGrpSpPr>
          <p:grpSpPr>
            <a:xfrm>
              <a:off x="2327392" y="2973687"/>
              <a:ext cx="3763273" cy="465505"/>
              <a:chOff x="1275984" y="5061802"/>
              <a:chExt cx="3763273" cy="46550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ectangle 82">
                    <a:extLst>
                      <a:ext uri="{FF2B5EF4-FFF2-40B4-BE49-F238E27FC236}">
                        <a16:creationId xmlns:a16="http://schemas.microsoft.com/office/drawing/2014/main" id="{BAA83FDA-4A72-0C4E-8248-76E842245971}"/>
                      </a:ext>
                    </a:extLst>
                  </p:cNvPr>
                  <p:cNvSpPr/>
                  <p:nvPr/>
                </p:nvSpPr>
                <p:spPr>
                  <a:xfrm>
                    <a:off x="1275984" y="5065642"/>
                    <a:ext cx="993542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Rectangle 82">
                    <a:extLst>
                      <a:ext uri="{FF2B5EF4-FFF2-40B4-BE49-F238E27FC236}">
                        <a16:creationId xmlns:a16="http://schemas.microsoft.com/office/drawing/2014/main" id="{BAA83FDA-4A72-0C4E-8248-76E84224597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75984" y="5065642"/>
                    <a:ext cx="993542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270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Rectangle 83">
                    <a:extLst>
                      <a:ext uri="{FF2B5EF4-FFF2-40B4-BE49-F238E27FC236}">
                        <a16:creationId xmlns:a16="http://schemas.microsoft.com/office/drawing/2014/main" id="{F49A985E-6C83-4F4F-BE89-6DB50B037192}"/>
                      </a:ext>
                    </a:extLst>
                  </p:cNvPr>
                  <p:cNvSpPr/>
                  <p:nvPr/>
                </p:nvSpPr>
                <p:spPr>
                  <a:xfrm>
                    <a:off x="4051807" y="5061802"/>
                    <a:ext cx="98745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a14:m>
                    <a:r>
                      <a:rPr lang="en-US" altLang="en-US" dirty="0">
                        <a:solidFill>
                          <a:schemeClr val="tx1"/>
                        </a:solidFill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4" name="Rectangle 83">
                    <a:extLst>
                      <a:ext uri="{FF2B5EF4-FFF2-40B4-BE49-F238E27FC236}">
                        <a16:creationId xmlns:a16="http://schemas.microsoft.com/office/drawing/2014/main" id="{F49A985E-6C83-4F4F-BE89-6DB50B03719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51807" y="5061802"/>
                    <a:ext cx="987450" cy="46166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266" b="-1621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9C9CCC9E-121C-E24E-9751-A7968D1A322B}"/>
              </a:ext>
            </a:extLst>
          </p:cNvPr>
          <p:cNvGrpSpPr/>
          <p:nvPr/>
        </p:nvGrpSpPr>
        <p:grpSpPr>
          <a:xfrm>
            <a:off x="736975" y="4850539"/>
            <a:ext cx="3301625" cy="483461"/>
            <a:chOff x="1447800" y="2069785"/>
            <a:chExt cx="3301625" cy="483461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97DF722E-F166-B545-BB20-EF8E3F08D0FF}"/>
                </a:ext>
              </a:extLst>
            </p:cNvPr>
            <p:cNvSpPr/>
            <p:nvPr/>
          </p:nvSpPr>
          <p:spPr bwMode="auto">
            <a:xfrm>
              <a:off x="3373277" y="2096046"/>
              <a:ext cx="425624" cy="457200"/>
            </a:xfrm>
            <a:prstGeom prst="rect">
              <a:avLst/>
            </a:prstGeom>
            <a:solidFill>
              <a:schemeClr val="accent1">
                <a:alpha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endParaRPr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38AE62E5-8B1E-4145-9023-BDCDBDD890C6}"/>
                </a:ext>
              </a:extLst>
            </p:cNvPr>
            <p:cNvGrpSpPr/>
            <p:nvPr/>
          </p:nvGrpSpPr>
          <p:grpSpPr>
            <a:xfrm>
              <a:off x="1447800" y="2069785"/>
              <a:ext cx="3301625" cy="483461"/>
              <a:chOff x="304800" y="4495800"/>
              <a:chExt cx="3301625" cy="483461"/>
            </a:xfrm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643231A0-4B06-524E-89CA-BA57B54E550B}"/>
                  </a:ext>
                </a:extLst>
              </p:cNvPr>
              <p:cNvSpPr/>
              <p:nvPr/>
            </p:nvSpPr>
            <p:spPr bwMode="auto">
              <a:xfrm>
                <a:off x="438372" y="4522061"/>
                <a:ext cx="3168053" cy="4572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7" name="Rectangle 63">
                    <a:extLst>
                      <a:ext uri="{FF2B5EF4-FFF2-40B4-BE49-F238E27FC236}">
                        <a16:creationId xmlns:a16="http://schemas.microsoft.com/office/drawing/2014/main" id="{D4CF7E00-D566-D740-8A06-2560613EA6E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17" name="Rectangle 63">
                    <a:extLst>
                      <a:ext uri="{FF2B5EF4-FFF2-40B4-BE49-F238E27FC236}">
                        <a16:creationId xmlns:a16="http://schemas.microsoft.com/office/drawing/2014/main" id="{D4CF7E00-D566-D740-8A06-2560613EA6E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1875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8" name="Rectangle 63">
                    <a:extLst>
                      <a:ext uri="{FF2B5EF4-FFF2-40B4-BE49-F238E27FC236}">
                        <a16:creationId xmlns:a16="http://schemas.microsoft.com/office/drawing/2014/main" id="{B5C4644C-7D6D-A549-9FFF-949E9E24E2E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18" name="Rectangle 63">
                    <a:extLst>
                      <a:ext uri="{FF2B5EF4-FFF2-40B4-BE49-F238E27FC236}">
                        <a16:creationId xmlns:a16="http://schemas.microsoft.com/office/drawing/2014/main" id="{B5C4644C-7D6D-A549-9FFF-949E9E24E2E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9" name="Rectangle 63">
                    <a:extLst>
                      <a:ext uri="{FF2B5EF4-FFF2-40B4-BE49-F238E27FC236}">
                        <a16:creationId xmlns:a16="http://schemas.microsoft.com/office/drawing/2014/main" id="{A9CED39F-FED8-6E4C-A273-9C13599813D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19" name="Rectangle 63">
                    <a:extLst>
                      <a:ext uri="{FF2B5EF4-FFF2-40B4-BE49-F238E27FC236}">
                        <a16:creationId xmlns:a16="http://schemas.microsoft.com/office/drawing/2014/main" id="{A9CED39F-FED8-6E4C-A273-9C13599813D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0" name="Rectangle 63">
                    <a:extLst>
                      <a:ext uri="{FF2B5EF4-FFF2-40B4-BE49-F238E27FC236}">
                        <a16:creationId xmlns:a16="http://schemas.microsoft.com/office/drawing/2014/main" id="{55BDDB49-B6B0-6E4C-AEBE-E8F1FF10CA9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j-cs"/>
                            </a:rPr>
                            <m:t>…</m:t>
                          </m:r>
                        </m:oMath>
                      </m:oMathPara>
                    </a14:m>
                    <a:endParaRPr kumimoji="0" lang="en-US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20" name="Rectangle 63">
                    <a:extLst>
                      <a:ext uri="{FF2B5EF4-FFF2-40B4-BE49-F238E27FC236}">
                        <a16:creationId xmlns:a16="http://schemas.microsoft.com/office/drawing/2014/main" id="{55BDDB49-B6B0-6E4C-AEBE-E8F1FF10CA9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1" name="Rectangle 63">
                    <a:extLst>
                      <a:ext uri="{FF2B5EF4-FFF2-40B4-BE49-F238E27FC236}">
                        <a16:creationId xmlns:a16="http://schemas.microsoft.com/office/drawing/2014/main" id="{EFA2F44D-C27D-B244-826C-D98E62B48D0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21" name="Rectangle 63">
                    <a:extLst>
                      <a:ext uri="{FF2B5EF4-FFF2-40B4-BE49-F238E27FC236}">
                        <a16:creationId xmlns:a16="http://schemas.microsoft.com/office/drawing/2014/main" id="{EFA2F44D-C27D-B244-826C-D98E62B48D0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2" name="Rectangle 63">
                    <a:extLst>
                      <a:ext uri="{FF2B5EF4-FFF2-40B4-BE49-F238E27FC236}">
                        <a16:creationId xmlns:a16="http://schemas.microsoft.com/office/drawing/2014/main" id="{AC12B942-AABD-5B48-995D-DCAC198C00E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j-cs"/>
                            </a:rPr>
                            <m:t>…</m:t>
                          </m:r>
                        </m:oMath>
                      </m:oMathPara>
                    </a14:m>
                    <a:endParaRPr kumimoji="0" lang="en-US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68" name="Rectangle 63">
                    <a:extLst>
                      <a:ext uri="{FF2B5EF4-FFF2-40B4-BE49-F238E27FC236}">
                        <a16:creationId xmlns:a16="http://schemas.microsoft.com/office/drawing/2014/main" id="{B5939425-5ABE-ED4C-9A26-BAA3EBC2BF8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4" name="Rectangle 63">
                    <a:extLst>
                      <a:ext uri="{FF2B5EF4-FFF2-40B4-BE49-F238E27FC236}">
                        <a16:creationId xmlns:a16="http://schemas.microsoft.com/office/drawing/2014/main" id="{25844D5F-0C88-624C-9E18-73B07062966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sSup>
                              <m:sSupPr>
                                <m:ctrlP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33CC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33CC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sup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33CC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p>
                            </m:sSup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24" name="Rectangle 63">
                    <a:extLst>
                      <a:ext uri="{FF2B5EF4-FFF2-40B4-BE49-F238E27FC236}">
                        <a16:creationId xmlns:a16="http://schemas.microsoft.com/office/drawing/2014/main" id="{25844D5F-0C88-624C-9E18-73B07062966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06909D4E-19B2-AE49-A2BC-19DDD7FB639B}"/>
              </a:ext>
            </a:extLst>
          </p:cNvPr>
          <p:cNvSpPr/>
          <p:nvPr/>
        </p:nvSpPr>
        <p:spPr bwMode="auto">
          <a:xfrm>
            <a:off x="152400" y="1016970"/>
            <a:ext cx="4497905" cy="4475781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37765622-2E6A-CA48-8733-285C427678E1}"/>
                  </a:ext>
                </a:extLst>
              </p:cNvPr>
              <p:cNvSpPr/>
              <p:nvPr/>
            </p:nvSpPr>
            <p:spPr>
              <a:xfrm>
                <a:off x="1078037" y="4404154"/>
                <a:ext cx="1969963" cy="3942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en-US" sz="18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</m:sub>
                        </m:sSub>
                        <m:r>
                          <a:rPr lang="en-US" alt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sSub>
                          <m:sSubPr>
                            <m:ctrlPr>
                              <a:rPr lang="en-US" alt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en-US" sz="1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  <m:r>
                              <a:rPr lang="en-US" alt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sub>
                    </m:sSub>
                    <m:r>
                      <a:rPr lang="en-US" alt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…(</m:t>
                    </m:r>
                    <m:r>
                      <a:rPr lang="en-US" altLang="en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en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)))</m:t>
                    </m:r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sz="1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37765622-2E6A-CA48-8733-285C427678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037" y="4404154"/>
                <a:ext cx="1969963" cy="394210"/>
              </a:xfrm>
              <a:prstGeom prst="rect">
                <a:avLst/>
              </a:prstGeom>
              <a:blipFill>
                <a:blip r:embed="rId17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AF8253F4-94D3-D083-DD55-ADB21B0E98A8}"/>
              </a:ext>
            </a:extLst>
          </p:cNvPr>
          <p:cNvSpPr txBox="1"/>
          <p:nvPr/>
        </p:nvSpPr>
        <p:spPr>
          <a:xfrm>
            <a:off x="4118480" y="5864079"/>
            <a:ext cx="48333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Hybrids are over the coin tosses of D </a:t>
            </a:r>
          </a:p>
          <a:p>
            <a:r>
              <a:rPr lang="en-US" dirty="0"/>
              <a:t>and the seeds s.</a:t>
            </a:r>
          </a:p>
        </p:txBody>
      </p:sp>
    </p:spTree>
    <p:extLst>
      <p:ext uri="{BB962C8B-B14F-4D97-AF65-F5344CB8AC3E}">
        <p14:creationId xmlns:p14="http://schemas.microsoft.com/office/powerpoint/2010/main" val="370362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11">
            <a:extLst>
              <a:ext uri="{FF2B5EF4-FFF2-40B4-BE49-F238E27FC236}">
                <a16:creationId xmlns:a16="http://schemas.microsoft.com/office/drawing/2014/main" id="{7D5018E3-C1A7-8B4D-B2F2-83A5B77BA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018" y="139259"/>
            <a:ext cx="4038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79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The pseudorandom world: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>
                <a:latin typeface="Arial" panose="020B0604020202020204" pitchFamily="34" charset="0"/>
                <a:cs typeface="Arial" panose="020B0604020202020204" pitchFamily="34" charset="0"/>
              </a:rPr>
              <a:t>Hybrid 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79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BBE4CD0-F893-D64B-9E2D-9D36C44D8063}"/>
              </a:ext>
            </a:extLst>
          </p:cNvPr>
          <p:cNvGrpSpPr/>
          <p:nvPr/>
        </p:nvGrpSpPr>
        <p:grpSpPr>
          <a:xfrm>
            <a:off x="1524000" y="5625929"/>
            <a:ext cx="1983764" cy="530236"/>
            <a:chOff x="1524000" y="5625929"/>
            <a:chExt cx="1983764" cy="530236"/>
          </a:xfrm>
        </p:grpSpPr>
        <p:sp>
          <p:nvSpPr>
            <p:cNvPr id="23" name="AutoShape 9">
              <a:extLst>
                <a:ext uri="{FF2B5EF4-FFF2-40B4-BE49-F238E27FC236}">
                  <a16:creationId xmlns:a16="http://schemas.microsoft.com/office/drawing/2014/main" id="{2C82E991-9E38-DD4F-9540-7CFFAE515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815" y="5625929"/>
              <a:ext cx="161774" cy="461666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 Box 5">
                  <a:extLst>
                    <a:ext uri="{FF2B5EF4-FFF2-40B4-BE49-F238E27FC236}">
                      <a16:creationId xmlns:a16="http://schemas.microsoft.com/office/drawing/2014/main" id="{0BDEB0ED-4E45-2F45-9BF2-3F1572C2BDB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24000" y="5694500"/>
                  <a:ext cx="44242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5" name="Text Box 5">
                  <a:extLst>
                    <a:ext uri="{FF2B5EF4-FFF2-40B4-BE49-F238E27FC236}">
                      <a16:creationId xmlns:a16="http://schemas.microsoft.com/office/drawing/2014/main" id="{0BDEB0ED-4E45-2F45-9BF2-3F1572C2BD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24000" y="5694500"/>
                  <a:ext cx="442429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AutoShape 9">
              <a:extLst>
                <a:ext uri="{FF2B5EF4-FFF2-40B4-BE49-F238E27FC236}">
                  <a16:creationId xmlns:a16="http://schemas.microsoft.com/office/drawing/2014/main" id="{017B747A-AF44-3B4D-B679-8175859D60C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60734" y="5636243"/>
              <a:ext cx="137105" cy="490121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 Box 5">
                  <a:extLst>
                    <a:ext uri="{FF2B5EF4-FFF2-40B4-BE49-F238E27FC236}">
                      <a16:creationId xmlns:a16="http://schemas.microsoft.com/office/drawing/2014/main" id="{F07CF557-A1BE-B54D-942C-00A58641A38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29895" y="5638800"/>
                  <a:ext cx="87786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8" name="Text Box 5">
                  <a:extLst>
                    <a:ext uri="{FF2B5EF4-FFF2-40B4-BE49-F238E27FC236}">
                      <a16:creationId xmlns:a16="http://schemas.microsoft.com/office/drawing/2014/main" id="{F07CF557-A1BE-B54D-942C-00A58641A3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29895" y="5638800"/>
                  <a:ext cx="877869" cy="461665"/>
                </a:xfrm>
                <a:prstGeom prst="rect">
                  <a:avLst/>
                </a:prstGeom>
                <a:blipFill>
                  <a:blip r:embed="rId4"/>
                  <a:stretch>
                    <a:fillRect r="-1429" b="-16216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9" name="Text Box 11">
            <a:extLst>
              <a:ext uri="{FF2B5EF4-FFF2-40B4-BE49-F238E27FC236}">
                <a16:creationId xmlns:a16="http://schemas.microsoft.com/office/drawing/2014/main" id="{CA5FECD9-878D-E544-A64D-BC7049A8D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076" y="412187"/>
            <a:ext cx="4038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73BF3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Hybrid 1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08E13CA-2CB4-F04F-83F0-79CBD9691C82}"/>
              </a:ext>
            </a:extLst>
          </p:cNvPr>
          <p:cNvGrpSpPr/>
          <p:nvPr/>
        </p:nvGrpSpPr>
        <p:grpSpPr>
          <a:xfrm>
            <a:off x="6354322" y="6189852"/>
            <a:ext cx="2362200" cy="591948"/>
            <a:chOff x="6354322" y="6024394"/>
            <a:chExt cx="2362200" cy="591948"/>
          </a:xfrm>
        </p:grpSpPr>
        <p:sp>
          <p:nvSpPr>
            <p:cNvPr id="40" name="Rectangle 3">
              <a:extLst>
                <a:ext uri="{FF2B5EF4-FFF2-40B4-BE49-F238E27FC236}">
                  <a16:creationId xmlns:a16="http://schemas.microsoft.com/office/drawing/2014/main" id="{5E0322FF-DD9F-3C4A-8032-62EF0F596E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4322" y="6024394"/>
              <a:ext cx="533398" cy="5919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p:sp>
          <p:nvSpPr>
            <p:cNvPr id="43" name="Text Box 6">
              <a:extLst>
                <a:ext uri="{FF2B5EF4-FFF2-40B4-BE49-F238E27FC236}">
                  <a16:creationId xmlns:a16="http://schemas.microsoft.com/office/drawing/2014/main" id="{3D8764D0-4460-F84F-800B-77E946895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0522" y="6129508"/>
              <a:ext cx="22860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D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F85286F-A7E1-4B4C-BAC4-4CEB6850A10D}"/>
              </a:ext>
            </a:extLst>
          </p:cNvPr>
          <p:cNvGrpSpPr/>
          <p:nvPr/>
        </p:nvGrpSpPr>
        <p:grpSpPr>
          <a:xfrm>
            <a:off x="2010920" y="6189852"/>
            <a:ext cx="2362200" cy="591948"/>
            <a:chOff x="6354322" y="6024394"/>
            <a:chExt cx="2362200" cy="591948"/>
          </a:xfrm>
        </p:grpSpPr>
        <p:sp>
          <p:nvSpPr>
            <p:cNvPr id="59" name="Rectangle 3">
              <a:extLst>
                <a:ext uri="{FF2B5EF4-FFF2-40B4-BE49-F238E27FC236}">
                  <a16:creationId xmlns:a16="http://schemas.microsoft.com/office/drawing/2014/main" id="{DC502BF6-2666-1848-9296-B71D5EAF0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4322" y="6024394"/>
              <a:ext cx="533398" cy="5919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p:sp>
          <p:nvSpPr>
            <p:cNvPr id="60" name="Text Box 6">
              <a:extLst>
                <a:ext uri="{FF2B5EF4-FFF2-40B4-BE49-F238E27FC236}">
                  <a16:creationId xmlns:a16="http://schemas.microsoft.com/office/drawing/2014/main" id="{13B3ADA2-50A6-3F4A-9A69-24999991B6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0522" y="6129508"/>
              <a:ext cx="22860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D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1822620-F29C-EB40-BB1A-F953E0FA44F0}"/>
              </a:ext>
            </a:extLst>
          </p:cNvPr>
          <p:cNvGrpSpPr/>
          <p:nvPr/>
        </p:nvGrpSpPr>
        <p:grpSpPr>
          <a:xfrm>
            <a:off x="5864836" y="5654835"/>
            <a:ext cx="1983764" cy="517365"/>
            <a:chOff x="1524000" y="5609000"/>
            <a:chExt cx="1983764" cy="517365"/>
          </a:xfrm>
        </p:grpSpPr>
        <p:sp>
          <p:nvSpPr>
            <p:cNvPr id="62" name="AutoShape 9">
              <a:extLst>
                <a:ext uri="{FF2B5EF4-FFF2-40B4-BE49-F238E27FC236}">
                  <a16:creationId xmlns:a16="http://schemas.microsoft.com/office/drawing/2014/main" id="{B64D9BF3-D329-E84A-BC9D-B73C54321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815" y="5652733"/>
              <a:ext cx="101650" cy="434862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 Box 5">
                  <a:extLst>
                    <a:ext uri="{FF2B5EF4-FFF2-40B4-BE49-F238E27FC236}">
                      <a16:creationId xmlns:a16="http://schemas.microsoft.com/office/drawing/2014/main" id="{DB124386-2004-4D49-8A1C-61F507E73BE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24000" y="5664700"/>
                  <a:ext cx="44242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3" name="Text Box 5">
                  <a:extLst>
                    <a:ext uri="{FF2B5EF4-FFF2-40B4-BE49-F238E27FC236}">
                      <a16:creationId xmlns:a16="http://schemas.microsoft.com/office/drawing/2014/main" id="{DB124386-2004-4D49-8A1C-61F507E73B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24000" y="5664700"/>
                  <a:ext cx="442429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AutoShape 9">
              <a:extLst>
                <a:ext uri="{FF2B5EF4-FFF2-40B4-BE49-F238E27FC236}">
                  <a16:creationId xmlns:a16="http://schemas.microsoft.com/office/drawing/2014/main" id="{CC7FE938-C782-5E49-9A69-A20EFA9E3E9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60735" y="5664699"/>
              <a:ext cx="86149" cy="461665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 Box 5">
                  <a:extLst>
                    <a:ext uri="{FF2B5EF4-FFF2-40B4-BE49-F238E27FC236}">
                      <a16:creationId xmlns:a16="http://schemas.microsoft.com/office/drawing/2014/main" id="{C30DB248-7060-3D4A-9260-14965D24EF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29895" y="5609000"/>
                  <a:ext cx="87786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5" name="Text Box 5">
                  <a:extLst>
                    <a:ext uri="{FF2B5EF4-FFF2-40B4-BE49-F238E27FC236}">
                      <a16:creationId xmlns:a16="http://schemas.microsoft.com/office/drawing/2014/main" id="{C30DB248-7060-3D4A-9260-14965D24EF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29895" y="5609000"/>
                  <a:ext cx="877869" cy="461665"/>
                </a:xfrm>
                <a:prstGeom prst="rect">
                  <a:avLst/>
                </a:prstGeom>
                <a:blipFill>
                  <a:blip r:embed="rId6"/>
                  <a:stretch>
                    <a:fillRect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AF00DC7-7A22-9D46-A809-54976E195163}"/>
              </a:ext>
            </a:extLst>
          </p:cNvPr>
          <p:cNvSpPr/>
          <p:nvPr/>
        </p:nvSpPr>
        <p:spPr bwMode="auto">
          <a:xfrm>
            <a:off x="4792459" y="1016970"/>
            <a:ext cx="4199142" cy="4475781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DDFAAD9-2942-ED4A-A6B7-34A8FEAEB1DD}"/>
              </a:ext>
            </a:extLst>
          </p:cNvPr>
          <p:cNvGrpSpPr/>
          <p:nvPr/>
        </p:nvGrpSpPr>
        <p:grpSpPr>
          <a:xfrm>
            <a:off x="5257800" y="4651670"/>
            <a:ext cx="3301625" cy="483461"/>
            <a:chOff x="1447800" y="2069785"/>
            <a:chExt cx="3301625" cy="483461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C05A5397-D968-E04B-91A4-DE978A3C26CD}"/>
                </a:ext>
              </a:extLst>
            </p:cNvPr>
            <p:cNvSpPr/>
            <p:nvPr/>
          </p:nvSpPr>
          <p:spPr bwMode="auto">
            <a:xfrm>
              <a:off x="3373277" y="2096046"/>
              <a:ext cx="425624" cy="457200"/>
            </a:xfrm>
            <a:prstGeom prst="rect">
              <a:avLst/>
            </a:prstGeom>
            <a:solidFill>
              <a:schemeClr val="accent1">
                <a:alpha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endParaRPr>
            </a:p>
          </p:txBody>
        </p: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C30A4F93-8906-584C-A4ED-A0C9CED862B7}"/>
                </a:ext>
              </a:extLst>
            </p:cNvPr>
            <p:cNvGrpSpPr/>
            <p:nvPr/>
          </p:nvGrpSpPr>
          <p:grpSpPr>
            <a:xfrm>
              <a:off x="1447800" y="2069785"/>
              <a:ext cx="3301625" cy="483461"/>
              <a:chOff x="304800" y="4495800"/>
              <a:chExt cx="3301625" cy="483461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26348A6F-470C-3748-B7D7-4DC2E2BBBAB3}"/>
                  </a:ext>
                </a:extLst>
              </p:cNvPr>
              <p:cNvSpPr/>
              <p:nvPr/>
            </p:nvSpPr>
            <p:spPr bwMode="auto">
              <a:xfrm>
                <a:off x="438372" y="4522061"/>
                <a:ext cx="3168053" cy="4572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0" name="Rectangle 63">
                    <a:extLst>
                      <a:ext uri="{FF2B5EF4-FFF2-40B4-BE49-F238E27FC236}">
                        <a16:creationId xmlns:a16="http://schemas.microsoft.com/office/drawing/2014/main" id="{F81AE513-A7A5-7345-A77E-C4361B73A24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73BF3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73BF3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0" name="Rectangle 63">
                    <a:extLst>
                      <a:ext uri="{FF2B5EF4-FFF2-40B4-BE49-F238E27FC236}">
                        <a16:creationId xmlns:a16="http://schemas.microsoft.com/office/drawing/2014/main" id="{F81AE513-A7A5-7345-A77E-C4361B73A24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1" name="Rectangle 63">
                    <a:extLst>
                      <a:ext uri="{FF2B5EF4-FFF2-40B4-BE49-F238E27FC236}">
                        <a16:creationId xmlns:a16="http://schemas.microsoft.com/office/drawing/2014/main" id="{729AAEAB-0376-0741-8F51-6C54B4F4F92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73BF3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73BF3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1" name="Rectangle 63">
                    <a:extLst>
                      <a:ext uri="{FF2B5EF4-FFF2-40B4-BE49-F238E27FC236}">
                        <a16:creationId xmlns:a16="http://schemas.microsoft.com/office/drawing/2014/main" id="{729AAEAB-0376-0741-8F51-6C54B4F4F92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2" name="Rectangle 63">
                    <a:extLst>
                      <a:ext uri="{FF2B5EF4-FFF2-40B4-BE49-F238E27FC236}">
                        <a16:creationId xmlns:a16="http://schemas.microsoft.com/office/drawing/2014/main" id="{93471FA3-557E-2F48-BE03-5FD41826DE1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73BF3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73BF3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2" name="Rectangle 63">
                    <a:extLst>
                      <a:ext uri="{FF2B5EF4-FFF2-40B4-BE49-F238E27FC236}">
                        <a16:creationId xmlns:a16="http://schemas.microsoft.com/office/drawing/2014/main" id="{93471FA3-557E-2F48-BE03-5FD41826DE1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3" name="Rectangle 63">
                    <a:extLst>
                      <a:ext uri="{FF2B5EF4-FFF2-40B4-BE49-F238E27FC236}">
                        <a16:creationId xmlns:a16="http://schemas.microsoft.com/office/drawing/2014/main" id="{2023817E-5117-6E43-B94C-E01CF68F51E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B73BF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..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73BF3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3" name="Rectangle 63">
                    <a:extLst>
                      <a:ext uri="{FF2B5EF4-FFF2-40B4-BE49-F238E27FC236}">
                        <a16:creationId xmlns:a16="http://schemas.microsoft.com/office/drawing/2014/main" id="{2023817E-5117-6E43-B94C-E01CF68F51E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4" name="Rectangle 63">
                    <a:extLst>
                      <a:ext uri="{FF2B5EF4-FFF2-40B4-BE49-F238E27FC236}">
                        <a16:creationId xmlns:a16="http://schemas.microsoft.com/office/drawing/2014/main" id="{A8EE2827-322B-A848-B1D8-FA615432B3B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73BF3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73BF3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4" name="Rectangle 63">
                    <a:extLst>
                      <a:ext uri="{FF2B5EF4-FFF2-40B4-BE49-F238E27FC236}">
                        <a16:creationId xmlns:a16="http://schemas.microsoft.com/office/drawing/2014/main" id="{A8EE2827-322B-A848-B1D8-FA615432B3B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5" name="Rectangle 63">
                    <a:extLst>
                      <a:ext uri="{FF2B5EF4-FFF2-40B4-BE49-F238E27FC236}">
                        <a16:creationId xmlns:a16="http://schemas.microsoft.com/office/drawing/2014/main" id="{41482796-E7B2-F84C-BD50-3D02AAB48E2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B73BF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73BF3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5" name="Rectangle 63">
                    <a:extLst>
                      <a:ext uri="{FF2B5EF4-FFF2-40B4-BE49-F238E27FC236}">
                        <a16:creationId xmlns:a16="http://schemas.microsoft.com/office/drawing/2014/main" id="{41482796-E7B2-F84C-BD50-3D02AAB48E2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6" name="Rectangle 63">
                    <a:extLst>
                      <a:ext uri="{FF2B5EF4-FFF2-40B4-BE49-F238E27FC236}">
                        <a16:creationId xmlns:a16="http://schemas.microsoft.com/office/drawing/2014/main" id="{650691BF-8379-B44D-9484-3317A839824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sSup>
                              <m:sSupPr>
                                <m:ctrlP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B73BF3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B73BF3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sup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B73BF3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p>
                            </m:sSup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73BF3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73BF3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6" name="Rectangle 63">
                    <a:extLst>
                      <a:ext uri="{FF2B5EF4-FFF2-40B4-BE49-F238E27FC236}">
                        <a16:creationId xmlns:a16="http://schemas.microsoft.com/office/drawing/2014/main" id="{650691BF-8379-B44D-9484-3317A839824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0FEF8158-0155-C340-BC7F-93B6B52CD549}"/>
              </a:ext>
            </a:extLst>
          </p:cNvPr>
          <p:cNvGrpSpPr/>
          <p:nvPr/>
        </p:nvGrpSpPr>
        <p:grpSpPr>
          <a:xfrm>
            <a:off x="4926406" y="762208"/>
            <a:ext cx="3763962" cy="3598436"/>
            <a:chOff x="2122488" y="2109788"/>
            <a:chExt cx="3763962" cy="3598436"/>
          </a:xfrm>
        </p:grpSpPr>
        <p:grpSp>
          <p:nvGrpSpPr>
            <p:cNvPr id="144" name="Group 3">
              <a:extLst>
                <a:ext uri="{FF2B5EF4-FFF2-40B4-BE49-F238E27FC236}">
                  <a16:creationId xmlns:a16="http://schemas.microsoft.com/office/drawing/2014/main" id="{5AD6C6BE-014E-7C45-BC90-DB9B4D5ED7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0613" y="3172986"/>
              <a:ext cx="3525837" cy="2535238"/>
              <a:chOff x="1487" y="1439"/>
              <a:chExt cx="2221" cy="1597"/>
            </a:xfrm>
          </p:grpSpPr>
          <p:sp>
            <p:nvSpPr>
              <p:cNvPr id="153" name="Oval 4">
                <a:extLst>
                  <a:ext uri="{FF2B5EF4-FFF2-40B4-BE49-F238E27FC236}">
                    <a16:creationId xmlns:a16="http://schemas.microsoft.com/office/drawing/2014/main" id="{E2333502-265C-8D4D-A792-D537E3039A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4" name="Oval 5">
                <a:extLst>
                  <a:ext uri="{FF2B5EF4-FFF2-40B4-BE49-F238E27FC236}">
                    <a16:creationId xmlns:a16="http://schemas.microsoft.com/office/drawing/2014/main" id="{B301D3AD-2107-1543-816A-7998A59787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5" name="Line 6">
                <a:extLst>
                  <a:ext uri="{FF2B5EF4-FFF2-40B4-BE49-F238E27FC236}">
                    <a16:creationId xmlns:a16="http://schemas.microsoft.com/office/drawing/2014/main" id="{39AD27F5-9DB5-E54C-BD32-20E8D961EB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4" y="2258"/>
                <a:ext cx="231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6" name="Line 7">
                <a:extLst>
                  <a:ext uri="{FF2B5EF4-FFF2-40B4-BE49-F238E27FC236}">
                    <a16:creationId xmlns:a16="http://schemas.microsoft.com/office/drawing/2014/main" id="{9F0EDFA8-B31A-3046-964E-A5404B04CA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0" y="2266"/>
                <a:ext cx="215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160" name="Group 11">
                <a:extLst>
                  <a:ext uri="{FF2B5EF4-FFF2-40B4-BE49-F238E27FC236}">
                    <a16:creationId xmlns:a16="http://schemas.microsoft.com/office/drawing/2014/main" id="{0EC8F10A-EF77-2E4B-9F41-AF3C878142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46" y="1449"/>
                <a:ext cx="714" cy="854"/>
                <a:chOff x="1964" y="618"/>
                <a:chExt cx="714" cy="854"/>
              </a:xfrm>
            </p:grpSpPr>
            <p:sp>
              <p:nvSpPr>
                <p:cNvPr id="174" name="Oval 12">
                  <a:extLst>
                    <a:ext uri="{FF2B5EF4-FFF2-40B4-BE49-F238E27FC236}">
                      <a16:creationId xmlns:a16="http://schemas.microsoft.com/office/drawing/2014/main" id="{21BACFCB-9A13-864A-9337-04FEE070B0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6" y="618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5" name="Oval 13">
                  <a:extLst>
                    <a:ext uri="{FF2B5EF4-FFF2-40B4-BE49-F238E27FC236}">
                      <a16:creationId xmlns:a16="http://schemas.microsoft.com/office/drawing/2014/main" id="{A9EE98AF-86FB-4748-9F70-84425E1B7A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6" name="Oval 14">
                  <a:extLst>
                    <a:ext uri="{FF2B5EF4-FFF2-40B4-BE49-F238E27FC236}">
                      <a16:creationId xmlns:a16="http://schemas.microsoft.com/office/drawing/2014/main" id="{D404C1CE-E70E-F94E-B9FE-06010482E9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7" name="Line 15">
                  <a:extLst>
                    <a:ext uri="{FF2B5EF4-FFF2-40B4-BE49-F238E27FC236}">
                      <a16:creationId xmlns:a16="http://schemas.microsoft.com/office/drawing/2014/main" id="{CB9DF446-5A65-EE45-8C8D-FE7FECD8CF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30" y="704"/>
                  <a:ext cx="265" cy="63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8" name="Line 16">
                  <a:extLst>
                    <a:ext uri="{FF2B5EF4-FFF2-40B4-BE49-F238E27FC236}">
                      <a16:creationId xmlns:a16="http://schemas.microsoft.com/office/drawing/2014/main" id="{BFA9309F-7003-2842-A445-ABF70E0F64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712"/>
                  <a:ext cx="248" cy="6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grpSp>
            <p:nvGrpSpPr>
              <p:cNvPr id="161" name="Group 17">
                <a:extLst>
                  <a:ext uri="{FF2B5EF4-FFF2-40B4-BE49-F238E27FC236}">
                    <a16:creationId xmlns:a16="http://schemas.microsoft.com/office/drawing/2014/main" id="{3E554BFB-224E-574D-857A-9DDCB5B673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56" y="1439"/>
                <a:ext cx="714" cy="854"/>
                <a:chOff x="1964" y="618"/>
                <a:chExt cx="714" cy="854"/>
              </a:xfrm>
            </p:grpSpPr>
            <p:sp>
              <p:nvSpPr>
                <p:cNvPr id="169" name="Oval 18">
                  <a:extLst>
                    <a:ext uri="{FF2B5EF4-FFF2-40B4-BE49-F238E27FC236}">
                      <a16:creationId xmlns:a16="http://schemas.microsoft.com/office/drawing/2014/main" id="{23F1EF2D-8A0C-2944-BD26-A765C7EDC9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6" y="618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0" name="Oval 19">
                  <a:extLst>
                    <a:ext uri="{FF2B5EF4-FFF2-40B4-BE49-F238E27FC236}">
                      <a16:creationId xmlns:a16="http://schemas.microsoft.com/office/drawing/2014/main" id="{4D864A88-93F4-594C-9FB3-E336A7200C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1" name="Oval 20">
                  <a:extLst>
                    <a:ext uri="{FF2B5EF4-FFF2-40B4-BE49-F238E27FC236}">
                      <a16:creationId xmlns:a16="http://schemas.microsoft.com/office/drawing/2014/main" id="{79617DAE-E661-D543-98D1-7B0E1D7EDA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2" name="Line 21">
                  <a:extLst>
                    <a:ext uri="{FF2B5EF4-FFF2-40B4-BE49-F238E27FC236}">
                      <a16:creationId xmlns:a16="http://schemas.microsoft.com/office/drawing/2014/main" id="{BC88D084-CC62-0546-B421-1BA9E5647E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30" y="704"/>
                  <a:ext cx="265" cy="63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3" name="Line 22">
                  <a:extLst>
                    <a:ext uri="{FF2B5EF4-FFF2-40B4-BE49-F238E27FC236}">
                      <a16:creationId xmlns:a16="http://schemas.microsoft.com/office/drawing/2014/main" id="{1E160DA9-ADC8-9342-ADE4-773F5912CF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712"/>
                  <a:ext cx="248" cy="6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sp>
            <p:nvSpPr>
              <p:cNvPr id="162" name="Oval 23">
                <a:extLst>
                  <a:ext uri="{FF2B5EF4-FFF2-40B4-BE49-F238E27FC236}">
                    <a16:creationId xmlns:a16="http://schemas.microsoft.com/office/drawing/2014/main" id="{F3631D72-674A-8240-ADEB-B62B67995B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9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3" name="Oval 24">
                <a:extLst>
                  <a:ext uri="{FF2B5EF4-FFF2-40B4-BE49-F238E27FC236}">
                    <a16:creationId xmlns:a16="http://schemas.microsoft.com/office/drawing/2014/main" id="{E54D0DD1-1F22-D64C-B59A-3B9011C265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7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4" name="Line 25">
                <a:extLst>
                  <a:ext uri="{FF2B5EF4-FFF2-40B4-BE49-F238E27FC236}">
                    <a16:creationId xmlns:a16="http://schemas.microsoft.com/office/drawing/2014/main" id="{54664A62-E69E-904F-9BFA-97480EAA74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4" y="2268"/>
                <a:ext cx="227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5" name="Line 26">
                <a:extLst>
                  <a:ext uri="{FF2B5EF4-FFF2-40B4-BE49-F238E27FC236}">
                    <a16:creationId xmlns:a16="http://schemas.microsoft.com/office/drawing/2014/main" id="{15D630DE-164B-E34C-9A8D-6ACB01D670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5" y="2276"/>
                <a:ext cx="212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6" name="Oval 27">
                <a:extLst>
                  <a:ext uri="{FF2B5EF4-FFF2-40B4-BE49-F238E27FC236}">
                    <a16:creationId xmlns:a16="http://schemas.microsoft.com/office/drawing/2014/main" id="{77B90E9D-6407-F34F-B76C-4F577E3B1C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7" name="Oval 28">
                <a:extLst>
                  <a:ext uri="{FF2B5EF4-FFF2-40B4-BE49-F238E27FC236}">
                    <a16:creationId xmlns:a16="http://schemas.microsoft.com/office/drawing/2014/main" id="{0D7F2174-8DA5-D340-9A45-DB9C89B673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8" name="Oval 29">
                <a:extLst>
                  <a:ext uri="{FF2B5EF4-FFF2-40B4-BE49-F238E27FC236}">
                    <a16:creationId xmlns:a16="http://schemas.microsoft.com/office/drawing/2014/main" id="{298A90A1-9412-0B41-9ACF-6B0F0A2913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</p:grpSp>
        <p:sp>
          <p:nvSpPr>
            <p:cNvPr id="145" name="Text Box 30">
              <a:extLst>
                <a:ext uri="{FF2B5EF4-FFF2-40B4-BE49-F238E27FC236}">
                  <a16:creationId xmlns:a16="http://schemas.microsoft.com/office/drawing/2014/main" id="{408C74A0-A5A3-FD4C-9937-68E924D475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488" y="2109788"/>
              <a:ext cx="33496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rtl="1">
                <a:defRPr/>
              </a:pPr>
              <a:endParaRPr lang="en-US">
                <a:latin typeface="Symbol" charset="0"/>
                <a:ea typeface="MS PGothic" charset="0"/>
                <a:cs typeface="MS PGothic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64C096C5-54E5-FE49-8272-1AE625DB38AF}"/>
                    </a:ext>
                  </a:extLst>
                </p:cNvPr>
                <p:cNvSpPr/>
                <p:nvPr/>
              </p:nvSpPr>
              <p:spPr>
                <a:xfrm>
                  <a:off x="3143359" y="4581693"/>
                  <a:ext cx="122687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en-US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en-US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</m:oMath>
                  </a14:m>
                  <a:r>
                    <a:rPr lang="en-US" altLang="en-US" sz="1800" dirty="0">
                      <a:solidFill>
                        <a:schemeClr val="tx1"/>
                      </a:solidFill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lang="en-US" sz="1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64C096C5-54E5-FE49-8272-1AE625DB38A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43359" y="4581693"/>
                  <a:ext cx="1226874" cy="369332"/>
                </a:xfrm>
                <a:prstGeom prst="rect">
                  <a:avLst/>
                </a:prstGeom>
                <a:blipFill>
                  <a:blip r:embed="rId14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3257E83B-3A92-5240-A779-50A9F4161259}"/>
                </a:ext>
              </a:extLst>
            </p:cNvPr>
            <p:cNvGrpSpPr/>
            <p:nvPr/>
          </p:nvGrpSpPr>
          <p:grpSpPr>
            <a:xfrm>
              <a:off x="2760854" y="2965122"/>
              <a:ext cx="2874623" cy="470230"/>
              <a:chOff x="1709446" y="5053237"/>
              <a:chExt cx="2874623" cy="47023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9" name="Rectangle 148">
                    <a:extLst>
                      <a:ext uri="{FF2B5EF4-FFF2-40B4-BE49-F238E27FC236}">
                        <a16:creationId xmlns:a16="http://schemas.microsoft.com/office/drawing/2014/main" id="{01088D3E-30F6-8841-B192-5F0E1A3F79EC}"/>
                      </a:ext>
                    </a:extLst>
                  </p:cNvPr>
                  <p:cNvSpPr/>
                  <p:nvPr/>
                </p:nvSpPr>
                <p:spPr>
                  <a:xfrm>
                    <a:off x="1709446" y="5053237"/>
                    <a:ext cx="539378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altLang="en-US" b="0" i="1" smtClean="0">
                                  <a:solidFill>
                                    <a:srgbClr val="B73BF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smtClean="0">
                                  <a:solidFill>
                                    <a:srgbClr val="B73BF3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altLang="en-US" i="1">
                                  <a:solidFill>
                                    <a:srgbClr val="B73BF3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dirty="0">
                      <a:solidFill>
                        <a:srgbClr val="B73BF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9" name="Rectangle 148">
                    <a:extLst>
                      <a:ext uri="{FF2B5EF4-FFF2-40B4-BE49-F238E27FC236}">
                        <a16:creationId xmlns:a16="http://schemas.microsoft.com/office/drawing/2014/main" id="{01088D3E-30F6-8841-B192-5F0E1A3F79E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09446" y="5053237"/>
                    <a:ext cx="539378" cy="461665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270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0" name="Rectangle 149">
                    <a:extLst>
                      <a:ext uri="{FF2B5EF4-FFF2-40B4-BE49-F238E27FC236}">
                        <a16:creationId xmlns:a16="http://schemas.microsoft.com/office/drawing/2014/main" id="{79488A89-AB02-2743-8D28-D85FB72B60FE}"/>
                      </a:ext>
                    </a:extLst>
                  </p:cNvPr>
                  <p:cNvSpPr/>
                  <p:nvPr/>
                </p:nvSpPr>
                <p:spPr>
                  <a:xfrm>
                    <a:off x="4051807" y="5061802"/>
                    <a:ext cx="532262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en-US" b="0" i="1" smtClean="0">
                                <a:solidFill>
                                  <a:srgbClr val="B73BF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solidFill>
                                  <a:srgbClr val="B73BF3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en-US" i="1">
                                <a:solidFill>
                                  <a:srgbClr val="B73BF3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a14:m>
                    <a:r>
                      <a:rPr lang="en-US" altLang="en-US" dirty="0">
                        <a:solidFill>
                          <a:srgbClr val="B73BF3"/>
                        </a:solidFill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lang="en-US" dirty="0">
                      <a:solidFill>
                        <a:srgbClr val="B73BF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0" name="Rectangle 149">
                    <a:extLst>
                      <a:ext uri="{FF2B5EF4-FFF2-40B4-BE49-F238E27FC236}">
                        <a16:creationId xmlns:a16="http://schemas.microsoft.com/office/drawing/2014/main" id="{79488A89-AB02-2743-8D28-D85FB72B60F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51807" y="5061802"/>
                    <a:ext cx="532262" cy="461665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270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3BF56D6D-DA94-FF4B-B74D-3347D55BADE9}"/>
                  </a:ext>
                </a:extLst>
              </p:cNvPr>
              <p:cNvSpPr/>
              <p:nvPr/>
            </p:nvSpPr>
            <p:spPr>
              <a:xfrm>
                <a:off x="5473722" y="1019017"/>
                <a:ext cx="31332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1" i="1" smtClean="0">
                            <a:solidFill>
                              <a:srgbClr val="B73BF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solidFill>
                              <a:srgbClr val="B73BF3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US" altLang="en-US" b="1" i="1">
                            <a:solidFill>
                              <a:srgbClr val="B73BF3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rgbClr val="B73BF3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1" i="1">
                            <a:solidFill>
                              <a:srgbClr val="B73BF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>
                            <a:solidFill>
                              <a:srgbClr val="B73BF3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US" altLang="en-US" b="1" i="1" smtClean="0">
                            <a:solidFill>
                              <a:srgbClr val="B73BF3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rgbClr val="B73BF3"/>
                    </a:solidFill>
                  </a:rPr>
                  <a:t> are random </a:t>
                </a:r>
              </a:p>
            </p:txBody>
          </p:sp>
        </mc:Choice>
        <mc:Fallback xmlns=""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3BF56D6D-DA94-FF4B-B74D-3347D55BAD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3722" y="1019017"/>
                <a:ext cx="3133294" cy="461665"/>
              </a:xfrm>
              <a:prstGeom prst="rect">
                <a:avLst/>
              </a:prstGeom>
              <a:blipFill>
                <a:blip r:embed="rId17"/>
                <a:stretch>
                  <a:fillRect t="-10811" r="-2429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0" name="Group 179">
            <a:extLst>
              <a:ext uri="{FF2B5EF4-FFF2-40B4-BE49-F238E27FC236}">
                <a16:creationId xmlns:a16="http://schemas.microsoft.com/office/drawing/2014/main" id="{EBB21CD7-F9FF-2944-8ABE-9801BC5332F5}"/>
              </a:ext>
            </a:extLst>
          </p:cNvPr>
          <p:cNvGrpSpPr/>
          <p:nvPr/>
        </p:nvGrpSpPr>
        <p:grpSpPr>
          <a:xfrm>
            <a:off x="152400" y="750372"/>
            <a:ext cx="4497905" cy="3598436"/>
            <a:chOff x="1592760" y="2109788"/>
            <a:chExt cx="4497905" cy="3598436"/>
          </a:xfrm>
        </p:grpSpPr>
        <p:grpSp>
          <p:nvGrpSpPr>
            <p:cNvPr id="181" name="Group 3">
              <a:extLst>
                <a:ext uri="{FF2B5EF4-FFF2-40B4-BE49-F238E27FC236}">
                  <a16:creationId xmlns:a16="http://schemas.microsoft.com/office/drawing/2014/main" id="{A5AE6F5F-F1FA-C84F-8154-14DE76B6DE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0613" y="2785636"/>
              <a:ext cx="3525837" cy="2922588"/>
              <a:chOff x="1487" y="1195"/>
              <a:chExt cx="2221" cy="1841"/>
            </a:xfrm>
          </p:grpSpPr>
          <p:sp>
            <p:nvSpPr>
              <p:cNvPr id="190" name="Oval 4">
                <a:extLst>
                  <a:ext uri="{FF2B5EF4-FFF2-40B4-BE49-F238E27FC236}">
                    <a16:creationId xmlns:a16="http://schemas.microsoft.com/office/drawing/2014/main" id="{49120310-9ADF-8541-B71D-50FC10BEA4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91" name="Oval 5">
                <a:extLst>
                  <a:ext uri="{FF2B5EF4-FFF2-40B4-BE49-F238E27FC236}">
                    <a16:creationId xmlns:a16="http://schemas.microsoft.com/office/drawing/2014/main" id="{4D5964D2-A952-E145-A3DC-AB702B21EE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92" name="Line 6">
                <a:extLst>
                  <a:ext uri="{FF2B5EF4-FFF2-40B4-BE49-F238E27FC236}">
                    <a16:creationId xmlns:a16="http://schemas.microsoft.com/office/drawing/2014/main" id="{1BEF6D8B-9FBD-1348-9984-BF3ED065F7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4" y="2258"/>
                <a:ext cx="231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93" name="Line 7">
                <a:extLst>
                  <a:ext uri="{FF2B5EF4-FFF2-40B4-BE49-F238E27FC236}">
                    <a16:creationId xmlns:a16="http://schemas.microsoft.com/office/drawing/2014/main" id="{EACB9BF3-300C-314B-ADEE-312E64E97C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0" y="2266"/>
                <a:ext cx="215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94" name="Oval 8">
                <a:extLst>
                  <a:ext uri="{FF2B5EF4-FFF2-40B4-BE49-F238E27FC236}">
                    <a16:creationId xmlns:a16="http://schemas.microsoft.com/office/drawing/2014/main" id="{3329032D-123C-7D43-99CD-90A52B0784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1195"/>
                <a:ext cx="191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95" name="Line 9">
                <a:extLst>
                  <a:ext uri="{FF2B5EF4-FFF2-40B4-BE49-F238E27FC236}">
                    <a16:creationId xmlns:a16="http://schemas.microsoft.com/office/drawing/2014/main" id="{5CAC34A4-174B-B141-823B-EE155CC216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37" y="1281"/>
                <a:ext cx="405" cy="15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96" name="Line 10">
                <a:extLst>
                  <a:ext uri="{FF2B5EF4-FFF2-40B4-BE49-F238E27FC236}">
                    <a16:creationId xmlns:a16="http://schemas.microsoft.com/office/drawing/2014/main" id="{662C3F4F-D58A-7A4E-A7E5-1BB8228607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9" y="1268"/>
                <a:ext cx="369" cy="19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197" name="Group 11">
                <a:extLst>
                  <a:ext uri="{FF2B5EF4-FFF2-40B4-BE49-F238E27FC236}">
                    <a16:creationId xmlns:a16="http://schemas.microsoft.com/office/drawing/2014/main" id="{B16C277A-EEAA-DE4B-B891-EB0E31EC8D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46" y="1449"/>
                <a:ext cx="714" cy="854"/>
                <a:chOff x="1964" y="618"/>
                <a:chExt cx="714" cy="854"/>
              </a:xfrm>
            </p:grpSpPr>
            <p:sp>
              <p:nvSpPr>
                <p:cNvPr id="211" name="Oval 12">
                  <a:extLst>
                    <a:ext uri="{FF2B5EF4-FFF2-40B4-BE49-F238E27FC236}">
                      <a16:creationId xmlns:a16="http://schemas.microsoft.com/office/drawing/2014/main" id="{68AE6CE2-54A6-6B4F-9103-371F9FDC67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6" y="618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12" name="Oval 13">
                  <a:extLst>
                    <a:ext uri="{FF2B5EF4-FFF2-40B4-BE49-F238E27FC236}">
                      <a16:creationId xmlns:a16="http://schemas.microsoft.com/office/drawing/2014/main" id="{ABA5AD60-2549-0347-8193-F37822C2A4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13" name="Oval 14">
                  <a:extLst>
                    <a:ext uri="{FF2B5EF4-FFF2-40B4-BE49-F238E27FC236}">
                      <a16:creationId xmlns:a16="http://schemas.microsoft.com/office/drawing/2014/main" id="{AA5ACF97-690B-CE42-9A9C-F413F5A426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14" name="Line 15">
                  <a:extLst>
                    <a:ext uri="{FF2B5EF4-FFF2-40B4-BE49-F238E27FC236}">
                      <a16:creationId xmlns:a16="http://schemas.microsoft.com/office/drawing/2014/main" id="{87E5133B-84BF-404F-A556-5A489BEF81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30" y="704"/>
                  <a:ext cx="265" cy="63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15" name="Line 16">
                  <a:extLst>
                    <a:ext uri="{FF2B5EF4-FFF2-40B4-BE49-F238E27FC236}">
                      <a16:creationId xmlns:a16="http://schemas.microsoft.com/office/drawing/2014/main" id="{60859099-DC9A-494D-9AE8-7A304AFE29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712"/>
                  <a:ext cx="248" cy="6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grpSp>
            <p:nvGrpSpPr>
              <p:cNvPr id="198" name="Group 17">
                <a:extLst>
                  <a:ext uri="{FF2B5EF4-FFF2-40B4-BE49-F238E27FC236}">
                    <a16:creationId xmlns:a16="http://schemas.microsoft.com/office/drawing/2014/main" id="{6CA2391C-3F6A-844F-A04F-C9297059B2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56" y="1439"/>
                <a:ext cx="714" cy="854"/>
                <a:chOff x="1964" y="618"/>
                <a:chExt cx="714" cy="854"/>
              </a:xfrm>
            </p:grpSpPr>
            <p:sp>
              <p:nvSpPr>
                <p:cNvPr id="206" name="Oval 18">
                  <a:extLst>
                    <a:ext uri="{FF2B5EF4-FFF2-40B4-BE49-F238E27FC236}">
                      <a16:creationId xmlns:a16="http://schemas.microsoft.com/office/drawing/2014/main" id="{ADF7E724-A593-DE43-827E-E1DD42F165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6" y="618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07" name="Oval 19">
                  <a:extLst>
                    <a:ext uri="{FF2B5EF4-FFF2-40B4-BE49-F238E27FC236}">
                      <a16:creationId xmlns:a16="http://schemas.microsoft.com/office/drawing/2014/main" id="{6B5CD5DC-153E-D146-B159-7EA508DD8D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08" name="Oval 20">
                  <a:extLst>
                    <a:ext uri="{FF2B5EF4-FFF2-40B4-BE49-F238E27FC236}">
                      <a16:creationId xmlns:a16="http://schemas.microsoft.com/office/drawing/2014/main" id="{F244675A-B038-D547-ABF8-6BEA6F52F3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09" name="Line 21">
                  <a:extLst>
                    <a:ext uri="{FF2B5EF4-FFF2-40B4-BE49-F238E27FC236}">
                      <a16:creationId xmlns:a16="http://schemas.microsoft.com/office/drawing/2014/main" id="{D85591C9-9814-2240-A0F7-9B1ADBCA0C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30" y="704"/>
                  <a:ext cx="265" cy="63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10" name="Line 22">
                  <a:extLst>
                    <a:ext uri="{FF2B5EF4-FFF2-40B4-BE49-F238E27FC236}">
                      <a16:creationId xmlns:a16="http://schemas.microsoft.com/office/drawing/2014/main" id="{BFE3B46E-E1C7-D340-BA4E-C7D39B2111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712"/>
                  <a:ext cx="248" cy="6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sp>
            <p:nvSpPr>
              <p:cNvPr id="199" name="Oval 23">
                <a:extLst>
                  <a:ext uri="{FF2B5EF4-FFF2-40B4-BE49-F238E27FC236}">
                    <a16:creationId xmlns:a16="http://schemas.microsoft.com/office/drawing/2014/main" id="{640BBD24-2647-F34E-A332-A749B8D785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9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200" name="Oval 24">
                <a:extLst>
                  <a:ext uri="{FF2B5EF4-FFF2-40B4-BE49-F238E27FC236}">
                    <a16:creationId xmlns:a16="http://schemas.microsoft.com/office/drawing/2014/main" id="{81AE70B2-214D-1E46-8A9F-F68C47624C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7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201" name="Line 25">
                <a:extLst>
                  <a:ext uri="{FF2B5EF4-FFF2-40B4-BE49-F238E27FC236}">
                    <a16:creationId xmlns:a16="http://schemas.microsoft.com/office/drawing/2014/main" id="{6DEDF8A4-F228-B44F-8475-7FAAF61690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4" y="2268"/>
                <a:ext cx="227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202" name="Line 26">
                <a:extLst>
                  <a:ext uri="{FF2B5EF4-FFF2-40B4-BE49-F238E27FC236}">
                    <a16:creationId xmlns:a16="http://schemas.microsoft.com/office/drawing/2014/main" id="{89391BE9-3C94-9445-9650-3DAC9BA248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5" y="2276"/>
                <a:ext cx="212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203" name="Oval 27">
                <a:extLst>
                  <a:ext uri="{FF2B5EF4-FFF2-40B4-BE49-F238E27FC236}">
                    <a16:creationId xmlns:a16="http://schemas.microsoft.com/office/drawing/2014/main" id="{6B7D575C-6FF0-D74B-9862-47282F6EF7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204" name="Oval 28">
                <a:extLst>
                  <a:ext uri="{FF2B5EF4-FFF2-40B4-BE49-F238E27FC236}">
                    <a16:creationId xmlns:a16="http://schemas.microsoft.com/office/drawing/2014/main" id="{32274309-00EC-D042-8E90-B5FF09DB5D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205" name="Oval 29">
                <a:extLst>
                  <a:ext uri="{FF2B5EF4-FFF2-40B4-BE49-F238E27FC236}">
                    <a16:creationId xmlns:a16="http://schemas.microsoft.com/office/drawing/2014/main" id="{6DCB5479-6432-6740-98DD-29C97914B6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</p:grpSp>
        <p:sp>
          <p:nvSpPr>
            <p:cNvPr id="182" name="Text Box 30">
              <a:extLst>
                <a:ext uri="{FF2B5EF4-FFF2-40B4-BE49-F238E27FC236}">
                  <a16:creationId xmlns:a16="http://schemas.microsoft.com/office/drawing/2014/main" id="{E9ED11CD-6ED4-F54E-817C-4BA7FF2A10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488" y="2109788"/>
              <a:ext cx="33496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rtl="1">
                <a:defRPr/>
              </a:pPr>
              <a:endParaRPr lang="en-US">
                <a:latin typeface="Symbol" charset="0"/>
                <a:ea typeface="MS PGothic" charset="0"/>
                <a:cs typeface="MS PGothic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3" name="Text Box 33">
                  <a:extLst>
                    <a:ext uri="{FF2B5EF4-FFF2-40B4-BE49-F238E27FC236}">
                      <a16:creationId xmlns:a16="http://schemas.microsoft.com/office/drawing/2014/main" id="{7EFD84F9-6553-6248-A005-84C76FBCD64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33800" y="2281535"/>
                  <a:ext cx="773113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 rtl="1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lang="en-US" altLang="en-US" i="1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  <a:latin typeface="American Typewriter" panose="02090604020004020304" pitchFamily="18" charset="77"/>
                    <a:ea typeface="MS PGothic" charset="0"/>
                    <a:cs typeface="MS PGothic" charset="0"/>
                  </a:endParaRPr>
                </a:p>
              </p:txBody>
            </p:sp>
          </mc:Choice>
          <mc:Fallback xmlns="">
            <p:sp>
              <p:nvSpPr>
                <p:cNvPr id="183" name="Text Box 33">
                  <a:extLst>
                    <a:ext uri="{FF2B5EF4-FFF2-40B4-BE49-F238E27FC236}">
                      <a16:creationId xmlns:a16="http://schemas.microsoft.com/office/drawing/2014/main" id="{7EFD84F9-6553-6248-A005-84C76FBCD6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3800" y="2281535"/>
                  <a:ext cx="773113" cy="461665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AD699964-C330-3F46-9239-40B2B4106F91}"/>
                </a:ext>
              </a:extLst>
            </p:cNvPr>
            <p:cNvGrpSpPr/>
            <p:nvPr/>
          </p:nvGrpSpPr>
          <p:grpSpPr>
            <a:xfrm>
              <a:off x="1592760" y="4521200"/>
              <a:ext cx="2777473" cy="429825"/>
              <a:chOff x="2954668" y="6548979"/>
              <a:chExt cx="2777473" cy="42982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8" name="Rectangle 187">
                    <a:extLst>
                      <a:ext uri="{FF2B5EF4-FFF2-40B4-BE49-F238E27FC236}">
                        <a16:creationId xmlns:a16="http://schemas.microsoft.com/office/drawing/2014/main" id="{B7978DDA-88B0-B648-97D6-6A020A962F27}"/>
                      </a:ext>
                    </a:extLst>
                  </p:cNvPr>
                  <p:cNvSpPr/>
                  <p:nvPr/>
                </p:nvSpPr>
                <p:spPr>
                  <a:xfrm>
                    <a:off x="4505267" y="6609472"/>
                    <a:ext cx="122687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alt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US" alt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))</m:t>
                        </m:r>
                      </m:oMath>
                    </a14:m>
                    <a:r>
                      <a:rPr lang="en-US" altLang="en-US" sz="1800" dirty="0">
                        <a:solidFill>
                          <a:schemeClr val="tx1"/>
                        </a:solidFill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8" name="Rectangle 187">
                    <a:extLst>
                      <a:ext uri="{FF2B5EF4-FFF2-40B4-BE49-F238E27FC236}">
                        <a16:creationId xmlns:a16="http://schemas.microsoft.com/office/drawing/2014/main" id="{B7978DDA-88B0-B648-97D6-6A020A962F2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05267" y="6609472"/>
                    <a:ext cx="1226874" cy="369332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b="-1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9" name="Rectangle 188">
                    <a:extLst>
                      <a:ext uri="{FF2B5EF4-FFF2-40B4-BE49-F238E27FC236}">
                        <a16:creationId xmlns:a16="http://schemas.microsoft.com/office/drawing/2014/main" id="{550263E6-1FF0-0C49-BD02-0773DD837221}"/>
                      </a:ext>
                    </a:extLst>
                  </p:cNvPr>
                  <p:cNvSpPr/>
                  <p:nvPr/>
                </p:nvSpPr>
                <p:spPr>
                  <a:xfrm>
                    <a:off x="2954668" y="6548979"/>
                    <a:ext cx="1232197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alt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US" alt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))</m:t>
                        </m:r>
                      </m:oMath>
                    </a14:m>
                    <a:r>
                      <a:rPr lang="en-US" altLang="en-US" sz="1800" dirty="0">
                        <a:solidFill>
                          <a:schemeClr val="tx1"/>
                        </a:solidFill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lang="en-US" sz="18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9" name="Rectangle 188">
                    <a:extLst>
                      <a:ext uri="{FF2B5EF4-FFF2-40B4-BE49-F238E27FC236}">
                        <a16:creationId xmlns:a16="http://schemas.microsoft.com/office/drawing/2014/main" id="{550263E6-1FF0-0C49-BD02-0773DD83722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54668" y="6548979"/>
                    <a:ext cx="1232197" cy="369332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b="-1724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137CD7D6-5C15-5848-ADF8-AE29C74E5C40}"/>
                </a:ext>
              </a:extLst>
            </p:cNvPr>
            <p:cNvGrpSpPr/>
            <p:nvPr/>
          </p:nvGrpSpPr>
          <p:grpSpPr>
            <a:xfrm>
              <a:off x="2327392" y="2973687"/>
              <a:ext cx="3763273" cy="465505"/>
              <a:chOff x="1275984" y="5061802"/>
              <a:chExt cx="3763273" cy="46550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6" name="Rectangle 185">
                    <a:extLst>
                      <a:ext uri="{FF2B5EF4-FFF2-40B4-BE49-F238E27FC236}">
                        <a16:creationId xmlns:a16="http://schemas.microsoft.com/office/drawing/2014/main" id="{C45E3340-7406-C041-B2AE-2D21F72D2F9C}"/>
                      </a:ext>
                    </a:extLst>
                  </p:cNvPr>
                  <p:cNvSpPr/>
                  <p:nvPr/>
                </p:nvSpPr>
                <p:spPr>
                  <a:xfrm>
                    <a:off x="1275984" y="5065642"/>
                    <a:ext cx="993542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oMath>
                      </m:oMathPara>
                    </a14:m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6" name="Rectangle 185">
                    <a:extLst>
                      <a:ext uri="{FF2B5EF4-FFF2-40B4-BE49-F238E27FC236}">
                        <a16:creationId xmlns:a16="http://schemas.microsoft.com/office/drawing/2014/main" id="{C45E3340-7406-C041-B2AE-2D21F72D2F9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75984" y="5065642"/>
                    <a:ext cx="993542" cy="461665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b="-270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7" name="Rectangle 186">
                    <a:extLst>
                      <a:ext uri="{FF2B5EF4-FFF2-40B4-BE49-F238E27FC236}">
                        <a16:creationId xmlns:a16="http://schemas.microsoft.com/office/drawing/2014/main" id="{960861D7-31D8-F640-9282-60ADD2310501}"/>
                      </a:ext>
                    </a:extLst>
                  </p:cNvPr>
                  <p:cNvSpPr/>
                  <p:nvPr/>
                </p:nvSpPr>
                <p:spPr>
                  <a:xfrm>
                    <a:off x="4051807" y="5061802"/>
                    <a:ext cx="98745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a14:m>
                    <a:r>
                      <a:rPr lang="en-US" altLang="en-US" dirty="0">
                        <a:solidFill>
                          <a:schemeClr val="tx1"/>
                        </a:solidFill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7" name="Rectangle 186">
                    <a:extLst>
                      <a:ext uri="{FF2B5EF4-FFF2-40B4-BE49-F238E27FC236}">
                        <a16:creationId xmlns:a16="http://schemas.microsoft.com/office/drawing/2014/main" id="{960861D7-31D8-F640-9282-60ADD231050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51807" y="5061802"/>
                    <a:ext cx="987450" cy="461665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l="-1266" b="-1621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A2723443-9336-B94E-A079-244683F6D93A}"/>
              </a:ext>
            </a:extLst>
          </p:cNvPr>
          <p:cNvGrpSpPr/>
          <p:nvPr/>
        </p:nvGrpSpPr>
        <p:grpSpPr>
          <a:xfrm>
            <a:off x="736975" y="4850539"/>
            <a:ext cx="3301625" cy="483461"/>
            <a:chOff x="1447800" y="2069785"/>
            <a:chExt cx="3301625" cy="483461"/>
          </a:xfrm>
        </p:grpSpPr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6997AF9B-DE06-E044-B1D9-EB3EB2264461}"/>
                </a:ext>
              </a:extLst>
            </p:cNvPr>
            <p:cNvSpPr/>
            <p:nvPr/>
          </p:nvSpPr>
          <p:spPr bwMode="auto">
            <a:xfrm>
              <a:off x="3373277" y="2096046"/>
              <a:ext cx="425624" cy="457200"/>
            </a:xfrm>
            <a:prstGeom prst="rect">
              <a:avLst/>
            </a:prstGeom>
            <a:solidFill>
              <a:schemeClr val="accent1">
                <a:alpha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endParaRPr>
            </a:p>
          </p:txBody>
        </p: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6093C3FE-C9DB-9346-95FF-0161CC63BBE4}"/>
                </a:ext>
              </a:extLst>
            </p:cNvPr>
            <p:cNvGrpSpPr/>
            <p:nvPr/>
          </p:nvGrpSpPr>
          <p:grpSpPr>
            <a:xfrm>
              <a:off x="1447800" y="2069785"/>
              <a:ext cx="3301625" cy="483461"/>
              <a:chOff x="304800" y="4495800"/>
              <a:chExt cx="3301625" cy="483461"/>
            </a:xfrm>
          </p:grpSpPr>
          <p:sp>
            <p:nvSpPr>
              <p:cNvPr id="219" name="Rectangle 218">
                <a:extLst>
                  <a:ext uri="{FF2B5EF4-FFF2-40B4-BE49-F238E27FC236}">
                    <a16:creationId xmlns:a16="http://schemas.microsoft.com/office/drawing/2014/main" id="{61C29F68-88A4-EC4F-A037-B766EB64D259}"/>
                  </a:ext>
                </a:extLst>
              </p:cNvPr>
              <p:cNvSpPr/>
              <p:nvPr/>
            </p:nvSpPr>
            <p:spPr bwMode="auto">
              <a:xfrm>
                <a:off x="438372" y="4522061"/>
                <a:ext cx="3168053" cy="4572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0" name="Rectangle 63">
                    <a:extLst>
                      <a:ext uri="{FF2B5EF4-FFF2-40B4-BE49-F238E27FC236}">
                        <a16:creationId xmlns:a16="http://schemas.microsoft.com/office/drawing/2014/main" id="{5805FDF2-34DB-9348-8CB2-BBFA86F4353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220" name="Rectangle 63">
                    <a:extLst>
                      <a:ext uri="{FF2B5EF4-FFF2-40B4-BE49-F238E27FC236}">
                        <a16:creationId xmlns:a16="http://schemas.microsoft.com/office/drawing/2014/main" id="{5805FDF2-34DB-9348-8CB2-BBFA86F4353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 b="-1875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1" name="Rectangle 63">
                    <a:extLst>
                      <a:ext uri="{FF2B5EF4-FFF2-40B4-BE49-F238E27FC236}">
                        <a16:creationId xmlns:a16="http://schemas.microsoft.com/office/drawing/2014/main" id="{D3ADE392-E328-6B4A-812D-81EB4BB37AB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221" name="Rectangle 63">
                    <a:extLst>
                      <a:ext uri="{FF2B5EF4-FFF2-40B4-BE49-F238E27FC236}">
                        <a16:creationId xmlns:a16="http://schemas.microsoft.com/office/drawing/2014/main" id="{D3ADE392-E328-6B4A-812D-81EB4BB37AB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2" name="Rectangle 63">
                    <a:extLst>
                      <a:ext uri="{FF2B5EF4-FFF2-40B4-BE49-F238E27FC236}">
                        <a16:creationId xmlns:a16="http://schemas.microsoft.com/office/drawing/2014/main" id="{888CA62D-52CA-3541-B0D4-C272C530A42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222" name="Rectangle 63">
                    <a:extLst>
                      <a:ext uri="{FF2B5EF4-FFF2-40B4-BE49-F238E27FC236}">
                        <a16:creationId xmlns:a16="http://schemas.microsoft.com/office/drawing/2014/main" id="{888CA62D-52CA-3541-B0D4-C272C530A42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3" name="Rectangle 63">
                    <a:extLst>
                      <a:ext uri="{FF2B5EF4-FFF2-40B4-BE49-F238E27FC236}">
                        <a16:creationId xmlns:a16="http://schemas.microsoft.com/office/drawing/2014/main" id="{9C4DA51C-ED08-1148-9800-4239018682B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j-cs"/>
                            </a:rPr>
                            <m:t>…</m:t>
                          </m:r>
                        </m:oMath>
                      </m:oMathPara>
                    </a14:m>
                    <a:endParaRPr kumimoji="0" lang="en-US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223" name="Rectangle 63">
                    <a:extLst>
                      <a:ext uri="{FF2B5EF4-FFF2-40B4-BE49-F238E27FC236}">
                        <a16:creationId xmlns:a16="http://schemas.microsoft.com/office/drawing/2014/main" id="{9C4DA51C-ED08-1148-9800-4239018682B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4" name="Rectangle 63">
                    <a:extLst>
                      <a:ext uri="{FF2B5EF4-FFF2-40B4-BE49-F238E27FC236}">
                        <a16:creationId xmlns:a16="http://schemas.microsoft.com/office/drawing/2014/main" id="{45EBFFF5-3880-1D4A-B315-9D4706B4E9F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224" name="Rectangle 63">
                    <a:extLst>
                      <a:ext uri="{FF2B5EF4-FFF2-40B4-BE49-F238E27FC236}">
                        <a16:creationId xmlns:a16="http://schemas.microsoft.com/office/drawing/2014/main" id="{45EBFFF5-3880-1D4A-B315-9D4706B4E9F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5" name="Rectangle 63">
                    <a:extLst>
                      <a:ext uri="{FF2B5EF4-FFF2-40B4-BE49-F238E27FC236}">
                        <a16:creationId xmlns:a16="http://schemas.microsoft.com/office/drawing/2014/main" id="{C952776A-D9D3-F64C-A420-6A1AC41082C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j-cs"/>
                            </a:rPr>
                            <m:t>…</m:t>
                          </m:r>
                        </m:oMath>
                      </m:oMathPara>
                    </a14:m>
                    <a:endParaRPr kumimoji="0" lang="en-US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68" name="Rectangle 63">
                    <a:extLst>
                      <a:ext uri="{FF2B5EF4-FFF2-40B4-BE49-F238E27FC236}">
                        <a16:creationId xmlns:a16="http://schemas.microsoft.com/office/drawing/2014/main" id="{B5939425-5ABE-ED4C-9A26-BAA3EBC2BF8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blipFill>
                    <a:blip r:embed="rId2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6" name="Rectangle 63">
                    <a:extLst>
                      <a:ext uri="{FF2B5EF4-FFF2-40B4-BE49-F238E27FC236}">
                        <a16:creationId xmlns:a16="http://schemas.microsoft.com/office/drawing/2014/main" id="{5FA2D217-38EE-7D49-8B2B-51B48A7C277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33CC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sSup>
                              <m:sSupPr>
                                <m:ctrlP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33CC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33CC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sup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33CC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p>
                            </m:sSup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226" name="Rectangle 63">
                    <a:extLst>
                      <a:ext uri="{FF2B5EF4-FFF2-40B4-BE49-F238E27FC236}">
                        <a16:creationId xmlns:a16="http://schemas.microsoft.com/office/drawing/2014/main" id="{5FA2D217-38EE-7D49-8B2B-51B48A7C277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blipFill>
                    <a:blip r:embed="rId29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227" name="Rectangle 226">
            <a:extLst>
              <a:ext uri="{FF2B5EF4-FFF2-40B4-BE49-F238E27FC236}">
                <a16:creationId xmlns:a16="http://schemas.microsoft.com/office/drawing/2014/main" id="{9BC146EB-82A6-FD4F-A501-56EF1D9C387D}"/>
              </a:ext>
            </a:extLst>
          </p:cNvPr>
          <p:cNvSpPr/>
          <p:nvPr/>
        </p:nvSpPr>
        <p:spPr bwMode="auto">
          <a:xfrm>
            <a:off x="152400" y="1016970"/>
            <a:ext cx="4497905" cy="4475781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898B96ED-42BF-8D4C-8A65-9FF21C952B6F}"/>
                  </a:ext>
                </a:extLst>
              </p:cNvPr>
              <p:cNvSpPr/>
              <p:nvPr/>
            </p:nvSpPr>
            <p:spPr>
              <a:xfrm>
                <a:off x="1078037" y="4404154"/>
                <a:ext cx="1969963" cy="3942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en-US" sz="18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</m:sub>
                        </m:sSub>
                        <m:r>
                          <a:rPr lang="en-US" alt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sSub>
                          <m:sSubPr>
                            <m:ctrlPr>
                              <a:rPr lang="en-US" alt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en-US" sz="1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  <m:r>
                              <a:rPr lang="en-US" alt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sub>
                    </m:sSub>
                    <m:r>
                      <a:rPr lang="en-US" alt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…(</m:t>
                    </m:r>
                    <m:r>
                      <a:rPr lang="en-US" altLang="en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en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)))</m:t>
                    </m:r>
                  </m:oMath>
                </a14:m>
                <a:r>
                  <a:rPr lang="en-US" altLang="en-US" sz="1800" dirty="0">
                    <a:solidFill>
                      <a:schemeClr val="tx1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sz="1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898B96ED-42BF-8D4C-8A65-9FF21C952B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037" y="4404154"/>
                <a:ext cx="1969963" cy="394210"/>
              </a:xfrm>
              <a:prstGeom prst="rect">
                <a:avLst/>
              </a:prstGeom>
              <a:blipFill>
                <a:blip r:embed="rId30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271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Box 11">
            <a:extLst>
              <a:ext uri="{FF2B5EF4-FFF2-40B4-BE49-F238E27FC236}">
                <a16:creationId xmlns:a16="http://schemas.microsoft.com/office/drawing/2014/main" id="{CA5FECD9-878D-E544-A64D-BC7049A8D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076" y="412187"/>
            <a:ext cx="4038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3FA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Hybrid 2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08E13CA-2CB4-F04F-83F0-79CBD9691C82}"/>
              </a:ext>
            </a:extLst>
          </p:cNvPr>
          <p:cNvGrpSpPr/>
          <p:nvPr/>
        </p:nvGrpSpPr>
        <p:grpSpPr>
          <a:xfrm>
            <a:off x="6354322" y="6189852"/>
            <a:ext cx="2362200" cy="591948"/>
            <a:chOff x="6354322" y="6024394"/>
            <a:chExt cx="2362200" cy="591948"/>
          </a:xfrm>
        </p:grpSpPr>
        <p:sp>
          <p:nvSpPr>
            <p:cNvPr id="40" name="Rectangle 3">
              <a:extLst>
                <a:ext uri="{FF2B5EF4-FFF2-40B4-BE49-F238E27FC236}">
                  <a16:creationId xmlns:a16="http://schemas.microsoft.com/office/drawing/2014/main" id="{5E0322FF-DD9F-3C4A-8032-62EF0F596E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4322" y="6024394"/>
              <a:ext cx="533398" cy="5919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p:sp>
          <p:nvSpPr>
            <p:cNvPr id="43" name="Text Box 6">
              <a:extLst>
                <a:ext uri="{FF2B5EF4-FFF2-40B4-BE49-F238E27FC236}">
                  <a16:creationId xmlns:a16="http://schemas.microsoft.com/office/drawing/2014/main" id="{3D8764D0-4460-F84F-800B-77E946895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0522" y="6129508"/>
              <a:ext cx="22860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D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1822620-F29C-EB40-BB1A-F953E0FA44F0}"/>
              </a:ext>
            </a:extLst>
          </p:cNvPr>
          <p:cNvGrpSpPr/>
          <p:nvPr/>
        </p:nvGrpSpPr>
        <p:grpSpPr>
          <a:xfrm>
            <a:off x="5864836" y="5654835"/>
            <a:ext cx="1983764" cy="517365"/>
            <a:chOff x="1524000" y="5609000"/>
            <a:chExt cx="1983764" cy="517365"/>
          </a:xfrm>
        </p:grpSpPr>
        <p:sp>
          <p:nvSpPr>
            <p:cNvPr id="62" name="AutoShape 9">
              <a:extLst>
                <a:ext uri="{FF2B5EF4-FFF2-40B4-BE49-F238E27FC236}">
                  <a16:creationId xmlns:a16="http://schemas.microsoft.com/office/drawing/2014/main" id="{B64D9BF3-D329-E84A-BC9D-B73C54321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815" y="5652733"/>
              <a:ext cx="101650" cy="434862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 Box 5">
                  <a:extLst>
                    <a:ext uri="{FF2B5EF4-FFF2-40B4-BE49-F238E27FC236}">
                      <a16:creationId xmlns:a16="http://schemas.microsoft.com/office/drawing/2014/main" id="{DB124386-2004-4D49-8A1C-61F507E73BE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24000" y="5664700"/>
                  <a:ext cx="44242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3" name="Text Box 5">
                  <a:extLst>
                    <a:ext uri="{FF2B5EF4-FFF2-40B4-BE49-F238E27FC236}">
                      <a16:creationId xmlns:a16="http://schemas.microsoft.com/office/drawing/2014/main" id="{DB124386-2004-4D49-8A1C-61F507E73B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24000" y="5664700"/>
                  <a:ext cx="442429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AutoShape 9">
              <a:extLst>
                <a:ext uri="{FF2B5EF4-FFF2-40B4-BE49-F238E27FC236}">
                  <a16:creationId xmlns:a16="http://schemas.microsoft.com/office/drawing/2014/main" id="{CC7FE938-C782-5E49-9A69-A20EFA9E3E9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60735" y="5664699"/>
              <a:ext cx="86149" cy="461665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 Box 5">
                  <a:extLst>
                    <a:ext uri="{FF2B5EF4-FFF2-40B4-BE49-F238E27FC236}">
                      <a16:creationId xmlns:a16="http://schemas.microsoft.com/office/drawing/2014/main" id="{C30DB248-7060-3D4A-9260-14965D24EF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29895" y="5609000"/>
                  <a:ext cx="87786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5" name="Text Box 5">
                  <a:extLst>
                    <a:ext uri="{FF2B5EF4-FFF2-40B4-BE49-F238E27FC236}">
                      <a16:creationId xmlns:a16="http://schemas.microsoft.com/office/drawing/2014/main" id="{C30DB248-7060-3D4A-9260-14965D24EF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29895" y="5609000"/>
                  <a:ext cx="877869" cy="461665"/>
                </a:xfrm>
                <a:prstGeom prst="rect">
                  <a:avLst/>
                </a:prstGeom>
                <a:blipFill>
                  <a:blip r:embed="rId4"/>
                  <a:stretch>
                    <a:fillRect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AF00DC7-7A22-9D46-A809-54976E195163}"/>
              </a:ext>
            </a:extLst>
          </p:cNvPr>
          <p:cNvSpPr/>
          <p:nvPr/>
        </p:nvSpPr>
        <p:spPr bwMode="auto">
          <a:xfrm>
            <a:off x="4792459" y="1016970"/>
            <a:ext cx="4199142" cy="4475781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DDFAAD9-2942-ED4A-A6B7-34A8FEAEB1DD}"/>
              </a:ext>
            </a:extLst>
          </p:cNvPr>
          <p:cNvGrpSpPr/>
          <p:nvPr/>
        </p:nvGrpSpPr>
        <p:grpSpPr>
          <a:xfrm>
            <a:off x="5257800" y="4651670"/>
            <a:ext cx="3301625" cy="483461"/>
            <a:chOff x="1447800" y="2069785"/>
            <a:chExt cx="3301625" cy="483461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C05A5397-D968-E04B-91A4-DE978A3C26CD}"/>
                </a:ext>
              </a:extLst>
            </p:cNvPr>
            <p:cNvSpPr/>
            <p:nvPr/>
          </p:nvSpPr>
          <p:spPr bwMode="auto">
            <a:xfrm>
              <a:off x="3373277" y="2096046"/>
              <a:ext cx="425624" cy="457200"/>
            </a:xfrm>
            <a:prstGeom prst="rect">
              <a:avLst/>
            </a:prstGeom>
            <a:solidFill>
              <a:schemeClr val="accent1">
                <a:alpha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endParaRPr>
            </a:p>
          </p:txBody>
        </p: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C30A4F93-8906-584C-A4ED-A0C9CED862B7}"/>
                </a:ext>
              </a:extLst>
            </p:cNvPr>
            <p:cNvGrpSpPr/>
            <p:nvPr/>
          </p:nvGrpSpPr>
          <p:grpSpPr>
            <a:xfrm>
              <a:off x="1447800" y="2069785"/>
              <a:ext cx="3301625" cy="483461"/>
              <a:chOff x="304800" y="4495800"/>
              <a:chExt cx="3301625" cy="483461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26348A6F-470C-3748-B7D7-4DC2E2BBBAB3}"/>
                  </a:ext>
                </a:extLst>
              </p:cNvPr>
              <p:cNvSpPr/>
              <p:nvPr/>
            </p:nvSpPr>
            <p:spPr bwMode="auto">
              <a:xfrm>
                <a:off x="438372" y="4522061"/>
                <a:ext cx="3168053" cy="4572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0" name="Rectangle 63">
                    <a:extLst>
                      <a:ext uri="{FF2B5EF4-FFF2-40B4-BE49-F238E27FC236}">
                        <a16:creationId xmlns:a16="http://schemas.microsoft.com/office/drawing/2014/main" id="{F81AE513-A7A5-7345-A77E-C4361B73A24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FAE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FAE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0" name="Rectangle 63">
                    <a:extLst>
                      <a:ext uri="{FF2B5EF4-FFF2-40B4-BE49-F238E27FC236}">
                        <a16:creationId xmlns:a16="http://schemas.microsoft.com/office/drawing/2014/main" id="{F81AE513-A7A5-7345-A77E-C4361B73A24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1" name="Rectangle 63">
                    <a:extLst>
                      <a:ext uri="{FF2B5EF4-FFF2-40B4-BE49-F238E27FC236}">
                        <a16:creationId xmlns:a16="http://schemas.microsoft.com/office/drawing/2014/main" id="{729AAEAB-0376-0741-8F51-6C54B4F4F92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FAE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FAE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1" name="Rectangle 63">
                    <a:extLst>
                      <a:ext uri="{FF2B5EF4-FFF2-40B4-BE49-F238E27FC236}">
                        <a16:creationId xmlns:a16="http://schemas.microsoft.com/office/drawing/2014/main" id="{729AAEAB-0376-0741-8F51-6C54B4F4F92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2" name="Rectangle 63">
                    <a:extLst>
                      <a:ext uri="{FF2B5EF4-FFF2-40B4-BE49-F238E27FC236}">
                        <a16:creationId xmlns:a16="http://schemas.microsoft.com/office/drawing/2014/main" id="{93471FA3-557E-2F48-BE03-5FD41826DE1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FAE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FAE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2" name="Rectangle 63">
                    <a:extLst>
                      <a:ext uri="{FF2B5EF4-FFF2-40B4-BE49-F238E27FC236}">
                        <a16:creationId xmlns:a16="http://schemas.microsoft.com/office/drawing/2014/main" id="{93471FA3-557E-2F48-BE03-5FD41826DE1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3" name="Rectangle 63">
                    <a:extLst>
                      <a:ext uri="{FF2B5EF4-FFF2-40B4-BE49-F238E27FC236}">
                        <a16:creationId xmlns:a16="http://schemas.microsoft.com/office/drawing/2014/main" id="{2023817E-5117-6E43-B94C-E01CF68F51E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FA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..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FAE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3" name="Rectangle 63">
                    <a:extLst>
                      <a:ext uri="{FF2B5EF4-FFF2-40B4-BE49-F238E27FC236}">
                        <a16:creationId xmlns:a16="http://schemas.microsoft.com/office/drawing/2014/main" id="{2023817E-5117-6E43-B94C-E01CF68F51E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4" name="Rectangle 63">
                    <a:extLst>
                      <a:ext uri="{FF2B5EF4-FFF2-40B4-BE49-F238E27FC236}">
                        <a16:creationId xmlns:a16="http://schemas.microsoft.com/office/drawing/2014/main" id="{A8EE2827-322B-A848-B1D8-FA615432B3B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FAE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FAE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4" name="Rectangle 63">
                    <a:extLst>
                      <a:ext uri="{FF2B5EF4-FFF2-40B4-BE49-F238E27FC236}">
                        <a16:creationId xmlns:a16="http://schemas.microsoft.com/office/drawing/2014/main" id="{A8EE2827-322B-A848-B1D8-FA615432B3B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5" name="Rectangle 63">
                    <a:extLst>
                      <a:ext uri="{FF2B5EF4-FFF2-40B4-BE49-F238E27FC236}">
                        <a16:creationId xmlns:a16="http://schemas.microsoft.com/office/drawing/2014/main" id="{41482796-E7B2-F84C-BD50-3D02AAB48E2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FA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FAE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5" name="Rectangle 63">
                    <a:extLst>
                      <a:ext uri="{FF2B5EF4-FFF2-40B4-BE49-F238E27FC236}">
                        <a16:creationId xmlns:a16="http://schemas.microsoft.com/office/drawing/2014/main" id="{41482796-E7B2-F84C-BD50-3D02AAB48E2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6" name="Rectangle 63">
                    <a:extLst>
                      <a:ext uri="{FF2B5EF4-FFF2-40B4-BE49-F238E27FC236}">
                        <a16:creationId xmlns:a16="http://schemas.microsoft.com/office/drawing/2014/main" id="{650691BF-8379-B44D-9484-3317A839824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FA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sSup>
                              <m:sSupPr>
                                <m:ctrlP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FAE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FAE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sup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FAE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p>
                            </m:sSup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FAE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FAE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6" name="Rectangle 63">
                    <a:extLst>
                      <a:ext uri="{FF2B5EF4-FFF2-40B4-BE49-F238E27FC236}">
                        <a16:creationId xmlns:a16="http://schemas.microsoft.com/office/drawing/2014/main" id="{650691BF-8379-B44D-9484-3317A839824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0FEF8158-0155-C340-BC7F-93B6B52CD549}"/>
              </a:ext>
            </a:extLst>
          </p:cNvPr>
          <p:cNvGrpSpPr/>
          <p:nvPr/>
        </p:nvGrpSpPr>
        <p:grpSpPr>
          <a:xfrm>
            <a:off x="4926406" y="762208"/>
            <a:ext cx="3763962" cy="3598435"/>
            <a:chOff x="2122488" y="2109788"/>
            <a:chExt cx="3763962" cy="3598435"/>
          </a:xfrm>
        </p:grpSpPr>
        <p:grpSp>
          <p:nvGrpSpPr>
            <p:cNvPr id="144" name="Group 3">
              <a:extLst>
                <a:ext uri="{FF2B5EF4-FFF2-40B4-BE49-F238E27FC236}">
                  <a16:creationId xmlns:a16="http://schemas.microsoft.com/office/drawing/2014/main" id="{5AD6C6BE-014E-7C45-BC90-DB9B4D5ED7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0613" y="4342973"/>
              <a:ext cx="3525837" cy="1365250"/>
              <a:chOff x="1487" y="2176"/>
              <a:chExt cx="2221" cy="860"/>
            </a:xfrm>
          </p:grpSpPr>
          <p:sp>
            <p:nvSpPr>
              <p:cNvPr id="153" name="Oval 4">
                <a:extLst>
                  <a:ext uri="{FF2B5EF4-FFF2-40B4-BE49-F238E27FC236}">
                    <a16:creationId xmlns:a16="http://schemas.microsoft.com/office/drawing/2014/main" id="{E2333502-265C-8D4D-A792-D537E3039A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4" name="Oval 5">
                <a:extLst>
                  <a:ext uri="{FF2B5EF4-FFF2-40B4-BE49-F238E27FC236}">
                    <a16:creationId xmlns:a16="http://schemas.microsoft.com/office/drawing/2014/main" id="{B301D3AD-2107-1543-816A-7998A59787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5" name="Line 6">
                <a:extLst>
                  <a:ext uri="{FF2B5EF4-FFF2-40B4-BE49-F238E27FC236}">
                    <a16:creationId xmlns:a16="http://schemas.microsoft.com/office/drawing/2014/main" id="{39AD27F5-9DB5-E54C-BD32-20E8D961EB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4" y="2258"/>
                <a:ext cx="231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6" name="Line 7">
                <a:extLst>
                  <a:ext uri="{FF2B5EF4-FFF2-40B4-BE49-F238E27FC236}">
                    <a16:creationId xmlns:a16="http://schemas.microsoft.com/office/drawing/2014/main" id="{9F0EDFA8-B31A-3046-964E-A5404B04CA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0" y="2266"/>
                <a:ext cx="215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160" name="Group 11">
                <a:extLst>
                  <a:ext uri="{FF2B5EF4-FFF2-40B4-BE49-F238E27FC236}">
                    <a16:creationId xmlns:a16="http://schemas.microsoft.com/office/drawing/2014/main" id="{0EC8F10A-EF77-2E4B-9F41-AF3C878142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46" y="2186"/>
                <a:ext cx="714" cy="117"/>
                <a:chOff x="1964" y="1355"/>
                <a:chExt cx="714" cy="117"/>
              </a:xfrm>
            </p:grpSpPr>
            <p:sp>
              <p:nvSpPr>
                <p:cNvPr id="175" name="Oval 13">
                  <a:extLst>
                    <a:ext uri="{FF2B5EF4-FFF2-40B4-BE49-F238E27FC236}">
                      <a16:creationId xmlns:a16="http://schemas.microsoft.com/office/drawing/2014/main" id="{A9EE98AF-86FB-4748-9F70-84425E1B7A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6" name="Oval 14">
                  <a:extLst>
                    <a:ext uri="{FF2B5EF4-FFF2-40B4-BE49-F238E27FC236}">
                      <a16:creationId xmlns:a16="http://schemas.microsoft.com/office/drawing/2014/main" id="{D404C1CE-E70E-F94E-B9FE-06010482E9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grpSp>
            <p:nvGrpSpPr>
              <p:cNvPr id="161" name="Group 17">
                <a:extLst>
                  <a:ext uri="{FF2B5EF4-FFF2-40B4-BE49-F238E27FC236}">
                    <a16:creationId xmlns:a16="http://schemas.microsoft.com/office/drawing/2014/main" id="{3E554BFB-224E-574D-857A-9DDCB5B673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56" y="2176"/>
                <a:ext cx="714" cy="117"/>
                <a:chOff x="1964" y="1355"/>
                <a:chExt cx="714" cy="117"/>
              </a:xfrm>
            </p:grpSpPr>
            <p:sp>
              <p:nvSpPr>
                <p:cNvPr id="170" name="Oval 19">
                  <a:extLst>
                    <a:ext uri="{FF2B5EF4-FFF2-40B4-BE49-F238E27FC236}">
                      <a16:creationId xmlns:a16="http://schemas.microsoft.com/office/drawing/2014/main" id="{4D864A88-93F4-594C-9FB3-E336A7200C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1" name="Oval 20">
                  <a:extLst>
                    <a:ext uri="{FF2B5EF4-FFF2-40B4-BE49-F238E27FC236}">
                      <a16:creationId xmlns:a16="http://schemas.microsoft.com/office/drawing/2014/main" id="{79617DAE-E661-D543-98D1-7B0E1D7EDA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sp>
            <p:nvSpPr>
              <p:cNvPr id="162" name="Oval 23">
                <a:extLst>
                  <a:ext uri="{FF2B5EF4-FFF2-40B4-BE49-F238E27FC236}">
                    <a16:creationId xmlns:a16="http://schemas.microsoft.com/office/drawing/2014/main" id="{F3631D72-674A-8240-ADEB-B62B67995B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9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3" name="Oval 24">
                <a:extLst>
                  <a:ext uri="{FF2B5EF4-FFF2-40B4-BE49-F238E27FC236}">
                    <a16:creationId xmlns:a16="http://schemas.microsoft.com/office/drawing/2014/main" id="{E54D0DD1-1F22-D64C-B59A-3B9011C265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7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4" name="Line 25">
                <a:extLst>
                  <a:ext uri="{FF2B5EF4-FFF2-40B4-BE49-F238E27FC236}">
                    <a16:creationId xmlns:a16="http://schemas.microsoft.com/office/drawing/2014/main" id="{54664A62-E69E-904F-9BFA-97480EAA74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4" y="2268"/>
                <a:ext cx="227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5" name="Line 26">
                <a:extLst>
                  <a:ext uri="{FF2B5EF4-FFF2-40B4-BE49-F238E27FC236}">
                    <a16:creationId xmlns:a16="http://schemas.microsoft.com/office/drawing/2014/main" id="{15D630DE-164B-E34C-9A8D-6ACB01D670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5" y="2276"/>
                <a:ext cx="212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6" name="Oval 27">
                <a:extLst>
                  <a:ext uri="{FF2B5EF4-FFF2-40B4-BE49-F238E27FC236}">
                    <a16:creationId xmlns:a16="http://schemas.microsoft.com/office/drawing/2014/main" id="{77B90E9D-6407-F34F-B76C-4F577E3B1C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7" name="Oval 28">
                <a:extLst>
                  <a:ext uri="{FF2B5EF4-FFF2-40B4-BE49-F238E27FC236}">
                    <a16:creationId xmlns:a16="http://schemas.microsoft.com/office/drawing/2014/main" id="{0D7F2174-8DA5-D340-9A45-DB9C89B673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8" name="Oval 29">
                <a:extLst>
                  <a:ext uri="{FF2B5EF4-FFF2-40B4-BE49-F238E27FC236}">
                    <a16:creationId xmlns:a16="http://schemas.microsoft.com/office/drawing/2014/main" id="{298A90A1-9412-0B41-9ACF-6B0F0A2913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</p:grpSp>
        <p:sp>
          <p:nvSpPr>
            <p:cNvPr id="145" name="Text Box 30">
              <a:extLst>
                <a:ext uri="{FF2B5EF4-FFF2-40B4-BE49-F238E27FC236}">
                  <a16:creationId xmlns:a16="http://schemas.microsoft.com/office/drawing/2014/main" id="{408C74A0-A5A3-FD4C-9937-68E924D475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488" y="2109788"/>
              <a:ext cx="33496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rtl="1">
                <a:defRPr/>
              </a:pPr>
              <a:endParaRPr lang="en-US">
                <a:latin typeface="Symbol" charset="0"/>
                <a:ea typeface="MS PGothic" charset="0"/>
                <a:cs typeface="MS PGothic" charset="0"/>
              </a:endParaRPr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3257E83B-3A92-5240-A779-50A9F4161259}"/>
                </a:ext>
              </a:extLst>
            </p:cNvPr>
            <p:cNvGrpSpPr/>
            <p:nvPr/>
          </p:nvGrpSpPr>
          <p:grpSpPr>
            <a:xfrm>
              <a:off x="2226900" y="3977453"/>
              <a:ext cx="2974056" cy="480384"/>
              <a:chOff x="1175492" y="6065568"/>
              <a:chExt cx="2974056" cy="4803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9" name="Rectangle 148">
                    <a:extLst>
                      <a:ext uri="{FF2B5EF4-FFF2-40B4-BE49-F238E27FC236}">
                        <a16:creationId xmlns:a16="http://schemas.microsoft.com/office/drawing/2014/main" id="{01088D3E-30F6-8841-B192-5F0E1A3F79EC}"/>
                      </a:ext>
                    </a:extLst>
                  </p:cNvPr>
                  <p:cNvSpPr/>
                  <p:nvPr/>
                </p:nvSpPr>
                <p:spPr>
                  <a:xfrm>
                    <a:off x="1175492" y="6084287"/>
                    <a:ext cx="669222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altLang="en-US" b="0" i="1" smtClean="0">
                                  <a:solidFill>
                                    <a:srgbClr val="FF3FA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smtClean="0">
                                  <a:solidFill>
                                    <a:srgbClr val="FF3FAE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altLang="en-US" i="1">
                                  <a:solidFill>
                                    <a:srgbClr val="FF3FAE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en-US" b="0" i="1" smtClean="0">
                                  <a:solidFill>
                                    <a:srgbClr val="FF3FAE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dirty="0">
                      <a:solidFill>
                        <a:srgbClr val="FF3FAE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9" name="Rectangle 148">
                    <a:extLst>
                      <a:ext uri="{FF2B5EF4-FFF2-40B4-BE49-F238E27FC236}">
                        <a16:creationId xmlns:a16="http://schemas.microsoft.com/office/drawing/2014/main" id="{01088D3E-30F6-8841-B192-5F0E1A3F79E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75492" y="6084287"/>
                    <a:ext cx="669222" cy="461665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270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0" name="Rectangle 149">
                    <a:extLst>
                      <a:ext uri="{FF2B5EF4-FFF2-40B4-BE49-F238E27FC236}">
                        <a16:creationId xmlns:a16="http://schemas.microsoft.com/office/drawing/2014/main" id="{79488A89-AB02-2743-8D28-D85FB72B60FE}"/>
                      </a:ext>
                    </a:extLst>
                  </p:cNvPr>
                  <p:cNvSpPr/>
                  <p:nvPr/>
                </p:nvSpPr>
                <p:spPr>
                  <a:xfrm>
                    <a:off x="3487444" y="6065568"/>
                    <a:ext cx="662104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en-US" b="0" i="1" smtClean="0">
                                <a:solidFill>
                                  <a:srgbClr val="FF3FA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solidFill>
                                  <a:srgbClr val="FF3FAE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en-US" i="1">
                                <a:solidFill>
                                  <a:srgbClr val="FF3FAE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en-US" b="0" i="1" smtClean="0">
                                <a:solidFill>
                                  <a:srgbClr val="FF3FAE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a14:m>
                    <a:r>
                      <a:rPr lang="en-US" altLang="en-US" dirty="0">
                        <a:solidFill>
                          <a:srgbClr val="FF3FAE"/>
                        </a:solidFill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lang="en-US" dirty="0">
                      <a:solidFill>
                        <a:srgbClr val="FF3FAE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0" name="Rectangle 149">
                    <a:extLst>
                      <a:ext uri="{FF2B5EF4-FFF2-40B4-BE49-F238E27FC236}">
                        <a16:creationId xmlns:a16="http://schemas.microsoft.com/office/drawing/2014/main" id="{79488A89-AB02-2743-8D28-D85FB72B60F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87444" y="6065568"/>
                    <a:ext cx="662104" cy="461665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263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3BF56D6D-DA94-FF4B-B74D-3347D55BADE9}"/>
                  </a:ext>
                </a:extLst>
              </p:cNvPr>
              <p:cNvSpPr/>
              <p:nvPr/>
            </p:nvSpPr>
            <p:spPr>
              <a:xfrm>
                <a:off x="5473722" y="1019017"/>
                <a:ext cx="317336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1" i="1" smtClean="0">
                            <a:solidFill>
                              <a:srgbClr val="FF3FA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solidFill>
                              <a:srgbClr val="FF3FAE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US" altLang="en-US" b="1" i="1">
                            <a:solidFill>
                              <a:srgbClr val="FF3FAE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altLang="en-US" b="1" i="1" smtClean="0">
                            <a:solidFill>
                              <a:srgbClr val="FF3FAE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en-US" b="1" i="1" smtClean="0">
                        <a:solidFill>
                          <a:srgbClr val="FF3FAE"/>
                        </a:solidFill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b="1" dirty="0">
                    <a:solidFill>
                      <a:srgbClr val="FF3FAE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1" i="1">
                            <a:solidFill>
                              <a:srgbClr val="FF3FA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>
                            <a:solidFill>
                              <a:srgbClr val="FF3FAE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US" altLang="en-US" b="1" i="1" smtClean="0">
                            <a:solidFill>
                              <a:srgbClr val="FF3FAE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rgbClr val="FF3FAE"/>
                    </a:solidFill>
                  </a:rPr>
                  <a:t> are random </a:t>
                </a:r>
              </a:p>
            </p:txBody>
          </p:sp>
        </mc:Choice>
        <mc:Fallback xmlns=""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3BF56D6D-DA94-FF4B-B74D-3347D55BAD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3722" y="1019017"/>
                <a:ext cx="3173369" cy="461665"/>
              </a:xfrm>
              <a:prstGeom prst="rect">
                <a:avLst/>
              </a:prstGeom>
              <a:blipFill>
                <a:blip r:embed="rId14"/>
                <a:stretch>
                  <a:fillRect t="-10811" r="-2000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Text Box 11">
            <a:extLst>
              <a:ext uri="{FF2B5EF4-FFF2-40B4-BE49-F238E27FC236}">
                <a16:creationId xmlns:a16="http://schemas.microsoft.com/office/drawing/2014/main" id="{EA8B79D3-0970-5D4D-AD26-916A24F08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217" y="381000"/>
            <a:ext cx="4038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73BF3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Hybrid 1</a:t>
            </a: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5E12C134-A838-3843-AA13-1E198AFDAF09}"/>
              </a:ext>
            </a:extLst>
          </p:cNvPr>
          <p:cNvGrpSpPr/>
          <p:nvPr/>
        </p:nvGrpSpPr>
        <p:grpSpPr>
          <a:xfrm>
            <a:off x="1790463" y="6158665"/>
            <a:ext cx="2362200" cy="591948"/>
            <a:chOff x="6354322" y="6024394"/>
            <a:chExt cx="2362200" cy="591948"/>
          </a:xfrm>
        </p:grpSpPr>
        <p:sp>
          <p:nvSpPr>
            <p:cNvPr id="114" name="Rectangle 3">
              <a:extLst>
                <a:ext uri="{FF2B5EF4-FFF2-40B4-BE49-F238E27FC236}">
                  <a16:creationId xmlns:a16="http://schemas.microsoft.com/office/drawing/2014/main" id="{859C3371-3AC8-7B42-A04C-B443D6612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4322" y="6024394"/>
              <a:ext cx="533398" cy="5919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p:sp>
          <p:nvSpPr>
            <p:cNvPr id="115" name="Text Box 6">
              <a:extLst>
                <a:ext uri="{FF2B5EF4-FFF2-40B4-BE49-F238E27FC236}">
                  <a16:creationId xmlns:a16="http://schemas.microsoft.com/office/drawing/2014/main" id="{20D94EA9-3CF1-3043-B72C-3BFBDF0770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0522" y="6129508"/>
              <a:ext cx="22860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D 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61869A7-1BDF-AC4D-9FC1-9C0B894F5F5D}"/>
              </a:ext>
            </a:extLst>
          </p:cNvPr>
          <p:cNvGrpSpPr/>
          <p:nvPr/>
        </p:nvGrpSpPr>
        <p:grpSpPr>
          <a:xfrm>
            <a:off x="1300977" y="5623648"/>
            <a:ext cx="1983764" cy="517365"/>
            <a:chOff x="1524000" y="5609000"/>
            <a:chExt cx="1983764" cy="517365"/>
          </a:xfrm>
        </p:grpSpPr>
        <p:sp>
          <p:nvSpPr>
            <p:cNvPr id="117" name="AutoShape 9">
              <a:extLst>
                <a:ext uri="{FF2B5EF4-FFF2-40B4-BE49-F238E27FC236}">
                  <a16:creationId xmlns:a16="http://schemas.microsoft.com/office/drawing/2014/main" id="{F4B8E067-4259-264D-BEDB-BD59F99A9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815" y="5652733"/>
              <a:ext cx="101650" cy="434862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Text Box 5">
                  <a:extLst>
                    <a:ext uri="{FF2B5EF4-FFF2-40B4-BE49-F238E27FC236}">
                      <a16:creationId xmlns:a16="http://schemas.microsoft.com/office/drawing/2014/main" id="{5E6C026E-6559-FA4A-B84D-E403A7A41E1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24000" y="5664700"/>
                  <a:ext cx="44242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18" name="Text Box 5">
                  <a:extLst>
                    <a:ext uri="{FF2B5EF4-FFF2-40B4-BE49-F238E27FC236}">
                      <a16:creationId xmlns:a16="http://schemas.microsoft.com/office/drawing/2014/main" id="{5E6C026E-6559-FA4A-B84D-E403A7A41E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24000" y="5664700"/>
                  <a:ext cx="442429" cy="461665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9" name="AutoShape 9">
              <a:extLst>
                <a:ext uri="{FF2B5EF4-FFF2-40B4-BE49-F238E27FC236}">
                  <a16:creationId xmlns:a16="http://schemas.microsoft.com/office/drawing/2014/main" id="{DDFE7747-9062-5E40-A0C0-3BAC7344C22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60735" y="5664699"/>
              <a:ext cx="86149" cy="461665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Text Box 5">
                  <a:extLst>
                    <a:ext uri="{FF2B5EF4-FFF2-40B4-BE49-F238E27FC236}">
                      <a16:creationId xmlns:a16="http://schemas.microsoft.com/office/drawing/2014/main" id="{558E8BA8-FF6D-F547-A5E5-B63AF1E06D6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29895" y="5609000"/>
                  <a:ext cx="87786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20" name="Text Box 5">
                  <a:extLst>
                    <a:ext uri="{FF2B5EF4-FFF2-40B4-BE49-F238E27FC236}">
                      <a16:creationId xmlns:a16="http://schemas.microsoft.com/office/drawing/2014/main" id="{558E8BA8-FF6D-F547-A5E5-B63AF1E06D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29895" y="5609000"/>
                  <a:ext cx="877869" cy="461665"/>
                </a:xfrm>
                <a:prstGeom prst="rect">
                  <a:avLst/>
                </a:prstGeom>
                <a:blipFill>
                  <a:blip r:embed="rId16"/>
                  <a:stretch>
                    <a:fillRect r="-1429" b="-16216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9250A7CB-8061-9345-A24F-56FEB76D6FFF}"/>
              </a:ext>
            </a:extLst>
          </p:cNvPr>
          <p:cNvSpPr/>
          <p:nvPr/>
        </p:nvSpPr>
        <p:spPr bwMode="auto">
          <a:xfrm>
            <a:off x="228600" y="985783"/>
            <a:ext cx="4199142" cy="4475781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C7019021-AFDE-4942-9EA5-52B0022983AA}"/>
              </a:ext>
            </a:extLst>
          </p:cNvPr>
          <p:cNvGrpSpPr/>
          <p:nvPr/>
        </p:nvGrpSpPr>
        <p:grpSpPr>
          <a:xfrm>
            <a:off x="693941" y="4620483"/>
            <a:ext cx="3301625" cy="483461"/>
            <a:chOff x="1447800" y="2069785"/>
            <a:chExt cx="3301625" cy="483461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8EFED6CD-75B5-FA4D-ACB6-E7990F295BED}"/>
                </a:ext>
              </a:extLst>
            </p:cNvPr>
            <p:cNvSpPr/>
            <p:nvPr/>
          </p:nvSpPr>
          <p:spPr bwMode="auto">
            <a:xfrm>
              <a:off x="3373277" y="2096046"/>
              <a:ext cx="425624" cy="457200"/>
            </a:xfrm>
            <a:prstGeom prst="rect">
              <a:avLst/>
            </a:prstGeom>
            <a:solidFill>
              <a:schemeClr val="accent1">
                <a:alpha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endParaRPr>
            </a:p>
          </p:txBody>
        </p: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3ADC5205-75D4-D947-A42E-7EF1809F41C1}"/>
                </a:ext>
              </a:extLst>
            </p:cNvPr>
            <p:cNvGrpSpPr/>
            <p:nvPr/>
          </p:nvGrpSpPr>
          <p:grpSpPr>
            <a:xfrm>
              <a:off x="1447800" y="2069785"/>
              <a:ext cx="3301625" cy="483461"/>
              <a:chOff x="304800" y="4495800"/>
              <a:chExt cx="3301625" cy="483461"/>
            </a:xfrm>
          </p:grpSpPr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F0034504-7789-964D-91E4-3801748C2603}"/>
                  </a:ext>
                </a:extLst>
              </p:cNvPr>
              <p:cNvSpPr/>
              <p:nvPr/>
            </p:nvSpPr>
            <p:spPr bwMode="auto">
              <a:xfrm>
                <a:off x="438372" y="4522061"/>
                <a:ext cx="3168053" cy="4572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9" name="Rectangle 63">
                    <a:extLst>
                      <a:ext uri="{FF2B5EF4-FFF2-40B4-BE49-F238E27FC236}">
                        <a16:creationId xmlns:a16="http://schemas.microsoft.com/office/drawing/2014/main" id="{5FC5318F-DFA0-BD43-8261-4205B2027C1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73BF3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73BF3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9" name="Rectangle 63">
                    <a:extLst>
                      <a:ext uri="{FF2B5EF4-FFF2-40B4-BE49-F238E27FC236}">
                        <a16:creationId xmlns:a16="http://schemas.microsoft.com/office/drawing/2014/main" id="{5FC5318F-DFA0-BD43-8261-4205B2027C1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b="-233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0" name="Rectangle 63">
                    <a:extLst>
                      <a:ext uri="{FF2B5EF4-FFF2-40B4-BE49-F238E27FC236}">
                        <a16:creationId xmlns:a16="http://schemas.microsoft.com/office/drawing/2014/main" id="{ACCD7BA7-7ADD-D144-89D8-F466FDBC834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73BF3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73BF3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40" name="Rectangle 63">
                    <a:extLst>
                      <a:ext uri="{FF2B5EF4-FFF2-40B4-BE49-F238E27FC236}">
                        <a16:creationId xmlns:a16="http://schemas.microsoft.com/office/drawing/2014/main" id="{ACCD7BA7-7ADD-D144-89D8-F466FDBC834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1" name="Rectangle 63">
                    <a:extLst>
                      <a:ext uri="{FF2B5EF4-FFF2-40B4-BE49-F238E27FC236}">
                        <a16:creationId xmlns:a16="http://schemas.microsoft.com/office/drawing/2014/main" id="{BE3C00C2-CEB3-4142-A3AC-841583E1DBA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73BF3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73BF3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41" name="Rectangle 63">
                    <a:extLst>
                      <a:ext uri="{FF2B5EF4-FFF2-40B4-BE49-F238E27FC236}">
                        <a16:creationId xmlns:a16="http://schemas.microsoft.com/office/drawing/2014/main" id="{BE3C00C2-CEB3-4142-A3AC-841583E1DBA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2" name="Rectangle 63">
                    <a:extLst>
                      <a:ext uri="{FF2B5EF4-FFF2-40B4-BE49-F238E27FC236}">
                        <a16:creationId xmlns:a16="http://schemas.microsoft.com/office/drawing/2014/main" id="{83110AFB-BEAA-7A42-97A7-53329CA10ED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B73BF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..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73BF3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42" name="Rectangle 63">
                    <a:extLst>
                      <a:ext uri="{FF2B5EF4-FFF2-40B4-BE49-F238E27FC236}">
                        <a16:creationId xmlns:a16="http://schemas.microsoft.com/office/drawing/2014/main" id="{83110AFB-BEAA-7A42-97A7-53329CA10ED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3" name="Rectangle 63">
                    <a:extLst>
                      <a:ext uri="{FF2B5EF4-FFF2-40B4-BE49-F238E27FC236}">
                        <a16:creationId xmlns:a16="http://schemas.microsoft.com/office/drawing/2014/main" id="{1B9A1FBA-2620-104A-A0ED-522C7631981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73BF3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73BF3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43" name="Rectangle 63">
                    <a:extLst>
                      <a:ext uri="{FF2B5EF4-FFF2-40B4-BE49-F238E27FC236}">
                        <a16:creationId xmlns:a16="http://schemas.microsoft.com/office/drawing/2014/main" id="{1B9A1FBA-2620-104A-A0ED-522C7631981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6" name="Rectangle 63">
                    <a:extLst>
                      <a:ext uri="{FF2B5EF4-FFF2-40B4-BE49-F238E27FC236}">
                        <a16:creationId xmlns:a16="http://schemas.microsoft.com/office/drawing/2014/main" id="{742C64A3-EEFD-6A45-ACC4-0441B1DCCA0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B73BF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73BF3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46" name="Rectangle 63">
                    <a:extLst>
                      <a:ext uri="{FF2B5EF4-FFF2-40B4-BE49-F238E27FC236}">
                        <a16:creationId xmlns:a16="http://schemas.microsoft.com/office/drawing/2014/main" id="{742C64A3-EEFD-6A45-ACC4-0441B1DCCA0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7" name="Rectangle 63">
                    <a:extLst>
                      <a:ext uri="{FF2B5EF4-FFF2-40B4-BE49-F238E27FC236}">
                        <a16:creationId xmlns:a16="http://schemas.microsoft.com/office/drawing/2014/main" id="{DA4AF39F-923F-1E4A-86A4-02246C7474B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B73BF3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73BF3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73BF3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47" name="Rectangle 63">
                    <a:extLst>
                      <a:ext uri="{FF2B5EF4-FFF2-40B4-BE49-F238E27FC236}">
                        <a16:creationId xmlns:a16="http://schemas.microsoft.com/office/drawing/2014/main" id="{DA4AF39F-923F-1E4A-86A4-02246C7474B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 b="-233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7536FA82-00C0-F543-BB71-6BACEA9049E1}"/>
              </a:ext>
            </a:extLst>
          </p:cNvPr>
          <p:cNvGrpSpPr/>
          <p:nvPr/>
        </p:nvGrpSpPr>
        <p:grpSpPr>
          <a:xfrm>
            <a:off x="362547" y="731021"/>
            <a:ext cx="3763962" cy="3598436"/>
            <a:chOff x="2122488" y="2109788"/>
            <a:chExt cx="3763962" cy="3598436"/>
          </a:xfrm>
        </p:grpSpPr>
        <p:grpSp>
          <p:nvGrpSpPr>
            <p:cNvPr id="157" name="Group 3">
              <a:extLst>
                <a:ext uri="{FF2B5EF4-FFF2-40B4-BE49-F238E27FC236}">
                  <a16:creationId xmlns:a16="http://schemas.microsoft.com/office/drawing/2014/main" id="{78CA2C50-554A-1843-89FD-D09E56F2B7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0613" y="3172986"/>
              <a:ext cx="3525837" cy="2535238"/>
              <a:chOff x="1487" y="1439"/>
              <a:chExt cx="2221" cy="1597"/>
            </a:xfrm>
          </p:grpSpPr>
          <p:sp>
            <p:nvSpPr>
              <p:cNvPr id="232" name="Oval 4">
                <a:extLst>
                  <a:ext uri="{FF2B5EF4-FFF2-40B4-BE49-F238E27FC236}">
                    <a16:creationId xmlns:a16="http://schemas.microsoft.com/office/drawing/2014/main" id="{81A9D03F-5330-9844-8A53-68101DFB0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233" name="Oval 5">
                <a:extLst>
                  <a:ext uri="{FF2B5EF4-FFF2-40B4-BE49-F238E27FC236}">
                    <a16:creationId xmlns:a16="http://schemas.microsoft.com/office/drawing/2014/main" id="{19CF5ACF-0127-6E43-9B42-BDE112302B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234" name="Line 6">
                <a:extLst>
                  <a:ext uri="{FF2B5EF4-FFF2-40B4-BE49-F238E27FC236}">
                    <a16:creationId xmlns:a16="http://schemas.microsoft.com/office/drawing/2014/main" id="{60F90576-5E2C-0549-92CB-E1A822B88F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4" y="2258"/>
                <a:ext cx="231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235" name="Line 7">
                <a:extLst>
                  <a:ext uri="{FF2B5EF4-FFF2-40B4-BE49-F238E27FC236}">
                    <a16:creationId xmlns:a16="http://schemas.microsoft.com/office/drawing/2014/main" id="{75D03421-AADC-DE4D-88C5-AFD4B53DD2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0" y="2266"/>
                <a:ext cx="215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236" name="Group 11">
                <a:extLst>
                  <a:ext uri="{FF2B5EF4-FFF2-40B4-BE49-F238E27FC236}">
                    <a16:creationId xmlns:a16="http://schemas.microsoft.com/office/drawing/2014/main" id="{96DD708C-4D0C-2043-B641-6C3D3A88EB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46" y="1449"/>
                <a:ext cx="714" cy="854"/>
                <a:chOff x="1964" y="618"/>
                <a:chExt cx="714" cy="854"/>
              </a:xfrm>
            </p:grpSpPr>
            <p:sp>
              <p:nvSpPr>
                <p:cNvPr id="250" name="Oval 12">
                  <a:extLst>
                    <a:ext uri="{FF2B5EF4-FFF2-40B4-BE49-F238E27FC236}">
                      <a16:creationId xmlns:a16="http://schemas.microsoft.com/office/drawing/2014/main" id="{6A3EC92E-AA16-2B4A-A95C-1B24FD4511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6" y="618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51" name="Oval 13">
                  <a:extLst>
                    <a:ext uri="{FF2B5EF4-FFF2-40B4-BE49-F238E27FC236}">
                      <a16:creationId xmlns:a16="http://schemas.microsoft.com/office/drawing/2014/main" id="{DD5C1A08-20D2-1C42-9D96-D86FA5FF01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52" name="Oval 14">
                  <a:extLst>
                    <a:ext uri="{FF2B5EF4-FFF2-40B4-BE49-F238E27FC236}">
                      <a16:creationId xmlns:a16="http://schemas.microsoft.com/office/drawing/2014/main" id="{88215371-BEFD-5245-809F-027BFC4FD5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53" name="Line 15">
                  <a:extLst>
                    <a:ext uri="{FF2B5EF4-FFF2-40B4-BE49-F238E27FC236}">
                      <a16:creationId xmlns:a16="http://schemas.microsoft.com/office/drawing/2014/main" id="{300D3871-CE74-E448-8699-8DB23EABBB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30" y="704"/>
                  <a:ext cx="265" cy="63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54" name="Line 16">
                  <a:extLst>
                    <a:ext uri="{FF2B5EF4-FFF2-40B4-BE49-F238E27FC236}">
                      <a16:creationId xmlns:a16="http://schemas.microsoft.com/office/drawing/2014/main" id="{D10D785C-C5BF-DD4B-9CD2-CFF0179320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712"/>
                  <a:ext cx="248" cy="6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grpSp>
            <p:nvGrpSpPr>
              <p:cNvPr id="237" name="Group 17">
                <a:extLst>
                  <a:ext uri="{FF2B5EF4-FFF2-40B4-BE49-F238E27FC236}">
                    <a16:creationId xmlns:a16="http://schemas.microsoft.com/office/drawing/2014/main" id="{B37D4F35-C065-724C-BEEA-F04AD08B09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56" y="1439"/>
                <a:ext cx="714" cy="854"/>
                <a:chOff x="1964" y="618"/>
                <a:chExt cx="714" cy="854"/>
              </a:xfrm>
            </p:grpSpPr>
            <p:sp>
              <p:nvSpPr>
                <p:cNvPr id="245" name="Oval 18">
                  <a:extLst>
                    <a:ext uri="{FF2B5EF4-FFF2-40B4-BE49-F238E27FC236}">
                      <a16:creationId xmlns:a16="http://schemas.microsoft.com/office/drawing/2014/main" id="{1AA064D7-4AAA-5649-9BA1-A04C8DF9BD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6" y="618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46" name="Oval 19">
                  <a:extLst>
                    <a:ext uri="{FF2B5EF4-FFF2-40B4-BE49-F238E27FC236}">
                      <a16:creationId xmlns:a16="http://schemas.microsoft.com/office/drawing/2014/main" id="{B28E1D15-4ED9-7543-A985-34E13D30F4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47" name="Oval 20">
                  <a:extLst>
                    <a:ext uri="{FF2B5EF4-FFF2-40B4-BE49-F238E27FC236}">
                      <a16:creationId xmlns:a16="http://schemas.microsoft.com/office/drawing/2014/main" id="{18F0740A-72CA-A046-A2B3-05325FF3ED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48" name="Line 21">
                  <a:extLst>
                    <a:ext uri="{FF2B5EF4-FFF2-40B4-BE49-F238E27FC236}">
                      <a16:creationId xmlns:a16="http://schemas.microsoft.com/office/drawing/2014/main" id="{17749FF3-7D44-8D41-BE6E-3EF3C9B69C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30" y="704"/>
                  <a:ext cx="265" cy="63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249" name="Line 22">
                  <a:extLst>
                    <a:ext uri="{FF2B5EF4-FFF2-40B4-BE49-F238E27FC236}">
                      <a16:creationId xmlns:a16="http://schemas.microsoft.com/office/drawing/2014/main" id="{067ED0E0-0254-264B-8495-168A9E32EA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712"/>
                  <a:ext cx="248" cy="6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sp>
            <p:nvSpPr>
              <p:cNvPr id="238" name="Oval 23">
                <a:extLst>
                  <a:ext uri="{FF2B5EF4-FFF2-40B4-BE49-F238E27FC236}">
                    <a16:creationId xmlns:a16="http://schemas.microsoft.com/office/drawing/2014/main" id="{966BE056-84C9-624D-A49D-25D54C5043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9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239" name="Oval 24">
                <a:extLst>
                  <a:ext uri="{FF2B5EF4-FFF2-40B4-BE49-F238E27FC236}">
                    <a16:creationId xmlns:a16="http://schemas.microsoft.com/office/drawing/2014/main" id="{69FF30AC-D7CC-D348-9B66-1C3E92D87D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7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240" name="Line 25">
                <a:extLst>
                  <a:ext uri="{FF2B5EF4-FFF2-40B4-BE49-F238E27FC236}">
                    <a16:creationId xmlns:a16="http://schemas.microsoft.com/office/drawing/2014/main" id="{881F3841-0DD8-6843-A736-CB12CCFE98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4" y="2268"/>
                <a:ext cx="227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241" name="Line 26">
                <a:extLst>
                  <a:ext uri="{FF2B5EF4-FFF2-40B4-BE49-F238E27FC236}">
                    <a16:creationId xmlns:a16="http://schemas.microsoft.com/office/drawing/2014/main" id="{69BAB2DB-7CBB-544C-9830-1BE783787A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5" y="2276"/>
                <a:ext cx="212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242" name="Oval 27">
                <a:extLst>
                  <a:ext uri="{FF2B5EF4-FFF2-40B4-BE49-F238E27FC236}">
                    <a16:creationId xmlns:a16="http://schemas.microsoft.com/office/drawing/2014/main" id="{B094CB8F-5A28-1245-B773-A748A478FD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243" name="Oval 28">
                <a:extLst>
                  <a:ext uri="{FF2B5EF4-FFF2-40B4-BE49-F238E27FC236}">
                    <a16:creationId xmlns:a16="http://schemas.microsoft.com/office/drawing/2014/main" id="{3376E4EE-0208-8B42-8F40-281C2D31D2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244" name="Oval 29">
                <a:extLst>
                  <a:ext uri="{FF2B5EF4-FFF2-40B4-BE49-F238E27FC236}">
                    <a16:creationId xmlns:a16="http://schemas.microsoft.com/office/drawing/2014/main" id="{EBED409C-06F9-A248-845F-60D297E8AE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</p:grpSp>
        <p:sp>
          <p:nvSpPr>
            <p:cNvPr id="158" name="Text Box 30">
              <a:extLst>
                <a:ext uri="{FF2B5EF4-FFF2-40B4-BE49-F238E27FC236}">
                  <a16:creationId xmlns:a16="http://schemas.microsoft.com/office/drawing/2014/main" id="{873B08DC-1DF6-3D42-AB98-0F9E87033C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488" y="2109788"/>
              <a:ext cx="33496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rtl="1">
                <a:defRPr/>
              </a:pPr>
              <a:endParaRPr lang="en-US">
                <a:latin typeface="Symbol" charset="0"/>
                <a:ea typeface="MS PGothic" charset="0"/>
                <a:cs typeface="MS PGothic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6BC38FC5-79B2-2E48-8B1B-D7ADD9DC6159}"/>
                    </a:ext>
                  </a:extLst>
                </p:cNvPr>
                <p:cNvSpPr/>
                <p:nvPr/>
              </p:nvSpPr>
              <p:spPr>
                <a:xfrm>
                  <a:off x="3143359" y="4581693"/>
                  <a:ext cx="122687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en-US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en-US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</m:oMath>
                  </a14:m>
                  <a:r>
                    <a:rPr lang="en-US" altLang="en-US" sz="1800" dirty="0">
                      <a:solidFill>
                        <a:schemeClr val="tx1"/>
                      </a:solidFill>
                      <a:latin typeface="American Typewriter" charset="0"/>
                      <a:ea typeface="American Typewriter" charset="0"/>
                      <a:cs typeface="American Typewriter" charset="0"/>
                    </a:rPr>
                    <a:t> </a:t>
                  </a:r>
                  <a:endParaRPr lang="en-US" sz="18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6BC38FC5-79B2-2E48-8B1B-D7ADD9DC615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43359" y="4581693"/>
                  <a:ext cx="1226874" cy="369332"/>
                </a:xfrm>
                <a:prstGeom prst="rect">
                  <a:avLst/>
                </a:prstGeom>
                <a:blipFill>
                  <a:blip r:embed="rId24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51AAD256-B607-244B-8526-45247724DB27}"/>
                </a:ext>
              </a:extLst>
            </p:cNvPr>
            <p:cNvGrpSpPr/>
            <p:nvPr/>
          </p:nvGrpSpPr>
          <p:grpSpPr>
            <a:xfrm>
              <a:off x="2760854" y="2965122"/>
              <a:ext cx="2874623" cy="470230"/>
              <a:chOff x="1709446" y="5053237"/>
              <a:chExt cx="2874623" cy="47023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0" name="Rectangle 229">
                    <a:extLst>
                      <a:ext uri="{FF2B5EF4-FFF2-40B4-BE49-F238E27FC236}">
                        <a16:creationId xmlns:a16="http://schemas.microsoft.com/office/drawing/2014/main" id="{54E6F885-4D1D-FF4B-8247-82331403CD27}"/>
                      </a:ext>
                    </a:extLst>
                  </p:cNvPr>
                  <p:cNvSpPr/>
                  <p:nvPr/>
                </p:nvSpPr>
                <p:spPr>
                  <a:xfrm>
                    <a:off x="1709446" y="5053237"/>
                    <a:ext cx="539378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altLang="en-US" b="0" i="1" smtClean="0">
                                  <a:solidFill>
                                    <a:srgbClr val="B73BF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smtClean="0">
                                  <a:solidFill>
                                    <a:srgbClr val="B73BF3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altLang="en-US" i="1">
                                  <a:solidFill>
                                    <a:srgbClr val="B73BF3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dirty="0">
                      <a:solidFill>
                        <a:srgbClr val="B73BF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30" name="Rectangle 229">
                    <a:extLst>
                      <a:ext uri="{FF2B5EF4-FFF2-40B4-BE49-F238E27FC236}">
                        <a16:creationId xmlns:a16="http://schemas.microsoft.com/office/drawing/2014/main" id="{54E6F885-4D1D-FF4B-8247-82331403CD2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09446" y="5053237"/>
                    <a:ext cx="539378" cy="461665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b="-263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1" name="Rectangle 230">
                    <a:extLst>
                      <a:ext uri="{FF2B5EF4-FFF2-40B4-BE49-F238E27FC236}">
                        <a16:creationId xmlns:a16="http://schemas.microsoft.com/office/drawing/2014/main" id="{77EBCB9B-913D-A341-830F-667D9C55A3E4}"/>
                      </a:ext>
                    </a:extLst>
                  </p:cNvPr>
                  <p:cNvSpPr/>
                  <p:nvPr/>
                </p:nvSpPr>
                <p:spPr>
                  <a:xfrm>
                    <a:off x="4051807" y="5061802"/>
                    <a:ext cx="532262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en-US" b="0" i="1" smtClean="0">
                                <a:solidFill>
                                  <a:srgbClr val="B73BF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solidFill>
                                  <a:srgbClr val="B73BF3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en-US" i="1">
                                <a:solidFill>
                                  <a:srgbClr val="B73BF3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a14:m>
                    <a:r>
                      <a:rPr lang="en-US" altLang="en-US" dirty="0">
                        <a:solidFill>
                          <a:srgbClr val="B73BF3"/>
                        </a:solidFill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lang="en-US" dirty="0">
                      <a:solidFill>
                        <a:srgbClr val="B73BF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31" name="Rectangle 230">
                    <a:extLst>
                      <a:ext uri="{FF2B5EF4-FFF2-40B4-BE49-F238E27FC236}">
                        <a16:creationId xmlns:a16="http://schemas.microsoft.com/office/drawing/2014/main" id="{77EBCB9B-913D-A341-830F-667D9C55A3E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51807" y="5061802"/>
                    <a:ext cx="532262" cy="461665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b="-270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5" name="Rectangle 254">
                <a:extLst>
                  <a:ext uri="{FF2B5EF4-FFF2-40B4-BE49-F238E27FC236}">
                    <a16:creationId xmlns:a16="http://schemas.microsoft.com/office/drawing/2014/main" id="{FA96E5BF-9407-C04C-A24C-EDDE2F49F203}"/>
                  </a:ext>
                </a:extLst>
              </p:cNvPr>
              <p:cNvSpPr/>
              <p:nvPr/>
            </p:nvSpPr>
            <p:spPr>
              <a:xfrm>
                <a:off x="909863" y="987830"/>
                <a:ext cx="31332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1" i="1" smtClean="0">
                            <a:solidFill>
                              <a:srgbClr val="B73BF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solidFill>
                              <a:srgbClr val="B73BF3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US" altLang="en-US" b="1" i="1">
                            <a:solidFill>
                              <a:srgbClr val="B73BF3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rgbClr val="B73BF3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1" i="1">
                            <a:solidFill>
                              <a:srgbClr val="B73BF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>
                            <a:solidFill>
                              <a:srgbClr val="B73BF3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US" altLang="en-US" b="1" i="1" smtClean="0">
                            <a:solidFill>
                              <a:srgbClr val="B73BF3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rgbClr val="B73BF3"/>
                    </a:solidFill>
                  </a:rPr>
                  <a:t> are random </a:t>
                </a:r>
              </a:p>
            </p:txBody>
          </p:sp>
        </mc:Choice>
        <mc:Fallback xmlns="">
          <p:sp>
            <p:nvSpPr>
              <p:cNvPr id="255" name="Rectangle 254">
                <a:extLst>
                  <a:ext uri="{FF2B5EF4-FFF2-40B4-BE49-F238E27FC236}">
                    <a16:creationId xmlns:a16="http://schemas.microsoft.com/office/drawing/2014/main" id="{FA96E5BF-9407-C04C-A24C-EDDE2F49F2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863" y="987830"/>
                <a:ext cx="3133294" cy="461665"/>
              </a:xfrm>
              <a:prstGeom prst="rect">
                <a:avLst/>
              </a:prstGeom>
              <a:blipFill>
                <a:blip r:embed="rId27"/>
                <a:stretch>
                  <a:fillRect t="-10526" r="-201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FE8385EA-AF41-1040-A350-736A88480A68}"/>
                  </a:ext>
                </a:extLst>
              </p:cNvPr>
              <p:cNvSpPr/>
              <p:nvPr/>
            </p:nvSpPr>
            <p:spPr>
              <a:xfrm>
                <a:off x="5945495" y="2660337"/>
                <a:ext cx="66922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b="0" i="1" smtClean="0">
                              <a:solidFill>
                                <a:srgbClr val="FF3FA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b="0" i="1" smtClean="0">
                              <a:solidFill>
                                <a:srgbClr val="FF3FAE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altLang="en-US" i="1">
                              <a:solidFill>
                                <a:srgbClr val="FF3FAE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en-US" b="0" i="1" smtClean="0">
                              <a:solidFill>
                                <a:srgbClr val="FF3FAE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3FAE"/>
                  </a:solidFill>
                </a:endParaRPr>
              </a:p>
            </p:txBody>
          </p:sp>
        </mc:Choice>
        <mc:Fallback xmlns=""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FE8385EA-AF41-1040-A350-736A88480A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495" y="2660337"/>
                <a:ext cx="669222" cy="461665"/>
              </a:xfrm>
              <a:prstGeom prst="rect">
                <a:avLst/>
              </a:prstGeom>
              <a:blipFill>
                <a:blip r:embed="rId28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19FF1720-8019-3F47-AB72-A8035A419616}"/>
                  </a:ext>
                </a:extLst>
              </p:cNvPr>
              <p:cNvSpPr/>
              <p:nvPr/>
            </p:nvSpPr>
            <p:spPr>
              <a:xfrm>
                <a:off x="8280621" y="2591755"/>
                <a:ext cx="66210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smtClean="0">
                            <a:solidFill>
                              <a:srgbClr val="FF3FA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solidFill>
                              <a:srgbClr val="FF3FAE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en-US" i="1">
                            <a:solidFill>
                              <a:srgbClr val="FF3FA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en-US" b="0" i="1" smtClean="0">
                            <a:solidFill>
                              <a:srgbClr val="FF3FA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dirty="0">
                    <a:solidFill>
                      <a:srgbClr val="FF3FAE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dirty="0">
                  <a:solidFill>
                    <a:srgbClr val="FF3FAE"/>
                  </a:solidFill>
                </a:endParaRPr>
              </a:p>
            </p:txBody>
          </p:sp>
        </mc:Choice>
        <mc:Fallback xmlns=""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19FF1720-8019-3F47-AB72-A8035A4196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0621" y="2591755"/>
                <a:ext cx="662104" cy="461665"/>
              </a:xfrm>
              <a:prstGeom prst="rect">
                <a:avLst/>
              </a:prstGeom>
              <a:blipFill>
                <a:blip r:embed="rId29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223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 Box 11">
                <a:extLst>
                  <a:ext uri="{FF2B5EF4-FFF2-40B4-BE49-F238E27FC236}">
                    <a16:creationId xmlns:a16="http://schemas.microsoft.com/office/drawing/2014/main" id="{CA5FECD9-878D-E544-A64D-BC7049A8D2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81400" y="111079"/>
                <a:ext cx="5410201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The random world:</a:t>
                </a:r>
              </a:p>
              <a:p>
                <a:pPr lvl="0" algn="ctr">
                  <a:defRPr/>
                </a:pPr>
                <a:r>
                  <a:rPr lang="en-US" baseline="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Hybrid </a:t>
                </a:r>
                <a14:m>
                  <m:oMath xmlns:m="http://schemas.openxmlformats.org/officeDocument/2006/math">
                    <m:r>
                      <a:rPr lang="en-US" b="0" i="1" baseline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en-US" baseline="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 (leaf contents are random)</a:t>
                </a:r>
              </a:p>
            </p:txBody>
          </p:sp>
        </mc:Choice>
        <mc:Fallback>
          <p:sp>
            <p:nvSpPr>
              <p:cNvPr id="39" name="Text Box 11">
                <a:extLst>
                  <a:ext uri="{FF2B5EF4-FFF2-40B4-BE49-F238E27FC236}">
                    <a16:creationId xmlns:a16="http://schemas.microsoft.com/office/drawing/2014/main" id="{CA5FECD9-878D-E544-A64D-BC7049A8D2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400" y="111079"/>
                <a:ext cx="5410201" cy="830997"/>
              </a:xfrm>
              <a:prstGeom prst="rect">
                <a:avLst/>
              </a:prstGeom>
              <a:blipFill>
                <a:blip r:embed="rId3"/>
                <a:stretch>
                  <a:fillRect t="-5970" b="-1343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F08E13CA-2CB4-F04F-83F0-79CBD9691C82}"/>
              </a:ext>
            </a:extLst>
          </p:cNvPr>
          <p:cNvGrpSpPr/>
          <p:nvPr/>
        </p:nvGrpSpPr>
        <p:grpSpPr>
          <a:xfrm>
            <a:off x="6354322" y="6189852"/>
            <a:ext cx="2362200" cy="591948"/>
            <a:chOff x="6354322" y="6024394"/>
            <a:chExt cx="2362200" cy="591948"/>
          </a:xfrm>
        </p:grpSpPr>
        <p:sp>
          <p:nvSpPr>
            <p:cNvPr id="40" name="Rectangle 3">
              <a:extLst>
                <a:ext uri="{FF2B5EF4-FFF2-40B4-BE49-F238E27FC236}">
                  <a16:creationId xmlns:a16="http://schemas.microsoft.com/office/drawing/2014/main" id="{5E0322FF-DD9F-3C4A-8032-62EF0F596E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4322" y="6024394"/>
              <a:ext cx="533398" cy="5919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p:sp>
          <p:nvSpPr>
            <p:cNvPr id="43" name="Text Box 6">
              <a:extLst>
                <a:ext uri="{FF2B5EF4-FFF2-40B4-BE49-F238E27FC236}">
                  <a16:creationId xmlns:a16="http://schemas.microsoft.com/office/drawing/2014/main" id="{3D8764D0-4460-F84F-800B-77E946895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0522" y="6129508"/>
              <a:ext cx="22860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D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1822620-F29C-EB40-BB1A-F953E0FA44F0}"/>
              </a:ext>
            </a:extLst>
          </p:cNvPr>
          <p:cNvGrpSpPr/>
          <p:nvPr/>
        </p:nvGrpSpPr>
        <p:grpSpPr>
          <a:xfrm>
            <a:off x="5864836" y="5654835"/>
            <a:ext cx="1983764" cy="517365"/>
            <a:chOff x="1524000" y="5609000"/>
            <a:chExt cx="1983764" cy="517365"/>
          </a:xfrm>
        </p:grpSpPr>
        <p:sp>
          <p:nvSpPr>
            <p:cNvPr id="62" name="AutoShape 9">
              <a:extLst>
                <a:ext uri="{FF2B5EF4-FFF2-40B4-BE49-F238E27FC236}">
                  <a16:creationId xmlns:a16="http://schemas.microsoft.com/office/drawing/2014/main" id="{B64D9BF3-D329-E84A-BC9D-B73C54321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815" y="5652733"/>
              <a:ext cx="101650" cy="434862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 Box 5">
                  <a:extLst>
                    <a:ext uri="{FF2B5EF4-FFF2-40B4-BE49-F238E27FC236}">
                      <a16:creationId xmlns:a16="http://schemas.microsoft.com/office/drawing/2014/main" id="{DB124386-2004-4D49-8A1C-61F507E73BE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24000" y="5664700"/>
                  <a:ext cx="44242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3" name="Text Box 5">
                  <a:extLst>
                    <a:ext uri="{FF2B5EF4-FFF2-40B4-BE49-F238E27FC236}">
                      <a16:creationId xmlns:a16="http://schemas.microsoft.com/office/drawing/2014/main" id="{DB124386-2004-4D49-8A1C-61F507E73B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24000" y="5664700"/>
                  <a:ext cx="442429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AutoShape 9">
              <a:extLst>
                <a:ext uri="{FF2B5EF4-FFF2-40B4-BE49-F238E27FC236}">
                  <a16:creationId xmlns:a16="http://schemas.microsoft.com/office/drawing/2014/main" id="{CC7FE938-C782-5E49-9A69-A20EFA9E3E9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60735" y="5664699"/>
              <a:ext cx="86149" cy="461665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 Box 5">
                  <a:extLst>
                    <a:ext uri="{FF2B5EF4-FFF2-40B4-BE49-F238E27FC236}">
                      <a16:creationId xmlns:a16="http://schemas.microsoft.com/office/drawing/2014/main" id="{C30DB248-7060-3D4A-9260-14965D24EF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29895" y="5609000"/>
                  <a:ext cx="87786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5" name="Text Box 5">
                  <a:extLst>
                    <a:ext uri="{FF2B5EF4-FFF2-40B4-BE49-F238E27FC236}">
                      <a16:creationId xmlns:a16="http://schemas.microsoft.com/office/drawing/2014/main" id="{C30DB248-7060-3D4A-9260-14965D24EF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29895" y="5609000"/>
                  <a:ext cx="877869" cy="461665"/>
                </a:xfrm>
                <a:prstGeom prst="rect">
                  <a:avLst/>
                </a:prstGeom>
                <a:blipFill>
                  <a:blip r:embed="rId5"/>
                  <a:stretch>
                    <a:fillRect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AF00DC7-7A22-9D46-A809-54976E195163}"/>
              </a:ext>
            </a:extLst>
          </p:cNvPr>
          <p:cNvSpPr/>
          <p:nvPr/>
        </p:nvSpPr>
        <p:spPr bwMode="auto">
          <a:xfrm>
            <a:off x="4792459" y="1016970"/>
            <a:ext cx="4199142" cy="4475781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DDFAAD9-2942-ED4A-A6B7-34A8FEAEB1DD}"/>
              </a:ext>
            </a:extLst>
          </p:cNvPr>
          <p:cNvGrpSpPr/>
          <p:nvPr/>
        </p:nvGrpSpPr>
        <p:grpSpPr>
          <a:xfrm>
            <a:off x="5257800" y="4651670"/>
            <a:ext cx="3301625" cy="483461"/>
            <a:chOff x="1447800" y="2069785"/>
            <a:chExt cx="3301625" cy="483461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C05A5397-D968-E04B-91A4-DE978A3C26CD}"/>
                </a:ext>
              </a:extLst>
            </p:cNvPr>
            <p:cNvSpPr/>
            <p:nvPr/>
          </p:nvSpPr>
          <p:spPr bwMode="auto">
            <a:xfrm>
              <a:off x="3373277" y="2096046"/>
              <a:ext cx="425624" cy="457200"/>
            </a:xfrm>
            <a:prstGeom prst="rect">
              <a:avLst/>
            </a:prstGeom>
            <a:solidFill>
              <a:schemeClr val="accent1">
                <a:alpha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endParaRPr>
            </a:p>
          </p:txBody>
        </p: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C30A4F93-8906-584C-A4ED-A0C9CED862B7}"/>
                </a:ext>
              </a:extLst>
            </p:cNvPr>
            <p:cNvGrpSpPr/>
            <p:nvPr/>
          </p:nvGrpSpPr>
          <p:grpSpPr>
            <a:xfrm>
              <a:off x="1447800" y="2069785"/>
              <a:ext cx="3301625" cy="483461"/>
              <a:chOff x="304800" y="4495800"/>
              <a:chExt cx="3301625" cy="483461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26348A6F-470C-3748-B7D7-4DC2E2BBBAB3}"/>
                  </a:ext>
                </a:extLst>
              </p:cNvPr>
              <p:cNvSpPr/>
              <p:nvPr/>
            </p:nvSpPr>
            <p:spPr bwMode="auto">
              <a:xfrm>
                <a:off x="438372" y="4522061"/>
                <a:ext cx="3168053" cy="4572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0" name="Rectangle 63">
                    <a:extLst>
                      <a:ext uri="{FF2B5EF4-FFF2-40B4-BE49-F238E27FC236}">
                        <a16:creationId xmlns:a16="http://schemas.microsoft.com/office/drawing/2014/main" id="{F81AE513-A7A5-7345-A77E-C4361B73A24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0" name="Rectangle 63">
                    <a:extLst>
                      <a:ext uri="{FF2B5EF4-FFF2-40B4-BE49-F238E27FC236}">
                        <a16:creationId xmlns:a16="http://schemas.microsoft.com/office/drawing/2014/main" id="{F81AE513-A7A5-7345-A77E-C4361B73A24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1" name="Rectangle 63">
                    <a:extLst>
                      <a:ext uri="{FF2B5EF4-FFF2-40B4-BE49-F238E27FC236}">
                        <a16:creationId xmlns:a16="http://schemas.microsoft.com/office/drawing/2014/main" id="{729AAEAB-0376-0741-8F51-6C54B4F4F92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1" name="Rectangle 63">
                    <a:extLst>
                      <a:ext uri="{FF2B5EF4-FFF2-40B4-BE49-F238E27FC236}">
                        <a16:creationId xmlns:a16="http://schemas.microsoft.com/office/drawing/2014/main" id="{729AAEAB-0376-0741-8F51-6C54B4F4F92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2" name="Rectangle 63">
                    <a:extLst>
                      <a:ext uri="{FF2B5EF4-FFF2-40B4-BE49-F238E27FC236}">
                        <a16:creationId xmlns:a16="http://schemas.microsoft.com/office/drawing/2014/main" id="{93471FA3-557E-2F48-BE03-5FD41826DE1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2" name="Rectangle 63">
                    <a:extLst>
                      <a:ext uri="{FF2B5EF4-FFF2-40B4-BE49-F238E27FC236}">
                        <a16:creationId xmlns:a16="http://schemas.microsoft.com/office/drawing/2014/main" id="{93471FA3-557E-2F48-BE03-5FD41826DE1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3" name="Rectangle 63">
                    <a:extLst>
                      <a:ext uri="{FF2B5EF4-FFF2-40B4-BE49-F238E27FC236}">
                        <a16:creationId xmlns:a16="http://schemas.microsoft.com/office/drawing/2014/main" id="{2023817E-5117-6E43-B94C-E01CF68F51E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..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3" name="Rectangle 63">
                    <a:extLst>
                      <a:ext uri="{FF2B5EF4-FFF2-40B4-BE49-F238E27FC236}">
                        <a16:creationId xmlns:a16="http://schemas.microsoft.com/office/drawing/2014/main" id="{2023817E-5117-6E43-B94C-E01CF68F51E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4" name="Rectangle 63">
                    <a:extLst>
                      <a:ext uri="{FF2B5EF4-FFF2-40B4-BE49-F238E27FC236}">
                        <a16:creationId xmlns:a16="http://schemas.microsoft.com/office/drawing/2014/main" id="{A8EE2827-322B-A848-B1D8-FA615432B3B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4" name="Rectangle 63">
                    <a:extLst>
                      <a:ext uri="{FF2B5EF4-FFF2-40B4-BE49-F238E27FC236}">
                        <a16:creationId xmlns:a16="http://schemas.microsoft.com/office/drawing/2014/main" id="{A8EE2827-322B-A848-B1D8-FA615432B3B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5" name="Rectangle 63">
                    <a:extLst>
                      <a:ext uri="{FF2B5EF4-FFF2-40B4-BE49-F238E27FC236}">
                        <a16:creationId xmlns:a16="http://schemas.microsoft.com/office/drawing/2014/main" id="{41482796-E7B2-F84C-BD50-3D02AAB48E2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5" name="Rectangle 63">
                    <a:extLst>
                      <a:ext uri="{FF2B5EF4-FFF2-40B4-BE49-F238E27FC236}">
                        <a16:creationId xmlns:a16="http://schemas.microsoft.com/office/drawing/2014/main" id="{41482796-E7B2-F84C-BD50-3D02AAB48E2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6" name="Rectangle 63">
                    <a:extLst>
                      <a:ext uri="{FF2B5EF4-FFF2-40B4-BE49-F238E27FC236}">
                        <a16:creationId xmlns:a16="http://schemas.microsoft.com/office/drawing/2014/main" id="{650691BF-8379-B44D-9484-3317A839824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sSup>
                              <m:sSupPr>
                                <m:ctrlP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sup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p>
                            </m:sSup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6" name="Rectangle 63">
                    <a:extLst>
                      <a:ext uri="{FF2B5EF4-FFF2-40B4-BE49-F238E27FC236}">
                        <a16:creationId xmlns:a16="http://schemas.microsoft.com/office/drawing/2014/main" id="{650691BF-8379-B44D-9484-3317A839824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37" name="Oval 4">
            <a:extLst>
              <a:ext uri="{FF2B5EF4-FFF2-40B4-BE49-F238E27FC236}">
                <a16:creationId xmlns:a16="http://schemas.microsoft.com/office/drawing/2014/main" id="{CA048E65-2242-CA41-9537-5A54BAA6F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7790" y="4235301"/>
            <a:ext cx="161925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38" name="Oval 5">
            <a:extLst>
              <a:ext uri="{FF2B5EF4-FFF2-40B4-BE49-F238E27FC236}">
                <a16:creationId xmlns:a16="http://schemas.microsoft.com/office/drawing/2014/main" id="{24765CA8-A361-7447-ADB0-F3A03D8D5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3878" y="4235301"/>
            <a:ext cx="161925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39" name="Oval 23">
            <a:extLst>
              <a:ext uri="{FF2B5EF4-FFF2-40B4-BE49-F238E27FC236}">
                <a16:creationId xmlns:a16="http://schemas.microsoft.com/office/drawing/2014/main" id="{4C0CB7C5-8D21-E94F-9B80-3652A9BA2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6678" y="4251176"/>
            <a:ext cx="158750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40" name="Oval 24">
            <a:extLst>
              <a:ext uri="{FF2B5EF4-FFF2-40B4-BE49-F238E27FC236}">
                <a16:creationId xmlns:a16="http://schemas.microsoft.com/office/drawing/2014/main" id="{A1F95A60-E05D-4147-AA73-D1110B2CB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3878" y="4251176"/>
            <a:ext cx="158750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41" name="Oval 27">
            <a:extLst>
              <a:ext uri="{FF2B5EF4-FFF2-40B4-BE49-F238E27FC236}">
                <a16:creationId xmlns:a16="http://schemas.microsoft.com/office/drawing/2014/main" id="{4D7A6E13-44E7-ED48-BF47-D3EB3E91D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6765" y="4292451"/>
            <a:ext cx="84137" cy="1238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42" name="Oval 28">
            <a:extLst>
              <a:ext uri="{FF2B5EF4-FFF2-40B4-BE49-F238E27FC236}">
                <a16:creationId xmlns:a16="http://schemas.microsoft.com/office/drawing/2014/main" id="{8B1E86AC-201A-0D40-BBEB-0A69E5BD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8378" y="4292451"/>
            <a:ext cx="84137" cy="1238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43" name="Oval 29">
            <a:extLst>
              <a:ext uri="{FF2B5EF4-FFF2-40B4-BE49-F238E27FC236}">
                <a16:creationId xmlns:a16="http://schemas.microsoft.com/office/drawing/2014/main" id="{7EC71949-F99B-5D49-8D9B-A3692B7B1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8878" y="4292451"/>
            <a:ext cx="84137" cy="1238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23" name="Text Box 11">
            <a:extLst>
              <a:ext uri="{FF2B5EF4-FFF2-40B4-BE49-F238E27FC236}">
                <a16:creationId xmlns:a16="http://schemas.microsoft.com/office/drawing/2014/main" id="{94A91DF8-F566-7443-BB78-783A5EB3C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663" y="2654695"/>
            <a:ext cx="40386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E15FD059-E499-AA4C-A8B8-54C53DF05A7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952926" y="3867943"/>
                <a:ext cx="7173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sz="2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b>
                        <m: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E15FD059-E499-AA4C-A8B8-54C53DF05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2926" y="3867943"/>
                <a:ext cx="717376" cy="378039"/>
              </a:xfrm>
              <a:prstGeom prst="rect">
                <a:avLst/>
              </a:prstGeom>
              <a:blipFill>
                <a:blip r:embed="rId13"/>
                <a:stretch>
                  <a:fillRect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63">
                <a:extLst>
                  <a:ext uri="{FF2B5EF4-FFF2-40B4-BE49-F238E27FC236}">
                    <a16:creationId xmlns:a16="http://schemas.microsoft.com/office/drawing/2014/main" id="{E8578B5F-8802-674F-BE69-BC2B95AC6D8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727362" y="3854420"/>
                <a:ext cx="7173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sz="2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b>
                        <m: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32" name="Rectangle 63">
                <a:extLst>
                  <a:ext uri="{FF2B5EF4-FFF2-40B4-BE49-F238E27FC236}">
                    <a16:creationId xmlns:a16="http://schemas.microsoft.com/office/drawing/2014/main" id="{E8578B5F-8802-674F-BE69-BC2B95AC6D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362" y="3854420"/>
                <a:ext cx="717376" cy="378039"/>
              </a:xfrm>
              <a:prstGeom prst="rect">
                <a:avLst/>
              </a:prstGeom>
              <a:blipFill>
                <a:blip r:embed="rId14"/>
                <a:stretch>
                  <a:fillRect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63">
                <a:extLst>
                  <a:ext uri="{FF2B5EF4-FFF2-40B4-BE49-F238E27FC236}">
                    <a16:creationId xmlns:a16="http://schemas.microsoft.com/office/drawing/2014/main" id="{DC82729A-1E7D-1F47-AE2B-C1250D18DE3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8261477" y="3804705"/>
                <a:ext cx="7173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sz="2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b>
                        <m: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33" name="Rectangle 63">
                <a:extLst>
                  <a:ext uri="{FF2B5EF4-FFF2-40B4-BE49-F238E27FC236}">
                    <a16:creationId xmlns:a16="http://schemas.microsoft.com/office/drawing/2014/main" id="{DC82729A-1E7D-1F47-AE2B-C1250D18D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1477" y="3804705"/>
                <a:ext cx="717376" cy="378039"/>
              </a:xfrm>
              <a:prstGeom prst="rect">
                <a:avLst/>
              </a:prstGeom>
              <a:blipFill>
                <a:blip r:embed="rId15"/>
                <a:stretch>
                  <a:fillRect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784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 Box 11">
                <a:extLst>
                  <a:ext uri="{FF2B5EF4-FFF2-40B4-BE49-F238E27FC236}">
                    <a16:creationId xmlns:a16="http://schemas.microsoft.com/office/drawing/2014/main" id="{CA5FECD9-878D-E544-A64D-BC7049A8D2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0217" y="412187"/>
                <a:ext cx="403860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D6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Hybrid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𝒊</m:t>
                    </m:r>
                  </m:oMath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D68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 Box 11">
                <a:extLst>
                  <a:ext uri="{FF2B5EF4-FFF2-40B4-BE49-F238E27FC236}">
                    <a16:creationId xmlns:a16="http://schemas.microsoft.com/office/drawing/2014/main" id="{CA5FECD9-878D-E544-A64D-BC7049A8D2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217" y="412187"/>
                <a:ext cx="4038600" cy="461665"/>
              </a:xfrm>
              <a:prstGeom prst="rect">
                <a:avLst/>
              </a:prstGeom>
              <a:blipFill>
                <a:blip r:embed="rId3"/>
                <a:stretch>
                  <a:fillRect t="-10811" b="-270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F08E13CA-2CB4-F04F-83F0-79CBD9691C82}"/>
              </a:ext>
            </a:extLst>
          </p:cNvPr>
          <p:cNvGrpSpPr/>
          <p:nvPr/>
        </p:nvGrpSpPr>
        <p:grpSpPr>
          <a:xfrm>
            <a:off x="1790463" y="6189852"/>
            <a:ext cx="2362200" cy="591948"/>
            <a:chOff x="6354322" y="6024394"/>
            <a:chExt cx="2362200" cy="591948"/>
          </a:xfrm>
        </p:grpSpPr>
        <p:sp>
          <p:nvSpPr>
            <p:cNvPr id="40" name="Rectangle 3">
              <a:extLst>
                <a:ext uri="{FF2B5EF4-FFF2-40B4-BE49-F238E27FC236}">
                  <a16:creationId xmlns:a16="http://schemas.microsoft.com/office/drawing/2014/main" id="{5E0322FF-DD9F-3C4A-8032-62EF0F596E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4322" y="6024394"/>
              <a:ext cx="533398" cy="5919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p:sp>
          <p:nvSpPr>
            <p:cNvPr id="43" name="Text Box 6">
              <a:extLst>
                <a:ext uri="{FF2B5EF4-FFF2-40B4-BE49-F238E27FC236}">
                  <a16:creationId xmlns:a16="http://schemas.microsoft.com/office/drawing/2014/main" id="{3D8764D0-4460-F84F-800B-77E946895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0522" y="6129508"/>
              <a:ext cx="22860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D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1822620-F29C-EB40-BB1A-F953E0FA44F0}"/>
              </a:ext>
            </a:extLst>
          </p:cNvPr>
          <p:cNvGrpSpPr/>
          <p:nvPr/>
        </p:nvGrpSpPr>
        <p:grpSpPr>
          <a:xfrm>
            <a:off x="1300977" y="5654835"/>
            <a:ext cx="1983764" cy="517365"/>
            <a:chOff x="1524000" y="5609000"/>
            <a:chExt cx="1983764" cy="517365"/>
          </a:xfrm>
        </p:grpSpPr>
        <p:sp>
          <p:nvSpPr>
            <p:cNvPr id="62" name="AutoShape 9">
              <a:extLst>
                <a:ext uri="{FF2B5EF4-FFF2-40B4-BE49-F238E27FC236}">
                  <a16:creationId xmlns:a16="http://schemas.microsoft.com/office/drawing/2014/main" id="{B64D9BF3-D329-E84A-BC9D-B73C54321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815" y="5652733"/>
              <a:ext cx="101650" cy="434862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 Box 5">
                  <a:extLst>
                    <a:ext uri="{FF2B5EF4-FFF2-40B4-BE49-F238E27FC236}">
                      <a16:creationId xmlns:a16="http://schemas.microsoft.com/office/drawing/2014/main" id="{DB124386-2004-4D49-8A1C-61F507E73BE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24000" y="5664700"/>
                  <a:ext cx="44242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3" name="Text Box 5">
                  <a:extLst>
                    <a:ext uri="{FF2B5EF4-FFF2-40B4-BE49-F238E27FC236}">
                      <a16:creationId xmlns:a16="http://schemas.microsoft.com/office/drawing/2014/main" id="{DB124386-2004-4D49-8A1C-61F507E73B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24000" y="5664700"/>
                  <a:ext cx="442429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AutoShape 9">
              <a:extLst>
                <a:ext uri="{FF2B5EF4-FFF2-40B4-BE49-F238E27FC236}">
                  <a16:creationId xmlns:a16="http://schemas.microsoft.com/office/drawing/2014/main" id="{CC7FE938-C782-5E49-9A69-A20EFA9E3E9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60735" y="5664699"/>
              <a:ext cx="86149" cy="461665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 Box 5">
                  <a:extLst>
                    <a:ext uri="{FF2B5EF4-FFF2-40B4-BE49-F238E27FC236}">
                      <a16:creationId xmlns:a16="http://schemas.microsoft.com/office/drawing/2014/main" id="{C30DB248-7060-3D4A-9260-14965D24EF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29895" y="5609000"/>
                  <a:ext cx="87786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5" name="Text Box 5">
                  <a:extLst>
                    <a:ext uri="{FF2B5EF4-FFF2-40B4-BE49-F238E27FC236}">
                      <a16:creationId xmlns:a16="http://schemas.microsoft.com/office/drawing/2014/main" id="{C30DB248-7060-3D4A-9260-14965D24EF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29895" y="5609000"/>
                  <a:ext cx="877869" cy="461665"/>
                </a:xfrm>
                <a:prstGeom prst="rect">
                  <a:avLst/>
                </a:prstGeom>
                <a:blipFill>
                  <a:blip r:embed="rId5"/>
                  <a:stretch>
                    <a:fillRect r="-1429"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AF00DC7-7A22-9D46-A809-54976E195163}"/>
              </a:ext>
            </a:extLst>
          </p:cNvPr>
          <p:cNvSpPr/>
          <p:nvPr/>
        </p:nvSpPr>
        <p:spPr bwMode="auto">
          <a:xfrm>
            <a:off x="228600" y="1016970"/>
            <a:ext cx="4199142" cy="4475781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DDFAAD9-2942-ED4A-A6B7-34A8FEAEB1DD}"/>
              </a:ext>
            </a:extLst>
          </p:cNvPr>
          <p:cNvGrpSpPr/>
          <p:nvPr/>
        </p:nvGrpSpPr>
        <p:grpSpPr>
          <a:xfrm>
            <a:off x="693941" y="4651670"/>
            <a:ext cx="3301625" cy="483461"/>
            <a:chOff x="1447800" y="2069785"/>
            <a:chExt cx="3301625" cy="483461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C05A5397-D968-E04B-91A4-DE978A3C26CD}"/>
                </a:ext>
              </a:extLst>
            </p:cNvPr>
            <p:cNvSpPr/>
            <p:nvPr/>
          </p:nvSpPr>
          <p:spPr bwMode="auto">
            <a:xfrm>
              <a:off x="3373277" y="2096046"/>
              <a:ext cx="425624" cy="457200"/>
            </a:xfrm>
            <a:prstGeom prst="rect">
              <a:avLst/>
            </a:prstGeom>
            <a:solidFill>
              <a:schemeClr val="accent1">
                <a:alpha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3D68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endParaRPr>
            </a:p>
          </p:txBody>
        </p: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C30A4F93-8906-584C-A4ED-A0C9CED862B7}"/>
                </a:ext>
              </a:extLst>
            </p:cNvPr>
            <p:cNvGrpSpPr/>
            <p:nvPr/>
          </p:nvGrpSpPr>
          <p:grpSpPr>
            <a:xfrm>
              <a:off x="1447800" y="2069785"/>
              <a:ext cx="3301625" cy="483461"/>
              <a:chOff x="304800" y="4495800"/>
              <a:chExt cx="3301625" cy="483461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26348A6F-470C-3748-B7D7-4DC2E2BBBAB3}"/>
                  </a:ext>
                </a:extLst>
              </p:cNvPr>
              <p:cNvSpPr/>
              <p:nvPr/>
            </p:nvSpPr>
            <p:spPr bwMode="auto">
              <a:xfrm>
                <a:off x="438372" y="4522061"/>
                <a:ext cx="3168053" cy="4572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3D68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0" name="Rectangle 63">
                    <a:extLst>
                      <a:ext uri="{FF2B5EF4-FFF2-40B4-BE49-F238E27FC236}">
                        <a16:creationId xmlns:a16="http://schemas.microsoft.com/office/drawing/2014/main" id="{F81AE513-A7A5-7345-A77E-C4361B73A24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0" name="Rectangle 63">
                    <a:extLst>
                      <a:ext uri="{FF2B5EF4-FFF2-40B4-BE49-F238E27FC236}">
                        <a16:creationId xmlns:a16="http://schemas.microsoft.com/office/drawing/2014/main" id="{F81AE513-A7A5-7345-A77E-C4361B73A24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1" name="Rectangle 63">
                    <a:extLst>
                      <a:ext uri="{FF2B5EF4-FFF2-40B4-BE49-F238E27FC236}">
                        <a16:creationId xmlns:a16="http://schemas.microsoft.com/office/drawing/2014/main" id="{729AAEAB-0376-0741-8F51-6C54B4F4F92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1" name="Rectangle 63">
                    <a:extLst>
                      <a:ext uri="{FF2B5EF4-FFF2-40B4-BE49-F238E27FC236}">
                        <a16:creationId xmlns:a16="http://schemas.microsoft.com/office/drawing/2014/main" id="{729AAEAB-0376-0741-8F51-6C54B4F4F92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2" name="Rectangle 63">
                    <a:extLst>
                      <a:ext uri="{FF2B5EF4-FFF2-40B4-BE49-F238E27FC236}">
                        <a16:creationId xmlns:a16="http://schemas.microsoft.com/office/drawing/2014/main" id="{93471FA3-557E-2F48-BE03-5FD41826DE1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2" name="Rectangle 63">
                    <a:extLst>
                      <a:ext uri="{FF2B5EF4-FFF2-40B4-BE49-F238E27FC236}">
                        <a16:creationId xmlns:a16="http://schemas.microsoft.com/office/drawing/2014/main" id="{93471FA3-557E-2F48-BE03-5FD41826DE1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3" name="Rectangle 63">
                    <a:extLst>
                      <a:ext uri="{FF2B5EF4-FFF2-40B4-BE49-F238E27FC236}">
                        <a16:creationId xmlns:a16="http://schemas.microsoft.com/office/drawing/2014/main" id="{2023817E-5117-6E43-B94C-E01CF68F51E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D6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..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3" name="Rectangle 63">
                    <a:extLst>
                      <a:ext uri="{FF2B5EF4-FFF2-40B4-BE49-F238E27FC236}">
                        <a16:creationId xmlns:a16="http://schemas.microsoft.com/office/drawing/2014/main" id="{2023817E-5117-6E43-B94C-E01CF68F51E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4" name="Rectangle 63">
                    <a:extLst>
                      <a:ext uri="{FF2B5EF4-FFF2-40B4-BE49-F238E27FC236}">
                        <a16:creationId xmlns:a16="http://schemas.microsoft.com/office/drawing/2014/main" id="{A8EE2827-322B-A848-B1D8-FA615432B3B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4" name="Rectangle 63">
                    <a:extLst>
                      <a:ext uri="{FF2B5EF4-FFF2-40B4-BE49-F238E27FC236}">
                        <a16:creationId xmlns:a16="http://schemas.microsoft.com/office/drawing/2014/main" id="{A8EE2827-322B-A848-B1D8-FA615432B3B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5" name="Rectangle 63">
                    <a:extLst>
                      <a:ext uri="{FF2B5EF4-FFF2-40B4-BE49-F238E27FC236}">
                        <a16:creationId xmlns:a16="http://schemas.microsoft.com/office/drawing/2014/main" id="{41482796-E7B2-F84C-BD50-3D02AAB48E2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D6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5" name="Rectangle 63">
                    <a:extLst>
                      <a:ext uri="{FF2B5EF4-FFF2-40B4-BE49-F238E27FC236}">
                        <a16:creationId xmlns:a16="http://schemas.microsoft.com/office/drawing/2014/main" id="{41482796-E7B2-F84C-BD50-3D02AAB48E2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6" name="Rectangle 63">
                    <a:extLst>
                      <a:ext uri="{FF2B5EF4-FFF2-40B4-BE49-F238E27FC236}">
                        <a16:creationId xmlns:a16="http://schemas.microsoft.com/office/drawing/2014/main" id="{650691BF-8379-B44D-9484-3317A839824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sSup>
                              <m:sSupPr>
                                <m:ctrlP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D6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D6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sup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D6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p>
                            </m:sSup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6" name="Rectangle 63">
                    <a:extLst>
                      <a:ext uri="{FF2B5EF4-FFF2-40B4-BE49-F238E27FC236}">
                        <a16:creationId xmlns:a16="http://schemas.microsoft.com/office/drawing/2014/main" id="{650691BF-8379-B44D-9484-3317A839824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0FEF8158-0155-C340-BC7F-93B6B52CD549}"/>
              </a:ext>
            </a:extLst>
          </p:cNvPr>
          <p:cNvGrpSpPr/>
          <p:nvPr/>
        </p:nvGrpSpPr>
        <p:grpSpPr>
          <a:xfrm>
            <a:off x="362547" y="762208"/>
            <a:ext cx="3763962" cy="3598435"/>
            <a:chOff x="2122488" y="2109788"/>
            <a:chExt cx="3763962" cy="3598435"/>
          </a:xfrm>
        </p:grpSpPr>
        <p:grpSp>
          <p:nvGrpSpPr>
            <p:cNvPr id="144" name="Group 3">
              <a:extLst>
                <a:ext uri="{FF2B5EF4-FFF2-40B4-BE49-F238E27FC236}">
                  <a16:creationId xmlns:a16="http://schemas.microsoft.com/office/drawing/2014/main" id="{5AD6C6BE-014E-7C45-BC90-DB9B4D5ED7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0613" y="4342973"/>
              <a:ext cx="3525837" cy="1365250"/>
              <a:chOff x="1487" y="2176"/>
              <a:chExt cx="2221" cy="860"/>
            </a:xfrm>
          </p:grpSpPr>
          <p:sp>
            <p:nvSpPr>
              <p:cNvPr id="153" name="Oval 4">
                <a:extLst>
                  <a:ext uri="{FF2B5EF4-FFF2-40B4-BE49-F238E27FC236}">
                    <a16:creationId xmlns:a16="http://schemas.microsoft.com/office/drawing/2014/main" id="{E2333502-265C-8D4D-A792-D537E3039A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4" name="Oval 5">
                <a:extLst>
                  <a:ext uri="{FF2B5EF4-FFF2-40B4-BE49-F238E27FC236}">
                    <a16:creationId xmlns:a16="http://schemas.microsoft.com/office/drawing/2014/main" id="{B301D3AD-2107-1543-816A-7998A59787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5" name="Line 6">
                <a:extLst>
                  <a:ext uri="{FF2B5EF4-FFF2-40B4-BE49-F238E27FC236}">
                    <a16:creationId xmlns:a16="http://schemas.microsoft.com/office/drawing/2014/main" id="{39AD27F5-9DB5-E54C-BD32-20E8D961EB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4" y="2258"/>
                <a:ext cx="231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6" name="Line 7">
                <a:extLst>
                  <a:ext uri="{FF2B5EF4-FFF2-40B4-BE49-F238E27FC236}">
                    <a16:creationId xmlns:a16="http://schemas.microsoft.com/office/drawing/2014/main" id="{9F0EDFA8-B31A-3046-964E-A5404B04CA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0" y="2266"/>
                <a:ext cx="215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160" name="Group 11">
                <a:extLst>
                  <a:ext uri="{FF2B5EF4-FFF2-40B4-BE49-F238E27FC236}">
                    <a16:creationId xmlns:a16="http://schemas.microsoft.com/office/drawing/2014/main" id="{0EC8F10A-EF77-2E4B-9F41-AF3C878142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46" y="2186"/>
                <a:ext cx="392" cy="117"/>
                <a:chOff x="1964" y="1355"/>
                <a:chExt cx="392" cy="117"/>
              </a:xfrm>
            </p:grpSpPr>
            <p:sp>
              <p:nvSpPr>
                <p:cNvPr id="175" name="Oval 13">
                  <a:extLst>
                    <a:ext uri="{FF2B5EF4-FFF2-40B4-BE49-F238E27FC236}">
                      <a16:creationId xmlns:a16="http://schemas.microsoft.com/office/drawing/2014/main" id="{A9EE98AF-86FB-4748-9F70-84425E1B7A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39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6" name="Oval 14">
                  <a:extLst>
                    <a:ext uri="{FF2B5EF4-FFF2-40B4-BE49-F238E27FC236}">
                      <a16:creationId xmlns:a16="http://schemas.microsoft.com/office/drawing/2014/main" id="{D404C1CE-E70E-F94E-B9FE-06010482E9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grpSp>
            <p:nvGrpSpPr>
              <p:cNvPr id="161" name="Group 17">
                <a:extLst>
                  <a:ext uri="{FF2B5EF4-FFF2-40B4-BE49-F238E27FC236}">
                    <a16:creationId xmlns:a16="http://schemas.microsoft.com/office/drawing/2014/main" id="{3E554BFB-224E-574D-857A-9DDCB5B673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61" y="2176"/>
                <a:ext cx="1209" cy="117"/>
                <a:chOff x="1469" y="1355"/>
                <a:chExt cx="1209" cy="117"/>
              </a:xfrm>
            </p:grpSpPr>
            <p:sp>
              <p:nvSpPr>
                <p:cNvPr id="170" name="Oval 19">
                  <a:extLst>
                    <a:ext uri="{FF2B5EF4-FFF2-40B4-BE49-F238E27FC236}">
                      <a16:creationId xmlns:a16="http://schemas.microsoft.com/office/drawing/2014/main" id="{4D864A88-93F4-594C-9FB3-E336A7200C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1" name="Oval 20">
                  <a:extLst>
                    <a:ext uri="{FF2B5EF4-FFF2-40B4-BE49-F238E27FC236}">
                      <a16:creationId xmlns:a16="http://schemas.microsoft.com/office/drawing/2014/main" id="{79617DAE-E661-D543-98D1-7B0E1D7EDA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69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sp>
            <p:nvSpPr>
              <p:cNvPr id="162" name="Oval 23">
                <a:extLst>
                  <a:ext uri="{FF2B5EF4-FFF2-40B4-BE49-F238E27FC236}">
                    <a16:creationId xmlns:a16="http://schemas.microsoft.com/office/drawing/2014/main" id="{F3631D72-674A-8240-ADEB-B62B67995B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9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3" name="Oval 24">
                <a:extLst>
                  <a:ext uri="{FF2B5EF4-FFF2-40B4-BE49-F238E27FC236}">
                    <a16:creationId xmlns:a16="http://schemas.microsoft.com/office/drawing/2014/main" id="{E54D0DD1-1F22-D64C-B59A-3B9011C265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7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4" name="Line 25">
                <a:extLst>
                  <a:ext uri="{FF2B5EF4-FFF2-40B4-BE49-F238E27FC236}">
                    <a16:creationId xmlns:a16="http://schemas.microsoft.com/office/drawing/2014/main" id="{54664A62-E69E-904F-9BFA-97480EAA74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4" y="2268"/>
                <a:ext cx="227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5" name="Line 26">
                <a:extLst>
                  <a:ext uri="{FF2B5EF4-FFF2-40B4-BE49-F238E27FC236}">
                    <a16:creationId xmlns:a16="http://schemas.microsoft.com/office/drawing/2014/main" id="{15D630DE-164B-E34C-9A8D-6ACB01D670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5" y="2276"/>
                <a:ext cx="212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6" name="Oval 27">
                <a:extLst>
                  <a:ext uri="{FF2B5EF4-FFF2-40B4-BE49-F238E27FC236}">
                    <a16:creationId xmlns:a16="http://schemas.microsoft.com/office/drawing/2014/main" id="{77B90E9D-6407-F34F-B76C-4F577E3B1C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7" name="Oval 28">
                <a:extLst>
                  <a:ext uri="{FF2B5EF4-FFF2-40B4-BE49-F238E27FC236}">
                    <a16:creationId xmlns:a16="http://schemas.microsoft.com/office/drawing/2014/main" id="{0D7F2174-8DA5-D340-9A45-DB9C89B673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8" name="Oval 29">
                <a:extLst>
                  <a:ext uri="{FF2B5EF4-FFF2-40B4-BE49-F238E27FC236}">
                    <a16:creationId xmlns:a16="http://schemas.microsoft.com/office/drawing/2014/main" id="{298A90A1-9412-0B41-9ACF-6B0F0A2913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</p:grpSp>
        <p:sp>
          <p:nvSpPr>
            <p:cNvPr id="145" name="Text Box 30">
              <a:extLst>
                <a:ext uri="{FF2B5EF4-FFF2-40B4-BE49-F238E27FC236}">
                  <a16:creationId xmlns:a16="http://schemas.microsoft.com/office/drawing/2014/main" id="{408C74A0-A5A3-FD4C-9937-68E924D475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488" y="2109788"/>
              <a:ext cx="33496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rtl="1">
                <a:defRPr/>
              </a:pPr>
              <a:endParaRPr lang="en-US">
                <a:latin typeface="Symbol" charset="0"/>
                <a:ea typeface="MS PGothic" charset="0"/>
                <a:cs typeface="MS PGothic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01088D3E-30F6-8841-B192-5F0E1A3F79EC}"/>
                    </a:ext>
                  </a:extLst>
                </p:cNvPr>
                <p:cNvSpPr/>
                <p:nvPr/>
              </p:nvSpPr>
              <p:spPr>
                <a:xfrm>
                  <a:off x="2226900" y="3996172"/>
                  <a:ext cx="629916" cy="47994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en-US" b="0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altLang="en-US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en-US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sup>
                                <m:r>
                                  <a:rPr lang="en-US" altLang="en-US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p>
                            </m:sSup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3D68"/>
                    </a:solidFill>
                  </a:endParaRPr>
                </a:p>
              </p:txBody>
            </p:sp>
          </mc:Choice>
          <mc:Fallback xmlns=""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01088D3E-30F6-8841-B192-5F0E1A3F79E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6900" y="3996172"/>
                  <a:ext cx="629916" cy="479940"/>
                </a:xfrm>
                <a:prstGeom prst="rect">
                  <a:avLst/>
                </a:prstGeom>
                <a:blipFill>
                  <a:blip r:embed="rId13"/>
                  <a:stretch>
                    <a:fillRect b="-5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3BF56D6D-DA94-FF4B-B74D-3347D55BADE9}"/>
                  </a:ext>
                </a:extLst>
              </p:cNvPr>
              <p:cNvSpPr/>
              <p:nvPr/>
            </p:nvSpPr>
            <p:spPr>
              <a:xfrm>
                <a:off x="909863" y="1019017"/>
                <a:ext cx="3060518" cy="4799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1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sSup>
                          <m:sSupPr>
                            <m:ctrlP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e>
                          <m:sup>
                            <m: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</m:sub>
                    </m:sSub>
                    <m:r>
                      <a:rPr lang="en-US" altLang="en-US" b="1" i="1" smtClean="0">
                        <a:solidFill>
                          <a:srgbClr val="FF3D68"/>
                        </a:solidFill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b="1" dirty="0">
                    <a:solidFill>
                      <a:srgbClr val="FF3D68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1" i="1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sSup>
                          <m:sSupPr>
                            <m:ctrlP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  <m:sup>
                            <m: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b="1" dirty="0">
                    <a:solidFill>
                      <a:srgbClr val="FF3D68"/>
                    </a:solidFill>
                  </a:rPr>
                  <a:t> are random </a:t>
                </a:r>
              </a:p>
            </p:txBody>
          </p:sp>
        </mc:Choice>
        <mc:Fallback xmlns=""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3BF56D6D-DA94-FF4B-B74D-3347D55BAD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863" y="1019017"/>
                <a:ext cx="3060518" cy="479940"/>
              </a:xfrm>
              <a:prstGeom prst="rect">
                <a:avLst/>
              </a:prstGeom>
              <a:blipFill>
                <a:blip r:embed="rId14"/>
                <a:stretch>
                  <a:fillRect t="-10256" r="-2066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19FF1720-8019-3F47-AB72-A8035A419616}"/>
                  </a:ext>
                </a:extLst>
              </p:cNvPr>
              <p:cNvSpPr/>
              <p:nvPr/>
            </p:nvSpPr>
            <p:spPr>
              <a:xfrm>
                <a:off x="3716762" y="2591755"/>
                <a:ext cx="629916" cy="4782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sSup>
                          <m:sSupPr>
                            <m:ctrlP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  <m:sup>
                            <m:r>
                              <a:rPr lang="en-US" altLang="en-US" b="1" i="1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en-US" dirty="0">
                    <a:solidFill>
                      <a:srgbClr val="FF3D68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19FF1720-8019-3F47-AB72-A8035A4196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6762" y="2591755"/>
                <a:ext cx="629916" cy="478208"/>
              </a:xfrm>
              <a:prstGeom prst="rect">
                <a:avLst/>
              </a:prstGeom>
              <a:blipFill>
                <a:blip r:embed="rId1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Oval 13">
            <a:extLst>
              <a:ext uri="{FF2B5EF4-FFF2-40B4-BE49-F238E27FC236}">
                <a16:creationId xmlns:a16="http://schemas.microsoft.com/office/drawing/2014/main" id="{B3C24EAE-258A-0741-BDDA-2C8D6291A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014662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2" name="Oval 20">
            <a:extLst>
              <a:ext uri="{FF2B5EF4-FFF2-40B4-BE49-F238E27FC236}">
                <a16:creationId xmlns:a16="http://schemas.microsoft.com/office/drawing/2014/main" id="{BDFFA9E1-97D9-FF46-9BEB-487CA5422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7" y="2998787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3" name="Oval 13">
            <a:extLst>
              <a:ext uri="{FF2B5EF4-FFF2-40B4-BE49-F238E27FC236}">
                <a16:creationId xmlns:a16="http://schemas.microsoft.com/office/drawing/2014/main" id="{45D764E7-D5BC-5E41-89CA-36EB4B642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014662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4" name="Oval 13">
            <a:extLst>
              <a:ext uri="{FF2B5EF4-FFF2-40B4-BE49-F238E27FC236}">
                <a16:creationId xmlns:a16="http://schemas.microsoft.com/office/drawing/2014/main" id="{017F9989-5FF8-6946-AA2E-0A53C2A00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2262" y="3014662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5" name="Text Box 11">
            <a:extLst>
              <a:ext uri="{FF2B5EF4-FFF2-40B4-BE49-F238E27FC236}">
                <a16:creationId xmlns:a16="http://schemas.microsoft.com/office/drawing/2014/main" id="{D2C8E97D-D504-4F45-ABBB-2E3AAD532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4672" y="2923310"/>
            <a:ext cx="4038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By a hybrid argument: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 Box 11">
                <a:extLst>
                  <a:ext uri="{FF2B5EF4-FFF2-40B4-BE49-F238E27FC236}">
                    <a16:creationId xmlns:a16="http://schemas.microsoft.com/office/drawing/2014/main" id="{500B8A97-A050-9E4E-82C0-960E92E522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48200" y="1498957"/>
                <a:ext cx="4636098" cy="4765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i="1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e>
                      <m:sub>
                        <m: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b="0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Pr</m:t>
                    </m:r>
                    <m:r>
                      <a:rPr lang="en-US" b="0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[</m:t>
                    </m:r>
                    <m:r>
                      <a:rPr lang="en-US" b="0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en-US" b="0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←</m:t>
                    </m:r>
                    <m:sSub>
                      <m:sSubPr>
                        <m:ctrlP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𝐻</m:t>
                        </m:r>
                      </m:e>
                      <m:sub>
                        <m: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b="0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  <m:sSup>
                      <m:sSupPr>
                        <m:ctrlP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𝐷</m:t>
                        </m:r>
                      </m:e>
                      <m:sup>
                        <m: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𝑓</m:t>
                        </m:r>
                      </m:sup>
                    </m:sSup>
                    <m:d>
                      <m:dPr>
                        <m:ctrlP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baseline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b="0" i="1" baseline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b="0" i="1" baseline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b="0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=1</m:t>
                    </m:r>
                    <m:r>
                      <a:rPr lang="en-US" b="0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]</m:t>
                    </m:r>
                  </m:oMath>
                </a14:m>
                <a:endPara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2" name="Text Box 11">
                <a:extLst>
                  <a:ext uri="{FF2B5EF4-FFF2-40B4-BE49-F238E27FC236}">
                    <a16:creationId xmlns:a16="http://schemas.microsoft.com/office/drawing/2014/main" id="{500B8A97-A050-9E4E-82C0-960E92E52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1498957"/>
                <a:ext cx="4636098" cy="476541"/>
              </a:xfrm>
              <a:prstGeom prst="rect">
                <a:avLst/>
              </a:prstGeom>
              <a:blipFill>
                <a:blip r:embed="rId16"/>
                <a:stretch>
                  <a:fillRect l="-2186" t="-7895" b="-2631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 Box 11">
                <a:extLst>
                  <a:ext uri="{FF2B5EF4-FFF2-40B4-BE49-F238E27FC236}">
                    <a16:creationId xmlns:a16="http://schemas.microsoft.com/office/drawing/2014/main" id="{9FB19F16-3212-0241-9A40-BC0D064B8D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48200" y="2114259"/>
                <a:ext cx="4636098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i="1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We know: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e>
                      <m:sub>
                        <m: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  <m:r>
                      <a:rPr lang="en-US" b="0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sSub>
                      <m:sSubPr>
                        <m:ctrlP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ℓ</m:t>
                        </m:r>
                      </m:sub>
                    </m:sSub>
                    <m:r>
                      <a:rPr lang="en-US" i="1" baseline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≥</m:t>
                    </m:r>
                    <m:r>
                      <m:rPr>
                        <m:sty m:val="p"/>
                      </m:rPr>
                      <a:rPr lang="el-GR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ε</m:t>
                    </m:r>
                  </m:oMath>
                </a14:m>
                <a:endPara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3" name="Text Box 11">
                <a:extLst>
                  <a:ext uri="{FF2B5EF4-FFF2-40B4-BE49-F238E27FC236}">
                    <a16:creationId xmlns:a16="http://schemas.microsoft.com/office/drawing/2014/main" id="{9FB19F16-3212-0241-9A40-BC0D064B8D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2114259"/>
                <a:ext cx="4636098" cy="461665"/>
              </a:xfrm>
              <a:prstGeom prst="rect">
                <a:avLst/>
              </a:prstGeom>
              <a:blipFill>
                <a:blip r:embed="rId17"/>
                <a:stretch>
                  <a:fillRect l="-2186" t="-10526" b="-2368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 Box 11">
                <a:extLst>
                  <a:ext uri="{FF2B5EF4-FFF2-40B4-BE49-F238E27FC236}">
                    <a16:creationId xmlns:a16="http://schemas.microsoft.com/office/drawing/2014/main" id="{CE47D28A-A6D1-A44B-BEF7-079DC1667D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48200" y="3581400"/>
                <a:ext cx="4636098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i="1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 some </a:t>
                </a:r>
                <a14:m>
                  <m:oMath xmlns:m="http://schemas.openxmlformats.org/officeDocument/2006/math">
                    <m:r>
                      <a:rPr lang="en-US" b="0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𝑖</m:t>
                    </m:r>
                    <m:r>
                      <a:rPr lang="en-US" b="0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i="1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e>
                      <m:sub>
                        <m: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b="0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sSub>
                      <m:sSubPr>
                        <m:ctrlP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e>
                      <m:sub>
                        <m: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  <m:r>
                          <a:rPr lang="en-US" b="0" i="1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+1</m:t>
                        </m:r>
                      </m:sub>
                    </m:sSub>
                    <m:r>
                      <a:rPr lang="en-US" i="1" baseline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≥</m:t>
                    </m:r>
                    <m:r>
                      <m:rPr>
                        <m:sty m:val="p"/>
                      </m:rPr>
                      <a:rPr lang="el-GR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ε</m:t>
                    </m:r>
                    <m:r>
                      <a:rPr lang="en-US" b="0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/</m:t>
                    </m:r>
                    <m:r>
                      <a:rPr lang="en-US" b="0" i="1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</m:oMath>
                </a14:m>
                <a:endPara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4" name="Text Box 11">
                <a:extLst>
                  <a:ext uri="{FF2B5EF4-FFF2-40B4-BE49-F238E27FC236}">
                    <a16:creationId xmlns:a16="http://schemas.microsoft.com/office/drawing/2014/main" id="{CE47D28A-A6D1-A44B-BEF7-079DC1667D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3581400"/>
                <a:ext cx="4636098" cy="461665"/>
              </a:xfrm>
              <a:prstGeom prst="rect">
                <a:avLst/>
              </a:prstGeom>
              <a:blipFill>
                <a:blip r:embed="rId18"/>
                <a:stretch>
                  <a:fillRect l="-2186" t="-13514" b="-270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797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5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 Box 11">
                <a:extLst>
                  <a:ext uri="{FF2B5EF4-FFF2-40B4-BE49-F238E27FC236}">
                    <a16:creationId xmlns:a16="http://schemas.microsoft.com/office/drawing/2014/main" id="{CA5FECD9-878D-E544-A64D-BC7049A8D2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0217" y="412187"/>
                <a:ext cx="403860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D6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Hybrid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𝒊</m:t>
                    </m:r>
                  </m:oMath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D68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 Box 11">
                <a:extLst>
                  <a:ext uri="{FF2B5EF4-FFF2-40B4-BE49-F238E27FC236}">
                    <a16:creationId xmlns:a16="http://schemas.microsoft.com/office/drawing/2014/main" id="{CA5FECD9-878D-E544-A64D-BC7049A8D2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217" y="412187"/>
                <a:ext cx="4038600" cy="461665"/>
              </a:xfrm>
              <a:prstGeom prst="rect">
                <a:avLst/>
              </a:prstGeom>
              <a:blipFill>
                <a:blip r:embed="rId3"/>
                <a:stretch>
                  <a:fillRect t="-10811" b="-270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F08E13CA-2CB4-F04F-83F0-79CBD9691C82}"/>
              </a:ext>
            </a:extLst>
          </p:cNvPr>
          <p:cNvGrpSpPr/>
          <p:nvPr/>
        </p:nvGrpSpPr>
        <p:grpSpPr>
          <a:xfrm>
            <a:off x="1790463" y="6189852"/>
            <a:ext cx="2362200" cy="591948"/>
            <a:chOff x="6354322" y="6024394"/>
            <a:chExt cx="2362200" cy="591948"/>
          </a:xfrm>
        </p:grpSpPr>
        <p:sp>
          <p:nvSpPr>
            <p:cNvPr id="40" name="Rectangle 3">
              <a:extLst>
                <a:ext uri="{FF2B5EF4-FFF2-40B4-BE49-F238E27FC236}">
                  <a16:creationId xmlns:a16="http://schemas.microsoft.com/office/drawing/2014/main" id="{5E0322FF-DD9F-3C4A-8032-62EF0F596E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4322" y="6024394"/>
              <a:ext cx="533398" cy="5919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p:sp>
          <p:nvSpPr>
            <p:cNvPr id="43" name="Text Box 6">
              <a:extLst>
                <a:ext uri="{FF2B5EF4-FFF2-40B4-BE49-F238E27FC236}">
                  <a16:creationId xmlns:a16="http://schemas.microsoft.com/office/drawing/2014/main" id="{3D8764D0-4460-F84F-800B-77E9468950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0522" y="6129508"/>
              <a:ext cx="22860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rgbClr val="00279F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rPr>
                <a:t>D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1822620-F29C-EB40-BB1A-F953E0FA44F0}"/>
              </a:ext>
            </a:extLst>
          </p:cNvPr>
          <p:cNvGrpSpPr/>
          <p:nvPr/>
        </p:nvGrpSpPr>
        <p:grpSpPr>
          <a:xfrm>
            <a:off x="1300977" y="5654835"/>
            <a:ext cx="1983764" cy="517365"/>
            <a:chOff x="1524000" y="5609000"/>
            <a:chExt cx="1983764" cy="517365"/>
          </a:xfrm>
        </p:grpSpPr>
        <p:sp>
          <p:nvSpPr>
            <p:cNvPr id="62" name="AutoShape 9">
              <a:extLst>
                <a:ext uri="{FF2B5EF4-FFF2-40B4-BE49-F238E27FC236}">
                  <a16:creationId xmlns:a16="http://schemas.microsoft.com/office/drawing/2014/main" id="{B64D9BF3-D329-E84A-BC9D-B73C54321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815" y="5652733"/>
              <a:ext cx="101650" cy="434862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 Box 5">
                  <a:extLst>
                    <a:ext uri="{FF2B5EF4-FFF2-40B4-BE49-F238E27FC236}">
                      <a16:creationId xmlns:a16="http://schemas.microsoft.com/office/drawing/2014/main" id="{DB124386-2004-4D49-8A1C-61F507E73BE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24000" y="5664700"/>
                  <a:ext cx="44242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3" name="Text Box 5">
                  <a:extLst>
                    <a:ext uri="{FF2B5EF4-FFF2-40B4-BE49-F238E27FC236}">
                      <a16:creationId xmlns:a16="http://schemas.microsoft.com/office/drawing/2014/main" id="{DB124386-2004-4D49-8A1C-61F507E73B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24000" y="5664700"/>
                  <a:ext cx="442429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AutoShape 9">
              <a:extLst>
                <a:ext uri="{FF2B5EF4-FFF2-40B4-BE49-F238E27FC236}">
                  <a16:creationId xmlns:a16="http://schemas.microsoft.com/office/drawing/2014/main" id="{CC7FE938-C782-5E49-9A69-A20EFA9E3E9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60735" y="5664699"/>
              <a:ext cx="86149" cy="461665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 Box 5">
                  <a:extLst>
                    <a:ext uri="{FF2B5EF4-FFF2-40B4-BE49-F238E27FC236}">
                      <a16:creationId xmlns:a16="http://schemas.microsoft.com/office/drawing/2014/main" id="{C30DB248-7060-3D4A-9260-14965D24EF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29895" y="5609000"/>
                  <a:ext cx="877869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aseline="30000">
                      <a:solidFill>
                        <a:srgbClr val="00279F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79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5" name="Text Box 5">
                  <a:extLst>
                    <a:ext uri="{FF2B5EF4-FFF2-40B4-BE49-F238E27FC236}">
                      <a16:creationId xmlns:a16="http://schemas.microsoft.com/office/drawing/2014/main" id="{C30DB248-7060-3D4A-9260-14965D24EF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29895" y="5609000"/>
                  <a:ext cx="877869" cy="461665"/>
                </a:xfrm>
                <a:prstGeom prst="rect">
                  <a:avLst/>
                </a:prstGeom>
                <a:blipFill>
                  <a:blip r:embed="rId5"/>
                  <a:stretch>
                    <a:fillRect r="-1429" b="-189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AF00DC7-7A22-9D46-A809-54976E195163}"/>
              </a:ext>
            </a:extLst>
          </p:cNvPr>
          <p:cNvSpPr/>
          <p:nvPr/>
        </p:nvSpPr>
        <p:spPr bwMode="auto">
          <a:xfrm>
            <a:off x="228600" y="1016970"/>
            <a:ext cx="4199142" cy="4475781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DDFAAD9-2942-ED4A-A6B7-34A8FEAEB1DD}"/>
              </a:ext>
            </a:extLst>
          </p:cNvPr>
          <p:cNvGrpSpPr/>
          <p:nvPr/>
        </p:nvGrpSpPr>
        <p:grpSpPr>
          <a:xfrm>
            <a:off x="693941" y="4651670"/>
            <a:ext cx="3301625" cy="483461"/>
            <a:chOff x="1447800" y="2069785"/>
            <a:chExt cx="3301625" cy="483461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C05A5397-D968-E04B-91A4-DE978A3C26CD}"/>
                </a:ext>
              </a:extLst>
            </p:cNvPr>
            <p:cNvSpPr/>
            <p:nvPr/>
          </p:nvSpPr>
          <p:spPr bwMode="auto">
            <a:xfrm>
              <a:off x="3373277" y="2096046"/>
              <a:ext cx="425624" cy="457200"/>
            </a:xfrm>
            <a:prstGeom prst="rect">
              <a:avLst/>
            </a:prstGeom>
            <a:solidFill>
              <a:schemeClr val="accent1">
                <a:alpha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3D68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endParaRPr>
            </a:p>
          </p:txBody>
        </p: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C30A4F93-8906-584C-A4ED-A0C9CED862B7}"/>
                </a:ext>
              </a:extLst>
            </p:cNvPr>
            <p:cNvGrpSpPr/>
            <p:nvPr/>
          </p:nvGrpSpPr>
          <p:grpSpPr>
            <a:xfrm>
              <a:off x="1447800" y="2069785"/>
              <a:ext cx="3301625" cy="483461"/>
              <a:chOff x="304800" y="4495800"/>
              <a:chExt cx="3301625" cy="483461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26348A6F-470C-3748-B7D7-4DC2E2BBBAB3}"/>
                  </a:ext>
                </a:extLst>
              </p:cNvPr>
              <p:cNvSpPr/>
              <p:nvPr/>
            </p:nvSpPr>
            <p:spPr bwMode="auto">
              <a:xfrm>
                <a:off x="438372" y="4522061"/>
                <a:ext cx="3168053" cy="4572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3D68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0" name="Rectangle 63">
                    <a:extLst>
                      <a:ext uri="{FF2B5EF4-FFF2-40B4-BE49-F238E27FC236}">
                        <a16:creationId xmlns:a16="http://schemas.microsoft.com/office/drawing/2014/main" id="{F81AE513-A7A5-7345-A77E-C4361B73A24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0" name="Rectangle 63">
                    <a:extLst>
                      <a:ext uri="{FF2B5EF4-FFF2-40B4-BE49-F238E27FC236}">
                        <a16:creationId xmlns:a16="http://schemas.microsoft.com/office/drawing/2014/main" id="{F81AE513-A7A5-7345-A77E-C4361B73A24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1" name="Rectangle 63">
                    <a:extLst>
                      <a:ext uri="{FF2B5EF4-FFF2-40B4-BE49-F238E27FC236}">
                        <a16:creationId xmlns:a16="http://schemas.microsoft.com/office/drawing/2014/main" id="{729AAEAB-0376-0741-8F51-6C54B4F4F92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1" name="Rectangle 63">
                    <a:extLst>
                      <a:ext uri="{FF2B5EF4-FFF2-40B4-BE49-F238E27FC236}">
                        <a16:creationId xmlns:a16="http://schemas.microsoft.com/office/drawing/2014/main" id="{729AAEAB-0376-0741-8F51-6C54B4F4F92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2" name="Rectangle 63">
                    <a:extLst>
                      <a:ext uri="{FF2B5EF4-FFF2-40B4-BE49-F238E27FC236}">
                        <a16:creationId xmlns:a16="http://schemas.microsoft.com/office/drawing/2014/main" id="{93471FA3-557E-2F48-BE03-5FD41826DE1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2" name="Rectangle 63">
                    <a:extLst>
                      <a:ext uri="{FF2B5EF4-FFF2-40B4-BE49-F238E27FC236}">
                        <a16:creationId xmlns:a16="http://schemas.microsoft.com/office/drawing/2014/main" id="{93471FA3-557E-2F48-BE03-5FD41826DE1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3" name="Rectangle 63">
                    <a:extLst>
                      <a:ext uri="{FF2B5EF4-FFF2-40B4-BE49-F238E27FC236}">
                        <a16:creationId xmlns:a16="http://schemas.microsoft.com/office/drawing/2014/main" id="{2023817E-5117-6E43-B94C-E01CF68F51E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D6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..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3" name="Rectangle 63">
                    <a:extLst>
                      <a:ext uri="{FF2B5EF4-FFF2-40B4-BE49-F238E27FC236}">
                        <a16:creationId xmlns:a16="http://schemas.microsoft.com/office/drawing/2014/main" id="{2023817E-5117-6E43-B94C-E01CF68F51E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4" name="Rectangle 63">
                    <a:extLst>
                      <a:ext uri="{FF2B5EF4-FFF2-40B4-BE49-F238E27FC236}">
                        <a16:creationId xmlns:a16="http://schemas.microsoft.com/office/drawing/2014/main" id="{A8EE2827-322B-A848-B1D8-FA615432B3B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4" name="Rectangle 63">
                    <a:extLst>
                      <a:ext uri="{FF2B5EF4-FFF2-40B4-BE49-F238E27FC236}">
                        <a16:creationId xmlns:a16="http://schemas.microsoft.com/office/drawing/2014/main" id="{A8EE2827-322B-A848-B1D8-FA615432B3B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5" name="Rectangle 63">
                    <a:extLst>
                      <a:ext uri="{FF2B5EF4-FFF2-40B4-BE49-F238E27FC236}">
                        <a16:creationId xmlns:a16="http://schemas.microsoft.com/office/drawing/2014/main" id="{41482796-E7B2-F84C-BD50-3D02AAB48E2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D6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5" name="Rectangle 63">
                    <a:extLst>
                      <a:ext uri="{FF2B5EF4-FFF2-40B4-BE49-F238E27FC236}">
                        <a16:creationId xmlns:a16="http://schemas.microsoft.com/office/drawing/2014/main" id="{41482796-E7B2-F84C-BD50-3D02AAB48E2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6" name="Rectangle 63">
                    <a:extLst>
                      <a:ext uri="{FF2B5EF4-FFF2-40B4-BE49-F238E27FC236}">
                        <a16:creationId xmlns:a16="http://schemas.microsoft.com/office/drawing/2014/main" id="{650691BF-8379-B44D-9484-3317A839824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6" name="Rectangle 63">
                    <a:extLst>
                      <a:ext uri="{FF2B5EF4-FFF2-40B4-BE49-F238E27FC236}">
                        <a16:creationId xmlns:a16="http://schemas.microsoft.com/office/drawing/2014/main" id="{650691BF-8379-B44D-9484-3317A839824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0FEF8158-0155-C340-BC7F-93B6B52CD549}"/>
              </a:ext>
            </a:extLst>
          </p:cNvPr>
          <p:cNvGrpSpPr/>
          <p:nvPr/>
        </p:nvGrpSpPr>
        <p:grpSpPr>
          <a:xfrm>
            <a:off x="362547" y="762208"/>
            <a:ext cx="3763962" cy="3598435"/>
            <a:chOff x="2122488" y="2109788"/>
            <a:chExt cx="3763962" cy="3598435"/>
          </a:xfrm>
        </p:grpSpPr>
        <p:grpSp>
          <p:nvGrpSpPr>
            <p:cNvPr id="144" name="Group 3">
              <a:extLst>
                <a:ext uri="{FF2B5EF4-FFF2-40B4-BE49-F238E27FC236}">
                  <a16:creationId xmlns:a16="http://schemas.microsoft.com/office/drawing/2014/main" id="{5AD6C6BE-014E-7C45-BC90-DB9B4D5ED7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0613" y="4342973"/>
              <a:ext cx="3525837" cy="1365250"/>
              <a:chOff x="1487" y="2176"/>
              <a:chExt cx="2221" cy="860"/>
            </a:xfrm>
          </p:grpSpPr>
          <p:sp>
            <p:nvSpPr>
              <p:cNvPr id="153" name="Oval 4">
                <a:extLst>
                  <a:ext uri="{FF2B5EF4-FFF2-40B4-BE49-F238E27FC236}">
                    <a16:creationId xmlns:a16="http://schemas.microsoft.com/office/drawing/2014/main" id="{E2333502-265C-8D4D-A792-D537E3039A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4" name="Oval 5">
                <a:extLst>
                  <a:ext uri="{FF2B5EF4-FFF2-40B4-BE49-F238E27FC236}">
                    <a16:creationId xmlns:a16="http://schemas.microsoft.com/office/drawing/2014/main" id="{B301D3AD-2107-1543-816A-7998A59787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5" name="Line 6">
                <a:extLst>
                  <a:ext uri="{FF2B5EF4-FFF2-40B4-BE49-F238E27FC236}">
                    <a16:creationId xmlns:a16="http://schemas.microsoft.com/office/drawing/2014/main" id="{39AD27F5-9DB5-E54C-BD32-20E8D961EB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4" y="2258"/>
                <a:ext cx="231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6" name="Line 7">
                <a:extLst>
                  <a:ext uri="{FF2B5EF4-FFF2-40B4-BE49-F238E27FC236}">
                    <a16:creationId xmlns:a16="http://schemas.microsoft.com/office/drawing/2014/main" id="{9F0EDFA8-B31A-3046-964E-A5404B04CA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0" y="2266"/>
                <a:ext cx="215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160" name="Group 11">
                <a:extLst>
                  <a:ext uri="{FF2B5EF4-FFF2-40B4-BE49-F238E27FC236}">
                    <a16:creationId xmlns:a16="http://schemas.microsoft.com/office/drawing/2014/main" id="{0EC8F10A-EF77-2E4B-9F41-AF3C878142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46" y="2186"/>
                <a:ext cx="392" cy="117"/>
                <a:chOff x="1964" y="1355"/>
                <a:chExt cx="392" cy="117"/>
              </a:xfrm>
            </p:grpSpPr>
            <p:sp>
              <p:nvSpPr>
                <p:cNvPr id="175" name="Oval 13">
                  <a:extLst>
                    <a:ext uri="{FF2B5EF4-FFF2-40B4-BE49-F238E27FC236}">
                      <a16:creationId xmlns:a16="http://schemas.microsoft.com/office/drawing/2014/main" id="{A9EE98AF-86FB-4748-9F70-84425E1B7A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39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6" name="Oval 14">
                  <a:extLst>
                    <a:ext uri="{FF2B5EF4-FFF2-40B4-BE49-F238E27FC236}">
                      <a16:creationId xmlns:a16="http://schemas.microsoft.com/office/drawing/2014/main" id="{D404C1CE-E70E-F94E-B9FE-06010482E9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grpSp>
            <p:nvGrpSpPr>
              <p:cNvPr id="161" name="Group 17">
                <a:extLst>
                  <a:ext uri="{FF2B5EF4-FFF2-40B4-BE49-F238E27FC236}">
                    <a16:creationId xmlns:a16="http://schemas.microsoft.com/office/drawing/2014/main" id="{3E554BFB-224E-574D-857A-9DDCB5B673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61" y="2176"/>
                <a:ext cx="1209" cy="117"/>
                <a:chOff x="1469" y="1355"/>
                <a:chExt cx="1209" cy="117"/>
              </a:xfrm>
            </p:grpSpPr>
            <p:sp>
              <p:nvSpPr>
                <p:cNvPr id="170" name="Oval 19">
                  <a:extLst>
                    <a:ext uri="{FF2B5EF4-FFF2-40B4-BE49-F238E27FC236}">
                      <a16:creationId xmlns:a16="http://schemas.microsoft.com/office/drawing/2014/main" id="{4D864A88-93F4-594C-9FB3-E336A7200C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1" name="Oval 20">
                  <a:extLst>
                    <a:ext uri="{FF2B5EF4-FFF2-40B4-BE49-F238E27FC236}">
                      <a16:creationId xmlns:a16="http://schemas.microsoft.com/office/drawing/2014/main" id="{79617DAE-E661-D543-98D1-7B0E1D7EDA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69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sp>
            <p:nvSpPr>
              <p:cNvPr id="162" name="Oval 23">
                <a:extLst>
                  <a:ext uri="{FF2B5EF4-FFF2-40B4-BE49-F238E27FC236}">
                    <a16:creationId xmlns:a16="http://schemas.microsoft.com/office/drawing/2014/main" id="{F3631D72-674A-8240-ADEB-B62B67995B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9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3" name="Oval 24">
                <a:extLst>
                  <a:ext uri="{FF2B5EF4-FFF2-40B4-BE49-F238E27FC236}">
                    <a16:creationId xmlns:a16="http://schemas.microsoft.com/office/drawing/2014/main" id="{E54D0DD1-1F22-D64C-B59A-3B9011C265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7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4" name="Line 25">
                <a:extLst>
                  <a:ext uri="{FF2B5EF4-FFF2-40B4-BE49-F238E27FC236}">
                    <a16:creationId xmlns:a16="http://schemas.microsoft.com/office/drawing/2014/main" id="{54664A62-E69E-904F-9BFA-97480EAA74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4" y="2268"/>
                <a:ext cx="227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5" name="Line 26">
                <a:extLst>
                  <a:ext uri="{FF2B5EF4-FFF2-40B4-BE49-F238E27FC236}">
                    <a16:creationId xmlns:a16="http://schemas.microsoft.com/office/drawing/2014/main" id="{15D630DE-164B-E34C-9A8D-6ACB01D670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5" y="2276"/>
                <a:ext cx="212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6" name="Oval 27">
                <a:extLst>
                  <a:ext uri="{FF2B5EF4-FFF2-40B4-BE49-F238E27FC236}">
                    <a16:creationId xmlns:a16="http://schemas.microsoft.com/office/drawing/2014/main" id="{77B90E9D-6407-F34F-B76C-4F577E3B1C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7" name="Oval 28">
                <a:extLst>
                  <a:ext uri="{FF2B5EF4-FFF2-40B4-BE49-F238E27FC236}">
                    <a16:creationId xmlns:a16="http://schemas.microsoft.com/office/drawing/2014/main" id="{0D7F2174-8DA5-D340-9A45-DB9C89B673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8" name="Oval 29">
                <a:extLst>
                  <a:ext uri="{FF2B5EF4-FFF2-40B4-BE49-F238E27FC236}">
                    <a16:creationId xmlns:a16="http://schemas.microsoft.com/office/drawing/2014/main" id="{298A90A1-9412-0B41-9ACF-6B0F0A2913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</p:grpSp>
        <p:sp>
          <p:nvSpPr>
            <p:cNvPr id="145" name="Text Box 30">
              <a:extLst>
                <a:ext uri="{FF2B5EF4-FFF2-40B4-BE49-F238E27FC236}">
                  <a16:creationId xmlns:a16="http://schemas.microsoft.com/office/drawing/2014/main" id="{408C74A0-A5A3-FD4C-9937-68E924D475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488" y="2109788"/>
              <a:ext cx="33496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rtl="1">
                <a:defRPr/>
              </a:pPr>
              <a:endParaRPr lang="en-US">
                <a:latin typeface="Symbol" charset="0"/>
                <a:ea typeface="MS PGothic" charset="0"/>
                <a:cs typeface="MS PGothic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01088D3E-30F6-8841-B192-5F0E1A3F79EC}"/>
                    </a:ext>
                  </a:extLst>
                </p:cNvPr>
                <p:cNvSpPr/>
                <p:nvPr/>
              </p:nvSpPr>
              <p:spPr>
                <a:xfrm>
                  <a:off x="2226900" y="3996172"/>
                  <a:ext cx="629916" cy="47994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en-US" b="0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altLang="en-US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en-US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sup>
                                <m:r>
                                  <a:rPr lang="en-US" altLang="en-US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p>
                            </m:sSup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3D68"/>
                    </a:solidFill>
                  </a:endParaRPr>
                </a:p>
              </p:txBody>
            </p:sp>
          </mc:Choice>
          <mc:Fallback xmlns=""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01088D3E-30F6-8841-B192-5F0E1A3F79E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6900" y="3996172"/>
                  <a:ext cx="629916" cy="479940"/>
                </a:xfrm>
                <a:prstGeom prst="rect">
                  <a:avLst/>
                </a:prstGeom>
                <a:blipFill>
                  <a:blip r:embed="rId13"/>
                  <a:stretch>
                    <a:fillRect b="-51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3BF56D6D-DA94-FF4B-B74D-3347D55BADE9}"/>
                  </a:ext>
                </a:extLst>
              </p:cNvPr>
              <p:cNvSpPr/>
              <p:nvPr/>
            </p:nvSpPr>
            <p:spPr>
              <a:xfrm>
                <a:off x="909863" y="1019017"/>
                <a:ext cx="3060518" cy="4799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1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sSup>
                          <m:sSupPr>
                            <m:ctrlP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e>
                          <m:sup>
                            <m: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</m:sub>
                    </m:sSub>
                    <m:r>
                      <a:rPr lang="en-US" altLang="en-US" b="1" i="1" smtClean="0">
                        <a:solidFill>
                          <a:srgbClr val="FF3D68"/>
                        </a:solidFill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b="1" dirty="0">
                    <a:solidFill>
                      <a:srgbClr val="FF3D68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1" i="1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sSup>
                          <m:sSupPr>
                            <m:ctrlP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  <m:sup>
                            <m: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b="1" dirty="0">
                    <a:solidFill>
                      <a:srgbClr val="FF3D68"/>
                    </a:solidFill>
                  </a:rPr>
                  <a:t> are random </a:t>
                </a:r>
              </a:p>
            </p:txBody>
          </p:sp>
        </mc:Choice>
        <mc:Fallback xmlns=""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3BF56D6D-DA94-FF4B-B74D-3347D55BAD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863" y="1019017"/>
                <a:ext cx="3060518" cy="479940"/>
              </a:xfrm>
              <a:prstGeom prst="rect">
                <a:avLst/>
              </a:prstGeom>
              <a:blipFill>
                <a:blip r:embed="rId14"/>
                <a:stretch>
                  <a:fillRect t="-10256" r="-2066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19FF1720-8019-3F47-AB72-A8035A419616}"/>
                  </a:ext>
                </a:extLst>
              </p:cNvPr>
              <p:cNvSpPr/>
              <p:nvPr/>
            </p:nvSpPr>
            <p:spPr>
              <a:xfrm>
                <a:off x="3716762" y="2591755"/>
                <a:ext cx="629916" cy="4782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sSup>
                          <m:sSupPr>
                            <m:ctrlP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  <m:sup>
                            <m:r>
                              <a:rPr lang="en-US" altLang="en-US" b="1" i="1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en-US" dirty="0">
                    <a:solidFill>
                      <a:srgbClr val="FF3D68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19FF1720-8019-3F47-AB72-A8035A4196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6762" y="2591755"/>
                <a:ext cx="629916" cy="478208"/>
              </a:xfrm>
              <a:prstGeom prst="rect">
                <a:avLst/>
              </a:prstGeom>
              <a:blipFill>
                <a:blip r:embed="rId1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Oval 13">
            <a:extLst>
              <a:ext uri="{FF2B5EF4-FFF2-40B4-BE49-F238E27FC236}">
                <a16:creationId xmlns:a16="http://schemas.microsoft.com/office/drawing/2014/main" id="{B3C24EAE-258A-0741-BDDA-2C8D6291A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014662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2" name="Oval 20">
            <a:extLst>
              <a:ext uri="{FF2B5EF4-FFF2-40B4-BE49-F238E27FC236}">
                <a16:creationId xmlns:a16="http://schemas.microsoft.com/office/drawing/2014/main" id="{BDFFA9E1-97D9-FF46-9BEB-487CA5422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7" y="2998787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3" name="Oval 13">
            <a:extLst>
              <a:ext uri="{FF2B5EF4-FFF2-40B4-BE49-F238E27FC236}">
                <a16:creationId xmlns:a16="http://schemas.microsoft.com/office/drawing/2014/main" id="{45D764E7-D5BC-5E41-89CA-36EB4B642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014662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4" name="Oval 13">
            <a:extLst>
              <a:ext uri="{FF2B5EF4-FFF2-40B4-BE49-F238E27FC236}">
                <a16:creationId xmlns:a16="http://schemas.microsoft.com/office/drawing/2014/main" id="{017F9989-5FF8-6946-AA2E-0A53C2A00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2262" y="3014662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5" name="Text Box 11">
            <a:extLst>
              <a:ext uri="{FF2B5EF4-FFF2-40B4-BE49-F238E27FC236}">
                <a16:creationId xmlns:a16="http://schemas.microsoft.com/office/drawing/2014/main" id="{D2C8E97D-D504-4F45-ABBB-2E3AAD532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5185" y="227520"/>
            <a:ext cx="4038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Q: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Are the hybrids efficiently sampleable?</a:t>
            </a:r>
          </a:p>
        </p:txBody>
      </p:sp>
      <p:sp>
        <p:nvSpPr>
          <p:cNvPr id="106" name="Text Box 11">
            <a:extLst>
              <a:ext uri="{FF2B5EF4-FFF2-40B4-BE49-F238E27FC236}">
                <a16:creationId xmlns:a16="http://schemas.microsoft.com/office/drawing/2014/main" id="{7E4A4C14-EAAE-854C-910D-BDEBC741E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028" y="1101204"/>
            <a:ext cx="4038600" cy="4955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A: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Yes!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But How?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Lazy Evaluation.</a:t>
            </a:r>
            <a:endParaRPr lang="en-US" sz="2000" b="1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No need to fill the whole tree. </a:t>
            </a:r>
            <a:r>
              <a:rPr lang="en-US" sz="200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each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x query of D </a:t>
            </a:r>
            <a:r>
              <a:rPr lang="en-US" sz="200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just go down the path x outlines till level </a:t>
            </a:r>
            <a:r>
              <a:rPr lang="en-US" sz="2000" baseline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where you fill the node you encounter with a random value, and then fill the rest of the path with pseudo-random values</a:t>
            </a:r>
          </a:p>
          <a:p>
            <a:pPr lvl="0">
              <a:defRPr/>
            </a:pPr>
            <a:r>
              <a:rPr lang="en-US" sz="200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Save node value filled at level </a:t>
            </a:r>
            <a:r>
              <a:rPr lang="en-US" sz="2000" baseline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so if a next query x’ of D has  a common prefix with x, you answer D’s queries consistently.</a:t>
            </a:r>
          </a:p>
        </p:txBody>
      </p:sp>
    </p:spTree>
    <p:extLst>
      <p:ext uri="{BB962C8B-B14F-4D97-AF65-F5344CB8AC3E}">
        <p14:creationId xmlns:p14="http://schemas.microsoft.com/office/powerpoint/2010/main" val="341760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 Box 11">
                <a:extLst>
                  <a:ext uri="{FF2B5EF4-FFF2-40B4-BE49-F238E27FC236}">
                    <a16:creationId xmlns:a16="http://schemas.microsoft.com/office/drawing/2014/main" id="{CA5FECD9-878D-E544-A64D-BC7049A8D2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872" y="2578913"/>
                <a:ext cx="403860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D6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Hybrid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𝒊</m:t>
                    </m:r>
                  </m:oMath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D68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 Box 11">
                <a:extLst>
                  <a:ext uri="{FF2B5EF4-FFF2-40B4-BE49-F238E27FC236}">
                    <a16:creationId xmlns:a16="http://schemas.microsoft.com/office/drawing/2014/main" id="{CA5FECD9-878D-E544-A64D-BC7049A8D2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5872" y="2578913"/>
                <a:ext cx="4038600" cy="461665"/>
              </a:xfrm>
              <a:prstGeom prst="rect">
                <a:avLst/>
              </a:prstGeom>
              <a:blipFill>
                <a:blip r:embed="rId3"/>
                <a:stretch>
                  <a:fillRect t="-10811" b="-270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Rectangle 124">
            <a:extLst>
              <a:ext uri="{FF2B5EF4-FFF2-40B4-BE49-F238E27FC236}">
                <a16:creationId xmlns:a16="http://schemas.microsoft.com/office/drawing/2014/main" id="{FAF00DC7-7A22-9D46-A809-54976E195163}"/>
              </a:ext>
            </a:extLst>
          </p:cNvPr>
          <p:cNvSpPr/>
          <p:nvPr/>
        </p:nvSpPr>
        <p:spPr bwMode="auto">
          <a:xfrm>
            <a:off x="76199" y="3059024"/>
            <a:ext cx="4535037" cy="369794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DDFAAD9-2942-ED4A-A6B7-34A8FEAEB1DD}"/>
              </a:ext>
            </a:extLst>
          </p:cNvPr>
          <p:cNvGrpSpPr/>
          <p:nvPr/>
        </p:nvGrpSpPr>
        <p:grpSpPr>
          <a:xfrm>
            <a:off x="693941" y="5915883"/>
            <a:ext cx="3301625" cy="483461"/>
            <a:chOff x="1447800" y="2069785"/>
            <a:chExt cx="3301625" cy="483461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C05A5397-D968-E04B-91A4-DE978A3C26CD}"/>
                </a:ext>
              </a:extLst>
            </p:cNvPr>
            <p:cNvSpPr/>
            <p:nvPr/>
          </p:nvSpPr>
          <p:spPr bwMode="auto">
            <a:xfrm>
              <a:off x="3373277" y="2096046"/>
              <a:ext cx="425624" cy="457200"/>
            </a:xfrm>
            <a:prstGeom prst="rect">
              <a:avLst/>
            </a:prstGeom>
            <a:solidFill>
              <a:schemeClr val="accent1">
                <a:alpha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3D68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endParaRPr>
            </a:p>
          </p:txBody>
        </p: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C30A4F93-8906-584C-A4ED-A0C9CED862B7}"/>
                </a:ext>
              </a:extLst>
            </p:cNvPr>
            <p:cNvGrpSpPr/>
            <p:nvPr/>
          </p:nvGrpSpPr>
          <p:grpSpPr>
            <a:xfrm>
              <a:off x="1447800" y="2069785"/>
              <a:ext cx="3301625" cy="483461"/>
              <a:chOff x="304800" y="4495800"/>
              <a:chExt cx="3301625" cy="483461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26348A6F-470C-3748-B7D7-4DC2E2BBBAB3}"/>
                  </a:ext>
                </a:extLst>
              </p:cNvPr>
              <p:cNvSpPr/>
              <p:nvPr/>
            </p:nvSpPr>
            <p:spPr bwMode="auto">
              <a:xfrm>
                <a:off x="438372" y="4522061"/>
                <a:ext cx="3168053" cy="4572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3D68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0" name="Rectangle 63">
                    <a:extLst>
                      <a:ext uri="{FF2B5EF4-FFF2-40B4-BE49-F238E27FC236}">
                        <a16:creationId xmlns:a16="http://schemas.microsoft.com/office/drawing/2014/main" id="{F81AE513-A7A5-7345-A77E-C4361B73A24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0" name="Rectangle 63">
                    <a:extLst>
                      <a:ext uri="{FF2B5EF4-FFF2-40B4-BE49-F238E27FC236}">
                        <a16:creationId xmlns:a16="http://schemas.microsoft.com/office/drawing/2014/main" id="{F81AE513-A7A5-7345-A77E-C4361B73A24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1" name="Rectangle 63">
                    <a:extLst>
                      <a:ext uri="{FF2B5EF4-FFF2-40B4-BE49-F238E27FC236}">
                        <a16:creationId xmlns:a16="http://schemas.microsoft.com/office/drawing/2014/main" id="{729AAEAB-0376-0741-8F51-6C54B4F4F92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1" name="Rectangle 63">
                    <a:extLst>
                      <a:ext uri="{FF2B5EF4-FFF2-40B4-BE49-F238E27FC236}">
                        <a16:creationId xmlns:a16="http://schemas.microsoft.com/office/drawing/2014/main" id="{729AAEAB-0376-0741-8F51-6C54B4F4F92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2" name="Rectangle 63">
                    <a:extLst>
                      <a:ext uri="{FF2B5EF4-FFF2-40B4-BE49-F238E27FC236}">
                        <a16:creationId xmlns:a16="http://schemas.microsoft.com/office/drawing/2014/main" id="{93471FA3-557E-2F48-BE03-5FD41826DE1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2" name="Rectangle 63">
                    <a:extLst>
                      <a:ext uri="{FF2B5EF4-FFF2-40B4-BE49-F238E27FC236}">
                        <a16:creationId xmlns:a16="http://schemas.microsoft.com/office/drawing/2014/main" id="{93471FA3-557E-2F48-BE03-5FD41826DE1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3" name="Rectangle 63">
                    <a:extLst>
                      <a:ext uri="{FF2B5EF4-FFF2-40B4-BE49-F238E27FC236}">
                        <a16:creationId xmlns:a16="http://schemas.microsoft.com/office/drawing/2014/main" id="{2023817E-5117-6E43-B94C-E01CF68F51E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D6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..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3" name="Rectangle 63">
                    <a:extLst>
                      <a:ext uri="{FF2B5EF4-FFF2-40B4-BE49-F238E27FC236}">
                        <a16:creationId xmlns:a16="http://schemas.microsoft.com/office/drawing/2014/main" id="{2023817E-5117-6E43-B94C-E01CF68F51E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4" name="Rectangle 63">
                    <a:extLst>
                      <a:ext uri="{FF2B5EF4-FFF2-40B4-BE49-F238E27FC236}">
                        <a16:creationId xmlns:a16="http://schemas.microsoft.com/office/drawing/2014/main" id="{A8EE2827-322B-A848-B1D8-FA615432B3B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4" name="Rectangle 63">
                    <a:extLst>
                      <a:ext uri="{FF2B5EF4-FFF2-40B4-BE49-F238E27FC236}">
                        <a16:creationId xmlns:a16="http://schemas.microsoft.com/office/drawing/2014/main" id="{A8EE2827-322B-A848-B1D8-FA615432B3B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5" name="Rectangle 63">
                    <a:extLst>
                      <a:ext uri="{FF2B5EF4-FFF2-40B4-BE49-F238E27FC236}">
                        <a16:creationId xmlns:a16="http://schemas.microsoft.com/office/drawing/2014/main" id="{41482796-E7B2-F84C-BD50-3D02AAB48E2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D6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5" name="Rectangle 63">
                    <a:extLst>
                      <a:ext uri="{FF2B5EF4-FFF2-40B4-BE49-F238E27FC236}">
                        <a16:creationId xmlns:a16="http://schemas.microsoft.com/office/drawing/2014/main" id="{41482796-E7B2-F84C-BD50-3D02AAB48E2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6" name="Rectangle 63">
                    <a:extLst>
                      <a:ext uri="{FF2B5EF4-FFF2-40B4-BE49-F238E27FC236}">
                        <a16:creationId xmlns:a16="http://schemas.microsoft.com/office/drawing/2014/main" id="{650691BF-8379-B44D-9484-3317A839824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6" name="Rectangle 63">
                    <a:extLst>
                      <a:ext uri="{FF2B5EF4-FFF2-40B4-BE49-F238E27FC236}">
                        <a16:creationId xmlns:a16="http://schemas.microsoft.com/office/drawing/2014/main" id="{650691BF-8379-B44D-9484-3317A839824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0FEF8158-0155-C340-BC7F-93B6B52CD549}"/>
              </a:ext>
            </a:extLst>
          </p:cNvPr>
          <p:cNvGrpSpPr/>
          <p:nvPr/>
        </p:nvGrpSpPr>
        <p:grpSpPr>
          <a:xfrm>
            <a:off x="362547" y="2026421"/>
            <a:ext cx="3763962" cy="3598435"/>
            <a:chOff x="2122488" y="2109788"/>
            <a:chExt cx="3763962" cy="3598435"/>
          </a:xfrm>
        </p:grpSpPr>
        <p:grpSp>
          <p:nvGrpSpPr>
            <p:cNvPr id="144" name="Group 3">
              <a:extLst>
                <a:ext uri="{FF2B5EF4-FFF2-40B4-BE49-F238E27FC236}">
                  <a16:creationId xmlns:a16="http://schemas.microsoft.com/office/drawing/2014/main" id="{5AD6C6BE-014E-7C45-BC90-DB9B4D5ED7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0613" y="4342973"/>
              <a:ext cx="3525837" cy="1365250"/>
              <a:chOff x="1487" y="2176"/>
              <a:chExt cx="2221" cy="860"/>
            </a:xfrm>
          </p:grpSpPr>
          <p:sp>
            <p:nvSpPr>
              <p:cNvPr id="153" name="Oval 4">
                <a:extLst>
                  <a:ext uri="{FF2B5EF4-FFF2-40B4-BE49-F238E27FC236}">
                    <a16:creationId xmlns:a16="http://schemas.microsoft.com/office/drawing/2014/main" id="{E2333502-265C-8D4D-A792-D537E3039A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4" name="Oval 5">
                <a:extLst>
                  <a:ext uri="{FF2B5EF4-FFF2-40B4-BE49-F238E27FC236}">
                    <a16:creationId xmlns:a16="http://schemas.microsoft.com/office/drawing/2014/main" id="{B301D3AD-2107-1543-816A-7998A59787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5" name="Line 6">
                <a:extLst>
                  <a:ext uri="{FF2B5EF4-FFF2-40B4-BE49-F238E27FC236}">
                    <a16:creationId xmlns:a16="http://schemas.microsoft.com/office/drawing/2014/main" id="{39AD27F5-9DB5-E54C-BD32-20E8D961EB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4" y="2258"/>
                <a:ext cx="231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6" name="Line 7">
                <a:extLst>
                  <a:ext uri="{FF2B5EF4-FFF2-40B4-BE49-F238E27FC236}">
                    <a16:creationId xmlns:a16="http://schemas.microsoft.com/office/drawing/2014/main" id="{9F0EDFA8-B31A-3046-964E-A5404B04CA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0" y="2266"/>
                <a:ext cx="215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160" name="Group 11">
                <a:extLst>
                  <a:ext uri="{FF2B5EF4-FFF2-40B4-BE49-F238E27FC236}">
                    <a16:creationId xmlns:a16="http://schemas.microsoft.com/office/drawing/2014/main" id="{0EC8F10A-EF77-2E4B-9F41-AF3C878142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46" y="2186"/>
                <a:ext cx="392" cy="117"/>
                <a:chOff x="1964" y="1355"/>
                <a:chExt cx="392" cy="117"/>
              </a:xfrm>
            </p:grpSpPr>
            <p:sp>
              <p:nvSpPr>
                <p:cNvPr id="175" name="Oval 13">
                  <a:extLst>
                    <a:ext uri="{FF2B5EF4-FFF2-40B4-BE49-F238E27FC236}">
                      <a16:creationId xmlns:a16="http://schemas.microsoft.com/office/drawing/2014/main" id="{A9EE98AF-86FB-4748-9F70-84425E1B7A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39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6" name="Oval 14">
                  <a:extLst>
                    <a:ext uri="{FF2B5EF4-FFF2-40B4-BE49-F238E27FC236}">
                      <a16:creationId xmlns:a16="http://schemas.microsoft.com/office/drawing/2014/main" id="{D404C1CE-E70E-F94E-B9FE-06010482E9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grpSp>
            <p:nvGrpSpPr>
              <p:cNvPr id="161" name="Group 17">
                <a:extLst>
                  <a:ext uri="{FF2B5EF4-FFF2-40B4-BE49-F238E27FC236}">
                    <a16:creationId xmlns:a16="http://schemas.microsoft.com/office/drawing/2014/main" id="{3E554BFB-224E-574D-857A-9DDCB5B673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61" y="2176"/>
                <a:ext cx="1209" cy="117"/>
                <a:chOff x="1469" y="1355"/>
                <a:chExt cx="1209" cy="117"/>
              </a:xfrm>
            </p:grpSpPr>
            <p:sp>
              <p:nvSpPr>
                <p:cNvPr id="170" name="Oval 19">
                  <a:extLst>
                    <a:ext uri="{FF2B5EF4-FFF2-40B4-BE49-F238E27FC236}">
                      <a16:creationId xmlns:a16="http://schemas.microsoft.com/office/drawing/2014/main" id="{4D864A88-93F4-594C-9FB3-E336A7200C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1" name="Oval 20">
                  <a:extLst>
                    <a:ext uri="{FF2B5EF4-FFF2-40B4-BE49-F238E27FC236}">
                      <a16:creationId xmlns:a16="http://schemas.microsoft.com/office/drawing/2014/main" id="{79617DAE-E661-D543-98D1-7B0E1D7EDA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69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sp>
            <p:nvSpPr>
              <p:cNvPr id="162" name="Oval 23">
                <a:extLst>
                  <a:ext uri="{FF2B5EF4-FFF2-40B4-BE49-F238E27FC236}">
                    <a16:creationId xmlns:a16="http://schemas.microsoft.com/office/drawing/2014/main" id="{F3631D72-674A-8240-ADEB-B62B67995B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9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3" name="Oval 24">
                <a:extLst>
                  <a:ext uri="{FF2B5EF4-FFF2-40B4-BE49-F238E27FC236}">
                    <a16:creationId xmlns:a16="http://schemas.microsoft.com/office/drawing/2014/main" id="{E54D0DD1-1F22-D64C-B59A-3B9011C265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7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4" name="Line 25">
                <a:extLst>
                  <a:ext uri="{FF2B5EF4-FFF2-40B4-BE49-F238E27FC236}">
                    <a16:creationId xmlns:a16="http://schemas.microsoft.com/office/drawing/2014/main" id="{54664A62-E69E-904F-9BFA-97480EAA74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4" y="2268"/>
                <a:ext cx="227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5" name="Line 26">
                <a:extLst>
                  <a:ext uri="{FF2B5EF4-FFF2-40B4-BE49-F238E27FC236}">
                    <a16:creationId xmlns:a16="http://schemas.microsoft.com/office/drawing/2014/main" id="{15D630DE-164B-E34C-9A8D-6ACB01D670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5" y="2276"/>
                <a:ext cx="212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6" name="Oval 27">
                <a:extLst>
                  <a:ext uri="{FF2B5EF4-FFF2-40B4-BE49-F238E27FC236}">
                    <a16:creationId xmlns:a16="http://schemas.microsoft.com/office/drawing/2014/main" id="{77B90E9D-6407-F34F-B76C-4F577E3B1C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7" name="Oval 28">
                <a:extLst>
                  <a:ext uri="{FF2B5EF4-FFF2-40B4-BE49-F238E27FC236}">
                    <a16:creationId xmlns:a16="http://schemas.microsoft.com/office/drawing/2014/main" id="{0D7F2174-8DA5-D340-9A45-DB9C89B673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8" name="Oval 29">
                <a:extLst>
                  <a:ext uri="{FF2B5EF4-FFF2-40B4-BE49-F238E27FC236}">
                    <a16:creationId xmlns:a16="http://schemas.microsoft.com/office/drawing/2014/main" id="{298A90A1-9412-0B41-9ACF-6B0F0A2913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</p:grpSp>
        <p:sp>
          <p:nvSpPr>
            <p:cNvPr id="145" name="Text Box 30">
              <a:extLst>
                <a:ext uri="{FF2B5EF4-FFF2-40B4-BE49-F238E27FC236}">
                  <a16:creationId xmlns:a16="http://schemas.microsoft.com/office/drawing/2014/main" id="{408C74A0-A5A3-FD4C-9937-68E924D475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488" y="2109788"/>
              <a:ext cx="33496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rtl="1">
                <a:defRPr/>
              </a:pPr>
              <a:endParaRPr lang="en-US">
                <a:latin typeface="Symbol" charset="0"/>
                <a:ea typeface="MS PGothic" charset="0"/>
                <a:cs typeface="MS PGothic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01088D3E-30F6-8841-B192-5F0E1A3F79EC}"/>
                    </a:ext>
                  </a:extLst>
                </p:cNvPr>
                <p:cNvSpPr/>
                <p:nvPr/>
              </p:nvSpPr>
              <p:spPr>
                <a:xfrm>
                  <a:off x="2457450" y="3502029"/>
                  <a:ext cx="555729" cy="41537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en-US" sz="2000" b="0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000" b="0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altLang="en-US" sz="2000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en-US" sz="2000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sup>
                                <m:r>
                                  <a:rPr lang="en-US" altLang="en-US" sz="2000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p>
                            </m:sSup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3D68"/>
                    </a:solidFill>
                  </a:endParaRPr>
                </a:p>
              </p:txBody>
            </p:sp>
          </mc:Choice>
          <mc:Fallback xmlns=""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01088D3E-30F6-8841-B192-5F0E1A3F79E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7450" y="3502029"/>
                  <a:ext cx="555729" cy="415370"/>
                </a:xfrm>
                <a:prstGeom prst="rect">
                  <a:avLst/>
                </a:prstGeom>
                <a:blipFill>
                  <a:blip r:embed="rId11"/>
                  <a:stretch>
                    <a:fillRect b="-30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19FF1720-8019-3F47-AB72-A8035A419616}"/>
                  </a:ext>
                </a:extLst>
              </p:cNvPr>
              <p:cNvSpPr/>
              <p:nvPr/>
            </p:nvSpPr>
            <p:spPr>
              <a:xfrm>
                <a:off x="3501754" y="3457911"/>
                <a:ext cx="555730" cy="4138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000" b="0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000" b="0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sSup>
                          <m:sSupPr>
                            <m:ctrlPr>
                              <a:rPr lang="en-US" altLang="en-US" sz="2000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000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  <m:sup>
                            <m:r>
                              <a:rPr lang="en-US" altLang="en-US" sz="2000" b="1" i="1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en-US" sz="2000" dirty="0">
                    <a:solidFill>
                      <a:srgbClr val="FF3D68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sz="2000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19FF1720-8019-3F47-AB72-A8035A4196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1754" y="3457911"/>
                <a:ext cx="555730" cy="413896"/>
              </a:xfrm>
              <a:prstGeom prst="rect">
                <a:avLst/>
              </a:prstGeom>
              <a:blipFill>
                <a:blip r:embed="rId12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Oval 13">
            <a:extLst>
              <a:ext uri="{FF2B5EF4-FFF2-40B4-BE49-F238E27FC236}">
                <a16:creationId xmlns:a16="http://schemas.microsoft.com/office/drawing/2014/main" id="{B3C24EAE-258A-0741-BDDA-2C8D6291A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2" name="Oval 20">
            <a:extLst>
              <a:ext uri="{FF2B5EF4-FFF2-40B4-BE49-F238E27FC236}">
                <a16:creationId xmlns:a16="http://schemas.microsoft.com/office/drawing/2014/main" id="{BDFFA9E1-97D9-FF46-9BEB-487CA5422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7" y="4263000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3" name="Oval 13">
            <a:extLst>
              <a:ext uri="{FF2B5EF4-FFF2-40B4-BE49-F238E27FC236}">
                <a16:creationId xmlns:a16="http://schemas.microsoft.com/office/drawing/2014/main" id="{45D764E7-D5BC-5E41-89CA-36EB4B642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4" name="Oval 13">
            <a:extLst>
              <a:ext uri="{FF2B5EF4-FFF2-40B4-BE49-F238E27FC236}">
                <a16:creationId xmlns:a16="http://schemas.microsoft.com/office/drawing/2014/main" id="{017F9989-5FF8-6946-AA2E-0A53C2A00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2262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 Box 11">
                <a:extLst>
                  <a:ext uri="{FF2B5EF4-FFF2-40B4-BE49-F238E27FC236}">
                    <a16:creationId xmlns:a16="http://schemas.microsoft.com/office/drawing/2014/main" id="{C397CCE3-5144-5647-8B2E-A9E83B6CBF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26017" y="2590650"/>
                <a:ext cx="403860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D6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Hybrid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𝒊</m:t>
                    </m:r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+</m:t>
                    </m:r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D68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4" name="Text Box 11">
                <a:extLst>
                  <a:ext uri="{FF2B5EF4-FFF2-40B4-BE49-F238E27FC236}">
                    <a16:creationId xmlns:a16="http://schemas.microsoft.com/office/drawing/2014/main" id="{C397CCE3-5144-5647-8B2E-A9E83B6CB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6017" y="2590650"/>
                <a:ext cx="4038600" cy="461665"/>
              </a:xfrm>
              <a:prstGeom prst="rect">
                <a:avLst/>
              </a:prstGeom>
              <a:blipFill>
                <a:blip r:embed="rId13"/>
                <a:stretch>
                  <a:fillRect t="-10811" b="-270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Rectangle 67">
            <a:extLst>
              <a:ext uri="{FF2B5EF4-FFF2-40B4-BE49-F238E27FC236}">
                <a16:creationId xmlns:a16="http://schemas.microsoft.com/office/drawing/2014/main" id="{9DE196DF-1160-6B4A-94FB-EC7A6D567424}"/>
              </a:ext>
            </a:extLst>
          </p:cNvPr>
          <p:cNvSpPr/>
          <p:nvPr/>
        </p:nvSpPr>
        <p:spPr bwMode="auto">
          <a:xfrm>
            <a:off x="4724400" y="3059024"/>
            <a:ext cx="4199142" cy="369794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67DCD33-230F-344E-AD89-B374FA863AD1}"/>
              </a:ext>
            </a:extLst>
          </p:cNvPr>
          <p:cNvGrpSpPr/>
          <p:nvPr/>
        </p:nvGrpSpPr>
        <p:grpSpPr>
          <a:xfrm>
            <a:off x="5189741" y="5915883"/>
            <a:ext cx="3301625" cy="483461"/>
            <a:chOff x="1447800" y="2069785"/>
            <a:chExt cx="3301625" cy="483461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D7333E1-37A8-3E42-A6F3-4A0B819E9900}"/>
                </a:ext>
              </a:extLst>
            </p:cNvPr>
            <p:cNvSpPr/>
            <p:nvPr/>
          </p:nvSpPr>
          <p:spPr bwMode="auto">
            <a:xfrm>
              <a:off x="3373277" y="2096046"/>
              <a:ext cx="425624" cy="457200"/>
            </a:xfrm>
            <a:prstGeom prst="rect">
              <a:avLst/>
            </a:prstGeom>
            <a:solidFill>
              <a:schemeClr val="accent1">
                <a:alpha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3D68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endParaRP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2F5A9443-B085-9349-8BA4-C5CCEF5DF903}"/>
                </a:ext>
              </a:extLst>
            </p:cNvPr>
            <p:cNvGrpSpPr/>
            <p:nvPr/>
          </p:nvGrpSpPr>
          <p:grpSpPr>
            <a:xfrm>
              <a:off x="1447800" y="2069785"/>
              <a:ext cx="3301625" cy="483461"/>
              <a:chOff x="304800" y="4495800"/>
              <a:chExt cx="3301625" cy="483461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8F6E5548-90B5-3C46-9269-5A2DB5F0939F}"/>
                  </a:ext>
                </a:extLst>
              </p:cNvPr>
              <p:cNvSpPr/>
              <p:nvPr/>
            </p:nvSpPr>
            <p:spPr bwMode="auto">
              <a:xfrm>
                <a:off x="438372" y="4522061"/>
                <a:ext cx="3168053" cy="4572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3D68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Rectangle 63">
                    <a:extLst>
                      <a:ext uri="{FF2B5EF4-FFF2-40B4-BE49-F238E27FC236}">
                        <a16:creationId xmlns:a16="http://schemas.microsoft.com/office/drawing/2014/main" id="{CBD9B9F9-CE11-0546-9F09-3FCDD62D9EA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3" name="Rectangle 63">
                    <a:extLst>
                      <a:ext uri="{FF2B5EF4-FFF2-40B4-BE49-F238E27FC236}">
                        <a16:creationId xmlns:a16="http://schemas.microsoft.com/office/drawing/2014/main" id="{CBD9B9F9-CE11-0546-9F09-3FCDD62D9EA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Rectangle 63">
                    <a:extLst>
                      <a:ext uri="{FF2B5EF4-FFF2-40B4-BE49-F238E27FC236}">
                        <a16:creationId xmlns:a16="http://schemas.microsoft.com/office/drawing/2014/main" id="{941DB491-1F85-904E-99DD-EBFC937DB83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4" name="Rectangle 63">
                    <a:extLst>
                      <a:ext uri="{FF2B5EF4-FFF2-40B4-BE49-F238E27FC236}">
                        <a16:creationId xmlns:a16="http://schemas.microsoft.com/office/drawing/2014/main" id="{941DB491-1F85-904E-99DD-EBFC937DB83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Rectangle 63">
                    <a:extLst>
                      <a:ext uri="{FF2B5EF4-FFF2-40B4-BE49-F238E27FC236}">
                        <a16:creationId xmlns:a16="http://schemas.microsoft.com/office/drawing/2014/main" id="{F55A5644-35E2-6A49-8F61-885A28AF826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5" name="Rectangle 63">
                    <a:extLst>
                      <a:ext uri="{FF2B5EF4-FFF2-40B4-BE49-F238E27FC236}">
                        <a16:creationId xmlns:a16="http://schemas.microsoft.com/office/drawing/2014/main" id="{F55A5644-35E2-6A49-8F61-885A28AF826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Rectangle 63">
                    <a:extLst>
                      <a:ext uri="{FF2B5EF4-FFF2-40B4-BE49-F238E27FC236}">
                        <a16:creationId xmlns:a16="http://schemas.microsoft.com/office/drawing/2014/main" id="{2F92BAC4-9B95-4C43-A931-F4D26748776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D6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..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6" name="Rectangle 63">
                    <a:extLst>
                      <a:ext uri="{FF2B5EF4-FFF2-40B4-BE49-F238E27FC236}">
                        <a16:creationId xmlns:a16="http://schemas.microsoft.com/office/drawing/2014/main" id="{2F92BAC4-9B95-4C43-A931-F4D26748776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Rectangle 63">
                    <a:extLst>
                      <a:ext uri="{FF2B5EF4-FFF2-40B4-BE49-F238E27FC236}">
                        <a16:creationId xmlns:a16="http://schemas.microsoft.com/office/drawing/2014/main" id="{D47F9A90-C189-9443-BADD-3531D211265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7" name="Rectangle 63">
                    <a:extLst>
                      <a:ext uri="{FF2B5EF4-FFF2-40B4-BE49-F238E27FC236}">
                        <a16:creationId xmlns:a16="http://schemas.microsoft.com/office/drawing/2014/main" id="{D47F9A90-C189-9443-BADD-3531D211265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Rectangle 63">
                    <a:extLst>
                      <a:ext uri="{FF2B5EF4-FFF2-40B4-BE49-F238E27FC236}">
                        <a16:creationId xmlns:a16="http://schemas.microsoft.com/office/drawing/2014/main" id="{B00D90EE-20E2-A44E-9A54-B95EC252241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D6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8" name="Rectangle 63">
                    <a:extLst>
                      <a:ext uri="{FF2B5EF4-FFF2-40B4-BE49-F238E27FC236}">
                        <a16:creationId xmlns:a16="http://schemas.microsoft.com/office/drawing/2014/main" id="{B00D90EE-20E2-A44E-9A54-B95EC252241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Rectangle 63">
                    <a:extLst>
                      <a:ext uri="{FF2B5EF4-FFF2-40B4-BE49-F238E27FC236}">
                        <a16:creationId xmlns:a16="http://schemas.microsoft.com/office/drawing/2014/main" id="{EB37F4B9-378C-0241-B68D-9958A0DE648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sSup>
                              <m:sSupPr>
                                <m:ctrlP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D6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D6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sup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D6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p>
                            </m:sSup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9" name="Rectangle 63">
                    <a:extLst>
                      <a:ext uri="{FF2B5EF4-FFF2-40B4-BE49-F238E27FC236}">
                        <a16:creationId xmlns:a16="http://schemas.microsoft.com/office/drawing/2014/main" id="{EB37F4B9-378C-0241-B68D-9958A0DE648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FC51C0B-3D18-E94F-8C9A-B12F33158DE4}"/>
              </a:ext>
            </a:extLst>
          </p:cNvPr>
          <p:cNvGrpSpPr/>
          <p:nvPr/>
        </p:nvGrpSpPr>
        <p:grpSpPr>
          <a:xfrm>
            <a:off x="4858347" y="2026421"/>
            <a:ext cx="3763962" cy="3598435"/>
            <a:chOff x="2122488" y="2109788"/>
            <a:chExt cx="3763962" cy="3598435"/>
          </a:xfrm>
        </p:grpSpPr>
        <p:grpSp>
          <p:nvGrpSpPr>
            <p:cNvPr id="81" name="Group 3">
              <a:extLst>
                <a:ext uri="{FF2B5EF4-FFF2-40B4-BE49-F238E27FC236}">
                  <a16:creationId xmlns:a16="http://schemas.microsoft.com/office/drawing/2014/main" id="{4A42E0CD-0DC7-FF4A-B7EE-24A973D133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0613" y="4342973"/>
              <a:ext cx="3525837" cy="1365250"/>
              <a:chOff x="1487" y="2176"/>
              <a:chExt cx="2221" cy="860"/>
            </a:xfrm>
          </p:grpSpPr>
          <p:sp>
            <p:nvSpPr>
              <p:cNvPr id="84" name="Oval 4">
                <a:extLst>
                  <a:ext uri="{FF2B5EF4-FFF2-40B4-BE49-F238E27FC236}">
                    <a16:creationId xmlns:a16="http://schemas.microsoft.com/office/drawing/2014/main" id="{7E5BA4B3-4A1E-5940-9408-B870360B37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85" name="Oval 5">
                <a:extLst>
                  <a:ext uri="{FF2B5EF4-FFF2-40B4-BE49-F238E27FC236}">
                    <a16:creationId xmlns:a16="http://schemas.microsoft.com/office/drawing/2014/main" id="{2AF2D8F1-F2FB-244D-9A25-4E46225DAF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86" name="Line 6">
                <a:extLst>
                  <a:ext uri="{FF2B5EF4-FFF2-40B4-BE49-F238E27FC236}">
                    <a16:creationId xmlns:a16="http://schemas.microsoft.com/office/drawing/2014/main" id="{E10EF2F4-6061-F241-9201-73E0AA846B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4" y="2258"/>
                <a:ext cx="231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87" name="Line 7">
                <a:extLst>
                  <a:ext uri="{FF2B5EF4-FFF2-40B4-BE49-F238E27FC236}">
                    <a16:creationId xmlns:a16="http://schemas.microsoft.com/office/drawing/2014/main" id="{D7D42E9A-58C9-AB4B-BF82-968EFB67CF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0" y="2266"/>
                <a:ext cx="215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88" name="Group 11">
                <a:extLst>
                  <a:ext uri="{FF2B5EF4-FFF2-40B4-BE49-F238E27FC236}">
                    <a16:creationId xmlns:a16="http://schemas.microsoft.com/office/drawing/2014/main" id="{9855DAF7-8490-7543-93F0-672489B577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46" y="2186"/>
                <a:ext cx="392" cy="117"/>
                <a:chOff x="1964" y="1355"/>
                <a:chExt cx="392" cy="117"/>
              </a:xfrm>
            </p:grpSpPr>
            <p:sp>
              <p:nvSpPr>
                <p:cNvPr id="99" name="Oval 13">
                  <a:extLst>
                    <a:ext uri="{FF2B5EF4-FFF2-40B4-BE49-F238E27FC236}">
                      <a16:creationId xmlns:a16="http://schemas.microsoft.com/office/drawing/2014/main" id="{E742D483-2E34-3145-87D3-1DCAD170E4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39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00" name="Oval 14">
                  <a:extLst>
                    <a:ext uri="{FF2B5EF4-FFF2-40B4-BE49-F238E27FC236}">
                      <a16:creationId xmlns:a16="http://schemas.microsoft.com/office/drawing/2014/main" id="{26197D38-88C1-0C42-B376-829AC29E19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grpSp>
            <p:nvGrpSpPr>
              <p:cNvPr id="89" name="Group 17">
                <a:extLst>
                  <a:ext uri="{FF2B5EF4-FFF2-40B4-BE49-F238E27FC236}">
                    <a16:creationId xmlns:a16="http://schemas.microsoft.com/office/drawing/2014/main" id="{77DDB299-F564-4F48-9EFF-B29EA342AD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61" y="2176"/>
                <a:ext cx="1209" cy="117"/>
                <a:chOff x="1469" y="1355"/>
                <a:chExt cx="1209" cy="117"/>
              </a:xfrm>
            </p:grpSpPr>
            <p:sp>
              <p:nvSpPr>
                <p:cNvPr id="97" name="Oval 19">
                  <a:extLst>
                    <a:ext uri="{FF2B5EF4-FFF2-40B4-BE49-F238E27FC236}">
                      <a16:creationId xmlns:a16="http://schemas.microsoft.com/office/drawing/2014/main" id="{CC2B4D54-C539-8146-A0D5-C587288DAA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98" name="Oval 20">
                  <a:extLst>
                    <a:ext uri="{FF2B5EF4-FFF2-40B4-BE49-F238E27FC236}">
                      <a16:creationId xmlns:a16="http://schemas.microsoft.com/office/drawing/2014/main" id="{6F11436B-806C-5646-B126-2AA9601746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69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sp>
            <p:nvSpPr>
              <p:cNvPr id="90" name="Oval 23">
                <a:extLst>
                  <a:ext uri="{FF2B5EF4-FFF2-40B4-BE49-F238E27FC236}">
                    <a16:creationId xmlns:a16="http://schemas.microsoft.com/office/drawing/2014/main" id="{EA096762-DB79-EC41-AB45-A97BAC83D8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9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1" name="Oval 24">
                <a:extLst>
                  <a:ext uri="{FF2B5EF4-FFF2-40B4-BE49-F238E27FC236}">
                    <a16:creationId xmlns:a16="http://schemas.microsoft.com/office/drawing/2014/main" id="{BBCBE0D8-FFB6-9F41-BF03-EFD0F51C7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7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2" name="Line 25">
                <a:extLst>
                  <a:ext uri="{FF2B5EF4-FFF2-40B4-BE49-F238E27FC236}">
                    <a16:creationId xmlns:a16="http://schemas.microsoft.com/office/drawing/2014/main" id="{AFB6DF24-3890-0542-B7AB-1F1D063AE6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4" y="2268"/>
                <a:ext cx="227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3" name="Line 26">
                <a:extLst>
                  <a:ext uri="{FF2B5EF4-FFF2-40B4-BE49-F238E27FC236}">
                    <a16:creationId xmlns:a16="http://schemas.microsoft.com/office/drawing/2014/main" id="{30AAF0AD-6564-5548-9C6A-9DA605E0D6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5" y="2276"/>
                <a:ext cx="212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4" name="Oval 27">
                <a:extLst>
                  <a:ext uri="{FF2B5EF4-FFF2-40B4-BE49-F238E27FC236}">
                    <a16:creationId xmlns:a16="http://schemas.microsoft.com/office/drawing/2014/main" id="{E82988FE-E354-394E-8EBA-610F91F0D8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5" name="Oval 28">
                <a:extLst>
                  <a:ext uri="{FF2B5EF4-FFF2-40B4-BE49-F238E27FC236}">
                    <a16:creationId xmlns:a16="http://schemas.microsoft.com/office/drawing/2014/main" id="{0826AA1A-742C-A043-A779-4443872CC9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6" name="Oval 29">
                <a:extLst>
                  <a:ext uri="{FF2B5EF4-FFF2-40B4-BE49-F238E27FC236}">
                    <a16:creationId xmlns:a16="http://schemas.microsoft.com/office/drawing/2014/main" id="{1312B245-4C13-FD4D-BE4F-8E1C5A1E69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</p:grpSp>
        <p:sp>
          <p:nvSpPr>
            <p:cNvPr id="82" name="Text Box 30">
              <a:extLst>
                <a:ext uri="{FF2B5EF4-FFF2-40B4-BE49-F238E27FC236}">
                  <a16:creationId xmlns:a16="http://schemas.microsoft.com/office/drawing/2014/main" id="{023A0D05-0F17-A645-B3CF-3EEC5CA67C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488" y="2109788"/>
              <a:ext cx="33496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rtl="1">
                <a:defRPr/>
              </a:pPr>
              <a:endParaRPr lang="en-US">
                <a:latin typeface="Symbol" charset="0"/>
                <a:ea typeface="MS PGothic" charset="0"/>
                <a:cs typeface="MS PGothic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B1584612-8168-EC44-B1D2-DEE5D291E7DC}"/>
                    </a:ext>
                  </a:extLst>
                </p:cNvPr>
                <p:cNvSpPr/>
                <p:nvPr/>
              </p:nvSpPr>
              <p:spPr>
                <a:xfrm>
                  <a:off x="2140941" y="4175427"/>
                  <a:ext cx="629916" cy="47994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en-US" b="0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altLang="en-US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en-US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sup>
                                <m:r>
                                  <a:rPr lang="en-US" altLang="en-US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p>
                            </m:sSup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3D68"/>
                    </a:solidFill>
                  </a:endParaRPr>
                </a:p>
              </p:txBody>
            </p:sp>
          </mc:Choice>
          <mc:Fallback xmlns=""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B1584612-8168-EC44-B1D2-DEE5D291E7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40941" y="4175427"/>
                  <a:ext cx="629916" cy="479940"/>
                </a:xfrm>
                <a:prstGeom prst="rect">
                  <a:avLst/>
                </a:prstGeom>
                <a:blipFill>
                  <a:blip r:embed="rId15"/>
                  <a:stretch>
                    <a:fillRect b="-78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B62F5C78-4843-7C4C-BAE2-1B4117C33F17}"/>
                  </a:ext>
                </a:extLst>
              </p:cNvPr>
              <p:cNvSpPr/>
              <p:nvPr/>
            </p:nvSpPr>
            <p:spPr>
              <a:xfrm>
                <a:off x="8285484" y="4017592"/>
                <a:ext cx="629916" cy="4782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sSup>
                          <m:sSupPr>
                            <m:ctrlP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  <m:sup>
                            <m:r>
                              <a:rPr lang="en-US" altLang="en-US" b="1" i="1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en-US" dirty="0">
                    <a:solidFill>
                      <a:srgbClr val="FF3D68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B62F5C78-4843-7C4C-BAE2-1B4117C33F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5484" y="4017592"/>
                <a:ext cx="629916" cy="478208"/>
              </a:xfrm>
              <a:prstGeom prst="rect">
                <a:avLst/>
              </a:prstGeom>
              <a:blipFill>
                <a:blip r:embed="rId16"/>
                <a:stretch>
                  <a:fillRect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Oval 13">
            <a:extLst>
              <a:ext uri="{FF2B5EF4-FFF2-40B4-BE49-F238E27FC236}">
                <a16:creationId xmlns:a16="http://schemas.microsoft.com/office/drawing/2014/main" id="{554DC04A-A835-B24A-9DC8-F334E4758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9" name="Oval 20">
            <a:extLst>
              <a:ext uri="{FF2B5EF4-FFF2-40B4-BE49-F238E27FC236}">
                <a16:creationId xmlns:a16="http://schemas.microsoft.com/office/drawing/2014/main" id="{2D8BEFEF-9387-7C4E-9817-A0300E711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2237" y="4263000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0" name="Oval 13">
            <a:extLst>
              <a:ext uri="{FF2B5EF4-FFF2-40B4-BE49-F238E27FC236}">
                <a16:creationId xmlns:a16="http://schemas.microsoft.com/office/drawing/2014/main" id="{F1A488C6-2019-5841-B706-907DBA2ED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1" name="Oval 13">
            <a:extLst>
              <a:ext uri="{FF2B5EF4-FFF2-40B4-BE49-F238E27FC236}">
                <a16:creationId xmlns:a16="http://schemas.microsoft.com/office/drawing/2014/main" id="{D50E9A4F-B4F3-0C49-B5B5-0DD558104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8062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2" name="Oval 14">
            <a:extLst>
              <a:ext uri="{FF2B5EF4-FFF2-40B4-BE49-F238E27FC236}">
                <a16:creationId xmlns:a16="http://schemas.microsoft.com/office/drawing/2014/main" id="{9214DCBC-6275-BE4A-8BE0-F5E54EE197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550" y="3776662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3" name="Oval 19">
            <a:extLst>
              <a:ext uri="{FF2B5EF4-FFF2-40B4-BE49-F238E27FC236}">
                <a16:creationId xmlns:a16="http://schemas.microsoft.com/office/drawing/2014/main" id="{FB2A25A2-D701-1246-A46C-3A739067D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663" y="3760787"/>
            <a:ext cx="185737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4" name="Oval 14">
            <a:extLst>
              <a:ext uri="{FF2B5EF4-FFF2-40B4-BE49-F238E27FC236}">
                <a16:creationId xmlns:a16="http://schemas.microsoft.com/office/drawing/2014/main" id="{17765A5F-64EB-BC4F-84A5-4A97FC357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776662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5" name="Oval 14">
            <a:extLst>
              <a:ext uri="{FF2B5EF4-FFF2-40B4-BE49-F238E27FC236}">
                <a16:creationId xmlns:a16="http://schemas.microsoft.com/office/drawing/2014/main" id="{786BFDAA-840D-0C42-B85A-7A77761AD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776662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5429D0B-41D5-CD46-873B-B317C4AE9671}"/>
              </a:ext>
            </a:extLst>
          </p:cNvPr>
          <p:cNvGrpSpPr/>
          <p:nvPr/>
        </p:nvGrpSpPr>
        <p:grpSpPr>
          <a:xfrm>
            <a:off x="1122661" y="3946525"/>
            <a:ext cx="371568" cy="347819"/>
            <a:chOff x="1122661" y="3946525"/>
            <a:chExt cx="371568" cy="347819"/>
          </a:xfrm>
        </p:grpSpPr>
        <p:sp>
          <p:nvSpPr>
            <p:cNvPr id="116" name="Line 25">
              <a:extLst>
                <a:ext uri="{FF2B5EF4-FFF2-40B4-BE49-F238E27FC236}">
                  <a16:creationId xmlns:a16="http://schemas.microsoft.com/office/drawing/2014/main" id="{4E1EC32B-5206-F240-938C-E8BF3AC52D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22661" y="3946525"/>
              <a:ext cx="130474" cy="3478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7" name="Line 25">
              <a:extLst>
                <a:ext uri="{FF2B5EF4-FFF2-40B4-BE49-F238E27FC236}">
                  <a16:creationId xmlns:a16="http://schemas.microsoft.com/office/drawing/2014/main" id="{0F140378-8C45-9F4C-BDF7-A168F556FF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2972" y="3957390"/>
              <a:ext cx="141257" cy="3369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27DC56FE-D0D3-054F-AA1E-EE1D7C3028CB}"/>
              </a:ext>
            </a:extLst>
          </p:cNvPr>
          <p:cNvGrpSpPr/>
          <p:nvPr/>
        </p:nvGrpSpPr>
        <p:grpSpPr>
          <a:xfrm>
            <a:off x="1956348" y="3951957"/>
            <a:ext cx="371568" cy="347819"/>
            <a:chOff x="1122661" y="3946525"/>
            <a:chExt cx="371568" cy="347819"/>
          </a:xfrm>
        </p:grpSpPr>
        <p:sp>
          <p:nvSpPr>
            <p:cNvPr id="119" name="Line 25">
              <a:extLst>
                <a:ext uri="{FF2B5EF4-FFF2-40B4-BE49-F238E27FC236}">
                  <a16:creationId xmlns:a16="http://schemas.microsoft.com/office/drawing/2014/main" id="{B36340FC-E35A-3447-A908-949D4FCF8A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22661" y="3946525"/>
              <a:ext cx="130474" cy="3478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0" name="Line 25">
              <a:extLst>
                <a:ext uri="{FF2B5EF4-FFF2-40B4-BE49-F238E27FC236}">
                  <a16:creationId xmlns:a16="http://schemas.microsoft.com/office/drawing/2014/main" id="{B2DC0D84-CEBF-7B45-86A8-13F85226EB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2972" y="3957390"/>
              <a:ext cx="141257" cy="3369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B5CF4872-9C1F-E543-A042-E10E0A74FE47}"/>
              </a:ext>
            </a:extLst>
          </p:cNvPr>
          <p:cNvGrpSpPr/>
          <p:nvPr/>
        </p:nvGrpSpPr>
        <p:grpSpPr>
          <a:xfrm>
            <a:off x="2578503" y="3965725"/>
            <a:ext cx="371568" cy="347819"/>
            <a:chOff x="1122661" y="3946525"/>
            <a:chExt cx="371568" cy="347819"/>
          </a:xfrm>
        </p:grpSpPr>
        <p:sp>
          <p:nvSpPr>
            <p:cNvPr id="122" name="Line 25">
              <a:extLst>
                <a:ext uri="{FF2B5EF4-FFF2-40B4-BE49-F238E27FC236}">
                  <a16:creationId xmlns:a16="http://schemas.microsoft.com/office/drawing/2014/main" id="{DF6CF077-B7F0-EF40-AD64-BDCB574914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22661" y="3946525"/>
              <a:ext cx="130474" cy="3478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4" name="Line 25">
              <a:extLst>
                <a:ext uri="{FF2B5EF4-FFF2-40B4-BE49-F238E27FC236}">
                  <a16:creationId xmlns:a16="http://schemas.microsoft.com/office/drawing/2014/main" id="{6F6CE86F-401B-5F4A-ACCD-30A8381C40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2972" y="3957390"/>
              <a:ext cx="141257" cy="3369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B76882EB-04D0-9549-A19C-0826EF3D9835}"/>
              </a:ext>
            </a:extLst>
          </p:cNvPr>
          <p:cNvGrpSpPr/>
          <p:nvPr/>
        </p:nvGrpSpPr>
        <p:grpSpPr>
          <a:xfrm>
            <a:off x="3302597" y="3937702"/>
            <a:ext cx="371568" cy="347819"/>
            <a:chOff x="1122661" y="3946525"/>
            <a:chExt cx="371568" cy="347819"/>
          </a:xfrm>
        </p:grpSpPr>
        <p:sp>
          <p:nvSpPr>
            <p:cNvPr id="138" name="Line 25">
              <a:extLst>
                <a:ext uri="{FF2B5EF4-FFF2-40B4-BE49-F238E27FC236}">
                  <a16:creationId xmlns:a16="http://schemas.microsoft.com/office/drawing/2014/main" id="{BD7C3AEA-7514-C44B-95B8-1DBABE8D09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22661" y="3946525"/>
              <a:ext cx="130474" cy="3478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9" name="Line 25">
              <a:extLst>
                <a:ext uri="{FF2B5EF4-FFF2-40B4-BE49-F238E27FC236}">
                  <a16:creationId xmlns:a16="http://schemas.microsoft.com/office/drawing/2014/main" id="{10B18832-3392-BC4F-9F43-3498262420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2972" y="3957390"/>
              <a:ext cx="141257" cy="3369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D09F5595-AF57-894E-A4FD-8067A513CA77}"/>
                  </a:ext>
                </a:extLst>
              </p:cNvPr>
              <p:cNvSpPr/>
              <p:nvPr/>
            </p:nvSpPr>
            <p:spPr>
              <a:xfrm>
                <a:off x="76200" y="4191000"/>
                <a:ext cx="789863" cy="38292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p>
                            <m:sSupPr>
                              <m:ctrlP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sup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p>
                        </m:sub>
                      </m:sSub>
                      <m:r>
                        <a:rPr lang="en-US" altLang="en-US" sz="1800" b="0" i="1" smtClean="0">
                          <a:solidFill>
                            <a:srgbClr val="FF3D68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D09F5595-AF57-894E-A4FD-8067A513CA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4191000"/>
                <a:ext cx="789863" cy="382925"/>
              </a:xfrm>
              <a:prstGeom prst="rect">
                <a:avLst/>
              </a:prstGeom>
              <a:blipFill>
                <a:blip r:embed="rId17"/>
                <a:stretch>
                  <a:fillRect r="-14286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5BB24715-AB4E-CA4D-A533-95B3BCB22D7F}"/>
                  </a:ext>
                </a:extLst>
              </p:cNvPr>
              <p:cNvSpPr/>
              <p:nvPr/>
            </p:nvSpPr>
            <p:spPr>
              <a:xfrm>
                <a:off x="1142590" y="4484475"/>
                <a:ext cx="935443" cy="38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p>
                            <m:sSupPr>
                              <m:ctrlP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sup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p>
                        </m:sub>
                      </m:sSub>
                      <m:r>
                        <a:rPr lang="en-US" altLang="en-US" sz="1800" b="0" i="1" smtClean="0">
                          <a:solidFill>
                            <a:srgbClr val="FF3D68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5BB24715-AB4E-CA4D-A533-95B3BCB22D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2590" y="4484475"/>
                <a:ext cx="935443" cy="382925"/>
              </a:xfrm>
              <a:prstGeom prst="rect">
                <a:avLst/>
              </a:prstGeom>
              <a:blipFill>
                <a:blip r:embed="rId18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B29D6E8F-9EA3-4145-BCCC-9189D6F9D33C}"/>
                  </a:ext>
                </a:extLst>
              </p:cNvPr>
              <p:cNvSpPr/>
              <p:nvPr/>
            </p:nvSpPr>
            <p:spPr>
              <a:xfrm>
                <a:off x="2645957" y="4419600"/>
                <a:ext cx="935443" cy="38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p>
                            <m:sSupPr>
                              <m:ctrlPr>
                                <a:rPr lang="en-US" altLang="en-US" sz="1800" b="1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1800" b="1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sup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p>
                        </m:sub>
                      </m:sSub>
                      <m:r>
                        <a:rPr lang="en-US" altLang="en-US" sz="1800" b="0" i="1" smtClean="0">
                          <a:solidFill>
                            <a:srgbClr val="FF3D68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B29D6E8F-9EA3-4145-BCCC-9189D6F9D3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5957" y="4419600"/>
                <a:ext cx="935443" cy="382925"/>
              </a:xfrm>
              <a:prstGeom prst="rect">
                <a:avLst/>
              </a:prstGeom>
              <a:blipFill>
                <a:blip r:embed="rId19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B41C7138-9E26-2F48-AAC8-FA75AAA382EC}"/>
                  </a:ext>
                </a:extLst>
              </p:cNvPr>
              <p:cNvSpPr/>
              <p:nvPr/>
            </p:nvSpPr>
            <p:spPr>
              <a:xfrm>
                <a:off x="3712757" y="4191000"/>
                <a:ext cx="935443" cy="38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p>
                            <m:sSupPr>
                              <m:ctrlPr>
                                <a:rPr lang="en-US" altLang="en-US" sz="1800" b="1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1800" b="1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sup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p>
                        </m:sub>
                      </m:sSub>
                      <m:r>
                        <a:rPr lang="en-US" altLang="en-US" sz="1800" b="0" i="1" smtClean="0">
                          <a:solidFill>
                            <a:srgbClr val="FF3D68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B41C7138-9E26-2F48-AAC8-FA75AAA382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2757" y="4191000"/>
                <a:ext cx="935443" cy="382925"/>
              </a:xfrm>
              <a:prstGeom prst="rect">
                <a:avLst/>
              </a:prstGeom>
              <a:blipFill>
                <a:blip r:embed="rId2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Subtitle 1">
            <a:extLst>
              <a:ext uri="{FF2B5EF4-FFF2-40B4-BE49-F238E27FC236}">
                <a16:creationId xmlns:a16="http://schemas.microsoft.com/office/drawing/2014/main" id="{7BAF24F0-C8E6-5D4D-908C-41B4F9C2538C}"/>
              </a:ext>
            </a:extLst>
          </p:cNvPr>
          <p:cNvSpPr txBox="1">
            <a:spLocks/>
          </p:cNvSpPr>
          <p:nvPr/>
        </p:nvSpPr>
        <p:spPr>
          <a:xfrm>
            <a:off x="496244" y="235818"/>
            <a:ext cx="7676455" cy="7141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Proof Plan: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Use the Hybrids H</a:t>
            </a:r>
            <a:r>
              <a:rPr lang="en-US" sz="2800" baseline="-25000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i</a:t>
            </a:r>
            <a:r>
              <a:rPr lang="en-US" sz="2800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 and H</a:t>
            </a:r>
            <a:r>
              <a:rPr lang="en-US" sz="2800" baseline="-25000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i+1 </a:t>
            </a:r>
            <a:r>
              <a:rPr kumimoji="0" lang="en-US" sz="2800" i="1" u="none" strike="noStrike" kern="1200" cap="none" spc="0" normalizeH="0" noProof="0" dirty="0">
                <a:ln>
                  <a:noFill/>
                </a:ln>
                <a:solidFill>
                  <a:srgbClr val="891637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to distinguish between the outputs of PRG G and random and derive a contradiction</a:t>
            </a:r>
          </a:p>
        </p:txBody>
      </p:sp>
    </p:spTree>
    <p:extLst>
      <p:ext uri="{BB962C8B-B14F-4D97-AF65-F5344CB8AC3E}">
        <p14:creationId xmlns:p14="http://schemas.microsoft.com/office/powerpoint/2010/main" val="408440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itle 1">
            <a:extLst>
              <a:ext uri="{FF2B5EF4-FFF2-40B4-BE49-F238E27FC236}">
                <a16:creationId xmlns:a16="http://schemas.microsoft.com/office/drawing/2014/main" id="{28E2AE6A-257B-1C43-91B2-03F12AA0803A}"/>
              </a:ext>
            </a:extLst>
          </p:cNvPr>
          <p:cNvSpPr txBox="1">
            <a:spLocks/>
          </p:cNvSpPr>
          <p:nvPr/>
        </p:nvSpPr>
        <p:spPr>
          <a:xfrm>
            <a:off x="251520" y="228600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PRG Repetition Lemma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891637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11" name="Rectangle 63">
            <a:extLst>
              <a:ext uri="{FF2B5EF4-FFF2-40B4-BE49-F238E27FC236}">
                <a16:creationId xmlns:a16="http://schemas.microsoft.com/office/drawing/2014/main" id="{33BE7847-7F5D-5544-824A-023964AD6C53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72222"/>
            <a:ext cx="9067800" cy="1494778"/>
          </a:xfrm>
          <a:prstGeom prst="rect">
            <a:avLst/>
          </a:prstGeom>
          <a:noFill/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Lemma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: Let G: {0,1}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-&gt;{0,1}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2n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be a PRG. Then, for every polynomial 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L=L(n),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the following two distributions are computationally indistinguishable: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80710DFF-38F0-454D-BF54-CAF6A478894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-90612" y="2485597"/>
                <a:ext cx="9234612" cy="71480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en-US" sz="2400" b="1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2400" b="1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d>
                            <m:dPr>
                              <m:ctrlPr>
                                <a:rPr lang="en-US" altLang="en-US" sz="2400" b="1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sz="2400" b="1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sz="2400" b="1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  <m:sub>
                                  <m:r>
                                    <a:rPr lang="en-US" altLang="en-US" sz="2400" b="1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en-US" sz="2400" b="1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2400" b="1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d>
                            <m:dPr>
                              <m:ctrlPr>
                                <a:rPr lang="en-US" altLang="en-US" sz="2400" b="1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sz="2400" b="1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sz="2400" b="1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  <m:sub>
                                  <m:r>
                                    <a:rPr lang="en-US" altLang="en-US" sz="2400" b="1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en-US" sz="2400" b="1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r>
                            <a:rPr lang="en-US" altLang="en-US" sz="2400" b="1" i="1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d>
                            <m:dPr>
                              <m:ctrlPr>
                                <a:rPr lang="en-US" altLang="en-US" sz="2400" b="1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sz="2400" b="1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sz="2400" b="1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  <m:sub>
                                  <m:r>
                                    <a:rPr lang="en-US" altLang="en-US" sz="2400" b="1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</a:rPr>
                                    <m:t>𝑳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altLang="en-US" sz="2400" b="1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d>
                        <m:dPr>
                          <m:ctrlPr>
                            <a:rPr lang="en-US" altLang="en-US" sz="2400" b="1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sz="2400" b="1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1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altLang="en-US" sz="2400" b="1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altLang="en-US" sz="2400" b="1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en-US" sz="2400" b="1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1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altLang="en-US" sz="2400" b="1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altLang="en-US" sz="2400" b="1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altLang="en-US" sz="2400" b="1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1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altLang="en-US" sz="2400" b="1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𝑳</m:t>
                              </m:r>
                            </m:sub>
                          </m:sSub>
                        </m:e>
                      </m:d>
                      <m:r>
                        <a:rPr lang="en-US" altLang="en-US" sz="2400" b="1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en-US" sz="2400" b="1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𝒘𝒉𝒆𝒓𝒆</m:t>
                      </m:r>
                      <m:r>
                        <a:rPr lang="en-US" altLang="en-US" sz="2400" b="1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altLang="en-US" sz="2400" b="1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sz="2400" b="1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𝒖</m:t>
                          </m:r>
                        </m:e>
                        <m:sup>
                          <m:r>
                            <a:rPr lang="en-US" altLang="en-US" sz="2400" b="1" i="1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en-US" sz="2400" b="1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</m:t>
                      </m:r>
                      <m:r>
                        <a:rPr lang="en-US" altLang="en-US" sz="2400" b="1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en-US" sz="2400" b="1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𝒇𝒓𝒐𝒎</m:t>
                      </m:r>
                      <m:r>
                        <a:rPr lang="en-US" altLang="en-US" sz="2400" b="1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en-US" sz="2400" b="1" i="1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𝑼</m:t>
                      </m:r>
                      <m:r>
                        <a:rPr lang="en-US" altLang="en-US" sz="2400" b="1" i="1" baseline="-2500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altLang="en-US" sz="2400" b="1" i="1" baseline="-2500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US" sz="2400" b="1" baseline="-25000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80710DFF-38F0-454D-BF54-CAF6A47889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0612" y="2485597"/>
                <a:ext cx="9234612" cy="7148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D4D9D334-003E-844F-8ABE-97E70CD2F8AE}"/>
              </a:ext>
            </a:extLst>
          </p:cNvPr>
          <p:cNvSpPr/>
          <p:nvPr/>
        </p:nvSpPr>
        <p:spPr bwMode="auto">
          <a:xfrm>
            <a:off x="88900" y="1172221"/>
            <a:ext cx="8875588" cy="2180579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14" name="Rectangle 63">
            <a:extLst>
              <a:ext uri="{FF2B5EF4-FFF2-40B4-BE49-F238E27FC236}">
                <a16:creationId xmlns:a16="http://schemas.microsoft.com/office/drawing/2014/main" id="{EC030571-5BFC-BF4D-8D95-1F6DBA3E5A7B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267200"/>
            <a:ext cx="9067800" cy="600165"/>
          </a:xfrm>
          <a:prstGeom prst="rect">
            <a:avLst/>
          </a:prstGeom>
          <a:noFill/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Proof</a:t>
            </a:r>
            <a:r>
              <a:rPr lang="en-US" sz="2400" noProof="0" dirty="0">
                <a:solidFill>
                  <a:srgbClr val="000000"/>
                </a:solidFill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: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merican Typewriter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CD96B48-F687-8B47-9CBD-297E217CF615}"/>
                  </a:ext>
                </a:extLst>
              </p:cNvPr>
              <p:cNvSpPr/>
              <p:nvPr/>
            </p:nvSpPr>
            <p:spPr>
              <a:xfrm>
                <a:off x="101600" y="4962434"/>
                <a:ext cx="887558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If there is a ppt distinguisher between the two distributions with distinguishing advantage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𝜀</m:t>
                    </m:r>
                  </m:oMath>
                </a14:m>
                <a:r>
                  <a:rPr lang="en-US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, then there is a ppt distinguisher for G with advantage </a:t>
                </a:r>
                <a14:m>
                  <m:oMath xmlns:m="http://schemas.openxmlformats.org/officeDocument/2006/math">
                    <m:r>
                      <a:rPr lang="en-US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≥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𝜀</m:t>
                    </m:r>
                    <m:r>
                      <a:rPr lang="en-US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/</m:t>
                    </m:r>
                    <m:r>
                      <a:rPr lang="en-US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𝐿</m:t>
                    </m:r>
                  </m:oMath>
                </a14:m>
                <a:r>
                  <a:rPr lang="en-US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.</a:t>
                </a:r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CD96B48-F687-8B47-9CBD-297E217CF6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0" y="4962434"/>
                <a:ext cx="8875588" cy="1200329"/>
              </a:xfrm>
              <a:prstGeom prst="rect">
                <a:avLst/>
              </a:prstGeom>
              <a:blipFill>
                <a:blip r:embed="rId4"/>
                <a:stretch>
                  <a:fillRect l="-1143" t="-4167" r="-1143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63">
            <a:extLst>
              <a:ext uri="{FF2B5EF4-FFF2-40B4-BE49-F238E27FC236}">
                <a16:creationId xmlns:a16="http://schemas.microsoft.com/office/drawing/2014/main" id="{AB6ABD53-EEFD-DF48-B34C-F3CE0B5CA1E4}"/>
              </a:ext>
            </a:extLst>
          </p:cNvPr>
          <p:cNvSpPr txBox="1">
            <a:spLocks noChangeArrowheads="1"/>
          </p:cNvSpPr>
          <p:nvPr/>
        </p:nvSpPr>
        <p:spPr>
          <a:xfrm>
            <a:off x="1143000" y="4267200"/>
            <a:ext cx="6781800" cy="600165"/>
          </a:xfrm>
          <a:prstGeom prst="rect">
            <a:avLst/>
          </a:prstGeom>
          <a:noFill/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merican Typewriter" charset="0"/>
                <a:cs typeface="Calibri" panose="020F0502020204030204" pitchFamily="34" charset="0"/>
              </a:rPr>
              <a:t>By Hybrid Argument.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merican Typewriter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57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1304F-A04B-E788-282B-B12DFECD8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 Box 11">
                <a:extLst>
                  <a:ext uri="{FF2B5EF4-FFF2-40B4-BE49-F238E27FC236}">
                    <a16:creationId xmlns:a16="http://schemas.microsoft.com/office/drawing/2014/main" id="{D0A1FBBF-4702-22D1-A1DD-B63049B936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8616" y="2908194"/>
                <a:ext cx="403860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D6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Hybrid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𝒊</m:t>
                    </m:r>
                  </m:oMath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D68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 Box 11">
                <a:extLst>
                  <a:ext uri="{FF2B5EF4-FFF2-40B4-BE49-F238E27FC236}">
                    <a16:creationId xmlns:a16="http://schemas.microsoft.com/office/drawing/2014/main" id="{D0A1FBBF-4702-22D1-A1DD-B63049B936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8616" y="2908194"/>
                <a:ext cx="4038600" cy="461665"/>
              </a:xfrm>
              <a:prstGeom prst="rect">
                <a:avLst/>
              </a:prstGeom>
              <a:blipFill>
                <a:blip r:embed="rId3"/>
                <a:stretch>
                  <a:fillRect t="-7895" b="-2631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Rectangle 124">
            <a:extLst>
              <a:ext uri="{FF2B5EF4-FFF2-40B4-BE49-F238E27FC236}">
                <a16:creationId xmlns:a16="http://schemas.microsoft.com/office/drawing/2014/main" id="{2BEC0E1A-303E-A65B-01F3-B94919BC273D}"/>
              </a:ext>
            </a:extLst>
          </p:cNvPr>
          <p:cNvSpPr/>
          <p:nvPr/>
        </p:nvSpPr>
        <p:spPr bwMode="auto">
          <a:xfrm>
            <a:off x="76199" y="3418662"/>
            <a:ext cx="4535037" cy="3338302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8BF7BC9-A581-D152-2755-211C48F1BEE8}"/>
              </a:ext>
            </a:extLst>
          </p:cNvPr>
          <p:cNvGrpSpPr/>
          <p:nvPr/>
        </p:nvGrpSpPr>
        <p:grpSpPr>
          <a:xfrm>
            <a:off x="693941" y="5915883"/>
            <a:ext cx="3301625" cy="483461"/>
            <a:chOff x="1447800" y="2069785"/>
            <a:chExt cx="3301625" cy="483461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1694DC3D-B12C-1609-6FC8-0E324FC72865}"/>
                </a:ext>
              </a:extLst>
            </p:cNvPr>
            <p:cNvSpPr/>
            <p:nvPr/>
          </p:nvSpPr>
          <p:spPr bwMode="auto">
            <a:xfrm>
              <a:off x="3373277" y="2096046"/>
              <a:ext cx="425624" cy="457200"/>
            </a:xfrm>
            <a:prstGeom prst="rect">
              <a:avLst/>
            </a:prstGeom>
            <a:solidFill>
              <a:schemeClr val="accent1">
                <a:alpha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3D68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endParaRPr>
            </a:p>
          </p:txBody>
        </p: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5F8ECE80-A7AA-BAE1-DD1B-47AFFE039FDA}"/>
                </a:ext>
              </a:extLst>
            </p:cNvPr>
            <p:cNvGrpSpPr/>
            <p:nvPr/>
          </p:nvGrpSpPr>
          <p:grpSpPr>
            <a:xfrm>
              <a:off x="1447800" y="2069785"/>
              <a:ext cx="3301625" cy="483461"/>
              <a:chOff x="304800" y="4495800"/>
              <a:chExt cx="3301625" cy="483461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C93FA1A8-2450-A28F-32C0-FBEAF8CBC48F}"/>
                  </a:ext>
                </a:extLst>
              </p:cNvPr>
              <p:cNvSpPr/>
              <p:nvPr/>
            </p:nvSpPr>
            <p:spPr bwMode="auto">
              <a:xfrm>
                <a:off x="438372" y="4522061"/>
                <a:ext cx="3168053" cy="4572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3D68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0" name="Rectangle 63">
                    <a:extLst>
                      <a:ext uri="{FF2B5EF4-FFF2-40B4-BE49-F238E27FC236}">
                        <a16:creationId xmlns:a16="http://schemas.microsoft.com/office/drawing/2014/main" id="{CEF44E23-C751-C572-9C1E-59CB2F4B799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0" name="Rectangle 63">
                    <a:extLst>
                      <a:ext uri="{FF2B5EF4-FFF2-40B4-BE49-F238E27FC236}">
                        <a16:creationId xmlns:a16="http://schemas.microsoft.com/office/drawing/2014/main" id="{CEF44E23-C751-C572-9C1E-59CB2F4B799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1" name="Rectangle 63">
                    <a:extLst>
                      <a:ext uri="{FF2B5EF4-FFF2-40B4-BE49-F238E27FC236}">
                        <a16:creationId xmlns:a16="http://schemas.microsoft.com/office/drawing/2014/main" id="{0EFE0534-64DD-ED1C-A4E0-1A74C4E0BA8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1" name="Rectangle 63">
                    <a:extLst>
                      <a:ext uri="{FF2B5EF4-FFF2-40B4-BE49-F238E27FC236}">
                        <a16:creationId xmlns:a16="http://schemas.microsoft.com/office/drawing/2014/main" id="{0EFE0534-64DD-ED1C-A4E0-1A74C4E0BA8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2" name="Rectangle 63">
                    <a:extLst>
                      <a:ext uri="{FF2B5EF4-FFF2-40B4-BE49-F238E27FC236}">
                        <a16:creationId xmlns:a16="http://schemas.microsoft.com/office/drawing/2014/main" id="{099140F1-1FE2-6B8C-BAD4-3568F2AE554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2" name="Rectangle 63">
                    <a:extLst>
                      <a:ext uri="{FF2B5EF4-FFF2-40B4-BE49-F238E27FC236}">
                        <a16:creationId xmlns:a16="http://schemas.microsoft.com/office/drawing/2014/main" id="{099140F1-1FE2-6B8C-BAD4-3568F2AE554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3" name="Rectangle 63">
                    <a:extLst>
                      <a:ext uri="{FF2B5EF4-FFF2-40B4-BE49-F238E27FC236}">
                        <a16:creationId xmlns:a16="http://schemas.microsoft.com/office/drawing/2014/main" id="{6C43D984-8126-CB7D-45D4-F3E92879EB3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D6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..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3" name="Rectangle 63">
                    <a:extLst>
                      <a:ext uri="{FF2B5EF4-FFF2-40B4-BE49-F238E27FC236}">
                        <a16:creationId xmlns:a16="http://schemas.microsoft.com/office/drawing/2014/main" id="{6C43D984-8126-CB7D-45D4-F3E92879EB3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4" name="Rectangle 63">
                    <a:extLst>
                      <a:ext uri="{FF2B5EF4-FFF2-40B4-BE49-F238E27FC236}">
                        <a16:creationId xmlns:a16="http://schemas.microsoft.com/office/drawing/2014/main" id="{64C6CFE3-6C5A-25B7-CE27-7BC530458E0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4" name="Rectangle 63">
                    <a:extLst>
                      <a:ext uri="{FF2B5EF4-FFF2-40B4-BE49-F238E27FC236}">
                        <a16:creationId xmlns:a16="http://schemas.microsoft.com/office/drawing/2014/main" id="{64C6CFE3-6C5A-25B7-CE27-7BC530458E0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5" name="Rectangle 63">
                    <a:extLst>
                      <a:ext uri="{FF2B5EF4-FFF2-40B4-BE49-F238E27FC236}">
                        <a16:creationId xmlns:a16="http://schemas.microsoft.com/office/drawing/2014/main" id="{7D7DBCB9-35D4-0C5D-73B9-B8AC17D8411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D6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5" name="Rectangle 63">
                    <a:extLst>
                      <a:ext uri="{FF2B5EF4-FFF2-40B4-BE49-F238E27FC236}">
                        <a16:creationId xmlns:a16="http://schemas.microsoft.com/office/drawing/2014/main" id="{7D7DBCB9-35D4-0C5D-73B9-B8AC17D8411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6" name="Rectangle 63">
                    <a:extLst>
                      <a:ext uri="{FF2B5EF4-FFF2-40B4-BE49-F238E27FC236}">
                        <a16:creationId xmlns:a16="http://schemas.microsoft.com/office/drawing/2014/main" id="{140BE4F2-BD6A-5FFC-4AFC-E99FCCB1B18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sSup>
                              <m:sSupPr>
                                <m:ctrlP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D6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D6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sup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D6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p>
                            </m:sSup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6" name="Rectangle 63">
                    <a:extLst>
                      <a:ext uri="{FF2B5EF4-FFF2-40B4-BE49-F238E27FC236}">
                        <a16:creationId xmlns:a16="http://schemas.microsoft.com/office/drawing/2014/main" id="{140BE4F2-BD6A-5FFC-4AFC-E99FCCB1B18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DEB17D82-DB88-835A-9538-E21843D0CEB3}"/>
              </a:ext>
            </a:extLst>
          </p:cNvPr>
          <p:cNvGrpSpPr/>
          <p:nvPr/>
        </p:nvGrpSpPr>
        <p:grpSpPr>
          <a:xfrm>
            <a:off x="362547" y="2026421"/>
            <a:ext cx="3763962" cy="3598435"/>
            <a:chOff x="2122488" y="2109788"/>
            <a:chExt cx="3763962" cy="3598435"/>
          </a:xfrm>
        </p:grpSpPr>
        <p:grpSp>
          <p:nvGrpSpPr>
            <p:cNvPr id="144" name="Group 3">
              <a:extLst>
                <a:ext uri="{FF2B5EF4-FFF2-40B4-BE49-F238E27FC236}">
                  <a16:creationId xmlns:a16="http://schemas.microsoft.com/office/drawing/2014/main" id="{0C84F1C5-173C-1283-0FCC-56C7966144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0613" y="4342973"/>
              <a:ext cx="3525837" cy="1365250"/>
              <a:chOff x="1487" y="2176"/>
              <a:chExt cx="2221" cy="860"/>
            </a:xfrm>
          </p:grpSpPr>
          <p:sp>
            <p:nvSpPr>
              <p:cNvPr id="153" name="Oval 4">
                <a:extLst>
                  <a:ext uri="{FF2B5EF4-FFF2-40B4-BE49-F238E27FC236}">
                    <a16:creationId xmlns:a16="http://schemas.microsoft.com/office/drawing/2014/main" id="{56BC3044-A5F6-05A6-6F4F-308670DB7F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4" name="Oval 5">
                <a:extLst>
                  <a:ext uri="{FF2B5EF4-FFF2-40B4-BE49-F238E27FC236}">
                    <a16:creationId xmlns:a16="http://schemas.microsoft.com/office/drawing/2014/main" id="{CE22C5B8-204D-4D9C-DA06-8270117CF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5" name="Line 6">
                <a:extLst>
                  <a:ext uri="{FF2B5EF4-FFF2-40B4-BE49-F238E27FC236}">
                    <a16:creationId xmlns:a16="http://schemas.microsoft.com/office/drawing/2014/main" id="{03774ED1-0934-0A80-E031-F6623022C5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4" y="2258"/>
                <a:ext cx="231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6" name="Line 7">
                <a:extLst>
                  <a:ext uri="{FF2B5EF4-FFF2-40B4-BE49-F238E27FC236}">
                    <a16:creationId xmlns:a16="http://schemas.microsoft.com/office/drawing/2014/main" id="{DCF72E2E-46D4-ABF5-A1D1-EF20B6CED2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0" y="2266"/>
                <a:ext cx="215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160" name="Group 11">
                <a:extLst>
                  <a:ext uri="{FF2B5EF4-FFF2-40B4-BE49-F238E27FC236}">
                    <a16:creationId xmlns:a16="http://schemas.microsoft.com/office/drawing/2014/main" id="{D8ACABAC-60C6-E96C-A9D4-9CB9357BD8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46" y="2186"/>
                <a:ext cx="392" cy="117"/>
                <a:chOff x="1964" y="1355"/>
                <a:chExt cx="392" cy="117"/>
              </a:xfrm>
            </p:grpSpPr>
            <p:sp>
              <p:nvSpPr>
                <p:cNvPr id="175" name="Oval 13">
                  <a:extLst>
                    <a:ext uri="{FF2B5EF4-FFF2-40B4-BE49-F238E27FC236}">
                      <a16:creationId xmlns:a16="http://schemas.microsoft.com/office/drawing/2014/main" id="{0106D5CA-7EC8-8B40-ADFD-FAD7C4B820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39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6" name="Oval 14">
                  <a:extLst>
                    <a:ext uri="{FF2B5EF4-FFF2-40B4-BE49-F238E27FC236}">
                      <a16:creationId xmlns:a16="http://schemas.microsoft.com/office/drawing/2014/main" id="{72DEDB03-1057-E6E6-9721-9C8188971C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grpSp>
            <p:nvGrpSpPr>
              <p:cNvPr id="161" name="Group 17">
                <a:extLst>
                  <a:ext uri="{FF2B5EF4-FFF2-40B4-BE49-F238E27FC236}">
                    <a16:creationId xmlns:a16="http://schemas.microsoft.com/office/drawing/2014/main" id="{2AF49741-6F25-96F4-957D-E4DB7CB6B9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61" y="2176"/>
                <a:ext cx="1209" cy="117"/>
                <a:chOff x="1469" y="1355"/>
                <a:chExt cx="1209" cy="117"/>
              </a:xfrm>
            </p:grpSpPr>
            <p:sp>
              <p:nvSpPr>
                <p:cNvPr id="170" name="Oval 19">
                  <a:extLst>
                    <a:ext uri="{FF2B5EF4-FFF2-40B4-BE49-F238E27FC236}">
                      <a16:creationId xmlns:a16="http://schemas.microsoft.com/office/drawing/2014/main" id="{AF59D3D4-4A4E-6614-0F8F-AE1308BA13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1" name="Oval 20">
                  <a:extLst>
                    <a:ext uri="{FF2B5EF4-FFF2-40B4-BE49-F238E27FC236}">
                      <a16:creationId xmlns:a16="http://schemas.microsoft.com/office/drawing/2014/main" id="{A7B1B28C-B5F7-BD8B-5105-0C08C82296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69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sp>
            <p:nvSpPr>
              <p:cNvPr id="162" name="Oval 23">
                <a:extLst>
                  <a:ext uri="{FF2B5EF4-FFF2-40B4-BE49-F238E27FC236}">
                    <a16:creationId xmlns:a16="http://schemas.microsoft.com/office/drawing/2014/main" id="{C77E1911-64D9-D45C-FC4B-B9A276ED58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9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3" name="Oval 24">
                <a:extLst>
                  <a:ext uri="{FF2B5EF4-FFF2-40B4-BE49-F238E27FC236}">
                    <a16:creationId xmlns:a16="http://schemas.microsoft.com/office/drawing/2014/main" id="{F579FA59-5B5D-2AE5-837B-B29CD53254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7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4" name="Line 25">
                <a:extLst>
                  <a:ext uri="{FF2B5EF4-FFF2-40B4-BE49-F238E27FC236}">
                    <a16:creationId xmlns:a16="http://schemas.microsoft.com/office/drawing/2014/main" id="{EF2693DE-64C6-C000-A0AC-A1408E00F7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4" y="2268"/>
                <a:ext cx="227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5" name="Line 26">
                <a:extLst>
                  <a:ext uri="{FF2B5EF4-FFF2-40B4-BE49-F238E27FC236}">
                    <a16:creationId xmlns:a16="http://schemas.microsoft.com/office/drawing/2014/main" id="{6DB147D8-7C3C-D4CE-8856-43972CFEFA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5" y="2276"/>
                <a:ext cx="212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6" name="Oval 27">
                <a:extLst>
                  <a:ext uri="{FF2B5EF4-FFF2-40B4-BE49-F238E27FC236}">
                    <a16:creationId xmlns:a16="http://schemas.microsoft.com/office/drawing/2014/main" id="{051FFC60-3EF1-8A86-33B0-7E854BD95D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7" name="Oval 28">
                <a:extLst>
                  <a:ext uri="{FF2B5EF4-FFF2-40B4-BE49-F238E27FC236}">
                    <a16:creationId xmlns:a16="http://schemas.microsoft.com/office/drawing/2014/main" id="{DA31E720-0FC4-2BEE-0C48-31B1FA8294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8" name="Oval 29">
                <a:extLst>
                  <a:ext uri="{FF2B5EF4-FFF2-40B4-BE49-F238E27FC236}">
                    <a16:creationId xmlns:a16="http://schemas.microsoft.com/office/drawing/2014/main" id="{B30E3453-70EB-2652-AB4F-6E7B69DDFE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</p:grpSp>
        <p:sp>
          <p:nvSpPr>
            <p:cNvPr id="145" name="Text Box 30">
              <a:extLst>
                <a:ext uri="{FF2B5EF4-FFF2-40B4-BE49-F238E27FC236}">
                  <a16:creationId xmlns:a16="http://schemas.microsoft.com/office/drawing/2014/main" id="{A24214C2-1600-C396-8BAB-28E776A851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488" y="2109788"/>
              <a:ext cx="33496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rtl="1">
                <a:defRPr/>
              </a:pPr>
              <a:endParaRPr lang="en-US">
                <a:latin typeface="Symbol" charset="0"/>
                <a:ea typeface="MS PGothic" charset="0"/>
                <a:cs typeface="MS PGothic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1CDB291B-F2BD-8AE7-3FF4-7BA18F0B3708}"/>
                    </a:ext>
                  </a:extLst>
                </p:cNvPr>
                <p:cNvSpPr/>
                <p:nvPr/>
              </p:nvSpPr>
              <p:spPr>
                <a:xfrm>
                  <a:off x="2457450" y="3502029"/>
                  <a:ext cx="555729" cy="41537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en-US" sz="2000" b="0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000" b="0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altLang="en-US" sz="2000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en-US" sz="2000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sup>
                                <m:r>
                                  <a:rPr lang="en-US" altLang="en-US" sz="2000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p>
                            </m:sSup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3D68"/>
                    </a:solidFill>
                  </a:endParaRPr>
                </a:p>
              </p:txBody>
            </p:sp>
          </mc:Choice>
          <mc:Fallback xmlns=""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1CDB291B-F2BD-8AE7-3FF4-7BA18F0B370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7450" y="3502029"/>
                  <a:ext cx="555729" cy="415370"/>
                </a:xfrm>
                <a:prstGeom prst="rect">
                  <a:avLst/>
                </a:prstGeom>
                <a:blipFill>
                  <a:blip r:embed="rId11"/>
                  <a:stretch>
                    <a:fillRect b="-30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A5C3149D-946D-129B-CB86-2D10D8AA1159}"/>
                  </a:ext>
                </a:extLst>
              </p:cNvPr>
              <p:cNvSpPr/>
              <p:nvPr/>
            </p:nvSpPr>
            <p:spPr>
              <a:xfrm>
                <a:off x="3501754" y="3457911"/>
                <a:ext cx="555730" cy="4138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000" b="0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000" b="0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sSup>
                          <m:sSupPr>
                            <m:ctrlPr>
                              <a:rPr lang="en-US" altLang="en-US" sz="2000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000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  <m:sup>
                            <m:r>
                              <a:rPr lang="en-US" altLang="en-US" sz="2000" b="1" i="1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en-US" sz="2000" dirty="0">
                    <a:solidFill>
                      <a:srgbClr val="FF3D68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sz="2000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A5C3149D-946D-129B-CB86-2D10D8AA11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1754" y="3457911"/>
                <a:ext cx="555730" cy="413896"/>
              </a:xfrm>
              <a:prstGeom prst="rect">
                <a:avLst/>
              </a:prstGeom>
              <a:blipFill>
                <a:blip r:embed="rId12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Oval 13">
            <a:extLst>
              <a:ext uri="{FF2B5EF4-FFF2-40B4-BE49-F238E27FC236}">
                <a16:creationId xmlns:a16="http://schemas.microsoft.com/office/drawing/2014/main" id="{54CB2936-EFF6-B090-980E-D29909F89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2" name="Oval 20">
            <a:extLst>
              <a:ext uri="{FF2B5EF4-FFF2-40B4-BE49-F238E27FC236}">
                <a16:creationId xmlns:a16="http://schemas.microsoft.com/office/drawing/2014/main" id="{DA68CFBB-FC4C-E949-A76C-EDD347A3D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7" y="4263000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3" name="Oval 13">
            <a:extLst>
              <a:ext uri="{FF2B5EF4-FFF2-40B4-BE49-F238E27FC236}">
                <a16:creationId xmlns:a16="http://schemas.microsoft.com/office/drawing/2014/main" id="{B8583F85-A561-0B4B-8BAF-B3861B871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4" name="Oval 13">
            <a:extLst>
              <a:ext uri="{FF2B5EF4-FFF2-40B4-BE49-F238E27FC236}">
                <a16:creationId xmlns:a16="http://schemas.microsoft.com/office/drawing/2014/main" id="{FAB43710-F02A-FAA1-400B-A1E20D8E2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2262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 Box 11">
                <a:extLst>
                  <a:ext uri="{FF2B5EF4-FFF2-40B4-BE49-F238E27FC236}">
                    <a16:creationId xmlns:a16="http://schemas.microsoft.com/office/drawing/2014/main" id="{E9444618-8A13-31F2-2507-D69CC17ADE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26017" y="2919640"/>
                <a:ext cx="403860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D6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Hybrid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𝒊</m:t>
                    </m:r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+</m:t>
                    </m:r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D68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4" name="Text Box 11">
                <a:extLst>
                  <a:ext uri="{FF2B5EF4-FFF2-40B4-BE49-F238E27FC236}">
                    <a16:creationId xmlns:a16="http://schemas.microsoft.com/office/drawing/2014/main" id="{E9444618-8A13-31F2-2507-D69CC17ADE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6017" y="2919640"/>
                <a:ext cx="4038600" cy="461665"/>
              </a:xfrm>
              <a:prstGeom prst="rect">
                <a:avLst/>
              </a:prstGeom>
              <a:blipFill>
                <a:blip r:embed="rId13"/>
                <a:stretch>
                  <a:fillRect t="-7895" b="-2368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Rectangle 67">
            <a:extLst>
              <a:ext uri="{FF2B5EF4-FFF2-40B4-BE49-F238E27FC236}">
                <a16:creationId xmlns:a16="http://schemas.microsoft.com/office/drawing/2014/main" id="{51D0261F-F01B-C8DB-C4EB-CD18B00AB9EC}"/>
              </a:ext>
            </a:extLst>
          </p:cNvPr>
          <p:cNvSpPr/>
          <p:nvPr/>
        </p:nvSpPr>
        <p:spPr bwMode="auto">
          <a:xfrm>
            <a:off x="4724400" y="3418660"/>
            <a:ext cx="4199142" cy="3338303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B95B05E-9404-D835-639D-82E35722EEAF}"/>
              </a:ext>
            </a:extLst>
          </p:cNvPr>
          <p:cNvGrpSpPr/>
          <p:nvPr/>
        </p:nvGrpSpPr>
        <p:grpSpPr>
          <a:xfrm>
            <a:off x="5189741" y="5915883"/>
            <a:ext cx="3301625" cy="483461"/>
            <a:chOff x="1447800" y="2069785"/>
            <a:chExt cx="3301625" cy="483461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C8D1ABDB-B5FC-533D-CF53-0DEE7E9F4C44}"/>
                </a:ext>
              </a:extLst>
            </p:cNvPr>
            <p:cNvSpPr/>
            <p:nvPr/>
          </p:nvSpPr>
          <p:spPr bwMode="auto">
            <a:xfrm>
              <a:off x="3373277" y="2096046"/>
              <a:ext cx="425624" cy="457200"/>
            </a:xfrm>
            <a:prstGeom prst="rect">
              <a:avLst/>
            </a:prstGeom>
            <a:solidFill>
              <a:schemeClr val="accent1">
                <a:alpha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3D68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endParaRP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7235C0A-6E2F-47EA-2D4E-95286DD3C74B}"/>
                </a:ext>
              </a:extLst>
            </p:cNvPr>
            <p:cNvGrpSpPr/>
            <p:nvPr/>
          </p:nvGrpSpPr>
          <p:grpSpPr>
            <a:xfrm>
              <a:off x="1447800" y="2069785"/>
              <a:ext cx="3301625" cy="483461"/>
              <a:chOff x="304800" y="4495800"/>
              <a:chExt cx="3301625" cy="483461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743831F6-776C-1CBA-1543-863FADF8EBEB}"/>
                  </a:ext>
                </a:extLst>
              </p:cNvPr>
              <p:cNvSpPr/>
              <p:nvPr/>
            </p:nvSpPr>
            <p:spPr bwMode="auto">
              <a:xfrm>
                <a:off x="438372" y="4522061"/>
                <a:ext cx="3168053" cy="4572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3D68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Rectangle 63">
                    <a:extLst>
                      <a:ext uri="{FF2B5EF4-FFF2-40B4-BE49-F238E27FC236}">
                        <a16:creationId xmlns:a16="http://schemas.microsoft.com/office/drawing/2014/main" id="{F5C0C28D-5877-EBB8-6CD4-174ABAE4D80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3" name="Rectangle 63">
                    <a:extLst>
                      <a:ext uri="{FF2B5EF4-FFF2-40B4-BE49-F238E27FC236}">
                        <a16:creationId xmlns:a16="http://schemas.microsoft.com/office/drawing/2014/main" id="{F5C0C28D-5877-EBB8-6CD4-174ABAE4D80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Rectangle 63">
                    <a:extLst>
                      <a:ext uri="{FF2B5EF4-FFF2-40B4-BE49-F238E27FC236}">
                        <a16:creationId xmlns:a16="http://schemas.microsoft.com/office/drawing/2014/main" id="{2F34809A-992A-1D64-FE2F-6CB381DCB99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4" name="Rectangle 63">
                    <a:extLst>
                      <a:ext uri="{FF2B5EF4-FFF2-40B4-BE49-F238E27FC236}">
                        <a16:creationId xmlns:a16="http://schemas.microsoft.com/office/drawing/2014/main" id="{2F34809A-992A-1D64-FE2F-6CB381DCB99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Rectangle 63">
                    <a:extLst>
                      <a:ext uri="{FF2B5EF4-FFF2-40B4-BE49-F238E27FC236}">
                        <a16:creationId xmlns:a16="http://schemas.microsoft.com/office/drawing/2014/main" id="{25CD4DEC-7BD3-A572-2443-5A3E0C750C2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5" name="Rectangle 63">
                    <a:extLst>
                      <a:ext uri="{FF2B5EF4-FFF2-40B4-BE49-F238E27FC236}">
                        <a16:creationId xmlns:a16="http://schemas.microsoft.com/office/drawing/2014/main" id="{25CD4DEC-7BD3-A572-2443-5A3E0C750C2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Rectangle 63">
                    <a:extLst>
                      <a:ext uri="{FF2B5EF4-FFF2-40B4-BE49-F238E27FC236}">
                        <a16:creationId xmlns:a16="http://schemas.microsoft.com/office/drawing/2014/main" id="{8C5F71A6-5E9E-E6BE-8B8E-72EF6BF5A77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D6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..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6" name="Rectangle 63">
                    <a:extLst>
                      <a:ext uri="{FF2B5EF4-FFF2-40B4-BE49-F238E27FC236}">
                        <a16:creationId xmlns:a16="http://schemas.microsoft.com/office/drawing/2014/main" id="{8C5F71A6-5E9E-E6BE-8B8E-72EF6BF5A77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Rectangle 63">
                    <a:extLst>
                      <a:ext uri="{FF2B5EF4-FFF2-40B4-BE49-F238E27FC236}">
                        <a16:creationId xmlns:a16="http://schemas.microsoft.com/office/drawing/2014/main" id="{5EBC99BB-51C4-D16B-155F-7DDD8D80789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7" name="Rectangle 63">
                    <a:extLst>
                      <a:ext uri="{FF2B5EF4-FFF2-40B4-BE49-F238E27FC236}">
                        <a16:creationId xmlns:a16="http://schemas.microsoft.com/office/drawing/2014/main" id="{5EBC99BB-51C4-D16B-155F-7DDD8D80789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Rectangle 63">
                    <a:extLst>
                      <a:ext uri="{FF2B5EF4-FFF2-40B4-BE49-F238E27FC236}">
                        <a16:creationId xmlns:a16="http://schemas.microsoft.com/office/drawing/2014/main" id="{FFAE0923-C18F-C1A9-FEE6-E85619AC1B6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D6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8" name="Rectangle 63">
                    <a:extLst>
                      <a:ext uri="{FF2B5EF4-FFF2-40B4-BE49-F238E27FC236}">
                        <a16:creationId xmlns:a16="http://schemas.microsoft.com/office/drawing/2014/main" id="{FFAE0923-C18F-C1A9-FEE6-E85619AC1B6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Rectangle 63">
                    <a:extLst>
                      <a:ext uri="{FF2B5EF4-FFF2-40B4-BE49-F238E27FC236}">
                        <a16:creationId xmlns:a16="http://schemas.microsoft.com/office/drawing/2014/main" id="{B50FC617-D551-791D-3CF5-02FA7F4CF75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sSup>
                              <m:sSupPr>
                                <m:ctrlP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D6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D6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sup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D6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p>
                            </m:sSup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9" name="Rectangle 63">
                    <a:extLst>
                      <a:ext uri="{FF2B5EF4-FFF2-40B4-BE49-F238E27FC236}">
                        <a16:creationId xmlns:a16="http://schemas.microsoft.com/office/drawing/2014/main" id="{B50FC617-D551-791D-3CF5-02FA7F4CF75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C26FB6B-5690-45CC-5F48-A4751F4241E0}"/>
              </a:ext>
            </a:extLst>
          </p:cNvPr>
          <p:cNvGrpSpPr/>
          <p:nvPr/>
        </p:nvGrpSpPr>
        <p:grpSpPr>
          <a:xfrm>
            <a:off x="4858347" y="2026421"/>
            <a:ext cx="3763962" cy="3598435"/>
            <a:chOff x="2122488" y="2109788"/>
            <a:chExt cx="3763962" cy="3598435"/>
          </a:xfrm>
        </p:grpSpPr>
        <p:grpSp>
          <p:nvGrpSpPr>
            <p:cNvPr id="81" name="Group 3">
              <a:extLst>
                <a:ext uri="{FF2B5EF4-FFF2-40B4-BE49-F238E27FC236}">
                  <a16:creationId xmlns:a16="http://schemas.microsoft.com/office/drawing/2014/main" id="{B7C51EA5-FE48-7D91-22A6-7716A68603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0613" y="4342973"/>
              <a:ext cx="3525837" cy="1365250"/>
              <a:chOff x="1487" y="2176"/>
              <a:chExt cx="2221" cy="860"/>
            </a:xfrm>
          </p:grpSpPr>
          <p:sp>
            <p:nvSpPr>
              <p:cNvPr id="84" name="Oval 4">
                <a:extLst>
                  <a:ext uri="{FF2B5EF4-FFF2-40B4-BE49-F238E27FC236}">
                    <a16:creationId xmlns:a16="http://schemas.microsoft.com/office/drawing/2014/main" id="{C1ED67D4-8A3E-5DC1-A283-BCA3C1998D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85" name="Oval 5">
                <a:extLst>
                  <a:ext uri="{FF2B5EF4-FFF2-40B4-BE49-F238E27FC236}">
                    <a16:creationId xmlns:a16="http://schemas.microsoft.com/office/drawing/2014/main" id="{CB4A1EA1-EFBB-8FBE-B9AF-1865129025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86" name="Line 6">
                <a:extLst>
                  <a:ext uri="{FF2B5EF4-FFF2-40B4-BE49-F238E27FC236}">
                    <a16:creationId xmlns:a16="http://schemas.microsoft.com/office/drawing/2014/main" id="{B2AD5A93-8C8F-5831-AFE6-79EDE685C0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4" y="2258"/>
                <a:ext cx="231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87" name="Line 7">
                <a:extLst>
                  <a:ext uri="{FF2B5EF4-FFF2-40B4-BE49-F238E27FC236}">
                    <a16:creationId xmlns:a16="http://schemas.microsoft.com/office/drawing/2014/main" id="{145783C9-31BA-E77F-1E6C-6641B9B214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0" y="2266"/>
                <a:ext cx="215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88" name="Group 11">
                <a:extLst>
                  <a:ext uri="{FF2B5EF4-FFF2-40B4-BE49-F238E27FC236}">
                    <a16:creationId xmlns:a16="http://schemas.microsoft.com/office/drawing/2014/main" id="{03CA379A-2F18-5A9A-1BA3-0C7A6E8FD7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46" y="2186"/>
                <a:ext cx="392" cy="117"/>
                <a:chOff x="1964" y="1355"/>
                <a:chExt cx="392" cy="117"/>
              </a:xfrm>
            </p:grpSpPr>
            <p:sp>
              <p:nvSpPr>
                <p:cNvPr id="99" name="Oval 13">
                  <a:extLst>
                    <a:ext uri="{FF2B5EF4-FFF2-40B4-BE49-F238E27FC236}">
                      <a16:creationId xmlns:a16="http://schemas.microsoft.com/office/drawing/2014/main" id="{CCBBF5B1-93E9-944F-F030-17B260AC9D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39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00" name="Oval 14">
                  <a:extLst>
                    <a:ext uri="{FF2B5EF4-FFF2-40B4-BE49-F238E27FC236}">
                      <a16:creationId xmlns:a16="http://schemas.microsoft.com/office/drawing/2014/main" id="{193E5D21-5721-98D0-585B-AA3D8491D2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grpSp>
            <p:nvGrpSpPr>
              <p:cNvPr id="89" name="Group 17">
                <a:extLst>
                  <a:ext uri="{FF2B5EF4-FFF2-40B4-BE49-F238E27FC236}">
                    <a16:creationId xmlns:a16="http://schemas.microsoft.com/office/drawing/2014/main" id="{90C16B41-501C-3E8D-47EC-7CF215BBBF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61" y="2176"/>
                <a:ext cx="1209" cy="117"/>
                <a:chOff x="1469" y="1355"/>
                <a:chExt cx="1209" cy="117"/>
              </a:xfrm>
            </p:grpSpPr>
            <p:sp>
              <p:nvSpPr>
                <p:cNvPr id="97" name="Oval 19">
                  <a:extLst>
                    <a:ext uri="{FF2B5EF4-FFF2-40B4-BE49-F238E27FC236}">
                      <a16:creationId xmlns:a16="http://schemas.microsoft.com/office/drawing/2014/main" id="{0649F7C4-D773-8CFF-50C8-A3F72959D5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98" name="Oval 20">
                  <a:extLst>
                    <a:ext uri="{FF2B5EF4-FFF2-40B4-BE49-F238E27FC236}">
                      <a16:creationId xmlns:a16="http://schemas.microsoft.com/office/drawing/2014/main" id="{BA111678-1AB4-583D-09EB-2E5043134A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69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sp>
            <p:nvSpPr>
              <p:cNvPr id="90" name="Oval 23">
                <a:extLst>
                  <a:ext uri="{FF2B5EF4-FFF2-40B4-BE49-F238E27FC236}">
                    <a16:creationId xmlns:a16="http://schemas.microsoft.com/office/drawing/2014/main" id="{EE06A7F1-B566-BD09-6A24-283EA47BE3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9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1" name="Oval 24">
                <a:extLst>
                  <a:ext uri="{FF2B5EF4-FFF2-40B4-BE49-F238E27FC236}">
                    <a16:creationId xmlns:a16="http://schemas.microsoft.com/office/drawing/2014/main" id="{858AC145-3C98-3B3D-9866-F4257FB753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7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2" name="Line 25">
                <a:extLst>
                  <a:ext uri="{FF2B5EF4-FFF2-40B4-BE49-F238E27FC236}">
                    <a16:creationId xmlns:a16="http://schemas.microsoft.com/office/drawing/2014/main" id="{D7211B1B-B867-FD40-7DED-C95E0DBDEB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4" y="2268"/>
                <a:ext cx="227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3" name="Line 26">
                <a:extLst>
                  <a:ext uri="{FF2B5EF4-FFF2-40B4-BE49-F238E27FC236}">
                    <a16:creationId xmlns:a16="http://schemas.microsoft.com/office/drawing/2014/main" id="{1ECDCE3D-11D8-1E60-24C8-231A0395CD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5" y="2276"/>
                <a:ext cx="212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4" name="Oval 27">
                <a:extLst>
                  <a:ext uri="{FF2B5EF4-FFF2-40B4-BE49-F238E27FC236}">
                    <a16:creationId xmlns:a16="http://schemas.microsoft.com/office/drawing/2014/main" id="{C6C41442-59E2-6A9A-8E32-B1A012C875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5" name="Oval 28">
                <a:extLst>
                  <a:ext uri="{FF2B5EF4-FFF2-40B4-BE49-F238E27FC236}">
                    <a16:creationId xmlns:a16="http://schemas.microsoft.com/office/drawing/2014/main" id="{3733E421-2A02-1E7B-CCFB-AA1DFB5B08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6" name="Oval 29">
                <a:extLst>
                  <a:ext uri="{FF2B5EF4-FFF2-40B4-BE49-F238E27FC236}">
                    <a16:creationId xmlns:a16="http://schemas.microsoft.com/office/drawing/2014/main" id="{66FB8380-35EA-C255-E5DB-4137C0C293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</p:grpSp>
        <p:sp>
          <p:nvSpPr>
            <p:cNvPr id="82" name="Text Box 30">
              <a:extLst>
                <a:ext uri="{FF2B5EF4-FFF2-40B4-BE49-F238E27FC236}">
                  <a16:creationId xmlns:a16="http://schemas.microsoft.com/office/drawing/2014/main" id="{E745D835-6C65-6A0A-24AC-2891D039A1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488" y="2109788"/>
              <a:ext cx="33496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rtl="1">
                <a:defRPr/>
              </a:pPr>
              <a:endParaRPr lang="en-US">
                <a:latin typeface="Symbol" charset="0"/>
                <a:ea typeface="MS PGothic" charset="0"/>
                <a:cs typeface="MS PGothic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5897D092-88EE-5C5E-EA32-4F59192A239C}"/>
                    </a:ext>
                  </a:extLst>
                </p:cNvPr>
                <p:cNvSpPr/>
                <p:nvPr/>
              </p:nvSpPr>
              <p:spPr>
                <a:xfrm>
                  <a:off x="2140941" y="4175427"/>
                  <a:ext cx="629916" cy="47994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en-US" b="0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altLang="en-US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en-US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sup>
                                <m:r>
                                  <a:rPr lang="en-US" altLang="en-US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p>
                            </m:sSup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3D68"/>
                    </a:solidFill>
                  </a:endParaRPr>
                </a:p>
              </p:txBody>
            </p:sp>
          </mc:Choice>
          <mc:Fallback xmlns=""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5897D092-88EE-5C5E-EA32-4F59192A23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40941" y="4175427"/>
                  <a:ext cx="629916" cy="479940"/>
                </a:xfrm>
                <a:prstGeom prst="rect">
                  <a:avLst/>
                </a:prstGeom>
                <a:blipFill>
                  <a:blip r:embed="rId14"/>
                  <a:stretch>
                    <a:fillRect b="-78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E3D9FBC-3161-DB6B-D5DA-BC7B6A7346D3}"/>
                  </a:ext>
                </a:extLst>
              </p:cNvPr>
              <p:cNvSpPr/>
              <p:nvPr/>
            </p:nvSpPr>
            <p:spPr>
              <a:xfrm>
                <a:off x="8285484" y="4017592"/>
                <a:ext cx="629916" cy="4782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sSup>
                          <m:sSupPr>
                            <m:ctrlP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  <m:sup>
                            <m:r>
                              <a:rPr lang="en-US" altLang="en-US" b="1" i="1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en-US" dirty="0">
                    <a:solidFill>
                      <a:srgbClr val="FF3D68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E3D9FBC-3161-DB6B-D5DA-BC7B6A7346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5484" y="4017592"/>
                <a:ext cx="629916" cy="478208"/>
              </a:xfrm>
              <a:prstGeom prst="rect">
                <a:avLst/>
              </a:prstGeom>
              <a:blipFill>
                <a:blip r:embed="rId15"/>
                <a:stretch>
                  <a:fillRect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Oval 13">
            <a:extLst>
              <a:ext uri="{FF2B5EF4-FFF2-40B4-BE49-F238E27FC236}">
                <a16:creationId xmlns:a16="http://schemas.microsoft.com/office/drawing/2014/main" id="{C0ECADC6-CEDA-37E4-DC82-00F3DB1C4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9" name="Oval 20">
            <a:extLst>
              <a:ext uri="{FF2B5EF4-FFF2-40B4-BE49-F238E27FC236}">
                <a16:creationId xmlns:a16="http://schemas.microsoft.com/office/drawing/2014/main" id="{F963C4EA-B4DB-1232-6CAF-B32911D70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2237" y="4263000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0" name="Oval 13">
            <a:extLst>
              <a:ext uri="{FF2B5EF4-FFF2-40B4-BE49-F238E27FC236}">
                <a16:creationId xmlns:a16="http://schemas.microsoft.com/office/drawing/2014/main" id="{BAD8D791-E1B1-58C1-CEAD-A69874C59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1" name="Oval 13">
            <a:extLst>
              <a:ext uri="{FF2B5EF4-FFF2-40B4-BE49-F238E27FC236}">
                <a16:creationId xmlns:a16="http://schemas.microsoft.com/office/drawing/2014/main" id="{20ACF249-5631-0D3D-C887-3BED84C98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8062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2" name="Oval 14">
            <a:extLst>
              <a:ext uri="{FF2B5EF4-FFF2-40B4-BE49-F238E27FC236}">
                <a16:creationId xmlns:a16="http://schemas.microsoft.com/office/drawing/2014/main" id="{8235672E-B7BC-43CA-9123-8B569D4CD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550" y="3776662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3" name="Oval 19">
            <a:extLst>
              <a:ext uri="{FF2B5EF4-FFF2-40B4-BE49-F238E27FC236}">
                <a16:creationId xmlns:a16="http://schemas.microsoft.com/office/drawing/2014/main" id="{0C6AA858-8F23-7A23-FA93-EE85F68C6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663" y="3760787"/>
            <a:ext cx="185737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4" name="Oval 14">
            <a:extLst>
              <a:ext uri="{FF2B5EF4-FFF2-40B4-BE49-F238E27FC236}">
                <a16:creationId xmlns:a16="http://schemas.microsoft.com/office/drawing/2014/main" id="{8CE5BDDB-EAFD-FB3D-6DF9-284C1CD29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776662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5" name="Oval 14">
            <a:extLst>
              <a:ext uri="{FF2B5EF4-FFF2-40B4-BE49-F238E27FC236}">
                <a16:creationId xmlns:a16="http://schemas.microsoft.com/office/drawing/2014/main" id="{03F78A58-BDED-8CAC-B508-6E01EA97D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776662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2642D7E-7CFB-F241-59DC-9E0B17C1F390}"/>
              </a:ext>
            </a:extLst>
          </p:cNvPr>
          <p:cNvGrpSpPr/>
          <p:nvPr/>
        </p:nvGrpSpPr>
        <p:grpSpPr>
          <a:xfrm>
            <a:off x="1122661" y="3946525"/>
            <a:ext cx="371568" cy="347819"/>
            <a:chOff x="1122661" y="3946525"/>
            <a:chExt cx="371568" cy="347819"/>
          </a:xfrm>
        </p:grpSpPr>
        <p:sp>
          <p:nvSpPr>
            <p:cNvPr id="116" name="Line 25">
              <a:extLst>
                <a:ext uri="{FF2B5EF4-FFF2-40B4-BE49-F238E27FC236}">
                  <a16:creationId xmlns:a16="http://schemas.microsoft.com/office/drawing/2014/main" id="{CD6F6950-361E-8225-6C0A-3AE5086C9C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22661" y="3946525"/>
              <a:ext cx="130474" cy="3478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7" name="Line 25">
              <a:extLst>
                <a:ext uri="{FF2B5EF4-FFF2-40B4-BE49-F238E27FC236}">
                  <a16:creationId xmlns:a16="http://schemas.microsoft.com/office/drawing/2014/main" id="{AEDC020F-E464-71AE-7F51-A93B755597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2972" y="3957390"/>
              <a:ext cx="141257" cy="3369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19B8D3F-A4D8-7AA5-DCE1-2EDCC79797B6}"/>
              </a:ext>
            </a:extLst>
          </p:cNvPr>
          <p:cNvGrpSpPr/>
          <p:nvPr/>
        </p:nvGrpSpPr>
        <p:grpSpPr>
          <a:xfrm>
            <a:off x="1956348" y="3951957"/>
            <a:ext cx="371568" cy="347819"/>
            <a:chOff x="1122661" y="3946525"/>
            <a:chExt cx="371568" cy="347819"/>
          </a:xfrm>
        </p:grpSpPr>
        <p:sp>
          <p:nvSpPr>
            <p:cNvPr id="119" name="Line 25">
              <a:extLst>
                <a:ext uri="{FF2B5EF4-FFF2-40B4-BE49-F238E27FC236}">
                  <a16:creationId xmlns:a16="http://schemas.microsoft.com/office/drawing/2014/main" id="{B01853F8-9C51-F07D-ED92-07B24F3012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22661" y="3946525"/>
              <a:ext cx="130474" cy="3478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0" name="Line 25">
              <a:extLst>
                <a:ext uri="{FF2B5EF4-FFF2-40B4-BE49-F238E27FC236}">
                  <a16:creationId xmlns:a16="http://schemas.microsoft.com/office/drawing/2014/main" id="{98BF6495-C115-0153-04EF-35B11D7C2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2972" y="3957390"/>
              <a:ext cx="141257" cy="3369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F21A83C-F347-1F3F-4073-54BDAB16D424}"/>
              </a:ext>
            </a:extLst>
          </p:cNvPr>
          <p:cNvGrpSpPr/>
          <p:nvPr/>
        </p:nvGrpSpPr>
        <p:grpSpPr>
          <a:xfrm>
            <a:off x="2578503" y="3965725"/>
            <a:ext cx="371568" cy="347819"/>
            <a:chOff x="1122661" y="3946525"/>
            <a:chExt cx="371568" cy="347819"/>
          </a:xfrm>
        </p:grpSpPr>
        <p:sp>
          <p:nvSpPr>
            <p:cNvPr id="122" name="Line 25">
              <a:extLst>
                <a:ext uri="{FF2B5EF4-FFF2-40B4-BE49-F238E27FC236}">
                  <a16:creationId xmlns:a16="http://schemas.microsoft.com/office/drawing/2014/main" id="{273716A2-9DCA-CC58-3C3C-C61EA1BB6D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22661" y="3946525"/>
              <a:ext cx="130474" cy="3478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4" name="Line 25">
              <a:extLst>
                <a:ext uri="{FF2B5EF4-FFF2-40B4-BE49-F238E27FC236}">
                  <a16:creationId xmlns:a16="http://schemas.microsoft.com/office/drawing/2014/main" id="{58F700BD-9782-1E78-8A6C-6DBAC45BA0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2972" y="3957390"/>
              <a:ext cx="141257" cy="3369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5546B12E-9019-8595-A7A4-28A7ECC552E3}"/>
              </a:ext>
            </a:extLst>
          </p:cNvPr>
          <p:cNvGrpSpPr/>
          <p:nvPr/>
        </p:nvGrpSpPr>
        <p:grpSpPr>
          <a:xfrm>
            <a:off x="3302597" y="3937702"/>
            <a:ext cx="371568" cy="347819"/>
            <a:chOff x="1122661" y="3946525"/>
            <a:chExt cx="371568" cy="347819"/>
          </a:xfrm>
        </p:grpSpPr>
        <p:sp>
          <p:nvSpPr>
            <p:cNvPr id="138" name="Line 25">
              <a:extLst>
                <a:ext uri="{FF2B5EF4-FFF2-40B4-BE49-F238E27FC236}">
                  <a16:creationId xmlns:a16="http://schemas.microsoft.com/office/drawing/2014/main" id="{CDE37A06-7213-FFFA-5E60-C17DB7B263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22661" y="3946525"/>
              <a:ext cx="130474" cy="3478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9" name="Line 25">
              <a:extLst>
                <a:ext uri="{FF2B5EF4-FFF2-40B4-BE49-F238E27FC236}">
                  <a16:creationId xmlns:a16="http://schemas.microsoft.com/office/drawing/2014/main" id="{7455D2E8-DFB3-7CC0-30BF-AF8BCAD7FF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2972" y="3957390"/>
              <a:ext cx="141257" cy="3369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EBEF25ED-5E72-6517-DF60-2E1394F92561}"/>
                  </a:ext>
                </a:extLst>
              </p:cNvPr>
              <p:cNvSpPr/>
              <p:nvPr/>
            </p:nvSpPr>
            <p:spPr>
              <a:xfrm>
                <a:off x="76200" y="4191000"/>
                <a:ext cx="789863" cy="38292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p>
                            <m:sSupPr>
                              <m:ctrlP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sup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p>
                        </m:sub>
                      </m:sSub>
                      <m:r>
                        <a:rPr lang="en-US" altLang="en-US" sz="1800" b="0" i="1" smtClean="0">
                          <a:solidFill>
                            <a:srgbClr val="FF3D68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EBEF25ED-5E72-6517-DF60-2E1394F925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4191000"/>
                <a:ext cx="789863" cy="382925"/>
              </a:xfrm>
              <a:prstGeom prst="rect">
                <a:avLst/>
              </a:prstGeom>
              <a:blipFill>
                <a:blip r:embed="rId16"/>
                <a:stretch>
                  <a:fillRect r="-14286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3E0C8BEE-CEB2-905F-8BAE-A3CFC1C4D4CE}"/>
                  </a:ext>
                </a:extLst>
              </p:cNvPr>
              <p:cNvSpPr/>
              <p:nvPr/>
            </p:nvSpPr>
            <p:spPr>
              <a:xfrm>
                <a:off x="1142590" y="4484475"/>
                <a:ext cx="935443" cy="38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p>
                            <m:sSupPr>
                              <m:ctrlP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sup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p>
                        </m:sub>
                      </m:sSub>
                      <m:r>
                        <a:rPr lang="en-US" altLang="en-US" sz="1800" b="0" i="1" smtClean="0">
                          <a:solidFill>
                            <a:srgbClr val="FF3D68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3E0C8BEE-CEB2-905F-8BAE-A3CFC1C4D4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2590" y="4484475"/>
                <a:ext cx="935443" cy="382925"/>
              </a:xfrm>
              <a:prstGeom prst="rect">
                <a:avLst/>
              </a:prstGeom>
              <a:blipFill>
                <a:blip r:embed="rId17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5CCD659F-EDE1-08F8-7611-76E0D097CA54}"/>
                  </a:ext>
                </a:extLst>
              </p:cNvPr>
              <p:cNvSpPr/>
              <p:nvPr/>
            </p:nvSpPr>
            <p:spPr>
              <a:xfrm>
                <a:off x="2645957" y="4419600"/>
                <a:ext cx="935443" cy="38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p>
                            <m:sSupPr>
                              <m:ctrlPr>
                                <a:rPr lang="en-US" altLang="en-US" sz="1800" b="1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1800" b="1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sup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p>
                        </m:sub>
                      </m:sSub>
                      <m:r>
                        <a:rPr lang="en-US" altLang="en-US" sz="1800" b="0" i="1" smtClean="0">
                          <a:solidFill>
                            <a:srgbClr val="FF3D68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5CCD659F-EDE1-08F8-7611-76E0D097CA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5957" y="4419600"/>
                <a:ext cx="935443" cy="382925"/>
              </a:xfrm>
              <a:prstGeom prst="rect">
                <a:avLst/>
              </a:prstGeom>
              <a:blipFill>
                <a:blip r:embed="rId18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8C26E8D9-A4E8-4B33-9538-00FA89336471}"/>
                  </a:ext>
                </a:extLst>
              </p:cNvPr>
              <p:cNvSpPr/>
              <p:nvPr/>
            </p:nvSpPr>
            <p:spPr>
              <a:xfrm>
                <a:off x="3712757" y="4191000"/>
                <a:ext cx="935443" cy="38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p>
                            <m:sSupPr>
                              <m:ctrlPr>
                                <a:rPr lang="en-US" altLang="en-US" sz="1800" b="1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1800" b="1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sup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p>
                        </m:sub>
                      </m:sSub>
                      <m:r>
                        <a:rPr lang="en-US" altLang="en-US" sz="1800" b="0" i="1" smtClean="0">
                          <a:solidFill>
                            <a:srgbClr val="FF3D68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8C26E8D9-A4E8-4B33-9538-00FA893364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2757" y="4191000"/>
                <a:ext cx="935443" cy="382925"/>
              </a:xfrm>
              <a:prstGeom prst="rect">
                <a:avLst/>
              </a:prstGeom>
              <a:blipFill>
                <a:blip r:embed="rId1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7" name="Text Box 11">
            <a:extLst>
              <a:ext uri="{FF2B5EF4-FFF2-40B4-BE49-F238E27FC236}">
                <a16:creationId xmlns:a16="http://schemas.microsoft.com/office/drawing/2014/main" id="{DF63324A-0D7A-262D-5E39-8C0A44FE5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838200"/>
            <a:ext cx="89916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mc="http://schemas.openxmlformats.org/markup-compatibility/2006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charset="0"/>
                <a:ea typeface="ＭＳ Ｐゴシック" charset="0"/>
              </a:defRPr>
            </a:lvl9pPr>
          </a:lstStyle>
          <a:p>
            <a:pPr lvl="0"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Start with a collection of  samples which are </a:t>
            </a:r>
          </a:p>
          <a:p>
            <a:pPr lvl="0"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Either</a:t>
            </a:r>
            <a:r>
              <a:rPr lang="en-US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or</a:t>
            </a: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0">
              <a:defRPr/>
            </a:pPr>
            <a:endParaRPr lang="en-US" baseline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defRPr/>
            </a:pPr>
            <a:r>
              <a:rPr lang="en-US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plant them in level i+1, then answer the questions of D</a:t>
            </a:r>
          </a:p>
          <a:p>
            <a:pPr lvl="0"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Note: either </a:t>
            </a:r>
            <a:r>
              <a:rPr lang="en-US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are sampling in hybrid H</a:t>
            </a:r>
            <a:r>
              <a:rPr lang="en-US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 hybrid  H</a:t>
            </a:r>
            <a:r>
              <a:rPr lang="en-US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i-1</a:t>
            </a:r>
            <a:endParaRPr kumimoji="0" lang="en-US" sz="2400" u="none" strike="noStrike" kern="1200" cap="none" spc="0" normalizeH="0" baseline="-25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0" name="Subtitle 1">
            <a:extLst>
              <a:ext uri="{FF2B5EF4-FFF2-40B4-BE49-F238E27FC236}">
                <a16:creationId xmlns:a16="http://schemas.microsoft.com/office/drawing/2014/main" id="{625F020B-D42F-B0C2-DB28-5FC1D342AC3E}"/>
              </a:ext>
            </a:extLst>
          </p:cNvPr>
          <p:cNvSpPr txBox="1">
            <a:spLocks/>
          </p:cNvSpPr>
          <p:nvPr/>
        </p:nvSpPr>
        <p:spPr>
          <a:xfrm>
            <a:off x="251519" y="152400"/>
            <a:ext cx="8270777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Putting it together to obtain a contradiction?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rgbClr val="891637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63">
                <a:extLst>
                  <a:ext uri="{FF2B5EF4-FFF2-40B4-BE49-F238E27FC236}">
                    <a16:creationId xmlns:a16="http://schemas.microsoft.com/office/drawing/2014/main" id="{C8AFD0F5-A864-6E08-F860-D166C40F709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23521" y="1052191"/>
                <a:ext cx="9183688" cy="71480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altLang="en-US" sz="24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𝑮</m:t>
                        </m:r>
                        <m:d>
                          <m:dPr>
                            <m:ctrlPr>
                              <a:rPr lang="en-US" altLang="en-US" sz="2400" b="1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en-US" sz="2400" b="1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b="1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e>
                              <m:sub>
                                <m:r>
                                  <a:rPr lang="en-US" altLang="en-US" sz="2400" b="1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</m:e>
                        </m:d>
                        <m:r>
                          <a:rPr lang="en-US" altLang="en-US" sz="24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400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𝑮</m:t>
                        </m:r>
                        <m:d>
                          <m:dPr>
                            <m:ctrlPr>
                              <a:rPr lang="en-US" altLang="en-US" sz="24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en-US" sz="2400" b="1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b="1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e>
                              <m:sub>
                                <m:r>
                                  <a:rPr lang="en-US" altLang="en-US" sz="2400" b="1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b>
                            </m:sSub>
                          </m:e>
                        </m:d>
                        <m:r>
                          <a:rPr lang="en-US" altLang="en-US" sz="24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en-US" altLang="en-US" sz="2400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𝑮</m:t>
                        </m:r>
                        <m:d>
                          <m:dPr>
                            <m:ctrlPr>
                              <a:rPr lang="en-US" altLang="en-US" sz="2400" b="1" i="1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en-US" sz="2400" b="1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b="1" i="1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e>
                              <m:sub>
                                <m:r>
                                  <a:rPr lang="en-US" altLang="en-US" sz="2400" b="1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𝑳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altLang="en-US" sz="2400" b="1" dirty="0">
                    <a:solidFill>
                      <a:srgbClr val="0033CC"/>
                    </a:solidFill>
                    <a:ea typeface="Cambria Math" panose="02040503050406030204" pitchFamily="18" charset="0"/>
                  </a:rPr>
                  <a:t>               </a:t>
                </a:r>
                <a14:m>
                  <m:oMath xmlns:m="http://schemas.openxmlformats.org/officeDocument/2006/math">
                    <m:r>
                      <a:rPr lang="en-US" altLang="en-US" sz="2400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en-US" sz="24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altLang="en-US" sz="24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en-US" sz="2400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en-US" sz="24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altLang="en-US" sz="24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en-US" sz="2400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en-US" sz="24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altLang="en-US" sz="2400" b="1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𝑳</m:t>
                        </m:r>
                      </m:sub>
                    </m:sSub>
                    <m:r>
                      <a:rPr lang="en-US" altLang="en-US" sz="2400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1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3" name="Rectangle 63">
                <a:extLst>
                  <a:ext uri="{FF2B5EF4-FFF2-40B4-BE49-F238E27FC236}">
                    <a16:creationId xmlns:a16="http://schemas.microsoft.com/office/drawing/2014/main" id="{C8AFD0F5-A864-6E08-F860-D166C40F70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521" y="1052191"/>
                <a:ext cx="9183688" cy="71480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313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7D22E-8C68-3527-FD9B-9621F5541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 Box 11">
                <a:extLst>
                  <a:ext uri="{FF2B5EF4-FFF2-40B4-BE49-F238E27FC236}">
                    <a16:creationId xmlns:a16="http://schemas.microsoft.com/office/drawing/2014/main" id="{ED8AAD46-28E4-1847-9704-958FB706CE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872" y="2578913"/>
                <a:ext cx="403860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D6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Hybrid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𝒊</m:t>
                    </m:r>
                  </m:oMath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D68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 Box 11">
                <a:extLst>
                  <a:ext uri="{FF2B5EF4-FFF2-40B4-BE49-F238E27FC236}">
                    <a16:creationId xmlns:a16="http://schemas.microsoft.com/office/drawing/2014/main" id="{ED8AAD46-28E4-1847-9704-958FB706C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5872" y="2578913"/>
                <a:ext cx="4038600" cy="461665"/>
              </a:xfrm>
              <a:prstGeom prst="rect">
                <a:avLst/>
              </a:prstGeom>
              <a:blipFill>
                <a:blip r:embed="rId3"/>
                <a:stretch>
                  <a:fillRect t="-10811" b="-270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Rectangle 124">
            <a:extLst>
              <a:ext uri="{FF2B5EF4-FFF2-40B4-BE49-F238E27FC236}">
                <a16:creationId xmlns:a16="http://schemas.microsoft.com/office/drawing/2014/main" id="{0CC79C75-C574-C63D-D759-3A67B5C58D8A}"/>
              </a:ext>
            </a:extLst>
          </p:cNvPr>
          <p:cNvSpPr/>
          <p:nvPr/>
        </p:nvSpPr>
        <p:spPr bwMode="auto">
          <a:xfrm>
            <a:off x="76199" y="3059024"/>
            <a:ext cx="4535037" cy="369794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160A3432-706C-D888-8F3F-8B372685D4A5}"/>
              </a:ext>
            </a:extLst>
          </p:cNvPr>
          <p:cNvGrpSpPr/>
          <p:nvPr/>
        </p:nvGrpSpPr>
        <p:grpSpPr>
          <a:xfrm>
            <a:off x="693941" y="5915883"/>
            <a:ext cx="3301625" cy="483461"/>
            <a:chOff x="1447800" y="2069785"/>
            <a:chExt cx="3301625" cy="483461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FC7C4059-6CBC-7CF3-FFBC-9EAEF4CCE078}"/>
                </a:ext>
              </a:extLst>
            </p:cNvPr>
            <p:cNvSpPr/>
            <p:nvPr/>
          </p:nvSpPr>
          <p:spPr bwMode="auto">
            <a:xfrm>
              <a:off x="3373277" y="2096046"/>
              <a:ext cx="425624" cy="457200"/>
            </a:xfrm>
            <a:prstGeom prst="rect">
              <a:avLst/>
            </a:prstGeom>
            <a:solidFill>
              <a:schemeClr val="accent1">
                <a:alpha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3D68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endParaRPr>
            </a:p>
          </p:txBody>
        </p: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58D2B21E-0EA2-4D58-4E7A-E6EB857A2E2C}"/>
                </a:ext>
              </a:extLst>
            </p:cNvPr>
            <p:cNvGrpSpPr/>
            <p:nvPr/>
          </p:nvGrpSpPr>
          <p:grpSpPr>
            <a:xfrm>
              <a:off x="1447800" y="2069785"/>
              <a:ext cx="3301625" cy="483461"/>
              <a:chOff x="304800" y="4495800"/>
              <a:chExt cx="3301625" cy="483461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FCE110A7-65D0-D6E1-42ED-91489BEE5A74}"/>
                  </a:ext>
                </a:extLst>
              </p:cNvPr>
              <p:cNvSpPr/>
              <p:nvPr/>
            </p:nvSpPr>
            <p:spPr bwMode="auto">
              <a:xfrm>
                <a:off x="438372" y="4522061"/>
                <a:ext cx="3168053" cy="4572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3D68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0" name="Rectangle 63">
                    <a:extLst>
                      <a:ext uri="{FF2B5EF4-FFF2-40B4-BE49-F238E27FC236}">
                        <a16:creationId xmlns:a16="http://schemas.microsoft.com/office/drawing/2014/main" id="{79A8574F-2D01-F0DA-2F02-5D3C2211586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0" name="Rectangle 63">
                    <a:extLst>
                      <a:ext uri="{FF2B5EF4-FFF2-40B4-BE49-F238E27FC236}">
                        <a16:creationId xmlns:a16="http://schemas.microsoft.com/office/drawing/2014/main" id="{79A8574F-2D01-F0DA-2F02-5D3C2211586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1" name="Rectangle 63">
                    <a:extLst>
                      <a:ext uri="{FF2B5EF4-FFF2-40B4-BE49-F238E27FC236}">
                        <a16:creationId xmlns:a16="http://schemas.microsoft.com/office/drawing/2014/main" id="{028ADC09-9F5C-84FA-4632-74FAD2F9DE3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1" name="Rectangle 63">
                    <a:extLst>
                      <a:ext uri="{FF2B5EF4-FFF2-40B4-BE49-F238E27FC236}">
                        <a16:creationId xmlns:a16="http://schemas.microsoft.com/office/drawing/2014/main" id="{028ADC09-9F5C-84FA-4632-74FAD2F9DE3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2" name="Rectangle 63">
                    <a:extLst>
                      <a:ext uri="{FF2B5EF4-FFF2-40B4-BE49-F238E27FC236}">
                        <a16:creationId xmlns:a16="http://schemas.microsoft.com/office/drawing/2014/main" id="{A9A654F0-229D-EF0E-83F0-3C0A23E9258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2" name="Rectangle 63">
                    <a:extLst>
                      <a:ext uri="{FF2B5EF4-FFF2-40B4-BE49-F238E27FC236}">
                        <a16:creationId xmlns:a16="http://schemas.microsoft.com/office/drawing/2014/main" id="{A9A654F0-229D-EF0E-83F0-3C0A23E9258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3" name="Rectangle 63">
                    <a:extLst>
                      <a:ext uri="{FF2B5EF4-FFF2-40B4-BE49-F238E27FC236}">
                        <a16:creationId xmlns:a16="http://schemas.microsoft.com/office/drawing/2014/main" id="{0A9F73CF-E956-430B-9A4A-AEBF77FA6CD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D6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..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3" name="Rectangle 63">
                    <a:extLst>
                      <a:ext uri="{FF2B5EF4-FFF2-40B4-BE49-F238E27FC236}">
                        <a16:creationId xmlns:a16="http://schemas.microsoft.com/office/drawing/2014/main" id="{0A9F73CF-E956-430B-9A4A-AEBF77FA6CD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4" name="Rectangle 63">
                    <a:extLst>
                      <a:ext uri="{FF2B5EF4-FFF2-40B4-BE49-F238E27FC236}">
                        <a16:creationId xmlns:a16="http://schemas.microsoft.com/office/drawing/2014/main" id="{DF6A7260-9B0A-7D24-2D45-1B57F5CCE60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4" name="Rectangle 63">
                    <a:extLst>
                      <a:ext uri="{FF2B5EF4-FFF2-40B4-BE49-F238E27FC236}">
                        <a16:creationId xmlns:a16="http://schemas.microsoft.com/office/drawing/2014/main" id="{DF6A7260-9B0A-7D24-2D45-1B57F5CCE60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5" name="Rectangle 63">
                    <a:extLst>
                      <a:ext uri="{FF2B5EF4-FFF2-40B4-BE49-F238E27FC236}">
                        <a16:creationId xmlns:a16="http://schemas.microsoft.com/office/drawing/2014/main" id="{744EE66D-7F49-9BFE-25BA-7DBCB0D6B93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D6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5" name="Rectangle 63">
                    <a:extLst>
                      <a:ext uri="{FF2B5EF4-FFF2-40B4-BE49-F238E27FC236}">
                        <a16:creationId xmlns:a16="http://schemas.microsoft.com/office/drawing/2014/main" id="{744EE66D-7F49-9BFE-25BA-7DBCB0D6B93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6" name="Rectangle 63">
                    <a:extLst>
                      <a:ext uri="{FF2B5EF4-FFF2-40B4-BE49-F238E27FC236}">
                        <a16:creationId xmlns:a16="http://schemas.microsoft.com/office/drawing/2014/main" id="{032BC6F7-177E-F611-AE9C-4829DECCE52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sSup>
                              <m:sSupPr>
                                <m:ctrlP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D6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D6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n-US" sz="2000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ℓ</m:t>
                                </m:r>
                              </m:sup>
                            </m:sSup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136" name="Rectangle 63">
                    <a:extLst>
                      <a:ext uri="{FF2B5EF4-FFF2-40B4-BE49-F238E27FC236}">
                        <a16:creationId xmlns:a16="http://schemas.microsoft.com/office/drawing/2014/main" id="{032BC6F7-177E-F611-AE9C-4829DECCE52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989641D4-5476-D1B7-D485-91315B80CB42}"/>
              </a:ext>
            </a:extLst>
          </p:cNvPr>
          <p:cNvGrpSpPr/>
          <p:nvPr/>
        </p:nvGrpSpPr>
        <p:grpSpPr>
          <a:xfrm>
            <a:off x="362547" y="2026421"/>
            <a:ext cx="3763962" cy="3598435"/>
            <a:chOff x="2122488" y="2109788"/>
            <a:chExt cx="3763962" cy="3598435"/>
          </a:xfrm>
        </p:grpSpPr>
        <p:grpSp>
          <p:nvGrpSpPr>
            <p:cNvPr id="144" name="Group 3">
              <a:extLst>
                <a:ext uri="{FF2B5EF4-FFF2-40B4-BE49-F238E27FC236}">
                  <a16:creationId xmlns:a16="http://schemas.microsoft.com/office/drawing/2014/main" id="{DD123FE1-C9A1-6ECC-B008-F19AA6A7CD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0613" y="4342973"/>
              <a:ext cx="3525837" cy="1365250"/>
              <a:chOff x="1487" y="2176"/>
              <a:chExt cx="2221" cy="860"/>
            </a:xfrm>
          </p:grpSpPr>
          <p:sp>
            <p:nvSpPr>
              <p:cNvPr id="153" name="Oval 4">
                <a:extLst>
                  <a:ext uri="{FF2B5EF4-FFF2-40B4-BE49-F238E27FC236}">
                    <a16:creationId xmlns:a16="http://schemas.microsoft.com/office/drawing/2014/main" id="{D0A3C0ED-417A-139B-C00E-4CCDA109D5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4" name="Oval 5">
                <a:extLst>
                  <a:ext uri="{FF2B5EF4-FFF2-40B4-BE49-F238E27FC236}">
                    <a16:creationId xmlns:a16="http://schemas.microsoft.com/office/drawing/2014/main" id="{248E1C0B-CD66-FF5F-4464-C2785D11B1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5" name="Line 6">
                <a:extLst>
                  <a:ext uri="{FF2B5EF4-FFF2-40B4-BE49-F238E27FC236}">
                    <a16:creationId xmlns:a16="http://schemas.microsoft.com/office/drawing/2014/main" id="{DC3C7E12-9493-CD24-7B28-E80BDAEB43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4" y="2258"/>
                <a:ext cx="231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56" name="Line 7">
                <a:extLst>
                  <a:ext uri="{FF2B5EF4-FFF2-40B4-BE49-F238E27FC236}">
                    <a16:creationId xmlns:a16="http://schemas.microsoft.com/office/drawing/2014/main" id="{8A9C05B0-493C-0E36-876E-58F22B9135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0" y="2266"/>
                <a:ext cx="215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160" name="Group 11">
                <a:extLst>
                  <a:ext uri="{FF2B5EF4-FFF2-40B4-BE49-F238E27FC236}">
                    <a16:creationId xmlns:a16="http://schemas.microsoft.com/office/drawing/2014/main" id="{6C8E68B5-27C9-AA15-5B66-7BA8F26749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46" y="2186"/>
                <a:ext cx="392" cy="117"/>
                <a:chOff x="1964" y="1355"/>
                <a:chExt cx="392" cy="117"/>
              </a:xfrm>
            </p:grpSpPr>
            <p:sp>
              <p:nvSpPr>
                <p:cNvPr id="175" name="Oval 13">
                  <a:extLst>
                    <a:ext uri="{FF2B5EF4-FFF2-40B4-BE49-F238E27FC236}">
                      <a16:creationId xmlns:a16="http://schemas.microsoft.com/office/drawing/2014/main" id="{DBD81A91-250A-890D-1FF0-BD9ED16FC3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39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6" name="Oval 14">
                  <a:extLst>
                    <a:ext uri="{FF2B5EF4-FFF2-40B4-BE49-F238E27FC236}">
                      <a16:creationId xmlns:a16="http://schemas.microsoft.com/office/drawing/2014/main" id="{121235A4-B953-513F-A84B-FDE6A7F90B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grpSp>
            <p:nvGrpSpPr>
              <p:cNvPr id="161" name="Group 17">
                <a:extLst>
                  <a:ext uri="{FF2B5EF4-FFF2-40B4-BE49-F238E27FC236}">
                    <a16:creationId xmlns:a16="http://schemas.microsoft.com/office/drawing/2014/main" id="{29E7186D-151D-9C92-E939-4D539BEA72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61" y="2176"/>
                <a:ext cx="1209" cy="117"/>
                <a:chOff x="1469" y="1355"/>
                <a:chExt cx="1209" cy="117"/>
              </a:xfrm>
            </p:grpSpPr>
            <p:sp>
              <p:nvSpPr>
                <p:cNvPr id="170" name="Oval 19">
                  <a:extLst>
                    <a:ext uri="{FF2B5EF4-FFF2-40B4-BE49-F238E27FC236}">
                      <a16:creationId xmlns:a16="http://schemas.microsoft.com/office/drawing/2014/main" id="{C9809985-50CF-7F41-0F41-46EAD02E66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71" name="Oval 20">
                  <a:extLst>
                    <a:ext uri="{FF2B5EF4-FFF2-40B4-BE49-F238E27FC236}">
                      <a16:creationId xmlns:a16="http://schemas.microsoft.com/office/drawing/2014/main" id="{090FDDFD-67A2-A946-7EC7-2341A86640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69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sp>
            <p:nvSpPr>
              <p:cNvPr id="162" name="Oval 23">
                <a:extLst>
                  <a:ext uri="{FF2B5EF4-FFF2-40B4-BE49-F238E27FC236}">
                    <a16:creationId xmlns:a16="http://schemas.microsoft.com/office/drawing/2014/main" id="{C27DB8C2-894E-FECA-717E-C5888840E4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9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3" name="Oval 24">
                <a:extLst>
                  <a:ext uri="{FF2B5EF4-FFF2-40B4-BE49-F238E27FC236}">
                    <a16:creationId xmlns:a16="http://schemas.microsoft.com/office/drawing/2014/main" id="{9A594434-65ED-61DA-3DA5-5DF3EB19DE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7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4" name="Line 25">
                <a:extLst>
                  <a:ext uri="{FF2B5EF4-FFF2-40B4-BE49-F238E27FC236}">
                    <a16:creationId xmlns:a16="http://schemas.microsoft.com/office/drawing/2014/main" id="{887CCAB2-4615-A676-592C-35873B3701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4" y="2268"/>
                <a:ext cx="227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5" name="Line 26">
                <a:extLst>
                  <a:ext uri="{FF2B5EF4-FFF2-40B4-BE49-F238E27FC236}">
                    <a16:creationId xmlns:a16="http://schemas.microsoft.com/office/drawing/2014/main" id="{F472D149-AD4A-921F-D178-484DCD7641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5" y="2276"/>
                <a:ext cx="212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6" name="Oval 27">
                <a:extLst>
                  <a:ext uri="{FF2B5EF4-FFF2-40B4-BE49-F238E27FC236}">
                    <a16:creationId xmlns:a16="http://schemas.microsoft.com/office/drawing/2014/main" id="{16B19AB8-FBCC-73E5-5191-DD1943563D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7" name="Oval 28">
                <a:extLst>
                  <a:ext uri="{FF2B5EF4-FFF2-40B4-BE49-F238E27FC236}">
                    <a16:creationId xmlns:a16="http://schemas.microsoft.com/office/drawing/2014/main" id="{101D0595-4C34-D78E-94AC-E4463BF9F1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168" name="Oval 29">
                <a:extLst>
                  <a:ext uri="{FF2B5EF4-FFF2-40B4-BE49-F238E27FC236}">
                    <a16:creationId xmlns:a16="http://schemas.microsoft.com/office/drawing/2014/main" id="{4DB556E1-8D16-65FC-E032-B37845AE9E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</p:grpSp>
        <p:sp>
          <p:nvSpPr>
            <p:cNvPr id="145" name="Text Box 30">
              <a:extLst>
                <a:ext uri="{FF2B5EF4-FFF2-40B4-BE49-F238E27FC236}">
                  <a16:creationId xmlns:a16="http://schemas.microsoft.com/office/drawing/2014/main" id="{C2F52A8D-67B4-CAF3-ABCA-F7D9C8A392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488" y="2109788"/>
              <a:ext cx="33496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rtl="1">
                <a:defRPr/>
              </a:pPr>
              <a:endParaRPr lang="en-US">
                <a:latin typeface="Symbol" charset="0"/>
                <a:ea typeface="MS PGothic" charset="0"/>
                <a:cs typeface="MS PGothic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23DDA0C7-C6C6-A672-EF05-E65E6E787B3B}"/>
                    </a:ext>
                  </a:extLst>
                </p:cNvPr>
                <p:cNvSpPr/>
                <p:nvPr/>
              </p:nvSpPr>
              <p:spPr>
                <a:xfrm>
                  <a:off x="2457450" y="3502029"/>
                  <a:ext cx="555729" cy="41537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en-US" sz="2000" b="0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000" b="0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altLang="en-US" sz="2000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en-US" sz="2000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sup>
                                <m:r>
                                  <a:rPr lang="en-US" altLang="en-US" sz="2000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p>
                            </m:sSup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3D68"/>
                    </a:solidFill>
                  </a:endParaRPr>
                </a:p>
              </p:txBody>
            </p:sp>
          </mc:Choice>
          <mc:Fallback xmlns=""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23DDA0C7-C6C6-A672-EF05-E65E6E787B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7450" y="3502029"/>
                  <a:ext cx="555729" cy="415370"/>
                </a:xfrm>
                <a:prstGeom prst="rect">
                  <a:avLst/>
                </a:prstGeom>
                <a:blipFill>
                  <a:blip r:embed="rId11"/>
                  <a:stretch>
                    <a:fillRect b="-30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226826E9-B15C-E2E5-C339-6B4C26E0C0CF}"/>
                  </a:ext>
                </a:extLst>
              </p:cNvPr>
              <p:cNvSpPr/>
              <p:nvPr/>
            </p:nvSpPr>
            <p:spPr>
              <a:xfrm>
                <a:off x="3501754" y="3457911"/>
                <a:ext cx="555730" cy="4138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000" b="0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000" b="0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sSup>
                          <m:sSupPr>
                            <m:ctrlPr>
                              <a:rPr lang="en-US" altLang="en-US" sz="2000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000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  <m:sup>
                            <m:r>
                              <a:rPr lang="en-US" altLang="en-US" sz="2000" b="1" i="1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en-US" sz="2000" dirty="0">
                    <a:solidFill>
                      <a:srgbClr val="FF3D68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sz="2000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226826E9-B15C-E2E5-C339-6B4C26E0C0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1754" y="3457911"/>
                <a:ext cx="555730" cy="413896"/>
              </a:xfrm>
              <a:prstGeom prst="rect">
                <a:avLst/>
              </a:prstGeom>
              <a:blipFill>
                <a:blip r:embed="rId12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Oval 13">
            <a:extLst>
              <a:ext uri="{FF2B5EF4-FFF2-40B4-BE49-F238E27FC236}">
                <a16:creationId xmlns:a16="http://schemas.microsoft.com/office/drawing/2014/main" id="{22F99B41-0EB5-EDC5-295E-3B9AFA816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2" name="Oval 20">
            <a:extLst>
              <a:ext uri="{FF2B5EF4-FFF2-40B4-BE49-F238E27FC236}">
                <a16:creationId xmlns:a16="http://schemas.microsoft.com/office/drawing/2014/main" id="{9BB9BBAB-88DA-8F75-AE9F-5C32674F5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7" y="4263000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3" name="Oval 13">
            <a:extLst>
              <a:ext uri="{FF2B5EF4-FFF2-40B4-BE49-F238E27FC236}">
                <a16:creationId xmlns:a16="http://schemas.microsoft.com/office/drawing/2014/main" id="{DAEB68E3-6824-CD30-3BA7-8C1ECDF95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4" name="Oval 13">
            <a:extLst>
              <a:ext uri="{FF2B5EF4-FFF2-40B4-BE49-F238E27FC236}">
                <a16:creationId xmlns:a16="http://schemas.microsoft.com/office/drawing/2014/main" id="{80062795-7BD2-55CD-319C-F73071EDB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2262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 Box 11">
                <a:extLst>
                  <a:ext uri="{FF2B5EF4-FFF2-40B4-BE49-F238E27FC236}">
                    <a16:creationId xmlns:a16="http://schemas.microsoft.com/office/drawing/2014/main" id="{B1DC1790-5A09-63EF-A4CF-1C9DC9D201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26017" y="2590650"/>
                <a:ext cx="403860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D68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Hybrid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𝒊</m:t>
                    </m:r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+</m:t>
                    </m:r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D68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4" name="Text Box 11">
                <a:extLst>
                  <a:ext uri="{FF2B5EF4-FFF2-40B4-BE49-F238E27FC236}">
                    <a16:creationId xmlns:a16="http://schemas.microsoft.com/office/drawing/2014/main" id="{B1DC1790-5A09-63EF-A4CF-1C9DC9D201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6017" y="2590650"/>
                <a:ext cx="4038600" cy="461665"/>
              </a:xfrm>
              <a:prstGeom prst="rect">
                <a:avLst/>
              </a:prstGeom>
              <a:blipFill>
                <a:blip r:embed="rId13"/>
                <a:stretch>
                  <a:fillRect t="-10811" b="-270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Rectangle 67">
            <a:extLst>
              <a:ext uri="{FF2B5EF4-FFF2-40B4-BE49-F238E27FC236}">
                <a16:creationId xmlns:a16="http://schemas.microsoft.com/office/drawing/2014/main" id="{BC4C1539-DC50-1D5B-CF49-65F83670F0D5}"/>
              </a:ext>
            </a:extLst>
          </p:cNvPr>
          <p:cNvSpPr/>
          <p:nvPr/>
        </p:nvSpPr>
        <p:spPr bwMode="auto">
          <a:xfrm>
            <a:off x="4724400" y="3059024"/>
            <a:ext cx="4199142" cy="369794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1D5BE05-1A46-8FAF-77DE-1E9CF154B45C}"/>
              </a:ext>
            </a:extLst>
          </p:cNvPr>
          <p:cNvGrpSpPr/>
          <p:nvPr/>
        </p:nvGrpSpPr>
        <p:grpSpPr>
          <a:xfrm>
            <a:off x="5189741" y="5915883"/>
            <a:ext cx="3301625" cy="483461"/>
            <a:chOff x="1447800" y="2069785"/>
            <a:chExt cx="3301625" cy="483461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2E548926-D5EA-052D-1CCC-DBB58A87184B}"/>
                </a:ext>
              </a:extLst>
            </p:cNvPr>
            <p:cNvSpPr/>
            <p:nvPr/>
          </p:nvSpPr>
          <p:spPr bwMode="auto">
            <a:xfrm>
              <a:off x="3373277" y="2096046"/>
              <a:ext cx="425624" cy="457200"/>
            </a:xfrm>
            <a:prstGeom prst="rect">
              <a:avLst/>
            </a:prstGeom>
            <a:solidFill>
              <a:schemeClr val="accent1">
                <a:alpha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3D68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+mn-cs"/>
              </a:endParaRP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95A05A24-FF5C-2D8A-7A05-CAD8A8B28540}"/>
                </a:ext>
              </a:extLst>
            </p:cNvPr>
            <p:cNvGrpSpPr/>
            <p:nvPr/>
          </p:nvGrpSpPr>
          <p:grpSpPr>
            <a:xfrm>
              <a:off x="1447800" y="2069785"/>
              <a:ext cx="3301625" cy="483461"/>
              <a:chOff x="304800" y="4495800"/>
              <a:chExt cx="3301625" cy="483461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DAE106FB-E4A9-CAB5-F14A-8A93E17E5038}"/>
                  </a:ext>
                </a:extLst>
              </p:cNvPr>
              <p:cNvSpPr/>
              <p:nvPr/>
            </p:nvSpPr>
            <p:spPr bwMode="auto">
              <a:xfrm>
                <a:off x="438372" y="4522061"/>
                <a:ext cx="3168053" cy="4572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3D68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Rectangle 63">
                    <a:extLst>
                      <a:ext uri="{FF2B5EF4-FFF2-40B4-BE49-F238E27FC236}">
                        <a16:creationId xmlns:a16="http://schemas.microsoft.com/office/drawing/2014/main" id="{DE59A97C-2C55-2CB1-0921-775C892AF1F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3" name="Rectangle 63">
                    <a:extLst>
                      <a:ext uri="{FF2B5EF4-FFF2-40B4-BE49-F238E27FC236}">
                        <a16:creationId xmlns:a16="http://schemas.microsoft.com/office/drawing/2014/main" id="{DE59A97C-2C55-2CB1-0921-775C892AF1F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4800" y="4561641"/>
                    <a:ext cx="717376" cy="37803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Rectangle 63">
                    <a:extLst>
                      <a:ext uri="{FF2B5EF4-FFF2-40B4-BE49-F238E27FC236}">
                        <a16:creationId xmlns:a16="http://schemas.microsoft.com/office/drawing/2014/main" id="{CB02CA81-7009-FF58-468F-6B8E959031E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4" name="Rectangle 63">
                    <a:extLst>
                      <a:ext uri="{FF2B5EF4-FFF2-40B4-BE49-F238E27FC236}">
                        <a16:creationId xmlns:a16="http://schemas.microsoft.com/office/drawing/2014/main" id="{CB02CA81-7009-FF58-468F-6B8E959031E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0424" y="4572000"/>
                    <a:ext cx="717376" cy="37803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Rectangle 63">
                    <a:extLst>
                      <a:ext uri="{FF2B5EF4-FFF2-40B4-BE49-F238E27FC236}">
                        <a16:creationId xmlns:a16="http://schemas.microsoft.com/office/drawing/2014/main" id="{1B3B5C51-0C93-4FA5-DE95-F4CB444FF91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5" name="Rectangle 63">
                    <a:extLst>
                      <a:ext uri="{FF2B5EF4-FFF2-40B4-BE49-F238E27FC236}">
                        <a16:creationId xmlns:a16="http://schemas.microsoft.com/office/drawing/2014/main" id="{1B3B5C51-0C93-4FA5-DE95-F4CB444FF91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3000" y="4572000"/>
                    <a:ext cx="717376" cy="37803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Rectangle 63">
                    <a:extLst>
                      <a:ext uri="{FF2B5EF4-FFF2-40B4-BE49-F238E27FC236}">
                        <a16:creationId xmlns:a16="http://schemas.microsoft.com/office/drawing/2014/main" id="{C3C35804-6102-251B-C1BB-CAA37AACDED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D6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..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6" name="Rectangle 63">
                    <a:extLst>
                      <a:ext uri="{FF2B5EF4-FFF2-40B4-BE49-F238E27FC236}">
                        <a16:creationId xmlns:a16="http://schemas.microsoft.com/office/drawing/2014/main" id="{C3C35804-6102-251B-C1BB-CAA37AACDED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00200" y="4572000"/>
                    <a:ext cx="717376" cy="37803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Rectangle 63">
                    <a:extLst>
                      <a:ext uri="{FF2B5EF4-FFF2-40B4-BE49-F238E27FC236}">
                        <a16:creationId xmlns:a16="http://schemas.microsoft.com/office/drawing/2014/main" id="{10A11603-D620-895F-2796-4BF2B3B0435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7" name="Rectangle 63">
                    <a:extLst>
                      <a:ext uri="{FF2B5EF4-FFF2-40B4-BE49-F238E27FC236}">
                        <a16:creationId xmlns:a16="http://schemas.microsoft.com/office/drawing/2014/main" id="{10A11603-D620-895F-2796-4BF2B3B0435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5824" y="4572000"/>
                    <a:ext cx="717376" cy="37803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2258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Rectangle 63">
                    <a:extLst>
                      <a:ext uri="{FF2B5EF4-FFF2-40B4-BE49-F238E27FC236}">
                        <a16:creationId xmlns:a16="http://schemas.microsoft.com/office/drawing/2014/main" id="{348D6D6E-F9D5-97BB-8F19-38F38EB8B40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3D6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…</m:t>
                          </m:r>
                        </m:oMath>
                      </m:oMathPara>
                    </a14:m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8" name="Rectangle 63">
                    <a:extLst>
                      <a:ext uri="{FF2B5EF4-FFF2-40B4-BE49-F238E27FC236}">
                        <a16:creationId xmlns:a16="http://schemas.microsoft.com/office/drawing/2014/main" id="{348D6D6E-F9D5-97BB-8F19-38F38EB8B40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83024" y="4495800"/>
                    <a:ext cx="717376" cy="37803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Rectangle 63">
                    <a:extLst>
                      <a:ext uri="{FF2B5EF4-FFF2-40B4-BE49-F238E27FC236}">
                        <a16:creationId xmlns:a16="http://schemas.microsoft.com/office/drawing/2014/main" id="{6B332AE6-84F4-FCEF-9697-8ECDEAB1765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noFill/>
                </p:spPr>
                <p:txBody>
                  <a:bodyPr vert="horz" lIns="91440" tIns="45720" rIns="91440" bIns="45720" rtlCol="0" anchor="ctr">
                    <a:noAutofit/>
                  </a:bodyPr>
                  <a:lstStyle>
                    <a:lvl1pPr algn="ctr" defTabSz="914400" rtl="0" eaLnBrk="1" latinLnBrk="0" hangingPunct="1">
                      <a:spcBef>
                        <a:spcPct val="0"/>
                      </a:spcBef>
                      <a:buNone/>
                      <a:defRPr sz="4400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defRPr>
                    </a:lvl1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3D6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b>
                            <m:sSup>
                              <m:sSupPr>
                                <m:ctrlP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D6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0" lang="en-US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3D6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n-US" sz="2000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ℓ</m:t>
                                </m:r>
                              </m:sup>
                            </m:sSup>
                          </m:sub>
                        </m:sSub>
                      </m:oMath>
                    </a14:m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3D68"/>
                        </a:solidFill>
                        <a:effectLst/>
                        <a:uLnTx/>
                        <a:uFillTx/>
                        <a:latin typeface="American Typewriter" charset="0"/>
                        <a:ea typeface="American Typewriter" charset="0"/>
                        <a:cs typeface="American Typewriter" charset="0"/>
                      </a:rPr>
                      <a:t> </a:t>
                    </a:r>
                    <a:endParaRPr kumimoji="0" lang="en-US" alt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3D68"/>
                      </a:solidFill>
                      <a:effectLst/>
                      <a:uLnTx/>
                      <a:uFillTx/>
                      <a:latin typeface="American Typewriter" charset="0"/>
                      <a:ea typeface="American Typewriter" charset="0"/>
                      <a:cs typeface="American Typewriter" charset="0"/>
                    </a:endParaRPr>
                  </a:p>
                </p:txBody>
              </p:sp>
            </mc:Choice>
            <mc:Fallback xmlns="">
              <p:sp>
                <p:nvSpPr>
                  <p:cNvPr id="79" name="Rectangle 63">
                    <a:extLst>
                      <a:ext uri="{FF2B5EF4-FFF2-40B4-BE49-F238E27FC236}">
                        <a16:creationId xmlns:a16="http://schemas.microsoft.com/office/drawing/2014/main" id="{6B332AE6-84F4-FCEF-9697-8ECDEAB1765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89049" y="4573050"/>
                    <a:ext cx="717376" cy="37803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193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DE2194D-B17D-A502-F999-79ABB4E63543}"/>
              </a:ext>
            </a:extLst>
          </p:cNvPr>
          <p:cNvGrpSpPr/>
          <p:nvPr/>
        </p:nvGrpSpPr>
        <p:grpSpPr>
          <a:xfrm>
            <a:off x="4858347" y="2026421"/>
            <a:ext cx="3763962" cy="3598435"/>
            <a:chOff x="2122488" y="2109788"/>
            <a:chExt cx="3763962" cy="3598435"/>
          </a:xfrm>
        </p:grpSpPr>
        <p:grpSp>
          <p:nvGrpSpPr>
            <p:cNvPr id="81" name="Group 3">
              <a:extLst>
                <a:ext uri="{FF2B5EF4-FFF2-40B4-BE49-F238E27FC236}">
                  <a16:creationId xmlns:a16="http://schemas.microsoft.com/office/drawing/2014/main" id="{014F02FF-03A0-2ED8-9729-66536B5667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0613" y="4342973"/>
              <a:ext cx="3525837" cy="1365250"/>
              <a:chOff x="1487" y="2176"/>
              <a:chExt cx="2221" cy="860"/>
            </a:xfrm>
          </p:grpSpPr>
          <p:sp>
            <p:nvSpPr>
              <p:cNvPr id="84" name="Oval 4">
                <a:extLst>
                  <a:ext uri="{FF2B5EF4-FFF2-40B4-BE49-F238E27FC236}">
                    <a16:creationId xmlns:a16="http://schemas.microsoft.com/office/drawing/2014/main" id="{FBB11667-7AE0-EEBC-E649-A4FBF45D3B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85" name="Oval 5">
                <a:extLst>
                  <a:ext uri="{FF2B5EF4-FFF2-40B4-BE49-F238E27FC236}">
                    <a16:creationId xmlns:a16="http://schemas.microsoft.com/office/drawing/2014/main" id="{37B992DB-8287-0B08-D759-36916CF144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2909"/>
                <a:ext cx="102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86" name="Line 6">
                <a:extLst>
                  <a:ext uri="{FF2B5EF4-FFF2-40B4-BE49-F238E27FC236}">
                    <a16:creationId xmlns:a16="http://schemas.microsoft.com/office/drawing/2014/main" id="{23CC1979-C215-A43F-00DC-3591F4F7A9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4" y="2258"/>
                <a:ext cx="231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87" name="Line 7">
                <a:extLst>
                  <a:ext uri="{FF2B5EF4-FFF2-40B4-BE49-F238E27FC236}">
                    <a16:creationId xmlns:a16="http://schemas.microsoft.com/office/drawing/2014/main" id="{F2A84EC9-A187-2E55-27A9-81896530ED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0" y="2266"/>
                <a:ext cx="215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grpSp>
            <p:nvGrpSpPr>
              <p:cNvPr id="88" name="Group 11">
                <a:extLst>
                  <a:ext uri="{FF2B5EF4-FFF2-40B4-BE49-F238E27FC236}">
                    <a16:creationId xmlns:a16="http://schemas.microsoft.com/office/drawing/2014/main" id="{62F105DC-EEF4-5A72-F00C-6DCD79EE44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46" y="2186"/>
                <a:ext cx="392" cy="117"/>
                <a:chOff x="1964" y="1355"/>
                <a:chExt cx="392" cy="117"/>
              </a:xfrm>
            </p:grpSpPr>
            <p:sp>
              <p:nvSpPr>
                <p:cNvPr id="99" name="Oval 13">
                  <a:extLst>
                    <a:ext uri="{FF2B5EF4-FFF2-40B4-BE49-F238E27FC236}">
                      <a16:creationId xmlns:a16="http://schemas.microsoft.com/office/drawing/2014/main" id="{588CCA57-5BAE-7395-1F60-B2AF7F5049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39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100" name="Oval 14">
                  <a:extLst>
                    <a:ext uri="{FF2B5EF4-FFF2-40B4-BE49-F238E27FC236}">
                      <a16:creationId xmlns:a16="http://schemas.microsoft.com/office/drawing/2014/main" id="{0CAD85F3-2732-5D62-6C49-B82D9E450E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grpSp>
            <p:nvGrpSpPr>
              <p:cNvPr id="89" name="Group 17">
                <a:extLst>
                  <a:ext uri="{FF2B5EF4-FFF2-40B4-BE49-F238E27FC236}">
                    <a16:creationId xmlns:a16="http://schemas.microsoft.com/office/drawing/2014/main" id="{6AA33A16-6BDB-8415-A80D-E34082A386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61" y="2176"/>
                <a:ext cx="1209" cy="117"/>
                <a:chOff x="1469" y="1355"/>
                <a:chExt cx="1209" cy="117"/>
              </a:xfrm>
            </p:grpSpPr>
            <p:sp>
              <p:nvSpPr>
                <p:cNvPr id="97" name="Oval 19">
                  <a:extLst>
                    <a:ext uri="{FF2B5EF4-FFF2-40B4-BE49-F238E27FC236}">
                      <a16:creationId xmlns:a16="http://schemas.microsoft.com/office/drawing/2014/main" id="{09224EF8-19F1-30FC-8182-BA773F303A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1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  <p:sp>
              <p:nvSpPr>
                <p:cNvPr id="98" name="Oval 20">
                  <a:extLst>
                    <a:ext uri="{FF2B5EF4-FFF2-40B4-BE49-F238E27FC236}">
                      <a16:creationId xmlns:a16="http://schemas.microsoft.com/office/drawing/2014/main" id="{E04D46AC-09AA-1119-A445-69FBF491DA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69" y="1355"/>
                  <a:ext cx="117" cy="117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 New Roman" charset="0"/>
                    <a:ea typeface="MS PGothic" charset="0"/>
                    <a:cs typeface="MS PGothic" charset="0"/>
                  </a:endParaRPr>
                </a:p>
              </p:txBody>
            </p:sp>
          </p:grpSp>
          <p:sp>
            <p:nvSpPr>
              <p:cNvPr id="90" name="Oval 23">
                <a:extLst>
                  <a:ext uri="{FF2B5EF4-FFF2-40B4-BE49-F238E27FC236}">
                    <a16:creationId xmlns:a16="http://schemas.microsoft.com/office/drawing/2014/main" id="{96D66255-7F04-4FD2-F16F-70960E9CAC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9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1" name="Oval 24">
                <a:extLst>
                  <a:ext uri="{FF2B5EF4-FFF2-40B4-BE49-F238E27FC236}">
                    <a16:creationId xmlns:a16="http://schemas.microsoft.com/office/drawing/2014/main" id="{3A73E85E-6414-BD19-204C-4D9E2B49ED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7" y="2919"/>
                <a:ext cx="100" cy="11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2" name="Line 25">
                <a:extLst>
                  <a:ext uri="{FF2B5EF4-FFF2-40B4-BE49-F238E27FC236}">
                    <a16:creationId xmlns:a16="http://schemas.microsoft.com/office/drawing/2014/main" id="{FE0C3584-FC14-B976-DB45-BC5BE38B14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44" y="2268"/>
                <a:ext cx="227" cy="6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3" name="Line 26">
                <a:extLst>
                  <a:ext uri="{FF2B5EF4-FFF2-40B4-BE49-F238E27FC236}">
                    <a16:creationId xmlns:a16="http://schemas.microsoft.com/office/drawing/2014/main" id="{C52A8385-122F-70DD-2433-8E37E73D76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5" y="2276"/>
                <a:ext cx="212" cy="6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4" name="Oval 27">
                <a:extLst>
                  <a:ext uri="{FF2B5EF4-FFF2-40B4-BE49-F238E27FC236}">
                    <a16:creationId xmlns:a16="http://schemas.microsoft.com/office/drawing/2014/main" id="{A9A08FA9-FFAC-E6AF-43C8-69C9023F86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5" name="Oval 28">
                <a:extLst>
                  <a:ext uri="{FF2B5EF4-FFF2-40B4-BE49-F238E27FC236}">
                    <a16:creationId xmlns:a16="http://schemas.microsoft.com/office/drawing/2014/main" id="{69EB0A79-6A21-14C7-ED13-3398D5F0D2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  <p:sp>
            <p:nvSpPr>
              <p:cNvPr id="96" name="Oval 29">
                <a:extLst>
                  <a:ext uri="{FF2B5EF4-FFF2-40B4-BE49-F238E27FC236}">
                    <a16:creationId xmlns:a16="http://schemas.microsoft.com/office/drawing/2014/main" id="{2272D8C7-FFAC-1C70-23E4-AC0A975D9A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7" y="2945"/>
                <a:ext cx="53" cy="7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  <a:ea typeface="MS PGothic" charset="0"/>
                  <a:cs typeface="MS PGothic" charset="0"/>
                </a:endParaRPr>
              </a:p>
            </p:txBody>
          </p:sp>
        </p:grpSp>
        <p:sp>
          <p:nvSpPr>
            <p:cNvPr id="82" name="Text Box 30">
              <a:extLst>
                <a:ext uri="{FF2B5EF4-FFF2-40B4-BE49-F238E27FC236}">
                  <a16:creationId xmlns:a16="http://schemas.microsoft.com/office/drawing/2014/main" id="{A353797F-947B-521A-906F-3858CDF863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488" y="2109788"/>
              <a:ext cx="33496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rtl="1">
                <a:defRPr/>
              </a:pPr>
              <a:endParaRPr lang="en-US">
                <a:latin typeface="Symbol" charset="0"/>
                <a:ea typeface="MS PGothic" charset="0"/>
                <a:cs typeface="MS PGothic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9B552759-92C9-845B-CF8B-F850E0A2D51D}"/>
                    </a:ext>
                  </a:extLst>
                </p:cNvPr>
                <p:cNvSpPr/>
                <p:nvPr/>
              </p:nvSpPr>
              <p:spPr>
                <a:xfrm>
                  <a:off x="2140941" y="4175427"/>
                  <a:ext cx="629916" cy="47994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en-US" b="0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altLang="en-US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en-US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sup>
                                <m:r>
                                  <a:rPr lang="en-US" altLang="en-US" b="1" i="1">
                                    <a:solidFill>
                                      <a:srgbClr val="FF3D68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p>
                            </m:sSup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3D68"/>
                    </a:solidFill>
                  </a:endParaRPr>
                </a:p>
              </p:txBody>
            </p:sp>
          </mc:Choice>
          <mc:Fallback xmlns=""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9B552759-92C9-845B-CF8B-F850E0A2D51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40941" y="4175427"/>
                  <a:ext cx="629916" cy="479940"/>
                </a:xfrm>
                <a:prstGeom prst="rect">
                  <a:avLst/>
                </a:prstGeom>
                <a:blipFill>
                  <a:blip r:embed="rId14"/>
                  <a:stretch>
                    <a:fillRect b="-78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633C6026-CCB8-AAFD-FB69-353516B1AB68}"/>
                  </a:ext>
                </a:extLst>
              </p:cNvPr>
              <p:cNvSpPr/>
              <p:nvPr/>
            </p:nvSpPr>
            <p:spPr>
              <a:xfrm>
                <a:off x="8285484" y="4017592"/>
                <a:ext cx="629916" cy="4782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solidFill>
                              <a:srgbClr val="FF3D68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sSup>
                          <m:sSupPr>
                            <m:ctrlP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b="1" i="1" smtClean="0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  <m:sup>
                            <m:r>
                              <a:rPr lang="en-US" altLang="en-US" b="1" i="1">
                                <a:solidFill>
                                  <a:srgbClr val="FF3D68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altLang="en-US" dirty="0">
                    <a:solidFill>
                      <a:srgbClr val="FF3D68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lang="en-US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633C6026-CCB8-AAFD-FB69-353516B1AB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5484" y="4017592"/>
                <a:ext cx="629916" cy="478208"/>
              </a:xfrm>
              <a:prstGeom prst="rect">
                <a:avLst/>
              </a:prstGeom>
              <a:blipFill>
                <a:blip r:embed="rId15"/>
                <a:stretch>
                  <a:fillRect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Oval 13">
            <a:extLst>
              <a:ext uri="{FF2B5EF4-FFF2-40B4-BE49-F238E27FC236}">
                <a16:creationId xmlns:a16="http://schemas.microsoft.com/office/drawing/2014/main" id="{46421078-3707-B398-4002-D669C8711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09" name="Oval 20">
            <a:extLst>
              <a:ext uri="{FF2B5EF4-FFF2-40B4-BE49-F238E27FC236}">
                <a16:creationId xmlns:a16="http://schemas.microsoft.com/office/drawing/2014/main" id="{F5FBCD95-996A-ACE6-2BC0-4E8E42F54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2237" y="4263000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0" name="Oval 13">
            <a:extLst>
              <a:ext uri="{FF2B5EF4-FFF2-40B4-BE49-F238E27FC236}">
                <a16:creationId xmlns:a16="http://schemas.microsoft.com/office/drawing/2014/main" id="{7AD3D24F-3C8C-73ED-114B-13D1BDCCA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1" name="Oval 13">
            <a:extLst>
              <a:ext uri="{FF2B5EF4-FFF2-40B4-BE49-F238E27FC236}">
                <a16:creationId xmlns:a16="http://schemas.microsoft.com/office/drawing/2014/main" id="{6E6D3AA8-EEEE-070B-3A3A-52A6BBC73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8062" y="4278875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2" name="Oval 14">
            <a:extLst>
              <a:ext uri="{FF2B5EF4-FFF2-40B4-BE49-F238E27FC236}">
                <a16:creationId xmlns:a16="http://schemas.microsoft.com/office/drawing/2014/main" id="{9A8001AC-2832-C8C3-57A0-5489ACA58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550" y="3776662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3" name="Oval 19">
            <a:extLst>
              <a:ext uri="{FF2B5EF4-FFF2-40B4-BE49-F238E27FC236}">
                <a16:creationId xmlns:a16="http://schemas.microsoft.com/office/drawing/2014/main" id="{06072BDF-07C3-FCF5-7831-C1AFC3761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663" y="3760787"/>
            <a:ext cx="185737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4" name="Oval 14">
            <a:extLst>
              <a:ext uri="{FF2B5EF4-FFF2-40B4-BE49-F238E27FC236}">
                <a16:creationId xmlns:a16="http://schemas.microsoft.com/office/drawing/2014/main" id="{5D458AD2-44D3-15A7-77C5-7497EDD9D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776662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15" name="Oval 14">
            <a:extLst>
              <a:ext uri="{FF2B5EF4-FFF2-40B4-BE49-F238E27FC236}">
                <a16:creationId xmlns:a16="http://schemas.microsoft.com/office/drawing/2014/main" id="{94674931-F0D1-FD20-3018-E2F454353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776662"/>
            <a:ext cx="185738" cy="18573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  <a:ea typeface="MS PGothic" charset="0"/>
              <a:cs typeface="MS PGothic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8C0CCD1-659A-7D6B-5482-0AEF80856F90}"/>
              </a:ext>
            </a:extLst>
          </p:cNvPr>
          <p:cNvGrpSpPr/>
          <p:nvPr/>
        </p:nvGrpSpPr>
        <p:grpSpPr>
          <a:xfrm>
            <a:off x="1122661" y="3946525"/>
            <a:ext cx="371568" cy="347819"/>
            <a:chOff x="1122661" y="3946525"/>
            <a:chExt cx="371568" cy="347819"/>
          </a:xfrm>
        </p:grpSpPr>
        <p:sp>
          <p:nvSpPr>
            <p:cNvPr id="116" name="Line 25">
              <a:extLst>
                <a:ext uri="{FF2B5EF4-FFF2-40B4-BE49-F238E27FC236}">
                  <a16:creationId xmlns:a16="http://schemas.microsoft.com/office/drawing/2014/main" id="{5F918CC5-9A84-9576-05DF-4046ADB929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22661" y="3946525"/>
              <a:ext cx="130474" cy="3478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17" name="Line 25">
              <a:extLst>
                <a:ext uri="{FF2B5EF4-FFF2-40B4-BE49-F238E27FC236}">
                  <a16:creationId xmlns:a16="http://schemas.microsoft.com/office/drawing/2014/main" id="{60A96D8D-1DF7-69D6-C84A-8D52192102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2972" y="3957390"/>
              <a:ext cx="141257" cy="3369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92533451-876E-904D-73F0-8C180EEA2D51}"/>
              </a:ext>
            </a:extLst>
          </p:cNvPr>
          <p:cNvGrpSpPr/>
          <p:nvPr/>
        </p:nvGrpSpPr>
        <p:grpSpPr>
          <a:xfrm>
            <a:off x="1956348" y="3951957"/>
            <a:ext cx="371568" cy="347819"/>
            <a:chOff x="1122661" y="3946525"/>
            <a:chExt cx="371568" cy="347819"/>
          </a:xfrm>
        </p:grpSpPr>
        <p:sp>
          <p:nvSpPr>
            <p:cNvPr id="119" name="Line 25">
              <a:extLst>
                <a:ext uri="{FF2B5EF4-FFF2-40B4-BE49-F238E27FC236}">
                  <a16:creationId xmlns:a16="http://schemas.microsoft.com/office/drawing/2014/main" id="{F1A3BC39-39FF-439F-9109-E0272C41C0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22661" y="3946525"/>
              <a:ext cx="130474" cy="3478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0" name="Line 25">
              <a:extLst>
                <a:ext uri="{FF2B5EF4-FFF2-40B4-BE49-F238E27FC236}">
                  <a16:creationId xmlns:a16="http://schemas.microsoft.com/office/drawing/2014/main" id="{F948D009-AE05-F293-850B-D163DA8E02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2972" y="3957390"/>
              <a:ext cx="141257" cy="3369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8D3C2574-B397-4575-C491-B0E08AA85AB7}"/>
              </a:ext>
            </a:extLst>
          </p:cNvPr>
          <p:cNvGrpSpPr/>
          <p:nvPr/>
        </p:nvGrpSpPr>
        <p:grpSpPr>
          <a:xfrm>
            <a:off x="2578503" y="3965725"/>
            <a:ext cx="371568" cy="347819"/>
            <a:chOff x="1122661" y="3946525"/>
            <a:chExt cx="371568" cy="347819"/>
          </a:xfrm>
        </p:grpSpPr>
        <p:sp>
          <p:nvSpPr>
            <p:cNvPr id="122" name="Line 25">
              <a:extLst>
                <a:ext uri="{FF2B5EF4-FFF2-40B4-BE49-F238E27FC236}">
                  <a16:creationId xmlns:a16="http://schemas.microsoft.com/office/drawing/2014/main" id="{FA9F4C23-8368-F462-1AA3-1C73C84C5B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22661" y="3946525"/>
              <a:ext cx="130474" cy="3478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24" name="Line 25">
              <a:extLst>
                <a:ext uri="{FF2B5EF4-FFF2-40B4-BE49-F238E27FC236}">
                  <a16:creationId xmlns:a16="http://schemas.microsoft.com/office/drawing/2014/main" id="{BCCB3C40-B2B5-4D08-B448-2F468CFE28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2972" y="3957390"/>
              <a:ext cx="141257" cy="3369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3F6A8D70-77E1-CDC2-8E36-56D3FBA95E42}"/>
              </a:ext>
            </a:extLst>
          </p:cNvPr>
          <p:cNvGrpSpPr/>
          <p:nvPr/>
        </p:nvGrpSpPr>
        <p:grpSpPr>
          <a:xfrm>
            <a:off x="3302597" y="3937702"/>
            <a:ext cx="371568" cy="347819"/>
            <a:chOff x="1122661" y="3946525"/>
            <a:chExt cx="371568" cy="347819"/>
          </a:xfrm>
        </p:grpSpPr>
        <p:sp>
          <p:nvSpPr>
            <p:cNvPr id="138" name="Line 25">
              <a:extLst>
                <a:ext uri="{FF2B5EF4-FFF2-40B4-BE49-F238E27FC236}">
                  <a16:creationId xmlns:a16="http://schemas.microsoft.com/office/drawing/2014/main" id="{168C673A-210B-FABD-8A46-03C61E15DC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22661" y="3946525"/>
              <a:ext cx="130474" cy="3478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  <p:sp>
          <p:nvSpPr>
            <p:cNvPr id="139" name="Line 25">
              <a:extLst>
                <a:ext uri="{FF2B5EF4-FFF2-40B4-BE49-F238E27FC236}">
                  <a16:creationId xmlns:a16="http://schemas.microsoft.com/office/drawing/2014/main" id="{E49ECF8B-CD9C-64D2-A056-C2C60753B5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2972" y="3957390"/>
              <a:ext cx="141257" cy="3369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  <a:ea typeface="MS PGothic" charset="0"/>
                <a:cs typeface="MS PGothic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A86F7203-F94A-5534-065C-C4D2E9BC9EFE}"/>
                  </a:ext>
                </a:extLst>
              </p:cNvPr>
              <p:cNvSpPr/>
              <p:nvPr/>
            </p:nvSpPr>
            <p:spPr>
              <a:xfrm>
                <a:off x="76200" y="4191000"/>
                <a:ext cx="789863" cy="38292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p>
                            <m:sSupPr>
                              <m:ctrlP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sup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p>
                        </m:sub>
                      </m:sSub>
                      <m:r>
                        <a:rPr lang="en-US" altLang="en-US" sz="1800" b="0" i="1" smtClean="0">
                          <a:solidFill>
                            <a:srgbClr val="FF3D68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A86F7203-F94A-5534-065C-C4D2E9BC9E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4191000"/>
                <a:ext cx="789863" cy="382925"/>
              </a:xfrm>
              <a:prstGeom prst="rect">
                <a:avLst/>
              </a:prstGeom>
              <a:blipFill>
                <a:blip r:embed="rId16"/>
                <a:stretch>
                  <a:fillRect r="-14286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7D77389F-8FAB-897A-EBBB-6A8CF1C45083}"/>
                  </a:ext>
                </a:extLst>
              </p:cNvPr>
              <p:cNvSpPr/>
              <p:nvPr/>
            </p:nvSpPr>
            <p:spPr>
              <a:xfrm>
                <a:off x="1142590" y="4484475"/>
                <a:ext cx="935443" cy="38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p>
                            <m:sSupPr>
                              <m:ctrlP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  <m:sup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p>
                        </m:sub>
                      </m:sSub>
                      <m:r>
                        <a:rPr lang="en-US" altLang="en-US" sz="1800" b="0" i="1" smtClean="0">
                          <a:solidFill>
                            <a:srgbClr val="FF3D68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7D77389F-8FAB-897A-EBBB-6A8CF1C450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2590" y="4484475"/>
                <a:ext cx="935443" cy="382925"/>
              </a:xfrm>
              <a:prstGeom prst="rect">
                <a:avLst/>
              </a:prstGeom>
              <a:blipFill>
                <a:blip r:embed="rId17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8CAFE783-24AE-AB5C-32EE-48816CCF648B}"/>
                  </a:ext>
                </a:extLst>
              </p:cNvPr>
              <p:cNvSpPr/>
              <p:nvPr/>
            </p:nvSpPr>
            <p:spPr>
              <a:xfrm>
                <a:off x="2645957" y="4419600"/>
                <a:ext cx="935443" cy="38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p>
                            <m:sSupPr>
                              <m:ctrlPr>
                                <a:rPr lang="en-US" altLang="en-US" sz="1800" b="1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1800" b="1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sup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p>
                        </m:sub>
                      </m:sSub>
                      <m:r>
                        <a:rPr lang="en-US" altLang="en-US" sz="1800" b="0" i="1" smtClean="0">
                          <a:solidFill>
                            <a:srgbClr val="FF3D68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8CAFE783-24AE-AB5C-32EE-48816CCF64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5957" y="4419600"/>
                <a:ext cx="935443" cy="382925"/>
              </a:xfrm>
              <a:prstGeom prst="rect">
                <a:avLst/>
              </a:prstGeom>
              <a:blipFill>
                <a:blip r:embed="rId18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0173C1A0-F936-608E-B277-B9075A9B10E6}"/>
                  </a:ext>
                </a:extLst>
              </p:cNvPr>
              <p:cNvSpPr/>
              <p:nvPr/>
            </p:nvSpPr>
            <p:spPr>
              <a:xfrm>
                <a:off x="3712757" y="4191000"/>
                <a:ext cx="935443" cy="38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sz="1800" b="0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1800" b="0" i="1" smtClean="0">
                              <a:solidFill>
                                <a:srgbClr val="FF3D68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sSup>
                            <m:sSupPr>
                              <m:ctrlPr>
                                <a:rPr lang="en-US" altLang="en-US" sz="1800" b="1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1800" b="1" i="1" smtClean="0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sup>
                              <m:r>
                                <a:rPr lang="en-US" altLang="en-US" sz="1800" b="1" i="1">
                                  <a:solidFill>
                                    <a:srgbClr val="FF3D68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p>
                        </m:sub>
                      </m:sSub>
                      <m:r>
                        <a:rPr lang="en-US" altLang="en-US" sz="1800" b="0" i="1" smtClean="0">
                          <a:solidFill>
                            <a:srgbClr val="FF3D68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>
                  <a:solidFill>
                    <a:srgbClr val="FF3D68"/>
                  </a:solidFill>
                </a:endParaRPr>
              </a:p>
            </p:txBody>
          </p:sp>
        </mc:Choice>
        <mc:Fallback xmlns=""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0173C1A0-F936-608E-B277-B9075A9B10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2757" y="4191000"/>
                <a:ext cx="935443" cy="382925"/>
              </a:xfrm>
              <a:prstGeom prst="rect">
                <a:avLst/>
              </a:prstGeom>
              <a:blipFill>
                <a:blip r:embed="rId1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Text Box 11">
                <a:extLst>
                  <a:ext uri="{FF2B5EF4-FFF2-40B4-BE49-F238E27FC236}">
                    <a16:creationId xmlns:a16="http://schemas.microsoft.com/office/drawing/2014/main" id="{FBC4E42A-8DC6-FACB-8B1F-C99E380BCE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8600" y="838200"/>
                <a:ext cx="8991600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lvl="0">
                  <a:defRPr/>
                </a:pPr>
                <a:r>
                  <a:rPr kumimoji="0" lang="en-US" sz="240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A distinguisher with advantage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0" baseline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ε</m:t>
                    </m:r>
                    <m:r>
                      <a:rPr lang="en-US" b="0" i="0" baseline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b="0" i="0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n</m:t>
                    </m:r>
                  </m:oMath>
                </a14:m>
                <a:r>
                  <a:rPr kumimoji="0" lang="en-US" sz="240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between the hybrids implies a distinguisher with advantage </a:t>
                </a:r>
                <a14:m>
                  <m:oMath xmlns:m="http://schemas.openxmlformats.org/officeDocument/2006/math">
                    <m:r>
                      <a:rPr lang="el-GR" b="0" i="0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≥</m:t>
                    </m:r>
                    <m:r>
                      <m:rPr>
                        <m:sty m:val="p"/>
                      </m:rPr>
                      <a:rPr lang="el-GR" b="0" i="0" baseline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ε</m:t>
                    </m:r>
                    <m:r>
                      <a:rPr lang="en-US" b="0" i="0" baseline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b="0" i="0" baseline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qn</m:t>
                    </m:r>
                  </m:oMath>
                </a14:m>
                <a:r>
                  <a:rPr kumimoji="0" lang="en-US" sz="240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for the PRG.</a:t>
                </a:r>
              </a:p>
            </p:txBody>
          </p:sp>
        </mc:Choice>
        <mc:Fallback xmlns="">
          <p:sp>
            <p:nvSpPr>
              <p:cNvPr id="147" name="Text Box 11">
                <a:extLst>
                  <a:ext uri="{FF2B5EF4-FFF2-40B4-BE49-F238E27FC236}">
                    <a16:creationId xmlns:a16="http://schemas.microsoft.com/office/drawing/2014/main" id="{FBC4E42A-8DC6-FACB-8B1F-C99E380BCE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838200"/>
                <a:ext cx="8991600" cy="830997"/>
              </a:xfrm>
              <a:prstGeom prst="rect">
                <a:avLst/>
              </a:prstGeom>
              <a:blipFill>
                <a:blip r:embed="rId20"/>
                <a:stretch>
                  <a:fillRect l="-1128" t="-6061" b="-1515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 Box 11">
                <a:extLst>
                  <a:ext uri="{FF2B5EF4-FFF2-40B4-BE49-F238E27FC236}">
                    <a16:creationId xmlns:a16="http://schemas.microsoft.com/office/drawing/2014/main" id="{3AA16829-9807-5FA8-3030-2F7D3B1134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7799" y="1721756"/>
                <a:ext cx="563880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aseline="30000">
                    <a:solidFill>
                      <a:srgbClr val="00279F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lvl="0">
                  <a:defRPr/>
                </a:pPr>
                <a:r>
                  <a:rPr kumimoji="0" lang="en-US" sz="200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(where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𝑞</m:t>
                    </m:r>
                  </m:oMath>
                </a14:m>
                <a:r>
                  <a:rPr kumimoji="0" lang="en-US" sz="200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 is the number of queries that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ＭＳ Ｐゴシック" charset="0"/>
                        <a:cs typeface="Arial" panose="020B0604020202020204" pitchFamily="34" charset="0"/>
                      </a:rPr>
                      <m:t>𝐷</m:t>
                    </m:r>
                  </m:oMath>
                </a14:m>
                <a:r>
                  <a:rPr kumimoji="0" lang="en-US" sz="200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rPr>
                  <a:t> makes)</a:t>
                </a:r>
              </a:p>
            </p:txBody>
          </p:sp>
        </mc:Choice>
        <mc:Fallback xmlns="">
          <p:sp>
            <p:nvSpPr>
              <p:cNvPr id="148" name="Text Box 11">
                <a:extLst>
                  <a:ext uri="{FF2B5EF4-FFF2-40B4-BE49-F238E27FC236}">
                    <a16:creationId xmlns:a16="http://schemas.microsoft.com/office/drawing/2014/main" id="{3AA16829-9807-5FA8-3030-2F7D3B113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799" y="1721756"/>
                <a:ext cx="5638800" cy="400110"/>
              </a:xfrm>
              <a:prstGeom prst="rect">
                <a:avLst/>
              </a:prstGeom>
              <a:blipFill>
                <a:blip r:embed="rId21"/>
                <a:stretch>
                  <a:fillRect l="-1124" t="-9091" r="-674" b="-2424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1">
            <a:extLst>
              <a:ext uri="{FF2B5EF4-FFF2-40B4-BE49-F238E27FC236}">
                <a16:creationId xmlns:a16="http://schemas.microsoft.com/office/drawing/2014/main" id="{0E9A004A-F629-E62C-B45C-24B78CF66000}"/>
              </a:ext>
            </a:extLst>
          </p:cNvPr>
          <p:cNvSpPr txBox="1">
            <a:spLocks/>
          </p:cNvSpPr>
          <p:nvPr/>
        </p:nvSpPr>
        <p:spPr>
          <a:xfrm>
            <a:off x="251519" y="152400"/>
            <a:ext cx="8270777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Putting it together to obtain a contradiction?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rgbClr val="891637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810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-20782" y="381000"/>
            <a:ext cx="8382000" cy="564096"/>
          </a:xfrm>
          <a:prstGeom prst="rect">
            <a:avLst/>
          </a:prstGeom>
        </p:spPr>
        <p:txBody>
          <a:bodyPr vert="horz" wrap="square" lIns="0" tIns="10001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9"/>
              </a:spcBef>
            </a:pPr>
            <a:r>
              <a:rPr sz="3600" spc="-135" dirty="0">
                <a:solidFill>
                  <a:srgbClr val="000000"/>
                </a:solidFill>
              </a:rPr>
              <a:t>Theorem:</a:t>
            </a:r>
            <a:r>
              <a:rPr sz="3600" spc="-161" dirty="0">
                <a:solidFill>
                  <a:srgbClr val="000000"/>
                </a:solidFill>
              </a:rPr>
              <a:t> </a:t>
            </a:r>
            <a:r>
              <a:rPr sz="3600" dirty="0">
                <a:solidFill>
                  <a:srgbClr val="000000"/>
                </a:solidFill>
              </a:rPr>
              <a:t>If</a:t>
            </a:r>
            <a:r>
              <a:rPr sz="3600" spc="-127" dirty="0">
                <a:solidFill>
                  <a:srgbClr val="000000"/>
                </a:solidFill>
              </a:rPr>
              <a:t> </a:t>
            </a:r>
            <a:r>
              <a:rPr sz="3600" spc="-420" dirty="0">
                <a:solidFill>
                  <a:srgbClr val="0033CC"/>
                </a:solidFill>
              </a:rPr>
              <a:t>G</a:t>
            </a:r>
            <a:r>
              <a:rPr sz="3600" spc="-131" dirty="0">
                <a:solidFill>
                  <a:srgbClr val="0033CC"/>
                </a:solidFill>
              </a:rPr>
              <a:t> </a:t>
            </a:r>
            <a:r>
              <a:rPr sz="3600" spc="-161" dirty="0">
                <a:solidFill>
                  <a:srgbClr val="000000"/>
                </a:solidFill>
              </a:rPr>
              <a:t>is</a:t>
            </a:r>
            <a:r>
              <a:rPr sz="3600" spc="-120" dirty="0">
                <a:solidFill>
                  <a:srgbClr val="000000"/>
                </a:solidFill>
              </a:rPr>
              <a:t> strong-</a:t>
            </a:r>
            <a:r>
              <a:rPr sz="3600" spc="-375" dirty="0">
                <a:solidFill>
                  <a:srgbClr val="000000"/>
                </a:solidFill>
              </a:rPr>
              <a:t>PRG,</a:t>
            </a:r>
            <a:r>
              <a:rPr sz="3600" spc="-161" dirty="0">
                <a:solidFill>
                  <a:srgbClr val="000000"/>
                </a:solidFill>
              </a:rPr>
              <a:t> </a:t>
            </a:r>
            <a:r>
              <a:rPr sz="3600" spc="-64" dirty="0">
                <a:solidFill>
                  <a:srgbClr val="000000"/>
                </a:solidFill>
              </a:rPr>
              <a:t>then</a:t>
            </a:r>
            <a:r>
              <a:rPr sz="3600" spc="-105" dirty="0">
                <a:solidFill>
                  <a:srgbClr val="000000"/>
                </a:solidFill>
              </a:rPr>
              <a:t> </a:t>
            </a:r>
            <a:r>
              <a:rPr sz="3600" spc="-413" dirty="0">
                <a:solidFill>
                  <a:srgbClr val="0033CC"/>
                </a:solidFill>
              </a:rPr>
              <a:t>F</a:t>
            </a:r>
            <a:r>
              <a:rPr sz="3600" spc="-146" dirty="0">
                <a:solidFill>
                  <a:srgbClr val="0033CC"/>
                </a:solidFill>
              </a:rPr>
              <a:t> </a:t>
            </a:r>
            <a:r>
              <a:rPr sz="3600" spc="-161" dirty="0">
                <a:solidFill>
                  <a:srgbClr val="000000"/>
                </a:solidFill>
              </a:rPr>
              <a:t>is</a:t>
            </a:r>
            <a:r>
              <a:rPr sz="3600" spc="-120" dirty="0">
                <a:solidFill>
                  <a:srgbClr val="000000"/>
                </a:solidFill>
              </a:rPr>
              <a:t> </a:t>
            </a:r>
            <a:r>
              <a:rPr sz="3600" spc="-480" dirty="0">
                <a:solidFill>
                  <a:srgbClr val="000000"/>
                </a:solidFill>
              </a:rPr>
              <a:t>PRF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560216" y="1202983"/>
            <a:ext cx="7807929" cy="171351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8575" marR="22860">
              <a:lnSpc>
                <a:spcPct val="117600"/>
              </a:lnSpc>
              <a:spcBef>
                <a:spcPts val="71"/>
              </a:spcBef>
              <a:tabLst>
                <a:tab pos="1285875" algn="l"/>
                <a:tab pos="2567940" algn="l"/>
              </a:tabLst>
            </a:pP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Proof</a:t>
            </a:r>
            <a:r>
              <a:rPr b="1" spc="4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C00000"/>
                </a:solidFill>
                <a:latin typeface="Arial"/>
                <a:cs typeface="Arial"/>
              </a:rPr>
              <a:t>outline</a:t>
            </a:r>
            <a:r>
              <a:rPr b="1" dirty="0">
                <a:latin typeface="Arial"/>
                <a:cs typeface="Arial"/>
              </a:rPr>
              <a:t>:</a:t>
            </a:r>
            <a:r>
              <a:rPr b="1" spc="9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By</a:t>
            </a:r>
            <a:r>
              <a:rPr spc="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contradiction.</a:t>
            </a:r>
            <a:r>
              <a:rPr spc="-23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Assume,</a:t>
            </a:r>
            <a:r>
              <a:rPr spc="10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algorithm</a:t>
            </a:r>
            <a:r>
              <a:rPr spc="83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</a:t>
            </a:r>
            <a:r>
              <a:rPr baseline="25089" dirty="0">
                <a:latin typeface="Arial"/>
                <a:cs typeface="Arial"/>
              </a:rPr>
              <a:t>f</a:t>
            </a:r>
            <a:r>
              <a:rPr spc="343" baseline="25089" dirty="0">
                <a:latin typeface="Arial"/>
                <a:cs typeface="Arial"/>
              </a:rPr>
              <a:t> </a:t>
            </a:r>
            <a:r>
              <a:rPr spc="-8" dirty="0">
                <a:latin typeface="Arial"/>
                <a:cs typeface="Arial"/>
              </a:rPr>
              <a:t>exists </a:t>
            </a:r>
            <a:r>
              <a:rPr dirty="0">
                <a:latin typeface="Arial"/>
                <a:cs typeface="Arial"/>
              </a:rPr>
              <a:t>which</a:t>
            </a:r>
            <a:r>
              <a:rPr spc="10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“distinguishes”</a:t>
            </a:r>
            <a:r>
              <a:rPr spc="101" dirty="0">
                <a:latin typeface="Arial"/>
                <a:cs typeface="Arial"/>
              </a:rPr>
              <a:t> </a:t>
            </a:r>
            <a:r>
              <a:rPr spc="-19" dirty="0">
                <a:solidFill>
                  <a:srgbClr val="0033CC"/>
                </a:solidFill>
                <a:latin typeface="Arial"/>
                <a:cs typeface="Arial"/>
              </a:rPr>
              <a:t>F</a:t>
            </a:r>
            <a:r>
              <a:rPr spc="-28" baseline="-17921" dirty="0">
                <a:solidFill>
                  <a:srgbClr val="0033CC"/>
                </a:solidFill>
                <a:latin typeface="Arial"/>
                <a:cs typeface="Arial"/>
              </a:rPr>
              <a:t>n</a:t>
            </a:r>
            <a:r>
              <a:rPr baseline="-17921" dirty="0">
                <a:solidFill>
                  <a:srgbClr val="0033CC"/>
                </a:solidFill>
                <a:latin typeface="Arial"/>
                <a:cs typeface="Arial"/>
              </a:rPr>
              <a:t>	</a:t>
            </a:r>
            <a:r>
              <a:rPr dirty="0">
                <a:latin typeface="Arial"/>
                <a:cs typeface="Arial"/>
              </a:rPr>
              <a:t>from</a:t>
            </a:r>
            <a:r>
              <a:rPr spc="3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H</a:t>
            </a:r>
            <a:r>
              <a:rPr baseline="-17921" dirty="0">
                <a:latin typeface="Arial"/>
                <a:cs typeface="Arial"/>
              </a:rPr>
              <a:t>n</a:t>
            </a:r>
            <a:r>
              <a:rPr spc="56" baseline="-1792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with</a:t>
            </a:r>
            <a:r>
              <a:rPr spc="53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probability</a:t>
            </a:r>
            <a:r>
              <a:rPr spc="71" dirty="0">
                <a:latin typeface="Arial"/>
                <a:cs typeface="Arial"/>
              </a:rPr>
              <a:t> </a:t>
            </a:r>
            <a:r>
              <a:rPr spc="83" dirty="0">
                <a:solidFill>
                  <a:srgbClr val="FF0000"/>
                </a:solidFill>
                <a:latin typeface="Apple Symbols"/>
                <a:cs typeface="Apple Symbols"/>
              </a:rPr>
              <a:t>ε</a:t>
            </a:r>
            <a:r>
              <a:rPr spc="-153" dirty="0">
                <a:solidFill>
                  <a:srgbClr val="FF0000"/>
                </a:solidFill>
                <a:latin typeface="Apple Symbols"/>
                <a:cs typeface="Apple Symbols"/>
              </a:rPr>
              <a:t> </a:t>
            </a:r>
            <a:r>
              <a:rPr dirty="0">
                <a:latin typeface="Arial"/>
                <a:cs typeface="Arial"/>
              </a:rPr>
              <a:t>after</a:t>
            </a:r>
            <a:r>
              <a:rPr spc="23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poly</a:t>
            </a:r>
            <a:r>
              <a:rPr spc="49" dirty="0">
                <a:latin typeface="Arial"/>
                <a:cs typeface="Arial"/>
              </a:rPr>
              <a:t> </a:t>
            </a:r>
            <a:r>
              <a:rPr spc="-15" dirty="0">
                <a:latin typeface="Arial"/>
                <a:cs typeface="Arial"/>
              </a:rPr>
              <a:t>many </a:t>
            </a:r>
            <a:r>
              <a:rPr dirty="0">
                <a:latin typeface="Arial"/>
                <a:cs typeface="Arial"/>
              </a:rPr>
              <a:t>queries</a:t>
            </a:r>
            <a:r>
              <a:rPr spc="3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45" dirty="0">
                <a:latin typeface="Arial"/>
                <a:cs typeface="Arial"/>
              </a:rPr>
              <a:t> </a:t>
            </a:r>
            <a:r>
              <a:rPr spc="-38" dirty="0">
                <a:latin typeface="Arial"/>
                <a:cs typeface="Arial"/>
              </a:rPr>
              <a:t>f</a:t>
            </a:r>
            <a:r>
              <a:rPr dirty="0">
                <a:latin typeface="Arial"/>
                <a:cs typeface="Arial"/>
              </a:rPr>
              <a:t>	(f</a:t>
            </a:r>
            <a:r>
              <a:rPr spc="4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is</a:t>
            </a:r>
            <a:r>
              <a:rPr spc="26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either</a:t>
            </a:r>
            <a:r>
              <a:rPr spc="6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from</a:t>
            </a:r>
            <a:r>
              <a:rPr spc="4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</a:t>
            </a:r>
            <a:r>
              <a:rPr baseline="-17921" dirty="0">
                <a:latin typeface="Arial"/>
                <a:cs typeface="Arial"/>
              </a:rPr>
              <a:t>n</a:t>
            </a:r>
            <a:r>
              <a:rPr spc="269" baseline="-1792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or</a:t>
            </a:r>
            <a:r>
              <a:rPr spc="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all</a:t>
            </a:r>
            <a:r>
              <a:rPr spc="38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from</a:t>
            </a:r>
            <a:r>
              <a:rPr spc="6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H</a:t>
            </a:r>
            <a:r>
              <a:rPr baseline="-17921" dirty="0">
                <a:latin typeface="Arial"/>
                <a:cs typeface="Arial"/>
              </a:rPr>
              <a:t>n</a:t>
            </a:r>
            <a:r>
              <a:rPr dirty="0">
                <a:latin typeface="Arial"/>
                <a:cs typeface="Arial"/>
              </a:rPr>
              <a:t>),</a:t>
            </a:r>
            <a:r>
              <a:rPr spc="23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then</a:t>
            </a:r>
            <a:r>
              <a:rPr spc="3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can</a:t>
            </a:r>
            <a:r>
              <a:rPr spc="38" dirty="0">
                <a:latin typeface="Arial"/>
                <a:cs typeface="Arial"/>
              </a:rPr>
              <a:t> </a:t>
            </a:r>
            <a:r>
              <a:rPr spc="-8" dirty="0">
                <a:latin typeface="Arial"/>
                <a:cs typeface="Arial"/>
              </a:rPr>
              <a:t>construct</a:t>
            </a:r>
            <a:endParaRPr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8284" y="2962914"/>
            <a:ext cx="5947886" cy="751168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28575">
              <a:spcBef>
                <a:spcPts val="98"/>
              </a:spcBef>
              <a:tabLst>
                <a:tab pos="2839403" algn="l"/>
              </a:tabLst>
            </a:pPr>
            <a:r>
              <a:rPr dirty="0">
                <a:latin typeface="Arial"/>
                <a:cs typeface="Arial"/>
              </a:rPr>
              <a:t>algorithm</a:t>
            </a:r>
            <a:r>
              <a:rPr spc="-68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</a:t>
            </a:r>
            <a:r>
              <a:rPr spc="-9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90" dirty="0">
                <a:latin typeface="Arial"/>
                <a:cs typeface="Arial"/>
              </a:rPr>
              <a:t> </a:t>
            </a:r>
            <a:r>
              <a:rPr spc="-8" dirty="0">
                <a:latin typeface="Arial"/>
                <a:cs typeface="Arial"/>
              </a:rPr>
              <a:t>“distinguish”</a:t>
            </a:r>
            <a:r>
              <a:rPr dirty="0">
                <a:latin typeface="Arial"/>
                <a:cs typeface="Arial"/>
              </a:rPr>
              <a:t>	outputs</a:t>
            </a:r>
            <a:r>
              <a:rPr spc="56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of</a:t>
            </a:r>
            <a:r>
              <a:rPr spc="60" dirty="0">
                <a:latin typeface="Arial"/>
                <a:cs typeface="Arial"/>
              </a:rPr>
              <a:t> </a:t>
            </a:r>
            <a:r>
              <a:rPr dirty="0">
                <a:solidFill>
                  <a:srgbClr val="0033CC"/>
                </a:solidFill>
                <a:latin typeface="Arial"/>
                <a:cs typeface="Arial"/>
              </a:rPr>
              <a:t>G(U</a:t>
            </a:r>
            <a:r>
              <a:rPr baseline="-17921" dirty="0">
                <a:solidFill>
                  <a:srgbClr val="0033CC"/>
                </a:solidFill>
                <a:latin typeface="Arial"/>
                <a:cs typeface="Arial"/>
              </a:rPr>
              <a:t>n</a:t>
            </a:r>
            <a:r>
              <a:rPr spc="62" baseline="-17921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)</a:t>
            </a:r>
            <a:r>
              <a:rPr spc="3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from</a:t>
            </a:r>
            <a:r>
              <a:rPr spc="64" dirty="0">
                <a:latin typeface="Arial"/>
                <a:cs typeface="Arial"/>
              </a:rPr>
              <a:t> </a:t>
            </a:r>
            <a:r>
              <a:rPr dirty="0">
                <a:solidFill>
                  <a:srgbClr val="4471C4"/>
                </a:solidFill>
                <a:latin typeface="Arial"/>
                <a:cs typeface="Arial"/>
              </a:rPr>
              <a:t>U</a:t>
            </a:r>
            <a:r>
              <a:rPr baseline="-17921" dirty="0">
                <a:solidFill>
                  <a:srgbClr val="4471C4"/>
                </a:solidFill>
                <a:latin typeface="Arial"/>
                <a:cs typeface="Arial"/>
              </a:rPr>
              <a:t>2n</a:t>
            </a:r>
            <a:r>
              <a:rPr spc="304" baseline="-17921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spc="-15" dirty="0">
                <a:latin typeface="Arial"/>
                <a:cs typeface="Arial"/>
              </a:rPr>
              <a:t>with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62200" y="3290728"/>
            <a:ext cx="5573937" cy="846707"/>
          </a:xfrm>
          <a:prstGeom prst="rect">
            <a:avLst/>
          </a:prstGeom>
        </p:spPr>
        <p:txBody>
          <a:bodyPr vert="horz" wrap="square" lIns="0" tIns="56198" rIns="0" bIns="0" rtlCol="0">
            <a:spAutoFit/>
          </a:bodyPr>
          <a:lstStyle/>
          <a:p>
            <a:pPr marL="180975">
              <a:spcBef>
                <a:spcPts val="443"/>
              </a:spcBef>
              <a:tabLst>
                <a:tab pos="1351598" algn="l"/>
              </a:tabLst>
            </a:pPr>
            <a:r>
              <a:rPr spc="-8" dirty="0">
                <a:latin typeface="Arial"/>
                <a:cs typeface="Arial"/>
              </a:rPr>
              <a:t>probability</a:t>
            </a:r>
            <a:r>
              <a:rPr dirty="0">
                <a:latin typeface="Arial"/>
                <a:cs typeface="Arial"/>
              </a:rPr>
              <a:t>	</a:t>
            </a:r>
            <a:r>
              <a:rPr spc="94" dirty="0">
                <a:solidFill>
                  <a:srgbClr val="FF0000"/>
                </a:solidFill>
                <a:latin typeface="Apple Symbols"/>
                <a:cs typeface="Apple Symbols"/>
              </a:rPr>
              <a:t>ε</a:t>
            </a:r>
            <a:r>
              <a:rPr spc="94" dirty="0">
                <a:solidFill>
                  <a:srgbClr val="FF0000"/>
                </a:solidFill>
                <a:latin typeface="Arial"/>
                <a:cs typeface="Arial"/>
              </a:rPr>
              <a:t>’</a:t>
            </a:r>
            <a:r>
              <a:rPr spc="94" dirty="0">
                <a:solidFill>
                  <a:srgbClr val="FF0000"/>
                </a:solidFill>
                <a:latin typeface="Apple Symbols"/>
                <a:cs typeface="Apple Symbols"/>
              </a:rPr>
              <a:t>=</a:t>
            </a:r>
            <a:r>
              <a:rPr spc="-180" dirty="0">
                <a:solidFill>
                  <a:srgbClr val="FF0000"/>
                </a:solidFill>
                <a:latin typeface="Apple Symbols"/>
                <a:cs typeface="Apple Symbols"/>
              </a:rPr>
              <a:t> </a:t>
            </a:r>
            <a:r>
              <a:rPr spc="64" dirty="0">
                <a:solidFill>
                  <a:srgbClr val="FF0000"/>
                </a:solidFill>
                <a:latin typeface="Apple Symbols"/>
                <a:cs typeface="Apple Symbols"/>
              </a:rPr>
              <a:t>ε</a:t>
            </a:r>
            <a:r>
              <a:rPr spc="64" dirty="0">
                <a:solidFill>
                  <a:srgbClr val="FF0000"/>
                </a:solidFill>
                <a:latin typeface="Arial"/>
                <a:cs typeface="Arial"/>
              </a:rPr>
              <a:t>/n</a:t>
            </a:r>
            <a:endParaRPr dirty="0">
              <a:latin typeface="Arial"/>
              <a:cs typeface="Arial"/>
            </a:endParaRPr>
          </a:p>
          <a:p>
            <a:pPr marL="9525">
              <a:spcBef>
                <a:spcPts val="371"/>
              </a:spcBef>
            </a:pPr>
            <a:r>
              <a:rPr b="1" dirty="0">
                <a:solidFill>
                  <a:srgbClr val="3366FF"/>
                </a:solidFill>
                <a:latin typeface="Arial"/>
                <a:cs typeface="Arial"/>
              </a:rPr>
              <a:t>Hybrid</a:t>
            </a:r>
            <a:r>
              <a:rPr b="1" spc="60" dirty="0">
                <a:solidFill>
                  <a:srgbClr val="3366FF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3366FF"/>
                </a:solidFill>
                <a:latin typeface="Arial"/>
                <a:cs typeface="Arial"/>
              </a:rPr>
              <a:t>argument</a:t>
            </a:r>
            <a:r>
              <a:rPr b="1" spc="86" dirty="0">
                <a:solidFill>
                  <a:srgbClr val="3366FF"/>
                </a:solidFill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by</a:t>
            </a:r>
            <a:r>
              <a:rPr b="1" spc="49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levels</a:t>
            </a:r>
            <a:r>
              <a:rPr b="1" spc="49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of</a:t>
            </a:r>
            <a:r>
              <a:rPr b="1" spc="71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the</a:t>
            </a:r>
            <a:r>
              <a:rPr b="1" spc="49" dirty="0">
                <a:latin typeface="Arial"/>
                <a:cs typeface="Arial"/>
              </a:rPr>
              <a:t> </a:t>
            </a:r>
            <a:r>
              <a:rPr b="1" spc="-15" dirty="0">
                <a:latin typeface="Arial"/>
                <a:cs typeface="Arial"/>
              </a:rPr>
              <a:t>tree</a:t>
            </a:r>
            <a:endParaRPr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32629" y="4253779"/>
            <a:ext cx="6429375" cy="2484302"/>
          </a:xfrm>
          <a:prstGeom prst="rect">
            <a:avLst/>
          </a:prstGeom>
        </p:spPr>
        <p:txBody>
          <a:bodyPr vert="horz" wrap="square" lIns="0" tIns="69056" rIns="0" bIns="0" rtlCol="0">
            <a:spAutoFit/>
          </a:bodyPr>
          <a:lstStyle/>
          <a:p>
            <a:pPr marL="57150" marR="32385">
              <a:lnSpc>
                <a:spcPct val="81800"/>
              </a:lnSpc>
              <a:spcBef>
                <a:spcPts val="544"/>
              </a:spcBef>
              <a:tabLst>
                <a:tab pos="769144" algn="l"/>
              </a:tabLst>
            </a:pPr>
            <a:r>
              <a:rPr lang="en-US" sz="3200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320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32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:</a:t>
            </a:r>
            <a:r>
              <a:rPr sz="3200" spc="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functions</a:t>
            </a:r>
            <a:r>
              <a:rPr spc="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defined</a:t>
            </a:r>
            <a:r>
              <a:rPr spc="-8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by</a:t>
            </a:r>
            <a:r>
              <a:rPr spc="4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filling</a:t>
            </a:r>
            <a:r>
              <a:rPr spc="98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truly</a:t>
            </a:r>
            <a:r>
              <a:rPr i="1" spc="56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random</a:t>
            </a:r>
            <a:r>
              <a:rPr spc="4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labels</a:t>
            </a:r>
            <a:r>
              <a:rPr spc="4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</a:t>
            </a:r>
            <a:r>
              <a:rPr spc="4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nodes</a:t>
            </a:r>
            <a:r>
              <a:rPr spc="41" dirty="0">
                <a:latin typeface="Arial"/>
                <a:cs typeface="Arial"/>
              </a:rPr>
              <a:t> </a:t>
            </a:r>
            <a:r>
              <a:rPr spc="-19" dirty="0">
                <a:latin typeface="Arial"/>
                <a:cs typeface="Arial"/>
              </a:rPr>
              <a:t>at </a:t>
            </a:r>
            <a:r>
              <a:rPr dirty="0">
                <a:latin typeface="Arial"/>
                <a:cs typeface="Arial"/>
              </a:rPr>
              <a:t>level</a:t>
            </a:r>
            <a:r>
              <a:rPr spc="53" dirty="0">
                <a:latin typeface="Arial"/>
                <a:cs typeface="Arial"/>
              </a:rPr>
              <a:t> </a:t>
            </a:r>
            <a:r>
              <a:rPr spc="-38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>
                <a:latin typeface="Arial"/>
                <a:cs typeface="Arial"/>
              </a:rPr>
              <a:t>and</a:t>
            </a:r>
            <a:r>
              <a:rPr spc="68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then</a:t>
            </a:r>
            <a:r>
              <a:rPr spc="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filling</a:t>
            </a:r>
            <a:r>
              <a:rPr spc="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lower</a:t>
            </a:r>
            <a:r>
              <a:rPr spc="4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levels</a:t>
            </a:r>
            <a:r>
              <a:rPr spc="6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with</a:t>
            </a:r>
            <a:r>
              <a:rPr spc="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Pseudo-random</a:t>
            </a:r>
            <a:r>
              <a:rPr spc="68" dirty="0">
                <a:latin typeface="Arial"/>
                <a:cs typeface="Arial"/>
              </a:rPr>
              <a:t> </a:t>
            </a:r>
            <a:r>
              <a:rPr spc="-8" dirty="0">
                <a:latin typeface="Arial"/>
                <a:cs typeface="Arial"/>
              </a:rPr>
              <a:t>values </a:t>
            </a:r>
            <a:r>
              <a:rPr dirty="0">
                <a:latin typeface="Arial"/>
                <a:cs typeface="Arial"/>
              </a:rPr>
              <a:t>from</a:t>
            </a:r>
            <a:r>
              <a:rPr spc="23" dirty="0">
                <a:latin typeface="Arial"/>
                <a:cs typeface="Arial"/>
              </a:rPr>
              <a:t> </a:t>
            </a:r>
            <a:r>
              <a:rPr dirty="0">
                <a:solidFill>
                  <a:srgbClr val="FF0000"/>
                </a:solidFill>
                <a:latin typeface="Arial"/>
                <a:cs typeface="Arial"/>
              </a:rPr>
              <a:t>i+1</a:t>
            </a:r>
            <a:r>
              <a:rPr spc="3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down</a:t>
            </a:r>
            <a:r>
              <a:rPr spc="4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49" dirty="0">
                <a:latin typeface="Arial"/>
                <a:cs typeface="Arial"/>
              </a:rPr>
              <a:t> </a:t>
            </a:r>
            <a:r>
              <a:rPr spc="-38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endParaRPr dirty="0">
              <a:latin typeface="Arial"/>
              <a:cs typeface="Arial"/>
            </a:endParaRPr>
          </a:p>
          <a:p>
            <a:pPr marL="228600">
              <a:lnSpc>
                <a:spcPts val="2108"/>
              </a:lnSpc>
              <a:tabLst>
                <a:tab pos="751523" algn="l"/>
              </a:tabLst>
            </a:pPr>
            <a:r>
              <a:rPr spc="-19" dirty="0">
                <a:solidFill>
                  <a:srgbClr val="FF0000"/>
                </a:solidFill>
                <a:latin typeface="Arial"/>
                <a:cs typeface="Arial"/>
              </a:rPr>
              <a:t>Let</a:t>
            </a:r>
            <a:r>
              <a:rPr dirty="0">
                <a:solidFill>
                  <a:srgbClr val="FF0000"/>
                </a:solidFill>
                <a:latin typeface="Arial"/>
                <a:cs typeface="Arial"/>
              </a:rPr>
              <a:t>	p</a:t>
            </a:r>
            <a:r>
              <a:rPr baseline="-17921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pc="-95" baseline="-1792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pc="-150" dirty="0">
                <a:latin typeface="Arial"/>
                <a:cs typeface="Arial"/>
              </a:rPr>
              <a:t>=</a:t>
            </a:r>
            <a:r>
              <a:rPr spc="-83" dirty="0">
                <a:latin typeface="Arial"/>
                <a:cs typeface="Arial"/>
              </a:rPr>
              <a:t> </a:t>
            </a:r>
            <a:r>
              <a:rPr spc="-34" dirty="0">
                <a:latin typeface="Arial"/>
                <a:cs typeface="Arial"/>
              </a:rPr>
              <a:t>prob</a:t>
            </a:r>
            <a:r>
              <a:rPr spc="-9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(</a:t>
            </a:r>
            <a:r>
              <a:rPr spc="-120" dirty="0">
                <a:latin typeface="Arial"/>
                <a:cs typeface="Arial"/>
              </a:rPr>
              <a:t> </a:t>
            </a:r>
            <a:r>
              <a:rPr spc="-8" dirty="0">
                <a:latin typeface="Arial"/>
                <a:cs typeface="Arial"/>
              </a:rPr>
              <a:t>D</a:t>
            </a:r>
            <a:r>
              <a:rPr spc="-11" baseline="25089" dirty="0">
                <a:latin typeface="Arial"/>
                <a:cs typeface="Arial"/>
              </a:rPr>
              <a:t>f</a:t>
            </a:r>
            <a:r>
              <a:rPr spc="56" baseline="25089" dirty="0">
                <a:latin typeface="Arial"/>
                <a:cs typeface="Arial"/>
              </a:rPr>
              <a:t> </a:t>
            </a:r>
            <a:r>
              <a:rPr spc="-56" dirty="0">
                <a:latin typeface="Arial"/>
                <a:cs typeface="Arial"/>
              </a:rPr>
              <a:t>(1</a:t>
            </a:r>
            <a:r>
              <a:rPr spc="-84" baseline="25089" dirty="0">
                <a:latin typeface="Arial"/>
                <a:cs typeface="Arial"/>
              </a:rPr>
              <a:t>n</a:t>
            </a:r>
            <a:r>
              <a:rPr spc="-56" dirty="0">
                <a:latin typeface="Arial"/>
                <a:cs typeface="Arial"/>
              </a:rPr>
              <a:t>)</a:t>
            </a:r>
            <a:r>
              <a:rPr spc="-64" dirty="0">
                <a:latin typeface="Arial"/>
                <a:cs typeface="Arial"/>
              </a:rPr>
              <a:t> </a:t>
            </a:r>
            <a:r>
              <a:rPr spc="-94" dirty="0">
                <a:latin typeface="Arial"/>
                <a:cs typeface="Arial"/>
              </a:rPr>
              <a:t>=1:</a:t>
            </a:r>
            <a:r>
              <a:rPr spc="-86" dirty="0">
                <a:latin typeface="Arial"/>
                <a:cs typeface="Arial"/>
              </a:rPr>
              <a:t> </a:t>
            </a:r>
            <a:r>
              <a:rPr spc="-34" dirty="0" err="1">
                <a:latin typeface="Arial"/>
                <a:cs typeface="Arial"/>
              </a:rPr>
              <a:t>f</a:t>
            </a:r>
            <a:r>
              <a:rPr spc="-34" dirty="0" err="1">
                <a:latin typeface="STIX Two Math"/>
                <a:cs typeface="STIX Two Math"/>
              </a:rPr>
              <a:t>∈</a:t>
            </a:r>
            <a:r>
              <a:rPr lang="en-US" spc="-34" dirty="0" err="1">
                <a:latin typeface="Arial"/>
                <a:cs typeface="Arial"/>
              </a:rPr>
              <a:t>H</a:t>
            </a:r>
            <a:r>
              <a:rPr spc="-50" baseline="-17921" dirty="0" err="1">
                <a:latin typeface="Arial"/>
                <a:cs typeface="Arial"/>
              </a:rPr>
              <a:t>i</a:t>
            </a:r>
            <a:r>
              <a:rPr spc="56" baseline="-17921" dirty="0">
                <a:latin typeface="Arial"/>
                <a:cs typeface="Arial"/>
              </a:rPr>
              <a:t> </a:t>
            </a:r>
            <a:r>
              <a:rPr spc="-19" dirty="0">
                <a:latin typeface="Arial"/>
                <a:cs typeface="Arial"/>
              </a:rPr>
              <a:t>).</a:t>
            </a:r>
            <a:endParaRPr dirty="0">
              <a:latin typeface="Arial"/>
              <a:cs typeface="Arial"/>
            </a:endParaRPr>
          </a:p>
          <a:p>
            <a:pPr marL="228600">
              <a:lnSpc>
                <a:spcPts val="2108"/>
              </a:lnSpc>
            </a:pPr>
            <a:r>
              <a:rPr dirty="0">
                <a:latin typeface="Arial"/>
                <a:cs typeface="Arial"/>
              </a:rPr>
              <a:t>Then</a:t>
            </a:r>
            <a:r>
              <a:rPr spc="-101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p</a:t>
            </a:r>
            <a:r>
              <a:rPr spc="-67" baseline="-17921" dirty="0">
                <a:latin typeface="Arial"/>
                <a:cs typeface="Arial"/>
              </a:rPr>
              <a:t>1</a:t>
            </a:r>
            <a:r>
              <a:rPr spc="-73" baseline="-17921" dirty="0">
                <a:latin typeface="Arial"/>
                <a:cs typeface="Arial"/>
              </a:rPr>
              <a:t> </a:t>
            </a:r>
            <a:r>
              <a:rPr spc="-150" dirty="0">
                <a:latin typeface="Arial"/>
                <a:cs typeface="Arial"/>
              </a:rPr>
              <a:t>=</a:t>
            </a:r>
            <a:r>
              <a:rPr spc="-83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prob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15" dirty="0">
                <a:latin typeface="Arial"/>
                <a:cs typeface="Arial"/>
              </a:rPr>
              <a:t>(D</a:t>
            </a:r>
            <a:r>
              <a:rPr spc="-23" baseline="25089" dirty="0">
                <a:latin typeface="Arial"/>
                <a:cs typeface="Arial"/>
              </a:rPr>
              <a:t>f</a:t>
            </a:r>
            <a:r>
              <a:rPr spc="84" baseline="25089" dirty="0">
                <a:latin typeface="Arial"/>
                <a:cs typeface="Arial"/>
              </a:rPr>
              <a:t> </a:t>
            </a:r>
            <a:r>
              <a:rPr spc="-56" dirty="0">
                <a:latin typeface="Arial"/>
                <a:cs typeface="Arial"/>
              </a:rPr>
              <a:t>(1</a:t>
            </a:r>
            <a:r>
              <a:rPr spc="-84" baseline="25089" dirty="0">
                <a:latin typeface="Arial"/>
                <a:cs typeface="Arial"/>
              </a:rPr>
              <a:t>n</a:t>
            </a:r>
            <a:r>
              <a:rPr spc="-56" dirty="0">
                <a:latin typeface="Arial"/>
                <a:cs typeface="Arial"/>
              </a:rPr>
              <a:t>)</a:t>
            </a:r>
            <a:r>
              <a:rPr spc="-68" dirty="0">
                <a:latin typeface="Arial"/>
                <a:cs typeface="Arial"/>
              </a:rPr>
              <a:t> </a:t>
            </a:r>
            <a:r>
              <a:rPr spc="-90" dirty="0">
                <a:latin typeface="Arial"/>
                <a:cs typeface="Arial"/>
              </a:rPr>
              <a:t>=1:</a:t>
            </a:r>
            <a:r>
              <a:rPr spc="-86" dirty="0">
                <a:latin typeface="Arial"/>
                <a:cs typeface="Arial"/>
              </a:rPr>
              <a:t> </a:t>
            </a:r>
            <a:r>
              <a:rPr spc="-71" dirty="0">
                <a:latin typeface="Arial"/>
                <a:cs typeface="Arial"/>
              </a:rPr>
              <a:t>f</a:t>
            </a:r>
            <a:r>
              <a:rPr spc="-71" dirty="0">
                <a:latin typeface="STIX Two Math"/>
                <a:cs typeface="STIX Two Math"/>
              </a:rPr>
              <a:t>∈</a:t>
            </a:r>
            <a:r>
              <a:rPr spc="-71" dirty="0">
                <a:latin typeface="Arial"/>
                <a:cs typeface="Arial"/>
              </a:rPr>
              <a:t>F</a:t>
            </a:r>
            <a:r>
              <a:rPr spc="-107" baseline="-17921" dirty="0">
                <a:latin typeface="Arial"/>
                <a:cs typeface="Arial"/>
              </a:rPr>
              <a:t>n</a:t>
            </a:r>
            <a:r>
              <a:rPr spc="84" baseline="-1792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)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19" dirty="0">
                <a:latin typeface="Arial"/>
                <a:cs typeface="Arial"/>
              </a:rPr>
              <a:t>and</a:t>
            </a:r>
            <a:endParaRPr dirty="0">
              <a:latin typeface="Arial"/>
              <a:cs typeface="Arial"/>
            </a:endParaRPr>
          </a:p>
          <a:p>
            <a:pPr marL="689610">
              <a:lnSpc>
                <a:spcPts val="2108"/>
              </a:lnSpc>
            </a:pPr>
            <a:r>
              <a:rPr spc="-41" dirty="0">
                <a:latin typeface="Arial"/>
                <a:cs typeface="Arial"/>
              </a:rPr>
              <a:t>p</a:t>
            </a:r>
            <a:r>
              <a:rPr spc="-62" baseline="-17921" dirty="0">
                <a:latin typeface="Arial"/>
                <a:cs typeface="Arial"/>
              </a:rPr>
              <a:t>n</a:t>
            </a:r>
            <a:r>
              <a:rPr spc="-78" baseline="-17921" dirty="0">
                <a:latin typeface="Arial"/>
                <a:cs typeface="Arial"/>
              </a:rPr>
              <a:t> </a:t>
            </a:r>
            <a:r>
              <a:rPr spc="-150" dirty="0">
                <a:latin typeface="Arial"/>
                <a:cs typeface="Arial"/>
              </a:rPr>
              <a:t>=</a:t>
            </a:r>
            <a:r>
              <a:rPr spc="-83" dirty="0">
                <a:latin typeface="Arial"/>
                <a:cs typeface="Arial"/>
              </a:rPr>
              <a:t> </a:t>
            </a:r>
            <a:r>
              <a:rPr spc="-38" dirty="0">
                <a:latin typeface="Arial"/>
                <a:cs typeface="Arial"/>
              </a:rPr>
              <a:t>prob</a:t>
            </a:r>
            <a:r>
              <a:rPr spc="-86" dirty="0">
                <a:latin typeface="Arial"/>
                <a:cs typeface="Arial"/>
              </a:rPr>
              <a:t> </a:t>
            </a:r>
            <a:r>
              <a:rPr spc="-60" dirty="0">
                <a:latin typeface="Arial"/>
                <a:cs typeface="Arial"/>
              </a:rPr>
              <a:t>(D</a:t>
            </a:r>
            <a:r>
              <a:rPr spc="-90" baseline="25089" dirty="0">
                <a:latin typeface="Arial"/>
                <a:cs typeface="Arial"/>
              </a:rPr>
              <a:t>f</a:t>
            </a:r>
            <a:r>
              <a:rPr spc="-60" dirty="0">
                <a:latin typeface="Arial"/>
                <a:cs typeface="Arial"/>
              </a:rPr>
              <a:t>(1</a:t>
            </a:r>
            <a:r>
              <a:rPr spc="-90" baseline="25089" dirty="0">
                <a:latin typeface="Arial"/>
                <a:cs typeface="Arial"/>
              </a:rPr>
              <a:t>n</a:t>
            </a:r>
            <a:r>
              <a:rPr spc="-60" dirty="0">
                <a:latin typeface="Arial"/>
                <a:cs typeface="Arial"/>
              </a:rPr>
              <a:t>)</a:t>
            </a:r>
            <a:r>
              <a:rPr spc="-64" dirty="0">
                <a:latin typeface="Arial"/>
                <a:cs typeface="Arial"/>
              </a:rPr>
              <a:t> </a:t>
            </a:r>
            <a:r>
              <a:rPr spc="-131" dirty="0">
                <a:latin typeface="Arial"/>
                <a:cs typeface="Arial"/>
              </a:rPr>
              <a:t>=1</a:t>
            </a:r>
            <a:r>
              <a:rPr spc="-83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:</a:t>
            </a:r>
            <a:r>
              <a:rPr spc="-120" dirty="0">
                <a:latin typeface="Arial"/>
                <a:cs typeface="Arial"/>
              </a:rPr>
              <a:t> </a:t>
            </a:r>
            <a:r>
              <a:rPr spc="-38" dirty="0">
                <a:latin typeface="Arial"/>
                <a:cs typeface="Arial"/>
              </a:rPr>
              <a:t>f</a:t>
            </a:r>
            <a:r>
              <a:rPr spc="-38" dirty="0">
                <a:latin typeface="STIX Two Math"/>
                <a:cs typeface="STIX Two Math"/>
              </a:rPr>
              <a:t>∈</a:t>
            </a:r>
            <a:r>
              <a:rPr spc="-38" dirty="0">
                <a:latin typeface="Arial"/>
                <a:cs typeface="Arial"/>
              </a:rPr>
              <a:t>H</a:t>
            </a:r>
            <a:r>
              <a:rPr spc="-56" baseline="-17921" dirty="0">
                <a:latin typeface="Arial"/>
                <a:cs typeface="Arial"/>
              </a:rPr>
              <a:t>n</a:t>
            </a:r>
            <a:r>
              <a:rPr spc="107" baseline="-17921" dirty="0">
                <a:latin typeface="Arial"/>
                <a:cs typeface="Arial"/>
              </a:rPr>
              <a:t> </a:t>
            </a:r>
            <a:r>
              <a:rPr spc="-38" dirty="0">
                <a:latin typeface="Arial"/>
                <a:cs typeface="Arial"/>
              </a:rPr>
              <a:t>)</a:t>
            </a:r>
            <a:endParaRPr dirty="0">
              <a:latin typeface="Arial"/>
              <a:cs typeface="Arial"/>
            </a:endParaRPr>
          </a:p>
          <a:p>
            <a:pPr marL="279559">
              <a:lnSpc>
                <a:spcPts val="2111"/>
              </a:lnSpc>
            </a:pPr>
            <a:r>
              <a:rPr spc="-83" dirty="0">
                <a:latin typeface="Arial"/>
                <a:cs typeface="Arial"/>
              </a:rPr>
              <a:t>and</a:t>
            </a:r>
            <a:r>
              <a:rPr spc="-64" dirty="0">
                <a:latin typeface="Arial"/>
                <a:cs typeface="Arial"/>
              </a:rPr>
              <a:t> </a:t>
            </a:r>
            <a:r>
              <a:rPr spc="68" dirty="0">
                <a:latin typeface="Arial"/>
                <a:cs typeface="Arial"/>
              </a:rPr>
              <a:t>|p</a:t>
            </a:r>
            <a:r>
              <a:rPr spc="101" baseline="-17921" dirty="0">
                <a:latin typeface="Arial"/>
                <a:cs typeface="Arial"/>
              </a:rPr>
              <a:t>n</a:t>
            </a:r>
            <a:r>
              <a:rPr spc="68" dirty="0">
                <a:latin typeface="Arial"/>
                <a:cs typeface="Arial"/>
              </a:rPr>
              <a:t>-</a:t>
            </a:r>
            <a:r>
              <a:rPr spc="41" dirty="0">
                <a:latin typeface="Arial"/>
                <a:cs typeface="Arial"/>
              </a:rPr>
              <a:t>p</a:t>
            </a:r>
            <a:r>
              <a:rPr spc="62" baseline="-17921" dirty="0">
                <a:latin typeface="Arial"/>
                <a:cs typeface="Arial"/>
              </a:rPr>
              <a:t>1</a:t>
            </a:r>
            <a:r>
              <a:rPr spc="41" dirty="0">
                <a:latin typeface="Arial"/>
                <a:cs typeface="Arial"/>
              </a:rPr>
              <a:t>|&gt;</a:t>
            </a:r>
            <a:r>
              <a:rPr spc="41" dirty="0">
                <a:latin typeface="Apple Symbols"/>
                <a:cs typeface="Apple Symbols"/>
              </a:rPr>
              <a:t>ε</a:t>
            </a:r>
            <a:r>
              <a:rPr spc="-169" dirty="0">
                <a:latin typeface="Apple Symbols"/>
                <a:cs typeface="Apple Symbols"/>
              </a:rPr>
              <a:t> </a:t>
            </a:r>
            <a:r>
              <a:rPr dirty="0">
                <a:latin typeface="STIX Two Math"/>
                <a:cs typeface="STIX Two Math"/>
              </a:rPr>
              <a:t>⇒∃</a:t>
            </a:r>
            <a:r>
              <a:rPr spc="8" dirty="0">
                <a:latin typeface="STIX Two Math"/>
                <a:cs typeface="STIX Two Math"/>
              </a:rPr>
              <a:t> </a:t>
            </a:r>
            <a:r>
              <a:rPr dirty="0">
                <a:latin typeface="Arial"/>
                <a:cs typeface="Arial"/>
              </a:rPr>
              <a:t>0&lt;</a:t>
            </a:r>
            <a:r>
              <a:rPr dirty="0">
                <a:solidFill>
                  <a:srgbClr val="0033CC"/>
                </a:solidFill>
                <a:latin typeface="Arial"/>
                <a:cs typeface="Arial"/>
              </a:rPr>
              <a:t>i&lt;n</a:t>
            </a:r>
            <a:r>
              <a:rPr spc="56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33CC"/>
                </a:solidFill>
                <a:latin typeface="Arial"/>
                <a:cs typeface="Arial"/>
              </a:rPr>
              <a:t>s.t.</a:t>
            </a:r>
            <a:r>
              <a:rPr spc="34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33CC"/>
                </a:solidFill>
                <a:latin typeface="Apple Symbols"/>
                <a:cs typeface="Apple Symbols"/>
              </a:rPr>
              <a:t>⏐</a:t>
            </a:r>
            <a:r>
              <a:rPr dirty="0">
                <a:solidFill>
                  <a:srgbClr val="0033CC"/>
                </a:solidFill>
                <a:latin typeface="Arial"/>
                <a:cs typeface="Arial"/>
              </a:rPr>
              <a:t>p</a:t>
            </a:r>
            <a:r>
              <a:rPr baseline="-17921" dirty="0">
                <a:solidFill>
                  <a:srgbClr val="0033CC"/>
                </a:solidFill>
                <a:latin typeface="Arial"/>
                <a:cs typeface="Arial"/>
              </a:rPr>
              <a:t>i+1</a:t>
            </a:r>
            <a:r>
              <a:rPr spc="45" baseline="-17921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33CC"/>
                </a:solidFill>
                <a:latin typeface="Arial"/>
                <a:cs typeface="Arial"/>
              </a:rPr>
              <a:t>-</a:t>
            </a:r>
            <a:r>
              <a:rPr spc="34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33CC"/>
                </a:solidFill>
                <a:latin typeface="Arial"/>
                <a:cs typeface="Arial"/>
              </a:rPr>
              <a:t>p</a:t>
            </a:r>
            <a:r>
              <a:rPr baseline="-17921" dirty="0">
                <a:solidFill>
                  <a:srgbClr val="0033CC"/>
                </a:solidFill>
                <a:latin typeface="Arial"/>
                <a:cs typeface="Arial"/>
              </a:rPr>
              <a:t>i</a:t>
            </a:r>
            <a:r>
              <a:rPr spc="33" baseline="-17921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r>
              <a:rPr spc="-79" dirty="0">
                <a:solidFill>
                  <a:srgbClr val="0033CC"/>
                </a:solidFill>
                <a:latin typeface="Apple Symbols"/>
                <a:cs typeface="Apple Symbols"/>
              </a:rPr>
              <a:t>⏐≥</a:t>
            </a:r>
            <a:r>
              <a:rPr spc="-60" dirty="0">
                <a:solidFill>
                  <a:srgbClr val="0033CC"/>
                </a:solidFill>
                <a:latin typeface="Apple Symbols"/>
                <a:cs typeface="Apple Symbols"/>
              </a:rPr>
              <a:t> </a:t>
            </a:r>
            <a:r>
              <a:rPr spc="109" dirty="0">
                <a:solidFill>
                  <a:srgbClr val="0033CC"/>
                </a:solidFill>
                <a:latin typeface="Apple Symbols"/>
                <a:cs typeface="Apple Symbols"/>
              </a:rPr>
              <a:t>ε</a:t>
            </a:r>
            <a:r>
              <a:rPr spc="109" dirty="0">
                <a:solidFill>
                  <a:srgbClr val="0033CC"/>
                </a:solidFill>
                <a:latin typeface="Arial"/>
                <a:cs typeface="Arial"/>
              </a:rPr>
              <a:t>/n</a:t>
            </a:r>
            <a:r>
              <a:rPr spc="109" dirty="0">
                <a:solidFill>
                  <a:srgbClr val="0033CC"/>
                </a:solidFill>
                <a:latin typeface="Apple Symbols"/>
                <a:cs typeface="Apple Symbols"/>
              </a:rPr>
              <a:t>=</a:t>
            </a:r>
            <a:r>
              <a:rPr spc="-169" dirty="0">
                <a:solidFill>
                  <a:srgbClr val="0033CC"/>
                </a:solidFill>
                <a:latin typeface="Apple Symbols"/>
                <a:cs typeface="Apple Symbols"/>
              </a:rPr>
              <a:t> </a:t>
            </a:r>
            <a:r>
              <a:rPr spc="49" dirty="0">
                <a:solidFill>
                  <a:srgbClr val="0033CC"/>
                </a:solidFill>
                <a:latin typeface="Apple Symbols"/>
                <a:cs typeface="Apple Symbols"/>
              </a:rPr>
              <a:t>ε</a:t>
            </a:r>
            <a:r>
              <a:rPr spc="49" dirty="0">
                <a:solidFill>
                  <a:srgbClr val="0033CC"/>
                </a:solidFill>
                <a:latin typeface="Arial"/>
                <a:cs typeface="Arial"/>
              </a:rPr>
              <a:t>’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1396" y="2683524"/>
            <a:ext cx="61913" cy="13811"/>
          </a:xfrm>
          <a:custGeom>
            <a:avLst/>
            <a:gdLst/>
            <a:ahLst/>
            <a:cxnLst/>
            <a:rect l="l" t="t" r="r" b="b"/>
            <a:pathLst>
              <a:path w="82550" h="18414">
                <a:moveTo>
                  <a:pt x="82296" y="0"/>
                </a:moveTo>
                <a:lnTo>
                  <a:pt x="0" y="0"/>
                </a:lnTo>
                <a:lnTo>
                  <a:pt x="0" y="18293"/>
                </a:lnTo>
                <a:lnTo>
                  <a:pt x="82296" y="18293"/>
                </a:lnTo>
                <a:lnTo>
                  <a:pt x="8229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6083" y="1540943"/>
            <a:ext cx="7934517" cy="2231316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19050" marR="13335">
              <a:lnSpc>
                <a:spcPct val="127899"/>
              </a:lnSpc>
              <a:spcBef>
                <a:spcPts val="68"/>
              </a:spcBef>
              <a:tabLst>
                <a:tab pos="3210878" algn="l"/>
              </a:tabLst>
            </a:pP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Now</a:t>
            </a:r>
            <a:r>
              <a:rPr sz="2000" spc="2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sz="20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2000" spc="5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distinguisher</a:t>
            </a:r>
            <a:r>
              <a:rPr sz="2000" spc="2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sz="2000" spc="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38" dirty="0"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	i</a:t>
            </a:r>
            <a:r>
              <a:rPr sz="2000" spc="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s.t.</a:t>
            </a:r>
            <a:r>
              <a:rPr sz="2000" spc="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⏐p</a:t>
            </a:r>
            <a:r>
              <a:rPr sz="2000" baseline="-1792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i+1</a:t>
            </a:r>
            <a:r>
              <a:rPr sz="2000" spc="39" baseline="-1792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sz="2000" spc="3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sz="2000" baseline="-1792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2000" spc="28" baseline="-1792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75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⏐≥</a:t>
            </a:r>
            <a:r>
              <a:rPr sz="2000" spc="-6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6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ε/n=</a:t>
            </a:r>
            <a:r>
              <a:rPr sz="2000" spc="-7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23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ε’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sz="2000" spc="4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distinguish</a:t>
            </a:r>
            <a:r>
              <a:rPr sz="2000" spc="4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sz="2000" spc="26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60" dirty="0">
                <a:latin typeface="Calibri" panose="020F0502020204030204" pitchFamily="34" charset="0"/>
                <a:cs typeface="Calibri" panose="020F0502020204030204" pitchFamily="34" charset="0"/>
              </a:rPr>
              <a:t>⊆</a:t>
            </a:r>
            <a:r>
              <a:rPr sz="2000" spc="10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outputs</a:t>
            </a:r>
            <a:r>
              <a:rPr sz="2000" spc="3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000" spc="5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generator</a:t>
            </a:r>
            <a:r>
              <a:rPr sz="20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sz="2000" spc="3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sz="2000" spc="3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60" dirty="0">
                <a:latin typeface="Calibri" panose="020F0502020204030204" pitchFamily="34" charset="0"/>
                <a:cs typeface="Calibri" panose="020F0502020204030204" pitchFamily="34" charset="0"/>
              </a:rPr>
              <a:t>⊆</a:t>
            </a:r>
            <a:r>
              <a:rPr sz="2000" spc="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9" dirty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sz="2000" spc="-28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2n </a:t>
            </a:r>
            <a:r>
              <a:rPr sz="2000" u="sng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Algorithm</a:t>
            </a:r>
            <a:r>
              <a:rPr sz="2000" u="sng" spc="49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u="sng" dirty="0">
                <a:solidFill>
                  <a:srgbClr val="0033CC"/>
                </a:solidFill>
                <a:uFill>
                  <a:solidFill>
                    <a:srgbClr val="0033CC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sz="20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sz="2000" spc="4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sz="2000" spc="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sz="2000" spc="2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set</a:t>
            </a:r>
            <a:r>
              <a:rPr sz="2000" spc="1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000" spc="3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2n</a:t>
            </a:r>
            <a:r>
              <a:rPr sz="2000" spc="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size</a:t>
            </a:r>
            <a:r>
              <a:rPr sz="2000" spc="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8" dirty="0">
                <a:latin typeface="Calibri" panose="020F0502020204030204" pitchFamily="34" charset="0"/>
                <a:cs typeface="Calibri" panose="020F0502020204030204" pitchFamily="34" charset="0"/>
              </a:rPr>
              <a:t>strings: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>
              <a:spcBef>
                <a:spcPts val="589"/>
              </a:spcBef>
            </a:pPr>
            <a:r>
              <a:rPr lang="en-US" sz="20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sz="20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tart</a:t>
            </a:r>
            <a:r>
              <a:rPr sz="2000" spc="45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sz="2000" spc="38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empty</a:t>
            </a:r>
            <a:r>
              <a:rPr sz="2000" spc="23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5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tree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8121" marR="1951673" indent="-189547">
              <a:lnSpc>
                <a:spcPct val="110000"/>
              </a:lnSpc>
              <a:spcBef>
                <a:spcPts val="379"/>
              </a:spcBef>
            </a:pP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1.Run</a:t>
            </a:r>
            <a:r>
              <a:rPr sz="2000" spc="6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Distinguisher</a:t>
            </a:r>
            <a:r>
              <a:rPr sz="2000" spc="16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sz="2000" baseline="25089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(1</a:t>
            </a:r>
            <a:r>
              <a:rPr sz="2000" baseline="25089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sz="2000" spc="9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Phase-</a:t>
            </a:r>
            <a:r>
              <a:rPr sz="2000" spc="-38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sz="2000" spc="5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query</a:t>
            </a:r>
            <a:r>
              <a:rPr sz="2000" b="1" spc="7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x=x</a:t>
            </a:r>
            <a:r>
              <a:rPr sz="2000" b="1" baseline="-1792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2000" b="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,...,x</a:t>
            </a:r>
            <a:r>
              <a:rPr sz="2000" b="1" baseline="-1792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2000" b="1" spc="67" baseline="-1792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sz="2000" spc="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9" dirty="0">
                <a:latin typeface="Calibri" panose="020F0502020204030204" pitchFamily="34" charset="0"/>
                <a:cs typeface="Calibri" panose="020F0502020204030204" pitchFamily="34" charset="0"/>
              </a:rPr>
              <a:t>f: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8121" marR="2016919">
              <a:lnSpc>
                <a:spcPct val="109900"/>
              </a:lnSpc>
            </a:pP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Pick</a:t>
            </a:r>
            <a:r>
              <a:rPr sz="2000" spc="7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pair</a:t>
            </a:r>
            <a:r>
              <a:rPr sz="2000" spc="4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</a:t>
            </a:r>
            <a:r>
              <a:rPr sz="2000" baseline="-1792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,s</a:t>
            </a:r>
            <a:r>
              <a:rPr sz="2000" baseline="-1792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sz="2000" spc="68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randomly</a:t>
            </a:r>
            <a:r>
              <a:rPr sz="2000" spc="1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sz="2000" spc="-38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sz="2000" spc="-38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ignore</a:t>
            </a:r>
            <a:r>
              <a:rPr sz="2000" spc="9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levels</a:t>
            </a:r>
            <a:r>
              <a:rPr sz="20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1…i-</a:t>
            </a:r>
            <a:r>
              <a:rPr sz="2000" spc="-19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2000" spc="-19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5725" y="3805907"/>
            <a:ext cx="1887475" cy="319799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28575">
              <a:spcBef>
                <a:spcPts val="94"/>
              </a:spcBef>
            </a:pP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sz="20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pair</a:t>
            </a:r>
            <a:r>
              <a:rPr sz="2000" spc="1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8" dirty="0">
                <a:latin typeface="Calibri" panose="020F0502020204030204" pitchFamily="34" charset="0"/>
                <a:cs typeface="Calibri" panose="020F0502020204030204" pitchFamily="34" charset="0"/>
              </a:rPr>
              <a:t>(s</a:t>
            </a:r>
            <a:r>
              <a:rPr sz="2000" spc="-11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sz="2000" spc="-8" dirty="0">
                <a:latin typeface="Calibri" panose="020F0502020204030204" pitchFamily="34" charset="0"/>
                <a:cs typeface="Calibri" panose="020F0502020204030204" pitchFamily="34" charset="0"/>
              </a:rPr>
              <a:t>,s</a:t>
            </a:r>
            <a:r>
              <a:rPr sz="2000" spc="-11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2000" spc="-8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14600" y="3784959"/>
            <a:ext cx="5236844" cy="615714"/>
          </a:xfrm>
          <a:prstGeom prst="rect">
            <a:avLst/>
          </a:prstGeom>
        </p:spPr>
        <p:txBody>
          <a:bodyPr vert="horz" wrap="square" lIns="0" tIns="35719" rIns="0" bIns="0" rtlCol="0">
            <a:spAutoFit/>
          </a:bodyPr>
          <a:lstStyle/>
          <a:p>
            <a:pPr marR="3810" algn="ctr">
              <a:spcBef>
                <a:spcPts val="281"/>
              </a:spcBef>
              <a:tabLst>
                <a:tab pos="1792129" algn="l"/>
                <a:tab pos="2844641" algn="l"/>
                <a:tab pos="3352324" algn="l"/>
              </a:tabLst>
            </a:pP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fill</a:t>
            </a:r>
            <a:r>
              <a:rPr sz="1800" spc="1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pair</a:t>
            </a:r>
            <a:r>
              <a:rPr sz="18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1800" spc="3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8" dirty="0">
                <a:latin typeface="Calibri" panose="020F0502020204030204" pitchFamily="34" charset="0"/>
                <a:cs typeface="Calibri" panose="020F0502020204030204" pitchFamily="34" charset="0"/>
              </a:rPr>
              <a:t>nodes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	x</a:t>
            </a:r>
            <a:r>
              <a:rPr sz="1800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,...,x</a:t>
            </a:r>
            <a:r>
              <a:rPr sz="1800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i-</a:t>
            </a:r>
            <a:r>
              <a:rPr sz="1800" spc="-28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1800" spc="-19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sz="1800" spc="-19" dirty="0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	x</a:t>
            </a:r>
            <a:r>
              <a:rPr sz="1800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,...,x</a:t>
            </a:r>
            <a:r>
              <a:rPr sz="1800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i-1</a:t>
            </a:r>
            <a:r>
              <a:rPr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1800" spc="38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at</a:t>
            </a:r>
            <a:r>
              <a:rPr sz="1800" spc="1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r>
              <a:rPr sz="1800" spc="5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38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93383" algn="ctr">
              <a:spcBef>
                <a:spcPts val="210"/>
              </a:spcBef>
            </a:pP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[unless</a:t>
            </a:r>
            <a:r>
              <a:rPr sz="1800" spc="4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already</a:t>
            </a:r>
            <a:r>
              <a:rPr sz="1800" spc="4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spc="-8" dirty="0">
                <a:latin typeface="Calibri" panose="020F0502020204030204" pitchFamily="34" charset="0"/>
                <a:cs typeface="Calibri" panose="020F0502020204030204" pitchFamily="34" charset="0"/>
              </a:rPr>
              <a:t>filled]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6083" y="4500328"/>
            <a:ext cx="6608445" cy="1387335"/>
          </a:xfrm>
          <a:prstGeom prst="rect">
            <a:avLst/>
          </a:prstGeom>
        </p:spPr>
        <p:txBody>
          <a:bodyPr vert="horz" wrap="square" lIns="0" tIns="83344" rIns="0" bIns="0" rtlCol="0">
            <a:spAutoFit/>
          </a:bodyPr>
          <a:lstStyle/>
          <a:p>
            <a:pPr marL="154305">
              <a:spcBef>
                <a:spcPts val="656"/>
              </a:spcBef>
            </a:pP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set</a:t>
            </a:r>
            <a:r>
              <a:rPr sz="1763" spc="8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b=x</a:t>
            </a:r>
            <a:r>
              <a:rPr sz="1744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1744" spc="314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1763" spc="7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answer</a:t>
            </a:r>
            <a:r>
              <a:rPr sz="1763" spc="10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sz="1744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sz="1744" baseline="-41218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1744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sz="1744" baseline="-41218" dirty="0">
                <a:latin typeface="Calibri" panose="020F0502020204030204" pitchFamily="34" charset="0"/>
                <a:cs typeface="Calibri" panose="020F0502020204030204" pitchFamily="34" charset="0"/>
              </a:rPr>
              <a:t>n-1</a:t>
            </a:r>
            <a:r>
              <a:rPr sz="1744" spc="326" baseline="-4121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r>
              <a:rPr sz="1744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sz="1744" baseline="-41218" dirty="0">
                <a:latin typeface="Calibri" panose="020F0502020204030204" pitchFamily="34" charset="0"/>
                <a:cs typeface="Calibri" panose="020F0502020204030204" pitchFamily="34" charset="0"/>
              </a:rPr>
              <a:t>i+1</a:t>
            </a:r>
            <a:r>
              <a:rPr sz="1744" spc="73" baseline="-4121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(s</a:t>
            </a:r>
            <a:r>
              <a:rPr sz="1744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sz="1763" spc="4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sz="1763" spc="7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sz="1744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sz="1744" baseline="-41218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(G</a:t>
            </a:r>
            <a:r>
              <a:rPr sz="1744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sz="1744" baseline="-41218" dirty="0">
                <a:latin typeface="Calibri" panose="020F0502020204030204" pitchFamily="34" charset="0"/>
                <a:cs typeface="Calibri" panose="020F0502020204030204" pitchFamily="34" charset="0"/>
              </a:rPr>
              <a:t>n-1</a:t>
            </a:r>
            <a:r>
              <a:rPr sz="1744" spc="326" baseline="-4121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spc="75" dirty="0">
                <a:latin typeface="Calibri" panose="020F0502020204030204" pitchFamily="34" charset="0"/>
                <a:cs typeface="Calibri" panose="020F0502020204030204" pitchFamily="34" charset="0"/>
              </a:rPr>
              <a:t>(…</a:t>
            </a:r>
            <a:r>
              <a:rPr sz="1763" spc="-2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sz="1744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sz="1744" baseline="-41218" dirty="0">
                <a:latin typeface="Calibri" panose="020F0502020204030204" pitchFamily="34" charset="0"/>
                <a:cs typeface="Calibri" panose="020F0502020204030204" pitchFamily="34" charset="0"/>
              </a:rPr>
              <a:t>i+1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(s</a:t>
            </a:r>
            <a:r>
              <a:rPr sz="1744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))</a:t>
            </a:r>
            <a:r>
              <a:rPr sz="1763" spc="7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spc="60" dirty="0">
                <a:latin typeface="Calibri" panose="020F0502020204030204" pitchFamily="34" charset="0"/>
                <a:cs typeface="Calibri" panose="020F0502020204030204" pitchFamily="34" charset="0"/>
              </a:rPr>
              <a:t>…)</a:t>
            </a:r>
            <a:endParaRPr sz="176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">
              <a:spcBef>
                <a:spcPts val="589"/>
              </a:spcBef>
            </a:pP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2.Run</a:t>
            </a:r>
            <a:r>
              <a:rPr sz="1763" spc="1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sz="1744" baseline="25089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(1</a:t>
            </a:r>
            <a:r>
              <a:rPr sz="1744" baseline="25089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sz="1763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Phase-2.</a:t>
            </a:r>
            <a:r>
              <a:rPr sz="1763" spc="3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sz="1763" spc="3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sz="1763" spc="3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outputs</a:t>
            </a:r>
            <a:r>
              <a:rPr sz="1763" spc="6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1,</a:t>
            </a:r>
            <a:r>
              <a:rPr sz="1763" spc="3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Output</a:t>
            </a:r>
            <a:r>
              <a:rPr sz="1763" spc="8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“S</a:t>
            </a:r>
            <a:r>
              <a:rPr sz="1763" spc="4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spc="-8" dirty="0">
                <a:latin typeface="Calibri" panose="020F0502020204030204" pitchFamily="34" charset="0"/>
                <a:cs typeface="Calibri" panose="020F0502020204030204" pitchFamily="34" charset="0"/>
              </a:rPr>
              <a:t>random”</a:t>
            </a:r>
            <a:endParaRPr sz="176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364105">
              <a:spcBef>
                <a:spcPts val="536"/>
              </a:spcBef>
              <a:tabLst>
                <a:tab pos="4843463" algn="l"/>
              </a:tabLst>
            </a:pP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sz="1763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sz="1763" spc="4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outputs</a:t>
            </a:r>
            <a:r>
              <a:rPr sz="1763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0,</a:t>
            </a:r>
            <a:r>
              <a:rPr sz="1763" spc="-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output</a:t>
            </a:r>
            <a:r>
              <a:rPr sz="1763" spc="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spc="-19" dirty="0">
                <a:latin typeface="Calibri" panose="020F0502020204030204" pitchFamily="34" charset="0"/>
                <a:cs typeface="Calibri" panose="020F0502020204030204" pitchFamily="34" charset="0"/>
              </a:rPr>
              <a:t>“S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	pseudo-</a:t>
            </a:r>
            <a:r>
              <a:rPr sz="1763" spc="-8" dirty="0">
                <a:latin typeface="Calibri" panose="020F0502020204030204" pitchFamily="34" charset="0"/>
                <a:cs typeface="Calibri" panose="020F0502020204030204" pitchFamily="34" charset="0"/>
              </a:rPr>
              <a:t>random”</a:t>
            </a:r>
            <a:endParaRPr sz="176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">
              <a:spcBef>
                <a:spcPts val="589"/>
              </a:spcBef>
            </a:pPr>
            <a:r>
              <a:rPr sz="1763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Claim:</a:t>
            </a:r>
            <a:r>
              <a:rPr sz="1763" spc="9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|prob</a:t>
            </a:r>
            <a:r>
              <a:rPr sz="1763" spc="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(S⊆</a:t>
            </a:r>
            <a:r>
              <a:rPr sz="1763" spc="13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G(U</a:t>
            </a:r>
            <a:r>
              <a:rPr sz="1744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):A(S)</a:t>
            </a:r>
            <a:r>
              <a:rPr sz="1763" spc="3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=1</a:t>
            </a:r>
            <a:r>
              <a:rPr sz="1763" spc="6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sz="1763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sz="1763" spc="6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prob</a:t>
            </a:r>
            <a:r>
              <a:rPr sz="1763" spc="8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:S⊆</a:t>
            </a:r>
            <a:r>
              <a:rPr sz="1763" spc="13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sz="1744" baseline="-17921" dirty="0">
                <a:latin typeface="Calibri" panose="020F0502020204030204" pitchFamily="34" charset="0"/>
                <a:cs typeface="Calibri" panose="020F0502020204030204" pitchFamily="34" charset="0"/>
              </a:rPr>
              <a:t>2n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1763" spc="-3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dirty="0">
                <a:latin typeface="Calibri" panose="020F0502020204030204" pitchFamily="34" charset="0"/>
                <a:cs typeface="Calibri" panose="020F0502020204030204" pitchFamily="34" charset="0"/>
              </a:rPr>
              <a:t>A(S)=1</a:t>
            </a:r>
            <a:r>
              <a:rPr sz="1763" spc="6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63" spc="-8" dirty="0">
                <a:latin typeface="Calibri" panose="020F0502020204030204" pitchFamily="34" charset="0"/>
                <a:cs typeface="Calibri" panose="020F0502020204030204" pitchFamily="34" charset="0"/>
              </a:rPr>
              <a:t>)|&gt;ε/n</a:t>
            </a:r>
            <a:endParaRPr sz="1763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676083" y="618271"/>
            <a:ext cx="2837974" cy="475130"/>
          </a:xfrm>
          <a:prstGeom prst="rect">
            <a:avLst/>
          </a:prstGeom>
        </p:spPr>
        <p:txBody>
          <a:bodyPr vert="horz" wrap="square" lIns="0" tIns="1333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105"/>
              </a:spcBef>
            </a:pPr>
            <a:r>
              <a:rPr sz="3000" dirty="0"/>
              <a:t>Proof</a:t>
            </a:r>
            <a:r>
              <a:rPr sz="3000" spc="-45" dirty="0"/>
              <a:t> </a:t>
            </a:r>
            <a:r>
              <a:rPr sz="3000" dirty="0"/>
              <a:t>of</a:t>
            </a:r>
            <a:r>
              <a:rPr sz="3000" spc="-41" dirty="0"/>
              <a:t> </a:t>
            </a:r>
            <a:r>
              <a:rPr sz="3000" spc="-8" dirty="0"/>
              <a:t>Security</a:t>
            </a:r>
            <a:endParaRPr sz="3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4622" y="1970809"/>
            <a:ext cx="6254591" cy="4170212"/>
          </a:xfrm>
          <a:prstGeom prst="rect">
            <a:avLst/>
          </a:prstGeom>
        </p:spPr>
        <p:txBody>
          <a:bodyPr vert="horz" wrap="square" lIns="0" tIns="84296" rIns="0" bIns="0" rtlCol="0">
            <a:spAutoFit/>
          </a:bodyPr>
          <a:lstStyle/>
          <a:p>
            <a:pPr marL="98584">
              <a:spcBef>
                <a:spcPts val="664"/>
              </a:spcBef>
            </a:pPr>
            <a:r>
              <a:rPr sz="1763" spc="-105" dirty="0">
                <a:latin typeface="Arial"/>
                <a:cs typeface="Arial"/>
              </a:rPr>
              <a:t>Claim</a:t>
            </a:r>
            <a:r>
              <a:rPr sz="1763" spc="-45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1[|prob</a:t>
            </a:r>
            <a:r>
              <a:rPr sz="1763" spc="-49" dirty="0">
                <a:latin typeface="Arial"/>
                <a:cs typeface="Arial"/>
              </a:rPr>
              <a:t> </a:t>
            </a:r>
            <a:r>
              <a:rPr sz="1763" spc="-120" dirty="0">
                <a:latin typeface="Arial"/>
                <a:cs typeface="Arial"/>
              </a:rPr>
              <a:t>(A(S):</a:t>
            </a:r>
            <a:r>
              <a:rPr sz="1763" spc="-19" dirty="0">
                <a:latin typeface="Arial"/>
                <a:cs typeface="Arial"/>
              </a:rPr>
              <a:t> </a:t>
            </a:r>
            <a:r>
              <a:rPr sz="1763" spc="-146" dirty="0">
                <a:latin typeface="Arial"/>
                <a:cs typeface="Arial"/>
              </a:rPr>
              <a:t>S</a:t>
            </a:r>
            <a:r>
              <a:rPr sz="1763" spc="-146" dirty="0">
                <a:latin typeface="STIX Two Math"/>
                <a:cs typeface="STIX Two Math"/>
              </a:rPr>
              <a:t>⊆</a:t>
            </a:r>
            <a:r>
              <a:rPr sz="1763" spc="30" dirty="0">
                <a:latin typeface="STIX Two Math"/>
                <a:cs typeface="STIX Two Math"/>
              </a:rPr>
              <a:t> </a:t>
            </a:r>
            <a:r>
              <a:rPr sz="1763" spc="-98" dirty="0">
                <a:latin typeface="Arial"/>
                <a:cs typeface="Arial"/>
              </a:rPr>
              <a:t>G(U</a:t>
            </a:r>
            <a:r>
              <a:rPr sz="1744" spc="-146" baseline="-17921" dirty="0">
                <a:latin typeface="Arial"/>
                <a:cs typeface="Arial"/>
              </a:rPr>
              <a:t>n</a:t>
            </a:r>
            <a:r>
              <a:rPr sz="1763" spc="-98" dirty="0">
                <a:latin typeface="Arial"/>
                <a:cs typeface="Arial"/>
              </a:rPr>
              <a:t>))</a:t>
            </a:r>
            <a:r>
              <a:rPr sz="1763" spc="-30" dirty="0">
                <a:latin typeface="Arial"/>
                <a:cs typeface="Arial"/>
              </a:rPr>
              <a:t> </a:t>
            </a:r>
            <a:r>
              <a:rPr sz="1763" spc="-127" dirty="0">
                <a:latin typeface="Arial"/>
                <a:cs typeface="Arial"/>
              </a:rPr>
              <a:t>=1</a:t>
            </a:r>
            <a:r>
              <a:rPr sz="1763" spc="-49" dirty="0">
                <a:latin typeface="Arial"/>
                <a:cs typeface="Arial"/>
              </a:rPr>
              <a:t> </a:t>
            </a:r>
            <a:r>
              <a:rPr sz="1763" spc="-60" dirty="0">
                <a:latin typeface="Arial"/>
                <a:cs typeface="Arial"/>
              </a:rPr>
              <a:t>)</a:t>
            </a:r>
            <a:r>
              <a:rPr sz="1763" spc="-53" dirty="0">
                <a:latin typeface="Arial"/>
                <a:cs typeface="Arial"/>
              </a:rPr>
              <a:t> -</a:t>
            </a:r>
            <a:r>
              <a:rPr sz="1763" spc="-49" dirty="0">
                <a:latin typeface="Arial"/>
                <a:cs typeface="Arial"/>
              </a:rPr>
              <a:t> </a:t>
            </a:r>
            <a:r>
              <a:rPr sz="1763" spc="-41" dirty="0">
                <a:latin typeface="Arial"/>
                <a:cs typeface="Arial"/>
              </a:rPr>
              <a:t>prob</a:t>
            </a:r>
            <a:r>
              <a:rPr sz="1763" spc="-49" dirty="0">
                <a:latin typeface="Arial"/>
                <a:cs typeface="Arial"/>
              </a:rPr>
              <a:t> </a:t>
            </a:r>
            <a:r>
              <a:rPr sz="1763" spc="-120" dirty="0">
                <a:latin typeface="Arial"/>
                <a:cs typeface="Arial"/>
              </a:rPr>
              <a:t>(A(S):S</a:t>
            </a:r>
            <a:r>
              <a:rPr sz="1763" spc="-120" dirty="0">
                <a:latin typeface="STIX Two Math"/>
                <a:cs typeface="STIX Two Math"/>
              </a:rPr>
              <a:t>⊆</a:t>
            </a:r>
            <a:r>
              <a:rPr sz="1763" spc="30" dirty="0">
                <a:latin typeface="STIX Two Math"/>
                <a:cs typeface="STIX Two Math"/>
              </a:rPr>
              <a:t> </a:t>
            </a:r>
            <a:r>
              <a:rPr sz="1763" spc="-64" dirty="0">
                <a:latin typeface="Arial"/>
                <a:cs typeface="Arial"/>
              </a:rPr>
              <a:t>U</a:t>
            </a:r>
            <a:r>
              <a:rPr sz="1744" spc="-95" baseline="-17921" dirty="0">
                <a:latin typeface="Arial"/>
                <a:cs typeface="Arial"/>
              </a:rPr>
              <a:t>2n</a:t>
            </a:r>
            <a:r>
              <a:rPr sz="1763" spc="-64" dirty="0">
                <a:latin typeface="Arial"/>
                <a:cs typeface="Arial"/>
              </a:rPr>
              <a:t>))</a:t>
            </a:r>
            <a:r>
              <a:rPr sz="1763" spc="-19" dirty="0">
                <a:latin typeface="Arial"/>
                <a:cs typeface="Arial"/>
              </a:rPr>
              <a:t> </a:t>
            </a:r>
            <a:r>
              <a:rPr sz="1763" spc="-131" dirty="0">
                <a:latin typeface="Arial"/>
                <a:cs typeface="Arial"/>
              </a:rPr>
              <a:t>=1</a:t>
            </a:r>
            <a:r>
              <a:rPr sz="1763" spc="-53" dirty="0">
                <a:latin typeface="Arial"/>
                <a:cs typeface="Arial"/>
              </a:rPr>
              <a:t> </a:t>
            </a:r>
            <a:r>
              <a:rPr sz="1763" spc="-8" dirty="0">
                <a:latin typeface="Arial"/>
                <a:cs typeface="Arial"/>
              </a:rPr>
              <a:t>)|&gt;e’]</a:t>
            </a:r>
            <a:endParaRPr sz="1763" dirty="0">
              <a:latin typeface="Arial"/>
              <a:cs typeface="Arial"/>
            </a:endParaRPr>
          </a:p>
          <a:p>
            <a:pPr marL="47625">
              <a:spcBef>
                <a:spcPts val="589"/>
              </a:spcBef>
            </a:pPr>
            <a:r>
              <a:rPr sz="1763" spc="-53" dirty="0">
                <a:latin typeface="Arial"/>
                <a:cs typeface="Arial"/>
              </a:rPr>
              <a:t>contradicts</a:t>
            </a:r>
            <a:r>
              <a:rPr sz="1763" spc="-15" dirty="0">
                <a:latin typeface="Arial"/>
                <a:cs typeface="Arial"/>
              </a:rPr>
              <a:t> </a:t>
            </a:r>
            <a:r>
              <a:rPr sz="1763" spc="-158" dirty="0">
                <a:latin typeface="Arial"/>
                <a:cs typeface="Arial"/>
              </a:rPr>
              <a:t>Easy-</a:t>
            </a:r>
            <a:r>
              <a:rPr sz="1763" spc="-15" dirty="0">
                <a:latin typeface="Arial"/>
                <a:cs typeface="Arial"/>
              </a:rPr>
              <a:t>Lemma</a:t>
            </a:r>
            <a:endParaRPr sz="1763" dirty="0">
              <a:latin typeface="Arial"/>
              <a:cs typeface="Arial"/>
            </a:endParaRPr>
          </a:p>
          <a:p>
            <a:pPr marL="47625">
              <a:spcBef>
                <a:spcPts val="536"/>
              </a:spcBef>
            </a:pPr>
            <a:r>
              <a:rPr sz="1763" spc="-19" dirty="0">
                <a:solidFill>
                  <a:srgbClr val="FF0000"/>
                </a:solidFill>
                <a:latin typeface="Arial"/>
                <a:cs typeface="Arial"/>
              </a:rPr>
              <a:t>Pf:</a:t>
            </a:r>
            <a:endParaRPr sz="1763" dirty="0">
              <a:latin typeface="Arial"/>
              <a:cs typeface="Arial"/>
            </a:endParaRPr>
          </a:p>
          <a:p>
            <a:pPr marL="218123" indent="-170497">
              <a:spcBef>
                <a:spcPts val="641"/>
              </a:spcBef>
              <a:buChar char="•"/>
              <a:tabLst>
                <a:tab pos="218123" algn="l"/>
                <a:tab pos="443865" algn="l"/>
              </a:tabLst>
            </a:pPr>
            <a:r>
              <a:rPr sz="1763" spc="23" dirty="0">
                <a:latin typeface="Arial"/>
                <a:cs typeface="Arial"/>
              </a:rPr>
              <a:t>if</a:t>
            </a:r>
            <a:r>
              <a:rPr sz="1763" dirty="0">
                <a:latin typeface="Arial"/>
                <a:cs typeface="Arial"/>
              </a:rPr>
              <a:t>	</a:t>
            </a:r>
            <a:r>
              <a:rPr sz="1763" spc="-143" dirty="0">
                <a:latin typeface="Arial"/>
                <a:cs typeface="Arial"/>
              </a:rPr>
              <a:t>S</a:t>
            </a:r>
            <a:r>
              <a:rPr sz="1763" spc="-143" dirty="0">
                <a:latin typeface="STIX Two Math"/>
                <a:cs typeface="STIX Two Math"/>
              </a:rPr>
              <a:t>⊆</a:t>
            </a:r>
            <a:r>
              <a:rPr sz="1763" spc="-4" dirty="0">
                <a:latin typeface="STIX Two Math"/>
                <a:cs typeface="STIX Two Math"/>
              </a:rPr>
              <a:t> </a:t>
            </a:r>
            <a:r>
              <a:rPr sz="1763" spc="-109" dirty="0">
                <a:latin typeface="Arial"/>
                <a:cs typeface="Arial"/>
              </a:rPr>
              <a:t>G(U</a:t>
            </a:r>
            <a:r>
              <a:rPr sz="1744" spc="-163" baseline="-17921" dirty="0">
                <a:latin typeface="Arial"/>
                <a:cs typeface="Arial"/>
              </a:rPr>
              <a:t>k</a:t>
            </a:r>
            <a:r>
              <a:rPr sz="1763" spc="-109" dirty="0">
                <a:latin typeface="Arial"/>
                <a:cs typeface="Arial"/>
              </a:rPr>
              <a:t>)</a:t>
            </a:r>
            <a:r>
              <a:rPr sz="1763" spc="-64" dirty="0">
                <a:latin typeface="Arial"/>
                <a:cs typeface="Arial"/>
              </a:rPr>
              <a:t> </a:t>
            </a:r>
            <a:r>
              <a:rPr sz="1763" spc="-19" dirty="0">
                <a:latin typeface="Arial"/>
                <a:cs typeface="Arial"/>
              </a:rPr>
              <a:t>then</a:t>
            </a:r>
            <a:r>
              <a:rPr sz="1763" spc="-105" dirty="0">
                <a:latin typeface="Arial"/>
                <a:cs typeface="Arial"/>
              </a:rPr>
              <a:t> </a:t>
            </a:r>
            <a:r>
              <a:rPr sz="1763" spc="-38" dirty="0">
                <a:latin typeface="Arial"/>
                <a:cs typeface="Arial"/>
              </a:rPr>
              <a:t>during</a:t>
            </a:r>
            <a:r>
              <a:rPr sz="1763" spc="-90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the</a:t>
            </a:r>
            <a:r>
              <a:rPr sz="1763" spc="-94" dirty="0">
                <a:latin typeface="Arial"/>
                <a:cs typeface="Arial"/>
              </a:rPr>
              <a:t> </a:t>
            </a:r>
            <a:r>
              <a:rPr sz="1763" spc="-60" dirty="0">
                <a:latin typeface="Arial"/>
                <a:cs typeface="Arial"/>
              </a:rPr>
              <a:t>execution</a:t>
            </a:r>
            <a:r>
              <a:rPr sz="1763" spc="-83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of</a:t>
            </a:r>
            <a:r>
              <a:rPr sz="1763" spc="-75" dirty="0">
                <a:latin typeface="Arial"/>
                <a:cs typeface="Arial"/>
              </a:rPr>
              <a:t> </a:t>
            </a:r>
            <a:r>
              <a:rPr sz="1763" spc="-127" dirty="0">
                <a:latin typeface="Arial"/>
                <a:cs typeface="Arial"/>
              </a:rPr>
              <a:t>A(S),</a:t>
            </a:r>
            <a:r>
              <a:rPr sz="1763" spc="-60" dirty="0">
                <a:latin typeface="Arial"/>
                <a:cs typeface="Arial"/>
              </a:rPr>
              <a:t> </a:t>
            </a:r>
            <a:r>
              <a:rPr sz="1763" spc="-41" dirty="0">
                <a:latin typeface="Arial"/>
                <a:cs typeface="Arial"/>
              </a:rPr>
              <a:t>we</a:t>
            </a:r>
            <a:r>
              <a:rPr sz="1763" spc="-45" dirty="0">
                <a:latin typeface="Arial"/>
                <a:cs typeface="Arial"/>
              </a:rPr>
              <a:t> </a:t>
            </a:r>
            <a:r>
              <a:rPr sz="1763" spc="-19" dirty="0">
                <a:latin typeface="Arial"/>
                <a:cs typeface="Arial"/>
              </a:rPr>
              <a:t>are</a:t>
            </a:r>
            <a:endParaRPr sz="1763" dirty="0">
              <a:latin typeface="Arial"/>
              <a:cs typeface="Arial"/>
            </a:endParaRPr>
          </a:p>
          <a:p>
            <a:pPr marL="47625" marR="39052">
              <a:lnSpc>
                <a:spcPts val="2708"/>
              </a:lnSpc>
              <a:spcBef>
                <a:spcPts val="135"/>
              </a:spcBef>
            </a:pPr>
            <a:r>
              <a:rPr sz="1763" spc="-71" dirty="0">
                <a:latin typeface="Arial"/>
                <a:cs typeface="Arial"/>
              </a:rPr>
              <a:t>answering</a:t>
            </a:r>
            <a:r>
              <a:rPr sz="1763" spc="-90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the</a:t>
            </a:r>
            <a:r>
              <a:rPr sz="1763" spc="-71" dirty="0">
                <a:latin typeface="Arial"/>
                <a:cs typeface="Arial"/>
              </a:rPr>
              <a:t> </a:t>
            </a:r>
            <a:r>
              <a:rPr sz="1763" spc="-60" dirty="0">
                <a:latin typeface="Arial"/>
                <a:cs typeface="Arial"/>
              </a:rPr>
              <a:t>queries</a:t>
            </a:r>
            <a:r>
              <a:rPr sz="1763" spc="-98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of</a:t>
            </a:r>
            <a:r>
              <a:rPr sz="1763" spc="-53" dirty="0">
                <a:latin typeface="Arial"/>
                <a:cs typeface="Arial"/>
              </a:rPr>
              <a:t> </a:t>
            </a:r>
            <a:r>
              <a:rPr sz="1763" spc="-184" dirty="0">
                <a:latin typeface="Arial"/>
                <a:cs typeface="Arial"/>
              </a:rPr>
              <a:t>D</a:t>
            </a:r>
            <a:r>
              <a:rPr sz="1763" spc="-195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,</a:t>
            </a:r>
            <a:r>
              <a:rPr sz="1763" spc="-68" dirty="0">
                <a:latin typeface="Arial"/>
                <a:cs typeface="Arial"/>
              </a:rPr>
              <a:t> </a:t>
            </a:r>
            <a:r>
              <a:rPr sz="1763" spc="-34" dirty="0">
                <a:latin typeface="Arial"/>
                <a:cs typeface="Arial"/>
              </a:rPr>
              <a:t>in</a:t>
            </a:r>
            <a:r>
              <a:rPr sz="1763" spc="-68" dirty="0">
                <a:latin typeface="Arial"/>
                <a:cs typeface="Arial"/>
              </a:rPr>
              <a:t> </a:t>
            </a:r>
            <a:r>
              <a:rPr sz="1763" spc="-86" dirty="0">
                <a:latin typeface="Arial"/>
                <a:cs typeface="Arial"/>
              </a:rPr>
              <a:t>accordance</a:t>
            </a:r>
            <a:r>
              <a:rPr sz="1763" spc="-71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with</a:t>
            </a:r>
            <a:r>
              <a:rPr sz="1763" spc="-71" dirty="0">
                <a:latin typeface="Arial"/>
                <a:cs typeface="Arial"/>
              </a:rPr>
              <a:t> </a:t>
            </a:r>
            <a:r>
              <a:rPr sz="1763" spc="-143" dirty="0">
                <a:latin typeface="Arial"/>
                <a:cs typeface="Arial"/>
              </a:rPr>
              <a:t>a</a:t>
            </a:r>
            <a:r>
              <a:rPr sz="1763" spc="-98" dirty="0">
                <a:latin typeface="Arial"/>
                <a:cs typeface="Arial"/>
              </a:rPr>
              <a:t> </a:t>
            </a:r>
            <a:r>
              <a:rPr sz="1763" spc="-15" dirty="0">
                <a:latin typeface="Arial"/>
                <a:cs typeface="Arial"/>
              </a:rPr>
              <a:t>function</a:t>
            </a:r>
            <a:r>
              <a:rPr sz="1763" spc="-68" dirty="0">
                <a:latin typeface="Arial"/>
                <a:cs typeface="Arial"/>
              </a:rPr>
              <a:t> </a:t>
            </a:r>
            <a:r>
              <a:rPr sz="1763" spc="53" dirty="0">
                <a:latin typeface="Arial"/>
                <a:cs typeface="Arial"/>
              </a:rPr>
              <a:t>f</a:t>
            </a:r>
            <a:r>
              <a:rPr sz="1763" spc="248" dirty="0">
                <a:latin typeface="Arial"/>
                <a:cs typeface="Arial"/>
              </a:rPr>
              <a:t> </a:t>
            </a:r>
            <a:r>
              <a:rPr sz="1763" spc="-8" dirty="0">
                <a:latin typeface="Arial"/>
                <a:cs typeface="Arial"/>
              </a:rPr>
              <a:t>drawn </a:t>
            </a:r>
            <a:r>
              <a:rPr sz="1763" dirty="0">
                <a:latin typeface="Arial"/>
                <a:cs typeface="Arial"/>
              </a:rPr>
              <a:t>from</a:t>
            </a:r>
            <a:r>
              <a:rPr sz="1763" spc="-79" dirty="0">
                <a:latin typeface="Arial"/>
                <a:cs typeface="Arial"/>
              </a:rPr>
              <a:t> </a:t>
            </a:r>
            <a:r>
              <a:rPr sz="1763" spc="-68" dirty="0">
                <a:latin typeface="Arial"/>
                <a:cs typeface="Arial"/>
              </a:rPr>
              <a:t>D</a:t>
            </a:r>
            <a:r>
              <a:rPr sz="1744" spc="-101" baseline="-17921" dirty="0">
                <a:latin typeface="Arial"/>
                <a:cs typeface="Arial"/>
              </a:rPr>
              <a:t>i-</a:t>
            </a:r>
            <a:r>
              <a:rPr sz="1744" baseline="-17921" dirty="0">
                <a:latin typeface="Arial"/>
                <a:cs typeface="Arial"/>
              </a:rPr>
              <a:t>1</a:t>
            </a:r>
            <a:r>
              <a:rPr sz="1744" spc="343" baseline="-17921" dirty="0">
                <a:latin typeface="Arial"/>
                <a:cs typeface="Arial"/>
              </a:rPr>
              <a:t> </a:t>
            </a:r>
            <a:r>
              <a:rPr sz="1763" spc="-90" dirty="0">
                <a:latin typeface="Arial"/>
                <a:cs typeface="Arial"/>
              </a:rPr>
              <a:t>and</a:t>
            </a:r>
            <a:r>
              <a:rPr sz="1763" spc="-75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the</a:t>
            </a:r>
            <a:r>
              <a:rPr sz="1763" spc="-75" dirty="0">
                <a:latin typeface="Arial"/>
                <a:cs typeface="Arial"/>
              </a:rPr>
              <a:t> </a:t>
            </a:r>
            <a:r>
              <a:rPr sz="1763" spc="-23" dirty="0">
                <a:latin typeface="Arial"/>
                <a:cs typeface="Arial"/>
              </a:rPr>
              <a:t>probability</a:t>
            </a:r>
            <a:r>
              <a:rPr sz="1763" spc="-56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that</a:t>
            </a:r>
            <a:r>
              <a:rPr sz="1763" spc="-60" dirty="0">
                <a:latin typeface="Arial"/>
                <a:cs typeface="Arial"/>
              </a:rPr>
              <a:t> </a:t>
            </a:r>
            <a:r>
              <a:rPr sz="1763" spc="-184" dirty="0">
                <a:latin typeface="Arial"/>
                <a:cs typeface="Arial"/>
              </a:rPr>
              <a:t>D</a:t>
            </a:r>
            <a:r>
              <a:rPr sz="1763" spc="-71" dirty="0">
                <a:latin typeface="Arial"/>
                <a:cs typeface="Arial"/>
              </a:rPr>
              <a:t> </a:t>
            </a:r>
            <a:r>
              <a:rPr sz="1763" spc="-34" dirty="0">
                <a:latin typeface="Arial"/>
                <a:cs typeface="Arial"/>
              </a:rPr>
              <a:t>in</a:t>
            </a:r>
            <a:r>
              <a:rPr sz="1763" spc="-75" dirty="0">
                <a:latin typeface="Arial"/>
                <a:cs typeface="Arial"/>
              </a:rPr>
              <a:t> </a:t>
            </a:r>
            <a:r>
              <a:rPr sz="1763" spc="-94" dirty="0">
                <a:latin typeface="Arial"/>
                <a:cs typeface="Arial"/>
              </a:rPr>
              <a:t>phase</a:t>
            </a:r>
            <a:r>
              <a:rPr sz="1763" spc="-49" dirty="0">
                <a:latin typeface="Arial"/>
                <a:cs typeface="Arial"/>
              </a:rPr>
              <a:t> </a:t>
            </a:r>
            <a:r>
              <a:rPr sz="1763" spc="-94" dirty="0">
                <a:latin typeface="Arial"/>
                <a:cs typeface="Arial"/>
              </a:rPr>
              <a:t>2</a:t>
            </a:r>
            <a:r>
              <a:rPr sz="1763" spc="-79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will</a:t>
            </a:r>
            <a:r>
              <a:rPr sz="1763" spc="-86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output</a:t>
            </a:r>
            <a:r>
              <a:rPr sz="1763" spc="-49" dirty="0">
                <a:latin typeface="Arial"/>
                <a:cs typeface="Arial"/>
              </a:rPr>
              <a:t> </a:t>
            </a:r>
            <a:r>
              <a:rPr sz="1763" spc="-94" dirty="0">
                <a:latin typeface="Arial"/>
                <a:cs typeface="Arial"/>
              </a:rPr>
              <a:t>1</a:t>
            </a:r>
            <a:r>
              <a:rPr sz="1763" spc="-75" dirty="0">
                <a:latin typeface="Arial"/>
                <a:cs typeface="Arial"/>
              </a:rPr>
              <a:t> </a:t>
            </a:r>
            <a:r>
              <a:rPr sz="1763" spc="-83" dirty="0">
                <a:latin typeface="Arial"/>
                <a:cs typeface="Arial"/>
              </a:rPr>
              <a:t>is</a:t>
            </a:r>
            <a:r>
              <a:rPr sz="1763" spc="-105" dirty="0">
                <a:latin typeface="Arial"/>
                <a:cs typeface="Arial"/>
              </a:rPr>
              <a:t> </a:t>
            </a:r>
            <a:r>
              <a:rPr sz="1763" spc="-23" dirty="0">
                <a:latin typeface="Arial"/>
                <a:cs typeface="Arial"/>
              </a:rPr>
              <a:t>p</a:t>
            </a:r>
            <a:r>
              <a:rPr sz="1744" spc="-33" baseline="-17921" dirty="0">
                <a:latin typeface="Arial"/>
                <a:cs typeface="Arial"/>
              </a:rPr>
              <a:t>i-</a:t>
            </a:r>
            <a:r>
              <a:rPr sz="1744" spc="-56" baseline="-17921" dirty="0">
                <a:latin typeface="Arial"/>
                <a:cs typeface="Arial"/>
              </a:rPr>
              <a:t>1</a:t>
            </a:r>
            <a:endParaRPr sz="1744" baseline="-17921" dirty="0">
              <a:latin typeface="Arial"/>
              <a:cs typeface="Arial"/>
            </a:endParaRPr>
          </a:p>
          <a:p>
            <a:pPr marL="218123" indent="-170497">
              <a:spcBef>
                <a:spcPts val="394"/>
              </a:spcBef>
              <a:buChar char="•"/>
              <a:tabLst>
                <a:tab pos="218123" algn="l"/>
              </a:tabLst>
            </a:pPr>
            <a:r>
              <a:rPr sz="1763" spc="-64" dirty="0">
                <a:latin typeface="Arial"/>
                <a:cs typeface="Arial"/>
              </a:rPr>
              <a:t>However</a:t>
            </a:r>
            <a:r>
              <a:rPr sz="1763" spc="-86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if</a:t>
            </a:r>
            <a:r>
              <a:rPr sz="1763" spc="-113" dirty="0">
                <a:latin typeface="Arial"/>
                <a:cs typeface="Arial"/>
              </a:rPr>
              <a:t> </a:t>
            </a:r>
            <a:r>
              <a:rPr sz="1763" spc="-143" dirty="0">
                <a:latin typeface="Arial"/>
                <a:cs typeface="Arial"/>
              </a:rPr>
              <a:t>S</a:t>
            </a:r>
            <a:r>
              <a:rPr sz="1763" spc="-143" dirty="0">
                <a:latin typeface="STIX Two Math"/>
                <a:cs typeface="STIX Two Math"/>
              </a:rPr>
              <a:t>⊆</a:t>
            </a:r>
            <a:r>
              <a:rPr sz="1763" spc="-4" dirty="0">
                <a:latin typeface="STIX Two Math"/>
                <a:cs typeface="STIX Two Math"/>
              </a:rPr>
              <a:t> </a:t>
            </a:r>
            <a:r>
              <a:rPr sz="1763" spc="-26" dirty="0">
                <a:latin typeface="Arial"/>
                <a:cs typeface="Arial"/>
              </a:rPr>
              <a:t>U</a:t>
            </a:r>
            <a:r>
              <a:rPr sz="1744" spc="-39" baseline="-17921" dirty="0">
                <a:latin typeface="Arial"/>
                <a:cs typeface="Arial"/>
              </a:rPr>
              <a:t>2n</a:t>
            </a:r>
            <a:r>
              <a:rPr sz="1744" spc="107" baseline="-17921" dirty="0">
                <a:latin typeface="Arial"/>
                <a:cs typeface="Arial"/>
              </a:rPr>
              <a:t> </a:t>
            </a:r>
            <a:r>
              <a:rPr sz="1763" spc="-19" dirty="0">
                <a:latin typeface="Arial"/>
                <a:cs typeface="Arial"/>
              </a:rPr>
              <a:t>then</a:t>
            </a:r>
            <a:r>
              <a:rPr sz="1763" spc="-90" dirty="0">
                <a:latin typeface="Arial"/>
                <a:cs typeface="Arial"/>
              </a:rPr>
              <a:t> </a:t>
            </a:r>
            <a:r>
              <a:rPr sz="1763" spc="-38" dirty="0">
                <a:latin typeface="Arial"/>
                <a:cs typeface="Arial"/>
              </a:rPr>
              <a:t>during</a:t>
            </a:r>
            <a:r>
              <a:rPr sz="1763" spc="-90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the</a:t>
            </a:r>
            <a:r>
              <a:rPr sz="1763" spc="-94" dirty="0">
                <a:latin typeface="Arial"/>
                <a:cs typeface="Arial"/>
              </a:rPr>
              <a:t> </a:t>
            </a:r>
            <a:r>
              <a:rPr sz="1763" spc="-60" dirty="0">
                <a:latin typeface="Arial"/>
                <a:cs typeface="Arial"/>
              </a:rPr>
              <a:t>execution</a:t>
            </a:r>
            <a:r>
              <a:rPr sz="1763" spc="-83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of</a:t>
            </a:r>
            <a:r>
              <a:rPr sz="1763" spc="-124" dirty="0">
                <a:latin typeface="Arial"/>
                <a:cs typeface="Arial"/>
              </a:rPr>
              <a:t> </a:t>
            </a:r>
            <a:r>
              <a:rPr sz="1763" spc="-15" dirty="0">
                <a:latin typeface="Arial"/>
                <a:cs typeface="Arial"/>
              </a:rPr>
              <a:t>A(S)</a:t>
            </a:r>
            <a:endParaRPr sz="1763" dirty="0">
              <a:latin typeface="Arial"/>
              <a:cs typeface="Arial"/>
            </a:endParaRPr>
          </a:p>
          <a:p>
            <a:pPr marL="47625">
              <a:spcBef>
                <a:spcPts val="589"/>
              </a:spcBef>
            </a:pPr>
            <a:r>
              <a:rPr sz="1763" spc="-45" dirty="0">
                <a:latin typeface="Arial"/>
                <a:cs typeface="Arial"/>
              </a:rPr>
              <a:t>we</a:t>
            </a:r>
            <a:r>
              <a:rPr sz="1763" spc="-26" dirty="0">
                <a:latin typeface="Arial"/>
                <a:cs typeface="Arial"/>
              </a:rPr>
              <a:t> </a:t>
            </a:r>
            <a:r>
              <a:rPr sz="1763" spc="-83" dirty="0">
                <a:latin typeface="Arial"/>
                <a:cs typeface="Arial"/>
              </a:rPr>
              <a:t>are</a:t>
            </a:r>
            <a:r>
              <a:rPr sz="1763" spc="-79" dirty="0">
                <a:latin typeface="Arial"/>
                <a:cs typeface="Arial"/>
              </a:rPr>
              <a:t> </a:t>
            </a:r>
            <a:r>
              <a:rPr sz="1763" spc="-71" dirty="0">
                <a:latin typeface="Arial"/>
                <a:cs typeface="Arial"/>
              </a:rPr>
              <a:t>answering</a:t>
            </a:r>
            <a:r>
              <a:rPr sz="1763" spc="-83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the</a:t>
            </a:r>
            <a:r>
              <a:rPr sz="1763" spc="-79" dirty="0">
                <a:latin typeface="Arial"/>
                <a:cs typeface="Arial"/>
              </a:rPr>
              <a:t> </a:t>
            </a:r>
            <a:r>
              <a:rPr sz="1763" spc="-60" dirty="0">
                <a:latin typeface="Arial"/>
                <a:cs typeface="Arial"/>
              </a:rPr>
              <a:t>queries</a:t>
            </a:r>
            <a:r>
              <a:rPr sz="1763" spc="-101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of</a:t>
            </a:r>
            <a:r>
              <a:rPr sz="1763" spc="-113" dirty="0">
                <a:latin typeface="Arial"/>
                <a:cs typeface="Arial"/>
              </a:rPr>
              <a:t> </a:t>
            </a:r>
            <a:r>
              <a:rPr sz="1763" spc="-184" dirty="0">
                <a:latin typeface="Arial"/>
                <a:cs typeface="Arial"/>
              </a:rPr>
              <a:t>D</a:t>
            </a:r>
            <a:r>
              <a:rPr sz="1763" spc="-139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,</a:t>
            </a:r>
            <a:r>
              <a:rPr sz="1763" spc="-68" dirty="0">
                <a:latin typeface="Arial"/>
                <a:cs typeface="Arial"/>
              </a:rPr>
              <a:t> </a:t>
            </a:r>
            <a:r>
              <a:rPr sz="1763" spc="-26" dirty="0">
                <a:latin typeface="Arial"/>
                <a:cs typeface="Arial"/>
              </a:rPr>
              <a:t>in</a:t>
            </a:r>
            <a:r>
              <a:rPr sz="1763" spc="-71" dirty="0">
                <a:latin typeface="Arial"/>
                <a:cs typeface="Arial"/>
              </a:rPr>
              <a:t> </a:t>
            </a:r>
            <a:r>
              <a:rPr sz="1763" spc="-86" dirty="0">
                <a:latin typeface="Arial"/>
                <a:cs typeface="Arial"/>
              </a:rPr>
              <a:t>accordance</a:t>
            </a:r>
            <a:r>
              <a:rPr sz="1763" spc="-71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with</a:t>
            </a:r>
            <a:r>
              <a:rPr sz="1763" spc="-71" dirty="0">
                <a:latin typeface="Arial"/>
                <a:cs typeface="Arial"/>
              </a:rPr>
              <a:t> </a:t>
            </a:r>
            <a:r>
              <a:rPr sz="1763" spc="-143" dirty="0">
                <a:latin typeface="Arial"/>
                <a:cs typeface="Arial"/>
              </a:rPr>
              <a:t>a</a:t>
            </a:r>
            <a:r>
              <a:rPr sz="1763" spc="-98" dirty="0">
                <a:latin typeface="Arial"/>
                <a:cs typeface="Arial"/>
              </a:rPr>
              <a:t> </a:t>
            </a:r>
            <a:r>
              <a:rPr sz="1763" spc="-15" dirty="0">
                <a:latin typeface="Arial"/>
                <a:cs typeface="Arial"/>
              </a:rPr>
              <a:t>function</a:t>
            </a:r>
            <a:r>
              <a:rPr sz="1763" spc="-71" dirty="0">
                <a:latin typeface="Arial"/>
                <a:cs typeface="Arial"/>
              </a:rPr>
              <a:t> </a:t>
            </a:r>
            <a:r>
              <a:rPr sz="1763" spc="15" dirty="0">
                <a:latin typeface="Arial"/>
                <a:cs typeface="Arial"/>
              </a:rPr>
              <a:t>f</a:t>
            </a:r>
            <a:endParaRPr sz="1763" dirty="0">
              <a:latin typeface="Arial"/>
              <a:cs typeface="Arial"/>
            </a:endParaRPr>
          </a:p>
          <a:p>
            <a:pPr marL="47625">
              <a:spcBef>
                <a:spcPts val="593"/>
              </a:spcBef>
            </a:pPr>
            <a:r>
              <a:rPr sz="1763" dirty="0">
                <a:latin typeface="Arial"/>
                <a:cs typeface="Arial"/>
              </a:rPr>
              <a:t>from</a:t>
            </a:r>
            <a:r>
              <a:rPr sz="1763" spc="-120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D</a:t>
            </a:r>
            <a:r>
              <a:rPr sz="1744" baseline="-17921" dirty="0">
                <a:latin typeface="Arial"/>
                <a:cs typeface="Arial"/>
              </a:rPr>
              <a:t>i</a:t>
            </a:r>
            <a:r>
              <a:rPr sz="1744" spc="314" baseline="-17921" dirty="0">
                <a:latin typeface="Arial"/>
                <a:cs typeface="Arial"/>
              </a:rPr>
              <a:t> </a:t>
            </a:r>
            <a:r>
              <a:rPr sz="1763" spc="-90" dirty="0">
                <a:latin typeface="Arial"/>
                <a:cs typeface="Arial"/>
              </a:rPr>
              <a:t>and</a:t>
            </a:r>
            <a:r>
              <a:rPr sz="1763" spc="-79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the</a:t>
            </a:r>
            <a:r>
              <a:rPr sz="1763" spc="-90" dirty="0">
                <a:latin typeface="Arial"/>
                <a:cs typeface="Arial"/>
              </a:rPr>
              <a:t> </a:t>
            </a:r>
            <a:r>
              <a:rPr sz="1763" spc="-23" dirty="0">
                <a:latin typeface="Arial"/>
                <a:cs typeface="Arial"/>
              </a:rPr>
              <a:t>probability</a:t>
            </a:r>
            <a:r>
              <a:rPr sz="1763" spc="-68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that</a:t>
            </a:r>
            <a:r>
              <a:rPr sz="1763" spc="-68" dirty="0">
                <a:latin typeface="Arial"/>
                <a:cs typeface="Arial"/>
              </a:rPr>
              <a:t> </a:t>
            </a:r>
            <a:r>
              <a:rPr sz="1763" spc="-184" dirty="0">
                <a:latin typeface="Arial"/>
                <a:cs typeface="Arial"/>
              </a:rPr>
              <a:t>D</a:t>
            </a:r>
            <a:r>
              <a:rPr sz="1763" spc="-79" dirty="0">
                <a:latin typeface="Arial"/>
                <a:cs typeface="Arial"/>
              </a:rPr>
              <a:t> </a:t>
            </a:r>
            <a:r>
              <a:rPr sz="1763" spc="-34" dirty="0">
                <a:latin typeface="Arial"/>
                <a:cs typeface="Arial"/>
              </a:rPr>
              <a:t>in</a:t>
            </a:r>
            <a:r>
              <a:rPr sz="1763" spc="-86" dirty="0">
                <a:latin typeface="Arial"/>
                <a:cs typeface="Arial"/>
              </a:rPr>
              <a:t> </a:t>
            </a:r>
            <a:r>
              <a:rPr sz="1763" spc="-94" dirty="0">
                <a:latin typeface="Arial"/>
                <a:cs typeface="Arial"/>
              </a:rPr>
              <a:t>phase</a:t>
            </a:r>
            <a:r>
              <a:rPr sz="1763" spc="-53" dirty="0">
                <a:latin typeface="Arial"/>
                <a:cs typeface="Arial"/>
              </a:rPr>
              <a:t> </a:t>
            </a:r>
            <a:r>
              <a:rPr sz="1763" spc="-94" dirty="0">
                <a:latin typeface="Arial"/>
                <a:cs typeface="Arial"/>
              </a:rPr>
              <a:t>2</a:t>
            </a:r>
            <a:r>
              <a:rPr sz="1763" spc="-86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will</a:t>
            </a:r>
            <a:r>
              <a:rPr sz="1763" spc="-98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output</a:t>
            </a:r>
            <a:r>
              <a:rPr sz="1763" spc="-56" dirty="0">
                <a:latin typeface="Arial"/>
                <a:cs typeface="Arial"/>
              </a:rPr>
              <a:t> </a:t>
            </a:r>
            <a:r>
              <a:rPr sz="1763" spc="-94" dirty="0">
                <a:latin typeface="Arial"/>
                <a:cs typeface="Arial"/>
              </a:rPr>
              <a:t>1</a:t>
            </a:r>
            <a:r>
              <a:rPr sz="1763" spc="-83" dirty="0">
                <a:latin typeface="Arial"/>
                <a:cs typeface="Arial"/>
              </a:rPr>
              <a:t> is</a:t>
            </a:r>
            <a:r>
              <a:rPr sz="1763" spc="-109" dirty="0">
                <a:latin typeface="Arial"/>
                <a:cs typeface="Arial"/>
              </a:rPr>
              <a:t> </a:t>
            </a:r>
            <a:r>
              <a:rPr sz="1763" spc="-19" dirty="0">
                <a:latin typeface="Arial"/>
                <a:cs typeface="Arial"/>
              </a:rPr>
              <a:t>p</a:t>
            </a:r>
            <a:r>
              <a:rPr sz="1744" spc="-28" baseline="-17921" dirty="0">
                <a:latin typeface="Arial"/>
                <a:cs typeface="Arial"/>
              </a:rPr>
              <a:t>i</a:t>
            </a:r>
            <a:endParaRPr sz="1744" baseline="-17921" dirty="0">
              <a:latin typeface="Arial"/>
              <a:cs typeface="Arial"/>
            </a:endParaRPr>
          </a:p>
          <a:p>
            <a:pPr>
              <a:spcBef>
                <a:spcPts val="1264"/>
              </a:spcBef>
            </a:pPr>
            <a:endParaRPr sz="1763" dirty="0">
              <a:latin typeface="Arial"/>
              <a:cs typeface="Arial"/>
            </a:endParaRPr>
          </a:p>
          <a:p>
            <a:pPr marL="47625"/>
            <a:r>
              <a:rPr sz="1763" spc="-41" dirty="0">
                <a:latin typeface="Arial"/>
                <a:cs typeface="Arial"/>
              </a:rPr>
              <a:t>Since|p</a:t>
            </a:r>
            <a:r>
              <a:rPr sz="1744" spc="-62" baseline="-17921" dirty="0">
                <a:latin typeface="Arial"/>
                <a:cs typeface="Arial"/>
              </a:rPr>
              <a:t>i</a:t>
            </a:r>
            <a:r>
              <a:rPr sz="1763" spc="-41" dirty="0">
                <a:latin typeface="Arial"/>
                <a:cs typeface="Arial"/>
              </a:rPr>
              <a:t>-</a:t>
            </a:r>
            <a:r>
              <a:rPr sz="1763" spc="-26" dirty="0">
                <a:latin typeface="Arial"/>
                <a:cs typeface="Arial"/>
              </a:rPr>
              <a:t>p</a:t>
            </a:r>
            <a:r>
              <a:rPr sz="1744" spc="-39" baseline="-17921" dirty="0">
                <a:latin typeface="Arial"/>
                <a:cs typeface="Arial"/>
              </a:rPr>
              <a:t>i-</a:t>
            </a:r>
            <a:r>
              <a:rPr sz="1744" spc="236" baseline="-17921" dirty="0">
                <a:latin typeface="Arial"/>
                <a:cs typeface="Arial"/>
              </a:rPr>
              <a:t>1</a:t>
            </a:r>
            <a:r>
              <a:rPr sz="1763" spc="158" dirty="0">
                <a:latin typeface="Arial"/>
                <a:cs typeface="Arial"/>
              </a:rPr>
              <a:t>|</a:t>
            </a:r>
            <a:r>
              <a:rPr sz="1763" spc="-53" dirty="0">
                <a:latin typeface="Arial"/>
                <a:cs typeface="Arial"/>
              </a:rPr>
              <a:t> </a:t>
            </a:r>
            <a:r>
              <a:rPr sz="1763" spc="-150" dirty="0">
                <a:latin typeface="Arial"/>
                <a:cs typeface="Arial"/>
              </a:rPr>
              <a:t>&gt;</a:t>
            </a:r>
            <a:r>
              <a:rPr sz="1763" spc="-71" dirty="0">
                <a:latin typeface="Arial"/>
                <a:cs typeface="Arial"/>
              </a:rPr>
              <a:t> </a:t>
            </a:r>
            <a:r>
              <a:rPr sz="1763" spc="-90" dirty="0">
                <a:latin typeface="Arial"/>
                <a:cs typeface="Arial"/>
              </a:rPr>
              <a:t>e’,</a:t>
            </a:r>
            <a:r>
              <a:rPr sz="1763" spc="-56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the</a:t>
            </a:r>
            <a:r>
              <a:rPr sz="1763" spc="-8" dirty="0">
                <a:latin typeface="Arial"/>
                <a:cs typeface="Arial"/>
              </a:rPr>
              <a:t> </a:t>
            </a:r>
            <a:r>
              <a:rPr sz="1763" spc="-90" dirty="0">
                <a:latin typeface="Arial"/>
                <a:cs typeface="Arial"/>
              </a:rPr>
              <a:t>response</a:t>
            </a:r>
            <a:r>
              <a:rPr sz="1763" spc="-64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of</a:t>
            </a:r>
            <a:r>
              <a:rPr sz="1763" spc="-101" dirty="0">
                <a:latin typeface="Arial"/>
                <a:cs typeface="Arial"/>
              </a:rPr>
              <a:t> </a:t>
            </a:r>
            <a:r>
              <a:rPr sz="1763" spc="-184" dirty="0">
                <a:latin typeface="Arial"/>
                <a:cs typeface="Arial"/>
              </a:rPr>
              <a:t>D</a:t>
            </a:r>
            <a:r>
              <a:rPr sz="1763" spc="-60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will</a:t>
            </a:r>
            <a:r>
              <a:rPr sz="1763" spc="-75" dirty="0">
                <a:latin typeface="Arial"/>
                <a:cs typeface="Arial"/>
              </a:rPr>
              <a:t> </a:t>
            </a:r>
            <a:r>
              <a:rPr sz="1763" spc="-53" dirty="0">
                <a:latin typeface="Arial"/>
                <a:cs typeface="Arial"/>
              </a:rPr>
              <a:t>distinguish</a:t>
            </a:r>
            <a:r>
              <a:rPr sz="1763" spc="-60" dirty="0">
                <a:latin typeface="Arial"/>
                <a:cs typeface="Arial"/>
              </a:rPr>
              <a:t> </a:t>
            </a:r>
            <a:r>
              <a:rPr sz="1763" spc="-8" dirty="0">
                <a:latin typeface="Arial"/>
                <a:cs typeface="Arial"/>
              </a:rPr>
              <a:t>between</a:t>
            </a:r>
            <a:endParaRPr sz="1763" dirty="0">
              <a:latin typeface="Arial"/>
              <a:cs typeface="Arial"/>
            </a:endParaRPr>
          </a:p>
          <a:p>
            <a:pPr marL="98584">
              <a:spcBef>
                <a:spcPts val="593"/>
              </a:spcBef>
              <a:tabLst>
                <a:tab pos="1035844" algn="l"/>
                <a:tab pos="2118836" algn="l"/>
              </a:tabLst>
            </a:pPr>
            <a:r>
              <a:rPr sz="1763" spc="-153" dirty="0">
                <a:latin typeface="Arial"/>
                <a:cs typeface="Arial"/>
              </a:rPr>
              <a:t>S</a:t>
            </a:r>
            <a:r>
              <a:rPr sz="1763" spc="-153" dirty="0">
                <a:latin typeface="STIX Two Math"/>
                <a:cs typeface="STIX Two Math"/>
              </a:rPr>
              <a:t>⊆</a:t>
            </a:r>
            <a:r>
              <a:rPr sz="1763" spc="-11" dirty="0">
                <a:latin typeface="STIX Two Math"/>
                <a:cs typeface="STIX Two Math"/>
              </a:rPr>
              <a:t> </a:t>
            </a:r>
            <a:r>
              <a:rPr sz="1763" spc="-83" dirty="0">
                <a:latin typeface="Arial"/>
                <a:cs typeface="Arial"/>
              </a:rPr>
              <a:t>G(U</a:t>
            </a:r>
            <a:r>
              <a:rPr sz="1763" spc="-19" dirty="0">
                <a:latin typeface="Arial"/>
                <a:cs typeface="Arial"/>
              </a:rPr>
              <a:t> </a:t>
            </a:r>
            <a:r>
              <a:rPr sz="1763" spc="-38" dirty="0">
                <a:latin typeface="Arial"/>
                <a:cs typeface="Arial"/>
              </a:rPr>
              <a:t>)</a:t>
            </a:r>
            <a:r>
              <a:rPr sz="1763" dirty="0">
                <a:latin typeface="Arial"/>
                <a:cs typeface="Arial"/>
              </a:rPr>
              <a:t>	</a:t>
            </a:r>
            <a:r>
              <a:rPr sz="1763" spc="-90" dirty="0">
                <a:latin typeface="Arial"/>
                <a:cs typeface="Arial"/>
              </a:rPr>
              <a:t>and</a:t>
            </a:r>
            <a:r>
              <a:rPr sz="1763" spc="-75" dirty="0">
                <a:latin typeface="Arial"/>
                <a:cs typeface="Arial"/>
              </a:rPr>
              <a:t> </a:t>
            </a:r>
            <a:r>
              <a:rPr sz="1763" spc="-131" dirty="0">
                <a:latin typeface="Arial"/>
                <a:cs typeface="Arial"/>
              </a:rPr>
              <a:t>S</a:t>
            </a:r>
            <a:r>
              <a:rPr sz="1763" spc="-131" dirty="0">
                <a:latin typeface="STIX Two Math"/>
                <a:cs typeface="STIX Two Math"/>
              </a:rPr>
              <a:t>⊆</a:t>
            </a:r>
            <a:r>
              <a:rPr sz="1763" spc="4" dirty="0">
                <a:latin typeface="STIX Two Math"/>
                <a:cs typeface="STIX Two Math"/>
              </a:rPr>
              <a:t> </a:t>
            </a:r>
            <a:r>
              <a:rPr sz="1763" spc="-38" dirty="0">
                <a:latin typeface="Arial"/>
                <a:cs typeface="Arial"/>
              </a:rPr>
              <a:t>U</a:t>
            </a:r>
            <a:r>
              <a:rPr sz="1763" dirty="0">
                <a:latin typeface="Arial"/>
                <a:cs typeface="Arial"/>
              </a:rPr>
              <a:t>	</a:t>
            </a:r>
            <a:r>
              <a:rPr sz="1763" spc="-41" dirty="0">
                <a:latin typeface="Arial"/>
                <a:cs typeface="Arial"/>
              </a:rPr>
              <a:t>contradicting</a:t>
            </a:r>
            <a:r>
              <a:rPr sz="1763" spc="-86" dirty="0">
                <a:latin typeface="Arial"/>
                <a:cs typeface="Arial"/>
              </a:rPr>
              <a:t> </a:t>
            </a:r>
            <a:r>
              <a:rPr sz="1763" dirty="0">
                <a:latin typeface="Arial"/>
                <a:cs typeface="Arial"/>
              </a:rPr>
              <a:t>the</a:t>
            </a:r>
            <a:r>
              <a:rPr sz="1763" spc="-75" dirty="0">
                <a:latin typeface="Arial"/>
                <a:cs typeface="Arial"/>
              </a:rPr>
              <a:t> </a:t>
            </a:r>
            <a:r>
              <a:rPr lang="en-US" sz="1763" spc="-135" dirty="0">
                <a:latin typeface="Arial"/>
                <a:cs typeface="Arial"/>
              </a:rPr>
              <a:t>repetition</a:t>
            </a:r>
            <a:r>
              <a:rPr sz="1763" spc="-45" dirty="0">
                <a:latin typeface="Arial"/>
                <a:cs typeface="Arial"/>
              </a:rPr>
              <a:t> </a:t>
            </a:r>
            <a:r>
              <a:rPr sz="1763" spc="-68" dirty="0">
                <a:latin typeface="Arial"/>
                <a:cs typeface="Arial"/>
              </a:rPr>
              <a:t>lemma.</a:t>
            </a:r>
            <a:r>
              <a:rPr sz="1763" spc="-64" dirty="0">
                <a:latin typeface="Arial"/>
                <a:cs typeface="Arial"/>
              </a:rPr>
              <a:t> </a:t>
            </a:r>
            <a:r>
              <a:rPr sz="1763" spc="-251" dirty="0">
                <a:latin typeface="Arial"/>
                <a:cs typeface="Arial"/>
              </a:rPr>
              <a:t>QED</a:t>
            </a:r>
            <a:endParaRPr sz="1763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8714" y="860641"/>
            <a:ext cx="4910613" cy="880049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25718" rIns="0" bIns="0" rtlCol="0">
            <a:spAutoFit/>
          </a:bodyPr>
          <a:lstStyle/>
          <a:p>
            <a:pPr marL="63341">
              <a:spcBef>
                <a:spcPts val="203"/>
              </a:spcBef>
            </a:pPr>
            <a:r>
              <a:rPr lang="en-US" sz="1500" spc="-8" dirty="0" err="1">
                <a:solidFill>
                  <a:srgbClr val="3366FF"/>
                </a:solidFill>
                <a:latin typeface="Arial"/>
                <a:cs typeface="Arial"/>
              </a:rPr>
              <a:t>Repettion</a:t>
            </a:r>
            <a:r>
              <a:rPr sz="1500" spc="-8" dirty="0">
                <a:solidFill>
                  <a:srgbClr val="3366FF"/>
                </a:solidFill>
                <a:latin typeface="Arial"/>
                <a:cs typeface="Arial"/>
              </a:rPr>
              <a:t>-Lemma:</a:t>
            </a:r>
            <a:endParaRPr sz="1500" dirty="0">
              <a:latin typeface="Arial"/>
              <a:cs typeface="Arial"/>
            </a:endParaRPr>
          </a:p>
          <a:p>
            <a:pPr marL="63341">
              <a:spcBef>
                <a:spcPts val="26"/>
              </a:spcBef>
            </a:pPr>
            <a:r>
              <a:rPr sz="1350" dirty="0">
                <a:latin typeface="STIX Two Math"/>
                <a:cs typeface="STIX Two Math"/>
              </a:rPr>
              <a:t>∀</a:t>
            </a:r>
            <a:r>
              <a:rPr sz="1350" dirty="0">
                <a:latin typeface="Arial"/>
                <a:cs typeface="Arial"/>
              </a:rPr>
              <a:t>PPT</a:t>
            </a:r>
            <a:r>
              <a:rPr sz="1350" spc="304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A,</a:t>
            </a:r>
            <a:r>
              <a:rPr sz="1350" spc="11" dirty="0">
                <a:latin typeface="Arial"/>
                <a:cs typeface="Arial"/>
              </a:rPr>
              <a:t> </a:t>
            </a:r>
            <a:r>
              <a:rPr sz="1350" dirty="0">
                <a:latin typeface="STIX Two Math"/>
                <a:cs typeface="STIX Two Math"/>
              </a:rPr>
              <a:t>∀</a:t>
            </a:r>
            <a:r>
              <a:rPr sz="1350" dirty="0">
                <a:latin typeface="Arial"/>
                <a:cs typeface="Arial"/>
              </a:rPr>
              <a:t>Poly</a:t>
            </a:r>
            <a:r>
              <a:rPr sz="1350" spc="23" dirty="0">
                <a:latin typeface="Arial"/>
                <a:cs typeface="Arial"/>
              </a:rPr>
              <a:t> </a:t>
            </a:r>
            <a:r>
              <a:rPr sz="1350" spc="-94" dirty="0">
                <a:latin typeface="Arial"/>
                <a:cs typeface="Arial"/>
              </a:rPr>
              <a:t>P,</a:t>
            </a:r>
            <a:r>
              <a:rPr sz="1350" spc="4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n sufficiently</a:t>
            </a:r>
            <a:r>
              <a:rPr sz="1350" spc="23" dirty="0">
                <a:latin typeface="Arial"/>
                <a:cs typeface="Arial"/>
              </a:rPr>
              <a:t> </a:t>
            </a:r>
            <a:r>
              <a:rPr sz="1350" spc="-8" dirty="0">
                <a:latin typeface="Arial"/>
                <a:cs typeface="Arial"/>
              </a:rPr>
              <a:t>large,</a:t>
            </a:r>
            <a:endParaRPr sz="1350" dirty="0">
              <a:latin typeface="Arial"/>
              <a:cs typeface="Arial"/>
            </a:endParaRPr>
          </a:p>
          <a:p>
            <a:pPr marL="63341">
              <a:spcBef>
                <a:spcPts val="4"/>
              </a:spcBef>
              <a:tabLst>
                <a:tab pos="1199674" algn="l"/>
              </a:tabLst>
            </a:pPr>
            <a:r>
              <a:rPr sz="1350" dirty="0">
                <a:latin typeface="Arial"/>
                <a:cs typeface="Arial"/>
              </a:rPr>
              <a:t>|</a:t>
            </a:r>
            <a:r>
              <a:rPr sz="1350" spc="-4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Pr</a:t>
            </a:r>
            <a:r>
              <a:rPr sz="1350" spc="-11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[A(S)</a:t>
            </a:r>
            <a:r>
              <a:rPr sz="1350" spc="-11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= </a:t>
            </a:r>
            <a:r>
              <a:rPr sz="1350" spc="-19" dirty="0">
                <a:latin typeface="Arial"/>
                <a:cs typeface="Arial"/>
              </a:rPr>
              <a:t>1,</a:t>
            </a:r>
            <a:r>
              <a:rPr sz="1350" dirty="0">
                <a:latin typeface="Arial"/>
                <a:cs typeface="Arial"/>
              </a:rPr>
              <a:t>	S</a:t>
            </a:r>
            <a:r>
              <a:rPr sz="1350" dirty="0">
                <a:latin typeface="STIX Two Math"/>
                <a:cs typeface="STIX Two Math"/>
              </a:rPr>
              <a:t>⊆</a:t>
            </a:r>
            <a:r>
              <a:rPr sz="1350" spc="45" dirty="0">
                <a:latin typeface="STIX Two Math"/>
                <a:cs typeface="STIX Two Math"/>
              </a:rPr>
              <a:t> </a:t>
            </a:r>
            <a:r>
              <a:rPr sz="1350" dirty="0">
                <a:latin typeface="Arial"/>
                <a:cs typeface="Arial"/>
              </a:rPr>
              <a:t>G(U</a:t>
            </a:r>
            <a:r>
              <a:rPr sz="1350" baseline="-16203" dirty="0">
                <a:latin typeface="Arial"/>
                <a:cs typeface="Arial"/>
              </a:rPr>
              <a:t>k</a:t>
            </a:r>
            <a:r>
              <a:rPr sz="1350" dirty="0">
                <a:latin typeface="Arial"/>
                <a:cs typeface="Arial"/>
              </a:rPr>
              <a:t>)</a:t>
            </a:r>
            <a:r>
              <a:rPr sz="1350" spc="-15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s.t</a:t>
            </a:r>
            <a:r>
              <a:rPr sz="1350" spc="11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|S|=P(n]</a:t>
            </a:r>
            <a:r>
              <a:rPr sz="1350" spc="-8" dirty="0">
                <a:latin typeface="Arial"/>
                <a:cs typeface="Arial"/>
              </a:rPr>
              <a:t> </a:t>
            </a:r>
            <a:r>
              <a:rPr sz="1350" spc="-38" dirty="0">
                <a:latin typeface="Arial"/>
                <a:cs typeface="Arial"/>
              </a:rPr>
              <a:t>−</a:t>
            </a:r>
            <a:endParaRPr sz="1350" dirty="0">
              <a:latin typeface="Arial"/>
              <a:cs typeface="Arial"/>
            </a:endParaRPr>
          </a:p>
          <a:p>
            <a:pPr marL="158591">
              <a:spcBef>
                <a:spcPts val="4"/>
              </a:spcBef>
            </a:pPr>
            <a:r>
              <a:rPr sz="1350" dirty="0">
                <a:latin typeface="Arial"/>
                <a:cs typeface="Arial"/>
              </a:rPr>
              <a:t>Pr</a:t>
            </a:r>
            <a:r>
              <a:rPr sz="1350" spc="-19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[A(S)</a:t>
            </a:r>
            <a:r>
              <a:rPr sz="1350" spc="-19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= 1</a:t>
            </a:r>
            <a:r>
              <a:rPr sz="1350" spc="-4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|</a:t>
            </a:r>
            <a:r>
              <a:rPr sz="1350" spc="-23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S</a:t>
            </a:r>
            <a:r>
              <a:rPr sz="1350" dirty="0">
                <a:latin typeface="STIX Two Math"/>
                <a:cs typeface="STIX Two Math"/>
              </a:rPr>
              <a:t>⊆</a:t>
            </a:r>
            <a:r>
              <a:rPr sz="1350" dirty="0">
                <a:latin typeface="Arial"/>
                <a:cs typeface="Arial"/>
              </a:rPr>
              <a:t>U</a:t>
            </a:r>
            <a:r>
              <a:rPr sz="1350" baseline="-16203" dirty="0">
                <a:latin typeface="Arial"/>
                <a:cs typeface="Arial"/>
              </a:rPr>
              <a:t>2k</a:t>
            </a:r>
            <a:r>
              <a:rPr sz="1350" spc="169" baseline="-16203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s.t.</a:t>
            </a:r>
            <a:r>
              <a:rPr sz="1350" spc="26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|S|=P(n] |</a:t>
            </a:r>
            <a:r>
              <a:rPr sz="1350" spc="-23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=</a:t>
            </a:r>
            <a:r>
              <a:rPr sz="1350" spc="19" dirty="0">
                <a:latin typeface="Arial"/>
                <a:cs typeface="Arial"/>
              </a:rPr>
              <a:t> </a:t>
            </a:r>
            <a:r>
              <a:rPr sz="1350" spc="-8" dirty="0">
                <a:latin typeface="Arial"/>
                <a:cs typeface="Arial"/>
              </a:rPr>
              <a:t>neg(n)</a:t>
            </a:r>
            <a:endParaRPr sz="13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itle 1">
            <a:extLst>
              <a:ext uri="{FF2B5EF4-FFF2-40B4-BE49-F238E27FC236}">
                <a16:creationId xmlns:a16="http://schemas.microsoft.com/office/drawing/2014/main" id="{28E2AE6A-257B-1C43-91B2-03F12AA0803A}"/>
              </a:ext>
            </a:extLst>
          </p:cNvPr>
          <p:cNvSpPr txBox="1">
            <a:spLocks/>
          </p:cNvSpPr>
          <p:nvPr/>
        </p:nvSpPr>
        <p:spPr>
          <a:xfrm>
            <a:off x="251520" y="410563"/>
            <a:ext cx="8712968" cy="7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91637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GGM PRF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891637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63">
                <a:extLst>
                  <a:ext uri="{FF2B5EF4-FFF2-40B4-BE49-F238E27FC236}">
                    <a16:creationId xmlns:a16="http://schemas.microsoft.com/office/drawing/2014/main" id="{2D379248-F12B-ED4B-AA04-E89E0781FFF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6200" y="1248422"/>
                <a:ext cx="9067800" cy="1494778"/>
              </a:xfrm>
              <a:prstGeom prst="rect">
                <a:avLst/>
              </a:prstGeom>
              <a:noFill/>
              <a:ln w="25400">
                <a:solidFill>
                  <a:sysClr val="windowText" lastClr="000000"/>
                </a:solidFill>
              </a:ln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algn="l"/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Theorem: Let G</a:t>
                </a: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</a:t>
                </a:r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be a PRG. Then, for every polynomials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ℓ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,</a:t>
                </a:r>
                <a:r>
                  <a:rPr kumimoji="0" lang="en-US" altLang="en-US" sz="24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 </a:t>
                </a:r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there exists a PRF family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b>
                    </m:sSub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={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:{0,1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p>
                    </m:sSup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→{0,1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p>
                    </m:sSup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∈{0,1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}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</m:oMath>
                </a14:m>
                <a:r>
                  <a:rPr kumimoji="0" lang="en-US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American Typewriter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6" name="Rectangle 63">
                <a:extLst>
                  <a:ext uri="{FF2B5EF4-FFF2-40B4-BE49-F238E27FC236}">
                    <a16:creationId xmlns:a16="http://schemas.microsoft.com/office/drawing/2014/main" id="{2D379248-F12B-ED4B-AA04-E89E0781FF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1248422"/>
                <a:ext cx="9067800" cy="1494778"/>
              </a:xfrm>
              <a:prstGeom prst="rect">
                <a:avLst/>
              </a:prstGeom>
              <a:blipFill>
                <a:blip r:embed="rId3"/>
                <a:stretch>
                  <a:fillRect l="-978" r="-1257"/>
                </a:stretch>
              </a:blipFill>
              <a:ln w="25400">
                <a:solidFill>
                  <a:sysClr val="windowText" lastClr="0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FF7CD4AC-B7FD-F540-A78B-053356FED2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0" y="3657259"/>
                <a:ext cx="8292480" cy="5337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:r>
                  <a:rPr lang="en-US" altLang="en-US" sz="2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Expensive</a:t>
                </a: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ℓ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invocations of a PRG.</a:t>
                </a: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FF7CD4AC-B7FD-F540-A78B-053356FED2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5760" y="3657259"/>
                <a:ext cx="8292480" cy="533741"/>
              </a:xfrm>
              <a:prstGeom prst="rect">
                <a:avLst/>
              </a:prstGeom>
              <a:blipFill>
                <a:blip r:embed="rId4"/>
                <a:stretch>
                  <a:fillRect l="-1070" t="-6977" b="-1162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BF33A51F-EBB3-2C42-BE6A-9E64AAEF39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0" y="4343400"/>
                <a:ext cx="8292480" cy="5337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:r>
                  <a:rPr lang="en-US" altLang="en-US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Sequential</a:t>
                </a: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bit-by-bit,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ℓ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sequential invocations of a PRG.</a:t>
                </a: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BF33A51F-EBB3-2C42-BE6A-9E64AAEF39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5760" y="4343400"/>
                <a:ext cx="8292480" cy="533741"/>
              </a:xfrm>
              <a:prstGeom prst="rect">
                <a:avLst/>
              </a:prstGeom>
              <a:blipFill>
                <a:blip r:embed="rId5"/>
                <a:stretch>
                  <a:fillRect l="-1070" t="-9524" b="-1428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FA9D7E23-C039-184B-A5C9-8F9400DD46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0" y="5029200"/>
                <a:ext cx="8292480" cy="190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:r>
                  <a:rPr lang="en-US" altLang="en-US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Loss in security reduction</a:t>
                </a: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break PRF with advantage </a:t>
                </a:r>
                <a14:m>
                  <m:oMath xmlns:m="http://schemas.openxmlformats.org/officeDocument/2006/math">
                    <m:r>
                      <a:rPr lang="en-US" alt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𝜀</m:t>
                    </m:r>
                    <m:r>
                      <a:rPr lang="en-US" alt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break PRG with advantage </a:t>
                </a:r>
                <a14:m>
                  <m:oMath xmlns:m="http://schemas.openxmlformats.org/officeDocument/2006/math">
                    <m:r>
                      <a:rPr lang="en-US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𝜀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/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  <m:r>
                      <m:rPr>
                        <m:sty m:val="p"/>
                      </m:rP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ℓ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is an arbitrary polynomial = #queries of the PRF distinguisher. </a:t>
                </a:r>
              </a:p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  Tighter reduction? Avoid the loss?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FA9D7E23-C039-184B-A5C9-8F9400DD46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5760" y="5029200"/>
                <a:ext cx="8292480" cy="1905000"/>
              </a:xfrm>
              <a:prstGeom prst="rect">
                <a:avLst/>
              </a:prstGeom>
              <a:blipFill>
                <a:blip r:embed="rId6"/>
                <a:stretch>
                  <a:fillRect l="-1070" t="-198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DA77186-8BFD-8D41-8918-F7DA85D71933}"/>
              </a:ext>
            </a:extLst>
          </p:cNvPr>
          <p:cNvSpPr>
            <a:spLocks/>
          </p:cNvSpPr>
          <p:nvPr/>
        </p:nvSpPr>
        <p:spPr bwMode="auto">
          <a:xfrm>
            <a:off x="425760" y="3123859"/>
            <a:ext cx="8292480" cy="53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What could be better?</a:t>
            </a:r>
            <a:endParaRPr lang="en-US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0FB14D-42AE-8B4E-9AF1-A692B9065139}"/>
              </a:ext>
            </a:extLst>
          </p:cNvPr>
          <p:cNvSpPr txBox="1"/>
          <p:nvPr/>
        </p:nvSpPr>
        <p:spPr>
          <a:xfrm>
            <a:off x="1892300" y="31877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06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69632" y="96727"/>
            <a:ext cx="6674168" cy="1244571"/>
          </a:xfrm>
          <a:prstGeom prst="rect">
            <a:avLst/>
          </a:prstGeom>
        </p:spPr>
        <p:txBody>
          <a:bodyPr vert="horz" wrap="square" lIns="0" tIns="1333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105"/>
              </a:spcBef>
            </a:pPr>
            <a:r>
              <a:rPr lang="en-US" sz="4000" spc="-229" dirty="0">
                <a:solidFill>
                  <a:srgbClr val="C00000"/>
                </a:solidFill>
              </a:rPr>
              <a:t>And based on even more </a:t>
            </a:r>
            <a:r>
              <a:rPr sz="4000" spc="-150" dirty="0">
                <a:solidFill>
                  <a:srgbClr val="C00000"/>
                </a:solidFill>
              </a:rPr>
              <a:t>Reductions</a:t>
            </a:r>
            <a:endParaRPr sz="4000" dirty="0">
              <a:solidFill>
                <a:srgbClr val="C0000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800" y="1981200"/>
            <a:ext cx="8632984" cy="2325156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342900" marR="1841183" indent="-342900">
              <a:spcBef>
                <a:spcPts val="71"/>
              </a:spcBef>
              <a:buFont typeface="Arial" panose="020B0604020202020204" pitchFamily="34" charset="0"/>
              <a:buChar char="•"/>
            </a:pPr>
            <a:r>
              <a:rPr spc="-131" dirty="0">
                <a:latin typeface="Calibri" panose="020F0502020204030204" pitchFamily="34" charset="0"/>
                <a:cs typeface="Calibri" panose="020F0502020204030204" pitchFamily="34" charset="0"/>
              </a:rPr>
              <a:t>One-</a:t>
            </a:r>
            <a:r>
              <a:rPr spc="-116" dirty="0">
                <a:latin typeface="Calibri" panose="020F0502020204030204" pitchFamily="34" charset="0"/>
                <a:cs typeface="Calibri" panose="020F0502020204030204" pitchFamily="34" charset="0"/>
              </a:rPr>
              <a:t>way</a:t>
            </a:r>
            <a:r>
              <a:rPr spc="-5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60" dirty="0">
                <a:latin typeface="Calibri" panose="020F0502020204030204" pitchFamily="34" charset="0"/>
                <a:cs typeface="Calibri" panose="020F0502020204030204" pitchFamily="34" charset="0"/>
              </a:rPr>
              <a:t>functions</a:t>
            </a:r>
            <a:r>
              <a:rPr spc="-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53" dirty="0">
                <a:latin typeface="Calibri" panose="020F0502020204030204" pitchFamily="34" charset="0"/>
                <a:cs typeface="Calibri" panose="020F0502020204030204" pitchFamily="34" charset="0"/>
              </a:rPr>
              <a:t>(OWF)</a:t>
            </a:r>
            <a:r>
              <a:rPr spc="-8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5" dirty="0">
                <a:latin typeface="Calibri" panose="020F0502020204030204" pitchFamily="34" charset="0"/>
                <a:cs typeface="Calibri" panose="020F0502020204030204" pitchFamily="34" charset="0"/>
              </a:rPr>
              <a:t>exist</a:t>
            </a:r>
            <a:r>
              <a:rPr lang="en-US" spc="-15" dirty="0">
                <a:latin typeface="Calibri" panose="020F0502020204030204" pitchFamily="34" charset="0"/>
                <a:cs typeface="Calibri" panose="020F0502020204030204" pitchFamily="34" charset="0"/>
              </a:rPr>
              <a:t> 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mplies Hard Core bit</a:t>
            </a:r>
          </a:p>
          <a:p>
            <a:pPr marL="342900" marR="2168843" indent="-342900">
              <a:spcBef>
                <a:spcPts val="41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Hard Core bit imply Extender</a:t>
            </a:r>
          </a:p>
          <a:p>
            <a:pPr marL="342900" marR="2168843" indent="-342900">
              <a:spcBef>
                <a:spcPts val="41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Extender imply PRG from n to 2n bits</a:t>
            </a:r>
          </a:p>
          <a:p>
            <a:pPr marL="342900" marR="2168843" indent="-342900">
              <a:spcBef>
                <a:spcPts val="41"/>
              </a:spcBef>
              <a:buFont typeface="Arial" panose="020B0604020202020204" pitchFamily="34" charset="0"/>
              <a:buChar char="•"/>
            </a:pPr>
            <a:r>
              <a:rPr spc="-326" dirty="0">
                <a:latin typeface="Calibri" panose="020F0502020204030204" pitchFamily="34" charset="0"/>
                <a:cs typeface="Calibri" panose="020F0502020204030204" pitchFamily="34" charset="0"/>
              </a:rPr>
              <a:t>PRG</a:t>
            </a:r>
            <a:r>
              <a:rPr spc="-10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68" dirty="0">
                <a:latin typeface="Calibri" panose="020F0502020204030204" pitchFamily="34" charset="0"/>
                <a:cs typeface="Calibri" panose="020F0502020204030204" pitchFamily="34" charset="0"/>
              </a:rPr>
              <a:t>implies</a:t>
            </a:r>
            <a:r>
              <a:rPr spc="-1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pc="-41" dirty="0">
                <a:latin typeface="Calibri" panose="020F0502020204030204" pitchFamily="34" charset="0"/>
                <a:cs typeface="Calibri" panose="020F0502020204030204" pitchFamily="34" charset="0"/>
              </a:rPr>
              <a:t>PRF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296"/>
              </a:spcBef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525"/>
            <a:r>
              <a:rPr sz="2800" spc="-217" dirty="0">
                <a:latin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sz="2800" spc="-5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169" dirty="0">
                <a:latin typeface="Calibri" panose="020F0502020204030204" pitchFamily="34" charset="0"/>
                <a:cs typeface="Calibri" panose="020F0502020204030204" pitchFamily="34" charset="0"/>
              </a:rPr>
              <a:t>has</a:t>
            </a:r>
            <a:r>
              <a:rPr sz="2800" spc="-9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165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800" spc="-1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83" dirty="0">
                <a:latin typeface="Calibri" panose="020F0502020204030204" pitchFamily="34" charset="0"/>
                <a:cs typeface="Calibri" panose="020F0502020204030204" pitchFamily="34" charset="0"/>
              </a:rPr>
              <a:t>cost:</a:t>
            </a:r>
            <a:r>
              <a:rPr sz="2800" spc="-10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41" dirty="0">
                <a:latin typeface="Calibri" panose="020F0502020204030204" pitchFamily="34" charset="0"/>
                <a:cs typeface="Calibri" panose="020F0502020204030204" pitchFamily="34" charset="0"/>
              </a:rPr>
              <a:t>start</a:t>
            </a:r>
            <a:r>
              <a:rPr sz="2800" spc="-13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sz="2800" spc="-10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75" dirty="0">
                <a:latin typeface="Calibri" panose="020F0502020204030204" pitchFamily="34" charset="0"/>
                <a:cs typeface="Calibri" panose="020F0502020204030204" pitchFamily="34" charset="0"/>
              </a:rPr>
              <a:t>security</a:t>
            </a:r>
            <a:r>
              <a:rPr sz="2800" spc="-6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83" dirty="0">
                <a:latin typeface="Calibri" panose="020F0502020204030204" pitchFamily="34" charset="0"/>
                <a:cs typeface="Calibri" panose="020F0502020204030204" pitchFamily="34" charset="0"/>
              </a:rPr>
              <a:t>parameter</a:t>
            </a:r>
            <a:r>
              <a:rPr sz="2800" spc="-1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56" dirty="0">
                <a:latin typeface="Calibri" panose="020F0502020204030204" pitchFamily="34" charset="0"/>
                <a:cs typeface="Calibri" panose="020F0502020204030204" pitchFamily="34" charset="0"/>
              </a:rPr>
              <a:t>n,</a:t>
            </a:r>
            <a:r>
              <a:rPr sz="2800" spc="-12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98" dirty="0">
                <a:latin typeface="Calibri" panose="020F0502020204030204" pitchFamily="34" charset="0"/>
                <a:cs typeface="Calibri" panose="020F0502020204030204" pitchFamily="34" charset="0"/>
              </a:rPr>
              <a:t>end</a:t>
            </a:r>
            <a:r>
              <a:rPr sz="2800" spc="-5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19" dirty="0">
                <a:latin typeface="Calibri" panose="020F0502020204030204" pitchFamily="34" charset="0"/>
                <a:cs typeface="Calibri" panose="020F0502020204030204" pitchFamily="34" charset="0"/>
              </a:rPr>
              <a:t>up</a:t>
            </a:r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0400" y="4356192"/>
            <a:ext cx="6674167" cy="1180131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38100">
              <a:spcBef>
                <a:spcPts val="83"/>
              </a:spcBef>
            </a:pPr>
            <a:r>
              <a:rPr dirty="0">
                <a:latin typeface="Arial"/>
                <a:cs typeface="Arial"/>
              </a:rPr>
              <a:t>with</a:t>
            </a:r>
            <a:r>
              <a:rPr spc="-124" dirty="0">
                <a:latin typeface="Arial"/>
                <a:cs typeface="Arial"/>
              </a:rPr>
              <a:t> </a:t>
            </a:r>
            <a:r>
              <a:rPr spc="-109" dirty="0">
                <a:latin typeface="Arial"/>
                <a:cs typeface="Arial"/>
              </a:rPr>
              <a:t>n’=n</a:t>
            </a:r>
            <a:r>
              <a:rPr spc="-163" baseline="25525" dirty="0">
                <a:latin typeface="Arial"/>
                <a:cs typeface="Arial"/>
              </a:rPr>
              <a:t>C</a:t>
            </a:r>
            <a:r>
              <a:rPr spc="-90" baseline="25525" dirty="0">
                <a:latin typeface="Arial"/>
                <a:cs typeface="Arial"/>
              </a:rPr>
              <a:t> </a:t>
            </a:r>
            <a:r>
              <a:rPr spc="-62" baseline="25525" dirty="0">
                <a:latin typeface="Arial"/>
                <a:cs typeface="Arial"/>
              </a:rPr>
              <a:t>,</a:t>
            </a:r>
            <a:r>
              <a:rPr spc="-101" baseline="25525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deterioration</a:t>
            </a:r>
            <a:r>
              <a:rPr spc="-116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of</a:t>
            </a:r>
            <a:r>
              <a:rPr spc="-86" dirty="0">
                <a:latin typeface="Arial"/>
                <a:cs typeface="Arial"/>
              </a:rPr>
              <a:t> </a:t>
            </a:r>
            <a:r>
              <a:rPr spc="98" dirty="0">
                <a:solidFill>
                  <a:srgbClr val="FF0000"/>
                </a:solidFill>
                <a:latin typeface="Apple Symbols"/>
                <a:cs typeface="Apple Symbols"/>
              </a:rPr>
              <a:t>ε</a:t>
            </a:r>
            <a:r>
              <a:rPr spc="-217" dirty="0">
                <a:solidFill>
                  <a:srgbClr val="FF0000"/>
                </a:solidFill>
                <a:latin typeface="Apple Symbols"/>
                <a:cs typeface="Apple Symbols"/>
              </a:rPr>
              <a:t> </a:t>
            </a:r>
            <a:r>
              <a:rPr spc="-34" dirty="0">
                <a:latin typeface="Arial"/>
                <a:cs typeface="Arial"/>
              </a:rPr>
              <a:t>in</a:t>
            </a:r>
            <a:r>
              <a:rPr spc="-124" dirty="0">
                <a:latin typeface="Arial"/>
                <a:cs typeface="Arial"/>
              </a:rPr>
              <a:t> </a:t>
            </a:r>
            <a:r>
              <a:rPr spc="-23" dirty="0">
                <a:latin typeface="Arial"/>
                <a:cs typeface="Arial"/>
              </a:rPr>
              <a:t>the</a:t>
            </a:r>
            <a:r>
              <a:rPr spc="-116" dirty="0">
                <a:latin typeface="Arial"/>
                <a:cs typeface="Arial"/>
              </a:rPr>
              <a:t> </a:t>
            </a:r>
            <a:r>
              <a:rPr spc="-8" dirty="0">
                <a:latin typeface="Arial"/>
                <a:cs typeface="Arial"/>
              </a:rPr>
              <a:t>reduction.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dirty="0">
              <a:latin typeface="Arial"/>
              <a:cs typeface="Arial"/>
            </a:endParaRPr>
          </a:p>
          <a:p>
            <a:pPr marL="38100"/>
            <a:r>
              <a:rPr lang="en-US" sz="2800" dirty="0">
                <a:solidFill>
                  <a:srgbClr val="C00000"/>
                </a:solidFill>
                <a:latin typeface="Arial"/>
                <a:cs typeface="Arial"/>
              </a:rPr>
              <a:t>What’s an alternative?</a:t>
            </a:r>
            <a:endParaRPr sz="2800" dirty="0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8A287-9E18-1B2A-BFC4-02C33A791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1B2687B7-103A-2D00-C2B2-499236FCD9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Unpredictability for PRF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A13E5FBB-C278-82B4-C254-EEBDAC578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2286000"/>
                <a:ext cx="7391400" cy="1066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Consider an adversary who requests and obtains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,…,</m:t>
                    </m:r>
                    <m:sSub>
                      <m:sSubPr>
                        <m:ctrlP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alt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𝑞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for a polynomial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endParaRPr lang="en-US" alt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5390F2F3-C51B-6B4F-9F02-E3ADCB9D8F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2286000"/>
                <a:ext cx="7391400" cy="1066800"/>
              </a:xfrm>
              <a:prstGeom prst="rect">
                <a:avLst/>
              </a:prstGeom>
              <a:blipFill>
                <a:blip r:embed="rId3"/>
                <a:stretch>
                  <a:fillRect l="-1203" t="-476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2C1D1F38-65D2-2B78-BABC-88B1B9115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3429000"/>
                <a:ext cx="7391400" cy="1066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Can she predict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for some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of her choosing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r>
                      <a:rPr lang="en-US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∉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{</m:t>
                    </m:r>
                    <m:sSub>
                      <m:sSubPr>
                        <m:ctrlP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,…,</a:t>
                </a:r>
                <a:r>
                  <a:rPr lang="en-US" altLang="en-US" dirty="0"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}? How well can she do it?</a:t>
                </a: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F5414955-9E24-C94F-AB3A-614C3AB0DE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429000"/>
                <a:ext cx="7391400" cy="1066800"/>
              </a:xfrm>
              <a:prstGeom prst="rect">
                <a:avLst/>
              </a:prstGeom>
              <a:blipFill>
                <a:blip r:embed="rId4"/>
                <a:stretch>
                  <a:fillRect l="-1203" t="-470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B61E6473-29AB-EE59-7883-E0D94869F4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4572000"/>
                <a:ext cx="7391400" cy="1447800"/>
              </a:xfrm>
              <a:prstGeom prst="rect">
                <a:avLst/>
              </a:prstGeom>
              <a:noFill/>
              <a:ln w="25400">
                <a:solidFill>
                  <a:sysClr val="windowText" lastClr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b="1" dirty="0">
                    <a:solidFill>
                      <a:srgbClr val="0033CC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Lemma</a:t>
                </a:r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If she succeeds with probability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𝑚</m:t>
                            </m:r>
                          </m:sup>
                        </m:sSup>
                      </m:den>
                    </m:f>
                    <m:r>
                      <a:rPr lang="en-US" alt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+1/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poly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then she broke PRF security. This is negligible in </a:t>
                </a:r>
                <a14:m>
                  <m:oMath xmlns:m="http://schemas.openxmlformats.org/officeDocument/2006/math">
                    <m:r>
                      <a:rPr lang="en-US" alt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is large enough, i.e. </a:t>
                </a:r>
                <a14:m>
                  <m:oMath xmlns:m="http://schemas.openxmlformats.org/officeDocument/2006/math">
                    <m:r>
                      <a:rPr lang="en-US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𝜔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func>
                      <m:funcPr>
                        <m:ctrlPr>
                          <a:rPr lang="en-US" alt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log</m:t>
                        </m:r>
                      </m:fName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  <m:r>
                          <a:rPr lang="en-US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).</m:t>
                        </m:r>
                      </m:e>
                    </m:func>
                  </m:oMath>
                </a14:m>
                <a:endParaRPr lang="en-US" alt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EFD70366-6211-B148-921E-68EBEDE8C6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572000"/>
                <a:ext cx="7391400" cy="1447800"/>
              </a:xfrm>
              <a:prstGeom prst="rect">
                <a:avLst/>
              </a:prstGeom>
              <a:blipFill>
                <a:blip r:embed="rId5"/>
                <a:stretch>
                  <a:fillRect l="-1199" r="-685" b="-855"/>
                </a:stretch>
              </a:blipFill>
              <a:ln w="25400">
                <a:solidFill>
                  <a:sysClr val="windowText" lastClr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26BF84A9-B30B-F120-44B4-9E8B99430A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1524000"/>
                <a:ext cx="7391400" cy="533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:{0,1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→{0,1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be a pseudorandom function. 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C16EFC12-3858-1D43-943F-4303A8C834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1524000"/>
                <a:ext cx="7391400" cy="533400"/>
              </a:xfrm>
              <a:prstGeom prst="rect">
                <a:avLst/>
              </a:prstGeom>
              <a:blipFill>
                <a:blip r:embed="rId6"/>
                <a:stretch>
                  <a:fillRect l="-1375" t="-4651" b="-1395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349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/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 fontScale="85000" lnSpcReduction="10000"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Unpredictability vs.  Indistinguishability for PRF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5390F2F3-C51B-6B4F-9F02-E3ADCB9D8F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2286000"/>
                <a:ext cx="7391400" cy="1066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Consider an adversary who requests and obtains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,…,</m:t>
                    </m:r>
                    <m:sSub>
                      <m:sSubPr>
                        <m:ctrlP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alt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𝑞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for a polynomial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endParaRPr lang="en-US" alt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5390F2F3-C51B-6B4F-9F02-E3ADCB9D8F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2286000"/>
                <a:ext cx="7391400" cy="1066800"/>
              </a:xfrm>
              <a:prstGeom prst="rect">
                <a:avLst/>
              </a:prstGeom>
              <a:blipFill>
                <a:blip r:embed="rId3"/>
                <a:stretch>
                  <a:fillRect l="-1203" t="-476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F5414955-9E24-C94F-AB3A-614C3AB0D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3429000"/>
                <a:ext cx="7391400" cy="1066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Can she predict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for some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of her choosing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r>
                      <a:rPr lang="en-US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∉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{</m:t>
                    </m:r>
                    <m:sSub>
                      <m:sSubPr>
                        <m:ctrlP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,…,</a:t>
                </a:r>
                <a:r>
                  <a:rPr lang="en-US" altLang="en-US" dirty="0"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}? How well can she do it?</a:t>
                </a: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F5414955-9E24-C94F-AB3A-614C3AB0DE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429000"/>
                <a:ext cx="7391400" cy="1066800"/>
              </a:xfrm>
              <a:prstGeom prst="rect">
                <a:avLst/>
              </a:prstGeom>
              <a:blipFill>
                <a:blip r:embed="rId4"/>
                <a:stretch>
                  <a:fillRect l="-1203" t="-470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C16EFC12-3858-1D43-943F-4303A8C83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1524000"/>
                <a:ext cx="7391400" cy="533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:{0,1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→{0,1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be a pseudorandom function. 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C16EFC12-3858-1D43-943F-4303A8C834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1524000"/>
                <a:ext cx="7391400" cy="533400"/>
              </a:xfrm>
              <a:prstGeom prst="rect">
                <a:avLst/>
              </a:prstGeom>
              <a:blipFill>
                <a:blip r:embed="rId5"/>
                <a:stretch>
                  <a:fillRect l="-1375" t="-4651" b="-1395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AB9E0D9-9E54-914A-BCEA-3274E084F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4724400"/>
                <a:ext cx="79248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Saw Unpredictability </a:t>
                </a:r>
                <a14:m>
                  <m:oMath xmlns:m="http://schemas.openxmlformats.org/officeDocument/2006/math">
                    <m:r>
                      <a:rPr lang="en-US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≡</m:t>
                    </m:r>
                  </m:oMath>
                </a14:m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Indistinguishability </a:t>
                </a:r>
                <a:r>
                  <a:rPr lang="en-US" altLang="en-US" i="1" dirty="0">
                    <a:solidFill>
                      <a:srgbClr val="0033CC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for PRG </a:t>
                </a:r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(lecture 3)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AB9E0D9-9E54-914A-BCEA-3274E084F4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724400"/>
                <a:ext cx="7924800" cy="609600"/>
              </a:xfrm>
              <a:prstGeom prst="rect">
                <a:avLst/>
              </a:prstGeom>
              <a:blipFill>
                <a:blip r:embed="rId6"/>
                <a:stretch>
                  <a:fillRect l="-1120" t="-6122" r="-320" b="-5510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77334848-6DDE-5F49-8F9E-15C9CD3CE5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5657056"/>
                <a:ext cx="83058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Indistinguishability </a:t>
                </a:r>
                <a14:m>
                  <m:oMath xmlns:m="http://schemas.openxmlformats.org/officeDocument/2006/math">
                    <m:r>
                      <a:rPr lang="en-US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⟹</m:t>
                    </m:r>
                  </m:oMath>
                </a14:m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Unpredictability for PRF (</a:t>
                </a:r>
                <a:r>
                  <a:rPr lang="en-US" altLang="en-US" i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but not vice versa</a:t>
                </a:r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77334848-6DDE-5F49-8F9E-15C9CD3CE5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5657056"/>
                <a:ext cx="8305800" cy="609600"/>
              </a:xfrm>
              <a:prstGeom prst="rect">
                <a:avLst/>
              </a:prstGeom>
              <a:blipFill>
                <a:blip r:embed="rId7"/>
                <a:stretch>
                  <a:fillRect l="-1070" t="-6122" b="-5510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706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92528" y="779396"/>
            <a:ext cx="8880072" cy="918489"/>
          </a:xfrm>
          <a:prstGeom prst="rect">
            <a:avLst/>
          </a:prstGeom>
        </p:spPr>
        <p:txBody>
          <a:bodyPr vert="horz" wrap="square" lIns="0" tIns="64294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 marR="3810">
              <a:lnSpc>
                <a:spcPts val="3248"/>
              </a:lnSpc>
              <a:spcBef>
                <a:spcPts val="506"/>
              </a:spcBef>
            </a:pPr>
            <a:r>
              <a:rPr sz="4000" spc="-120" dirty="0">
                <a:solidFill>
                  <a:srgbClr val="C00000"/>
                </a:solidFill>
              </a:rPr>
              <a:t>Prediction</a:t>
            </a:r>
            <a:r>
              <a:rPr sz="4000" spc="-184" dirty="0">
                <a:solidFill>
                  <a:srgbClr val="C00000"/>
                </a:solidFill>
              </a:rPr>
              <a:t> </a:t>
            </a:r>
            <a:r>
              <a:rPr sz="4000" spc="-274" dirty="0">
                <a:solidFill>
                  <a:srgbClr val="C00000"/>
                </a:solidFill>
              </a:rPr>
              <a:t>Test</a:t>
            </a:r>
            <a:r>
              <a:rPr sz="4000" spc="-143" dirty="0">
                <a:solidFill>
                  <a:srgbClr val="C00000"/>
                </a:solidFill>
              </a:rPr>
              <a:t> </a:t>
            </a:r>
            <a:r>
              <a:rPr sz="4000" spc="-30" dirty="0">
                <a:solidFill>
                  <a:srgbClr val="C00000"/>
                </a:solidFill>
              </a:rPr>
              <a:t>for</a:t>
            </a:r>
            <a:r>
              <a:rPr sz="4000" spc="-139" dirty="0">
                <a:solidFill>
                  <a:srgbClr val="C00000"/>
                </a:solidFill>
              </a:rPr>
              <a:t> </a:t>
            </a:r>
            <a:r>
              <a:rPr sz="4000" spc="-158" dirty="0">
                <a:solidFill>
                  <a:srgbClr val="C00000"/>
                </a:solidFill>
              </a:rPr>
              <a:t>Functions? </a:t>
            </a:r>
            <a:br>
              <a:rPr lang="en-US" sz="4000" spc="-158" dirty="0">
                <a:solidFill>
                  <a:srgbClr val="C00000"/>
                </a:solidFill>
              </a:rPr>
            </a:br>
            <a:r>
              <a:rPr sz="4000" spc="-165" dirty="0">
                <a:solidFill>
                  <a:srgbClr val="C00000"/>
                </a:solidFill>
              </a:rPr>
              <a:t>(analogue</a:t>
            </a:r>
            <a:r>
              <a:rPr sz="4000" spc="-143" dirty="0">
                <a:solidFill>
                  <a:srgbClr val="C00000"/>
                </a:solidFill>
              </a:rPr>
              <a:t> </a:t>
            </a:r>
            <a:r>
              <a:rPr sz="4000" dirty="0">
                <a:solidFill>
                  <a:srgbClr val="C00000"/>
                </a:solidFill>
              </a:rPr>
              <a:t>to</a:t>
            </a:r>
            <a:r>
              <a:rPr sz="4000" spc="-165" dirty="0">
                <a:solidFill>
                  <a:srgbClr val="C00000"/>
                </a:solidFill>
              </a:rPr>
              <a:t> </a:t>
            </a:r>
            <a:r>
              <a:rPr sz="4000" spc="-139" dirty="0">
                <a:solidFill>
                  <a:srgbClr val="C00000"/>
                </a:solidFill>
              </a:rPr>
              <a:t>Next-</a:t>
            </a:r>
            <a:r>
              <a:rPr sz="4000" spc="-83" dirty="0">
                <a:solidFill>
                  <a:srgbClr val="C00000"/>
                </a:solidFill>
              </a:rPr>
              <a:t>Bit</a:t>
            </a:r>
            <a:r>
              <a:rPr sz="4000" spc="-124" dirty="0">
                <a:solidFill>
                  <a:srgbClr val="C00000"/>
                </a:solidFill>
              </a:rPr>
              <a:t> </a:t>
            </a:r>
            <a:r>
              <a:rPr sz="4000" spc="-248" dirty="0">
                <a:solidFill>
                  <a:srgbClr val="C00000"/>
                </a:solidFill>
              </a:rPr>
              <a:t>Test)</a:t>
            </a:r>
            <a:endParaRPr sz="4000" dirty="0">
              <a:solidFill>
                <a:srgbClr val="C0000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0570" y="2167756"/>
            <a:ext cx="7701430" cy="3606724"/>
          </a:xfrm>
          <a:prstGeom prst="rect">
            <a:avLst/>
          </a:prstGeom>
        </p:spPr>
        <p:txBody>
          <a:bodyPr vert="horz" wrap="square" lIns="0" tIns="74771" rIns="0" bIns="0" rtlCol="0">
            <a:spAutoFit/>
          </a:bodyPr>
          <a:lstStyle/>
          <a:p>
            <a:pPr marL="38100">
              <a:spcBef>
                <a:spcPts val="589"/>
              </a:spcBef>
              <a:tabLst>
                <a:tab pos="1996916" algn="l"/>
              </a:tabLst>
            </a:pPr>
            <a:r>
              <a:rPr sz="2800" spc="-64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Prediction</a:t>
            </a:r>
            <a:r>
              <a:rPr sz="2800" spc="-113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15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</a:t>
            </a:r>
            <a:r>
              <a:rPr lang="en-US" sz="2800" spc="-15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sz="2800" spc="-90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8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functions:</a:t>
            </a:r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4780" indent="-110966">
              <a:spcBef>
                <a:spcPts val="518"/>
              </a:spcBef>
              <a:buSzPct val="96825"/>
              <a:buChar char="•"/>
              <a:tabLst>
                <a:tab pos="144780" algn="l"/>
              </a:tabLst>
            </a:pPr>
            <a:r>
              <a:rPr sz="2800" spc="-161" dirty="0">
                <a:latin typeface="Calibri" panose="020F0502020204030204" pitchFamily="34" charset="0"/>
                <a:cs typeface="Calibri" panose="020F0502020204030204" pitchFamily="34" charset="0"/>
              </a:rPr>
              <a:t>Requests</a:t>
            </a:r>
            <a:r>
              <a:rPr sz="2800" spc="-10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206" dirty="0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sz="3200" spc="-309" baseline="-18087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3200" spc="169" baseline="-1808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105" dirty="0">
                <a:latin typeface="Calibri" panose="020F0502020204030204" pitchFamily="34" charset="0"/>
                <a:cs typeface="Calibri" panose="020F0502020204030204" pitchFamily="34" charset="0"/>
              </a:rPr>
              <a:t>=f(X</a:t>
            </a:r>
            <a:r>
              <a:rPr sz="3200" spc="-157" baseline="-18087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2800" spc="-105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sz="28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sz="2800" spc="-12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13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sz="3200" spc="-197" baseline="-18087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2800" spc="-13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sz="2800" spc="-8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8" dirty="0">
                <a:latin typeface="Calibri" panose="020F0502020204030204" pitchFamily="34" charset="0"/>
                <a:cs typeface="Calibri" panose="020F0502020204030204" pitchFamily="34" charset="0"/>
              </a:rPr>
              <a:t>i=1..q</a:t>
            </a:r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4780" indent="-110966">
              <a:spcBef>
                <a:spcPts val="574"/>
              </a:spcBef>
              <a:buSzPct val="96825"/>
              <a:buChar char="•"/>
              <a:tabLst>
                <a:tab pos="144780" algn="l"/>
              </a:tabLst>
            </a:pPr>
            <a:r>
              <a:rPr sz="2800" spc="-146" dirty="0">
                <a:latin typeface="Calibri" panose="020F0502020204030204" pitchFamily="34" charset="0"/>
                <a:cs typeface="Calibri" panose="020F0502020204030204" pitchFamily="34" charset="0"/>
              </a:rPr>
              <a:t>Request</a:t>
            </a:r>
            <a:r>
              <a:rPr sz="2800" spc="-7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428" dirty="0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sz="28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sz="2800" spc="-10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7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sz="2800" spc="-7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∉{X</a:t>
            </a:r>
            <a:r>
              <a:rPr sz="3200" spc="-107" baseline="-18087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z="2800" spc="-71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,X</a:t>
            </a:r>
            <a:r>
              <a:rPr sz="3200" spc="-107" baseline="-18087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sz="28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,…,</a:t>
            </a:r>
            <a:r>
              <a:rPr sz="2800" spc="-266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19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sz="3200" spc="-28" baseline="-18087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sz="2800" spc="-19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4780" indent="-110966">
              <a:spcBef>
                <a:spcPts val="465"/>
              </a:spcBef>
              <a:buSzPct val="96825"/>
              <a:buChar char="•"/>
              <a:tabLst>
                <a:tab pos="144780" algn="l"/>
              </a:tabLst>
            </a:pPr>
            <a:r>
              <a:rPr sz="2800" spc="-120" dirty="0">
                <a:latin typeface="Calibri" panose="020F0502020204030204" pitchFamily="34" charset="0"/>
                <a:cs typeface="Calibri" panose="020F0502020204030204" pitchFamily="34" charset="0"/>
              </a:rPr>
              <a:t>Decide</a:t>
            </a:r>
            <a:r>
              <a:rPr sz="2800" spc="-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26" dirty="0">
                <a:latin typeface="Calibri" panose="020F0502020204030204" pitchFamily="34" charset="0"/>
                <a:cs typeface="Calibri" panose="020F0502020204030204" pitchFamily="34" charset="0"/>
              </a:rPr>
              <a:t>whether</a:t>
            </a:r>
            <a:r>
              <a:rPr sz="2800" spc="-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105" dirty="0">
                <a:latin typeface="Calibri" panose="020F0502020204030204" pitchFamily="34" charset="0"/>
                <a:cs typeface="Calibri" panose="020F0502020204030204" pitchFamily="34" charset="0"/>
              </a:rPr>
              <a:t>given</a:t>
            </a:r>
            <a:r>
              <a:rPr sz="2800" spc="-8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428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sz="2800" spc="-94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spc="-94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19" dirty="0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09663">
              <a:spcBef>
                <a:spcPts val="184"/>
              </a:spcBef>
              <a:tabLst>
                <a:tab pos="2218849" algn="l"/>
                <a:tab pos="2695099" algn="l"/>
              </a:tabLst>
            </a:pPr>
            <a:r>
              <a:rPr sz="2800" spc="-278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Y=</a:t>
            </a:r>
            <a:r>
              <a:rPr sz="2800" spc="-124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319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sz="2800" spc="-478" baseline="-19519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sz="2800" spc="-95" baseline="-19519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19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(X)</a:t>
            </a:r>
            <a:r>
              <a:rPr sz="2800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sz="2800" spc="-19" dirty="0"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sz="2800" spc="-8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Y∈</a:t>
            </a:r>
            <a:r>
              <a:rPr sz="2800" spc="-11" baseline="-19519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sz="2800" spc="-8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{0,1}</a:t>
            </a:r>
            <a:r>
              <a:rPr sz="2800" spc="-11" baseline="25525" dirty="0">
                <a:solidFill>
                  <a:srgbClr val="0033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en-US" sz="2800" spc="-11" baseline="25525" dirty="0">
              <a:solidFill>
                <a:srgbClr val="0033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09663">
              <a:spcBef>
                <a:spcPts val="184"/>
              </a:spcBef>
              <a:tabLst>
                <a:tab pos="2218849" algn="l"/>
                <a:tab pos="2695099" algn="l"/>
              </a:tabLst>
            </a:pPr>
            <a:endParaRPr sz="2800" baseline="25525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100" marR="32385">
              <a:lnSpc>
                <a:spcPts val="3353"/>
              </a:lnSpc>
              <a:spcBef>
                <a:spcPts val="26"/>
              </a:spcBef>
            </a:pPr>
            <a:r>
              <a:rPr sz="2800" spc="-113" dirty="0">
                <a:solidFill>
                  <a:srgbClr val="4471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Claim:</a:t>
            </a:r>
            <a:r>
              <a:rPr sz="2800" spc="-79" dirty="0">
                <a:solidFill>
                  <a:srgbClr val="4471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165" dirty="0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2800" spc="-7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60" dirty="0">
                <a:latin typeface="Calibri" panose="020F0502020204030204" pitchFamily="34" charset="0"/>
                <a:cs typeface="Calibri" panose="020F0502020204030204" pitchFamily="34" charset="0"/>
              </a:rPr>
              <a:t>Prediction</a:t>
            </a:r>
            <a:r>
              <a:rPr sz="2800" spc="-10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184" dirty="0">
                <a:latin typeface="Calibri" panose="020F0502020204030204" pitchFamily="34" charset="0"/>
                <a:cs typeface="Calibri" panose="020F0502020204030204" pitchFamily="34" charset="0"/>
              </a:rPr>
              <a:t>Test</a:t>
            </a:r>
            <a:r>
              <a:rPr sz="2800" spc="-1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68" dirty="0">
                <a:latin typeface="Calibri" panose="020F0502020204030204" pitchFamily="34" charset="0"/>
                <a:cs typeface="Calibri" panose="020F0502020204030204" pitchFamily="34" charset="0"/>
              </a:rPr>
              <a:t>≅</a:t>
            </a:r>
            <a:r>
              <a:rPr sz="2800" spc="1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75" dirty="0">
                <a:latin typeface="Calibri" panose="020F0502020204030204" pitchFamily="34" charset="0"/>
                <a:cs typeface="Calibri" panose="020F0502020204030204" pitchFamily="34" charset="0"/>
              </a:rPr>
              <a:t>Statistical</a:t>
            </a:r>
            <a:r>
              <a:rPr sz="2800" spc="-11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195" dirty="0">
                <a:latin typeface="Calibri" panose="020F0502020204030204" pitchFamily="34" charset="0"/>
                <a:cs typeface="Calibri" panose="020F0502020204030204" pitchFamily="34" charset="0"/>
              </a:rPr>
              <a:t>Tests</a:t>
            </a:r>
            <a:r>
              <a:rPr sz="2800" spc="-1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sz="2800" spc="-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41" dirty="0">
                <a:latin typeface="Calibri" panose="020F0502020204030204" pitchFamily="34" charset="0"/>
                <a:cs typeface="Calibri" panose="020F0502020204030204" pitchFamily="34" charset="0"/>
              </a:rPr>
              <a:t>functions? </a:t>
            </a:r>
            <a:r>
              <a:rPr sz="2800" spc="-135" dirty="0">
                <a:solidFill>
                  <a:srgbClr val="4471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Prove</a:t>
            </a:r>
            <a:r>
              <a:rPr sz="2800" spc="-116" dirty="0">
                <a:solidFill>
                  <a:srgbClr val="4471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75" dirty="0">
                <a:solidFill>
                  <a:srgbClr val="4471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sz="2800" spc="-113" dirty="0">
                <a:solidFill>
                  <a:srgbClr val="4471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solidFill>
                  <a:srgbClr val="4471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2800" spc="-90" dirty="0">
                <a:solidFill>
                  <a:srgbClr val="4471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8" dirty="0">
                <a:latin typeface="Calibri" panose="020F0502020204030204" pitchFamily="34" charset="0"/>
                <a:cs typeface="Calibri" panose="020F0502020204030204" pitchFamily="34" charset="0"/>
              </a:rPr>
              <a:t>Homework</a:t>
            </a:r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6B830-7206-DD9D-B1F9-00C2EB00B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589C0951-2B1E-6B07-C13B-1DB952A738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2983" y="609600"/>
            <a:ext cx="8104157" cy="1573188"/>
          </a:xfrm>
          <a:prstGeom prst="rect">
            <a:avLst/>
          </a:prstGeom>
        </p:spPr>
        <p:txBody>
          <a:bodyPr vert="horz" wrap="square" lIns="0" tIns="56198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9050" marR="1275398" algn="l">
              <a:lnSpc>
                <a:spcPts val="2918"/>
              </a:lnSpc>
              <a:spcBef>
                <a:spcPts val="443"/>
              </a:spcBef>
              <a:tabLst>
                <a:tab pos="1369695" algn="l"/>
              </a:tabLst>
            </a:pPr>
            <a:r>
              <a:rPr sz="3600" spc="-8" dirty="0">
                <a:solidFill>
                  <a:srgbClr val="C00000"/>
                </a:solidFill>
              </a:rPr>
              <a:t>Pseudo</a:t>
            </a:r>
            <a:r>
              <a:rPr lang="en-US" sz="3600" spc="-8" dirty="0">
                <a:solidFill>
                  <a:srgbClr val="C00000"/>
                </a:solidFill>
              </a:rPr>
              <a:t>- </a:t>
            </a:r>
            <a:r>
              <a:rPr sz="3600" dirty="0">
                <a:solidFill>
                  <a:srgbClr val="C00000"/>
                </a:solidFill>
              </a:rPr>
              <a:t>Random</a:t>
            </a:r>
            <a:r>
              <a:rPr sz="3600" spc="-26" dirty="0">
                <a:solidFill>
                  <a:srgbClr val="C00000"/>
                </a:solidFill>
              </a:rPr>
              <a:t> </a:t>
            </a:r>
            <a:r>
              <a:rPr sz="3600" spc="-8" dirty="0">
                <a:solidFill>
                  <a:srgbClr val="C00000"/>
                </a:solidFill>
              </a:rPr>
              <a:t>Permutation </a:t>
            </a:r>
            <a:r>
              <a:rPr sz="3600" dirty="0">
                <a:solidFill>
                  <a:srgbClr val="C00000"/>
                </a:solidFill>
              </a:rPr>
              <a:t>(PRP):</a:t>
            </a:r>
            <a:r>
              <a:rPr sz="3600" spc="-30" dirty="0">
                <a:solidFill>
                  <a:srgbClr val="C00000"/>
                </a:solidFill>
              </a:rPr>
              <a:t> </a:t>
            </a:r>
            <a:br>
              <a:rPr lang="en-US" sz="3600" spc="-30" dirty="0"/>
            </a:br>
            <a:br>
              <a:rPr lang="en-US" sz="3600" spc="-30" dirty="0"/>
            </a:br>
            <a:r>
              <a:rPr sz="3200" dirty="0">
                <a:solidFill>
                  <a:srgbClr val="000000"/>
                </a:solidFill>
              </a:rPr>
              <a:t>Let</a:t>
            </a:r>
            <a:r>
              <a:rPr sz="3200" spc="-8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H</a:t>
            </a:r>
            <a:r>
              <a:rPr sz="3200" baseline="-19157" dirty="0">
                <a:solidFill>
                  <a:srgbClr val="000000"/>
                </a:solidFill>
              </a:rPr>
              <a:t>n</a:t>
            </a:r>
            <a:r>
              <a:rPr sz="3200" spc="242" baseline="-19157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=</a:t>
            </a:r>
            <a:r>
              <a:rPr sz="3200" spc="-41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{f:</a:t>
            </a:r>
            <a:r>
              <a:rPr sz="3200" spc="-11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{0,1}</a:t>
            </a:r>
            <a:r>
              <a:rPr sz="3200" baseline="24904" dirty="0">
                <a:solidFill>
                  <a:srgbClr val="000000"/>
                </a:solidFill>
              </a:rPr>
              <a:t>n</a:t>
            </a:r>
            <a:r>
              <a:rPr sz="3200" spc="236" baseline="24904" dirty="0">
                <a:solidFill>
                  <a:srgbClr val="000000"/>
                </a:solidFill>
              </a:rPr>
              <a:t> </a:t>
            </a:r>
            <a:r>
              <a:rPr sz="3200" spc="-8" dirty="0">
                <a:solidFill>
                  <a:srgbClr val="000000"/>
                </a:solidFill>
              </a:rPr>
              <a:t>-</a:t>
            </a:r>
            <a:r>
              <a:rPr sz="3200" dirty="0">
                <a:solidFill>
                  <a:srgbClr val="000000"/>
                </a:solidFill>
              </a:rPr>
              <a:t>&gt;</a:t>
            </a:r>
            <a:r>
              <a:rPr sz="3200" spc="-38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{0,1}</a:t>
            </a:r>
            <a:r>
              <a:rPr sz="3200" baseline="24904" dirty="0">
                <a:solidFill>
                  <a:srgbClr val="000000"/>
                </a:solidFill>
              </a:rPr>
              <a:t>n</a:t>
            </a:r>
            <a:r>
              <a:rPr sz="3200" dirty="0">
                <a:solidFill>
                  <a:srgbClr val="000000"/>
                </a:solidFill>
              </a:rPr>
              <a:t>}</a:t>
            </a:r>
            <a:r>
              <a:rPr sz="3200" spc="4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all</a:t>
            </a:r>
            <a:r>
              <a:rPr sz="3200" spc="-26" dirty="0">
                <a:solidFill>
                  <a:srgbClr val="000000"/>
                </a:solidFill>
              </a:rPr>
              <a:t> </a:t>
            </a:r>
            <a:r>
              <a:rPr sz="3200" spc="-8" dirty="0">
                <a:solidFill>
                  <a:srgbClr val="000000"/>
                </a:solidFill>
              </a:rPr>
              <a:t>Permutations</a:t>
            </a:r>
            <a:r>
              <a:rPr sz="3200" spc="-56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from</a:t>
            </a:r>
            <a:r>
              <a:rPr sz="3200" spc="-26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n</a:t>
            </a:r>
            <a:r>
              <a:rPr sz="3200" spc="8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bits</a:t>
            </a:r>
            <a:r>
              <a:rPr sz="3200" spc="-4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to</a:t>
            </a:r>
            <a:r>
              <a:rPr sz="3200" spc="4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n</a:t>
            </a:r>
            <a:r>
              <a:rPr sz="3200" spc="-45" dirty="0">
                <a:solidFill>
                  <a:srgbClr val="000000"/>
                </a:solidFill>
              </a:rPr>
              <a:t> </a:t>
            </a:r>
            <a:r>
              <a:rPr sz="3200" spc="-15" dirty="0">
                <a:solidFill>
                  <a:srgbClr val="000000"/>
                </a:solidFill>
              </a:rPr>
              <a:t>bits</a:t>
            </a:r>
            <a:endParaRPr sz="3600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A7C6C04B-6179-D883-175C-83FA2394DF6F}"/>
              </a:ext>
            </a:extLst>
          </p:cNvPr>
          <p:cNvSpPr txBox="1"/>
          <p:nvPr/>
        </p:nvSpPr>
        <p:spPr>
          <a:xfrm>
            <a:off x="480692" y="2338805"/>
            <a:ext cx="9196708" cy="3579250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38100" marR="1846421">
              <a:lnSpc>
                <a:spcPct val="128400"/>
              </a:lnSpc>
              <a:spcBef>
                <a:spcPts val="68"/>
              </a:spcBef>
              <a:tabLst>
                <a:tab pos="2927509" algn="l"/>
              </a:tabLst>
            </a:pPr>
            <a:r>
              <a:rPr sz="2800" b="1" dirty="0">
                <a:solidFill>
                  <a:srgbClr val="4453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Definition</a:t>
            </a:r>
            <a:r>
              <a:rPr sz="2800" dirty="0">
                <a:solidFill>
                  <a:srgbClr val="4453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2800" spc="-19" dirty="0">
                <a:solidFill>
                  <a:srgbClr val="4453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F=</a:t>
            </a:r>
            <a:r>
              <a:rPr sz="28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{F</a:t>
            </a:r>
            <a:r>
              <a:rPr sz="2800" baseline="-19157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2800" spc="219" baseline="-1915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}</a:t>
            </a:r>
            <a:r>
              <a:rPr sz="2800" baseline="-19157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2800" spc="225" baseline="-1915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where</a:t>
            </a:r>
            <a:r>
              <a:rPr sz="2800" spc="-1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19" dirty="0" err="1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sz="2800" spc="-28" baseline="-19157" dirty="0" err="1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800" spc="-28" baseline="-1915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56" dirty="0">
                <a:latin typeface="Calibri" panose="020F0502020204030204" pitchFamily="34" charset="0"/>
                <a:cs typeface="Calibri" panose="020F0502020204030204" pitchFamily="34" charset="0"/>
              </a:rPr>
              <a:t>⊆</a:t>
            </a:r>
            <a:r>
              <a:rPr sz="2800" spc="4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sz="2800" baseline="-19157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2800" spc="236" baseline="-1915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2800" spc="-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38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sz="2800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collection</a:t>
            </a:r>
            <a:r>
              <a:rPr sz="2800" spc="-23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spc="-38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pseudo</a:t>
            </a:r>
            <a:r>
              <a:rPr sz="2800" spc="-19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random</a:t>
            </a:r>
            <a:r>
              <a:rPr lang="en-US" sz="2800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permutations</a:t>
            </a:r>
            <a:r>
              <a:rPr lang="en-US" sz="2800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sz="2800" spc="-34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800" spc="-34" dirty="0">
              <a:solidFill>
                <a:srgbClr val="0066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100" marR="1846421">
              <a:lnSpc>
                <a:spcPct val="128400"/>
              </a:lnSpc>
              <a:spcBef>
                <a:spcPts val="68"/>
              </a:spcBef>
              <a:tabLst>
                <a:tab pos="2927509" algn="l"/>
              </a:tabLst>
            </a:pPr>
            <a:r>
              <a:rPr lang="en-US" sz="2800" spc="-34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There</a:t>
            </a:r>
            <a:r>
              <a:rPr sz="2800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exists</a:t>
            </a:r>
            <a:r>
              <a:rPr sz="2800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PPT</a:t>
            </a:r>
            <a:r>
              <a:rPr sz="2800" spc="-8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algorithm</a:t>
            </a:r>
            <a:r>
              <a:rPr sz="28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sz="28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(1</a:t>
            </a:r>
            <a:r>
              <a:rPr sz="2800" baseline="24904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sz="2800" spc="-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sz="2800" spc="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selects</a:t>
            </a:r>
            <a:r>
              <a:rPr sz="2800" spc="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sz="2800" baseline="-19157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2800" spc="225" baseline="-1915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158" dirty="0">
                <a:latin typeface="Calibri" panose="020F0502020204030204" pitchFamily="34" charset="0"/>
                <a:cs typeface="Calibri" panose="020F0502020204030204" pitchFamily="34" charset="0"/>
              </a:rPr>
              <a:t>∈</a:t>
            </a:r>
            <a:r>
              <a:rPr sz="2800" spc="5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19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sz="2800" spc="-28" baseline="-19157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endParaRPr sz="2800" baseline="-19157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100">
              <a:spcBef>
                <a:spcPts val="200"/>
              </a:spcBef>
              <a:spcAft>
                <a:spcPts val="200"/>
              </a:spcAft>
              <a:tabLst>
                <a:tab pos="381000" algn="l"/>
              </a:tabLs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There</a:t>
            </a:r>
            <a:r>
              <a:rPr sz="2800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exists</a:t>
            </a:r>
            <a:r>
              <a:rPr sz="2800" spc="-2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PPT</a:t>
            </a:r>
            <a:r>
              <a:rPr sz="2800" spc="-9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algorithm</a:t>
            </a:r>
            <a:r>
              <a:rPr sz="28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Eval</a:t>
            </a:r>
            <a:r>
              <a:rPr sz="2800" spc="1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s.t.</a:t>
            </a:r>
            <a:r>
              <a:rPr sz="2800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Eval(x,</a:t>
            </a:r>
            <a:r>
              <a:rPr sz="2800" spc="-2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i)</a:t>
            </a:r>
            <a:r>
              <a:rPr sz="2800" spc="-1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8" dirty="0">
                <a:latin typeface="Calibri" panose="020F0502020204030204" pitchFamily="34" charset="0"/>
                <a:cs typeface="Calibri" panose="020F0502020204030204" pitchFamily="34" charset="0"/>
              </a:rPr>
              <a:t>=f</a:t>
            </a:r>
            <a:r>
              <a:rPr sz="2800" spc="-11" baseline="-19157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2800" spc="-8" dirty="0">
                <a:latin typeface="Calibri" panose="020F0502020204030204" pitchFamily="34" charset="0"/>
                <a:cs typeface="Calibri" panose="020F0502020204030204" pitchFamily="34" charset="0"/>
              </a:rPr>
              <a:t>(x)</a:t>
            </a:r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100">
              <a:spcBef>
                <a:spcPts val="200"/>
              </a:spcBef>
              <a:spcAft>
                <a:spcPts val="200"/>
              </a:spcAft>
              <a:tabLst>
                <a:tab pos="381000" algn="l"/>
              </a:tabLs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sz="2800" spc="-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sz="2800" spc="1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PPT</a:t>
            </a:r>
            <a:r>
              <a:rPr sz="2800" spc="-4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statistical</a:t>
            </a:r>
            <a:r>
              <a:rPr sz="2800" spc="-3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tests</a:t>
            </a:r>
            <a:r>
              <a:rPr sz="2800" spc="-19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sz="28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functions</a:t>
            </a:r>
            <a:r>
              <a:rPr sz="2800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sz="2800" baseline="24904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sz="2800" spc="-26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800" spc="-26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100">
              <a:spcBef>
                <a:spcPts val="200"/>
              </a:spcBef>
              <a:spcAft>
                <a:spcPts val="200"/>
              </a:spcAft>
              <a:tabLst>
                <a:tab pos="381000" algn="l"/>
              </a:tabLst>
            </a:pP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sz="28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sz="2800" spc="-3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8" dirty="0">
                <a:latin typeface="Calibri" panose="020F0502020204030204" pitchFamily="34" charset="0"/>
                <a:cs typeface="Calibri" panose="020F0502020204030204" pitchFamily="34" charset="0"/>
              </a:rPr>
              <a:t>sufficiently</a:t>
            </a:r>
            <a:r>
              <a:rPr lang="en-US" sz="2800" spc="-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large</a:t>
            </a:r>
            <a:r>
              <a:rPr sz="2800" spc="-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38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en-US" sz="2800" spc="-38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100">
              <a:spcBef>
                <a:spcPts val="200"/>
              </a:spcBef>
              <a:spcAft>
                <a:spcPts val="200"/>
              </a:spcAft>
              <a:tabLst>
                <a:tab pos="381000" algn="l"/>
              </a:tabLst>
            </a:pP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sz="28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prob(D</a:t>
            </a:r>
            <a:r>
              <a:rPr sz="2800" baseline="24904" dirty="0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(1</a:t>
            </a:r>
            <a:r>
              <a:rPr sz="2800" baseline="24904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) =1:</a:t>
            </a:r>
            <a:r>
              <a:rPr sz="2800" spc="-1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solidFill>
                  <a:srgbClr val="339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sz="2800" spc="-15" dirty="0">
                <a:solidFill>
                  <a:srgbClr val="339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158" dirty="0">
                <a:solidFill>
                  <a:srgbClr val="339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∈</a:t>
            </a:r>
            <a:r>
              <a:rPr sz="2800" spc="56" dirty="0">
                <a:solidFill>
                  <a:srgbClr val="339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solidFill>
                  <a:srgbClr val="339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sz="2800" baseline="-19157" dirty="0">
                <a:solidFill>
                  <a:srgbClr val="339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sz="2800" spc="-1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38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prob(:D</a:t>
            </a:r>
            <a:r>
              <a:rPr sz="2800" baseline="24904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(1</a:t>
            </a:r>
            <a:r>
              <a:rPr sz="2800" baseline="24904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sz="2800" spc="-1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=1:</a:t>
            </a:r>
            <a:r>
              <a:rPr sz="2800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sz="2800" spc="-158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∈</a:t>
            </a:r>
            <a:r>
              <a:rPr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sz="2800" baseline="-19157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sz="2800" spc="236" baseline="-19157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) |</a:t>
            </a:r>
            <a:r>
              <a:rPr sz="2800" spc="-4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spc="-45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sz="2800" spc="-8" dirty="0">
                <a:latin typeface="Calibri" panose="020F0502020204030204" pitchFamily="34" charset="0"/>
                <a:cs typeface="Calibri" panose="020F0502020204030204" pitchFamily="34" charset="0"/>
              </a:rPr>
              <a:t>negl(n)</a:t>
            </a:r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47E2720D-9BBF-7F64-FBC6-2A7519852E56}"/>
              </a:ext>
            </a:extLst>
          </p:cNvPr>
          <p:cNvSpPr txBox="1"/>
          <p:nvPr/>
        </p:nvSpPr>
        <p:spPr>
          <a:xfrm>
            <a:off x="609600" y="6248400"/>
            <a:ext cx="5334000" cy="425597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2700" spc="-135" dirty="0">
                <a:solidFill>
                  <a:srgbClr val="4471C4"/>
                </a:solidFill>
                <a:latin typeface="Arial"/>
                <a:cs typeface="Arial"/>
              </a:rPr>
              <a:t>Theorem</a:t>
            </a:r>
            <a:r>
              <a:rPr lang="en-US" sz="2700" spc="-135" dirty="0">
                <a:solidFill>
                  <a:srgbClr val="4471C4"/>
                </a:solidFill>
                <a:latin typeface="Arial"/>
                <a:cs typeface="Arial"/>
              </a:rPr>
              <a:t>[LR]</a:t>
            </a:r>
            <a:r>
              <a:rPr sz="2700" spc="-135" dirty="0">
                <a:solidFill>
                  <a:srgbClr val="4471C4"/>
                </a:solidFill>
                <a:latin typeface="Arial"/>
                <a:cs typeface="Arial"/>
              </a:rPr>
              <a:t>:</a:t>
            </a:r>
            <a:r>
              <a:rPr sz="2700" spc="-109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sz="2700" spc="-307" dirty="0">
                <a:solidFill>
                  <a:srgbClr val="4471C4"/>
                </a:solidFill>
                <a:latin typeface="Arial"/>
                <a:cs typeface="Arial"/>
              </a:rPr>
              <a:t>OWF</a:t>
            </a:r>
            <a:r>
              <a:rPr sz="2700" spc="-131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sz="2700" spc="-68" dirty="0">
                <a:solidFill>
                  <a:srgbClr val="4471C4"/>
                </a:solidFill>
                <a:latin typeface="Arial"/>
                <a:cs typeface="Arial"/>
              </a:rPr>
              <a:t>imply</a:t>
            </a:r>
            <a:r>
              <a:rPr sz="2700" spc="-113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sz="2700" spc="-465" dirty="0">
                <a:solidFill>
                  <a:srgbClr val="4471C4"/>
                </a:solidFill>
                <a:latin typeface="Arial"/>
                <a:cs typeface="Arial"/>
              </a:rPr>
              <a:t>PRP</a:t>
            </a:r>
            <a:endParaRPr sz="27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31325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B7D09-3353-1AB8-0F6E-77F9B72A0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F8B09E0E-6CE5-A370-A380-60FF0E73E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TODAY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4DD91BD-B376-A1AE-3744-10FEBEF5328C}"/>
              </a:ext>
            </a:extLst>
          </p:cNvPr>
          <p:cNvSpPr>
            <a:spLocks/>
          </p:cNvSpPr>
          <p:nvPr/>
        </p:nvSpPr>
        <p:spPr bwMode="auto">
          <a:xfrm>
            <a:off x="699120" y="2286000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Theorem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If there are PRGs, then there are PRFs.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193464-17BC-8E63-4FE1-A79469777AB1}"/>
              </a:ext>
            </a:extLst>
          </p:cNvPr>
          <p:cNvSpPr>
            <a:spLocks/>
          </p:cNvSpPr>
          <p:nvPr/>
        </p:nvSpPr>
        <p:spPr bwMode="auto">
          <a:xfrm>
            <a:off x="1003920" y="2819400"/>
            <a:ext cx="829248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Goldreich-Goldwasser-Micali (GGM) construction.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CBC10C0-5077-8D01-FE2E-B62C7A604616}"/>
              </a:ext>
            </a:extLst>
          </p:cNvPr>
          <p:cNvSpPr>
            <a:spLocks/>
          </p:cNvSpPr>
          <p:nvPr/>
        </p:nvSpPr>
        <p:spPr bwMode="auto">
          <a:xfrm>
            <a:off x="685800" y="3886200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More A</a:t>
            </a: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pplications of PRFs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63671A-C707-EDF8-09AE-197CFFBF0660}"/>
              </a:ext>
            </a:extLst>
          </p:cNvPr>
          <p:cNvSpPr/>
          <p:nvPr/>
        </p:nvSpPr>
        <p:spPr>
          <a:xfrm>
            <a:off x="1371600" y="443785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Identification Protocols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EB4A73-21C8-3169-F77B-F48B7DEF8469}"/>
              </a:ext>
            </a:extLst>
          </p:cNvPr>
          <p:cNvSpPr/>
          <p:nvPr/>
        </p:nvSpPr>
        <p:spPr>
          <a:xfrm>
            <a:off x="1371600" y="555813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Applications to Learning Theory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C34AF5-0306-0413-D78D-79721282F9BA}"/>
              </a:ext>
            </a:extLst>
          </p:cNvPr>
          <p:cNvSpPr/>
          <p:nvPr/>
        </p:nvSpPr>
        <p:spPr>
          <a:xfrm>
            <a:off x="1371600" y="498951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Authentication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306FC0-5D09-29F2-B562-D04ECDE3474C}"/>
              </a:ext>
            </a:extLst>
          </p:cNvPr>
          <p:cNvSpPr txBox="1"/>
          <p:nvPr/>
        </p:nvSpPr>
        <p:spPr>
          <a:xfrm>
            <a:off x="724520" y="1454051"/>
            <a:ext cx="4455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0. Finish up secret-key encryption.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F46ACF-AB62-E119-C347-9AA3AE84802E}"/>
              </a:ext>
            </a:extLst>
          </p:cNvPr>
          <p:cNvSpPr/>
          <p:nvPr/>
        </p:nvSpPr>
        <p:spPr bwMode="auto">
          <a:xfrm>
            <a:off x="381000" y="1124743"/>
            <a:ext cx="8610600" cy="2299791"/>
          </a:xfrm>
          <a:prstGeom prst="rect">
            <a:avLst/>
          </a:prstGeom>
          <a:solidFill>
            <a:schemeClr val="bg1">
              <a:alpha val="7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18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E2A64-92BB-F27C-11FD-ED82ACA7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403E70B6-5CB7-66FB-45BC-38B13FA48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Friend-or-Foe Identification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420426-5DBB-90B3-AAC1-8FB80C4A9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160" y="2038554"/>
            <a:ext cx="1580541" cy="1003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101363-8504-1636-5AA0-88033D2DBB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908" t="26737" r="36447" b="37895"/>
          <a:stretch/>
        </p:blipFill>
        <p:spPr>
          <a:xfrm>
            <a:off x="5943600" y="1461656"/>
            <a:ext cx="1545771" cy="1967344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E8CDC35-22A4-77DB-6F17-52039458C48D}"/>
              </a:ext>
            </a:extLst>
          </p:cNvPr>
          <p:cNvCxnSpPr>
            <a:cxnSpLocks/>
          </p:cNvCxnSpPr>
          <p:nvPr/>
        </p:nvCxnSpPr>
        <p:spPr>
          <a:xfrm flipH="1">
            <a:off x="3505200" y="2540408"/>
            <a:ext cx="2057400" cy="0"/>
          </a:xfrm>
          <a:prstGeom prst="line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MCj04359310000[1]">
            <a:extLst>
              <a:ext uri="{FF2B5EF4-FFF2-40B4-BE49-F238E27FC236}">
                <a16:creationId xmlns:a16="http://schemas.microsoft.com/office/drawing/2014/main" id="{3A08C9E5-9487-40FC-F204-F5DBE50A8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524" y="2105220"/>
            <a:ext cx="902860" cy="714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FB4708E-9826-C69F-D3D3-C571031F12B0}"/>
              </a:ext>
            </a:extLst>
          </p:cNvPr>
          <p:cNvSpPr>
            <a:spLocks/>
          </p:cNvSpPr>
          <p:nvPr/>
        </p:nvSpPr>
        <p:spPr bwMode="auto">
          <a:xfrm>
            <a:off x="1066800" y="4267200"/>
            <a:ext cx="739140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Adversary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person-in-the-middle.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7470CA9-B09C-32EC-E6D7-C17170A648C3}"/>
              </a:ext>
            </a:extLst>
          </p:cNvPr>
          <p:cNvSpPr>
            <a:spLocks/>
          </p:cNvSpPr>
          <p:nvPr/>
        </p:nvSpPr>
        <p:spPr bwMode="auto">
          <a:xfrm>
            <a:off x="1066800" y="4876800"/>
            <a:ext cx="7391400" cy="108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Can listen to / modify the communications. Wants to impersonate Tim.</a:t>
            </a:r>
          </a:p>
        </p:txBody>
      </p:sp>
    </p:spTree>
    <p:extLst>
      <p:ext uri="{BB962C8B-B14F-4D97-AF65-F5344CB8AC3E}">
        <p14:creationId xmlns:p14="http://schemas.microsoft.com/office/powerpoint/2010/main" val="284776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64B08-B079-E545-061B-82852199D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5D05733A-8CEE-15D0-199B-632364776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Challenge-Response Protocol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1ECB86-BED7-5D5E-6FCF-CCC1E688A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160" y="2038554"/>
            <a:ext cx="1580541" cy="1003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B05CB9-EE24-2CEB-83E2-75DEB730F0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908" t="26737" r="36447" b="37895"/>
          <a:stretch/>
        </p:blipFill>
        <p:spPr>
          <a:xfrm>
            <a:off x="5943600" y="1461656"/>
            <a:ext cx="1545771" cy="1967344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D1D64E4-AC96-D6D7-F74F-8F026AE97091}"/>
              </a:ext>
            </a:extLst>
          </p:cNvPr>
          <p:cNvCxnSpPr>
            <a:cxnSpLocks/>
          </p:cNvCxnSpPr>
          <p:nvPr/>
        </p:nvCxnSpPr>
        <p:spPr>
          <a:xfrm flipH="1">
            <a:off x="3505200" y="2038554"/>
            <a:ext cx="2057400" cy="0"/>
          </a:xfrm>
          <a:prstGeom prst="line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MCj04359310000[1]">
            <a:extLst>
              <a:ext uri="{FF2B5EF4-FFF2-40B4-BE49-F238E27FC236}">
                <a16:creationId xmlns:a16="http://schemas.microsoft.com/office/drawing/2014/main" id="{D5717A0C-3932-EB15-D381-AA8127486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1768756"/>
            <a:ext cx="578022" cy="457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63">
                <a:extLst>
                  <a:ext uri="{FF2B5EF4-FFF2-40B4-BE49-F238E27FC236}">
                    <a16:creationId xmlns:a16="http://schemas.microsoft.com/office/drawing/2014/main" id="{721792B9-A881-AC82-D3F2-1AE8D937747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14400" y="3127161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PRF K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ey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9" name="Rectangle 63">
                <a:extLst>
                  <a:ext uri="{FF2B5EF4-FFF2-40B4-BE49-F238E27FC236}">
                    <a16:creationId xmlns:a16="http://schemas.microsoft.com/office/drawing/2014/main" id="{834E189C-3794-2B40-9466-8B9C02D6E9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3127161"/>
                <a:ext cx="2850976" cy="378039"/>
              </a:xfrm>
              <a:prstGeom prst="rect">
                <a:avLst/>
              </a:prstGeom>
              <a:blipFill>
                <a:blip r:embed="rId6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630664-96FF-013E-7103-D7BF39BDF43D}"/>
              </a:ext>
            </a:extLst>
          </p:cNvPr>
          <p:cNvCxnSpPr>
            <a:cxnSpLocks/>
          </p:cNvCxnSpPr>
          <p:nvPr/>
        </p:nvCxnSpPr>
        <p:spPr>
          <a:xfrm>
            <a:off x="3570514" y="2971800"/>
            <a:ext cx="1926771" cy="0"/>
          </a:xfrm>
          <a:prstGeom prst="line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63">
                <a:extLst>
                  <a:ext uri="{FF2B5EF4-FFF2-40B4-BE49-F238E27FC236}">
                    <a16:creationId xmlns:a16="http://schemas.microsoft.com/office/drawing/2014/main" id="{CB6802A8-E3C9-C960-8733-C23B71CC3C9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105400" y="3584361"/>
                <a:ext cx="3581400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latin typeface="American Typewriter" panose="02090604020004020304" pitchFamily="18" charset="77"/>
                  </a:rPr>
                  <a:t>(ID number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𝐼𝐷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panose="02090604020004020304" pitchFamily="18" charset="77"/>
                    <a:ea typeface="American Typewriter" charset="0"/>
                    <a:cs typeface="American Typewriter" charset="0"/>
                  </a:rPr>
                  <a:t>, PRF Key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panose="02090604020004020304" pitchFamily="18" charset="77"/>
                    <a:ea typeface="American Typewriter" charset="0"/>
                    <a:cs typeface="American Typewriter" charset="0"/>
                  </a:rPr>
                  <a:t>) 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panose="02090604020004020304" pitchFamily="18" charset="77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3" name="Rectangle 63">
                <a:extLst>
                  <a:ext uri="{FF2B5EF4-FFF2-40B4-BE49-F238E27FC236}">
                    <a16:creationId xmlns:a16="http://schemas.microsoft.com/office/drawing/2014/main" id="{275D8AA0-D521-D841-916B-1EB5F6DDC1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3584361"/>
                <a:ext cx="3581400" cy="378039"/>
              </a:xfrm>
              <a:prstGeom prst="rect">
                <a:avLst/>
              </a:prstGeom>
              <a:blipFill>
                <a:blip r:embed="rId7"/>
                <a:stretch>
                  <a:fillRect t="-13333" r="-3191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63">
                <a:extLst>
                  <a:ext uri="{FF2B5EF4-FFF2-40B4-BE49-F238E27FC236}">
                    <a16:creationId xmlns:a16="http://schemas.microsoft.com/office/drawing/2014/main" id="{84D76F28-62FF-C55D-C9F9-27ABB25FF58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895600" y="1592552"/>
                <a:ext cx="3167204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altLang="en-US" sz="2000" dirty="0">
                    <a:solidFill>
                      <a:prstClr val="black"/>
                    </a:solidFill>
                    <a:latin typeface="American Typewriter" panose="02090604020004020304" pitchFamily="18" charset="77"/>
                  </a:rPr>
                  <a:t>Random</a:t>
                </a:r>
                <a:r>
                  <a:rPr lang="en-US" altLang="en-US" sz="20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panose="02090604020004020304" pitchFamily="18" charset="77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4" name="Rectangle 63">
                <a:extLst>
                  <a:ext uri="{FF2B5EF4-FFF2-40B4-BE49-F238E27FC236}">
                    <a16:creationId xmlns:a16="http://schemas.microsoft.com/office/drawing/2014/main" id="{903275FA-F4C8-6341-B60F-550036E9A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592552"/>
                <a:ext cx="3167204" cy="378039"/>
              </a:xfrm>
              <a:prstGeom prst="rect">
                <a:avLst/>
              </a:prstGeom>
              <a:blipFill>
                <a:blip r:embed="rId8"/>
                <a:stretch>
                  <a:fillRect t="-12903" b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C37139FF-9B28-20C1-DFA2-A2BCDD9FE7D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007449" y="2540204"/>
                <a:ext cx="3167204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alt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0" lang="en-US" alt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𝐼𝐷</m:t>
                      </m:r>
                      <m:r>
                        <a:rPr kumimoji="0" lang="en-US" alt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kumimoji="0" lang="en-US" alt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alt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kumimoji="0" lang="en-US" alt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kumimoji="0" lang="en-US" alt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0" lang="en-US" alt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kumimoji="0" lang="en-US" alt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panose="02090604020004020304" pitchFamily="18" charset="77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83E55B4D-404D-7D48-8DB8-BD65AA87DD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7449" y="2540204"/>
                <a:ext cx="3167204" cy="378039"/>
              </a:xfrm>
              <a:prstGeom prst="rect">
                <a:avLst/>
              </a:prstGeom>
              <a:blipFill>
                <a:blip r:embed="rId9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376DD8-6BC6-207B-E946-F8B7A832FFFA}"/>
              </a:ext>
            </a:extLst>
          </p:cNvPr>
          <p:cNvSpPr>
            <a:spLocks/>
          </p:cNvSpPr>
          <p:nvPr/>
        </p:nvSpPr>
        <p:spPr bwMode="auto">
          <a:xfrm>
            <a:off x="1066800" y="4267199"/>
            <a:ext cx="7391400" cy="914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">
                <a:extLst>
                  <a:ext uri="{FF2B5EF4-FFF2-40B4-BE49-F238E27FC236}">
                    <a16:creationId xmlns:a16="http://schemas.microsoft.com/office/drawing/2014/main" id="{E08C2C4B-6917-AC41-580E-5C99AAF776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800" y="4440820"/>
                <a:ext cx="8153400" cy="1523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“Proof”: Adversary collects </a:t>
                </a:r>
                <a14:m>
                  <m:oMath xmlns:m="http://schemas.openxmlformats.org/officeDocument/2006/math">
                    <m:r>
                      <a:rPr lang="en-US" alt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for poly many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𝑟</m:t>
                        </m:r>
                      </m:e>
                      <m:sub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(potentially of her choosing). She eventually has to produce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alt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for a fresh random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alt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when she is trying to impersonate.</a:t>
                </a:r>
              </a:p>
            </p:txBody>
          </p:sp>
        </mc:Choice>
        <mc:Fallback xmlns="">
          <p:sp>
            <p:nvSpPr>
              <p:cNvPr id="21" name="Content Placeholder 2">
                <a:extLst>
                  <a:ext uri="{FF2B5EF4-FFF2-40B4-BE49-F238E27FC236}">
                    <a16:creationId xmlns:a16="http://schemas.microsoft.com/office/drawing/2014/main" id="{CF06AA09-4D60-2043-BFCD-4DE0CB6E43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4440820"/>
                <a:ext cx="8153400" cy="1523997"/>
              </a:xfrm>
              <a:prstGeom prst="rect">
                <a:avLst/>
              </a:prstGeom>
              <a:blipFill>
                <a:blip r:embed="rId10"/>
                <a:stretch>
                  <a:fillRect l="-1246" t="-247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3843E0F-3BD4-4330-53C7-82F653032284}"/>
              </a:ext>
            </a:extLst>
          </p:cNvPr>
          <p:cNvSpPr>
            <a:spLocks/>
          </p:cNvSpPr>
          <p:nvPr/>
        </p:nvSpPr>
        <p:spPr bwMode="auto">
          <a:xfrm>
            <a:off x="685800" y="5029205"/>
            <a:ext cx="8153400" cy="914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CC"/>
              </a:buClr>
              <a:buFont typeface="Wingdings" pitchFamily="2" charset="2"/>
              <a:buChar char="t"/>
            </a:pP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63FE6C91-3A25-005E-B19A-6CB75712B2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800" y="5791200"/>
                <a:ext cx="8153400" cy="9143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This is hard as long as the input and output lengths of the PRF are long enough, i.e. </a:t>
                </a:r>
                <a14:m>
                  <m:oMath xmlns:m="http://schemas.openxmlformats.org/officeDocument/2006/math">
                    <m:r>
                      <a:rPr lang="en-US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𝜔</m:t>
                    </m:r>
                    <m:r>
                      <a:rPr lang="en-US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func>
                      <m:funcPr>
                        <m:ctrlPr>
                          <a:rPr lang="en-US" alt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log</m:t>
                        </m:r>
                      </m:fName>
                      <m:e>
                        <m:r>
                          <a:rPr lang="en-US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  <m:r>
                          <a:rPr lang="en-US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).</m:t>
                        </m:r>
                      </m:e>
                    </m:func>
                  </m:oMath>
                </a14:m>
                <a:endParaRPr lang="en-US" alt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5A456B3B-2E50-B147-84D2-70FACD31B7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5791200"/>
                <a:ext cx="8153400" cy="914395"/>
              </a:xfrm>
              <a:prstGeom prst="rect">
                <a:avLst/>
              </a:prstGeom>
              <a:blipFill>
                <a:blip r:embed="rId11"/>
                <a:stretch>
                  <a:fillRect l="-1246" t="-5556" b="-555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576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32AEB-63C4-9915-3A57-5E802235D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120BEE9B-324B-CA90-BC0A-07E53602D9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TODAY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BA5A23EE-012A-DAAC-0F03-1AC6D22B2566}"/>
              </a:ext>
            </a:extLst>
          </p:cNvPr>
          <p:cNvSpPr>
            <a:spLocks/>
          </p:cNvSpPr>
          <p:nvPr/>
        </p:nvSpPr>
        <p:spPr bwMode="auto">
          <a:xfrm>
            <a:off x="685800" y="1676400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Theorem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If there are PRGs, then there are PRFs.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74FE674-A557-CD4E-0668-8AA9AAA882BD}"/>
              </a:ext>
            </a:extLst>
          </p:cNvPr>
          <p:cNvSpPr>
            <a:spLocks/>
          </p:cNvSpPr>
          <p:nvPr/>
        </p:nvSpPr>
        <p:spPr bwMode="auto">
          <a:xfrm>
            <a:off x="1003920" y="2209800"/>
            <a:ext cx="829248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Goldreich-Goldwasser-Micali (GGM) construction.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47380A4-44A4-4E43-6196-F14DF64F6C39}"/>
              </a:ext>
            </a:extLst>
          </p:cNvPr>
          <p:cNvSpPr>
            <a:spLocks/>
          </p:cNvSpPr>
          <p:nvPr/>
        </p:nvSpPr>
        <p:spPr bwMode="auto">
          <a:xfrm>
            <a:off x="685800" y="3276600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More A</a:t>
            </a: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pplications of PRFs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35CAA0-5D78-D9DF-3694-137C7F768DB7}"/>
              </a:ext>
            </a:extLst>
          </p:cNvPr>
          <p:cNvSpPr/>
          <p:nvPr/>
        </p:nvSpPr>
        <p:spPr>
          <a:xfrm>
            <a:off x="1371600" y="382825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Identification Protocols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20AAC7-FC55-F993-EA42-06824D0D33E5}"/>
              </a:ext>
            </a:extLst>
          </p:cNvPr>
          <p:cNvSpPr/>
          <p:nvPr/>
        </p:nvSpPr>
        <p:spPr>
          <a:xfrm>
            <a:off x="1371600" y="494853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Applications to Learning Theory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788D6B-6C4F-446C-3707-E7ECF9EEA9BE}"/>
              </a:ext>
            </a:extLst>
          </p:cNvPr>
          <p:cNvSpPr/>
          <p:nvPr/>
        </p:nvSpPr>
        <p:spPr>
          <a:xfrm>
            <a:off x="1371600" y="437991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Authentication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88E140-F193-910C-490A-17A24F3076E0}"/>
              </a:ext>
            </a:extLst>
          </p:cNvPr>
          <p:cNvSpPr/>
          <p:nvPr/>
        </p:nvSpPr>
        <p:spPr bwMode="auto">
          <a:xfrm>
            <a:off x="381000" y="1124743"/>
            <a:ext cx="8610600" cy="3165178"/>
          </a:xfrm>
          <a:prstGeom prst="rect">
            <a:avLst/>
          </a:prstGeom>
          <a:solidFill>
            <a:schemeClr val="bg1">
              <a:alpha val="7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72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15AFA-6ED8-F8EA-2904-E8AEEDD65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3D92A00C-B39E-1229-ECF8-C332B89F2C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Secure Communication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32AF2F8-CCE7-D9AB-556D-6F19D34473C0}"/>
              </a:ext>
            </a:extLst>
          </p:cNvPr>
          <p:cNvCxnSpPr>
            <a:cxnSpLocks/>
          </p:cNvCxnSpPr>
          <p:nvPr/>
        </p:nvCxnSpPr>
        <p:spPr>
          <a:xfrm flipH="1">
            <a:off x="2939988" y="2540204"/>
            <a:ext cx="3384376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61ED862F-4D47-E2DF-6519-3C25731CB3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5" t="-2132" r="10483" b="58956"/>
          <a:stretch/>
        </p:blipFill>
        <p:spPr>
          <a:xfrm>
            <a:off x="1560984" y="2275915"/>
            <a:ext cx="864096" cy="7069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599C260-469D-7F61-8B48-97501182AE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14" b="59366"/>
          <a:stretch/>
        </p:blipFill>
        <p:spPr>
          <a:xfrm>
            <a:off x="6612396" y="2204864"/>
            <a:ext cx="648072" cy="670672"/>
          </a:xfrm>
          <a:prstGeom prst="rect">
            <a:avLst/>
          </a:prstGeom>
        </p:spPr>
      </p:pic>
      <p:sp>
        <p:nvSpPr>
          <p:cNvPr id="15" name="Rectangle 63">
            <a:extLst>
              <a:ext uri="{FF2B5EF4-FFF2-40B4-BE49-F238E27FC236}">
                <a16:creationId xmlns:a16="http://schemas.microsoft.com/office/drawing/2014/main" id="{C226C1A6-568A-5FBD-04DE-321B71EC9038}"/>
              </a:ext>
            </a:extLst>
          </p:cNvPr>
          <p:cNvSpPr txBox="1">
            <a:spLocks noChangeArrowheads="1"/>
          </p:cNvSpPr>
          <p:nvPr/>
        </p:nvSpPr>
        <p:spPr>
          <a:xfrm>
            <a:off x="1187624" y="303969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Alice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6" name="Rectangle 63">
            <a:extLst>
              <a:ext uri="{FF2B5EF4-FFF2-40B4-BE49-F238E27FC236}">
                <a16:creationId xmlns:a16="http://schemas.microsoft.com/office/drawing/2014/main" id="{5F21087F-734B-4084-5580-7B80ED552038}"/>
              </a:ext>
            </a:extLst>
          </p:cNvPr>
          <p:cNvSpPr txBox="1">
            <a:spLocks noChangeArrowheads="1"/>
          </p:cNvSpPr>
          <p:nvPr/>
        </p:nvSpPr>
        <p:spPr>
          <a:xfrm>
            <a:off x="6084168" y="297180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Bob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7" name="Rectangular Callout 16">
            <a:extLst>
              <a:ext uri="{FF2B5EF4-FFF2-40B4-BE49-F238E27FC236}">
                <a16:creationId xmlns:a16="http://schemas.microsoft.com/office/drawing/2014/main" id="{47B8470F-C9EE-39E6-A460-256E532D1FAF}"/>
              </a:ext>
            </a:extLst>
          </p:cNvPr>
          <p:cNvSpPr/>
          <p:nvPr/>
        </p:nvSpPr>
        <p:spPr>
          <a:xfrm>
            <a:off x="1560984" y="1596081"/>
            <a:ext cx="541040" cy="486136"/>
          </a:xfrm>
          <a:prstGeom prst="wedgeRectCallout">
            <a:avLst>
              <a:gd name="adj1" fmla="val 24265"/>
              <a:gd name="adj2" fmla="val 859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B0E0058F-05E7-7592-C9CF-EC667C3CA56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ey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EAF1172B-2C0A-B043-9D22-27B4EB972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blipFill>
                <a:blip r:embed="rId4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239688F9-54BA-4D04-A784-D447ECA5937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Key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1097C64D-667A-CC40-A0B8-7CF4B18E8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blipFill>
                <a:blip r:embed="rId5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63">
                <a:extLst>
                  <a:ext uri="{FF2B5EF4-FFF2-40B4-BE49-F238E27FC236}">
                    <a16:creationId xmlns:a16="http://schemas.microsoft.com/office/drawing/2014/main" id="{841CA30B-745B-A20B-1128-39D9E713889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102024" y="2108609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5" name="Rectangle 63">
                <a:extLst>
                  <a:ext uri="{FF2B5EF4-FFF2-40B4-BE49-F238E27FC236}">
                    <a16:creationId xmlns:a16="http://schemas.microsoft.com/office/drawing/2014/main" id="{F331AAB1-432A-1841-8626-9C3273BBE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2024" y="2108609"/>
                <a:ext cx="2850976" cy="378039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36D07506-B66C-E230-C07C-57B4F412629F}"/>
              </a:ext>
            </a:extLst>
          </p:cNvPr>
          <p:cNvSpPr>
            <a:spLocks/>
          </p:cNvSpPr>
          <p:nvPr/>
        </p:nvSpPr>
        <p:spPr bwMode="auto">
          <a:xfrm>
            <a:off x="1295400" y="5056846"/>
            <a:ext cx="6553200" cy="119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One-time pad (and encryption schemes in general) are </a:t>
            </a:r>
            <a:r>
              <a:rPr lang="en-US" altLang="en-US" sz="24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malleable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7" name="Picture 26" descr="MCj04359310000[1]">
            <a:extLst>
              <a:ext uri="{FF2B5EF4-FFF2-40B4-BE49-F238E27FC236}">
                <a16:creationId xmlns:a16="http://schemas.microsoft.com/office/drawing/2014/main" id="{1E024B3A-B48A-40EE-9E3F-D4589CC3E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576" y="2230329"/>
            <a:ext cx="648072" cy="51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63">
                <a:extLst>
                  <a:ext uri="{FF2B5EF4-FFF2-40B4-BE49-F238E27FC236}">
                    <a16:creationId xmlns:a16="http://schemas.microsoft.com/office/drawing/2014/main" id="{A327D891-42B9-C66E-4DFC-E9F4CE2564F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989648" y="2101305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′⊕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8" name="Rectangle 63">
                <a:extLst>
                  <a:ext uri="{FF2B5EF4-FFF2-40B4-BE49-F238E27FC236}">
                    <a16:creationId xmlns:a16="http://schemas.microsoft.com/office/drawing/2014/main" id="{EBD6F602-3412-244C-8D48-E6654FA994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648" y="2101305"/>
                <a:ext cx="2850976" cy="378039"/>
              </a:xfrm>
              <a:prstGeom prst="rect">
                <a:avLst/>
              </a:prstGeom>
              <a:blipFill>
                <a:blip r:embed="rId8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ular Callout 2">
            <a:extLst>
              <a:ext uri="{FF2B5EF4-FFF2-40B4-BE49-F238E27FC236}">
                <a16:creationId xmlns:a16="http://schemas.microsoft.com/office/drawing/2014/main" id="{ADE4A55F-805F-67AD-7CDD-EBBA51AE8D50}"/>
              </a:ext>
            </a:extLst>
          </p:cNvPr>
          <p:cNvSpPr/>
          <p:nvPr/>
        </p:nvSpPr>
        <p:spPr bwMode="auto">
          <a:xfrm>
            <a:off x="4446612" y="3149581"/>
            <a:ext cx="1637556" cy="965454"/>
          </a:xfrm>
          <a:prstGeom prst="wedgeRectCallout">
            <a:avLst>
              <a:gd name="adj1" fmla="val -40740"/>
              <a:gd name="adj2" fmla="val -82479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American Typewriter" panose="02090604020004020304" pitchFamily="18" charset="77"/>
                <a:ea typeface="ＭＳ Ｐゴシック" charset="0"/>
              </a:rPr>
              <a:t>Can toggle between m and m’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merican Typewriter" panose="02090604020004020304" pitchFamily="18" charset="77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32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1A546-9E0C-7A2C-D159-F26B7664C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DDB00EA1-26F4-761E-4FC0-D20B4702F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Secure Communication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C02FAB-6153-D0A2-CED5-7709B750A025}"/>
              </a:ext>
            </a:extLst>
          </p:cNvPr>
          <p:cNvCxnSpPr>
            <a:cxnSpLocks/>
          </p:cNvCxnSpPr>
          <p:nvPr/>
        </p:nvCxnSpPr>
        <p:spPr>
          <a:xfrm flipH="1">
            <a:off x="2939988" y="2540204"/>
            <a:ext cx="3384376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279AEC19-520E-15CD-ADA9-893AECFEFF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5" t="-2132" r="10483" b="58956"/>
          <a:stretch/>
        </p:blipFill>
        <p:spPr>
          <a:xfrm>
            <a:off x="1560984" y="2275915"/>
            <a:ext cx="864096" cy="7069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08E227F-CF27-FA85-E33E-D3E1F5BB9B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14" b="59366"/>
          <a:stretch/>
        </p:blipFill>
        <p:spPr>
          <a:xfrm>
            <a:off x="6612396" y="2204864"/>
            <a:ext cx="648072" cy="670672"/>
          </a:xfrm>
          <a:prstGeom prst="rect">
            <a:avLst/>
          </a:prstGeom>
        </p:spPr>
      </p:pic>
      <p:sp>
        <p:nvSpPr>
          <p:cNvPr id="15" name="Rectangle 63">
            <a:extLst>
              <a:ext uri="{FF2B5EF4-FFF2-40B4-BE49-F238E27FC236}">
                <a16:creationId xmlns:a16="http://schemas.microsoft.com/office/drawing/2014/main" id="{6C6A71B9-F0AE-211C-EEF6-4B030389FE29}"/>
              </a:ext>
            </a:extLst>
          </p:cNvPr>
          <p:cNvSpPr txBox="1">
            <a:spLocks noChangeArrowheads="1"/>
          </p:cNvSpPr>
          <p:nvPr/>
        </p:nvSpPr>
        <p:spPr>
          <a:xfrm>
            <a:off x="1187624" y="303969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Alice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6" name="Rectangle 63">
            <a:extLst>
              <a:ext uri="{FF2B5EF4-FFF2-40B4-BE49-F238E27FC236}">
                <a16:creationId xmlns:a16="http://schemas.microsoft.com/office/drawing/2014/main" id="{428E2CAB-34BE-ED51-993D-57EF94CDEC9D}"/>
              </a:ext>
            </a:extLst>
          </p:cNvPr>
          <p:cNvSpPr txBox="1">
            <a:spLocks noChangeArrowheads="1"/>
          </p:cNvSpPr>
          <p:nvPr/>
        </p:nvSpPr>
        <p:spPr>
          <a:xfrm>
            <a:off x="6084168" y="297180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Bob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7" name="Rectangular Callout 16">
            <a:extLst>
              <a:ext uri="{FF2B5EF4-FFF2-40B4-BE49-F238E27FC236}">
                <a16:creationId xmlns:a16="http://schemas.microsoft.com/office/drawing/2014/main" id="{4729095F-DB56-92AC-B547-C176EFB750A2}"/>
              </a:ext>
            </a:extLst>
          </p:cNvPr>
          <p:cNvSpPr/>
          <p:nvPr/>
        </p:nvSpPr>
        <p:spPr>
          <a:xfrm>
            <a:off x="1560984" y="1596081"/>
            <a:ext cx="541040" cy="486136"/>
          </a:xfrm>
          <a:prstGeom prst="wedgeRectCallout">
            <a:avLst>
              <a:gd name="adj1" fmla="val 24265"/>
              <a:gd name="adj2" fmla="val 859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35F9D996-A26C-FB3D-92E5-EE2F1740381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ey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EAF1172B-2C0A-B043-9D22-27B4EB972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blipFill>
                <a:blip r:embed="rId4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8F82FF47-C1C9-6D6B-5041-7B0A129E1E0F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Key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1097C64D-667A-CC40-A0B8-7CF4B18E8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blipFill>
                <a:blip r:embed="rId5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63">
                <a:extLst>
                  <a:ext uri="{FF2B5EF4-FFF2-40B4-BE49-F238E27FC236}">
                    <a16:creationId xmlns:a16="http://schemas.microsoft.com/office/drawing/2014/main" id="{D68A6A0A-18CC-4370-5523-CDC20D6865C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905000" y="2108609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)⊕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)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5" name="Rectangle 63">
                <a:extLst>
                  <a:ext uri="{FF2B5EF4-FFF2-40B4-BE49-F238E27FC236}">
                    <a16:creationId xmlns:a16="http://schemas.microsoft.com/office/drawing/2014/main" id="{F331AAB1-432A-1841-8626-9C3273BBE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2108609"/>
                <a:ext cx="2850976" cy="378039"/>
              </a:xfrm>
              <a:prstGeom prst="rect">
                <a:avLst/>
              </a:prstGeom>
              <a:blipFill>
                <a:blip r:embed="rId6"/>
                <a:stretch>
                  <a:fillRect t="-13333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547C56F-C6B1-2404-7769-18E4B64C5F62}"/>
              </a:ext>
            </a:extLst>
          </p:cNvPr>
          <p:cNvSpPr>
            <a:spLocks/>
          </p:cNvSpPr>
          <p:nvPr/>
        </p:nvSpPr>
        <p:spPr bwMode="auto">
          <a:xfrm>
            <a:off x="1295400" y="5056846"/>
            <a:ext cx="6553200" cy="119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One-time pad (and encryption schemes in general) are </a:t>
            </a:r>
            <a:r>
              <a:rPr lang="en-US" altLang="en-US" sz="24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malleable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7" name="Picture 26" descr="MCj04359310000[1]">
            <a:extLst>
              <a:ext uri="{FF2B5EF4-FFF2-40B4-BE49-F238E27FC236}">
                <a16:creationId xmlns:a16="http://schemas.microsoft.com/office/drawing/2014/main" id="{593E081A-D424-615A-BA5D-539D2360E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576" y="2230329"/>
            <a:ext cx="648072" cy="51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63">
                <a:extLst>
                  <a:ext uri="{FF2B5EF4-FFF2-40B4-BE49-F238E27FC236}">
                    <a16:creationId xmlns:a16="http://schemas.microsoft.com/office/drawing/2014/main" id="{F326FCE6-8576-AC28-12FB-303E1C5F471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159424" y="2101305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8" name="Rectangle 63">
                <a:extLst>
                  <a:ext uri="{FF2B5EF4-FFF2-40B4-BE49-F238E27FC236}">
                    <a16:creationId xmlns:a16="http://schemas.microsoft.com/office/drawing/2014/main" id="{EBD6F602-3412-244C-8D48-E6654FA994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9424" y="2101305"/>
                <a:ext cx="2850976" cy="378039"/>
              </a:xfrm>
              <a:prstGeom prst="rect">
                <a:avLst/>
              </a:prstGeom>
              <a:blipFill>
                <a:blip r:embed="rId8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ular Callout 2">
            <a:extLst>
              <a:ext uri="{FF2B5EF4-FFF2-40B4-BE49-F238E27FC236}">
                <a16:creationId xmlns:a16="http://schemas.microsoft.com/office/drawing/2014/main" id="{F8D9DDFF-766F-3948-4037-6534D4360584}"/>
              </a:ext>
            </a:extLst>
          </p:cNvPr>
          <p:cNvSpPr/>
          <p:nvPr/>
        </p:nvSpPr>
        <p:spPr bwMode="auto">
          <a:xfrm>
            <a:off x="4446612" y="3149581"/>
            <a:ext cx="1637556" cy="965454"/>
          </a:xfrm>
          <a:prstGeom prst="wedgeRectCallout">
            <a:avLst>
              <a:gd name="adj1" fmla="val -40740"/>
              <a:gd name="adj2" fmla="val -82479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American Typewriter" panose="02090604020004020304" pitchFamily="18" charset="77"/>
                <a:ea typeface="ＭＳ Ｐゴシック" charset="0"/>
              </a:rPr>
              <a:t>Can toggle between m and m’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merican Typewriter" panose="02090604020004020304" pitchFamily="18" charset="77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83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25B64-BDCD-618A-C51A-341425B11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35F050E8-539D-AE1E-C929-192AA8EB1C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Message Authentication Codes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226122-F335-5DA8-7F8C-065F8336080A}"/>
              </a:ext>
            </a:extLst>
          </p:cNvPr>
          <p:cNvCxnSpPr>
            <a:cxnSpLocks/>
          </p:cNvCxnSpPr>
          <p:nvPr/>
        </p:nvCxnSpPr>
        <p:spPr>
          <a:xfrm flipH="1">
            <a:off x="2939988" y="2540204"/>
            <a:ext cx="3384376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6620E49F-61A6-9E0A-9213-2FCAB9252C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5" t="-2132" r="10483" b="58956"/>
          <a:stretch/>
        </p:blipFill>
        <p:spPr>
          <a:xfrm>
            <a:off x="1560984" y="2275915"/>
            <a:ext cx="864096" cy="7069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4115BD6-8485-EF2D-E6E4-80D7D783B2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14" b="59366"/>
          <a:stretch/>
        </p:blipFill>
        <p:spPr>
          <a:xfrm>
            <a:off x="6612396" y="2204864"/>
            <a:ext cx="648072" cy="670672"/>
          </a:xfrm>
          <a:prstGeom prst="rect">
            <a:avLst/>
          </a:prstGeom>
        </p:spPr>
      </p:pic>
      <p:sp>
        <p:nvSpPr>
          <p:cNvPr id="15" name="Rectangle 63">
            <a:extLst>
              <a:ext uri="{FF2B5EF4-FFF2-40B4-BE49-F238E27FC236}">
                <a16:creationId xmlns:a16="http://schemas.microsoft.com/office/drawing/2014/main" id="{D2F08196-05E8-77DD-3E5B-10AACCE41AE5}"/>
              </a:ext>
            </a:extLst>
          </p:cNvPr>
          <p:cNvSpPr txBox="1">
            <a:spLocks noChangeArrowheads="1"/>
          </p:cNvSpPr>
          <p:nvPr/>
        </p:nvSpPr>
        <p:spPr>
          <a:xfrm>
            <a:off x="1187624" y="303969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Alice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6" name="Rectangle 63">
            <a:extLst>
              <a:ext uri="{FF2B5EF4-FFF2-40B4-BE49-F238E27FC236}">
                <a16:creationId xmlns:a16="http://schemas.microsoft.com/office/drawing/2014/main" id="{2AE54092-C423-7B39-C6AF-5A737E53F5EE}"/>
              </a:ext>
            </a:extLst>
          </p:cNvPr>
          <p:cNvSpPr txBox="1">
            <a:spLocks noChangeArrowheads="1"/>
          </p:cNvSpPr>
          <p:nvPr/>
        </p:nvSpPr>
        <p:spPr>
          <a:xfrm>
            <a:off x="6084168" y="297180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Bob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7" name="Rectangular Callout 16">
            <a:extLst>
              <a:ext uri="{FF2B5EF4-FFF2-40B4-BE49-F238E27FC236}">
                <a16:creationId xmlns:a16="http://schemas.microsoft.com/office/drawing/2014/main" id="{62F8DFBE-4926-57F2-635D-6AFE9CAF77EE}"/>
              </a:ext>
            </a:extLst>
          </p:cNvPr>
          <p:cNvSpPr/>
          <p:nvPr/>
        </p:nvSpPr>
        <p:spPr>
          <a:xfrm>
            <a:off x="1560984" y="1596081"/>
            <a:ext cx="541040" cy="486136"/>
          </a:xfrm>
          <a:prstGeom prst="wedgeRectCallout">
            <a:avLst>
              <a:gd name="adj1" fmla="val 24265"/>
              <a:gd name="adj2" fmla="val 859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5131E11B-EFE2-0BBC-94F5-DE4D0EDEF54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ey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EAF1172B-2C0A-B043-9D22-27B4EB972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blipFill>
                <a:blip r:embed="rId4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E264DA45-630E-188E-5626-7AAFE4D058B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Key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1097C64D-667A-CC40-A0B8-7CF4B18E8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blipFill>
                <a:blip r:embed="rId5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7166F371-F372-F131-736D-2F8DAF4A9171}"/>
              </a:ext>
            </a:extLst>
          </p:cNvPr>
          <p:cNvSpPr>
            <a:spLocks/>
          </p:cNvSpPr>
          <p:nvPr/>
        </p:nvSpPr>
        <p:spPr bwMode="auto">
          <a:xfrm>
            <a:off x="1295400" y="4629944"/>
            <a:ext cx="655320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MACs give us integrity, but not privacy.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7995FB98-E5EC-DE38-08B7-59FFF2E6248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003488" y="2060361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𝑀𝐴𝐶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EFFF61FB-4360-3848-AB81-AAD5C0B186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488" y="2060361"/>
                <a:ext cx="2850976" cy="378039"/>
              </a:xfrm>
              <a:prstGeom prst="rect">
                <a:avLst/>
              </a:prstGeom>
              <a:blipFill>
                <a:blip r:embed="rId6"/>
                <a:stretch>
                  <a:fillRect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07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FB677-CB56-6414-5142-51B5E9A44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8CE524AE-1F15-444D-4C7A-F9C0CF586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Message Authentication Codes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EEACB81-A4F2-328E-DD4B-656CC56819BD}"/>
              </a:ext>
            </a:extLst>
          </p:cNvPr>
          <p:cNvCxnSpPr>
            <a:cxnSpLocks/>
          </p:cNvCxnSpPr>
          <p:nvPr/>
        </p:nvCxnSpPr>
        <p:spPr>
          <a:xfrm flipH="1">
            <a:off x="2939988" y="2540204"/>
            <a:ext cx="3384376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CB8D8D8-0ADB-5FAD-062D-AC616198C5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5" t="-2132" r="10483" b="58956"/>
          <a:stretch/>
        </p:blipFill>
        <p:spPr>
          <a:xfrm>
            <a:off x="1560984" y="2275915"/>
            <a:ext cx="864096" cy="7069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BFFF5C-E395-158D-B5F0-28D073F855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14" b="59366"/>
          <a:stretch/>
        </p:blipFill>
        <p:spPr>
          <a:xfrm>
            <a:off x="6612396" y="2204864"/>
            <a:ext cx="648072" cy="670672"/>
          </a:xfrm>
          <a:prstGeom prst="rect">
            <a:avLst/>
          </a:prstGeom>
        </p:spPr>
      </p:pic>
      <p:sp>
        <p:nvSpPr>
          <p:cNvPr id="15" name="Rectangle 63">
            <a:extLst>
              <a:ext uri="{FF2B5EF4-FFF2-40B4-BE49-F238E27FC236}">
                <a16:creationId xmlns:a16="http://schemas.microsoft.com/office/drawing/2014/main" id="{13500C04-FCEC-B07C-2A1C-AEE71FFA2461}"/>
              </a:ext>
            </a:extLst>
          </p:cNvPr>
          <p:cNvSpPr txBox="1">
            <a:spLocks noChangeArrowheads="1"/>
          </p:cNvSpPr>
          <p:nvPr/>
        </p:nvSpPr>
        <p:spPr>
          <a:xfrm>
            <a:off x="1187624" y="303969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Alice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6" name="Rectangle 63">
            <a:extLst>
              <a:ext uri="{FF2B5EF4-FFF2-40B4-BE49-F238E27FC236}">
                <a16:creationId xmlns:a16="http://schemas.microsoft.com/office/drawing/2014/main" id="{A149E2BF-A0FD-798D-37E2-46D6D399BB1D}"/>
              </a:ext>
            </a:extLst>
          </p:cNvPr>
          <p:cNvSpPr txBox="1">
            <a:spLocks noChangeArrowheads="1"/>
          </p:cNvSpPr>
          <p:nvPr/>
        </p:nvSpPr>
        <p:spPr>
          <a:xfrm>
            <a:off x="6084168" y="297180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Bob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7" name="Rectangular Callout 16">
            <a:extLst>
              <a:ext uri="{FF2B5EF4-FFF2-40B4-BE49-F238E27FC236}">
                <a16:creationId xmlns:a16="http://schemas.microsoft.com/office/drawing/2014/main" id="{D394FA5F-5041-2968-7A95-56836042B3D2}"/>
              </a:ext>
            </a:extLst>
          </p:cNvPr>
          <p:cNvSpPr/>
          <p:nvPr/>
        </p:nvSpPr>
        <p:spPr>
          <a:xfrm>
            <a:off x="1560984" y="1596081"/>
            <a:ext cx="541040" cy="486136"/>
          </a:xfrm>
          <a:prstGeom prst="wedgeRectCallout">
            <a:avLst>
              <a:gd name="adj1" fmla="val 24265"/>
              <a:gd name="adj2" fmla="val 859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FBD118CE-515C-BABA-E3F0-9FB46F8F034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eys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EAF1172B-2C0A-B043-9D22-27B4EB972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blipFill>
                <a:blip r:embed="rId4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D13C0FD5-60D2-BFF2-B5E8-C41FABD4BF1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Keys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1097C64D-667A-CC40-A0B8-7CF4B18E8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blipFill>
                <a:blip r:embed="rId5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BE727AD-5894-4B75-DCB2-B7300562AE67}"/>
              </a:ext>
            </a:extLst>
          </p:cNvPr>
          <p:cNvSpPr>
            <a:spLocks/>
          </p:cNvSpPr>
          <p:nvPr/>
        </p:nvSpPr>
        <p:spPr bwMode="auto">
          <a:xfrm>
            <a:off x="1295400" y="4629944"/>
            <a:ext cx="655320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MACs give us integrity, but not privacy.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DA4624D3-2BF0-62D7-7521-0CF700D6657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182516" y="2082217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𝑘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⨁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tag</m:t>
                        </m:r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EFFF61FB-4360-3848-AB81-AAD5C0B186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2516" y="2082217"/>
                <a:ext cx="2850976" cy="378039"/>
              </a:xfrm>
              <a:prstGeom prst="rect">
                <a:avLst/>
              </a:prstGeom>
              <a:blipFill>
                <a:blip r:embed="rId6"/>
                <a:stretch>
                  <a:fillRect l="-17257" r="-16814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7BF3934-0CE3-2DB1-6A15-E6C2AE152D07}"/>
              </a:ext>
            </a:extLst>
          </p:cNvPr>
          <p:cNvSpPr>
            <a:spLocks/>
          </p:cNvSpPr>
          <p:nvPr/>
        </p:nvSpPr>
        <p:spPr bwMode="auto">
          <a:xfrm>
            <a:off x="1295400" y="5239544"/>
            <a:ext cx="655320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Solution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first Encrypt, then MAC</a:t>
            </a:r>
          </a:p>
        </p:txBody>
      </p:sp>
    </p:spTree>
    <p:extLst>
      <p:ext uri="{BB962C8B-B14F-4D97-AF65-F5344CB8AC3E}">
        <p14:creationId xmlns:p14="http://schemas.microsoft.com/office/powerpoint/2010/main" val="315922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21733-F9D9-BE0C-EE24-6D5FDE261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DDE49606-6749-1991-2FBB-158132EDED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TODAY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BFE84D4F-5838-EFAD-19FB-E24CC7045A14}"/>
              </a:ext>
            </a:extLst>
          </p:cNvPr>
          <p:cNvSpPr>
            <a:spLocks/>
          </p:cNvSpPr>
          <p:nvPr/>
        </p:nvSpPr>
        <p:spPr bwMode="auto">
          <a:xfrm>
            <a:off x="685800" y="1676400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Theorem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If there are PRGs, then there are PRFs.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326A4B2-D9DB-A676-5743-296ADDC0CCC9}"/>
              </a:ext>
            </a:extLst>
          </p:cNvPr>
          <p:cNvSpPr>
            <a:spLocks/>
          </p:cNvSpPr>
          <p:nvPr/>
        </p:nvSpPr>
        <p:spPr bwMode="auto">
          <a:xfrm>
            <a:off x="1003920" y="2209800"/>
            <a:ext cx="829248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Goldreich-Goldwasser-Micali (GGM) construction.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8B82197-3ECF-FA73-9A02-54A64538ADEB}"/>
              </a:ext>
            </a:extLst>
          </p:cNvPr>
          <p:cNvSpPr>
            <a:spLocks/>
          </p:cNvSpPr>
          <p:nvPr/>
        </p:nvSpPr>
        <p:spPr bwMode="auto">
          <a:xfrm>
            <a:off x="685800" y="3276600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More A</a:t>
            </a: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pplications of PRFs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065B15-3CD7-A94D-7D35-B8297DEB33C1}"/>
              </a:ext>
            </a:extLst>
          </p:cNvPr>
          <p:cNvSpPr/>
          <p:nvPr/>
        </p:nvSpPr>
        <p:spPr>
          <a:xfrm>
            <a:off x="1371600" y="382825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Identification Protocols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18986D-0A7D-CFDC-E5BB-46E9D07C7A92}"/>
              </a:ext>
            </a:extLst>
          </p:cNvPr>
          <p:cNvSpPr/>
          <p:nvPr/>
        </p:nvSpPr>
        <p:spPr>
          <a:xfrm>
            <a:off x="1371600" y="494853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Applications to Learning Theory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F1B4BD-19AA-2552-4896-243727738A8C}"/>
              </a:ext>
            </a:extLst>
          </p:cNvPr>
          <p:cNvSpPr/>
          <p:nvPr/>
        </p:nvSpPr>
        <p:spPr>
          <a:xfrm>
            <a:off x="1371600" y="437991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Authentication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9B1BB1-44FF-8E4C-01BB-98625E4DF0E4}"/>
              </a:ext>
            </a:extLst>
          </p:cNvPr>
          <p:cNvSpPr/>
          <p:nvPr/>
        </p:nvSpPr>
        <p:spPr bwMode="auto">
          <a:xfrm>
            <a:off x="381000" y="1124743"/>
            <a:ext cx="8610600" cy="3716834"/>
          </a:xfrm>
          <a:prstGeom prst="rect">
            <a:avLst/>
          </a:prstGeom>
          <a:solidFill>
            <a:schemeClr val="bg1">
              <a:alpha val="7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56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62DB6-108F-A856-0B9D-13BD00903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DBDFCB06-C255-DA8E-7A31-B41E4C784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Negative Results in Learning Theory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1F11D25-88BA-ADC7-18A9-3341881A54C6}"/>
              </a:ext>
            </a:extLst>
          </p:cNvPr>
          <p:cNvSpPr>
            <a:spLocks/>
          </p:cNvSpPr>
          <p:nvPr/>
        </p:nvSpPr>
        <p:spPr bwMode="auto">
          <a:xfrm>
            <a:off x="798004" y="2819400"/>
            <a:ext cx="7812596" cy="1295400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Theorem [Kearns</a:t>
            </a:r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and</a:t>
            </a: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Valiant 1994]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b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Assuming PRFs exist, there are hypothesis classes that cannot be learned by polynomial-time algorithms. </a:t>
            </a:r>
          </a:p>
        </p:txBody>
      </p:sp>
    </p:spTree>
    <p:extLst>
      <p:ext uri="{BB962C8B-B14F-4D97-AF65-F5344CB8AC3E}">
        <p14:creationId xmlns:p14="http://schemas.microsoft.com/office/powerpoint/2010/main" val="277868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78570" y="674095"/>
            <a:ext cx="7786860" cy="832208"/>
          </a:xfrm>
          <a:prstGeom prst="rect">
            <a:avLst/>
          </a:prstGeom>
        </p:spPr>
        <p:txBody>
          <a:bodyPr vert="horz" wrap="square" lIns="0" tIns="21456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07645">
              <a:spcBef>
                <a:spcPts val="75"/>
              </a:spcBef>
            </a:pPr>
            <a:r>
              <a:rPr sz="4000" spc="-139" dirty="0">
                <a:solidFill>
                  <a:srgbClr val="C00000"/>
                </a:solidFill>
              </a:rPr>
              <a:t>Computational</a:t>
            </a:r>
            <a:r>
              <a:rPr sz="4000" spc="-191" dirty="0">
                <a:solidFill>
                  <a:srgbClr val="C00000"/>
                </a:solidFill>
              </a:rPr>
              <a:t> </a:t>
            </a:r>
            <a:r>
              <a:rPr sz="4000" spc="-240" dirty="0">
                <a:solidFill>
                  <a:srgbClr val="C00000"/>
                </a:solidFill>
              </a:rPr>
              <a:t>Hardness</a:t>
            </a:r>
            <a:r>
              <a:rPr sz="4000" spc="-150" dirty="0">
                <a:solidFill>
                  <a:srgbClr val="C00000"/>
                </a:solidFill>
              </a:rPr>
              <a:t> </a:t>
            </a:r>
            <a:r>
              <a:rPr sz="4000" spc="-15" dirty="0">
                <a:solidFill>
                  <a:srgbClr val="C00000"/>
                </a:solidFill>
              </a:rPr>
              <a:t>of</a:t>
            </a:r>
            <a:r>
              <a:rPr sz="4000" spc="-188" dirty="0">
                <a:solidFill>
                  <a:srgbClr val="C00000"/>
                </a:solidFill>
              </a:rPr>
              <a:t> </a:t>
            </a:r>
            <a:r>
              <a:rPr sz="4000" spc="-153" dirty="0">
                <a:solidFill>
                  <a:srgbClr val="C00000"/>
                </a:solidFill>
              </a:rPr>
              <a:t>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/>
              <p:cNvSpPr txBox="1"/>
              <p:nvPr/>
            </p:nvSpPr>
            <p:spPr>
              <a:xfrm>
                <a:off x="678570" y="1875635"/>
                <a:ext cx="8034338" cy="4374178"/>
              </a:xfrm>
              <a:prstGeom prst="rect">
                <a:avLst/>
              </a:prstGeom>
            </p:spPr>
            <p:txBody>
              <a:bodyPr vert="horz" wrap="square" lIns="0" tIns="35719" rIns="0" bIns="0" rtlCol="0">
                <a:spAutoFit/>
              </a:bodyPr>
              <a:lstStyle/>
              <a:p>
                <a:pPr marL="189547" indent="-170497">
                  <a:spcBef>
                    <a:spcPts val="281"/>
                  </a:spcBef>
                  <a:buChar char="•"/>
                  <a:tabLst>
                    <a:tab pos="189547" algn="l"/>
                  </a:tabLst>
                </a:pPr>
                <a:r>
                  <a:rPr sz="2000" spc="-41" dirty="0">
                    <a:latin typeface="Calibri" panose="020F0502020204030204" pitchFamily="34" charset="0"/>
                    <a:cs typeface="Calibri" panose="020F0502020204030204" pitchFamily="34" charset="0"/>
                  </a:rPr>
                  <a:t>What</a:t>
                </a:r>
                <a:r>
                  <a:rPr sz="2000" spc="-109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05" dirty="0">
                    <a:latin typeface="Calibri" panose="020F0502020204030204" pitchFamily="34" charset="0"/>
                    <a:cs typeface="Calibri" panose="020F0502020204030204" pitchFamily="34" charset="0"/>
                  </a:rPr>
                  <a:t>can</a:t>
                </a:r>
                <a:r>
                  <a:rPr sz="2000"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and </a:t>
                </a:r>
                <a:r>
                  <a:rPr sz="2000" spc="-34" dirty="0">
                    <a:latin typeface="Calibri" panose="020F0502020204030204" pitchFamily="34" charset="0"/>
                    <a:cs typeface="Calibri" panose="020F0502020204030204" pitchFamily="34" charset="0"/>
                  </a:rPr>
                  <a:t>can’t</a:t>
                </a:r>
                <a:r>
                  <a:rPr sz="2000"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we </a:t>
                </a:r>
                <a:r>
                  <a:rPr sz="2000" spc="-45" dirty="0">
                    <a:latin typeface="Calibri" panose="020F0502020204030204" pitchFamily="34" charset="0"/>
                    <a:cs typeface="Calibri" panose="020F0502020204030204" pitchFamily="34" charset="0"/>
                  </a:rPr>
                  <a:t>learn</a:t>
                </a:r>
                <a:r>
                  <a:rPr sz="2000" spc="-49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8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efficiently</a:t>
                </a:r>
                <a:r>
                  <a:rPr sz="2000"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  <a:endParaRPr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532448" lvl="1" indent="-170497">
                  <a:spcBef>
                    <a:spcPts val="210"/>
                  </a:spcBef>
                  <a:buChar char="•"/>
                  <a:tabLst>
                    <a:tab pos="532448" algn="l"/>
                  </a:tabLst>
                </a:pPr>
                <a:r>
                  <a:rPr sz="2000"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Let</a:t>
                </a:r>
                <a:r>
                  <a:rPr sz="2000" spc="-10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334" dirty="0">
                    <a:latin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  <a:r>
                  <a:rPr sz="2000" spc="-79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83" dirty="0">
                    <a:latin typeface="Calibri" panose="020F0502020204030204" pitchFamily="34" charset="0"/>
                    <a:cs typeface="Calibri" panose="020F0502020204030204" pitchFamily="34" charset="0"/>
                  </a:rPr>
                  <a:t>={</a:t>
                </a:r>
                <a:r>
                  <a:rPr sz="2000"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f:{0,1}</a:t>
                </a:r>
                <a:r>
                  <a:rPr sz="2000" spc="-78" baseline="25089" dirty="0">
                    <a:latin typeface="Calibri" panose="020F0502020204030204" pitchFamily="34" charset="0"/>
                    <a:cs typeface="Calibri" panose="020F0502020204030204" pitchFamily="34" charset="0"/>
                  </a:rPr>
                  <a:t>n</a:t>
                </a:r>
                <a14:m>
                  <m:oMath xmlns:m="http://schemas.openxmlformats.org/officeDocument/2006/math">
                    <m:r>
                      <a:rPr lang="en-US" sz="2000" i="1" spc="-78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</m:t>
                    </m:r>
                  </m:oMath>
                </a14:m>
                <a:r>
                  <a:rPr sz="2000"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{0,1}}</a:t>
                </a:r>
                <a:r>
                  <a:rPr sz="2000"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6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be</a:t>
                </a:r>
                <a:r>
                  <a:rPr sz="2000"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43" dirty="0"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sz="2000" spc="-8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24" dirty="0">
                    <a:latin typeface="Calibri" panose="020F0502020204030204" pitchFamily="34" charset="0"/>
                    <a:cs typeface="Calibri" panose="020F0502020204030204" pitchFamily="34" charset="0"/>
                  </a:rPr>
                  <a:t>class</a:t>
                </a:r>
                <a:r>
                  <a:rPr sz="2000" spc="-4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of</a:t>
                </a:r>
                <a:r>
                  <a:rPr sz="2000" spc="-49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concepts</a:t>
                </a:r>
                <a:endParaRPr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532448" lvl="1" indent="-170497">
                  <a:lnSpc>
                    <a:spcPts val="2029"/>
                  </a:lnSpc>
                  <a:spcBef>
                    <a:spcPts val="210"/>
                  </a:spcBef>
                  <a:buChar char="•"/>
                  <a:tabLst>
                    <a:tab pos="532448" algn="l"/>
                    <a:tab pos="2903696" algn="l"/>
                  </a:tabLst>
                </a:pPr>
                <a:r>
                  <a:rPr sz="2000"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Let</a:t>
                </a:r>
                <a:r>
                  <a:rPr sz="2000" spc="-9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79" dirty="0">
                    <a:latin typeface="Calibri" panose="020F0502020204030204" pitchFamily="34" charset="0"/>
                    <a:cs typeface="Calibri" panose="020F0502020204030204" pitchFamily="34" charset="0"/>
                  </a:rPr>
                  <a:t>H={h:</a:t>
                </a:r>
                <a:r>
                  <a:rPr sz="2000"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f:{0,1}</a:t>
                </a:r>
                <a:r>
                  <a:rPr sz="2000" spc="-11" baseline="25089" dirty="0">
                    <a:latin typeface="Calibri" panose="020F0502020204030204" pitchFamily="34" charset="0"/>
                    <a:cs typeface="Calibri" panose="020F0502020204030204" pitchFamily="34" charset="0"/>
                  </a:rPr>
                  <a:t>n</a:t>
                </a:r>
                <a14:m>
                  <m:oMath xmlns:m="http://schemas.openxmlformats.org/officeDocument/2006/math">
                    <m:r>
                      <a:rPr lang="en-US" sz="2000" i="1" spc="-8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</m:t>
                    </m:r>
                  </m:oMath>
                </a14:m>
                <a:r>
                  <a:rPr sz="2000"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{0,1}}</a:t>
                </a:r>
                <a:r>
                  <a:rPr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sz="2000" spc="-9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be</a:t>
                </a:r>
                <a:r>
                  <a:rPr sz="2000"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43" dirty="0"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sz="2000" spc="-3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class</a:t>
                </a:r>
                <a:r>
                  <a:rPr sz="2000" spc="-9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of</a:t>
                </a:r>
                <a:r>
                  <a:rPr sz="2000" spc="-10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hypotheses</a:t>
                </a:r>
                <a:r>
                  <a:rPr sz="2000" spc="-3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75" dirty="0">
                    <a:latin typeface="Calibri" panose="020F0502020204030204" pitchFamily="34" charset="0"/>
                    <a:cs typeface="Calibri" panose="020F0502020204030204" pitchFamily="34" charset="0"/>
                  </a:rPr>
                  <a:t>(e.g.</a:t>
                </a:r>
                <a:r>
                  <a:rPr sz="2000"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decision</a:t>
                </a:r>
                <a:r>
                  <a:rPr sz="2000" spc="-6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56" dirty="0">
                    <a:latin typeface="Calibri" panose="020F0502020204030204" pitchFamily="34" charset="0"/>
                    <a:cs typeface="Calibri" panose="020F0502020204030204" pitchFamily="34" charset="0"/>
                  </a:rPr>
                  <a:t>trees,</a:t>
                </a:r>
                <a:r>
                  <a:rPr sz="2000" spc="-6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neural</a:t>
                </a:r>
                <a:endParaRPr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533400">
                  <a:lnSpc>
                    <a:spcPts val="2029"/>
                  </a:lnSpc>
                </a:pPr>
                <a:r>
                  <a:rPr sz="2000" spc="-6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nets,</a:t>
                </a:r>
                <a:r>
                  <a:rPr sz="2000" spc="-4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45" dirty="0">
                    <a:latin typeface="Calibri" panose="020F0502020204030204" pitchFamily="34" charset="0"/>
                    <a:cs typeface="Calibri" panose="020F0502020204030204" pitchFamily="34" charset="0"/>
                  </a:rPr>
                  <a:t>linear</a:t>
                </a:r>
                <a:r>
                  <a:rPr sz="2000" spc="-6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functions)</a:t>
                </a:r>
                <a:endParaRPr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9050">
                  <a:spcBef>
                    <a:spcPts val="593"/>
                  </a:spcBef>
                </a:pPr>
                <a:r>
                  <a:rPr sz="2000" spc="-8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Question:</a:t>
                </a:r>
                <a:endParaRPr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89547" indent="-170497">
                  <a:spcBef>
                    <a:spcPts val="589"/>
                  </a:spcBef>
                  <a:buChar char="•"/>
                  <a:tabLst>
                    <a:tab pos="189547" algn="l"/>
                    <a:tab pos="3578066" algn="l"/>
                    <a:tab pos="5849779" algn="l"/>
                  </a:tabLst>
                </a:pPr>
                <a:r>
                  <a:rPr sz="2000" spc="-169" dirty="0">
                    <a:latin typeface="Calibri" panose="020F0502020204030204" pitchFamily="34" charset="0"/>
                    <a:cs typeface="Calibri" panose="020F0502020204030204" pitchFamily="34" charset="0"/>
                  </a:rPr>
                  <a:t>Can</a:t>
                </a:r>
                <a:r>
                  <a:rPr sz="2000"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you </a:t>
                </a:r>
                <a:r>
                  <a:rPr sz="2000" spc="-49" dirty="0">
                    <a:latin typeface="Calibri" panose="020F0502020204030204" pitchFamily="34" charset="0"/>
                    <a:cs typeface="Calibri" panose="020F0502020204030204" pitchFamily="34" charset="0"/>
                  </a:rPr>
                  <a:t>learn</a:t>
                </a:r>
                <a:r>
                  <a:rPr sz="2000"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hypothesis</a:t>
                </a:r>
                <a:r>
                  <a:rPr sz="2000" spc="-9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h</a:t>
                </a:r>
                <a:r>
                  <a:rPr sz="2000"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</a:t>
                </a:r>
                <a:r>
                  <a:rPr sz="2000"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98" dirty="0">
                    <a:latin typeface="Calibri" panose="020F0502020204030204" pitchFamily="34" charset="0"/>
                    <a:cs typeface="Calibri" panose="020F0502020204030204" pitchFamily="34" charset="0"/>
                  </a:rPr>
                  <a:t>H,</a:t>
                </a:r>
                <a:r>
                  <a:rPr sz="2000"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9" dirty="0">
                    <a:latin typeface="Calibri" panose="020F0502020204030204" pitchFamily="34" charset="0"/>
                    <a:cs typeface="Calibri" panose="020F0502020204030204" pitchFamily="34" charset="0"/>
                  </a:rPr>
                  <a:t>for</a:t>
                </a:r>
                <a:r>
                  <a:rPr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sz="2000" spc="-98" dirty="0">
                    <a:latin typeface="Calibri" panose="020F0502020204030204" pitchFamily="34" charset="0"/>
                    <a:cs typeface="Calibri" panose="020F0502020204030204" pitchFamily="34" charset="0"/>
                  </a:rPr>
                  <a:t>any</a:t>
                </a:r>
                <a:r>
                  <a:rPr sz="2000" spc="-4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concepts/functions</a:t>
                </a:r>
                <a:r>
                  <a:rPr lang="en-US" sz="2000"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34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</a:t>
                </a:r>
                <a:r>
                  <a:rPr sz="2000" spc="-79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334" dirty="0">
                    <a:latin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  <a:r>
                  <a:rPr sz="2000" spc="-9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000" spc="-9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for</a:t>
                </a:r>
                <a:r>
                  <a:rPr sz="2000" spc="-8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34" dirty="0">
                    <a:latin typeface="Calibri" panose="020F0502020204030204" pitchFamily="34" charset="0"/>
                    <a:cs typeface="Calibri" panose="020F0502020204030204" pitchFamily="34" charset="0"/>
                  </a:rPr>
                  <a:t>all</a:t>
                </a:r>
                <a:r>
                  <a:rPr sz="2000" spc="-4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86" dirty="0">
                    <a:latin typeface="Calibri" panose="020F0502020204030204" pitchFamily="34" charset="0"/>
                    <a:cs typeface="Calibri" panose="020F0502020204030204" pitchFamily="34" charset="0"/>
                  </a:rPr>
                  <a:t>ε,δ</a:t>
                </a:r>
                <a:r>
                  <a:rPr sz="2000" spc="-127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5" dirty="0">
                    <a:latin typeface="Calibri" panose="020F0502020204030204" pitchFamily="34" charset="0"/>
                    <a:cs typeface="Calibri" panose="020F0502020204030204" pitchFamily="34" charset="0"/>
                  </a:rPr>
                  <a:t>s.t.</a:t>
                </a:r>
                <a:endParaRPr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532448" lvl="1" indent="-170497">
                  <a:lnSpc>
                    <a:spcPts val="2029"/>
                  </a:lnSpc>
                  <a:spcBef>
                    <a:spcPts val="210"/>
                  </a:spcBef>
                  <a:buChar char="•"/>
                  <a:tabLst>
                    <a:tab pos="532448" algn="l"/>
                    <a:tab pos="5143976" algn="l"/>
                    <a:tab pos="6282213" algn="l"/>
                  </a:tabLst>
                </a:pPr>
                <a:r>
                  <a:rPr sz="2000" spc="-94" dirty="0">
                    <a:latin typeface="Calibri" panose="020F0502020204030204" pitchFamily="34" charset="0"/>
                    <a:cs typeface="Calibri" panose="020F0502020204030204" pitchFamily="34" charset="0"/>
                  </a:rPr>
                  <a:t>Prob</a:t>
                </a:r>
                <a:r>
                  <a:rPr sz="2000" spc="-140" baseline="-17921" dirty="0">
                    <a:latin typeface="Calibri" panose="020F0502020204030204" pitchFamily="34" charset="0"/>
                    <a:cs typeface="Calibri" panose="020F0502020204030204" pitchFamily="34" charset="0"/>
                  </a:rPr>
                  <a:t>x</a:t>
                </a:r>
                <a:r>
                  <a:rPr sz="2000" spc="-33" baseline="-1792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baseline="-17921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 </a:t>
                </a:r>
                <a:r>
                  <a:rPr sz="2000" spc="-95" baseline="-17921" dirty="0">
                    <a:latin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  <a:r>
                  <a:rPr sz="2000"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[f(x)=h(x)}&gt;1-</a:t>
                </a:r>
                <a:r>
                  <a:rPr sz="2000" spc="83" dirty="0">
                    <a:latin typeface="Calibri" panose="020F0502020204030204" pitchFamily="34" charset="0"/>
                    <a:cs typeface="Calibri" panose="020F0502020204030204" pitchFamily="34" charset="0"/>
                  </a:rPr>
                  <a:t>ε</a:t>
                </a:r>
                <a:r>
                  <a:rPr sz="2000" spc="-13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with</a:t>
                </a:r>
                <a:r>
                  <a:rPr sz="2000" spc="-2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probability</a:t>
                </a:r>
                <a:r>
                  <a:rPr sz="2000" spc="-5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1-</a:t>
                </a:r>
                <a:r>
                  <a:rPr sz="2000" spc="105" dirty="0">
                    <a:latin typeface="Calibri" panose="020F0502020204030204" pitchFamily="34" charset="0"/>
                    <a:cs typeface="Calibri" panose="020F0502020204030204" pitchFamily="34" charset="0"/>
                  </a:rPr>
                  <a:t>δ</a:t>
                </a:r>
                <a:r>
                  <a:rPr sz="2000" spc="-1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given</a:t>
                </a:r>
                <a:r>
                  <a:rPr lang="en-US" sz="2000"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polynomial</a:t>
                </a:r>
                <a:r>
                  <a:rPr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sz="2000"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(1/ε,1/δ,n)</a:t>
                </a:r>
                <a:r>
                  <a:rPr sz="2000"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5" dirty="0">
                    <a:latin typeface="Calibri" panose="020F0502020204030204" pitchFamily="34" charset="0"/>
                    <a:cs typeface="Calibri" panose="020F0502020204030204" pitchFamily="34" charset="0"/>
                  </a:rPr>
                  <a:t>number</a:t>
                </a:r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9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of</a:t>
                </a:r>
                <a:r>
                  <a:rPr lang="en-US" sz="2000" spc="-19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60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random</a:t>
                </a:r>
                <a:r>
                  <a:rPr sz="2000" spc="-68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98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samples</a:t>
                </a:r>
                <a:r>
                  <a:rPr sz="2000" spc="-71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of</a:t>
                </a:r>
                <a:r>
                  <a:rPr sz="2000" spc="-109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(x,f(x))</a:t>
                </a:r>
                <a:r>
                  <a:rPr sz="2000" spc="-10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for</a:t>
                </a:r>
                <a:r>
                  <a:rPr sz="2000" spc="-79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x</a:t>
                </a:r>
                <a:r>
                  <a:rPr sz="2000"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drawn</a:t>
                </a:r>
                <a:r>
                  <a:rPr sz="2000"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</a:t>
                </a:r>
                <a:r>
                  <a:rPr sz="2000"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5" dirty="0">
                    <a:latin typeface="Calibri" panose="020F0502020204030204" pitchFamily="34" charset="0"/>
                    <a:cs typeface="Calibri" panose="020F0502020204030204" pitchFamily="34" charset="0"/>
                  </a:rPr>
                  <a:t>distribution</a:t>
                </a:r>
                <a:r>
                  <a:rPr sz="2000"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84" dirty="0">
                    <a:latin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  <a:r>
                  <a:rPr sz="2000" spc="-6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and</a:t>
                </a:r>
                <a:r>
                  <a:rPr sz="2000"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45" dirty="0">
                    <a:latin typeface="Calibri" panose="020F0502020204030204" pitchFamily="34" charset="0"/>
                    <a:cs typeface="Calibri" panose="020F0502020204030204" pitchFamily="34" charset="0"/>
                  </a:rPr>
                  <a:t>poly </a:t>
                </a:r>
                <a:r>
                  <a:rPr sz="2000"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time.</a:t>
                </a:r>
                <a:endParaRPr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532448" lvl="1" indent="-170497">
                  <a:spcBef>
                    <a:spcPts val="210"/>
                  </a:spcBef>
                  <a:buChar char="•"/>
                  <a:tabLst>
                    <a:tab pos="532448" algn="l"/>
                    <a:tab pos="2122646" algn="l"/>
                  </a:tabLst>
                </a:pPr>
                <a:r>
                  <a:rPr sz="2000" spc="-79" dirty="0">
                    <a:latin typeface="Calibri" panose="020F0502020204030204" pitchFamily="34" charset="0"/>
                    <a:cs typeface="Calibri" panose="020F0502020204030204" pitchFamily="34" charset="0"/>
                  </a:rPr>
                  <a:t>How</a:t>
                </a:r>
                <a:r>
                  <a:rPr sz="2000" spc="-9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23" dirty="0">
                    <a:latin typeface="Calibri" panose="020F0502020204030204" pitchFamily="34" charset="0"/>
                    <a:cs typeface="Calibri" panose="020F0502020204030204" pitchFamily="34" charset="0"/>
                  </a:rPr>
                  <a:t>about</a:t>
                </a:r>
                <a:r>
                  <a:rPr sz="2000" spc="-79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5" dirty="0">
                    <a:latin typeface="Calibri" panose="020F0502020204030204" pitchFamily="34" charset="0"/>
                    <a:cs typeface="Calibri" panose="020F0502020204030204" pitchFamily="34" charset="0"/>
                  </a:rPr>
                  <a:t>with</a:t>
                </a:r>
                <a:r>
                  <a:rPr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sz="2000" spc="-64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membership </a:t>
                </a:r>
                <a:r>
                  <a:rPr sz="2000" spc="-49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queries</a:t>
                </a:r>
                <a:r>
                  <a:rPr sz="2000" spc="-49" dirty="0">
                    <a:latin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r>
                  <a:rPr sz="2000" spc="-8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49" dirty="0">
                    <a:latin typeface="Calibri" panose="020F0502020204030204" pitchFamily="34" charset="0"/>
                    <a:cs typeface="Calibri" panose="020F0502020204030204" pitchFamily="34" charset="0"/>
                  </a:rPr>
                  <a:t>request</a:t>
                </a:r>
                <a:r>
                  <a:rPr sz="2000" spc="-9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41" dirty="0">
                    <a:latin typeface="Calibri" panose="020F0502020204030204" pitchFamily="34" charset="0"/>
                    <a:cs typeface="Calibri" panose="020F0502020204030204" pitchFamily="34" charset="0"/>
                  </a:rPr>
                  <a:t>f(x)</a:t>
                </a:r>
                <a:r>
                  <a:rPr sz="2000" spc="-9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for</a:t>
                </a:r>
                <a:r>
                  <a:rPr sz="2000"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x</a:t>
                </a:r>
                <a:r>
                  <a:rPr sz="2000" spc="-109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of</a:t>
                </a:r>
                <a:r>
                  <a:rPr sz="2000" spc="-4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your</a:t>
                </a:r>
                <a:r>
                  <a:rPr sz="2000"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choice</a:t>
                </a:r>
                <a:endParaRPr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9050">
                  <a:spcBef>
                    <a:spcPts val="593"/>
                  </a:spcBef>
                  <a:tabLst>
                    <a:tab pos="1951673" algn="l"/>
                  </a:tabLst>
                </a:pPr>
                <a:r>
                  <a:rPr sz="2000" spc="-124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Two</a:t>
                </a:r>
                <a:r>
                  <a:rPr sz="2000" spc="-45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79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versions</a:t>
                </a:r>
                <a:r>
                  <a:rPr sz="2000" spc="-75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to</a:t>
                </a:r>
                <a:r>
                  <a:rPr sz="2000" spc="-49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5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this</a:t>
                </a:r>
                <a:r>
                  <a:rPr sz="2000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sz="2000" spc="-8" dirty="0">
                    <a:solidFill>
                      <a:srgbClr val="4471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question:</a:t>
                </a:r>
                <a:endParaRPr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532448" lvl="1" indent="-170497">
                  <a:spcBef>
                    <a:spcPts val="210"/>
                  </a:spcBef>
                  <a:buFont typeface="Arial"/>
                  <a:buChar char="•"/>
                  <a:tabLst>
                    <a:tab pos="532448" algn="l"/>
                    <a:tab pos="2040255" algn="l"/>
                  </a:tabLst>
                </a:pPr>
                <a:r>
                  <a:rPr sz="2000" b="1" spc="-38" dirty="0">
                    <a:latin typeface="Calibri" panose="020F0502020204030204" pitchFamily="34" charset="0"/>
                    <a:cs typeface="Calibri" panose="020F0502020204030204" pitchFamily="34" charset="0"/>
                  </a:rPr>
                  <a:t>representation</a:t>
                </a:r>
                <a:r>
                  <a:rPr sz="20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sz="2000" b="1" spc="-98" dirty="0">
                    <a:latin typeface="Calibri" panose="020F0502020204030204" pitchFamily="34" charset="0"/>
                    <a:cs typeface="Calibri" panose="020F0502020204030204" pitchFamily="34" charset="0"/>
                  </a:rPr>
                  <a:t>dependent</a:t>
                </a:r>
                <a:r>
                  <a:rPr sz="2000" b="1" spc="-3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49" dirty="0">
                    <a:latin typeface="Calibri" panose="020F0502020204030204" pitchFamily="34" charset="0"/>
                    <a:cs typeface="Calibri" panose="020F0502020204030204" pitchFamily="34" charset="0"/>
                  </a:rPr>
                  <a:t>learning</a:t>
                </a:r>
                <a:r>
                  <a:rPr sz="2000"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83" dirty="0">
                    <a:latin typeface="Calibri" panose="020F0502020204030204" pitchFamily="34" charset="0"/>
                    <a:cs typeface="Calibri" panose="020F0502020204030204" pitchFamily="34" charset="0"/>
                  </a:rPr>
                  <a:t>(depends</a:t>
                </a:r>
                <a:r>
                  <a:rPr sz="2000" spc="-2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on</a:t>
                </a:r>
                <a:r>
                  <a:rPr sz="2000" spc="-5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334" dirty="0">
                    <a:latin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  <a:r>
                  <a:rPr sz="2000"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and</a:t>
                </a:r>
                <a:r>
                  <a:rPr sz="2000" spc="-5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9" dirty="0">
                    <a:latin typeface="Calibri" panose="020F0502020204030204" pitchFamily="34" charset="0"/>
                    <a:cs typeface="Calibri" panose="020F0502020204030204" pitchFamily="34" charset="0"/>
                  </a:rPr>
                  <a:t>H)</a:t>
                </a:r>
                <a:endParaRPr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532448" lvl="1" indent="-170497">
                  <a:lnSpc>
                    <a:spcPts val="2029"/>
                  </a:lnSpc>
                  <a:spcBef>
                    <a:spcPts val="210"/>
                  </a:spcBef>
                  <a:buChar char="•"/>
                  <a:tabLst>
                    <a:tab pos="532448" algn="l"/>
                  </a:tabLst>
                </a:pPr>
                <a:r>
                  <a:rPr sz="2000" spc="-90" dirty="0">
                    <a:latin typeface="Calibri" panose="020F0502020204030204" pitchFamily="34" charset="0"/>
                    <a:cs typeface="Calibri" panose="020F0502020204030204" pitchFamily="34" charset="0"/>
                  </a:rPr>
                  <a:t>and</a:t>
                </a:r>
                <a:r>
                  <a:rPr sz="2000" spc="-23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b="1" spc="-101" dirty="0">
                    <a:latin typeface="Calibri" panose="020F0502020204030204" pitchFamily="34" charset="0"/>
                    <a:cs typeface="Calibri" panose="020F0502020204030204" pitchFamily="34" charset="0"/>
                  </a:rPr>
                  <a:t>representation</a:t>
                </a:r>
                <a:r>
                  <a:rPr sz="2000" b="1" spc="-23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b="1" spc="-101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independent</a:t>
                </a:r>
                <a:r>
                  <a:rPr sz="2000" b="1" spc="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49" dirty="0">
                    <a:latin typeface="Calibri" panose="020F0502020204030204" pitchFamily="34" charset="0"/>
                    <a:cs typeface="Calibri" panose="020F0502020204030204" pitchFamily="34" charset="0"/>
                  </a:rPr>
                  <a:t>learning</a:t>
                </a:r>
                <a:r>
                  <a:rPr sz="2000"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83" dirty="0">
                    <a:latin typeface="Calibri" panose="020F0502020204030204" pitchFamily="34" charset="0"/>
                    <a:cs typeface="Calibri" panose="020F0502020204030204" pitchFamily="34" charset="0"/>
                  </a:rPr>
                  <a:t>(depends</a:t>
                </a:r>
                <a:r>
                  <a:rPr sz="2000" spc="-3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45" dirty="0">
                    <a:latin typeface="Calibri" panose="020F0502020204030204" pitchFamily="34" charset="0"/>
                    <a:cs typeface="Calibri" panose="020F0502020204030204" pitchFamily="34" charset="0"/>
                  </a:rPr>
                  <a:t>only</a:t>
                </a:r>
                <a:r>
                  <a:rPr sz="2000" spc="-3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on</a:t>
                </a:r>
                <a:r>
                  <a:rPr sz="2000"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8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C.</a:t>
                </a:r>
                <a:r>
                  <a:rPr sz="2000" spc="-5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72" dirty="0">
                    <a:latin typeface="Calibri" panose="020F0502020204030204" pitchFamily="34" charset="0"/>
                    <a:cs typeface="Calibri" panose="020F0502020204030204" pitchFamily="34" charset="0"/>
                  </a:rPr>
                  <a:t>H</a:t>
                </a:r>
                <a:r>
                  <a:rPr sz="2000"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contains</a:t>
                </a:r>
                <a:r>
                  <a:rPr sz="2000" spc="-2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b="1" spc="-19" dirty="0">
                    <a:latin typeface="Calibri" panose="020F0502020204030204" pitchFamily="34" charset="0"/>
                    <a:cs typeface="Calibri" panose="020F0502020204030204" pitchFamily="34" charset="0"/>
                  </a:rPr>
                  <a:t>all</a:t>
                </a:r>
                <a:endParaRPr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533400">
                  <a:lnSpc>
                    <a:spcPts val="2029"/>
                  </a:lnSpc>
                </a:pPr>
                <a:r>
                  <a:rPr sz="2000" b="1" spc="-124" dirty="0">
                    <a:latin typeface="Calibri" panose="020F0502020204030204" pitchFamily="34" charset="0"/>
                    <a:cs typeface="Calibri" panose="020F0502020204030204" pitchFamily="34" charset="0"/>
                  </a:rPr>
                  <a:t>functions</a:t>
                </a:r>
                <a:r>
                  <a:rPr sz="2000" b="1" spc="-5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h</a:t>
                </a:r>
                <a:r>
                  <a:rPr sz="2000" spc="-6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45" dirty="0">
                    <a:latin typeface="Calibri" panose="020F0502020204030204" pitchFamily="34" charset="0"/>
                    <a:cs typeface="Calibri" panose="020F0502020204030204" pitchFamily="34" charset="0"/>
                  </a:rPr>
                  <a:t>which</a:t>
                </a:r>
                <a:r>
                  <a:rPr sz="2000"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105" dirty="0">
                    <a:latin typeface="Calibri" panose="020F0502020204030204" pitchFamily="34" charset="0"/>
                    <a:cs typeface="Calibri" panose="020F0502020204030204" pitchFamily="34" charset="0"/>
                  </a:rPr>
                  <a:t>can</a:t>
                </a:r>
                <a:r>
                  <a:rPr sz="2000" spc="-5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9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be</a:t>
                </a:r>
                <a:r>
                  <a:rPr sz="2000"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49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computed</a:t>
                </a:r>
                <a:r>
                  <a:rPr sz="2000" spc="-6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26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</a:t>
                </a:r>
                <a:r>
                  <a:rPr sz="2000" spc="-5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41" dirty="0">
                    <a:latin typeface="Calibri" panose="020F0502020204030204" pitchFamily="34" charset="0"/>
                    <a:cs typeface="Calibri" panose="020F0502020204030204" pitchFamily="34" charset="0"/>
                  </a:rPr>
                  <a:t>polynomial</a:t>
                </a:r>
                <a:r>
                  <a:rPr sz="2000" spc="-7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time</a:t>
                </a:r>
                <a:r>
                  <a:rPr sz="2000"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z="2000" spc="-38" dirty="0"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endParaRPr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570" y="1875635"/>
                <a:ext cx="8034338" cy="4374178"/>
              </a:xfrm>
              <a:prstGeom prst="rect">
                <a:avLst/>
              </a:prstGeom>
              <a:blipFill>
                <a:blip r:embed="rId2"/>
                <a:stretch>
                  <a:fillRect l="-1738" t="-867" r="-632" b="-23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28600" y="487234"/>
            <a:ext cx="8502622" cy="892456"/>
          </a:xfrm>
          <a:prstGeom prst="rect">
            <a:avLst/>
          </a:prstGeom>
        </p:spPr>
        <p:txBody>
          <a:bodyPr vert="horz" wrap="square" lIns="0" tIns="33518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07645">
              <a:spcBef>
                <a:spcPts val="101"/>
              </a:spcBef>
            </a:pPr>
            <a:r>
              <a:rPr sz="3600" spc="-45" dirty="0">
                <a:solidFill>
                  <a:srgbClr val="C00000"/>
                </a:solidFill>
              </a:rPr>
              <a:t>[Pitt-</a:t>
            </a:r>
            <a:r>
              <a:rPr sz="3600" spc="-101" dirty="0">
                <a:solidFill>
                  <a:srgbClr val="C00000"/>
                </a:solidFill>
              </a:rPr>
              <a:t>Valiant]:</a:t>
            </a:r>
            <a:r>
              <a:rPr sz="3600" spc="-143" dirty="0">
                <a:solidFill>
                  <a:srgbClr val="C00000"/>
                </a:solidFill>
              </a:rPr>
              <a:t> </a:t>
            </a:r>
            <a:r>
              <a:rPr sz="3600" spc="-101" dirty="0">
                <a:solidFill>
                  <a:srgbClr val="C00000"/>
                </a:solidFill>
              </a:rPr>
              <a:t>Its</a:t>
            </a:r>
            <a:r>
              <a:rPr sz="3600" spc="-146" dirty="0">
                <a:solidFill>
                  <a:srgbClr val="C00000"/>
                </a:solidFill>
              </a:rPr>
              <a:t> </a:t>
            </a:r>
            <a:r>
              <a:rPr sz="3600" spc="-86" dirty="0">
                <a:solidFill>
                  <a:srgbClr val="C00000"/>
                </a:solidFill>
              </a:rPr>
              <a:t>all</a:t>
            </a:r>
            <a:r>
              <a:rPr sz="3600" spc="-124" dirty="0">
                <a:solidFill>
                  <a:srgbClr val="C00000"/>
                </a:solidFill>
              </a:rPr>
              <a:t> </a:t>
            </a:r>
            <a:r>
              <a:rPr sz="3600" spc="-109" dirty="0">
                <a:solidFill>
                  <a:srgbClr val="C00000"/>
                </a:solidFill>
              </a:rPr>
              <a:t>about</a:t>
            </a:r>
            <a:r>
              <a:rPr sz="3600" spc="-127" dirty="0">
                <a:solidFill>
                  <a:srgbClr val="C00000"/>
                </a:solidFill>
              </a:rPr>
              <a:t> </a:t>
            </a:r>
            <a:r>
              <a:rPr sz="3600" spc="-75" dirty="0">
                <a:solidFill>
                  <a:srgbClr val="C00000"/>
                </a:solidFill>
              </a:rPr>
              <a:t>representation</a:t>
            </a:r>
            <a:endParaRPr sz="3600" dirty="0">
              <a:solidFill>
                <a:srgbClr val="C0000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095" y="2205323"/>
            <a:ext cx="5644038" cy="1753878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>
              <a:spcBef>
                <a:spcPts val="83"/>
              </a:spcBef>
            </a:pPr>
            <a:r>
              <a:rPr sz="2100" spc="-116" dirty="0">
                <a:latin typeface="Arial"/>
                <a:cs typeface="Arial"/>
              </a:rPr>
              <a:t>Claim:</a:t>
            </a:r>
            <a:r>
              <a:rPr sz="2100" spc="-109" dirty="0">
                <a:latin typeface="Arial"/>
                <a:cs typeface="Arial"/>
              </a:rPr>
              <a:t> </a:t>
            </a:r>
            <a:r>
              <a:rPr sz="2100" spc="-75" dirty="0">
                <a:latin typeface="Arial"/>
                <a:cs typeface="Arial"/>
              </a:rPr>
              <a:t>k-</a:t>
            </a:r>
            <a:r>
              <a:rPr sz="2100" spc="-30" dirty="0">
                <a:latin typeface="Arial"/>
                <a:cs typeface="Arial"/>
              </a:rPr>
              <a:t>term</a:t>
            </a:r>
            <a:r>
              <a:rPr sz="2100" spc="-94" dirty="0">
                <a:latin typeface="Arial"/>
                <a:cs typeface="Arial"/>
              </a:rPr>
              <a:t> </a:t>
            </a:r>
            <a:r>
              <a:rPr sz="2100" spc="-244" dirty="0">
                <a:latin typeface="Arial"/>
                <a:cs typeface="Arial"/>
              </a:rPr>
              <a:t>DNF</a:t>
            </a:r>
            <a:r>
              <a:rPr sz="2100" spc="-75" dirty="0">
                <a:latin typeface="Arial"/>
                <a:cs typeface="Arial"/>
              </a:rPr>
              <a:t> </a:t>
            </a:r>
            <a:r>
              <a:rPr sz="2100" spc="-113" dirty="0">
                <a:latin typeface="Arial"/>
                <a:cs typeface="Arial"/>
              </a:rPr>
              <a:t>is</a:t>
            </a:r>
            <a:r>
              <a:rPr sz="2100" spc="-98" dirty="0">
                <a:latin typeface="Arial"/>
                <a:cs typeface="Arial"/>
              </a:rPr>
              <a:t> </a:t>
            </a:r>
            <a:r>
              <a:rPr sz="2100" spc="-83" dirty="0">
                <a:latin typeface="Arial"/>
                <a:cs typeface="Arial"/>
              </a:rPr>
              <a:t>learnable</a:t>
            </a:r>
            <a:r>
              <a:rPr sz="2100" spc="-105" dirty="0">
                <a:latin typeface="Arial"/>
                <a:cs typeface="Arial"/>
              </a:rPr>
              <a:t> by</a:t>
            </a:r>
            <a:r>
              <a:rPr sz="2100" spc="-64" dirty="0">
                <a:latin typeface="Arial"/>
                <a:cs typeface="Arial"/>
              </a:rPr>
              <a:t> </a:t>
            </a:r>
            <a:r>
              <a:rPr sz="2100" spc="-98" dirty="0">
                <a:latin typeface="Arial"/>
                <a:cs typeface="Arial"/>
              </a:rPr>
              <a:t>k-</a:t>
            </a:r>
            <a:r>
              <a:rPr sz="2100" spc="-319" dirty="0">
                <a:latin typeface="Arial"/>
                <a:cs typeface="Arial"/>
              </a:rPr>
              <a:t>CNF</a:t>
            </a:r>
            <a:endParaRPr sz="2100">
              <a:latin typeface="Arial"/>
              <a:cs typeface="Arial"/>
            </a:endParaRPr>
          </a:p>
          <a:p>
            <a:pPr marL="9525" marR="3810">
              <a:lnSpc>
                <a:spcPct val="238200"/>
              </a:lnSpc>
              <a:spcBef>
                <a:spcPts val="56"/>
              </a:spcBef>
              <a:tabLst>
                <a:tab pos="1173480" algn="l"/>
              </a:tabLst>
            </a:pPr>
            <a:r>
              <a:rPr sz="2100" spc="-135" dirty="0">
                <a:latin typeface="Arial"/>
                <a:cs typeface="Arial"/>
              </a:rPr>
              <a:t>Claim</a:t>
            </a:r>
            <a:r>
              <a:rPr sz="2100" spc="-75" dirty="0">
                <a:latin typeface="Arial"/>
                <a:cs typeface="Arial"/>
              </a:rPr>
              <a:t> </a:t>
            </a:r>
            <a:r>
              <a:rPr sz="2100" spc="-64" dirty="0">
                <a:latin typeface="Arial"/>
                <a:cs typeface="Arial"/>
              </a:rPr>
              <a:t>[Valiant]:k-</a:t>
            </a:r>
            <a:r>
              <a:rPr sz="2100" spc="-300" dirty="0">
                <a:latin typeface="Arial"/>
                <a:cs typeface="Arial"/>
              </a:rPr>
              <a:t>CNF</a:t>
            </a:r>
            <a:r>
              <a:rPr sz="2100" spc="-64" dirty="0">
                <a:latin typeface="Arial"/>
                <a:cs typeface="Arial"/>
              </a:rPr>
              <a:t> </a:t>
            </a:r>
            <a:r>
              <a:rPr sz="2100" spc="-139" dirty="0">
                <a:latin typeface="Arial"/>
                <a:cs typeface="Arial"/>
              </a:rPr>
              <a:t>is</a:t>
            </a:r>
            <a:r>
              <a:rPr sz="2100" spc="-26" dirty="0">
                <a:latin typeface="Arial"/>
                <a:cs typeface="Arial"/>
              </a:rPr>
              <a:t> </a:t>
            </a:r>
            <a:r>
              <a:rPr sz="2100" spc="-64" dirty="0">
                <a:latin typeface="Arial"/>
                <a:cs typeface="Arial"/>
              </a:rPr>
              <a:t>properly</a:t>
            </a:r>
            <a:r>
              <a:rPr sz="2100" spc="-105" dirty="0">
                <a:latin typeface="Arial"/>
                <a:cs typeface="Arial"/>
              </a:rPr>
              <a:t> </a:t>
            </a:r>
            <a:r>
              <a:rPr sz="2100" spc="-83" dirty="0">
                <a:latin typeface="Arial"/>
                <a:cs typeface="Arial"/>
              </a:rPr>
              <a:t>learnable</a:t>
            </a:r>
            <a:r>
              <a:rPr sz="2100" spc="-94" dirty="0">
                <a:latin typeface="Arial"/>
                <a:cs typeface="Arial"/>
              </a:rPr>
              <a:t> </a:t>
            </a:r>
            <a:r>
              <a:rPr sz="2100" spc="-105" dirty="0">
                <a:latin typeface="Arial"/>
                <a:cs typeface="Arial"/>
              </a:rPr>
              <a:t>by </a:t>
            </a:r>
            <a:r>
              <a:rPr sz="2100" spc="-60" dirty="0">
                <a:latin typeface="Arial"/>
                <a:cs typeface="Arial"/>
              </a:rPr>
              <a:t>k-</a:t>
            </a:r>
            <a:r>
              <a:rPr sz="2100" spc="-307" dirty="0">
                <a:latin typeface="Arial"/>
                <a:cs typeface="Arial"/>
              </a:rPr>
              <a:t>CNF. </a:t>
            </a:r>
            <a:r>
              <a:rPr sz="2100" spc="-8" dirty="0">
                <a:latin typeface="Arial"/>
                <a:cs typeface="Arial"/>
              </a:rPr>
              <a:t>Corollary:</a:t>
            </a:r>
            <a:r>
              <a:rPr sz="2100" dirty="0">
                <a:latin typeface="Arial"/>
                <a:cs typeface="Arial"/>
              </a:rPr>
              <a:t>	</a:t>
            </a:r>
            <a:r>
              <a:rPr sz="2100" spc="-75" dirty="0">
                <a:latin typeface="Arial"/>
                <a:cs typeface="Arial"/>
              </a:rPr>
              <a:t>k-</a:t>
            </a:r>
            <a:r>
              <a:rPr sz="2100" spc="-30" dirty="0">
                <a:latin typeface="Arial"/>
                <a:cs typeface="Arial"/>
              </a:rPr>
              <a:t>term</a:t>
            </a:r>
            <a:r>
              <a:rPr sz="2100" spc="-94" dirty="0">
                <a:latin typeface="Arial"/>
                <a:cs typeface="Arial"/>
              </a:rPr>
              <a:t> </a:t>
            </a:r>
            <a:r>
              <a:rPr sz="2100" spc="-244" dirty="0">
                <a:latin typeface="Arial"/>
                <a:cs typeface="Arial"/>
              </a:rPr>
              <a:t>DNF</a:t>
            </a:r>
            <a:r>
              <a:rPr sz="2100" spc="-79" dirty="0">
                <a:latin typeface="Arial"/>
                <a:cs typeface="Arial"/>
              </a:rPr>
              <a:t> </a:t>
            </a:r>
            <a:r>
              <a:rPr sz="2100" spc="-146" dirty="0">
                <a:latin typeface="Arial"/>
                <a:cs typeface="Arial"/>
              </a:rPr>
              <a:t>can</a:t>
            </a:r>
            <a:r>
              <a:rPr sz="2100" spc="-109" dirty="0">
                <a:latin typeface="Arial"/>
                <a:cs typeface="Arial"/>
              </a:rPr>
              <a:t> </a:t>
            </a:r>
            <a:r>
              <a:rPr sz="2100" spc="-94" dirty="0">
                <a:latin typeface="Arial"/>
                <a:cs typeface="Arial"/>
              </a:rPr>
              <a:t>be</a:t>
            </a:r>
            <a:r>
              <a:rPr sz="2100" spc="-105" dirty="0">
                <a:latin typeface="Arial"/>
                <a:cs typeface="Arial"/>
              </a:rPr>
              <a:t> </a:t>
            </a:r>
            <a:r>
              <a:rPr sz="2100" spc="-90" dirty="0">
                <a:latin typeface="Arial"/>
                <a:cs typeface="Arial"/>
              </a:rPr>
              <a:t>learnable</a:t>
            </a:r>
            <a:r>
              <a:rPr sz="2100" spc="-53" dirty="0">
                <a:latin typeface="Arial"/>
                <a:cs typeface="Arial"/>
              </a:rPr>
              <a:t> </a:t>
            </a:r>
            <a:r>
              <a:rPr sz="2100" spc="-105" dirty="0">
                <a:latin typeface="Arial"/>
                <a:cs typeface="Arial"/>
              </a:rPr>
              <a:t>by</a:t>
            </a:r>
            <a:r>
              <a:rPr sz="2100" spc="-120" dirty="0">
                <a:latin typeface="Arial"/>
                <a:cs typeface="Arial"/>
              </a:rPr>
              <a:t> </a:t>
            </a:r>
            <a:r>
              <a:rPr sz="2100" spc="-169" dirty="0">
                <a:latin typeface="Arial"/>
                <a:cs typeface="Arial"/>
              </a:rPr>
              <a:t>a</a:t>
            </a:r>
            <a:r>
              <a:rPr sz="2100" spc="-64" dirty="0">
                <a:latin typeface="Arial"/>
                <a:cs typeface="Arial"/>
              </a:rPr>
              <a:t> </a:t>
            </a:r>
            <a:r>
              <a:rPr sz="2100" spc="-86" dirty="0">
                <a:latin typeface="Arial"/>
                <a:cs typeface="Arial"/>
              </a:rPr>
              <a:t>k-</a:t>
            </a:r>
            <a:r>
              <a:rPr sz="2100" spc="-304" dirty="0">
                <a:latin typeface="Arial"/>
                <a:cs typeface="Arial"/>
              </a:rPr>
              <a:t>CNF.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64716" y="626834"/>
            <a:ext cx="7513796" cy="904895"/>
          </a:xfrm>
          <a:prstGeom prst="rect">
            <a:avLst/>
          </a:prstGeom>
        </p:spPr>
        <p:txBody>
          <a:bodyPr vert="horz" wrap="square" lIns="0" tIns="64294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 marR="3810">
              <a:lnSpc>
                <a:spcPts val="3248"/>
              </a:lnSpc>
              <a:spcBef>
                <a:spcPts val="506"/>
              </a:spcBef>
              <a:tabLst>
                <a:tab pos="1235869" algn="l"/>
              </a:tabLst>
            </a:pPr>
            <a:r>
              <a:rPr sz="3600" spc="-480" dirty="0">
                <a:solidFill>
                  <a:srgbClr val="C00000"/>
                </a:solidFill>
              </a:rPr>
              <a:t>PRFs</a:t>
            </a:r>
            <a:r>
              <a:rPr sz="3600" spc="-135" dirty="0">
                <a:solidFill>
                  <a:srgbClr val="C00000"/>
                </a:solidFill>
              </a:rPr>
              <a:t> </a:t>
            </a:r>
            <a:r>
              <a:rPr lang="en-US" sz="3600" spc="-135" dirty="0">
                <a:solidFill>
                  <a:srgbClr val="C00000"/>
                </a:solidFill>
              </a:rPr>
              <a:t> </a:t>
            </a:r>
            <a:r>
              <a:rPr sz="3600" spc="-90" dirty="0">
                <a:solidFill>
                  <a:srgbClr val="C00000"/>
                </a:solidFill>
              </a:rPr>
              <a:t>imply</a:t>
            </a:r>
            <a:r>
              <a:rPr sz="3600" spc="-135" dirty="0">
                <a:solidFill>
                  <a:srgbClr val="C00000"/>
                </a:solidFill>
              </a:rPr>
              <a:t> </a:t>
            </a:r>
            <a:r>
              <a:rPr sz="3600" spc="-158" dirty="0">
                <a:solidFill>
                  <a:srgbClr val="C00000"/>
                </a:solidFill>
              </a:rPr>
              <a:t>Representation</a:t>
            </a:r>
            <a:r>
              <a:rPr sz="3600" spc="-153" dirty="0">
                <a:solidFill>
                  <a:srgbClr val="C00000"/>
                </a:solidFill>
              </a:rPr>
              <a:t> </a:t>
            </a:r>
            <a:r>
              <a:rPr sz="3600" spc="-127" dirty="0">
                <a:solidFill>
                  <a:srgbClr val="C00000"/>
                </a:solidFill>
              </a:rPr>
              <a:t>Independent</a:t>
            </a:r>
            <a:r>
              <a:rPr sz="3600" spc="-116" dirty="0">
                <a:solidFill>
                  <a:srgbClr val="C00000"/>
                </a:solidFill>
              </a:rPr>
              <a:t> </a:t>
            </a:r>
            <a:r>
              <a:rPr sz="3600" spc="-139" dirty="0">
                <a:solidFill>
                  <a:srgbClr val="C00000"/>
                </a:solidFill>
              </a:rPr>
              <a:t>Learning </a:t>
            </a:r>
            <a:r>
              <a:rPr sz="3600" spc="-176" dirty="0">
                <a:solidFill>
                  <a:srgbClr val="C00000"/>
                </a:solidFill>
              </a:rPr>
              <a:t>is</a:t>
            </a:r>
            <a:r>
              <a:rPr sz="3600" spc="-180" dirty="0">
                <a:solidFill>
                  <a:srgbClr val="C00000"/>
                </a:solidFill>
              </a:rPr>
              <a:t> </a:t>
            </a:r>
            <a:r>
              <a:rPr sz="3600" spc="-15" dirty="0">
                <a:solidFill>
                  <a:srgbClr val="C00000"/>
                </a:solidFill>
              </a:rPr>
              <a:t>Hard</a:t>
            </a:r>
            <a:r>
              <a:rPr lang="en-US" sz="3600" spc="-15" dirty="0">
                <a:solidFill>
                  <a:srgbClr val="C00000"/>
                </a:solidFill>
              </a:rPr>
              <a:t> </a:t>
            </a:r>
            <a:r>
              <a:rPr sz="3600" spc="-30" dirty="0">
                <a:solidFill>
                  <a:srgbClr val="C00000"/>
                </a:solidFill>
              </a:rPr>
              <a:t>for</a:t>
            </a:r>
            <a:r>
              <a:rPr sz="3600" spc="-153" dirty="0">
                <a:solidFill>
                  <a:srgbClr val="C00000"/>
                </a:solidFill>
              </a:rPr>
              <a:t> </a:t>
            </a:r>
            <a:r>
              <a:rPr sz="3600" spc="-158" dirty="0">
                <a:solidFill>
                  <a:srgbClr val="C00000"/>
                </a:solidFill>
              </a:rPr>
              <a:t>concepts</a:t>
            </a:r>
            <a:r>
              <a:rPr sz="3600" spc="-172" dirty="0">
                <a:solidFill>
                  <a:srgbClr val="C00000"/>
                </a:solidFill>
              </a:rPr>
              <a:t> </a:t>
            </a:r>
            <a:r>
              <a:rPr sz="3600" spc="-68" dirty="0">
                <a:solidFill>
                  <a:srgbClr val="C00000"/>
                </a:solidFill>
              </a:rPr>
              <a:t>in</a:t>
            </a:r>
            <a:r>
              <a:rPr sz="3600" spc="-195" dirty="0">
                <a:solidFill>
                  <a:srgbClr val="C00000"/>
                </a:solidFill>
              </a:rPr>
              <a:t> </a:t>
            </a:r>
            <a:r>
              <a:rPr sz="3600" spc="-499" dirty="0">
                <a:solidFill>
                  <a:srgbClr val="C00000"/>
                </a:solidFill>
              </a:rPr>
              <a:t>P</a:t>
            </a:r>
            <a:endParaRPr sz="36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/>
              <p:cNvSpPr txBox="1"/>
              <p:nvPr/>
            </p:nvSpPr>
            <p:spPr>
              <a:xfrm>
                <a:off x="664716" y="1977463"/>
                <a:ext cx="7681436" cy="4617129"/>
              </a:xfrm>
              <a:prstGeom prst="rect">
                <a:avLst/>
              </a:prstGeom>
            </p:spPr>
            <p:txBody>
              <a:bodyPr vert="horz" wrap="square" lIns="0" tIns="46196" rIns="0" bIns="0" rtlCol="0">
                <a:spAutoFit/>
              </a:bodyPr>
              <a:lstStyle/>
              <a:p>
                <a:pPr marL="189547" marR="757238" indent="-170497">
                  <a:lnSpc>
                    <a:spcPts val="2273"/>
                  </a:lnSpc>
                  <a:spcBef>
                    <a:spcPts val="363"/>
                  </a:spcBef>
                  <a:buChar char="•"/>
                  <a:tabLst>
                    <a:tab pos="190500" algn="l"/>
                  </a:tabLst>
                </a:pPr>
                <a:r>
                  <a:rPr spc="-1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Let</a:t>
                </a:r>
                <a:r>
                  <a:rPr spc="-10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94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concept</a:t>
                </a:r>
                <a:r>
                  <a:rPr spc="-10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65" dirty="0">
                    <a:latin typeface="Calibri" panose="020F0502020204030204" pitchFamily="34" charset="0"/>
                    <a:cs typeface="Calibri" panose="020F0502020204030204" pitchFamily="34" charset="0"/>
                  </a:rPr>
                  <a:t>class</a:t>
                </a:r>
                <a:r>
                  <a:rPr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be</a:t>
                </a:r>
                <a:r>
                  <a:rPr spc="-11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86" dirty="0">
                    <a:latin typeface="Calibri" panose="020F0502020204030204" pitchFamily="34" charset="0"/>
                    <a:cs typeface="Calibri" panose="020F0502020204030204" pitchFamily="34" charset="0"/>
                  </a:rPr>
                  <a:t>F={f</a:t>
                </a:r>
                <a:r>
                  <a:rPr spc="-129" baseline="-19519" dirty="0">
                    <a:latin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  <a:r>
                  <a:rPr spc="-86" dirty="0">
                    <a:latin typeface="Calibri" panose="020F0502020204030204" pitchFamily="34" charset="0"/>
                    <a:cs typeface="Calibri" panose="020F0502020204030204" pitchFamily="34" charset="0"/>
                  </a:rPr>
                  <a:t>:{0,1}</a:t>
                </a:r>
                <a:r>
                  <a:rPr spc="-129" baseline="25525" dirty="0">
                    <a:latin typeface="Calibri" panose="020F0502020204030204" pitchFamily="34" charset="0"/>
                    <a:cs typeface="Calibri" panose="020F0502020204030204" pitchFamily="34" charset="0"/>
                  </a:rPr>
                  <a:t>n</a:t>
                </a:r>
                <a:r>
                  <a:rPr spc="134" baseline="2552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pc="-7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</m:t>
                    </m:r>
                  </m:oMath>
                </a14:m>
                <a:r>
                  <a:rPr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0,1]}</a:t>
                </a:r>
                <a:r>
                  <a:rPr spc="-109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65" dirty="0"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spc="-13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6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collection</a:t>
                </a:r>
                <a:r>
                  <a:rPr spc="-1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of</a:t>
                </a:r>
                <a:r>
                  <a:rPr spc="-143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pseudo </a:t>
                </a:r>
                <a:r>
                  <a:rPr spc="-79" dirty="0">
                    <a:latin typeface="Calibri" panose="020F0502020204030204" pitchFamily="34" charset="0"/>
                    <a:cs typeface="Calibri" panose="020F0502020204030204" pitchFamily="34" charset="0"/>
                  </a:rPr>
                  <a:t>random</a:t>
                </a:r>
                <a:r>
                  <a:rPr spc="-109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functions</a:t>
                </a:r>
                <a:endParaRPr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532448" lvl="1" indent="-170497">
                  <a:spcBef>
                    <a:spcPts val="164"/>
                  </a:spcBef>
                  <a:buChar char="•"/>
                  <a:tabLst>
                    <a:tab pos="532448" algn="l"/>
                    <a:tab pos="4377690" algn="l"/>
                  </a:tabLst>
                </a:pPr>
                <a:r>
                  <a:rPr spc="-9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There</a:t>
                </a:r>
                <a:r>
                  <a:rPr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86" dirty="0">
                    <a:latin typeface="Calibri" panose="020F0502020204030204" pitchFamily="34" charset="0"/>
                    <a:cs typeface="Calibri" panose="020F0502020204030204" pitchFamily="34" charset="0"/>
                  </a:rPr>
                  <a:t>exists</a:t>
                </a:r>
                <a:r>
                  <a:rPr spc="-9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43" dirty="0"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spc="-3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75" dirty="0">
                    <a:latin typeface="Calibri" panose="020F0502020204030204" pitchFamily="34" charset="0"/>
                    <a:cs typeface="Calibri" panose="020F0502020204030204" pitchFamily="34" charset="0"/>
                  </a:rPr>
                  <a:t>small</a:t>
                </a:r>
                <a:r>
                  <a:rPr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3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ckt</a:t>
                </a:r>
                <a:r>
                  <a:rPr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41" dirty="0">
                    <a:latin typeface="Calibri" panose="020F0502020204030204" pitchFamily="34" charset="0"/>
                    <a:cs typeface="Calibri" panose="020F0502020204030204" pitchFamily="34" charset="0"/>
                  </a:rPr>
                  <a:t>(description</a:t>
                </a:r>
                <a:r>
                  <a:rPr spc="-6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of</a:t>
                </a:r>
                <a:r>
                  <a:rPr spc="-10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9" dirty="0">
                    <a:latin typeface="Calibri" panose="020F0502020204030204" pitchFamily="34" charset="0"/>
                    <a:cs typeface="Calibri" panose="020F0502020204030204" pitchFamily="34" charset="0"/>
                  </a:rPr>
                  <a:t>s)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	to</a:t>
                </a:r>
                <a:r>
                  <a:rPr spc="-8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evaluate</a:t>
                </a:r>
                <a:r>
                  <a:rPr spc="-8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f</a:t>
                </a:r>
                <a:r>
                  <a:rPr spc="-11" baseline="-17921" dirty="0">
                    <a:latin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  <a:r>
                  <a:rPr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(x)</a:t>
                </a:r>
                <a:endParaRPr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9050">
                  <a:spcBef>
                    <a:spcPts val="521"/>
                  </a:spcBef>
                  <a:tabLst>
                    <a:tab pos="1170146" algn="l"/>
                  </a:tabLst>
                </a:pPr>
                <a:r>
                  <a:rPr spc="-1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Assume</a:t>
                </a:r>
                <a:r>
                  <a:rPr spc="-1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360" dirty="0">
                    <a:latin typeface="Calibri" panose="020F0502020204030204" pitchFamily="34" charset="0"/>
                    <a:cs typeface="Calibri" panose="020F0502020204030204" pitchFamily="34" charset="0"/>
                  </a:rPr>
                  <a:t>F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spc="-158" dirty="0">
                    <a:latin typeface="Calibri" panose="020F0502020204030204" pitchFamily="34" charset="0"/>
                    <a:cs typeface="Calibri" panose="020F0502020204030204" pitchFamily="34" charset="0"/>
                  </a:rPr>
                  <a:t>was</a:t>
                </a:r>
                <a:r>
                  <a:rPr spc="-10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learnable</a:t>
                </a:r>
                <a:r>
                  <a:rPr lang="en-US"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for contradiction</a:t>
                </a:r>
                <a:r>
                  <a:rPr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endParaRPr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532448" lvl="1" indent="-170497">
                  <a:lnSpc>
                    <a:spcPts val="2033"/>
                  </a:lnSpc>
                  <a:spcBef>
                    <a:spcPts val="195"/>
                  </a:spcBef>
                  <a:buChar char="•"/>
                  <a:tabLst>
                    <a:tab pos="532448" algn="l"/>
                  </a:tabLst>
                </a:pPr>
                <a:r>
                  <a:rPr spc="-98" dirty="0">
                    <a:latin typeface="Calibri" panose="020F0502020204030204" pitchFamily="34" charset="0"/>
                    <a:cs typeface="Calibri" panose="020F0502020204030204" pitchFamily="34" charset="0"/>
                  </a:rPr>
                  <a:t>Namely,</a:t>
                </a:r>
                <a:r>
                  <a:rPr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34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there</a:t>
                </a:r>
                <a:r>
                  <a:rPr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79" dirty="0">
                    <a:latin typeface="Calibri" panose="020F0502020204030204" pitchFamily="34" charset="0"/>
                    <a:cs typeface="Calibri" panose="020F0502020204030204" pitchFamily="34" charset="0"/>
                  </a:rPr>
                  <a:t>is</a:t>
                </a:r>
                <a:r>
                  <a:rPr spc="-4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43" dirty="0"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spc="-9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41" dirty="0">
                    <a:latin typeface="Calibri" panose="020F0502020204030204" pitchFamily="34" charset="0"/>
                    <a:cs typeface="Calibri" panose="020F0502020204030204" pitchFamily="34" charset="0"/>
                  </a:rPr>
                  <a:t>polynomial</a:t>
                </a:r>
                <a:r>
                  <a:rPr spc="-83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time</a:t>
                </a:r>
                <a:r>
                  <a:rPr spc="-19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34" dirty="0">
                    <a:latin typeface="Calibri" panose="020F0502020204030204" pitchFamily="34" charset="0"/>
                    <a:cs typeface="Calibri" panose="020F0502020204030204" pitchFamily="34" charset="0"/>
                  </a:rPr>
                  <a:t>algorithm</a:t>
                </a:r>
                <a:r>
                  <a:rPr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49" dirty="0">
                    <a:latin typeface="Calibri" panose="020F0502020204030204" pitchFamily="34" charset="0"/>
                    <a:cs typeface="Calibri" panose="020F0502020204030204" pitchFamily="34" charset="0"/>
                  </a:rPr>
                  <a:t>which</a:t>
                </a:r>
                <a:r>
                  <a:rPr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56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could</a:t>
                </a:r>
                <a:r>
                  <a:rPr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ask</a:t>
                </a:r>
                <a:r>
                  <a:rPr spc="-4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for</a:t>
                </a:r>
                <a:r>
                  <a:rPr spc="-79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samples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60" dirty="0">
                    <a:latin typeface="Calibri" panose="020F0502020204030204" pitchFamily="34" charset="0"/>
                    <a:cs typeface="Calibri" panose="020F0502020204030204" pitchFamily="34" charset="0"/>
                  </a:rPr>
                  <a:t>{x,f</a:t>
                </a:r>
                <a:r>
                  <a:rPr spc="-90" baseline="-17921" dirty="0">
                    <a:latin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  <a:r>
                  <a:rPr spc="-6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(x)}</a:t>
                </a:r>
                <a:r>
                  <a:rPr spc="-127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for</a:t>
                </a:r>
                <a:r>
                  <a:rPr spc="-2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f</a:t>
                </a:r>
                <a:r>
                  <a:rPr baseline="-17921" dirty="0">
                    <a:latin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  <a:r>
                  <a:rPr spc="124" baseline="-1792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in</a:t>
                </a:r>
                <a:r>
                  <a:rPr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240" dirty="0">
                    <a:latin typeface="Calibri" panose="020F0502020204030204" pitchFamily="34" charset="0"/>
                    <a:cs typeface="Calibri" panose="020F0502020204030204" pitchFamily="34" charset="0"/>
                  </a:rPr>
                  <a:t>F,</a:t>
                </a:r>
                <a:r>
                  <a:rPr spc="-1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and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output</a:t>
                </a:r>
                <a:r>
                  <a:rPr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56" dirty="0">
                    <a:latin typeface="Calibri" panose="020F0502020204030204" pitchFamily="34" charset="0"/>
                    <a:cs typeface="Calibri" panose="020F0502020204030204" pitchFamily="34" charset="0"/>
                  </a:rPr>
                  <a:t>h</a:t>
                </a:r>
                <a:r>
                  <a:rPr spc="-9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49" dirty="0">
                    <a:latin typeface="Calibri" panose="020F0502020204030204" pitchFamily="34" charset="0"/>
                    <a:cs typeface="Calibri" panose="020F0502020204030204" pitchFamily="34" charset="0"/>
                  </a:rPr>
                  <a:t>s.t.</a:t>
                </a:r>
                <a:r>
                  <a:rPr spc="-9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h</a:t>
                </a:r>
                <a:r>
                  <a:rPr spc="-7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05" dirty="0">
                    <a:latin typeface="Calibri" panose="020F0502020204030204" pitchFamily="34" charset="0"/>
                    <a:cs typeface="Calibri" panose="020F0502020204030204" pitchFamily="34" charset="0"/>
                  </a:rPr>
                  <a:t>can</a:t>
                </a:r>
                <a:r>
                  <a:rPr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9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be</a:t>
                </a:r>
                <a:r>
                  <a:rPr spc="-79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60" dirty="0">
                    <a:latin typeface="Calibri" panose="020F0502020204030204" pitchFamily="34" charset="0"/>
                    <a:cs typeface="Calibri" panose="020F0502020204030204" pitchFamily="34" charset="0"/>
                  </a:rPr>
                  <a:t>evaluated</a:t>
                </a:r>
                <a:r>
                  <a:rPr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34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</a:t>
                </a:r>
                <a:r>
                  <a:rPr spc="-7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45" dirty="0">
                    <a:latin typeface="Calibri" panose="020F0502020204030204" pitchFamily="34" charset="0"/>
                    <a:cs typeface="Calibri" panose="020F0502020204030204" pitchFamily="34" charset="0"/>
                  </a:rPr>
                  <a:t>polynomial</a:t>
                </a:r>
                <a:r>
                  <a:rPr spc="-86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time</a:t>
                </a:r>
                <a:r>
                  <a:rPr spc="-83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9" dirty="0">
                    <a:latin typeface="Calibri" panose="020F0502020204030204" pitchFamily="34" charset="0"/>
                    <a:cs typeface="Calibri" panose="020F0502020204030204" pitchFamily="34" charset="0"/>
                  </a:rPr>
                  <a:t>and</a:t>
                </a:r>
                <a:endParaRPr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515303">
                  <a:spcBef>
                    <a:spcPts val="210"/>
                  </a:spcBef>
                </a:pPr>
                <a:r>
                  <a:rPr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Prob</a:t>
                </a:r>
                <a:r>
                  <a:rPr spc="-101" baseline="-17921" dirty="0">
                    <a:latin typeface="Calibri" panose="020F0502020204030204" pitchFamily="34" charset="0"/>
                    <a:cs typeface="Calibri" panose="020F0502020204030204" pitchFamily="34" charset="0"/>
                  </a:rPr>
                  <a:t>x</a:t>
                </a:r>
                <a:r>
                  <a:rPr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[f</a:t>
                </a:r>
                <a:r>
                  <a:rPr spc="-101" baseline="-17921" dirty="0">
                    <a:latin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  <a:r>
                  <a:rPr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(x)=h(x))</a:t>
                </a:r>
                <a:r>
                  <a:rPr spc="-49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50" dirty="0">
                    <a:latin typeface="Calibri" panose="020F0502020204030204" pitchFamily="34" charset="0"/>
                    <a:cs typeface="Calibri" panose="020F0502020204030204" pitchFamily="34" charset="0"/>
                  </a:rPr>
                  <a:t>&gt;</a:t>
                </a:r>
                <a:r>
                  <a:rPr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1-</a:t>
                </a:r>
                <a:r>
                  <a:rPr spc="83" dirty="0">
                    <a:latin typeface="Calibri" panose="020F0502020204030204" pitchFamily="34" charset="0"/>
                    <a:cs typeface="Calibri" panose="020F0502020204030204" pitchFamily="34" charset="0"/>
                  </a:rPr>
                  <a:t>ε</a:t>
                </a:r>
                <a:r>
                  <a:rPr spc="-169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w.p</a:t>
                </a:r>
                <a:r>
                  <a:rPr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9" dirty="0">
                    <a:latin typeface="Calibri" panose="020F0502020204030204" pitchFamily="34" charset="0"/>
                    <a:cs typeface="Calibri" panose="020F0502020204030204" pitchFamily="34" charset="0"/>
                  </a:rPr>
                  <a:t>1−δ</a:t>
                </a:r>
                <a:endParaRPr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532448" lvl="1" indent="-170497">
                  <a:spcBef>
                    <a:spcPts val="213"/>
                  </a:spcBef>
                  <a:buChar char="•"/>
                  <a:tabLst>
                    <a:tab pos="532448" algn="l"/>
                    <a:tab pos="2855119" algn="l"/>
                  </a:tabLst>
                </a:pPr>
                <a:r>
                  <a:rPr spc="-45" dirty="0">
                    <a:latin typeface="Calibri" panose="020F0502020204030204" pitchFamily="34" charset="0"/>
                    <a:cs typeface="Calibri" panose="020F0502020204030204" pitchFamily="34" charset="0"/>
                  </a:rPr>
                  <a:t>But</a:t>
                </a:r>
                <a:r>
                  <a:rPr spc="-10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h</a:t>
                </a:r>
                <a:r>
                  <a:rPr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cannot</a:t>
                </a:r>
                <a:r>
                  <a:rPr spc="-4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94" dirty="0">
                    <a:latin typeface="Calibri" panose="020F0502020204030204" pitchFamily="34" charset="0"/>
                    <a:cs typeface="Calibri" panose="020F0502020204030204" pitchFamily="34" charset="0"/>
                  </a:rPr>
                  <a:t>agree</a:t>
                </a:r>
                <a:r>
                  <a:rPr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5" dirty="0">
                    <a:latin typeface="Calibri" panose="020F0502020204030204" pitchFamily="34" charset="0"/>
                    <a:cs typeface="Calibri" panose="020F0502020204030204" pitchFamily="34" charset="0"/>
                  </a:rPr>
                  <a:t>with</a:t>
                </a:r>
                <a:r>
                  <a:rPr lang="en-US" spc="-1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43" dirty="0"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spc="-10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truly</a:t>
                </a:r>
                <a:r>
                  <a:rPr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60" dirty="0">
                    <a:latin typeface="Calibri" panose="020F0502020204030204" pitchFamily="34" charset="0"/>
                    <a:cs typeface="Calibri" panose="020F0502020204030204" pitchFamily="34" charset="0"/>
                  </a:rPr>
                  <a:t>random</a:t>
                </a:r>
                <a:r>
                  <a:rPr spc="-83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f</a:t>
                </a:r>
                <a:r>
                  <a:rPr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56" dirty="0">
                    <a:latin typeface="Calibri" panose="020F0502020204030204" pitchFamily="34" charset="0"/>
                    <a:cs typeface="Calibri" panose="020F0502020204030204" pitchFamily="34" charset="0"/>
                  </a:rPr>
                  <a:t>more</a:t>
                </a:r>
                <a:r>
                  <a:rPr spc="-83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26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than</a:t>
                </a:r>
                <a:r>
                  <a:rPr spc="-83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281" dirty="0">
                    <a:latin typeface="Calibri" panose="020F0502020204030204" pitchFamily="34" charset="0"/>
                    <a:cs typeface="Calibri" panose="020F0502020204030204" pitchFamily="34" charset="0"/>
                  </a:rPr>
                  <a:t>½</a:t>
                </a:r>
                <a:r>
                  <a:rPr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of</a:t>
                </a:r>
                <a:r>
                  <a:rPr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the</a:t>
                </a:r>
                <a:r>
                  <a:rPr spc="-3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time.</a:t>
                </a:r>
                <a:endParaRPr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532448" lvl="1" indent="-170497">
                  <a:spcBef>
                    <a:spcPts val="210"/>
                  </a:spcBef>
                  <a:buChar char="•"/>
                  <a:tabLst>
                    <a:tab pos="532448" algn="l"/>
                    <a:tab pos="1184434" algn="l"/>
                    <a:tab pos="3822383" algn="l"/>
                  </a:tabLst>
                </a:pPr>
                <a:r>
                  <a:rPr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Thus,</a:t>
                </a:r>
                <a:r>
                  <a:rPr lang="en-US"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53" dirty="0">
                    <a:latin typeface="Calibri" panose="020F0502020204030204" pitchFamily="34" charset="0"/>
                    <a:cs typeface="Calibri" panose="020F0502020204030204" pitchFamily="34" charset="0"/>
                  </a:rPr>
                  <a:t>h</a:t>
                </a:r>
                <a:r>
                  <a:rPr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05" dirty="0">
                    <a:latin typeface="Calibri" panose="020F0502020204030204" pitchFamily="34" charset="0"/>
                    <a:cs typeface="Calibri" panose="020F0502020204030204" pitchFamily="34" charset="0"/>
                  </a:rPr>
                  <a:t>can</a:t>
                </a:r>
                <a:r>
                  <a:rPr spc="-6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98" dirty="0">
                    <a:latin typeface="Calibri" panose="020F0502020204030204" pitchFamily="34" charset="0"/>
                    <a:cs typeface="Calibri" panose="020F0502020204030204" pitchFamily="34" charset="0"/>
                  </a:rPr>
                  <a:t>serve</a:t>
                </a:r>
                <a:r>
                  <a:rPr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65" dirty="0">
                    <a:latin typeface="Calibri" panose="020F0502020204030204" pitchFamily="34" charset="0"/>
                    <a:cs typeface="Calibri" panose="020F0502020204030204" pitchFamily="34" charset="0"/>
                  </a:rPr>
                  <a:t>as</a:t>
                </a:r>
                <a:r>
                  <a:rPr spc="-4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8" dirty="0">
                    <a:latin typeface="Calibri" panose="020F0502020204030204" pitchFamily="34" charset="0"/>
                    <a:cs typeface="Calibri" panose="020F0502020204030204" pitchFamily="34" charset="0"/>
                  </a:rPr>
                  <a:t>distinguisher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spc="-45" dirty="0">
                    <a:latin typeface="Calibri" panose="020F0502020204030204" pitchFamily="34" charset="0"/>
                    <a:cs typeface="Calibri" panose="020F0502020204030204" pitchFamily="34" charset="0"/>
                  </a:rPr>
                  <a:t>between</a:t>
                </a:r>
                <a:r>
                  <a:rPr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f</a:t>
                </a:r>
                <a:r>
                  <a:rPr baseline="-17921" dirty="0">
                    <a:latin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  <a:r>
                  <a:rPr spc="140" baseline="-1792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in</a:t>
                </a:r>
                <a:r>
                  <a:rPr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259" dirty="0">
                    <a:latin typeface="Calibri" panose="020F0502020204030204" pitchFamily="34" charset="0"/>
                    <a:cs typeface="Calibri" panose="020F0502020204030204" pitchFamily="34" charset="0"/>
                  </a:rPr>
                  <a:t>F</a:t>
                </a:r>
                <a:r>
                  <a:rPr spc="-113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and</a:t>
                </a:r>
                <a:r>
                  <a:rPr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43" dirty="0"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spc="-98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truly</a:t>
                </a:r>
                <a:r>
                  <a:rPr spc="-4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random</a:t>
                </a:r>
                <a:r>
                  <a:rPr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9" dirty="0">
                    <a:latin typeface="Calibri" panose="020F0502020204030204" pitchFamily="34" charset="0"/>
                    <a:cs typeface="Calibri" panose="020F0502020204030204" pitchFamily="34" charset="0"/>
                  </a:rPr>
                  <a:t>f.</a:t>
                </a:r>
                <a:endParaRPr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9050">
                  <a:spcBef>
                    <a:spcPts val="469"/>
                  </a:spcBef>
                </a:pPr>
                <a:r>
                  <a:rPr spc="-172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Thus</a:t>
                </a:r>
                <a:r>
                  <a:rPr lang="en-US" spc="-172" dirty="0">
                    <a:latin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:r>
                  <a:rPr spc="-10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323" dirty="0">
                    <a:latin typeface="Calibri" panose="020F0502020204030204" pitchFamily="34" charset="0"/>
                    <a:cs typeface="Calibri" panose="020F0502020204030204" pitchFamily="34" charset="0"/>
                  </a:rPr>
                  <a:t>F</a:t>
                </a:r>
                <a:r>
                  <a:rPr spc="-83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13" dirty="0">
                    <a:latin typeface="Calibri" panose="020F0502020204030204" pitchFamily="34" charset="0"/>
                    <a:cs typeface="Calibri" panose="020F0502020204030204" pitchFamily="34" charset="0"/>
                  </a:rPr>
                  <a:t>is</a:t>
                </a:r>
                <a:r>
                  <a:rPr spc="-10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94" dirty="0">
                    <a:latin typeface="Calibri" panose="020F0502020204030204" pitchFamily="34" charset="0"/>
                    <a:cs typeface="Calibri" panose="020F0502020204030204" pitchFamily="34" charset="0"/>
                  </a:rPr>
                  <a:t>impossible</a:t>
                </a:r>
                <a:r>
                  <a:rPr spc="-109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to</a:t>
                </a:r>
                <a:r>
                  <a:rPr spc="-12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68" dirty="0">
                    <a:latin typeface="Calibri" panose="020F0502020204030204" pitchFamily="34" charset="0"/>
                    <a:cs typeface="Calibri" panose="020F0502020204030204" pitchFamily="34" charset="0"/>
                  </a:rPr>
                  <a:t>learn</a:t>
                </a:r>
                <a:r>
                  <a:rPr spc="-1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27" dirty="0">
                    <a:latin typeface="Calibri" panose="020F0502020204030204" pitchFamily="34" charset="0"/>
                    <a:cs typeface="Calibri" panose="020F0502020204030204" pitchFamily="34" charset="0"/>
                  </a:rPr>
                  <a:t>regardless</a:t>
                </a:r>
                <a:r>
                  <a:rPr spc="-10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of</a:t>
                </a:r>
                <a:r>
                  <a:rPr spc="-135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71" dirty="0">
                    <a:latin typeface="Calibri" panose="020F0502020204030204" pitchFamily="34" charset="0"/>
                    <a:cs typeface="Calibri" panose="020F0502020204030204" pitchFamily="34" charset="0"/>
                  </a:rPr>
                  <a:t>representation</a:t>
                </a:r>
                <a:r>
                  <a:rPr spc="-64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dirty="0">
                    <a:latin typeface="Calibri" panose="020F0502020204030204" pitchFamily="34" charset="0"/>
                    <a:cs typeface="Calibri" panose="020F0502020204030204" pitchFamily="34" charset="0"/>
                  </a:rPr>
                  <a:t>of</a:t>
                </a:r>
                <a:r>
                  <a:rPr spc="-83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spc="-19" dirty="0">
                    <a:latin typeface="Calibri" panose="020F0502020204030204" pitchFamily="34" charset="0"/>
                    <a:cs typeface="Calibri" panose="020F0502020204030204" pitchFamily="34" charset="0"/>
                  </a:rPr>
                  <a:t>h.</a:t>
                </a:r>
                <a:endParaRPr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716" y="1977463"/>
                <a:ext cx="7681436" cy="4617129"/>
              </a:xfrm>
              <a:prstGeom prst="rect">
                <a:avLst/>
              </a:prstGeom>
              <a:blipFill>
                <a:blip r:embed="rId2"/>
                <a:stretch>
                  <a:fillRect l="-2310" t="-2740" r="-2310" b="-2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09600" y="838200"/>
            <a:ext cx="5940266" cy="829394"/>
          </a:xfrm>
          <a:prstGeom prst="rect">
            <a:avLst/>
          </a:prstGeom>
        </p:spPr>
        <p:txBody>
          <a:bodyPr vert="horz" wrap="square" lIns="0" tIns="56198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 marR="3810">
              <a:lnSpc>
                <a:spcPts val="2918"/>
              </a:lnSpc>
              <a:spcBef>
                <a:spcPts val="443"/>
              </a:spcBef>
            </a:pPr>
            <a:r>
              <a:rPr sz="3600" spc="-176" dirty="0">
                <a:solidFill>
                  <a:srgbClr val="C00000"/>
                </a:solidFill>
              </a:rPr>
              <a:t>From</a:t>
            </a:r>
            <a:r>
              <a:rPr sz="3600" spc="-105" dirty="0">
                <a:solidFill>
                  <a:srgbClr val="C00000"/>
                </a:solidFill>
              </a:rPr>
              <a:t> </a:t>
            </a:r>
            <a:r>
              <a:rPr sz="3600" spc="-153" dirty="0">
                <a:solidFill>
                  <a:srgbClr val="C00000"/>
                </a:solidFill>
              </a:rPr>
              <a:t>Learning</a:t>
            </a:r>
            <a:r>
              <a:rPr sz="3600" spc="-146" dirty="0">
                <a:solidFill>
                  <a:srgbClr val="C00000"/>
                </a:solidFill>
              </a:rPr>
              <a:t> </a:t>
            </a:r>
            <a:r>
              <a:rPr sz="3600" dirty="0">
                <a:solidFill>
                  <a:srgbClr val="C00000"/>
                </a:solidFill>
              </a:rPr>
              <a:t>to</a:t>
            </a:r>
            <a:r>
              <a:rPr sz="3600" spc="-71" dirty="0">
                <a:solidFill>
                  <a:srgbClr val="C00000"/>
                </a:solidFill>
              </a:rPr>
              <a:t> </a:t>
            </a:r>
            <a:r>
              <a:rPr sz="3600" spc="-143" dirty="0">
                <a:solidFill>
                  <a:srgbClr val="C00000"/>
                </a:solidFill>
              </a:rPr>
              <a:t>Cryptography:</a:t>
            </a:r>
            <a:r>
              <a:rPr sz="3600" spc="-75" dirty="0">
                <a:solidFill>
                  <a:srgbClr val="C00000"/>
                </a:solidFill>
              </a:rPr>
              <a:t> </a:t>
            </a:r>
            <a:r>
              <a:rPr sz="3600" spc="-79" dirty="0">
                <a:solidFill>
                  <a:srgbClr val="C00000"/>
                </a:solidFill>
              </a:rPr>
              <a:t>Interesting </a:t>
            </a:r>
            <a:r>
              <a:rPr sz="3600" spc="-210" dirty="0">
                <a:solidFill>
                  <a:srgbClr val="C00000"/>
                </a:solidFill>
              </a:rPr>
              <a:t>Consequences</a:t>
            </a:r>
            <a:endParaRPr sz="3600" dirty="0">
              <a:solidFill>
                <a:srgbClr val="C00000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514350" y="2343151"/>
            <a:ext cx="7867650" cy="2303675"/>
          </a:xfrm>
          <a:prstGeom prst="rect">
            <a:avLst/>
          </a:prstGeom>
        </p:spPr>
        <p:txBody>
          <a:bodyPr vert="horz" wrap="square" lIns="0" tIns="46196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80022" marR="60960" indent="-170497">
              <a:lnSpc>
                <a:spcPts val="2273"/>
              </a:lnSpc>
              <a:spcBef>
                <a:spcPts val="200"/>
              </a:spcBef>
              <a:spcAft>
                <a:spcPts val="200"/>
              </a:spcAft>
              <a:tabLst>
                <a:tab pos="180975" algn="l"/>
              </a:tabLst>
            </a:pPr>
            <a:r>
              <a:rPr sz="2800" spc="-319" dirty="0"/>
              <a:t>PRFs</a:t>
            </a:r>
            <a:r>
              <a:rPr sz="2800" spc="-94" dirty="0"/>
              <a:t> </a:t>
            </a:r>
            <a:r>
              <a:rPr sz="2800" spc="-86" dirty="0"/>
              <a:t>cannot</a:t>
            </a:r>
            <a:r>
              <a:rPr sz="2800" spc="-83" dirty="0"/>
              <a:t> </a:t>
            </a:r>
            <a:r>
              <a:rPr sz="2800" spc="-116" dirty="0"/>
              <a:t>be</a:t>
            </a:r>
            <a:r>
              <a:rPr sz="2800" spc="-105" dirty="0"/>
              <a:t> </a:t>
            </a:r>
            <a:r>
              <a:rPr sz="2800" spc="-68" dirty="0"/>
              <a:t>implemented</a:t>
            </a:r>
            <a:r>
              <a:rPr sz="2800" spc="-105" dirty="0"/>
              <a:t> </a:t>
            </a:r>
            <a:r>
              <a:rPr sz="2800" spc="-79" dirty="0"/>
              <a:t>by</a:t>
            </a:r>
            <a:r>
              <a:rPr sz="2800" spc="-116" dirty="0"/>
              <a:t> </a:t>
            </a:r>
            <a:r>
              <a:rPr sz="2800" spc="-60" dirty="0"/>
              <a:t>linear </a:t>
            </a:r>
            <a:r>
              <a:rPr sz="2800" spc="-71" dirty="0"/>
              <a:t>threshold</a:t>
            </a:r>
            <a:r>
              <a:rPr sz="2800" spc="-53" dirty="0"/>
              <a:t> </a:t>
            </a:r>
            <a:r>
              <a:rPr sz="2800" spc="-64" dirty="0"/>
              <a:t>functions</a:t>
            </a:r>
            <a:r>
              <a:rPr sz="2800" spc="-98" dirty="0"/>
              <a:t> </a:t>
            </a:r>
            <a:r>
              <a:rPr sz="2800" spc="-195" dirty="0"/>
              <a:t>as</a:t>
            </a:r>
            <a:r>
              <a:rPr sz="2800" spc="-94" dirty="0"/>
              <a:t> </a:t>
            </a:r>
            <a:r>
              <a:rPr sz="2800" spc="-161" dirty="0"/>
              <a:t>can</a:t>
            </a:r>
            <a:r>
              <a:rPr sz="2800" spc="-53" dirty="0"/>
              <a:t> </a:t>
            </a:r>
            <a:r>
              <a:rPr sz="2800" spc="-19" dirty="0"/>
              <a:t>be </a:t>
            </a:r>
            <a:r>
              <a:rPr sz="2800" spc="-8" dirty="0"/>
              <a:t>learned</a:t>
            </a:r>
          </a:p>
          <a:p>
            <a:pPr>
              <a:spcBef>
                <a:spcPts val="200"/>
              </a:spcBef>
              <a:spcAft>
                <a:spcPts val="200"/>
              </a:spcAft>
              <a:buFont typeface="Arial"/>
              <a:buChar char="•"/>
            </a:pPr>
            <a:endParaRPr sz="2800" spc="-8" dirty="0"/>
          </a:p>
          <a:p>
            <a:pPr marL="180022" marR="3810" indent="-170497">
              <a:lnSpc>
                <a:spcPts val="2273"/>
              </a:lnSpc>
              <a:spcBef>
                <a:spcPts val="200"/>
              </a:spcBef>
              <a:spcAft>
                <a:spcPts val="200"/>
              </a:spcAft>
              <a:tabLst>
                <a:tab pos="180975" algn="l"/>
              </a:tabLst>
            </a:pPr>
            <a:r>
              <a:rPr sz="2800" spc="-344" dirty="0"/>
              <a:t>PRF</a:t>
            </a:r>
            <a:r>
              <a:rPr sz="2800" spc="-79" dirty="0"/>
              <a:t> </a:t>
            </a:r>
            <a:r>
              <a:rPr sz="2800" spc="-86" dirty="0"/>
              <a:t>cannot </a:t>
            </a:r>
            <a:r>
              <a:rPr sz="2800" spc="-90" dirty="0"/>
              <a:t>be</a:t>
            </a:r>
            <a:r>
              <a:rPr sz="2800" spc="-105" dirty="0"/>
              <a:t> </a:t>
            </a:r>
            <a:r>
              <a:rPr sz="2800" spc="-68" dirty="0"/>
              <a:t>implemented</a:t>
            </a:r>
            <a:r>
              <a:rPr sz="2800" spc="-105" dirty="0"/>
              <a:t> by</a:t>
            </a:r>
            <a:r>
              <a:rPr sz="2800" spc="-64" dirty="0"/>
              <a:t> </a:t>
            </a:r>
            <a:r>
              <a:rPr sz="2800" spc="-75" dirty="0"/>
              <a:t>polynomial</a:t>
            </a:r>
            <a:r>
              <a:rPr sz="2800" spc="-79" dirty="0"/>
              <a:t> </a:t>
            </a:r>
            <a:r>
              <a:rPr sz="2800" spc="-153" dirty="0"/>
              <a:t>size</a:t>
            </a:r>
            <a:r>
              <a:rPr sz="2800" spc="-101" dirty="0"/>
              <a:t> </a:t>
            </a:r>
            <a:r>
              <a:rPr sz="2800" spc="-60" dirty="0"/>
              <a:t>formula</a:t>
            </a:r>
            <a:r>
              <a:rPr sz="2800" spc="-64" dirty="0"/>
              <a:t> </a:t>
            </a:r>
            <a:r>
              <a:rPr sz="2800" spc="-45" dirty="0"/>
              <a:t>in</a:t>
            </a:r>
            <a:r>
              <a:rPr sz="2800" spc="-56" dirty="0"/>
              <a:t> </a:t>
            </a:r>
            <a:r>
              <a:rPr sz="2800" spc="-244" dirty="0"/>
              <a:t>DNF</a:t>
            </a:r>
            <a:r>
              <a:rPr sz="2800" spc="-79" dirty="0"/>
              <a:t> </a:t>
            </a:r>
            <a:r>
              <a:rPr sz="2800" spc="-8" dirty="0"/>
              <a:t>form, </a:t>
            </a:r>
            <a:r>
              <a:rPr sz="2800" spc="-191" dirty="0"/>
              <a:t>as</a:t>
            </a:r>
            <a:r>
              <a:rPr sz="2800" spc="-109" dirty="0"/>
              <a:t> </a:t>
            </a:r>
            <a:r>
              <a:rPr sz="2800" spc="-161" dirty="0"/>
              <a:t>can</a:t>
            </a:r>
            <a:r>
              <a:rPr sz="2800" spc="-68" dirty="0"/>
              <a:t> </a:t>
            </a:r>
            <a:r>
              <a:rPr sz="2800" spc="-120" dirty="0"/>
              <a:t>be</a:t>
            </a:r>
            <a:r>
              <a:rPr sz="2800" spc="-116" dirty="0"/>
              <a:t> </a:t>
            </a:r>
            <a:r>
              <a:rPr sz="2800" spc="-86" dirty="0"/>
              <a:t>learned</a:t>
            </a:r>
            <a:r>
              <a:rPr sz="2800" spc="-68" dirty="0"/>
              <a:t> </a:t>
            </a:r>
            <a:r>
              <a:rPr sz="2800" spc="-8" dirty="0"/>
              <a:t>for</a:t>
            </a:r>
            <a:r>
              <a:rPr sz="2800" spc="-71" dirty="0"/>
              <a:t> </a:t>
            </a:r>
            <a:r>
              <a:rPr sz="2800" spc="-45" dirty="0"/>
              <a:t>uniform</a:t>
            </a:r>
            <a:r>
              <a:rPr sz="2800" spc="-101" dirty="0"/>
              <a:t> </a:t>
            </a:r>
            <a:r>
              <a:rPr sz="2800" spc="-8" dirty="0"/>
              <a:t>distribution</a:t>
            </a:r>
          </a:p>
          <a:p>
            <a:pPr>
              <a:spcBef>
                <a:spcPts val="200"/>
              </a:spcBef>
              <a:spcAft>
                <a:spcPts val="200"/>
              </a:spcAft>
              <a:buFont typeface="Arial"/>
              <a:buChar char="•"/>
            </a:pPr>
            <a:endParaRPr spc="-8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19483" y="1219200"/>
            <a:ext cx="6681788" cy="425597"/>
          </a:xfrm>
          <a:prstGeom prst="rect">
            <a:avLst/>
          </a:prstGeom>
        </p:spPr>
        <p:txBody>
          <a:bodyPr vert="horz" wrap="square" lIns="0" tIns="10001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9"/>
              </a:spcBef>
            </a:pPr>
            <a:r>
              <a:rPr sz="2700" spc="-439" dirty="0">
                <a:solidFill>
                  <a:srgbClr val="000000"/>
                </a:solidFill>
              </a:rPr>
              <a:t>PRFs</a:t>
            </a:r>
            <a:r>
              <a:rPr sz="2700" spc="-158" dirty="0">
                <a:solidFill>
                  <a:srgbClr val="000000"/>
                </a:solidFill>
              </a:rPr>
              <a:t> </a:t>
            </a:r>
            <a:r>
              <a:rPr sz="2700" spc="-150" dirty="0">
                <a:solidFill>
                  <a:srgbClr val="000000"/>
                </a:solidFill>
              </a:rPr>
              <a:t>and</a:t>
            </a:r>
            <a:r>
              <a:rPr sz="2700" spc="-139" dirty="0">
                <a:solidFill>
                  <a:srgbClr val="000000"/>
                </a:solidFill>
              </a:rPr>
              <a:t> </a:t>
            </a:r>
            <a:r>
              <a:rPr sz="2700" spc="-146" dirty="0">
                <a:solidFill>
                  <a:srgbClr val="000000"/>
                </a:solidFill>
              </a:rPr>
              <a:t>Learning:</a:t>
            </a:r>
            <a:r>
              <a:rPr sz="2700" spc="-86" dirty="0">
                <a:solidFill>
                  <a:srgbClr val="000000"/>
                </a:solidFill>
              </a:rPr>
              <a:t> </a:t>
            </a:r>
            <a:r>
              <a:rPr sz="2700" spc="-105" dirty="0">
                <a:solidFill>
                  <a:srgbClr val="000000"/>
                </a:solidFill>
              </a:rPr>
              <a:t>Still</a:t>
            </a:r>
            <a:r>
              <a:rPr sz="2700" spc="-94" dirty="0">
                <a:solidFill>
                  <a:srgbClr val="000000"/>
                </a:solidFill>
              </a:rPr>
              <a:t> </a:t>
            </a:r>
            <a:r>
              <a:rPr sz="2700" spc="-120" dirty="0">
                <a:solidFill>
                  <a:srgbClr val="000000"/>
                </a:solidFill>
              </a:rPr>
              <a:t>hard</a:t>
            </a:r>
            <a:r>
              <a:rPr sz="2700" spc="-135" dirty="0">
                <a:solidFill>
                  <a:srgbClr val="000000"/>
                </a:solidFill>
              </a:rPr>
              <a:t> </a:t>
            </a:r>
            <a:r>
              <a:rPr sz="2700" dirty="0">
                <a:solidFill>
                  <a:srgbClr val="000000"/>
                </a:solidFill>
              </a:rPr>
              <a:t>to</a:t>
            </a:r>
            <a:r>
              <a:rPr sz="2700" spc="-143" dirty="0">
                <a:solidFill>
                  <a:srgbClr val="000000"/>
                </a:solidFill>
              </a:rPr>
              <a:t> </a:t>
            </a:r>
            <a:r>
              <a:rPr sz="2700" spc="-176" dirty="0">
                <a:solidFill>
                  <a:srgbClr val="000000"/>
                </a:solidFill>
              </a:rPr>
              <a:t>Learn</a:t>
            </a:r>
            <a:r>
              <a:rPr sz="2700" spc="-135" dirty="0">
                <a:solidFill>
                  <a:srgbClr val="000000"/>
                </a:solidFill>
              </a:rPr>
              <a:t> </a:t>
            </a:r>
            <a:r>
              <a:rPr sz="2700" spc="-169" dirty="0">
                <a:solidFill>
                  <a:srgbClr val="000000"/>
                </a:solidFill>
              </a:rPr>
              <a:t>even</a:t>
            </a:r>
            <a:r>
              <a:rPr sz="2700" spc="-135" dirty="0">
                <a:solidFill>
                  <a:srgbClr val="000000"/>
                </a:solidFill>
              </a:rPr>
              <a:t> </a:t>
            </a:r>
            <a:r>
              <a:rPr sz="2700" spc="-30" dirty="0">
                <a:solidFill>
                  <a:srgbClr val="000000"/>
                </a:solidFill>
              </a:rPr>
              <a:t>when</a:t>
            </a:r>
            <a:endParaRPr sz="27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589103" y="2275284"/>
          <a:ext cx="2571274" cy="2546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1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719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2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PRFs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051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spc="-1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Constrained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2861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778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spc="-1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Aggregate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81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163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sz="1800" spc="10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homomorphic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4766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Related-key</a:t>
                      </a:r>
                      <a:r>
                        <a:rPr sz="1800" spc="16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secure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571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960096" y="2275284"/>
          <a:ext cx="2571274" cy="39423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1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719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Learning</a:t>
                      </a:r>
                      <a:r>
                        <a:rPr sz="2000" spc="-5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2000" spc="-5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HARD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051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1540">
                <a:tc>
                  <a:txBody>
                    <a:bodyPr/>
                    <a:lstStyle/>
                    <a:p>
                      <a:pPr marL="96520" marR="361315">
                        <a:lnSpc>
                          <a:spcPct val="102299"/>
                        </a:lnSpc>
                        <a:spcBef>
                          <a:spcPts val="284"/>
                        </a:spcBef>
                      </a:pP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Can</a:t>
                      </a:r>
                      <a:r>
                        <a:rPr sz="1800" spc="2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label</a:t>
                      </a:r>
                      <a:r>
                        <a:rPr sz="1800" spc="2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some</a:t>
                      </a:r>
                      <a:r>
                        <a:rPr sz="1800" spc="1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800" spc="4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the </a:t>
                      </a: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examples</a:t>
                      </a:r>
                      <a:r>
                        <a:rPr sz="1800" spc="8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800" spc="4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the </a:t>
                      </a: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concept</a:t>
                      </a:r>
                      <a:r>
                        <a:rPr sz="1800" spc="9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yourself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7146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1540">
                <a:tc>
                  <a:txBody>
                    <a:bodyPr/>
                    <a:lstStyle/>
                    <a:p>
                      <a:pPr marL="96520" marR="231140">
                        <a:lnSpc>
                          <a:spcPct val="102299"/>
                        </a:lnSpc>
                        <a:spcBef>
                          <a:spcPts val="295"/>
                        </a:spcBef>
                      </a:pP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Can get</a:t>
                      </a:r>
                      <a:r>
                        <a:rPr sz="1800" spc="3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sums</a:t>
                      </a:r>
                      <a:r>
                        <a:rPr sz="1800" spc="7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800" spc="1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labels </a:t>
                      </a: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sz="1800" spc="5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1800" spc="5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interval</a:t>
                      </a:r>
                      <a:r>
                        <a:rPr sz="1800" spc="-1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you </a:t>
                      </a:r>
                      <a:r>
                        <a:rPr sz="1800" spc="-1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specify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809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96520" marR="1482725">
                        <a:lnSpc>
                          <a:spcPct val="102299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Labels</a:t>
                      </a:r>
                      <a:r>
                        <a:rPr sz="1800" spc="9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satisfy arithmetic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9528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1540">
                <a:tc>
                  <a:txBody>
                    <a:bodyPr/>
                    <a:lstStyle/>
                    <a:p>
                      <a:pPr marL="96520" marR="141605">
                        <a:lnSpc>
                          <a:spcPct val="102299"/>
                        </a:lnSpc>
                        <a:spcBef>
                          <a:spcPts val="325"/>
                        </a:spcBef>
                      </a:pP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Can</a:t>
                      </a:r>
                      <a:r>
                        <a:rPr sz="1800" spc="5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receive</a:t>
                      </a:r>
                      <a:r>
                        <a:rPr sz="1800" spc="6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answers</a:t>
                      </a:r>
                      <a:r>
                        <a:rPr sz="1800" spc="13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to </a:t>
                      </a: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Queries</a:t>
                      </a:r>
                      <a:r>
                        <a:rPr sz="1800" spc="7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sz="1800" spc="15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44536A"/>
                          </a:solidFill>
                          <a:latin typeface="Arial"/>
                          <a:cs typeface="Arial"/>
                        </a:rPr>
                        <a:t>related concepts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956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4286107" y="2860119"/>
            <a:ext cx="576739" cy="233839"/>
            <a:chOff x="5714809" y="2670492"/>
            <a:chExt cx="768985" cy="311785"/>
          </a:xfrm>
        </p:grpSpPr>
        <p:sp>
          <p:nvSpPr>
            <p:cNvPr id="6" name="object 6"/>
            <p:cNvSpPr/>
            <p:nvPr/>
          </p:nvSpPr>
          <p:spPr>
            <a:xfrm>
              <a:off x="5719571" y="2675254"/>
              <a:ext cx="759460" cy="302260"/>
            </a:xfrm>
            <a:custGeom>
              <a:avLst/>
              <a:gdLst/>
              <a:ahLst/>
              <a:cxnLst/>
              <a:rect l="l" t="t" r="r" b="b"/>
              <a:pathLst>
                <a:path w="759460" h="302260">
                  <a:moveTo>
                    <a:pt x="608076" y="0"/>
                  </a:moveTo>
                  <a:lnTo>
                    <a:pt x="608076" y="75437"/>
                  </a:lnTo>
                  <a:lnTo>
                    <a:pt x="150875" y="75437"/>
                  </a:lnTo>
                  <a:lnTo>
                    <a:pt x="150875" y="0"/>
                  </a:lnTo>
                  <a:lnTo>
                    <a:pt x="0" y="151003"/>
                  </a:lnTo>
                  <a:lnTo>
                    <a:pt x="150875" y="301879"/>
                  </a:lnTo>
                  <a:lnTo>
                    <a:pt x="150875" y="226441"/>
                  </a:lnTo>
                  <a:lnTo>
                    <a:pt x="608076" y="226441"/>
                  </a:lnTo>
                  <a:lnTo>
                    <a:pt x="608076" y="301879"/>
                  </a:lnTo>
                  <a:lnTo>
                    <a:pt x="758951" y="151003"/>
                  </a:lnTo>
                  <a:lnTo>
                    <a:pt x="6080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7" name="object 7"/>
            <p:cNvSpPr/>
            <p:nvPr/>
          </p:nvSpPr>
          <p:spPr>
            <a:xfrm>
              <a:off x="5719571" y="2675254"/>
              <a:ext cx="759460" cy="302260"/>
            </a:xfrm>
            <a:custGeom>
              <a:avLst/>
              <a:gdLst/>
              <a:ahLst/>
              <a:cxnLst/>
              <a:rect l="l" t="t" r="r" b="b"/>
              <a:pathLst>
                <a:path w="759460" h="302260">
                  <a:moveTo>
                    <a:pt x="0" y="151003"/>
                  </a:moveTo>
                  <a:lnTo>
                    <a:pt x="150875" y="0"/>
                  </a:lnTo>
                  <a:lnTo>
                    <a:pt x="150875" y="75437"/>
                  </a:lnTo>
                  <a:lnTo>
                    <a:pt x="608076" y="75437"/>
                  </a:lnTo>
                  <a:lnTo>
                    <a:pt x="608076" y="0"/>
                  </a:lnTo>
                  <a:lnTo>
                    <a:pt x="758951" y="151003"/>
                  </a:lnTo>
                  <a:lnTo>
                    <a:pt x="608076" y="301879"/>
                  </a:lnTo>
                  <a:lnTo>
                    <a:pt x="608076" y="226441"/>
                  </a:lnTo>
                  <a:lnTo>
                    <a:pt x="150875" y="226441"/>
                  </a:lnTo>
                  <a:lnTo>
                    <a:pt x="150875" y="301879"/>
                  </a:lnTo>
                  <a:lnTo>
                    <a:pt x="0" y="15100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80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Comic Sans MS"/>
        <a:ea typeface="ＭＳ Ｐゴシック"/>
        <a:cs typeface=""/>
      </a:majorFont>
      <a:minorFont>
        <a:latin typeface="Comic Sans M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22890</TotalTime>
  <Words>4331</Words>
  <Application>Microsoft Macintosh PowerPoint</Application>
  <PresentationFormat>On-screen Show (4:3)</PresentationFormat>
  <Paragraphs>684</Paragraphs>
  <Slides>51</Slides>
  <Notes>40</Notes>
  <HiddenSlides>3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2" baseType="lpstr">
      <vt:lpstr>American Typewriter</vt:lpstr>
      <vt:lpstr>Apple Symbols</vt:lpstr>
      <vt:lpstr>Arial</vt:lpstr>
      <vt:lpstr>Calibri</vt:lpstr>
      <vt:lpstr>Cambria Math</vt:lpstr>
      <vt:lpstr>Comic Sans MS</vt:lpstr>
      <vt:lpstr>STIX Two Math</vt:lpstr>
      <vt:lpstr>Symbol</vt:lpstr>
      <vt:lpstr>Times New Roman</vt:lpstr>
      <vt:lpstr>Wingdings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Theorem: If G is strong-PRG, then F is PRF</vt:lpstr>
      <vt:lpstr>Proof of Security</vt:lpstr>
      <vt:lpstr>PowerPoint Presentation</vt:lpstr>
      <vt:lpstr>PowerPoint Presentation</vt:lpstr>
      <vt:lpstr>And based on even more Reductions</vt:lpstr>
      <vt:lpstr>PowerPoint Presentation</vt:lpstr>
      <vt:lpstr>PowerPoint Presentation</vt:lpstr>
      <vt:lpstr>Prediction Test for Functions?  (analogue to Next-Bit Test)</vt:lpstr>
      <vt:lpstr>Pseudo- Random Permutation (PRP):   Let Hn = {f: {0,1}n -&gt; {0,1}n} all Permutations from n bits to n bits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Computational Hardness of Learning</vt:lpstr>
      <vt:lpstr>[Pitt-Valiant]: Its all about representation</vt:lpstr>
      <vt:lpstr>PRFs  imply Representation Independent Learning is Hard for concepts in P</vt:lpstr>
      <vt:lpstr>From Learning to Cryptography: Interesting Consequences</vt:lpstr>
      <vt:lpstr>PRFs and Learning: Still hard to Learn even when</vt:lpstr>
    </vt:vector>
  </TitlesOfParts>
  <Company>LCS MIT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of the Adversary</dc:title>
  <dc:creator>Theory of Computation</dc:creator>
  <cp:lastModifiedBy>Shafi Goldwasser</cp:lastModifiedBy>
  <cp:revision>949</cp:revision>
  <cp:lastPrinted>2020-09-10T06:01:49Z</cp:lastPrinted>
  <dcterms:created xsi:type="dcterms:W3CDTF">2013-02-27T00:46:17Z</dcterms:created>
  <dcterms:modified xsi:type="dcterms:W3CDTF">2026-09-21T16:55:21Z</dcterms:modified>
</cp:coreProperties>
</file>