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2" r:id="rId2"/>
  </p:sldMasterIdLst>
  <p:notesMasterIdLst>
    <p:notesMasterId r:id="rId49"/>
  </p:notesMasterIdLst>
  <p:handoutMasterIdLst>
    <p:handoutMasterId r:id="rId50"/>
  </p:handoutMasterIdLst>
  <p:sldIdLst>
    <p:sldId id="571" r:id="rId3"/>
    <p:sldId id="1136" r:id="rId4"/>
    <p:sldId id="1174" r:id="rId5"/>
    <p:sldId id="960" r:id="rId6"/>
    <p:sldId id="991" r:id="rId7"/>
    <p:sldId id="1141" r:id="rId8"/>
    <p:sldId id="1144" r:id="rId9"/>
    <p:sldId id="1143" r:id="rId10"/>
    <p:sldId id="1145" r:id="rId11"/>
    <p:sldId id="1146" r:id="rId12"/>
    <p:sldId id="1156" r:id="rId13"/>
    <p:sldId id="1157" r:id="rId14"/>
    <p:sldId id="1149" r:id="rId15"/>
    <p:sldId id="1151" r:id="rId16"/>
    <p:sldId id="1152" r:id="rId17"/>
    <p:sldId id="995" r:id="rId18"/>
    <p:sldId id="1160" r:id="rId19"/>
    <p:sldId id="994" r:id="rId20"/>
    <p:sldId id="1158" r:id="rId21"/>
    <p:sldId id="599" r:id="rId22"/>
    <p:sldId id="1150" r:id="rId23"/>
    <p:sldId id="1176" r:id="rId24"/>
    <p:sldId id="1147" r:id="rId25"/>
    <p:sldId id="297" r:id="rId26"/>
    <p:sldId id="299" r:id="rId27"/>
    <p:sldId id="300" r:id="rId28"/>
    <p:sldId id="301" r:id="rId29"/>
    <p:sldId id="1180" r:id="rId30"/>
    <p:sldId id="1178" r:id="rId31"/>
    <p:sldId id="543" r:id="rId32"/>
    <p:sldId id="1179" r:id="rId33"/>
    <p:sldId id="545" r:id="rId34"/>
    <p:sldId id="547" r:id="rId35"/>
    <p:sldId id="565" r:id="rId36"/>
    <p:sldId id="1166" r:id="rId37"/>
    <p:sldId id="558" r:id="rId38"/>
    <p:sldId id="1161" r:id="rId39"/>
    <p:sldId id="1162" r:id="rId40"/>
    <p:sldId id="1163" r:id="rId41"/>
    <p:sldId id="1164" r:id="rId42"/>
    <p:sldId id="1167" r:id="rId43"/>
    <p:sldId id="1169" r:id="rId44"/>
    <p:sldId id="1154" r:id="rId45"/>
    <p:sldId id="1171" r:id="rId46"/>
    <p:sldId id="1172" r:id="rId47"/>
    <p:sldId id="1170" r:id="rId48"/>
  </p:sldIdLst>
  <p:sldSz cx="9144000" cy="6858000" type="screen4x3"/>
  <p:notesSz cx="6934200" cy="9220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4">
          <p15:clr>
            <a:srgbClr val="A4A3A4"/>
          </p15:clr>
        </p15:guide>
        <p15:guide id="2" pos="218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FFCC"/>
    <a:srgbClr val="008000"/>
    <a:srgbClr val="FF0000"/>
    <a:srgbClr val="3366FF"/>
    <a:srgbClr val="FFFFFF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576"/>
    <p:restoredTop sz="80548" autoAdjust="0"/>
  </p:normalViewPr>
  <p:slideViewPr>
    <p:cSldViewPr>
      <p:cViewPr varScale="1">
        <p:scale>
          <a:sx n="101" d="100"/>
          <a:sy n="101" d="100"/>
        </p:scale>
        <p:origin x="47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85" d="100"/>
        <a:sy n="85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1584" y="-62"/>
      </p:cViewPr>
      <p:guideLst>
        <p:guide orient="horz" pos="2904"/>
        <p:guide pos="218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6725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57" tIns="45629" rIns="91257" bIns="4562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25888" y="0"/>
            <a:ext cx="3006725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57" tIns="45629" rIns="91257" bIns="4562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9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58238"/>
            <a:ext cx="3006725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57" tIns="45629" rIns="91257" bIns="4562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25888" y="8758238"/>
            <a:ext cx="3006725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57" tIns="45629" rIns="91257" bIns="4562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F9A2E8F-7ABF-44F9-86E9-561587CEE7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6725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772" tIns="46386" rIns="92772" bIns="46386" numCol="1" anchor="t" anchorCtr="0" compatLnSpc="1">
            <a:prstTxWarp prst="textNoShape">
              <a:avLst/>
            </a:prstTxWarp>
          </a:bodyPr>
          <a:lstStyle>
            <a:lvl1pPr defTabSz="928414"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27475" y="0"/>
            <a:ext cx="3006725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772" tIns="46386" rIns="92772" bIns="46386" numCol="1" anchor="t" anchorCtr="0" compatLnSpc="1">
            <a:prstTxWarp prst="textNoShape">
              <a:avLst/>
            </a:prstTxWarp>
          </a:bodyPr>
          <a:lstStyle>
            <a:lvl1pPr algn="r" defTabSz="928414"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2050" y="690563"/>
            <a:ext cx="4611688" cy="34591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379913"/>
            <a:ext cx="5083175" cy="41497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772" tIns="46386" rIns="92772" bIns="463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59825"/>
            <a:ext cx="3006725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772" tIns="46386" rIns="92772" bIns="46386" numCol="1" anchor="b" anchorCtr="0" compatLnSpc="1">
            <a:prstTxWarp prst="textNoShape">
              <a:avLst/>
            </a:prstTxWarp>
          </a:bodyPr>
          <a:lstStyle>
            <a:lvl1pPr defTabSz="928414"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7475" y="8759825"/>
            <a:ext cx="3006725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772" tIns="46386" rIns="92772" bIns="46386" numCol="1" anchor="b" anchorCtr="0" compatLnSpc="1">
            <a:prstTxWarp prst="textNoShape">
              <a:avLst/>
            </a:prstTxWarp>
          </a:bodyPr>
          <a:lstStyle>
            <a:lvl1pPr algn="r" defTabSz="927100">
              <a:defRPr sz="1200"/>
            </a:lvl1pPr>
          </a:lstStyle>
          <a:p>
            <a:pPr>
              <a:defRPr/>
            </a:pPr>
            <a:fld id="{723C05C1-84C5-4B39-BB4F-CC8B8F769C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DE5E11C-06A5-47B4-9150-823C84E42849}" type="slidenum">
              <a:rPr lang="en-US" smtClean="0"/>
              <a:pPr eaLnBrk="1" hangingPunct="1"/>
              <a:t>1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3100822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17575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76EE9-BCE4-7138-44B9-7392762E0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22D0CF-E8AC-FD42-0EF3-1822E14870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E3B06A-8B97-B467-1B89-B50E77B05F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E1AA39-5477-E594-5E52-C8180A49C7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1083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23C05C1-84C5-4B39-BB4F-CC8B8F769C80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0140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23C05C1-84C5-4B39-BB4F-CC8B8F769C80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90509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BF589BDD-0DCE-461A-8467-2CAF3FCAB951}" type="slidenum">
              <a:rPr lang="en-US" altLang="en-US" sz="1200">
                <a:latin typeface="Arial" panose="020B0604020202020204" pitchFamily="34" charset="0"/>
              </a:rPr>
              <a:pPr eaLnBrk="1" hangingPunct="1"/>
              <a:t>16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6992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BF589BDD-0DCE-461A-8467-2CAF3FCAB951}" type="slidenum">
              <a:rPr lang="en-US" altLang="en-US" sz="1200">
                <a:latin typeface="Arial" panose="020B0604020202020204" pitchFamily="34" charset="0"/>
              </a:rPr>
              <a:pPr eaLnBrk="1" hangingPunct="1"/>
              <a:t>17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2094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BF589BDD-0DCE-461A-8467-2CAF3FCAB951}" type="slidenum">
              <a:rPr lang="en-US" altLang="en-US" sz="1200">
                <a:latin typeface="Arial" panose="020B0604020202020204" pitchFamily="34" charset="0"/>
              </a:rPr>
              <a:pPr eaLnBrk="1" hangingPunct="1"/>
              <a:t>18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3878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A3EBE8A7-B0B6-4ABF-B508-B72332E8C3D4}" type="slidenum">
              <a:rPr lang="en-US" altLang="en-US" sz="1200">
                <a:latin typeface="Arial" panose="020B0604020202020204" pitchFamily="34" charset="0"/>
              </a:rPr>
              <a:pPr eaLnBrk="1" hangingPunct="1"/>
              <a:t>19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9007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  <a:p>
            <a:pPr marL="228600" indent="-228600">
              <a:buAutoNum type="arabicPeriod"/>
            </a:pPr>
            <a:r>
              <a:rPr lang="en-US" baseline="0" dirty="0"/>
              <a:t>By def of how D works</a:t>
            </a:r>
          </a:p>
          <a:p>
            <a:pPr marL="228600" indent="-228600">
              <a:buAutoNum type="arabicPeriod"/>
            </a:pPr>
            <a:r>
              <a:rPr lang="en-US" baseline="0" dirty="0"/>
              <a:t>Since b is random</a:t>
            </a:r>
          </a:p>
          <a:p>
            <a:pPr marL="228600" indent="-228600">
              <a:buAutoNum type="arabicPeriod"/>
            </a:pPr>
            <a:r>
              <a:rPr lang="en-US" baseline="0" dirty="0"/>
              <a:t>Syntactic</a:t>
            </a:r>
          </a:p>
          <a:p>
            <a:pPr marL="228600" indent="-228600">
              <a:buAutoNum type="arabicPeriod"/>
            </a:pPr>
            <a:r>
              <a:rPr lang="en-US" baseline="0" dirty="0"/>
              <a:t>Since </a:t>
            </a:r>
            <a:r>
              <a:rPr lang="en-US" baseline="0" dirty="0" err="1"/>
              <a:t>pr</a:t>
            </a:r>
            <a:r>
              <a:rPr lang="en-US" baseline="0" dirty="0"/>
              <a:t>[D(..)=0] = 1 – </a:t>
            </a:r>
            <a:r>
              <a:rPr lang="en-US" baseline="0" dirty="0" err="1"/>
              <a:t>pr</a:t>
            </a:r>
            <a:r>
              <a:rPr lang="en-US" baseline="0" dirty="0"/>
              <a:t>[D(..) = 1]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30541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AF5BA-7AB2-9C7A-6D55-D7D178572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6B1E14-41EF-3F49-24CC-E880E5AB95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499DFE-6D18-4C7B-00A1-7F605054B4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CD5B8A-22CF-F4EB-2D16-3ADCE2E9C3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29320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8C13DC-EB30-4E7B-9A79-FF6A33A169FE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31972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5BBC0-E359-9585-C46E-AF52E99B9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3A8892-530A-8AB2-4EE3-8445EF0CD3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A580F4-5618-1579-5E6A-F4CF3F06F4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85A316-F5C0-430E-0D2F-2C942756E4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68744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20868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594C-EFFA-C7AB-7E16-E63CB3439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CB68E2-F613-318D-0788-4C65B2FE92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6C0042-0A9D-E21A-870D-80C4707770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283198-EA15-C5E4-0FE3-4D888164C1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02767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53988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68368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03683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11928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89849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89081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17622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5697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53603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1961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49211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90378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92528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58413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8984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709FD5-483D-441E-8A4E-A8ECAE7A8F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6009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2BF1BD-F626-47C1-BBF3-A3BE37C840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0917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207DFF-FE07-47DD-B076-2C48C9A108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8782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E08776-0F8C-40A7-8647-EFA45DE146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1976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03DA8B-38D5-4206-A305-5AC0AA8D55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947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D87D42-31C2-40A9-ACF0-6B52B9DD72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4729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9137A5-1E94-4A41-8D1E-5A1BB34578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9864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0C1CE3-BBAB-4CAD-96AB-4B44F7E175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9035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B2DF1-197C-4E42-A66A-D1F012AC5E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4928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495C5F-0F50-4895-B050-3DC8A34C0B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9065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152761-3F43-43C1-B40C-96384808D3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45798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46950-5E82-44F5-A78D-4712FEE950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7071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C6B89-2C45-49D9-80A7-68FF0E9778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2446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2026-09-15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54496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2026-09-15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17737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2026-09-15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2167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2026-09-15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851013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2026-09-15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10732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2026-09-15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63915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2026-09-15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077509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2026-09-15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5271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2026-09-15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386421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2026-09-15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32647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2026-09-15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6572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F8D58E9-2269-452D-80B1-5E4570EADE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omic Sans MS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omic Sans MS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omic Sans MS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omic Sans MS" charset="0"/>
          <a:ea typeface="MS PGothic" pitchFamily="34" charset="-128"/>
          <a:cs typeface="MS PGothic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omic Sans MS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omic Sans MS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omic Sans MS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omic Sans MS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B9363-F440-4E1D-B0AF-94655AD61F33}" type="datetimeFigureOut">
              <a:rPr lang="en-CA" smtClean="0"/>
              <a:t>2026-09-15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5344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5.png"/><Relationship Id="rId7" Type="http://schemas.openxmlformats.org/officeDocument/2006/relationships/image" Target="../media/image2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5.png"/><Relationship Id="rId7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3.png"/><Relationship Id="rId10" Type="http://schemas.openxmlformats.org/officeDocument/2006/relationships/image" Target="../media/image26.png"/><Relationship Id="rId4" Type="http://schemas.openxmlformats.org/officeDocument/2006/relationships/image" Target="../media/image14.png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5.png"/><Relationship Id="rId7" Type="http://schemas.openxmlformats.org/officeDocument/2006/relationships/image" Target="../media/image17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3.png"/><Relationship Id="rId10" Type="http://schemas.openxmlformats.org/officeDocument/2006/relationships/image" Target="../media/image29.png"/><Relationship Id="rId4" Type="http://schemas.openxmlformats.org/officeDocument/2006/relationships/image" Target="../media/image166.pn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gif"/><Relationship Id="rId5" Type="http://schemas.openxmlformats.org/officeDocument/2006/relationships/image" Target="../media/image25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25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5" Type="http://schemas.openxmlformats.org/officeDocument/2006/relationships/image" Target="../media/image6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34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10" Type="http://schemas.openxmlformats.org/officeDocument/2006/relationships/image" Target="../media/image65.png"/><Relationship Id="rId4" Type="http://schemas.openxmlformats.org/officeDocument/2006/relationships/image" Target="../media/image71.png"/><Relationship Id="rId9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png"/><Relationship Id="rId5" Type="http://schemas.openxmlformats.org/officeDocument/2006/relationships/image" Target="../media/image780.png"/><Relationship Id="rId4" Type="http://schemas.openxmlformats.org/officeDocument/2006/relationships/image" Target="../media/image77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8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png"/><Relationship Id="rId5" Type="http://schemas.openxmlformats.org/officeDocument/2006/relationships/image" Target="../media/image810.png"/><Relationship Id="rId4" Type="http://schemas.openxmlformats.org/officeDocument/2006/relationships/image" Target="../media/image80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88.png"/><Relationship Id="rId3" Type="http://schemas.openxmlformats.org/officeDocument/2006/relationships/image" Target="../media/image82.png"/><Relationship Id="rId7" Type="http://schemas.openxmlformats.org/officeDocument/2006/relationships/image" Target="../media/image84.png"/><Relationship Id="rId12" Type="http://schemas.openxmlformats.org/officeDocument/2006/relationships/image" Target="NUL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87.png"/><Relationship Id="rId5" Type="http://schemas.openxmlformats.org/officeDocument/2006/relationships/image" Target="NULL"/><Relationship Id="rId15" Type="http://schemas.openxmlformats.org/officeDocument/2006/relationships/image" Target="../media/image89.png"/><Relationship Id="rId10" Type="http://schemas.openxmlformats.org/officeDocument/2006/relationships/image" Target="../media/image86.png"/><Relationship Id="rId4" Type="http://schemas.openxmlformats.org/officeDocument/2006/relationships/image" Target="../media/image830.png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880.png"/><Relationship Id="rId3" Type="http://schemas.openxmlformats.org/officeDocument/2006/relationships/image" Target="../media/image830.png"/><Relationship Id="rId7" Type="http://schemas.openxmlformats.org/officeDocument/2006/relationships/image" Target="../media/image84.png"/><Relationship Id="rId12" Type="http://schemas.openxmlformats.org/officeDocument/2006/relationships/image" Target="NUL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87.png"/><Relationship Id="rId5" Type="http://schemas.openxmlformats.org/officeDocument/2006/relationships/image" Target="NULL"/><Relationship Id="rId15" Type="http://schemas.openxmlformats.org/officeDocument/2006/relationships/image" Target="../media/image89.png"/><Relationship Id="rId10" Type="http://schemas.openxmlformats.org/officeDocument/2006/relationships/image" Target="../media/image86.png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100.png"/><Relationship Id="rId18" Type="http://schemas.openxmlformats.org/officeDocument/2006/relationships/image" Target="../media/image10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12" Type="http://schemas.openxmlformats.org/officeDocument/2006/relationships/image" Target="../media/image99.png"/><Relationship Id="rId17" Type="http://schemas.openxmlformats.org/officeDocument/2006/relationships/image" Target="../media/image104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10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5" Type="http://schemas.openxmlformats.org/officeDocument/2006/relationships/image" Target="../media/image102.png"/><Relationship Id="rId10" Type="http://schemas.openxmlformats.org/officeDocument/2006/relationships/image" Target="../media/image97.png"/><Relationship Id="rId19" Type="http://schemas.openxmlformats.org/officeDocument/2006/relationships/image" Target="../media/image106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Relationship Id="rId14" Type="http://schemas.openxmlformats.org/officeDocument/2006/relationships/image" Target="../media/image10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image" Target="../media/image97.png"/><Relationship Id="rId18" Type="http://schemas.openxmlformats.org/officeDocument/2006/relationships/image" Target="../media/image105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12" Type="http://schemas.openxmlformats.org/officeDocument/2006/relationships/image" Target="../media/image96.png"/><Relationship Id="rId17" Type="http://schemas.openxmlformats.org/officeDocument/2006/relationships/image" Target="../media/image101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10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9.png"/><Relationship Id="rId11" Type="http://schemas.openxmlformats.org/officeDocument/2006/relationships/image" Target="../media/image95.png"/><Relationship Id="rId5" Type="http://schemas.openxmlformats.org/officeDocument/2006/relationships/image" Target="../media/image90.png"/><Relationship Id="rId15" Type="http://schemas.openxmlformats.org/officeDocument/2006/relationships/image" Target="../media/image99.png"/><Relationship Id="rId10" Type="http://schemas.openxmlformats.org/officeDocument/2006/relationships/image" Target="../media/image94.png"/><Relationship Id="rId19" Type="http://schemas.openxmlformats.org/officeDocument/2006/relationships/image" Target="../media/image106.png"/><Relationship Id="rId4" Type="http://schemas.openxmlformats.org/officeDocument/2006/relationships/image" Target="../media/image108.png"/><Relationship Id="rId9" Type="http://schemas.openxmlformats.org/officeDocument/2006/relationships/image" Target="../media/image93.png"/><Relationship Id="rId14" Type="http://schemas.openxmlformats.org/officeDocument/2006/relationships/image" Target="../media/image9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13" Type="http://schemas.openxmlformats.org/officeDocument/2006/relationships/image" Target="../media/image97.png"/><Relationship Id="rId18" Type="http://schemas.openxmlformats.org/officeDocument/2006/relationships/image" Target="../media/image105.png"/><Relationship Id="rId3" Type="http://schemas.openxmlformats.org/officeDocument/2006/relationships/image" Target="../media/image113.png"/><Relationship Id="rId7" Type="http://schemas.openxmlformats.org/officeDocument/2006/relationships/image" Target="../media/image116.png"/><Relationship Id="rId12" Type="http://schemas.openxmlformats.org/officeDocument/2006/relationships/image" Target="../media/image96.png"/><Relationship Id="rId17" Type="http://schemas.openxmlformats.org/officeDocument/2006/relationships/image" Target="../media/image101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10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5.png"/><Relationship Id="rId11" Type="http://schemas.openxmlformats.org/officeDocument/2006/relationships/image" Target="../media/image95.png"/><Relationship Id="rId5" Type="http://schemas.openxmlformats.org/officeDocument/2006/relationships/image" Target="../media/image90.png"/><Relationship Id="rId15" Type="http://schemas.openxmlformats.org/officeDocument/2006/relationships/image" Target="../media/image99.png"/><Relationship Id="rId10" Type="http://schemas.openxmlformats.org/officeDocument/2006/relationships/image" Target="../media/image94.png"/><Relationship Id="rId19" Type="http://schemas.openxmlformats.org/officeDocument/2006/relationships/image" Target="../media/image106.png"/><Relationship Id="rId4" Type="http://schemas.openxmlformats.org/officeDocument/2006/relationships/image" Target="../media/image114.png"/><Relationship Id="rId9" Type="http://schemas.openxmlformats.org/officeDocument/2006/relationships/image" Target="../media/image93.png"/><Relationship Id="rId14" Type="http://schemas.openxmlformats.org/officeDocument/2006/relationships/image" Target="../media/image9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13" Type="http://schemas.openxmlformats.org/officeDocument/2006/relationships/image" Target="../media/image127.png"/><Relationship Id="rId18" Type="http://schemas.openxmlformats.org/officeDocument/2006/relationships/image" Target="../media/image132.png"/><Relationship Id="rId3" Type="http://schemas.openxmlformats.org/officeDocument/2006/relationships/image" Target="../media/image90.png"/><Relationship Id="rId7" Type="http://schemas.openxmlformats.org/officeDocument/2006/relationships/image" Target="../media/image121.png"/><Relationship Id="rId12" Type="http://schemas.openxmlformats.org/officeDocument/2006/relationships/image" Target="../media/image126.png"/><Relationship Id="rId17" Type="http://schemas.openxmlformats.org/officeDocument/2006/relationships/image" Target="../media/image131.pn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130.png"/><Relationship Id="rId20" Type="http://schemas.openxmlformats.org/officeDocument/2006/relationships/image" Target="../media/image9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png"/><Relationship Id="rId11" Type="http://schemas.openxmlformats.org/officeDocument/2006/relationships/image" Target="../media/image125.png"/><Relationship Id="rId5" Type="http://schemas.openxmlformats.org/officeDocument/2006/relationships/image" Target="../media/image119.png"/><Relationship Id="rId15" Type="http://schemas.openxmlformats.org/officeDocument/2006/relationships/image" Target="../media/image129.png"/><Relationship Id="rId10" Type="http://schemas.openxmlformats.org/officeDocument/2006/relationships/image" Target="../media/image124.png"/><Relationship Id="rId19" Type="http://schemas.openxmlformats.org/officeDocument/2006/relationships/image" Target="../media/image133.png"/><Relationship Id="rId4" Type="http://schemas.openxmlformats.org/officeDocument/2006/relationships/image" Target="../media/image118.png"/><Relationship Id="rId9" Type="http://schemas.openxmlformats.org/officeDocument/2006/relationships/image" Target="../media/image123.png"/><Relationship Id="rId14" Type="http://schemas.openxmlformats.org/officeDocument/2006/relationships/image" Target="../media/image128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13" Type="http://schemas.openxmlformats.org/officeDocument/2006/relationships/image" Target="../media/image127.png"/><Relationship Id="rId18" Type="http://schemas.openxmlformats.org/officeDocument/2006/relationships/image" Target="../media/image139.png"/><Relationship Id="rId3" Type="http://schemas.openxmlformats.org/officeDocument/2006/relationships/image" Target="../media/image90.png"/><Relationship Id="rId21" Type="http://schemas.openxmlformats.org/officeDocument/2006/relationships/image" Target="../media/image111.jpeg"/><Relationship Id="rId7" Type="http://schemas.openxmlformats.org/officeDocument/2006/relationships/image" Target="../media/image121.png"/><Relationship Id="rId12" Type="http://schemas.openxmlformats.org/officeDocument/2006/relationships/image" Target="../media/image136.png"/><Relationship Id="rId17" Type="http://schemas.openxmlformats.org/officeDocument/2006/relationships/image" Target="../media/image131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138.png"/><Relationship Id="rId20" Type="http://schemas.openxmlformats.org/officeDocument/2006/relationships/image" Target="../media/image9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png"/><Relationship Id="rId11" Type="http://schemas.openxmlformats.org/officeDocument/2006/relationships/image" Target="../media/image135.png"/><Relationship Id="rId5" Type="http://schemas.openxmlformats.org/officeDocument/2006/relationships/image" Target="../media/image119.png"/><Relationship Id="rId15" Type="http://schemas.openxmlformats.org/officeDocument/2006/relationships/image" Target="../media/image137.png"/><Relationship Id="rId10" Type="http://schemas.openxmlformats.org/officeDocument/2006/relationships/image" Target="../media/image124.png"/><Relationship Id="rId19" Type="http://schemas.openxmlformats.org/officeDocument/2006/relationships/image" Target="../media/image110.png"/><Relationship Id="rId4" Type="http://schemas.openxmlformats.org/officeDocument/2006/relationships/image" Target="../media/image118.png"/><Relationship Id="rId9" Type="http://schemas.openxmlformats.org/officeDocument/2006/relationships/image" Target="../media/image123.png"/><Relationship Id="rId14" Type="http://schemas.openxmlformats.org/officeDocument/2006/relationships/image" Target="../media/image128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13" Type="http://schemas.openxmlformats.org/officeDocument/2006/relationships/image" Target="../media/image152.png"/><Relationship Id="rId3" Type="http://schemas.openxmlformats.org/officeDocument/2006/relationships/image" Target="../media/image142.png"/><Relationship Id="rId7" Type="http://schemas.openxmlformats.org/officeDocument/2006/relationships/image" Target="../media/image146.png"/><Relationship Id="rId12" Type="http://schemas.openxmlformats.org/officeDocument/2006/relationships/image" Target="../media/image134.pn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1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5.png"/><Relationship Id="rId11" Type="http://schemas.openxmlformats.org/officeDocument/2006/relationships/image" Target="../media/image150.png"/><Relationship Id="rId5" Type="http://schemas.openxmlformats.org/officeDocument/2006/relationships/image" Target="../media/image144.png"/><Relationship Id="rId15" Type="http://schemas.openxmlformats.org/officeDocument/2006/relationships/image" Target="../media/image141.png"/><Relationship Id="rId10" Type="http://schemas.openxmlformats.org/officeDocument/2006/relationships/image" Target="../media/image149.png"/><Relationship Id="rId4" Type="http://schemas.openxmlformats.org/officeDocument/2006/relationships/image" Target="../media/image143.png"/><Relationship Id="rId9" Type="http://schemas.openxmlformats.org/officeDocument/2006/relationships/image" Target="../media/image148.png"/><Relationship Id="rId14" Type="http://schemas.openxmlformats.org/officeDocument/2006/relationships/image" Target="../media/image14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png"/><Relationship Id="rId3" Type="http://schemas.openxmlformats.org/officeDocument/2006/relationships/image" Target="../media/image156.png"/><Relationship Id="rId7" Type="http://schemas.openxmlformats.org/officeDocument/2006/relationships/image" Target="../media/image16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1.png"/><Relationship Id="rId5" Type="http://schemas.openxmlformats.org/officeDocument/2006/relationships/image" Target="../media/image158.png"/><Relationship Id="rId4" Type="http://schemas.openxmlformats.org/officeDocument/2006/relationships/image" Target="../media/image157.png"/><Relationship Id="rId9" Type="http://schemas.openxmlformats.org/officeDocument/2006/relationships/image" Target="../media/image16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png"/><Relationship Id="rId3" Type="http://schemas.openxmlformats.org/officeDocument/2006/relationships/image" Target="../media/image158.png"/><Relationship Id="rId7" Type="http://schemas.openxmlformats.org/officeDocument/2006/relationships/image" Target="../media/image16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1.png"/><Relationship Id="rId5" Type="http://schemas.openxmlformats.org/officeDocument/2006/relationships/image" Target="../media/image160.png"/><Relationship Id="rId10" Type="http://schemas.openxmlformats.org/officeDocument/2006/relationships/image" Target="../media/image165.png"/><Relationship Id="rId4" Type="http://schemas.openxmlformats.org/officeDocument/2006/relationships/image" Target="../media/image1100.png"/><Relationship Id="rId9" Type="http://schemas.openxmlformats.org/officeDocument/2006/relationships/image" Target="../media/image16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png"/><Relationship Id="rId13" Type="http://schemas.openxmlformats.org/officeDocument/2006/relationships/image" Target="../media/image176.png"/><Relationship Id="rId3" Type="http://schemas.openxmlformats.org/officeDocument/2006/relationships/image" Target="../media/image1340.png"/><Relationship Id="rId7" Type="http://schemas.openxmlformats.org/officeDocument/2006/relationships/image" Target="../media/image170.png"/><Relationship Id="rId12" Type="http://schemas.openxmlformats.org/officeDocument/2006/relationships/image" Target="../media/image17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00.png"/><Relationship Id="rId11" Type="http://schemas.openxmlformats.org/officeDocument/2006/relationships/image" Target="../media/image174.png"/><Relationship Id="rId5" Type="http://schemas.openxmlformats.org/officeDocument/2006/relationships/image" Target="../media/image168.png"/><Relationship Id="rId15" Type="http://schemas.openxmlformats.org/officeDocument/2006/relationships/image" Target="../media/image178.png"/><Relationship Id="rId10" Type="http://schemas.openxmlformats.org/officeDocument/2006/relationships/image" Target="../media/image173.png"/><Relationship Id="rId4" Type="http://schemas.openxmlformats.org/officeDocument/2006/relationships/image" Target="../media/image167.png"/><Relationship Id="rId9" Type="http://schemas.openxmlformats.org/officeDocument/2006/relationships/image" Target="../media/image172.png"/><Relationship Id="rId14" Type="http://schemas.openxmlformats.org/officeDocument/2006/relationships/image" Target="../media/image177.png"/></Relationships>
</file>

<file path=ppt/slides/_rels/slide4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7.png"/><Relationship Id="rId3" Type="http://schemas.openxmlformats.org/officeDocument/2006/relationships/image" Target="../media/image900.png"/><Relationship Id="rId7" Type="http://schemas.openxmlformats.org/officeDocument/2006/relationships/image" Target="../media/image183.png"/><Relationship Id="rId12" Type="http://schemas.openxmlformats.org/officeDocument/2006/relationships/image" Target="../media/image18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2.png"/><Relationship Id="rId11" Type="http://schemas.openxmlformats.org/officeDocument/2006/relationships/image" Target="../media/image185.png"/><Relationship Id="rId5" Type="http://schemas.openxmlformats.org/officeDocument/2006/relationships/image" Target="../media/image181.png"/><Relationship Id="rId10" Type="http://schemas.openxmlformats.org/officeDocument/2006/relationships/image" Target="../media/image184.png"/><Relationship Id="rId4" Type="http://schemas.openxmlformats.org/officeDocument/2006/relationships/image" Target="../media/image180.png"/><Relationship Id="rId9" Type="http://schemas.openxmlformats.org/officeDocument/2006/relationships/image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6"/>
          <p:cNvSpPr>
            <a:spLocks noChangeArrowheads="1"/>
          </p:cNvSpPr>
          <p:nvPr/>
        </p:nvSpPr>
        <p:spPr bwMode="auto">
          <a:xfrm>
            <a:off x="396652" y="188640"/>
            <a:ext cx="8458200" cy="1709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/>
            <a:r>
              <a:rPr lang="en-US" sz="4400" b="1" dirty="0">
                <a:solidFill>
                  <a:srgbClr val="1A17A5"/>
                </a:solidFill>
                <a:latin typeface="Calibri" pitchFamily="34" charset="0"/>
              </a:rPr>
              <a:t>MIT 6.875/6.5620/18.425</a:t>
            </a:r>
          </a:p>
        </p:txBody>
      </p:sp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1360884" y="3682752"/>
            <a:ext cx="6400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4000" b="1" dirty="0">
                <a:solidFill>
                  <a:srgbClr val="891637"/>
                </a:solidFill>
                <a:latin typeface="Calibri" pitchFamily="34" charset="0"/>
              </a:rPr>
              <a:t>Lecture 3</a:t>
            </a:r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1094184" y="2996952"/>
            <a:ext cx="6934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4000" b="1" dirty="0">
                <a:solidFill>
                  <a:srgbClr val="891637"/>
                </a:solidFill>
                <a:latin typeface="Calibri" pitchFamily="34" charset="0"/>
              </a:rPr>
              <a:t>Foundations of Cryptography</a:t>
            </a:r>
          </a:p>
        </p:txBody>
      </p:sp>
    </p:spTree>
    <p:extLst>
      <p:ext uri="{BB962C8B-B14F-4D97-AF65-F5344CB8AC3E}">
        <p14:creationId xmlns:p14="http://schemas.microsoft.com/office/powerpoint/2010/main" val="428320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/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Lecture 2 Recap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C6E25A4-376F-324D-8213-6806C2E18173}"/>
              </a:ext>
            </a:extLst>
          </p:cNvPr>
          <p:cNvSpPr>
            <a:spLocks/>
          </p:cNvSpPr>
          <p:nvPr/>
        </p:nvSpPr>
        <p:spPr bwMode="auto">
          <a:xfrm>
            <a:off x="353888" y="1124744"/>
            <a:ext cx="8610600" cy="93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CC"/>
              </a:buClr>
              <a:buFont typeface="Wingdings" pitchFamily="2" charset="2"/>
              <a:buChar char="t"/>
            </a:pPr>
            <a:r>
              <a:rPr lang="en-US" altLang="en-US" sz="2400" i="1" dirty="0">
                <a:solidFill>
                  <a:srgbClr val="C00000"/>
                </a:solidFill>
                <a:cs typeface="Arial" charset="0"/>
              </a:rPr>
              <a:t>Computational</a:t>
            </a:r>
            <a:r>
              <a:rPr lang="en-US" altLang="en-US" sz="2400" i="1" dirty="0">
                <a:cs typeface="Arial" charset="0"/>
              </a:rPr>
              <a:t> Indistinguishability</a:t>
            </a:r>
            <a:r>
              <a:rPr lang="en-US" altLang="en-US" sz="2400" dirty="0">
                <a:cs typeface="Arial" charset="0"/>
              </a:rPr>
              <a:t>: </a:t>
            </a:r>
            <a:br>
              <a:rPr lang="en-US" altLang="en-US" sz="2400" dirty="0">
                <a:cs typeface="Arial" charset="0"/>
              </a:rPr>
            </a:br>
            <a:r>
              <a:rPr lang="en-US" altLang="en-US" sz="2400" dirty="0">
                <a:cs typeface="Arial" charset="0"/>
              </a:rPr>
              <a:t>  a new definition of security for secret-key encryption.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ABB0C31-A842-3F47-B8C2-263750A31364}"/>
              </a:ext>
            </a:extLst>
          </p:cNvPr>
          <p:cNvSpPr>
            <a:spLocks/>
          </p:cNvSpPr>
          <p:nvPr/>
        </p:nvSpPr>
        <p:spPr bwMode="auto">
          <a:xfrm>
            <a:off x="353888" y="2590800"/>
            <a:ext cx="8292480" cy="55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CC"/>
              </a:buClr>
              <a:buFont typeface="Wingdings" pitchFamily="2" charset="2"/>
              <a:buChar char="t"/>
            </a:pPr>
            <a:r>
              <a:rPr lang="en-US" altLang="en-US" sz="2400" i="1" dirty="0">
                <a:cs typeface="Arial" charset="0"/>
              </a:rPr>
              <a:t>Consequence</a:t>
            </a:r>
            <a:r>
              <a:rPr lang="en-US" altLang="en-US" sz="2400" dirty="0">
                <a:cs typeface="Arial" charset="0"/>
              </a:rPr>
              <a:t>: Shannon’s impossibility no longer applies!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7934502C-3AA7-6B45-AE6F-51E02624A2F7}"/>
              </a:ext>
            </a:extLst>
          </p:cNvPr>
          <p:cNvSpPr>
            <a:spLocks/>
          </p:cNvSpPr>
          <p:nvPr/>
        </p:nvSpPr>
        <p:spPr bwMode="auto">
          <a:xfrm>
            <a:off x="353888" y="3371056"/>
            <a:ext cx="8292480" cy="55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CC"/>
              </a:buClr>
              <a:buFont typeface="Wingdings" pitchFamily="2" charset="2"/>
              <a:buChar char="t"/>
            </a:pPr>
            <a:r>
              <a:rPr lang="en-US" altLang="en-US" sz="2400" i="1" dirty="0">
                <a:cs typeface="Arial" charset="0"/>
              </a:rPr>
              <a:t>New Notion</a:t>
            </a:r>
            <a:r>
              <a:rPr lang="en-US" altLang="en-US" sz="2400" dirty="0">
                <a:cs typeface="Arial" charset="0"/>
              </a:rPr>
              <a:t>: Pseudorandom Generator (</a:t>
            </a:r>
            <a:r>
              <a:rPr lang="en-US" altLang="en-US" sz="2400" dirty="0">
                <a:solidFill>
                  <a:srgbClr val="C00000"/>
                </a:solidFill>
                <a:cs typeface="Arial" charset="0"/>
              </a:rPr>
              <a:t>PRG</a:t>
            </a:r>
            <a:r>
              <a:rPr lang="en-US" altLang="en-US" sz="2400" dirty="0">
                <a:cs typeface="Arial" charset="0"/>
              </a:rPr>
              <a:t>) which</a:t>
            </a:r>
          </a:p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dirty="0">
                <a:cs typeface="Arial" charset="0"/>
              </a:rPr>
              <a:t>Passes all </a:t>
            </a:r>
            <a:r>
              <a:rPr lang="en-US" altLang="en-US" dirty="0">
                <a:solidFill>
                  <a:srgbClr val="C00000"/>
                </a:solidFill>
                <a:cs typeface="Arial" charset="0"/>
              </a:rPr>
              <a:t>statistical tests</a:t>
            </a:r>
          </a:p>
          <a:p>
            <a:pPr marL="0" indent="0">
              <a:spcBef>
                <a:spcPct val="20000"/>
              </a:spcBef>
              <a:buClr>
                <a:srgbClr val="0000CC"/>
              </a:buClr>
            </a:pPr>
            <a:endParaRPr lang="en-US" altLang="en-US" dirty="0"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Content Placeholder 2">
                <a:extLst>
                  <a:ext uri="{FF2B5EF4-FFF2-40B4-BE49-F238E27FC236}">
                    <a16:creationId xmlns:a16="http://schemas.microsoft.com/office/drawing/2014/main" id="{0213F46F-485D-5B41-86DE-59E7D04842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288" y="4323014"/>
                <a:ext cx="8763000" cy="990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20000"/>
                  </a:spcBef>
                  <a:buClr>
                    <a:srgbClr val="0000CC"/>
                  </a:buClr>
                  <a:buFont typeface="Wingdings" pitchFamily="2" charset="2"/>
                  <a:buChar char="t"/>
                </a:pPr>
                <a:r>
                  <a:rPr lang="en-US" altLang="en-US" sz="2400" i="1" dirty="0">
                    <a:cs typeface="Arial" charset="0"/>
                  </a:rPr>
                  <a:t>PRG </a:t>
                </a:r>
                <a14:m>
                  <m:oMath xmlns:m="http://schemas.openxmlformats.org/officeDocument/2006/math">
                    <m:r>
                      <a:rPr lang="en-US" alt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charset="0"/>
                      </a:rPr>
                      <m:t>⇒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charset="0"/>
                      </a:rPr>
                      <m:t> </m:t>
                    </m:r>
                  </m:oMath>
                </a14:m>
                <a:r>
                  <a:rPr lang="en-US" altLang="en-US" sz="2400" i="1" dirty="0">
                    <a:cs typeface="Arial" charset="0"/>
                  </a:rPr>
                  <a:t>Can </a:t>
                </a:r>
                <a:r>
                  <a:rPr lang="en-US" altLang="en-US" i="1" dirty="0">
                    <a:cs typeface="Arial" charset="0"/>
                  </a:rPr>
                  <a:t>encrypt </a:t>
                </a:r>
                <a:r>
                  <a:rPr lang="en-US" altLang="en-US" b="1" i="1" dirty="0">
                    <a:cs typeface="Arial" charset="0"/>
                  </a:rPr>
                  <a:t>messages </a:t>
                </a:r>
                <a:r>
                  <a:rPr lang="en-US" altLang="en-US" i="1" dirty="0">
                    <a:cs typeface="Arial" charset="0"/>
                  </a:rPr>
                  <a:t>longer than the key.</a:t>
                </a:r>
                <a:endParaRPr lang="en-US" altLang="en-US" sz="2400" i="1" dirty="0">
                  <a:cs typeface="Arial" charset="0"/>
                </a:endParaRPr>
              </a:p>
            </p:txBody>
          </p:sp>
        </mc:Choice>
        <mc:Fallback>
          <p:sp>
            <p:nvSpPr>
              <p:cNvPr id="23" name="Content Placeholder 2">
                <a:extLst>
                  <a:ext uri="{FF2B5EF4-FFF2-40B4-BE49-F238E27FC236}">
                    <a16:creationId xmlns:a16="http://schemas.microsoft.com/office/drawing/2014/main" id="{0213F46F-485D-5B41-86DE-59E7D04842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9288" y="4323014"/>
                <a:ext cx="8763000" cy="990600"/>
              </a:xfrm>
              <a:prstGeom prst="rect">
                <a:avLst/>
              </a:prstGeom>
              <a:blipFill>
                <a:blip r:embed="rId3"/>
                <a:stretch>
                  <a:fillRect l="-868" t="-506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787AF29-445D-2D45-807C-F7E63B5F6386}"/>
              </a:ext>
            </a:extLst>
          </p:cNvPr>
          <p:cNvSpPr>
            <a:spLocks/>
          </p:cNvSpPr>
          <p:nvPr/>
        </p:nvSpPr>
        <p:spPr bwMode="auto">
          <a:xfrm>
            <a:off x="512948" y="5680326"/>
            <a:ext cx="829248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CC"/>
              </a:buClr>
              <a:buFont typeface="Wingdings" pitchFamily="2" charset="2"/>
              <a:buChar char="t"/>
            </a:pPr>
            <a:r>
              <a:rPr lang="en-US" altLang="en-US" sz="2400" i="1" dirty="0">
                <a:cs typeface="Arial" charset="0"/>
              </a:rPr>
              <a:t>A </a:t>
            </a:r>
            <a:r>
              <a:rPr lang="en-US" altLang="en-US" sz="2400" i="1" dirty="0">
                <a:solidFill>
                  <a:srgbClr val="C00000"/>
                </a:solidFill>
                <a:cs typeface="Arial" charset="0"/>
              </a:rPr>
              <a:t>construction</a:t>
            </a:r>
            <a:r>
              <a:rPr lang="en-US" altLang="en-US" sz="2400" i="1" dirty="0">
                <a:cs typeface="Arial" charset="0"/>
              </a:rPr>
              <a:t> of PRG which passes next bit unpredictability </a:t>
            </a:r>
            <a:r>
              <a:rPr lang="en-US" altLang="en-US" i="1" dirty="0">
                <a:cs typeface="Arial" charset="0"/>
              </a:rPr>
              <a:t>based on a one-way function with a hard-core bit.</a:t>
            </a:r>
            <a:endParaRPr lang="en-US" altLang="en-US" sz="2400" i="1" dirty="0">
              <a:cs typeface="Arial" charset="0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545D4A07-3072-3E47-8EE0-2CE238055B6B}"/>
              </a:ext>
            </a:extLst>
          </p:cNvPr>
          <p:cNvSpPr>
            <a:spLocks/>
          </p:cNvSpPr>
          <p:nvPr/>
        </p:nvSpPr>
        <p:spPr bwMode="auto">
          <a:xfrm>
            <a:off x="1192088" y="1979070"/>
            <a:ext cx="5943600" cy="55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(new notions: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p.p.t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 adversaries, negligible functions,…)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4510536-CCE2-6C85-2BB8-17D8A326509F}"/>
              </a:ext>
            </a:extLst>
          </p:cNvPr>
          <p:cNvSpPr>
            <a:spLocks/>
          </p:cNvSpPr>
          <p:nvPr/>
        </p:nvSpPr>
        <p:spPr bwMode="auto">
          <a:xfrm>
            <a:off x="379288" y="4945314"/>
            <a:ext cx="8292480" cy="55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CC"/>
              </a:buClr>
              <a:buFont typeface="Wingdings" pitchFamily="2" charset="2"/>
              <a:buChar char="t"/>
            </a:pPr>
            <a:r>
              <a:rPr lang="en-US" altLang="en-US" sz="2400" i="1" dirty="0">
                <a:cs typeface="Arial" charset="0"/>
              </a:rPr>
              <a:t> New Notion: PRG that passes </a:t>
            </a:r>
            <a:r>
              <a:rPr lang="en-US" altLang="en-US" sz="2400" i="1" dirty="0">
                <a:solidFill>
                  <a:srgbClr val="C00000"/>
                </a:solidFill>
                <a:cs typeface="Arial" charset="0"/>
              </a:rPr>
              <a:t>Next Bit Unpredictability</a:t>
            </a:r>
            <a:endParaRPr lang="en-US" altLang="en-US" sz="2400" dirty="0">
              <a:solidFill>
                <a:srgbClr val="C00000"/>
              </a:solidFill>
              <a:cs typeface="Arial" charset="0"/>
            </a:endParaRPr>
          </a:p>
          <a:p>
            <a:pPr marL="0" indent="0">
              <a:spcBef>
                <a:spcPct val="20000"/>
              </a:spcBef>
              <a:buClr>
                <a:srgbClr val="0000CC"/>
              </a:buClr>
            </a:pPr>
            <a:endParaRPr lang="en-US" altLang="en-US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98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BB64A-7C72-8E6C-8597-30CA4F15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>
            <a:extLst>
              <a:ext uri="{FF2B5EF4-FFF2-40B4-BE49-F238E27FC236}">
                <a16:creationId xmlns:a16="http://schemas.microsoft.com/office/drawing/2014/main" id="{A4092939-1586-1E0B-7855-987C327D3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Plan for Today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32CF0F20-267B-D929-BF38-9C44F945F1E2}"/>
              </a:ext>
            </a:extLst>
          </p:cNvPr>
          <p:cNvSpPr>
            <a:spLocks/>
          </p:cNvSpPr>
          <p:nvPr/>
        </p:nvSpPr>
        <p:spPr bwMode="auto">
          <a:xfrm>
            <a:off x="436364" y="2688898"/>
            <a:ext cx="8610600" cy="93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CC"/>
              </a:buClr>
              <a:buFont typeface="Wingdings" pitchFamily="2" charset="2"/>
              <a:buChar char="t"/>
            </a:pPr>
            <a:r>
              <a:rPr lang="en-US" altLang="en-US" sz="2400" dirty="0">
                <a:solidFill>
                  <a:srgbClr val="C00000"/>
                </a:solidFill>
                <a:cs typeface="Arial" charset="0"/>
              </a:rPr>
              <a:t>Prove: </a:t>
            </a:r>
            <a:r>
              <a:rPr lang="en-US" altLang="en-US" sz="2400" dirty="0">
                <a:cs typeface="Arial" charset="0"/>
              </a:rPr>
              <a:t>construction of PRG based on one-way function and a hard-core bit passes next bit unpredictability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CD5F02D-0D06-518E-9044-73EBD0D4243A}"/>
              </a:ext>
            </a:extLst>
          </p:cNvPr>
          <p:cNvSpPr>
            <a:spLocks/>
          </p:cNvSpPr>
          <p:nvPr/>
        </p:nvSpPr>
        <p:spPr bwMode="auto">
          <a:xfrm>
            <a:off x="461764" y="1572816"/>
            <a:ext cx="8292480" cy="55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CC"/>
              </a:buClr>
              <a:buFont typeface="Wingdings" pitchFamily="2" charset="2"/>
              <a:buChar char="t"/>
            </a:pPr>
            <a:r>
              <a:rPr lang="en-US" altLang="en-US" sz="2400" i="1" dirty="0">
                <a:solidFill>
                  <a:srgbClr val="C00000"/>
                </a:solidFill>
                <a:cs typeface="Arial" charset="0"/>
              </a:rPr>
              <a:t>Prove: </a:t>
            </a:r>
            <a:r>
              <a:rPr lang="en-US" altLang="en-US" sz="2400" i="1" dirty="0">
                <a:cs typeface="Arial" charset="0"/>
              </a:rPr>
              <a:t>PRG pass all statistical tests </a:t>
            </a:r>
            <a:r>
              <a:rPr lang="en-US" altLang="en-US" sz="2400" i="1" dirty="0" err="1">
                <a:cs typeface="Arial" charset="0"/>
              </a:rPr>
              <a:t>iff</a:t>
            </a:r>
            <a:r>
              <a:rPr lang="en-US" altLang="en-US" sz="2400" i="1" dirty="0">
                <a:cs typeface="Arial" charset="0"/>
              </a:rPr>
              <a:t> it passed next bit unpredictability</a:t>
            </a:r>
            <a:endParaRPr lang="en-US" altLang="en-US" sz="2400" dirty="0">
              <a:cs typeface="Arial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0A2C2A5-ED51-A016-765C-6D232409ABC8}"/>
              </a:ext>
            </a:extLst>
          </p:cNvPr>
          <p:cNvSpPr>
            <a:spLocks/>
          </p:cNvSpPr>
          <p:nvPr/>
        </p:nvSpPr>
        <p:spPr bwMode="auto">
          <a:xfrm>
            <a:off x="436364" y="3886200"/>
            <a:ext cx="8610600" cy="93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CC"/>
              </a:buClr>
              <a:buFont typeface="Wingdings" pitchFamily="2" charset="2"/>
              <a:buChar char="t"/>
            </a:pPr>
            <a:r>
              <a:rPr lang="en-US" altLang="en-US" sz="2400" dirty="0">
                <a:solidFill>
                  <a:srgbClr val="C00000"/>
                </a:solidFill>
                <a:cs typeface="Arial" charset="0"/>
              </a:rPr>
              <a:t>Theorem: </a:t>
            </a:r>
            <a:r>
              <a:rPr lang="en-US" altLang="en-US" sz="2400" dirty="0">
                <a:cs typeface="Arial" charset="0"/>
              </a:rPr>
              <a:t>if there exists a PRG that stretches the seed by 1 bit, then there exists a PRG that stretch by a polynomial number of bits</a:t>
            </a:r>
          </a:p>
          <a:p>
            <a:pPr>
              <a:spcBef>
                <a:spcPct val="20000"/>
              </a:spcBef>
              <a:buClr>
                <a:srgbClr val="0000CC"/>
              </a:buClr>
              <a:buFont typeface="Wingdings" pitchFamily="2" charset="2"/>
              <a:buChar char="t"/>
            </a:pPr>
            <a:endParaRPr lang="en-US" altLang="en-US" sz="2400" dirty="0">
              <a:cs typeface="Arial" charset="0"/>
            </a:endParaRPr>
          </a:p>
          <a:p>
            <a:pPr marL="0" indent="0">
              <a:spcBef>
                <a:spcPct val="20000"/>
              </a:spcBef>
              <a:buClr>
                <a:srgbClr val="0000CC"/>
              </a:buClr>
            </a:pPr>
            <a:endParaRPr lang="en-US" altLang="en-US" sz="2400" dirty="0">
              <a:cs typeface="Arial" charset="0"/>
            </a:endParaRPr>
          </a:p>
          <a:p>
            <a:pPr marL="0" indent="0">
              <a:spcBef>
                <a:spcPct val="20000"/>
              </a:spcBef>
              <a:buClr>
                <a:srgbClr val="0000CC"/>
              </a:buClr>
            </a:pPr>
            <a:endParaRPr lang="en-US" altLang="en-US" sz="2400" dirty="0">
              <a:cs typeface="Arial" charset="0"/>
            </a:endParaRPr>
          </a:p>
          <a:p>
            <a:pPr>
              <a:spcBef>
                <a:spcPct val="20000"/>
              </a:spcBef>
              <a:buClr>
                <a:srgbClr val="0000CC"/>
              </a:buClr>
              <a:buFont typeface="Wingdings" pitchFamily="2" charset="2"/>
              <a:buChar char="t"/>
            </a:pPr>
            <a:r>
              <a:rPr lang="en-US" altLang="en-US" dirty="0">
                <a:cs typeface="Arial" charset="0"/>
              </a:rPr>
              <a:t>Start: Pseudo Random Functions</a:t>
            </a:r>
            <a:endParaRPr lang="en-US" altLang="en-US" sz="2400" dirty="0">
              <a:cs typeface="Arial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01254B-F0F3-D600-CAB7-2223DD6B43CA}"/>
              </a:ext>
            </a:extLst>
          </p:cNvPr>
          <p:cNvSpPr>
            <a:spLocks/>
          </p:cNvSpPr>
          <p:nvPr/>
        </p:nvSpPr>
        <p:spPr bwMode="auto">
          <a:xfrm>
            <a:off x="1192088" y="5285184"/>
            <a:ext cx="7772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CC"/>
              </a:buClr>
              <a:buFont typeface="System Font Regular"/>
              <a:buChar char="♦"/>
            </a:pPr>
            <a:r>
              <a:rPr lang="en-US" b="1" dirty="0">
                <a:solidFill>
                  <a:srgbClr val="FF0000"/>
                </a:solidFill>
              </a:rPr>
              <a:t>New Proof Technique: Hybrid Arguments.</a:t>
            </a:r>
            <a:endParaRPr lang="en-US" altLang="en-US" sz="2400" dirty="0">
              <a:solidFill>
                <a:srgbClr val="FF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467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alt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Three Definitions of </a:t>
            </a:r>
            <a:r>
              <a:rPr lang="en-US" altLang="en-US" sz="3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Pseudorandomness</a:t>
            </a:r>
            <a:endParaRPr lang="en-US" alt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8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8686800" cy="22860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 1 [Indistinguishability]</a:t>
            </a:r>
          </a:p>
          <a:p>
            <a:pPr marL="0" indent="0">
              <a:buFontTx/>
              <a:buNone/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“No polynomial-time algorithm can distinguish between the output of a PRG on a random seed vs. a truly random string”</a:t>
            </a:r>
          </a:p>
          <a:p>
            <a:pPr marL="0" indent="0">
              <a:buFontTx/>
              <a:buNone/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= “as good as” a truly random string for all practical purposes. </a:t>
            </a:r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04800" y="3810000"/>
            <a:ext cx="8686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</a:pPr>
            <a:r>
              <a:rPr lang="en-US" altLang="en-US" sz="2400" b="1" kern="0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 2 [Next-bit Unpredictability]</a:t>
            </a:r>
          </a:p>
          <a:p>
            <a:pPr marL="0" indent="0">
              <a:buFontTx/>
              <a:buNone/>
            </a:pPr>
            <a:r>
              <a:rPr lang="en-US" alt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“No polynomial-time algorithm can predict the (i+1)</a:t>
            </a:r>
            <a:r>
              <a:rPr lang="en-US" altLang="en-US" sz="2400" kern="0" baseline="30000" dirty="0" err="1"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alt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bit of the output of a PRG given the first </a:t>
            </a:r>
            <a:r>
              <a:rPr lang="en-US" altLang="en-US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altLang="en-US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bits, better than chance”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04800" y="5486400"/>
            <a:ext cx="8686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</a:pPr>
            <a:r>
              <a:rPr lang="en-US" altLang="en-US" sz="2400" b="1" kern="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 3 [Incompressibility]</a:t>
            </a:r>
          </a:p>
          <a:p>
            <a:pPr marL="0" indent="0">
              <a:buFontTx/>
              <a:buNone/>
            </a:pPr>
            <a:r>
              <a:rPr lang="en-US" altLang="en-US" sz="2400" kern="0" dirty="0">
                <a:latin typeface="Arial" panose="020B0604020202020204" pitchFamily="34" charset="0"/>
                <a:cs typeface="Arial" panose="020B0604020202020204" pitchFamily="34" charset="0"/>
              </a:rPr>
              <a:t>“No polynomial-time algorithm can compress the output of the PRG into a shorter string”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304800" y="1524000"/>
            <a:ext cx="8534400" cy="182880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04800" y="3657600"/>
            <a:ext cx="8534400" cy="1447800"/>
          </a:xfrm>
          <a:prstGeom prst="rect">
            <a:avLst/>
          </a:prstGeom>
          <a:noFill/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04800" y="5410200"/>
            <a:ext cx="8534400" cy="1371600"/>
          </a:xfrm>
          <a:prstGeom prst="rect">
            <a:avLst/>
          </a:prstGeom>
          <a:noFill/>
          <a:ln w="2540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152400" y="5229200"/>
            <a:ext cx="9220200" cy="1676400"/>
          </a:xfrm>
          <a:prstGeom prst="rect">
            <a:avLst/>
          </a:prstGeom>
          <a:solidFill>
            <a:schemeClr val="bg1">
              <a:alpha val="84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B2BBCA2-393B-F643-AE13-43C316517015}"/>
              </a:ext>
            </a:extLst>
          </p:cNvPr>
          <p:cNvSpPr txBox="1">
            <a:spLocks/>
          </p:cNvSpPr>
          <p:nvPr/>
        </p:nvSpPr>
        <p:spPr bwMode="auto">
          <a:xfrm rot="19321580">
            <a:off x="2682070" y="4043878"/>
            <a:ext cx="5124685" cy="5738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</a:pPr>
            <a:r>
              <a:rPr lang="en-US" altLang="en-US" b="1" kern="0" dirty="0">
                <a:latin typeface="Arial Narrow" panose="020B0606020202030204" pitchFamily="34" charset="0"/>
              </a:rPr>
              <a:t>ALL DEFS ARE EQUIVALENT!</a:t>
            </a:r>
            <a:endParaRPr lang="en-US" altLang="en-US" kern="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402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8915400" cy="1143000"/>
          </a:xfrm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PRG Def 1 (Recap): Indistinguishability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57200" y="4949688"/>
            <a:ext cx="8382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altLang="en-US" sz="2800" u="sng" kern="0" dirty="0">
                <a:latin typeface="Arial Narrow" panose="020B0606020202030204" pitchFamily="34" charset="0"/>
              </a:rPr>
              <a:t>Notation</a:t>
            </a:r>
            <a:r>
              <a:rPr lang="en-US" altLang="en-US" sz="2800" kern="0" dirty="0">
                <a:latin typeface="Arial Narrow" panose="020B0606020202030204" pitchFamily="34" charset="0"/>
              </a:rPr>
              <a:t>: U</a:t>
            </a:r>
            <a:r>
              <a:rPr lang="en-US" altLang="en-US" sz="2800" kern="0" baseline="-25000" dirty="0">
                <a:latin typeface="Arial Narrow" panose="020B0606020202030204" pitchFamily="34" charset="0"/>
              </a:rPr>
              <a:t>n</a:t>
            </a:r>
            <a:r>
              <a:rPr lang="en-US" altLang="en-US" sz="2800" kern="0" dirty="0">
                <a:latin typeface="Arial Narrow" panose="020B0606020202030204" pitchFamily="34" charset="0"/>
              </a:rPr>
              <a:t> (resp. U</a:t>
            </a:r>
            <a:r>
              <a:rPr lang="en-US" altLang="en-US" sz="2800" kern="0" baseline="-25000" dirty="0">
                <a:latin typeface="Arial Narrow" panose="020B0606020202030204" pitchFamily="34" charset="0"/>
              </a:rPr>
              <a:t>m</a:t>
            </a:r>
            <a:r>
              <a:rPr lang="en-US" altLang="en-US" sz="2800" kern="0" dirty="0">
                <a:latin typeface="Arial Narrow" panose="020B0606020202030204" pitchFamily="34" charset="0"/>
              </a:rPr>
              <a:t>) denotes the random distribution on n-bit (resp. m-bit) strings.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3"/>
              <p:cNvSpPr txBox="1">
                <a:spLocks noChangeArrowheads="1"/>
              </p:cNvSpPr>
              <p:nvPr/>
            </p:nvSpPr>
            <p:spPr bwMode="auto">
              <a:xfrm>
                <a:off x="152400" y="1447800"/>
                <a:ext cx="8839200" cy="1676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MS PGothic" pitchFamily="34" charset="-128"/>
                    <a:cs typeface="MS PGothic" charset="0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ea typeface="MS PGothic" pitchFamily="34" charset="-128"/>
                    <a:cs typeface="MS PGothic" charset="0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ea typeface="MS PGothic" pitchFamily="34" charset="-128"/>
                    <a:cs typeface="MS PGothic" charset="0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ea typeface="MS PGothic" pitchFamily="34" charset="-128"/>
                    <a:cs typeface="MS PGothic" charset="0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MS PGothic" pitchFamily="34" charset="-128"/>
                    <a:cs typeface="MS PGothic" charset="0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2400" b="1" kern="0" dirty="0">
                    <a:solidFill>
                      <a:srgbClr val="3366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Definition [Indistinguishability]: </a:t>
                </a:r>
              </a:p>
              <a:p>
                <a:pPr>
                  <a:buFontTx/>
                  <a:buNone/>
                </a:pPr>
                <a:r>
                  <a:rPr lang="en-US" altLang="en-US" sz="2400" kern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A </a:t>
                </a:r>
                <a:r>
                  <a:rPr lang="en-US" altLang="en-US" sz="2400" kern="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deterministic</a:t>
                </a:r>
                <a:r>
                  <a:rPr lang="en-US" altLang="en-US" sz="2400" kern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polynomial-time computable function G: {0,1}</a:t>
                </a:r>
                <a:r>
                  <a:rPr lang="en-US" altLang="en-US" sz="2400" kern="0" baseline="30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n</a:t>
                </a:r>
                <a:r>
                  <a:rPr lang="en-US" altLang="en-US" sz="2400" kern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240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</m:oMath>
                </a14:m>
                <a:r>
                  <a:rPr lang="en-US" altLang="en-US" sz="2400" kern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{0,1}</a:t>
                </a:r>
                <a:r>
                  <a:rPr lang="en-US" altLang="en-US" sz="2400" kern="0" baseline="30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m</a:t>
                </a:r>
                <a:r>
                  <a:rPr lang="en-US" altLang="en-US" sz="2400" kern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is indistinguishable (or, secure against any statistical test) if:</a:t>
                </a:r>
              </a:p>
              <a:p>
                <a:pPr marL="0" indent="0">
                  <a:buNone/>
                </a:pPr>
                <a:r>
                  <a:rPr lang="en-US" altLang="en-US" sz="2400" i="1" kern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for every PPT algorithm D (called a distinguisher) if there is a negligible function </a:t>
                </a:r>
                <a14:m>
                  <m:oMath xmlns:m="http://schemas.openxmlformats.org/officeDocument/2006/math">
                    <m:r>
                      <a:rPr lang="en-US" alt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𝝁</m:t>
                    </m:r>
                  </m:oMath>
                </a14:m>
                <a:r>
                  <a:rPr lang="en-US" altLang="en-US" sz="2400" i="1" kern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such that:</a:t>
                </a:r>
              </a:p>
            </p:txBody>
          </p:sp>
        </mc:Choice>
        <mc:Fallback xmlns="">
          <p:sp>
            <p:nvSpPr>
              <p:cNvPr id="11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1447800"/>
                <a:ext cx="8839200" cy="1676400"/>
              </a:xfrm>
              <a:prstGeom prst="rect">
                <a:avLst/>
              </a:prstGeom>
              <a:blipFill>
                <a:blip r:embed="rId3"/>
                <a:stretch>
                  <a:fillRect l="-1149" t="-3759" b="-3082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 bwMode="auto">
          <a:xfrm>
            <a:off x="152400" y="1374912"/>
            <a:ext cx="8839200" cy="2968488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963574" y="3654008"/>
                <a:ext cx="688502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>
                      <m:r>
                        <a:rPr lang="en-US" alt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altLang="en-US" sz="24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sz="2400" b="1" i="1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altLang="en-US" sz="24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⁡[ </m:t>
                      </m:r>
                      <m:r>
                        <a:rPr lang="en-US" altLang="en-US" sz="24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𝑫</m:t>
                      </m:r>
                      <m:r>
                        <a:rPr lang="en-US" altLang="en-US" sz="24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en-US" alt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altLang="en-US" sz="24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en-US" altLang="en-US" sz="24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sub>
                      </m:sSub>
                      <m:r>
                        <a:rPr lang="en-US" alt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)) =</m:t>
                      </m:r>
                      <m:r>
                        <a:rPr lang="en-US" alt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altLang="en-US" sz="24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] – </m:t>
                      </m:r>
                      <m:r>
                        <m:rPr>
                          <m:sty m:val="p"/>
                        </m:rPr>
                        <a:rPr lang="en-US" altLang="en-US" sz="2400" b="1" i="1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altLang="en-US" sz="24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⁡[ </m:t>
                      </m:r>
                      <m:r>
                        <a:rPr lang="en-US" altLang="en-US" sz="24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𝑫</m:t>
                      </m:r>
                      <m:r>
                        <a:rPr lang="en-US" altLang="en-US" sz="24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𝑼</m:t>
                      </m:r>
                      <m:r>
                        <a:rPr lang="en-US" altLang="en-US" sz="2400" b="1" i="1" baseline="-2500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altLang="en-US" sz="24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=</m:t>
                      </m:r>
                      <m:r>
                        <a:rPr lang="en-US" alt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altLang="en-US" sz="24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] | =</m:t>
                      </m:r>
                      <m:r>
                        <a:rPr lang="en-US" alt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𝝁</m:t>
                      </m:r>
                      <m:r>
                        <a:rPr lang="en-US" altLang="en-US" sz="24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sz="24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altLang="en-US" sz="24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sz="2400" b="1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574" y="3654008"/>
                <a:ext cx="6885026" cy="461665"/>
              </a:xfrm>
              <a:prstGeom prst="rect">
                <a:avLst/>
              </a:prstGeom>
              <a:blipFill>
                <a:blip r:embed="rId4"/>
                <a:stretch>
                  <a:fillRect b="-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3432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8915400" cy="1143000"/>
          </a:xfrm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PRG Def 2: Next-bit Unpredictability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3"/>
              <p:cNvSpPr txBox="1">
                <a:spLocks noChangeArrowheads="1"/>
              </p:cNvSpPr>
              <p:nvPr/>
            </p:nvSpPr>
            <p:spPr bwMode="auto">
              <a:xfrm>
                <a:off x="152400" y="1447800"/>
                <a:ext cx="8686800" cy="1676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MS PGothic" pitchFamily="34" charset="-128"/>
                    <a:cs typeface="MS PGothic" charset="0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ea typeface="MS PGothic" pitchFamily="34" charset="-128"/>
                    <a:cs typeface="MS PGothic" charset="0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ea typeface="MS PGothic" pitchFamily="34" charset="-128"/>
                    <a:cs typeface="MS PGothic" charset="0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ea typeface="MS PGothic" pitchFamily="34" charset="-128"/>
                    <a:cs typeface="MS PGothic" charset="0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MS PGothic" pitchFamily="34" charset="-128"/>
                    <a:cs typeface="MS PGothic" charset="0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en-US" sz="2400" b="1" kern="0" dirty="0">
                    <a:solidFill>
                      <a:srgbClr val="3366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Definition [Next-bit Unpredictability]: </a:t>
                </a:r>
              </a:p>
              <a:p>
                <a:pPr>
                  <a:buFontTx/>
                  <a:buNone/>
                </a:pPr>
                <a:r>
                  <a:rPr lang="en-US" altLang="en-US" sz="2400" kern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A </a:t>
                </a:r>
                <a:r>
                  <a:rPr lang="en-US" altLang="en-US" sz="2400" kern="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deterministic</a:t>
                </a:r>
                <a:r>
                  <a:rPr lang="en-US" altLang="en-US" sz="2400" kern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polynomial-time computable function G: {0,1}</a:t>
                </a:r>
                <a:r>
                  <a:rPr lang="en-US" altLang="en-US" sz="2400" kern="0" baseline="30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n</a:t>
                </a:r>
                <a:r>
                  <a:rPr lang="en-US" altLang="en-US" sz="2400" kern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240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</m:oMath>
                </a14:m>
                <a:r>
                  <a:rPr lang="en-US" altLang="en-US" sz="2400" kern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{0,1}</a:t>
                </a:r>
                <a:r>
                  <a:rPr lang="en-US" altLang="en-US" sz="2400" kern="0" baseline="30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m</a:t>
                </a:r>
                <a:r>
                  <a:rPr lang="en-US" altLang="en-US" sz="2400" kern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is next-bit unpredictable if:</a:t>
                </a:r>
              </a:p>
              <a:p>
                <a:pPr marL="0" indent="0">
                  <a:buNone/>
                </a:pPr>
                <a:r>
                  <a:rPr lang="en-US" altLang="en-US" sz="2400" i="1" kern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for every PPT algorithm P (called a next-bit predictor) and every </a:t>
                </a:r>
                <a14:m>
                  <m:oMath xmlns:m="http://schemas.openxmlformats.org/officeDocument/2006/math">
                    <m:r>
                      <a:rPr lang="en-US" altLang="en-US" sz="2400" b="0" i="1" kern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𝑖</m:t>
                    </m:r>
                    <m:r>
                      <a:rPr lang="en-US" altLang="en-US" sz="24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altLang="en-US" sz="2400" b="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altLang="en-US" sz="2400" b="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1,…,</m:t>
                        </m:r>
                        <m:r>
                          <a:rPr lang="en-US" altLang="en-US" sz="2400" b="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</m:e>
                    </m:d>
                    <m:r>
                      <a:rPr lang="en-US" altLang="en-US" sz="24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</m:oMath>
                </a14:m>
                <a:r>
                  <a:rPr lang="en-US" altLang="en-US" sz="2400" i="1" kern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if there is a negligible function </a:t>
                </a:r>
                <a14:m>
                  <m:oMath xmlns:m="http://schemas.openxmlformats.org/officeDocument/2006/math">
                    <m:r>
                      <a:rPr lang="en-US" alt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𝝁</m:t>
                    </m:r>
                  </m:oMath>
                </a14:m>
                <a:r>
                  <a:rPr lang="en-US" altLang="en-US" sz="2400" i="1" kern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such that:</a:t>
                </a:r>
              </a:p>
            </p:txBody>
          </p:sp>
        </mc:Choice>
        <mc:Fallback xmlns="">
          <p:sp>
            <p:nvSpPr>
              <p:cNvPr id="11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1447800"/>
                <a:ext cx="8686800" cy="1676400"/>
              </a:xfrm>
              <a:prstGeom prst="rect">
                <a:avLst/>
              </a:prstGeom>
              <a:blipFill>
                <a:blip r:embed="rId3"/>
                <a:stretch>
                  <a:fillRect l="-1170" t="-3759" b="-3082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 bwMode="auto">
          <a:xfrm>
            <a:off x="152400" y="1374912"/>
            <a:ext cx="8839200" cy="3120888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889691" y="3654008"/>
                <a:ext cx="6823022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altLang="en-US" sz="2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altLang="en-US" sz="2400" b="1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𝐏𝐫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en-US" sz="2400" b="1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en-US" sz="2400" b="1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en-US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US" altLang="en-US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en-US" altLang="en-US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𝑮</m:t>
                              </m:r>
                              <m:d>
                                <m:dPr>
                                  <m:ctrlPr>
                                    <a:rPr lang="en-US" altLang="en-US" sz="24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en-US" sz="2400" b="1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sz="2400" b="1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𝑼</m:t>
                                      </m:r>
                                    </m:e>
                                    <m:sub>
                                      <m:r>
                                        <a:rPr lang="en-US" altLang="en-US" sz="2400" b="1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𝒏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altLang="en-US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US" altLang="en-US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𝑷</m:t>
                              </m:r>
                              <m:d>
                                <m:dPr>
                                  <m:ctrlPr>
                                    <a:rPr lang="en-US" altLang="en-US" sz="24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en-US" sz="2400" b="1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sz="2400" b="1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𝒚</m:t>
                                      </m:r>
                                    </m:e>
                                    <m:sub>
                                      <m:r>
                                        <a:rPr lang="en-US" altLang="en-US" sz="2400" b="1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𝟏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altLang="en-US" sz="2400" b="1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sz="2400" b="1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𝒚</m:t>
                                      </m:r>
                                    </m:e>
                                    <m:sub>
                                      <m:r>
                                        <a:rPr lang="en-US" altLang="en-US" sz="2400" b="1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sub>
                                  </m:sSub>
                                  <m:r>
                                    <a:rPr lang="en-US" altLang="en-US" sz="24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…</m:t>
                                  </m:r>
                                  <m:sSub>
                                    <m:sSubPr>
                                      <m:ctrlPr>
                                        <a:rPr lang="en-US" altLang="en-US" sz="2400" b="1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sz="2400" b="1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𝒚</m:t>
                                      </m:r>
                                    </m:e>
                                    <m:sub>
                                      <m:r>
                                        <a:rPr lang="en-US" altLang="en-US" sz="2400" b="1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  <m:r>
                                        <a:rPr lang="en-US" altLang="en-US" sz="2400" b="1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en-US" sz="2400" b="1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𝟏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altLang="en-US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altLang="en-US" sz="24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sz="24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en-US" altLang="en-US" sz="24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altLang="en-US" sz="24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en-US" sz="24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sz="24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en-US" sz="24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alt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alt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𝝁</m:t>
                      </m:r>
                      <m:r>
                        <a:rPr lang="en-US" altLang="en-US" sz="24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sz="24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altLang="en-US" sz="24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sz="2400" b="1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691" y="3654008"/>
                <a:ext cx="6823022" cy="783804"/>
              </a:xfrm>
              <a:prstGeom prst="rect">
                <a:avLst/>
              </a:prstGeom>
              <a:blipFill>
                <a:blip r:embed="rId4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042D7357-73A7-7449-8D2F-31D9175DC40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7200" y="4949688"/>
                <a:ext cx="8382000" cy="1066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MS PGothic" pitchFamily="34" charset="-128"/>
                    <a:cs typeface="MS PGothic" charset="0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ea typeface="MS PGothic" pitchFamily="34" charset="-128"/>
                    <a:cs typeface="MS PGothic" charset="0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ea typeface="MS PGothic" pitchFamily="34" charset="-128"/>
                    <a:cs typeface="MS PGothic" charset="0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ea typeface="MS PGothic" pitchFamily="34" charset="-128"/>
                    <a:cs typeface="MS PGothic" charset="0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MS PGothic" pitchFamily="34" charset="-128"/>
                    <a:cs typeface="MS PGothic" charset="0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9pPr>
              </a:lstStyle>
              <a:p>
                <a:pPr marL="0" indent="0">
                  <a:buNone/>
                </a:pPr>
                <a:r>
                  <a:rPr lang="en-US" altLang="en-US" sz="2800" u="sng" kern="0" dirty="0">
                    <a:latin typeface="Arial Narrow" panose="020B0606020202030204" pitchFamily="34" charset="0"/>
                  </a:rPr>
                  <a:t>Notation</a:t>
                </a:r>
                <a:r>
                  <a:rPr lang="en-US" altLang="en-US" sz="2800" kern="0" dirty="0">
                    <a:latin typeface="Arial Narrow" panose="020B0606020202030204" pitchFamily="34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800" b="1" i="1" dirty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US" altLang="en-US" sz="2800" b="1" i="1" dirty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en-US" altLang="en-US" sz="28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800" b="1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en-US" sz="2800" b="1" i="1" dirty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US" altLang="en-US" sz="2800" b="1" i="1" dirty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altLang="en-US" sz="2800" b="1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en-US" sz="2800" b="1" i="1" dirty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en-US" sz="2800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800" b="1" i="1" dirty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US" altLang="en-US" sz="2800" b="1" i="1" dirty="0" smtClean="0">
                            <a:latin typeface="Cambria Math" panose="02040503050406030204" pitchFamily="18" charset="0"/>
                          </a:rPr>
                          <m:t>𝒎</m:t>
                        </m:r>
                      </m:sub>
                    </m:sSub>
                  </m:oMath>
                </a14:m>
                <a:r>
                  <a:rPr lang="en-US" altLang="en-US" sz="2800" kern="0" dirty="0">
                    <a:latin typeface="Arial Narrow" panose="020B0606020202030204" pitchFamily="34" charset="0"/>
                  </a:rPr>
                  <a:t> are the bits of the m-bit string </a:t>
                </a:r>
                <a14:m>
                  <m:oMath xmlns:m="http://schemas.openxmlformats.org/officeDocument/2006/math">
                    <m:r>
                      <a:rPr lang="en-US" altLang="en-US" sz="2800" b="1" i="1" dirty="0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US" altLang="en-US" sz="2800" kern="0" dirty="0">
                    <a:latin typeface="Arial Narrow" panose="020B0606020202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042D7357-73A7-7449-8D2F-31D9175DC4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4949688"/>
                <a:ext cx="8382000" cy="1066800"/>
              </a:xfrm>
              <a:prstGeom prst="rect">
                <a:avLst/>
              </a:prstGeom>
              <a:blipFill>
                <a:blip r:embed="rId5"/>
                <a:stretch>
                  <a:fillRect l="-1667" t="-588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8101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149087"/>
            <a:ext cx="8229600" cy="1143000"/>
          </a:xfrm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 1 and Def 2 are Equivalent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228600" y="2667000"/>
            <a:ext cx="80772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FontTx/>
              <a:buNone/>
            </a:pPr>
            <a:r>
              <a:rPr lang="en-US" altLang="en-US" sz="2800" b="1" kern="0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Theorem: </a:t>
            </a:r>
            <a:br>
              <a:rPr lang="en-US" altLang="en-US" sz="2800" b="1" kern="0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sz="2800" kern="0" dirty="0">
                <a:latin typeface="Calibri" panose="020F0502020204030204" pitchFamily="34" charset="0"/>
                <a:cs typeface="Calibri" panose="020F0502020204030204" pitchFamily="34" charset="0"/>
              </a:rPr>
              <a:t>A PRG G is indistinguishable if and only if it is next-bit unpredictable (NBU).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228600" y="2670312"/>
            <a:ext cx="8610600" cy="1596887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B671152-F409-BA1E-B870-B73FC3492353}"/>
              </a:ext>
            </a:extLst>
          </p:cNvPr>
          <p:cNvSpPr/>
          <p:nvPr/>
        </p:nvSpPr>
        <p:spPr bwMode="auto">
          <a:xfrm>
            <a:off x="228600" y="5048526"/>
            <a:ext cx="8610600" cy="1596887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B33CA1F-856F-0894-20C7-2873CA6892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061226"/>
            <a:ext cx="86868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FontTx/>
              <a:buNone/>
            </a:pPr>
            <a:r>
              <a:rPr lang="en-US" altLang="en-US" sz="2800" b="1" kern="0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Theorem: </a:t>
            </a:r>
            <a:br>
              <a:rPr lang="en-US" altLang="en-US" sz="2800" b="1" kern="0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sz="2800" kern="0" dirty="0">
                <a:latin typeface="Calibri" panose="020F0502020204030204" pitchFamily="34" charset="0"/>
                <a:cs typeface="Calibri" panose="020F0502020204030204" pitchFamily="34" charset="0"/>
              </a:rPr>
              <a:t>A PRG G passes all (poly-time) statistical tests if and only if it passes (poly-time) next-bit tests.</a:t>
            </a:r>
          </a:p>
        </p:txBody>
      </p:sp>
    </p:spTree>
    <p:extLst>
      <p:ext uri="{BB962C8B-B14F-4D97-AF65-F5344CB8AC3E}">
        <p14:creationId xmlns:p14="http://schemas.microsoft.com/office/powerpoint/2010/main" val="47189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434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0" y="149087"/>
                <a:ext cx="9144000" cy="1143000"/>
              </a:xfrm>
            </p:spPr>
            <p:txBody>
              <a:bodyPr/>
              <a:lstStyle/>
              <a:p>
                <a:r>
                  <a:rPr lang="en-US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1. Indistinguishability </a:t>
                </a:r>
                <a14:m>
                  <m:oMath xmlns:m="http://schemas.openxmlformats.org/officeDocument/2006/math">
                    <m:r>
                      <a:rPr lang="en-US" alt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NBU</a:t>
                </a:r>
              </a:p>
            </p:txBody>
          </p:sp>
        </mc:Choice>
        <mc:Fallback xmlns="">
          <p:sp>
            <p:nvSpPr>
              <p:cNvPr id="18434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49087"/>
                <a:ext cx="9144000" cy="1143000"/>
              </a:xfrm>
              <a:blipFill>
                <a:blip r:embed="rId2"/>
                <a:stretch>
                  <a:fillRect b="-87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3">
                <a:extLst>
                  <a:ext uri="{FF2B5EF4-FFF2-40B4-BE49-F238E27FC236}">
                    <a16:creationId xmlns:a16="http://schemas.microsoft.com/office/drawing/2014/main" id="{395E5698-6201-ED43-8A44-FB97BE4ECF20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51520" y="1905000"/>
                <a:ext cx="8776048" cy="180020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fontAlgn="auto">
                  <a:spcAft>
                    <a:spcPts val="0"/>
                  </a:spcAft>
                </a:pPr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Suppose for contradiction that there is a </a:t>
                </a:r>
                <a:r>
                  <a:rPr lang="en-US" altLang="en-US" sz="2400" dirty="0" err="1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p.p.t</a:t>
                </a:r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. predictor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𝑃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red, a polynomial function </a:t>
                </a:r>
                <a14:m>
                  <m:oMath xmlns:m="http://schemas.openxmlformats.org/officeDocument/2006/math">
                    <m:r>
                      <a:rPr lang="en-US" altLang="en-US" sz="2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𝑝</m:t>
                    </m:r>
                  </m:oMath>
                </a14:m>
                <a:r>
                  <a:rPr lang="en-US" altLang="en-US" sz="24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altLang="en-US" sz="2400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and an </a:t>
                </a:r>
                <a14:m>
                  <m:oMath xmlns:m="http://schemas.openxmlformats.org/officeDocument/2006/math">
                    <m:r>
                      <a:rPr lang="en-US" altLang="en-US" sz="2400" i="1" ker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𝑖</m:t>
                    </m:r>
                    <m:r>
                      <a:rPr lang="en-US" altLang="en-US" sz="2400" i="1" ker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altLang="en-US" sz="24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altLang="en-US" sz="24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1,…,</m:t>
                        </m:r>
                        <m:r>
                          <a:rPr lang="en-US" altLang="en-US" sz="24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</m:e>
                    </m:d>
                  </m:oMath>
                </a14:m>
                <a:r>
                  <a:rPr lang="en-US" altLang="en-US" sz="24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altLang="en-US" sz="2400" i="1" dirty="0" err="1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s.t.</a:t>
                </a:r>
                <a:endParaRPr lang="en-US" alt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algn="l" fontAlgn="auto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altLang="en-US" sz="2400" b="0" dirty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en-US" sz="2400" b="0" dirty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en-US" sz="2400" b="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en-US" sz="2400" b="0" i="1" dirty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en-US" sz="2400" b="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altLang="en-US" sz="2400" b="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en-US" altLang="en-US" sz="2400" b="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𝐺</m:t>
                              </m:r>
                              <m:d>
                                <m:dPr>
                                  <m:ctrlPr>
                                    <a:rPr lang="en-US" altLang="en-US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en-US" sz="2400" b="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sz="2400" b="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en-US" altLang="en-US" sz="2400" b="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altLang="en-US" sz="2400" b="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US" altLang="en-US" sz="2400" b="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𝑃𝑟</m:t>
                              </m:r>
                              <m:r>
                                <a:rPr lang="en-US" altLang="en-US" sz="2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𝑒𝑑</m:t>
                              </m:r>
                              <m:d>
                                <m:dPr>
                                  <m:ctrlPr>
                                    <a:rPr lang="en-US" altLang="en-US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en-US" sz="2400" b="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sz="2400" b="0" i="1" dirty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en-US" sz="2400" b="0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altLang="en-US" sz="2400" b="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sz="2400" b="0" i="1" dirty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en-US" sz="2400" b="0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altLang="en-US" sz="2400" b="0" i="1" dirty="0">
                                      <a:latin typeface="Cambria Math" panose="02040503050406030204" pitchFamily="18" charset="0"/>
                                    </a:rPr>
                                    <m:t>…</m:t>
                                  </m:r>
                                  <m:sSub>
                                    <m:sSubPr>
                                      <m:ctrlPr>
                                        <a:rPr lang="en-US" altLang="en-US" sz="2400" b="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sz="2400" b="0" i="1" dirty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en-US" sz="2400" b="0" i="1" dirty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altLang="en-US" sz="2400" b="0" i="1" dirty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altLang="en-US" sz="2400" b="0" i="1" dirty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altLang="en-US" sz="2400" b="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sz="2400" b="0" i="1" dirty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en-US" sz="2400" b="0" i="1" dirty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alt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altLang="en-US" sz="2400" b="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sz="2400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en-US" sz="2400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en-US" sz="2400" b="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1/</m:t>
                      </m:r>
                      <m:r>
                        <a:rPr lang="en-US" alt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𝑝</m:t>
                      </m:r>
                      <m:r>
                        <a:rPr lang="en-US" altLang="en-US" sz="2400" b="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sz="2400" b="0" i="1" dirty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en-US" sz="2400" b="0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sz="2400" dirty="0">
                  <a:solidFill>
                    <a:prstClr val="black"/>
                  </a:solidFill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>
          <p:sp>
            <p:nvSpPr>
              <p:cNvPr id="7" name="Rectangle 63">
                <a:extLst>
                  <a:ext uri="{FF2B5EF4-FFF2-40B4-BE49-F238E27FC236}">
                    <a16:creationId xmlns:a16="http://schemas.microsoft.com/office/drawing/2014/main" id="{395E5698-6201-ED43-8A44-FB97BE4ECF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905000"/>
                <a:ext cx="8776048" cy="1800200"/>
              </a:xfrm>
              <a:prstGeom prst="rect">
                <a:avLst/>
              </a:prstGeom>
              <a:blipFill>
                <a:blip r:embed="rId3"/>
                <a:stretch>
                  <a:fillRect l="-10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63">
            <a:extLst>
              <a:ext uri="{FF2B5EF4-FFF2-40B4-BE49-F238E27FC236}">
                <a16:creationId xmlns:a16="http://schemas.microsoft.com/office/drawing/2014/main" id="{25BBD36B-9A4F-C746-808E-BDD9B03BA936}"/>
              </a:ext>
            </a:extLst>
          </p:cNvPr>
          <p:cNvSpPr txBox="1">
            <a:spLocks noChangeArrowheads="1"/>
          </p:cNvSpPr>
          <p:nvPr/>
        </p:nvSpPr>
        <p:spPr>
          <a:xfrm>
            <a:off x="251520" y="1412776"/>
            <a:ext cx="4536504" cy="43204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US" altLang="en-US" sz="2800" b="1" dirty="0">
                <a:solidFill>
                  <a:prstClr val="black"/>
                </a:solidFill>
                <a:latin typeface="Calibri"/>
                <a:ea typeface="American Typewriter" charset="0"/>
                <a:cs typeface="American Typewriter" charset="0"/>
              </a:rPr>
              <a:t>Proof: </a:t>
            </a:r>
            <a:r>
              <a:rPr lang="en-US" altLang="en-US" sz="2800" b="1" dirty="0">
                <a:solidFill>
                  <a:srgbClr val="0000FF"/>
                </a:solidFill>
                <a:latin typeface="Calibri"/>
                <a:ea typeface="American Typewriter" charset="0"/>
                <a:cs typeface="American Typewriter" charset="0"/>
              </a:rPr>
              <a:t>by contradiction.</a:t>
            </a:r>
            <a:endParaRPr lang="en-US" altLang="en-US" sz="2800" b="1" dirty="0">
              <a:solidFill>
                <a:prstClr val="black"/>
              </a:solidFill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63">
                <a:extLst>
                  <a:ext uri="{FF2B5EF4-FFF2-40B4-BE49-F238E27FC236}">
                    <a16:creationId xmlns:a16="http://schemas.microsoft.com/office/drawing/2014/main" id="{0C9D550B-6246-0C4D-9ADE-A6A45E042B01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51520" y="3762400"/>
                <a:ext cx="8776048" cy="42860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fontAlgn="auto">
                  <a:spcAft>
                    <a:spcPts val="0"/>
                  </a:spcAft>
                </a:pPr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Then, I claim that 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𝑃</m:t>
                    </m:r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𝑟𝑒𝑑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essentially gives us a distinguisher D!</a:t>
                </a:r>
                <a:endParaRPr lang="en-US" alt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Rectangle 63">
                <a:extLst>
                  <a:ext uri="{FF2B5EF4-FFF2-40B4-BE49-F238E27FC236}">
                    <a16:creationId xmlns:a16="http://schemas.microsoft.com/office/drawing/2014/main" id="{0C9D550B-6246-0C4D-9ADE-A6A45E042B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762400"/>
                <a:ext cx="8776048" cy="428600"/>
              </a:xfrm>
              <a:prstGeom prst="rect">
                <a:avLst/>
              </a:prstGeom>
              <a:blipFill>
                <a:blip r:embed="rId4"/>
                <a:stretch>
                  <a:fillRect l="-1012" t="-14286" b="-3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63">
                <a:extLst>
                  <a:ext uri="{FF2B5EF4-FFF2-40B4-BE49-F238E27FC236}">
                    <a16:creationId xmlns:a16="http://schemas.microsoft.com/office/drawing/2014/main" id="{3FD48DC2-DC25-714C-B255-810416EB17EA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89620" y="4305526"/>
                <a:ext cx="8776048" cy="42860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fontAlgn="auto">
                  <a:spcAft>
                    <a:spcPts val="0"/>
                  </a:spcAft>
                </a:pPr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Consider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𝐷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 which gets an m-bit string </a:t>
                </a:r>
                <a14:m>
                  <m:oMath xmlns:m="http://schemas.openxmlformats.org/officeDocument/2006/math"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 and does the following: </a:t>
                </a:r>
                <a:endParaRPr lang="en-US" alt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Rectangle 63">
                <a:extLst>
                  <a:ext uri="{FF2B5EF4-FFF2-40B4-BE49-F238E27FC236}">
                    <a16:creationId xmlns:a16="http://schemas.microsoft.com/office/drawing/2014/main" id="{3FD48DC2-DC25-714C-B255-810416EB17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620" y="4305526"/>
                <a:ext cx="8776048" cy="428600"/>
              </a:xfrm>
              <a:prstGeom prst="rect">
                <a:avLst/>
              </a:prstGeom>
              <a:blipFill>
                <a:blip r:embed="rId5"/>
                <a:stretch>
                  <a:fillRect l="-1158" t="-11429" b="-3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63">
                <a:extLst>
                  <a:ext uri="{FF2B5EF4-FFF2-40B4-BE49-F238E27FC236}">
                    <a16:creationId xmlns:a16="http://schemas.microsoft.com/office/drawing/2014/main" id="{68D42DE9-F052-E84E-9CB9-4A9CC782A6D8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400000" y="4870963"/>
                <a:ext cx="7368480" cy="42860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fontAlgn="auto">
                  <a:spcAft>
                    <a:spcPts val="0"/>
                  </a:spcAft>
                </a:pPr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1. Run 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𝑃</m:t>
                    </m:r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𝑟𝑒𝑑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 on the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-bit prefix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. </a:t>
                </a:r>
                <a:endParaRPr lang="en-US" altLang="en-US" sz="2400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1" name="Rectangle 63">
                <a:extLst>
                  <a:ext uri="{FF2B5EF4-FFF2-40B4-BE49-F238E27FC236}">
                    <a16:creationId xmlns:a16="http://schemas.microsoft.com/office/drawing/2014/main" id="{68D42DE9-F052-E84E-9CB9-4A9CC782A6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00" y="4870963"/>
                <a:ext cx="7368480" cy="428600"/>
              </a:xfrm>
              <a:prstGeom prst="rect">
                <a:avLst/>
              </a:prstGeom>
              <a:blipFill>
                <a:blip r:embed="rId6"/>
                <a:stretch>
                  <a:fillRect l="-1205" t="-14286" b="-3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63">
                <a:extLst>
                  <a:ext uri="{FF2B5EF4-FFF2-40B4-BE49-F238E27FC236}">
                    <a16:creationId xmlns:a16="http://schemas.microsoft.com/office/drawing/2014/main" id="{D3BFFB94-0A7B-0A4F-9B37-E6963AD462E2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400000" y="5432524"/>
                <a:ext cx="8776048" cy="83820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fontAlgn="auto">
                  <a:spcAft>
                    <a:spcPts val="0"/>
                  </a:spcAft>
                </a:pPr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2. If 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𝑃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red returns the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-</a:t>
                </a:r>
                <a:r>
                  <a:rPr lang="en-US" altLang="en-US" sz="2400" dirty="0" err="1">
                    <a:solidFill>
                      <a:prstClr val="black"/>
                    </a:solidFill>
                    <a:latin typeface="Calibri"/>
                  </a:rPr>
                  <a:t>th</a:t>
                </a:r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 bit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, then output 1 (“PRG”) else output 0 (“Random”).</a:t>
                </a:r>
                <a:endParaRPr lang="en-US" altLang="en-US" sz="2400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2" name="Rectangle 63">
                <a:extLst>
                  <a:ext uri="{FF2B5EF4-FFF2-40B4-BE49-F238E27FC236}">
                    <a16:creationId xmlns:a16="http://schemas.microsoft.com/office/drawing/2014/main" id="{D3BFFB94-0A7B-0A4F-9B37-E6963AD462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00" y="5432524"/>
                <a:ext cx="8776048" cy="838200"/>
              </a:xfrm>
              <a:prstGeom prst="rect">
                <a:avLst/>
              </a:prstGeom>
              <a:blipFill>
                <a:blip r:embed="rId7"/>
                <a:stretch>
                  <a:fillRect l="-1012" t="-2985" b="-14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63">
                <a:extLst>
                  <a:ext uri="{FF2B5EF4-FFF2-40B4-BE49-F238E27FC236}">
                    <a16:creationId xmlns:a16="http://schemas.microsoft.com/office/drawing/2014/main" id="{1E87D85B-8ECD-9242-BE26-6CD4A731903B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27720" y="6327800"/>
                <a:ext cx="8776048" cy="42860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fontAlgn="auto">
                  <a:spcAft>
                    <a:spcPts val="0"/>
                  </a:spcAft>
                </a:pPr>
                <a:r>
                  <a:rPr lang="en-US" altLang="en-US" sz="2400" b="1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Easy: If </a:t>
                </a:r>
                <a14:m>
                  <m:oMath xmlns:m="http://schemas.openxmlformats.org/officeDocument/2006/math">
                    <m:r>
                      <a:rPr lang="en-US" altLang="en-US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𝑷</m:t>
                    </m:r>
                    <m:r>
                      <a:rPr lang="en-US" altLang="en-US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𝒓𝒆𝒅</m:t>
                    </m:r>
                  </m:oMath>
                </a14:m>
                <a:r>
                  <a:rPr lang="en-US" altLang="en-US" sz="2400" b="1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 is </a:t>
                </a:r>
                <a:r>
                  <a:rPr lang="en-US" altLang="en-US" sz="2400" b="1" dirty="0" err="1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p.p.t</a:t>
                </a:r>
                <a:r>
                  <a:rPr lang="en-US" altLang="en-US" sz="2400" b="1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. so is </a:t>
                </a:r>
                <a14:m>
                  <m:oMath xmlns:m="http://schemas.openxmlformats.org/officeDocument/2006/math">
                    <m:r>
                      <a:rPr lang="en-US" altLang="en-US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𝑫</m:t>
                    </m:r>
                  </m:oMath>
                </a14:m>
                <a:r>
                  <a:rPr lang="en-US" altLang="en-US" sz="2400" b="1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. </a:t>
                </a:r>
                <a:endParaRPr lang="en-US" altLang="en-US" sz="2400" b="1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3" name="Rectangle 63">
                <a:extLst>
                  <a:ext uri="{FF2B5EF4-FFF2-40B4-BE49-F238E27FC236}">
                    <a16:creationId xmlns:a16="http://schemas.microsoft.com/office/drawing/2014/main" id="{1E87D85B-8ECD-9242-BE26-6CD4A73190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720" y="6327800"/>
                <a:ext cx="8776048" cy="428600"/>
              </a:xfrm>
              <a:prstGeom prst="rect">
                <a:avLst/>
              </a:prstGeom>
              <a:blipFill>
                <a:blip r:embed="rId8"/>
                <a:stretch>
                  <a:fillRect l="-1012" t="-14706" b="-3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CBBCAC1D-EB67-3346-9DB6-28B245F870F8}"/>
              </a:ext>
            </a:extLst>
          </p:cNvPr>
          <p:cNvSpPr/>
          <p:nvPr/>
        </p:nvSpPr>
        <p:spPr bwMode="auto">
          <a:xfrm>
            <a:off x="303034" y="4270400"/>
            <a:ext cx="8724533" cy="2057400"/>
          </a:xfrm>
          <a:prstGeom prst="rect">
            <a:avLst/>
          </a:prstGeom>
          <a:noFill/>
          <a:ln w="254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569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  <p:bldP spid="13" grpId="0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434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0" y="149087"/>
                <a:ext cx="9144000" cy="1143000"/>
              </a:xfrm>
            </p:spPr>
            <p:txBody>
              <a:bodyPr/>
              <a:lstStyle/>
              <a:p>
                <a:r>
                  <a:rPr lang="en-US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1. Indistinguishability </a:t>
                </a:r>
                <a14:m>
                  <m:oMath xmlns:m="http://schemas.openxmlformats.org/officeDocument/2006/math">
                    <m:r>
                      <a:rPr lang="en-US" alt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NBU</a:t>
                </a:r>
              </a:p>
            </p:txBody>
          </p:sp>
        </mc:Choice>
        <mc:Fallback xmlns="">
          <p:sp>
            <p:nvSpPr>
              <p:cNvPr id="18434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49087"/>
                <a:ext cx="9144000" cy="1143000"/>
              </a:xfrm>
              <a:blipFill>
                <a:blip r:embed="rId2"/>
                <a:stretch>
                  <a:fillRect b="-87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63">
                <a:extLst>
                  <a:ext uri="{FF2B5EF4-FFF2-40B4-BE49-F238E27FC236}">
                    <a16:creationId xmlns:a16="http://schemas.microsoft.com/office/drawing/2014/main" id="{3FD48DC2-DC25-714C-B255-810416EB17EA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89620" y="1447800"/>
                <a:ext cx="8776048" cy="42860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fontAlgn="auto">
                  <a:spcAft>
                    <a:spcPts val="0"/>
                  </a:spcAft>
                </a:pPr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Consider</a:t>
                </a:r>
                <a:r>
                  <a:rPr lang="en-US" altLang="en-US" sz="2400" dirty="0">
                    <a:solidFill>
                      <a:prstClr val="black"/>
                    </a:solidFill>
                    <a:ea typeface="American Typewriter" charset="0"/>
                    <a:cs typeface="American Typewriter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𝐷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 which gets an m-bit string </a:t>
                </a:r>
                <a14:m>
                  <m:oMath xmlns:m="http://schemas.openxmlformats.org/officeDocument/2006/math"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 and does the following: </a:t>
                </a:r>
                <a:endParaRPr lang="en-US" alt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Rectangle 63">
                <a:extLst>
                  <a:ext uri="{FF2B5EF4-FFF2-40B4-BE49-F238E27FC236}">
                    <a16:creationId xmlns:a16="http://schemas.microsoft.com/office/drawing/2014/main" id="{3FD48DC2-DC25-714C-B255-810416EB17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620" y="1447800"/>
                <a:ext cx="8776048" cy="428600"/>
              </a:xfrm>
              <a:prstGeom prst="rect">
                <a:avLst/>
              </a:prstGeom>
              <a:blipFill>
                <a:blip r:embed="rId3"/>
                <a:stretch>
                  <a:fillRect l="-1158" t="-17647" b="-3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63">
                <a:extLst>
                  <a:ext uri="{FF2B5EF4-FFF2-40B4-BE49-F238E27FC236}">
                    <a16:creationId xmlns:a16="http://schemas.microsoft.com/office/drawing/2014/main" id="{68D42DE9-F052-E84E-9CB9-4A9CC782A6D8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685800" y="2000537"/>
                <a:ext cx="7368480" cy="42860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fontAlgn="auto">
                  <a:spcAft>
                    <a:spcPts val="0"/>
                  </a:spcAft>
                </a:pPr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1. Run 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𝑃</m:t>
                    </m:r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𝑟𝑒𝑑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 on the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-bit prefix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. </a:t>
                </a:r>
                <a:endParaRPr lang="en-US" altLang="en-US" sz="2400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1" name="Rectangle 63">
                <a:extLst>
                  <a:ext uri="{FF2B5EF4-FFF2-40B4-BE49-F238E27FC236}">
                    <a16:creationId xmlns:a16="http://schemas.microsoft.com/office/drawing/2014/main" id="{68D42DE9-F052-E84E-9CB9-4A9CC782A6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2000537"/>
                <a:ext cx="7368480" cy="428600"/>
              </a:xfrm>
              <a:prstGeom prst="rect">
                <a:avLst/>
              </a:prstGeom>
              <a:blipFill>
                <a:blip r:embed="rId4"/>
                <a:stretch>
                  <a:fillRect l="-1377" t="-14286" b="-3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63">
                <a:extLst>
                  <a:ext uri="{FF2B5EF4-FFF2-40B4-BE49-F238E27FC236}">
                    <a16:creationId xmlns:a16="http://schemas.microsoft.com/office/drawing/2014/main" id="{D3BFFB94-0A7B-0A4F-9B37-E6963AD462E2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685800" y="2552474"/>
                <a:ext cx="8001000" cy="83820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fontAlgn="auto">
                  <a:spcAft>
                    <a:spcPts val="0"/>
                  </a:spcAft>
                </a:pPr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2. If 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𝑃</m:t>
                    </m:r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𝑟𝑒𝑑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 returns the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-</a:t>
                </a:r>
                <a:r>
                  <a:rPr lang="en-US" altLang="en-US" sz="2400" dirty="0" err="1">
                    <a:solidFill>
                      <a:prstClr val="black"/>
                    </a:solidFill>
                    <a:latin typeface="Calibri"/>
                  </a:rPr>
                  <a:t>th</a:t>
                </a:r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 bit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, then output 1 (= “PRG”) else output 0 (= “Random”).</a:t>
                </a:r>
                <a:endParaRPr lang="en-US" altLang="en-US" sz="2400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2" name="Rectangle 63">
                <a:extLst>
                  <a:ext uri="{FF2B5EF4-FFF2-40B4-BE49-F238E27FC236}">
                    <a16:creationId xmlns:a16="http://schemas.microsoft.com/office/drawing/2014/main" id="{D3BFFB94-0A7B-0A4F-9B37-E6963AD462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2552474"/>
                <a:ext cx="8001000" cy="838200"/>
              </a:xfrm>
              <a:prstGeom prst="rect">
                <a:avLst/>
              </a:prstGeom>
              <a:blipFill>
                <a:blip r:embed="rId5"/>
                <a:stretch>
                  <a:fillRect l="-1270" t="-4545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63">
                <a:extLst>
                  <a:ext uri="{FF2B5EF4-FFF2-40B4-BE49-F238E27FC236}">
                    <a16:creationId xmlns:a16="http://schemas.microsoft.com/office/drawing/2014/main" id="{F9389818-C7D2-E645-8D26-E66520C6A329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42552" y="3638148"/>
                <a:ext cx="8776048" cy="42860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fontAlgn="auto">
                  <a:spcAft>
                    <a:spcPts val="0"/>
                  </a:spcAft>
                </a:pPr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We want to show: there is a polynomial </a:t>
                </a:r>
                <a14:m>
                  <m:oMath xmlns:m="http://schemas.openxmlformats.org/officeDocument/2006/math"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 </a:t>
                </a:r>
                <a:r>
                  <a:rPr lang="en-US" altLang="en-US" sz="2400" dirty="0" err="1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s.t.</a:t>
                </a:r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  </a:t>
                </a:r>
                <a:endParaRPr lang="en-US" alt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Rectangle 63">
                <a:extLst>
                  <a:ext uri="{FF2B5EF4-FFF2-40B4-BE49-F238E27FC236}">
                    <a16:creationId xmlns:a16="http://schemas.microsoft.com/office/drawing/2014/main" id="{F9389818-C7D2-E645-8D26-E66520C6A3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552" y="3638148"/>
                <a:ext cx="8776048" cy="428600"/>
              </a:xfrm>
              <a:prstGeom prst="rect">
                <a:avLst/>
              </a:prstGeom>
              <a:blipFill>
                <a:blip r:embed="rId6"/>
                <a:stretch>
                  <a:fillRect l="-1010" t="-14286" b="-3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6D3EF72-2E9C-1B45-9B39-A411E83CB7A8}"/>
                  </a:ext>
                </a:extLst>
              </p:cNvPr>
              <p:cNvSpPr/>
              <p:nvPr/>
            </p:nvSpPr>
            <p:spPr>
              <a:xfrm>
                <a:off x="-381000" y="4235562"/>
                <a:ext cx="9182448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>
                      <m:r>
                        <a:rPr lang="en-US" alt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altLang="en-US" sz="2400" b="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sz="2400" b="0" i="0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altLang="en-US" sz="2400" b="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⁡[</m:t>
                      </m:r>
                      <m:r>
                        <a:rPr lang="en-US" alt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en-US" b="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r>
                        <a:rPr lang="en-US" altLang="en-US" b="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alt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n-US" b="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b="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altLang="en-US" b="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alt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 </m:t>
                      </m:r>
                      <m:r>
                        <a:rPr lang="en-US" altLang="en-US" sz="2400" b="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altLang="en-US" sz="2400" b="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=1 ] </m:t>
                      </m:r>
                    </m:oMath>
                  </m:oMathPara>
                </a14:m>
                <a:endParaRPr lang="en-US" alt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lvl="0"/>
                <a:r>
                  <a:rPr lang="en-US" altLang="en-US" sz="2400" b="0" dirty="0">
                    <a:solidFill>
                      <a:schemeClr val="tx1"/>
                    </a:solidFill>
                  </a:rPr>
                  <a:t>			</a:t>
                </a:r>
                <a14:m>
                  <m:oMath xmlns:m="http://schemas.openxmlformats.org/officeDocument/2006/math"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– </m:t>
                    </m:r>
                    <m:r>
                      <m:rPr>
                        <m:sty m:val="p"/>
                      </m:rPr>
                      <a:rPr lang="en-US" altLang="en-US" sz="2400" b="0" i="0" dirty="0" err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Pr</m:t>
                    </m:r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⁡[</m:t>
                    </m:r>
                    <m:r>
                      <a:rPr lang="en-US" altLang="en-US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a:rPr lang="en-US" altLang="en-US" i="1" dirty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altLang="en-US" i="1" baseline="-25000" dirty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 </m:t>
                    </m:r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 =</m:t>
                    </m:r>
                    <m:r>
                      <a:rPr lang="en-US" alt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] |</m:t>
                    </m:r>
                    <m:r>
                      <a:rPr lang="en-US" alt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alt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1/</m:t>
                    </m:r>
                    <m:r>
                      <a:rPr lang="en-US" alt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en-US" sz="2400" i="1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6D3EF72-2E9C-1B45-9B39-A411E83CB7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81000" y="4235562"/>
                <a:ext cx="9182448" cy="830997"/>
              </a:xfrm>
              <a:prstGeom prst="rect">
                <a:avLst/>
              </a:prstGeom>
              <a:blipFill>
                <a:blip r:embed="rId7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DB32D543-A439-B747-AFFD-DE9F3EA5B3D1}"/>
              </a:ext>
            </a:extLst>
          </p:cNvPr>
          <p:cNvSpPr/>
          <p:nvPr/>
        </p:nvSpPr>
        <p:spPr bwMode="auto">
          <a:xfrm>
            <a:off x="1260104" y="4648200"/>
            <a:ext cx="6835080" cy="530540"/>
          </a:xfrm>
          <a:prstGeom prst="rect">
            <a:avLst/>
          </a:prstGeom>
          <a:solidFill>
            <a:schemeClr val="bg1">
              <a:alpha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13A0A5-724B-9144-A0EB-0551D33B5E59}"/>
              </a:ext>
            </a:extLst>
          </p:cNvPr>
          <p:cNvSpPr/>
          <p:nvPr/>
        </p:nvSpPr>
        <p:spPr bwMode="auto">
          <a:xfrm>
            <a:off x="2209800" y="4203181"/>
            <a:ext cx="304800" cy="530540"/>
          </a:xfrm>
          <a:prstGeom prst="rect">
            <a:avLst/>
          </a:prstGeom>
          <a:solidFill>
            <a:schemeClr val="bg1">
              <a:alpha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8C310B-60F4-334D-9E1E-90C4798F545F}"/>
              </a:ext>
            </a:extLst>
          </p:cNvPr>
          <p:cNvSpPr/>
          <p:nvPr/>
        </p:nvSpPr>
        <p:spPr bwMode="auto">
          <a:xfrm>
            <a:off x="303035" y="1371600"/>
            <a:ext cx="8305800" cy="2057400"/>
          </a:xfrm>
          <a:prstGeom prst="rect">
            <a:avLst/>
          </a:prstGeom>
          <a:noFill/>
          <a:ln w="254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421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2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434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0" y="149087"/>
                <a:ext cx="9144000" cy="1143000"/>
              </a:xfrm>
            </p:spPr>
            <p:txBody>
              <a:bodyPr/>
              <a:lstStyle/>
              <a:p>
                <a:r>
                  <a:rPr lang="en-US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1. Indistinguishability </a:t>
                </a:r>
                <a14:m>
                  <m:oMath xmlns:m="http://schemas.openxmlformats.org/officeDocument/2006/math">
                    <m:r>
                      <a:rPr lang="en-US" alt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NBU</a:t>
                </a:r>
              </a:p>
            </p:txBody>
          </p:sp>
        </mc:Choice>
        <mc:Fallback xmlns="">
          <p:sp>
            <p:nvSpPr>
              <p:cNvPr id="18434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49087"/>
                <a:ext cx="9144000" cy="1143000"/>
              </a:xfrm>
              <a:blipFill>
                <a:blip r:embed="rId2"/>
                <a:stretch>
                  <a:fillRect b="-87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63">
                <a:extLst>
                  <a:ext uri="{FF2B5EF4-FFF2-40B4-BE49-F238E27FC236}">
                    <a16:creationId xmlns:a16="http://schemas.microsoft.com/office/drawing/2014/main" id="{3FD48DC2-DC25-714C-B255-810416EB17EA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89620" y="1447800"/>
                <a:ext cx="8776048" cy="42860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fontAlgn="auto">
                  <a:spcAft>
                    <a:spcPts val="0"/>
                  </a:spcAft>
                </a:pPr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Consider</a:t>
                </a:r>
                <a:r>
                  <a:rPr lang="en-US" altLang="en-US" sz="2400" dirty="0">
                    <a:solidFill>
                      <a:prstClr val="black"/>
                    </a:solidFill>
                    <a:ea typeface="American Typewriter" charset="0"/>
                    <a:cs typeface="American Typewriter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𝐷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 which gets an m-bit string </a:t>
                </a:r>
                <a14:m>
                  <m:oMath xmlns:m="http://schemas.openxmlformats.org/officeDocument/2006/math"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 and does the following: </a:t>
                </a:r>
                <a:endParaRPr lang="en-US" alt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Rectangle 63">
                <a:extLst>
                  <a:ext uri="{FF2B5EF4-FFF2-40B4-BE49-F238E27FC236}">
                    <a16:creationId xmlns:a16="http://schemas.microsoft.com/office/drawing/2014/main" id="{3FD48DC2-DC25-714C-B255-810416EB17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620" y="1447800"/>
                <a:ext cx="8776048" cy="428600"/>
              </a:xfrm>
              <a:prstGeom prst="rect">
                <a:avLst/>
              </a:prstGeom>
              <a:blipFill>
                <a:blip r:embed="rId3"/>
                <a:stretch>
                  <a:fillRect l="-1158" t="-17647" b="-3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63">
                <a:extLst>
                  <a:ext uri="{FF2B5EF4-FFF2-40B4-BE49-F238E27FC236}">
                    <a16:creationId xmlns:a16="http://schemas.microsoft.com/office/drawing/2014/main" id="{68D42DE9-F052-E84E-9CB9-4A9CC782A6D8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685800" y="2000537"/>
                <a:ext cx="7368480" cy="42860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fontAlgn="auto">
                  <a:spcAft>
                    <a:spcPts val="0"/>
                  </a:spcAft>
                </a:pPr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1. Run 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𝑃</m:t>
                    </m:r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𝑟𝑒𝑑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 on the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-bit prefix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. </a:t>
                </a:r>
                <a:endParaRPr lang="en-US" altLang="en-US" sz="2400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1" name="Rectangle 63">
                <a:extLst>
                  <a:ext uri="{FF2B5EF4-FFF2-40B4-BE49-F238E27FC236}">
                    <a16:creationId xmlns:a16="http://schemas.microsoft.com/office/drawing/2014/main" id="{68D42DE9-F052-E84E-9CB9-4A9CC782A6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2000537"/>
                <a:ext cx="7368480" cy="428600"/>
              </a:xfrm>
              <a:prstGeom prst="rect">
                <a:avLst/>
              </a:prstGeom>
              <a:blipFill>
                <a:blip r:embed="rId4"/>
                <a:stretch>
                  <a:fillRect l="-1377" t="-14286" b="-3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01997D7-5400-DD4C-8198-66FE2447415B}"/>
                  </a:ext>
                </a:extLst>
              </p:cNvPr>
              <p:cNvSpPr/>
              <p:nvPr/>
            </p:nvSpPr>
            <p:spPr>
              <a:xfrm>
                <a:off x="-457200" y="4374399"/>
                <a:ext cx="918244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>
                      <m:r>
                        <a:rPr lang="en-US" altLang="en-US" sz="2400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>
                        <m:rPr>
                          <m:sty m:val="p"/>
                        </m:rPr>
                        <a:rPr lang="en-US" altLang="en-US" sz="2400" b="0" i="0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altLang="en-US" sz="2400" b="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⁡[</m:t>
                      </m:r>
                      <m:r>
                        <a:rPr lang="en-US" alt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en-US" b="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r>
                        <a:rPr lang="en-US" altLang="en-US" b="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alt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n-US" b="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b="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altLang="en-US" b="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alt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 </m:t>
                      </m:r>
                      <m:r>
                        <a:rPr lang="en-US" alt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𝑃𝑟𝑒</m:t>
                      </m:r>
                      <m:r>
                        <a:rPr lang="en-US" alt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en-US" alt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en-US" i="1" dirty="0">
                              <a:latin typeface="Cambria Math" panose="02040503050406030204" pitchFamily="18" charset="0"/>
                            </a:rPr>
                            <m:t>…</m:t>
                          </m:r>
                          <m:sSub>
                            <m:sSubPr>
                              <m:ctrlPr>
                                <a:rPr lang="en-US" alt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US" alt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en-US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en-US" sz="2400" b="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] </m:t>
                      </m:r>
                    </m:oMath>
                  </m:oMathPara>
                </a14:m>
                <a:endParaRPr lang="en-US" alt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01997D7-5400-DD4C-8198-66FE244741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57200" y="4374399"/>
                <a:ext cx="9182448" cy="461665"/>
              </a:xfrm>
              <a:prstGeom prst="rect">
                <a:avLst/>
              </a:prstGeom>
              <a:blipFill>
                <a:blip r:embed="rId5"/>
                <a:stretch>
                  <a:fillRect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F344EB0-1C0F-6144-91E7-96657F9881B9}"/>
                  </a:ext>
                </a:extLst>
              </p:cNvPr>
              <p:cNvSpPr/>
              <p:nvPr/>
            </p:nvSpPr>
            <p:spPr>
              <a:xfrm>
                <a:off x="1504776" y="5163454"/>
                <a:ext cx="2209800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alt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1/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𝑝</m:t>
                      </m:r>
                      <m:r>
                        <a:rPr lang="en-US" altLang="en-US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i="1" dirty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F344EB0-1C0F-6144-91E7-96657F9881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4776" y="5163454"/>
                <a:ext cx="2209800" cy="783804"/>
              </a:xfrm>
              <a:prstGeom prst="rect">
                <a:avLst/>
              </a:prstGeom>
              <a:blipFill>
                <a:blip r:embed="rId6"/>
                <a:stretch>
                  <a:fillRect l="-571"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1A2F5205-752B-8749-BB1F-E620A6C82932}"/>
                  </a:ext>
                </a:extLst>
              </p:cNvPr>
              <p:cNvSpPr/>
              <p:nvPr/>
            </p:nvSpPr>
            <p:spPr>
              <a:xfrm>
                <a:off x="-1407916" y="3810000"/>
                <a:ext cx="918244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altLang="en-US" sz="2400" b="0" i="0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altLang="en-US" sz="2400" b="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⁡[</m:t>
                      </m:r>
                      <m:r>
                        <a:rPr lang="en-US" alt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en-US" b="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r>
                        <a:rPr lang="en-US" altLang="en-US" b="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alt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n-US" b="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b="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altLang="en-US" b="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alt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 </m:t>
                      </m:r>
                      <m:r>
                        <a:rPr lang="en-US" altLang="en-US" sz="2400" b="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altLang="en-US" sz="2400" b="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=1 ] </m:t>
                      </m:r>
                    </m:oMath>
                  </m:oMathPara>
                </a14:m>
                <a:endParaRPr lang="en-US" alt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1A2F5205-752B-8749-BB1F-E620A6C829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407916" y="3810000"/>
                <a:ext cx="9182448" cy="461665"/>
              </a:xfrm>
              <a:prstGeom prst="rect">
                <a:avLst/>
              </a:prstGeom>
              <a:blipFill>
                <a:blip r:embed="rId7"/>
                <a:stretch>
                  <a:fillRect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A08B0A4B-92F6-3149-85FA-DE3138AB6241}"/>
              </a:ext>
            </a:extLst>
          </p:cNvPr>
          <p:cNvSpPr/>
          <p:nvPr/>
        </p:nvSpPr>
        <p:spPr>
          <a:xfrm>
            <a:off x="5371752" y="4856254"/>
            <a:ext cx="27747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en-US" sz="2000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(by construction of D)</a:t>
            </a:r>
            <a:endParaRPr lang="en-US" altLang="en-US" sz="2000" b="0" dirty="0">
              <a:solidFill>
                <a:srgbClr val="0033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DF3C77-B242-3248-B0FD-E65BED6DD1CA}"/>
              </a:ext>
            </a:extLst>
          </p:cNvPr>
          <p:cNvSpPr/>
          <p:nvPr/>
        </p:nvSpPr>
        <p:spPr>
          <a:xfrm>
            <a:off x="3778424" y="5397202"/>
            <a:ext cx="27747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en-US" sz="2000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(by assumption on Pred)</a:t>
            </a:r>
            <a:endParaRPr lang="en-US" altLang="en-US" sz="2000" b="0" dirty="0">
              <a:solidFill>
                <a:srgbClr val="0033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7B54C6B2-C944-EC4D-8104-5E1EA7673721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685800" y="2552474"/>
                <a:ext cx="8001000" cy="83820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fontAlgn="auto">
                  <a:spcAft>
                    <a:spcPts val="0"/>
                  </a:spcAft>
                </a:pPr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2. If 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𝑃</m:t>
                    </m:r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𝑟𝑒𝑑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 returns the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-</a:t>
                </a:r>
                <a:r>
                  <a:rPr lang="en-US" altLang="en-US" sz="2400" dirty="0" err="1">
                    <a:solidFill>
                      <a:prstClr val="black"/>
                    </a:solidFill>
                    <a:latin typeface="Calibri"/>
                  </a:rPr>
                  <a:t>th</a:t>
                </a:r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 bit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, then output 1 (= “PRG”) else output 0 (= “Random”).</a:t>
                </a:r>
                <a:endParaRPr lang="en-US" altLang="en-US" sz="2400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7B54C6B2-C944-EC4D-8104-5E1EA76737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2552474"/>
                <a:ext cx="8001000" cy="838200"/>
              </a:xfrm>
              <a:prstGeom prst="rect">
                <a:avLst/>
              </a:prstGeom>
              <a:blipFill>
                <a:blip r:embed="rId8"/>
                <a:stretch>
                  <a:fillRect l="-1270" t="-4545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>
            <a:extLst>
              <a:ext uri="{FF2B5EF4-FFF2-40B4-BE49-F238E27FC236}">
                <a16:creationId xmlns:a16="http://schemas.microsoft.com/office/drawing/2014/main" id="{B2F30BB1-248D-7746-9858-439776B2990D}"/>
              </a:ext>
            </a:extLst>
          </p:cNvPr>
          <p:cNvSpPr/>
          <p:nvPr/>
        </p:nvSpPr>
        <p:spPr bwMode="auto">
          <a:xfrm>
            <a:off x="303035" y="1371600"/>
            <a:ext cx="8305800" cy="2057400"/>
          </a:xfrm>
          <a:prstGeom prst="rect">
            <a:avLst/>
          </a:prstGeom>
          <a:noFill/>
          <a:ln w="254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136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434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0" y="149087"/>
                <a:ext cx="9144000" cy="1143000"/>
              </a:xfrm>
            </p:spPr>
            <p:txBody>
              <a:bodyPr/>
              <a:lstStyle/>
              <a:p>
                <a:r>
                  <a:rPr lang="en-US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1. Indistinguishability </a:t>
                </a:r>
                <a14:m>
                  <m:oMath xmlns:m="http://schemas.openxmlformats.org/officeDocument/2006/math">
                    <m:r>
                      <a:rPr lang="en-US" alt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NBU</a:t>
                </a:r>
              </a:p>
            </p:txBody>
          </p:sp>
        </mc:Choice>
        <mc:Fallback xmlns="">
          <p:sp>
            <p:nvSpPr>
              <p:cNvPr id="18434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49087"/>
                <a:ext cx="9144000" cy="1143000"/>
              </a:xfrm>
              <a:blipFill>
                <a:blip r:embed="rId2"/>
                <a:stretch>
                  <a:fillRect b="-87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63">
                <a:extLst>
                  <a:ext uri="{FF2B5EF4-FFF2-40B4-BE49-F238E27FC236}">
                    <a16:creationId xmlns:a16="http://schemas.microsoft.com/office/drawing/2014/main" id="{3FD48DC2-DC25-714C-B255-810416EB17EA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89620" y="1447800"/>
                <a:ext cx="8776048" cy="42860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fontAlgn="auto">
                  <a:spcAft>
                    <a:spcPts val="0"/>
                  </a:spcAft>
                </a:pPr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Consider</a:t>
                </a:r>
                <a:r>
                  <a:rPr lang="en-US" altLang="en-US" sz="2400" dirty="0">
                    <a:solidFill>
                      <a:prstClr val="black"/>
                    </a:solidFill>
                    <a:ea typeface="American Typewriter" charset="0"/>
                    <a:cs typeface="American Typewriter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𝐷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 which gets an m-bit string </a:t>
                </a:r>
                <a14:m>
                  <m:oMath xmlns:m="http://schemas.openxmlformats.org/officeDocument/2006/math"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 and does the following: </a:t>
                </a:r>
                <a:endParaRPr lang="en-US" alt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Rectangle 63">
                <a:extLst>
                  <a:ext uri="{FF2B5EF4-FFF2-40B4-BE49-F238E27FC236}">
                    <a16:creationId xmlns:a16="http://schemas.microsoft.com/office/drawing/2014/main" id="{3FD48DC2-DC25-714C-B255-810416EB17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620" y="1447800"/>
                <a:ext cx="8776048" cy="428600"/>
              </a:xfrm>
              <a:prstGeom prst="rect">
                <a:avLst/>
              </a:prstGeom>
              <a:blipFill>
                <a:blip r:embed="rId3"/>
                <a:stretch>
                  <a:fillRect l="-1158" t="-17647" b="-3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63">
                <a:extLst>
                  <a:ext uri="{FF2B5EF4-FFF2-40B4-BE49-F238E27FC236}">
                    <a16:creationId xmlns:a16="http://schemas.microsoft.com/office/drawing/2014/main" id="{68D42DE9-F052-E84E-9CB9-4A9CC782A6D8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685800" y="2000537"/>
                <a:ext cx="7368480" cy="42860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fontAlgn="auto">
                  <a:spcAft>
                    <a:spcPts val="0"/>
                  </a:spcAft>
                </a:pPr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1. Run 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𝑃</m:t>
                    </m:r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𝑟𝑒𝑑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 on the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-bit prefix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. </a:t>
                </a:r>
                <a:endParaRPr lang="en-US" altLang="en-US" sz="2400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1" name="Rectangle 63">
                <a:extLst>
                  <a:ext uri="{FF2B5EF4-FFF2-40B4-BE49-F238E27FC236}">
                    <a16:creationId xmlns:a16="http://schemas.microsoft.com/office/drawing/2014/main" id="{68D42DE9-F052-E84E-9CB9-4A9CC782A6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2000537"/>
                <a:ext cx="7368480" cy="428600"/>
              </a:xfrm>
              <a:prstGeom prst="rect">
                <a:avLst/>
              </a:prstGeom>
              <a:blipFill>
                <a:blip r:embed="rId4"/>
                <a:stretch>
                  <a:fillRect l="-1377" t="-14286" b="-3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F344EB0-1C0F-6144-91E7-96657F9881B9}"/>
                  </a:ext>
                </a:extLst>
              </p:cNvPr>
              <p:cNvSpPr/>
              <p:nvPr/>
            </p:nvSpPr>
            <p:spPr>
              <a:xfrm>
                <a:off x="5029200" y="3611996"/>
                <a:ext cx="2209800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alt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1/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𝑝</m:t>
                      </m:r>
                      <m:r>
                        <a:rPr lang="en-US" altLang="en-US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i="1" dirty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F344EB0-1C0F-6144-91E7-96657F9881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3611996"/>
                <a:ext cx="2209800" cy="783804"/>
              </a:xfrm>
              <a:prstGeom prst="rect">
                <a:avLst/>
              </a:prstGeom>
              <a:blipFill>
                <a:blip r:embed="rId5"/>
                <a:stretch>
                  <a:fillRect l="-571"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1A2F5205-752B-8749-BB1F-E620A6C82932}"/>
                  </a:ext>
                </a:extLst>
              </p:cNvPr>
              <p:cNvSpPr/>
              <p:nvPr/>
            </p:nvSpPr>
            <p:spPr>
              <a:xfrm>
                <a:off x="-1407916" y="3810000"/>
                <a:ext cx="918244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altLang="en-US" sz="2400" b="0" i="0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altLang="en-US" sz="2400" b="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⁡[</m:t>
                      </m:r>
                      <m:r>
                        <a:rPr lang="en-US" alt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en-US" b="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r>
                        <a:rPr lang="en-US" altLang="en-US" b="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alt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n-US" b="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b="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altLang="en-US" b="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alt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 </m:t>
                      </m:r>
                      <m:r>
                        <a:rPr lang="en-US" altLang="en-US" sz="2400" b="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altLang="en-US" sz="2400" b="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=1 ] </m:t>
                      </m:r>
                    </m:oMath>
                  </m:oMathPara>
                </a14:m>
                <a:endParaRPr lang="en-US" alt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1A2F5205-752B-8749-BB1F-E620A6C829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407916" y="3810000"/>
                <a:ext cx="9182448" cy="461665"/>
              </a:xfrm>
              <a:prstGeom prst="rect">
                <a:avLst/>
              </a:prstGeom>
              <a:blipFill>
                <a:blip r:embed="rId6"/>
                <a:stretch>
                  <a:fillRect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7B54C6B2-C944-EC4D-8104-5E1EA7673721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685800" y="2552474"/>
                <a:ext cx="8001000" cy="83820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fontAlgn="auto">
                  <a:spcAft>
                    <a:spcPts val="0"/>
                  </a:spcAft>
                </a:pPr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2. If 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𝑃</m:t>
                    </m:r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𝑟𝑒𝑑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 returns the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-</a:t>
                </a:r>
                <a:r>
                  <a:rPr lang="en-US" altLang="en-US" sz="2400" dirty="0" err="1">
                    <a:solidFill>
                      <a:prstClr val="black"/>
                    </a:solidFill>
                    <a:latin typeface="Calibri"/>
                  </a:rPr>
                  <a:t>th</a:t>
                </a:r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 bit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, then output 1 (= “PRG”) else output 0 (= “Random”).</a:t>
                </a:r>
                <a:endParaRPr lang="en-US" altLang="en-US" sz="2400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7B54C6B2-C944-EC4D-8104-5E1EA76737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2552474"/>
                <a:ext cx="8001000" cy="838200"/>
              </a:xfrm>
              <a:prstGeom prst="rect">
                <a:avLst/>
              </a:prstGeom>
              <a:blipFill>
                <a:blip r:embed="rId7"/>
                <a:stretch>
                  <a:fillRect l="-1270" t="-4545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>
            <a:extLst>
              <a:ext uri="{FF2B5EF4-FFF2-40B4-BE49-F238E27FC236}">
                <a16:creationId xmlns:a16="http://schemas.microsoft.com/office/drawing/2014/main" id="{B2F30BB1-248D-7746-9858-439776B2990D}"/>
              </a:ext>
            </a:extLst>
          </p:cNvPr>
          <p:cNvSpPr/>
          <p:nvPr/>
        </p:nvSpPr>
        <p:spPr bwMode="auto">
          <a:xfrm>
            <a:off x="303035" y="1371600"/>
            <a:ext cx="8305800" cy="2057400"/>
          </a:xfrm>
          <a:prstGeom prst="rect">
            <a:avLst/>
          </a:prstGeom>
          <a:noFill/>
          <a:ln w="254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D0B2A94-ACFC-B543-97A8-EC39A80FA037}"/>
                  </a:ext>
                </a:extLst>
              </p:cNvPr>
              <p:cNvSpPr/>
              <p:nvPr/>
            </p:nvSpPr>
            <p:spPr>
              <a:xfrm>
                <a:off x="-1371600" y="4539606"/>
                <a:ext cx="85344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altLang="en-US" sz="2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en-US" sz="2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altLang="en-US" b="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b>
                                <m:sSubPr>
                                  <m:ctrlPr>
                                    <a:rPr lang="en-US" altLang="en-U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b>
                                  <m:r>
                                    <a:rPr lang="en-US" altLang="en-U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en-US" alt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 </m:t>
                              </m:r>
                              <m:r>
                                <a:rPr lang="en-US" altLang="en-US" sz="2400" b="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d>
                                <m:dPr>
                                  <m:ctrlPr>
                                    <a:rPr lang="en-US" altLang="en-US" sz="2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en-US" sz="2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  <m:r>
                                <a:rPr lang="en-US" alt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  <m:r>
                                <a:rPr lang="en-US" altLang="en-US" sz="2400" b="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alt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D0B2A94-ACFC-B543-97A8-EC39A80FA0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371600" y="4539606"/>
                <a:ext cx="8534400" cy="461665"/>
              </a:xfrm>
              <a:prstGeom prst="rect">
                <a:avLst/>
              </a:prstGeom>
              <a:blipFill>
                <a:blip r:embed="rId8"/>
                <a:stretch>
                  <a:fillRect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C991EA1-4941-DB46-B4E9-F2B7D06F3ACB}"/>
                  </a:ext>
                </a:extLst>
              </p:cNvPr>
              <p:cNvSpPr/>
              <p:nvPr/>
            </p:nvSpPr>
            <p:spPr>
              <a:xfrm>
                <a:off x="431452" y="5093263"/>
                <a:ext cx="726474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>
                      <m:r>
                        <a:rPr lang="en-US" altLang="en-US" sz="2400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>
                        <m:rPr>
                          <m:sty m:val="p"/>
                        </m:rPr>
                        <a:rPr lang="en-US" altLang="en-US" sz="2400" b="0" i="0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altLang="en-US" sz="2400" b="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⁡[</m:t>
                      </m:r>
                      <m:r>
                        <a:rPr lang="en-US" altLang="en-US" i="1" dirty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en-US" alt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alt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alt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 </m:t>
                      </m:r>
                      <m:r>
                        <a:rPr lang="en-US" alt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𝑃𝑟𝑒</m:t>
                      </m:r>
                      <m:r>
                        <a:rPr lang="en-US" alt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en-US" alt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en-US" i="1" dirty="0">
                              <a:latin typeface="Cambria Math" panose="02040503050406030204" pitchFamily="18" charset="0"/>
                            </a:rPr>
                            <m:t>…</m:t>
                          </m:r>
                          <m:sSub>
                            <m:sSubPr>
                              <m:ctrlPr>
                                <a:rPr lang="en-US" alt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US" alt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en-US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en-US" sz="2400" b="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] </m:t>
                      </m:r>
                    </m:oMath>
                  </m:oMathPara>
                </a14:m>
                <a:endParaRPr lang="en-US" alt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C991EA1-4941-DB46-B4E9-F2B7D06F3A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452" y="5093263"/>
                <a:ext cx="7264748" cy="461665"/>
              </a:xfrm>
              <a:prstGeom prst="rect">
                <a:avLst/>
              </a:prstGeom>
              <a:blipFill>
                <a:blip r:embed="rId9"/>
                <a:stretch>
                  <a:fillRect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1BFACA7-73FA-8349-B53E-5FFA8588D770}"/>
                  </a:ext>
                </a:extLst>
              </p:cNvPr>
              <p:cNvSpPr/>
              <p:nvPr/>
            </p:nvSpPr>
            <p:spPr>
              <a:xfrm>
                <a:off x="1600200" y="5540796"/>
                <a:ext cx="2209800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alt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1BFACA7-73FA-8349-B53E-5FFA8588D7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5540796"/>
                <a:ext cx="2209800" cy="783804"/>
              </a:xfrm>
              <a:prstGeom prst="rect">
                <a:avLst/>
              </a:prstGeom>
              <a:blipFill>
                <a:blip r:embed="rId10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941FEC58-2AC2-E340-9490-32CC4072233A}"/>
              </a:ext>
            </a:extLst>
          </p:cNvPr>
          <p:cNvSpPr/>
          <p:nvPr/>
        </p:nvSpPr>
        <p:spPr>
          <a:xfrm>
            <a:off x="6666892" y="5124040"/>
            <a:ext cx="27747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en-US" sz="2000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(by construction of D)</a:t>
            </a:r>
            <a:endParaRPr lang="en-US" altLang="en-US" sz="2000" b="0" dirty="0">
              <a:solidFill>
                <a:srgbClr val="0033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13922C-BCB1-EB49-8552-965928DDFCCE}"/>
              </a:ext>
            </a:extLst>
          </p:cNvPr>
          <p:cNvSpPr/>
          <p:nvPr/>
        </p:nvSpPr>
        <p:spPr>
          <a:xfrm>
            <a:off x="6537412" y="5739709"/>
            <a:ext cx="27747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en-US" sz="2000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(since y is random)</a:t>
            </a:r>
            <a:endParaRPr lang="en-US" altLang="en-US" sz="2000" b="0" dirty="0">
              <a:solidFill>
                <a:srgbClr val="0033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49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434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0" y="149087"/>
                <a:ext cx="9144000" cy="1143000"/>
              </a:xfrm>
            </p:spPr>
            <p:txBody>
              <a:bodyPr/>
              <a:lstStyle/>
              <a:p>
                <a:r>
                  <a:rPr lang="en-US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1. Indistinguishability </a:t>
                </a:r>
                <a14:m>
                  <m:oMath xmlns:m="http://schemas.openxmlformats.org/officeDocument/2006/math">
                    <m:r>
                      <a:rPr lang="en-US" alt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NBU</a:t>
                </a:r>
              </a:p>
            </p:txBody>
          </p:sp>
        </mc:Choice>
        <mc:Fallback xmlns="">
          <p:sp>
            <p:nvSpPr>
              <p:cNvPr id="18434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49087"/>
                <a:ext cx="9144000" cy="1143000"/>
              </a:xfrm>
              <a:blipFill>
                <a:blip r:embed="rId2"/>
                <a:stretch>
                  <a:fillRect b="-87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63">
                <a:extLst>
                  <a:ext uri="{FF2B5EF4-FFF2-40B4-BE49-F238E27FC236}">
                    <a16:creationId xmlns:a16="http://schemas.microsoft.com/office/drawing/2014/main" id="{3FD48DC2-DC25-714C-B255-810416EB17EA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89620" y="1447800"/>
                <a:ext cx="8776048" cy="42860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fontAlgn="auto">
                  <a:spcAft>
                    <a:spcPts val="0"/>
                  </a:spcAft>
                </a:pPr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Consider</a:t>
                </a:r>
                <a:r>
                  <a:rPr lang="en-US" altLang="en-US" sz="2400" dirty="0">
                    <a:solidFill>
                      <a:prstClr val="black"/>
                    </a:solidFill>
                    <a:ea typeface="American Typewriter" charset="0"/>
                    <a:cs typeface="American Typewriter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𝐷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 which gets an m-bit string </a:t>
                </a:r>
                <a14:m>
                  <m:oMath xmlns:m="http://schemas.openxmlformats.org/officeDocument/2006/math"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 and does the following: </a:t>
                </a:r>
                <a:endParaRPr lang="en-US" alt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Rectangle 63">
                <a:extLst>
                  <a:ext uri="{FF2B5EF4-FFF2-40B4-BE49-F238E27FC236}">
                    <a16:creationId xmlns:a16="http://schemas.microsoft.com/office/drawing/2014/main" id="{3FD48DC2-DC25-714C-B255-810416EB17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620" y="1447800"/>
                <a:ext cx="8776048" cy="428600"/>
              </a:xfrm>
              <a:prstGeom prst="rect">
                <a:avLst/>
              </a:prstGeom>
              <a:blipFill>
                <a:blip r:embed="rId3"/>
                <a:stretch>
                  <a:fillRect l="-1158" t="-17647" b="-3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63">
                <a:extLst>
                  <a:ext uri="{FF2B5EF4-FFF2-40B4-BE49-F238E27FC236}">
                    <a16:creationId xmlns:a16="http://schemas.microsoft.com/office/drawing/2014/main" id="{68D42DE9-F052-E84E-9CB9-4A9CC782A6D8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685800" y="2000537"/>
                <a:ext cx="7368480" cy="42860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fontAlgn="auto">
                  <a:spcAft>
                    <a:spcPts val="0"/>
                  </a:spcAft>
                </a:pPr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1. Run 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𝑃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 on the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-bit prefix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. </a:t>
                </a:r>
                <a:endParaRPr lang="en-US" altLang="en-US" sz="2400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Rectangle 63">
                <a:extLst>
                  <a:ext uri="{FF2B5EF4-FFF2-40B4-BE49-F238E27FC236}">
                    <a16:creationId xmlns:a16="http://schemas.microsoft.com/office/drawing/2014/main" id="{68D42DE9-F052-E84E-9CB9-4A9CC782A6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2000537"/>
                <a:ext cx="7368480" cy="428600"/>
              </a:xfrm>
              <a:prstGeom prst="rect">
                <a:avLst/>
              </a:prstGeom>
              <a:blipFill>
                <a:blip r:embed="rId4"/>
                <a:stretch>
                  <a:fillRect l="-1377" t="-14286" b="-3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F344EB0-1C0F-6144-91E7-96657F9881B9}"/>
                  </a:ext>
                </a:extLst>
              </p:cNvPr>
              <p:cNvSpPr/>
              <p:nvPr/>
            </p:nvSpPr>
            <p:spPr>
              <a:xfrm>
                <a:off x="5029200" y="3611996"/>
                <a:ext cx="2209800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alt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1/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𝑝</m:t>
                      </m:r>
                      <m:r>
                        <a:rPr lang="en-US" altLang="en-US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i="1" dirty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F344EB0-1C0F-6144-91E7-96657F9881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3611996"/>
                <a:ext cx="2209800" cy="783804"/>
              </a:xfrm>
              <a:prstGeom prst="rect">
                <a:avLst/>
              </a:prstGeom>
              <a:blipFill>
                <a:blip r:embed="rId5"/>
                <a:stretch>
                  <a:fillRect l="-571"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1A2F5205-752B-8749-BB1F-E620A6C82932}"/>
                  </a:ext>
                </a:extLst>
              </p:cNvPr>
              <p:cNvSpPr/>
              <p:nvPr/>
            </p:nvSpPr>
            <p:spPr>
              <a:xfrm>
                <a:off x="-1407916" y="3810000"/>
                <a:ext cx="918244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altLang="en-US" sz="2400" b="0" i="0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altLang="en-US" sz="2400" b="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⁡[</m:t>
                      </m:r>
                      <m:r>
                        <a:rPr lang="en-US" alt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en-US" b="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r>
                        <a:rPr lang="en-US" altLang="en-US" b="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alt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n-US" b="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b="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altLang="en-US" b="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alt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 </m:t>
                      </m:r>
                      <m:r>
                        <a:rPr lang="en-US" altLang="en-US" sz="2400" b="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altLang="en-US" sz="2400" b="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=1 ] </m:t>
                      </m:r>
                    </m:oMath>
                  </m:oMathPara>
                </a14:m>
                <a:endParaRPr lang="en-US" alt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1A2F5205-752B-8749-BB1F-E620A6C829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407916" y="3810000"/>
                <a:ext cx="9182448" cy="461665"/>
              </a:xfrm>
              <a:prstGeom prst="rect">
                <a:avLst/>
              </a:prstGeom>
              <a:blipFill>
                <a:blip r:embed="rId6"/>
                <a:stretch>
                  <a:fillRect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7B54C6B2-C944-EC4D-8104-5E1EA7673721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685800" y="2552474"/>
                <a:ext cx="8001000" cy="83820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fontAlgn="auto">
                  <a:spcAft>
                    <a:spcPts val="0"/>
                  </a:spcAft>
                </a:pPr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2. If 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𝑃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 returns the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-</a:t>
                </a:r>
                <a:r>
                  <a:rPr lang="en-US" altLang="en-US" sz="2400" dirty="0" err="1">
                    <a:solidFill>
                      <a:prstClr val="black"/>
                    </a:solidFill>
                    <a:latin typeface="Calibri"/>
                  </a:rPr>
                  <a:t>th</a:t>
                </a:r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 bit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</a:rPr>
                  <a:t>, then output 1 (= “PRG”) else output 0 (= “Random”).</a:t>
                </a:r>
                <a:endParaRPr lang="en-US" altLang="en-US" sz="2400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7B54C6B2-C944-EC4D-8104-5E1EA76737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2552474"/>
                <a:ext cx="8001000" cy="838200"/>
              </a:xfrm>
              <a:prstGeom prst="rect">
                <a:avLst/>
              </a:prstGeom>
              <a:blipFill>
                <a:blip r:embed="rId7"/>
                <a:stretch>
                  <a:fillRect l="-1270" t="-4545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>
            <a:extLst>
              <a:ext uri="{FF2B5EF4-FFF2-40B4-BE49-F238E27FC236}">
                <a16:creationId xmlns:a16="http://schemas.microsoft.com/office/drawing/2014/main" id="{B2F30BB1-248D-7746-9858-439776B2990D}"/>
              </a:ext>
            </a:extLst>
          </p:cNvPr>
          <p:cNvSpPr/>
          <p:nvPr/>
        </p:nvSpPr>
        <p:spPr bwMode="auto">
          <a:xfrm>
            <a:off x="303035" y="1371600"/>
            <a:ext cx="8305800" cy="2057400"/>
          </a:xfrm>
          <a:prstGeom prst="rect">
            <a:avLst/>
          </a:prstGeom>
          <a:noFill/>
          <a:ln w="254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D0B2A94-ACFC-B543-97A8-EC39A80FA037}"/>
                  </a:ext>
                </a:extLst>
              </p:cNvPr>
              <p:cNvSpPr/>
              <p:nvPr/>
            </p:nvSpPr>
            <p:spPr>
              <a:xfrm>
                <a:off x="-1371600" y="4567535"/>
                <a:ext cx="85344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altLang="en-US" sz="2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en-US" sz="2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altLang="en-US" b="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b>
                                <m:sSubPr>
                                  <m:ctrlPr>
                                    <a:rPr lang="en-US" altLang="en-U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b>
                                  <m:r>
                                    <a:rPr lang="en-US" altLang="en-U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en-US" alt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 </m:t>
                              </m:r>
                              <m:r>
                                <a:rPr lang="en-US" altLang="en-US" sz="2400" b="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d>
                                <m:dPr>
                                  <m:ctrlPr>
                                    <a:rPr lang="en-US" altLang="en-US" sz="2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en-US" sz="2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  <m:r>
                                <a:rPr lang="en-US" alt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  <m:r>
                                <a:rPr lang="en-US" altLang="en-US" sz="2400" b="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alt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D0B2A94-ACFC-B543-97A8-EC39A80FA0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371600" y="4567535"/>
                <a:ext cx="8534400" cy="461665"/>
              </a:xfrm>
              <a:prstGeom prst="rect">
                <a:avLst/>
              </a:prstGeom>
              <a:blipFill>
                <a:blip r:embed="rId8"/>
                <a:stretch>
                  <a:fillRect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1BFACA7-73FA-8349-B53E-5FFA8588D770}"/>
                  </a:ext>
                </a:extLst>
              </p:cNvPr>
              <p:cNvSpPr/>
              <p:nvPr/>
            </p:nvSpPr>
            <p:spPr>
              <a:xfrm>
                <a:off x="5029200" y="4375279"/>
                <a:ext cx="2209800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alt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1BFACA7-73FA-8349-B53E-5FFA8588D7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4375279"/>
                <a:ext cx="2209800" cy="783804"/>
              </a:xfrm>
              <a:prstGeom prst="rect">
                <a:avLst/>
              </a:prstGeom>
              <a:blipFill>
                <a:blip r:embed="rId9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F2669F33-D847-154B-B883-F22838D6AB89}"/>
                  </a:ext>
                </a:extLst>
              </p:cNvPr>
              <p:cNvSpPr/>
              <p:nvPr/>
            </p:nvSpPr>
            <p:spPr>
              <a:xfrm>
                <a:off x="332012" y="5478564"/>
                <a:ext cx="9182448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en-US" sz="2400" b="0" dirty="0">
                    <a:solidFill>
                      <a:schemeClr val="tx1"/>
                    </a:solidFill>
                  </a:rPr>
                  <a:t>So, </a:t>
                </a:r>
                <a14:m>
                  <m:oMath xmlns:m="http://schemas.openxmlformats.org/officeDocument/2006/math">
                    <m:r>
                      <a:rPr lang="en-US" alt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en-US" sz="2400" b="0" i="0" dirty="0" err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Pr</m:t>
                    </m:r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⁡[</m:t>
                    </m:r>
                    <m:r>
                      <a:rPr lang="en-US" alt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en-US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a:rPr lang="en-US" altLang="en-US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alt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en-US" b="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b="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altLang="en-US" b="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alt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 </m:t>
                    </m:r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 =1 ] </m:t>
                    </m:r>
                  </m:oMath>
                </a14:m>
                <a:endParaRPr lang="en-US" alt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lvl="0"/>
                <a:r>
                  <a:rPr lang="en-US" altLang="en-US" sz="2400" b="0" dirty="0">
                    <a:solidFill>
                      <a:schemeClr val="tx1"/>
                    </a:solidFill>
                  </a:rPr>
                  <a:t>			</a:t>
                </a:r>
                <a14:m>
                  <m:oMath xmlns:m="http://schemas.openxmlformats.org/officeDocument/2006/math"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– </m:t>
                    </m:r>
                    <m:r>
                      <m:rPr>
                        <m:sty m:val="p"/>
                      </m:rPr>
                      <a:rPr lang="en-US" altLang="en-US" sz="2400" b="0" i="0" dirty="0" err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Pr</m:t>
                    </m:r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⁡[</m:t>
                    </m:r>
                    <m:r>
                      <a:rPr lang="en-US" altLang="en-US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a:rPr lang="en-US" altLang="en-US" i="1" dirty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altLang="en-US" i="1" baseline="-25000" dirty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 </m:t>
                    </m:r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 =</m:t>
                    </m:r>
                    <m:r>
                      <a:rPr lang="en-US" alt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] |</m:t>
                    </m:r>
                    <m:r>
                      <a:rPr lang="en-US" alt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alt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1/</m:t>
                    </m:r>
                    <m:r>
                      <a:rPr lang="en-US" alt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en-US" sz="2400" i="1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F2669F33-D847-154B-B883-F22838D6AB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012" y="5478564"/>
                <a:ext cx="9182448" cy="830997"/>
              </a:xfrm>
              <a:prstGeom prst="rect">
                <a:avLst/>
              </a:prstGeom>
              <a:blipFill>
                <a:blip r:embed="rId10"/>
                <a:stretch>
                  <a:fillRect l="-966" t="-6061"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7082A8FE-433B-0249-BDBE-D1A169345ADF}"/>
              </a:ext>
            </a:extLst>
          </p:cNvPr>
          <p:cNvSpPr/>
          <p:nvPr/>
        </p:nvSpPr>
        <p:spPr bwMode="auto">
          <a:xfrm>
            <a:off x="8458200" y="5791200"/>
            <a:ext cx="304800" cy="3810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998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434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0" y="149087"/>
                <a:ext cx="9144000" cy="1143000"/>
              </a:xfrm>
            </p:spPr>
            <p:txBody>
              <a:bodyPr/>
              <a:lstStyle/>
              <a:p>
                <a:r>
                  <a:rPr lang="en-US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2. NBU </a:t>
                </a:r>
                <a14:m>
                  <m:oMath xmlns:m="http://schemas.openxmlformats.org/officeDocument/2006/math">
                    <m:r>
                      <a:rPr lang="en-US" alt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 </m:t>
                    </m:r>
                  </m:oMath>
                </a14:m>
                <a:r>
                  <a:rPr lang="en-US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Indistinguishability</a:t>
                </a:r>
              </a:p>
            </p:txBody>
          </p:sp>
        </mc:Choice>
        <mc:Fallback xmlns="">
          <p:sp>
            <p:nvSpPr>
              <p:cNvPr id="18434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49087"/>
                <a:ext cx="9144000" cy="1143000"/>
              </a:xfrm>
              <a:blipFill>
                <a:blip r:embed="rId2"/>
                <a:stretch>
                  <a:fillRect b="-87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3">
                <a:extLst>
                  <a:ext uri="{FF2B5EF4-FFF2-40B4-BE49-F238E27FC236}">
                    <a16:creationId xmlns:a16="http://schemas.microsoft.com/office/drawing/2014/main" id="{395E5698-6201-ED43-8A44-FB97BE4ECF20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51520" y="1905000"/>
                <a:ext cx="8776048" cy="830997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fontAlgn="auto">
                  <a:spcAft>
                    <a:spcPts val="0"/>
                  </a:spcAft>
                </a:pPr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Suppose for contradiction that there is a distinguisher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𝐷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, and a polynomial function </a:t>
                </a:r>
                <a14:m>
                  <m:oMath xmlns:m="http://schemas.openxmlformats.org/officeDocument/2006/math">
                    <m:r>
                      <a:rPr lang="en-US" altLang="en-US" sz="2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𝑝</m:t>
                    </m:r>
                  </m:oMath>
                </a14:m>
                <a:r>
                  <a:rPr lang="en-US" altLang="en-US" sz="24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altLang="en-US" sz="2400" i="1" dirty="0" err="1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s.t.</a:t>
                </a:r>
                <a:endParaRPr lang="en-US" alt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Rectangle 63">
                <a:extLst>
                  <a:ext uri="{FF2B5EF4-FFF2-40B4-BE49-F238E27FC236}">
                    <a16:creationId xmlns:a16="http://schemas.microsoft.com/office/drawing/2014/main" id="{395E5698-6201-ED43-8A44-FB97BE4ECF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905000"/>
                <a:ext cx="8776048" cy="830997"/>
              </a:xfrm>
              <a:prstGeom prst="rect">
                <a:avLst/>
              </a:prstGeom>
              <a:blipFill>
                <a:blip r:embed="rId3"/>
                <a:stretch>
                  <a:fillRect l="-1012" t="-4545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63">
            <a:extLst>
              <a:ext uri="{FF2B5EF4-FFF2-40B4-BE49-F238E27FC236}">
                <a16:creationId xmlns:a16="http://schemas.microsoft.com/office/drawing/2014/main" id="{25BBD36B-9A4F-C746-808E-BDD9B03BA936}"/>
              </a:ext>
            </a:extLst>
          </p:cNvPr>
          <p:cNvSpPr txBox="1">
            <a:spLocks noChangeArrowheads="1"/>
          </p:cNvSpPr>
          <p:nvPr/>
        </p:nvSpPr>
        <p:spPr>
          <a:xfrm>
            <a:off x="251520" y="1412776"/>
            <a:ext cx="5311080" cy="43204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US" altLang="en-US" sz="2800" b="1" dirty="0">
                <a:solidFill>
                  <a:prstClr val="black"/>
                </a:solidFill>
                <a:latin typeface="Calibri"/>
                <a:ea typeface="American Typewriter" charset="0"/>
                <a:cs typeface="American Typewriter" charset="0"/>
              </a:rPr>
              <a:t>Proof: </a:t>
            </a:r>
            <a:r>
              <a:rPr lang="en-US" altLang="en-US" sz="2800" b="1" dirty="0">
                <a:solidFill>
                  <a:srgbClr val="0033CC"/>
                </a:solidFill>
                <a:latin typeface="Calibri"/>
                <a:ea typeface="American Typewriter" charset="0"/>
                <a:cs typeface="American Typewriter" charset="0"/>
              </a:rPr>
              <a:t>by contradiction +</a:t>
            </a:r>
            <a:endParaRPr lang="en-US" altLang="en-US" sz="2800" b="1" dirty="0">
              <a:solidFill>
                <a:srgbClr val="0033CC"/>
              </a:solidFill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26BBCBBA-E972-5243-A3B3-6A2CEF41F8EB}"/>
                  </a:ext>
                </a:extLst>
              </p:cNvPr>
              <p:cNvSpPr/>
              <p:nvPr/>
            </p:nvSpPr>
            <p:spPr>
              <a:xfrm>
                <a:off x="-762000" y="2933411"/>
                <a:ext cx="9182448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>
                      <m:r>
                        <a:rPr lang="en-US" alt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altLang="en-US" sz="2400" b="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sz="2400" b="0" i="0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altLang="en-US" sz="2400" b="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⁡[</m:t>
                      </m:r>
                      <m:r>
                        <a:rPr lang="en-US" alt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en-US" b="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r>
                        <a:rPr lang="en-US" altLang="en-US" b="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alt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n-US" b="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b="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altLang="en-US" b="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alt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 </m:t>
                      </m:r>
                      <m:r>
                        <a:rPr lang="en-US" altLang="en-US" sz="2400" b="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altLang="en-US" sz="2400" b="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=1 ] </m:t>
                      </m:r>
                    </m:oMath>
                  </m:oMathPara>
                </a14:m>
                <a:endParaRPr lang="en-US" alt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lvl="0"/>
                <a:r>
                  <a:rPr lang="en-US" altLang="en-US" sz="2400" b="0" dirty="0">
                    <a:solidFill>
                      <a:schemeClr val="tx1"/>
                    </a:solidFill>
                  </a:rPr>
                  <a:t>			        </a:t>
                </a:r>
                <a14:m>
                  <m:oMath xmlns:m="http://schemas.openxmlformats.org/officeDocument/2006/math"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– </m:t>
                    </m:r>
                    <m:r>
                      <m:rPr>
                        <m:sty m:val="p"/>
                      </m:rPr>
                      <a:rPr lang="en-US" altLang="en-US" sz="2400" b="0" i="0" dirty="0" err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Pr</m:t>
                    </m:r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⁡[</m:t>
                    </m:r>
                    <m:r>
                      <a:rPr lang="en-US" altLang="en-US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a:rPr lang="en-US" altLang="en-US" i="1" dirty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altLang="en-US" i="1" baseline="-25000" dirty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 </m:t>
                    </m:r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 =</m:t>
                    </m:r>
                    <m:r>
                      <a:rPr lang="en-US" alt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] |</m:t>
                    </m:r>
                    <m:r>
                      <a:rPr lang="en-US" alt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alt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1/</m:t>
                    </m:r>
                    <m:r>
                      <a:rPr lang="en-US" alt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en-US" sz="2400" i="1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26BBCBBA-E972-5243-A3B3-6A2CEF41F8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62000" y="2933411"/>
                <a:ext cx="9182448" cy="830997"/>
              </a:xfrm>
              <a:prstGeom prst="rect">
                <a:avLst/>
              </a:prstGeom>
              <a:blipFill>
                <a:blip r:embed="rId4"/>
                <a:stretch>
                  <a:fillRect b="-119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63">
                <a:extLst>
                  <a:ext uri="{FF2B5EF4-FFF2-40B4-BE49-F238E27FC236}">
                    <a16:creationId xmlns:a16="http://schemas.microsoft.com/office/drawing/2014/main" id="{166BA7F4-20A4-7E44-92CE-F5409D0CFDF6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91752" y="4114800"/>
                <a:ext cx="8776048" cy="42860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fontAlgn="auto">
                  <a:spcAft>
                    <a:spcPts val="0"/>
                  </a:spcAft>
                </a:pPr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I want to construct a next bit predictor 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𝑃</m:t>
                    </m:r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𝑟𝑒𝑑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out of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. </a:t>
                </a:r>
                <a:endParaRPr lang="en-US" alt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5" name="Rectangle 63">
                <a:extLst>
                  <a:ext uri="{FF2B5EF4-FFF2-40B4-BE49-F238E27FC236}">
                    <a16:creationId xmlns:a16="http://schemas.microsoft.com/office/drawing/2014/main" id="{166BA7F4-20A4-7E44-92CE-F5409D0CFD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752" y="4114800"/>
                <a:ext cx="8776048" cy="428600"/>
              </a:xfrm>
              <a:prstGeom prst="rect">
                <a:avLst/>
              </a:prstGeom>
              <a:blipFill>
                <a:blip r:embed="rId5"/>
                <a:stretch>
                  <a:fillRect l="-1156" t="-14706" b="-3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63">
            <a:extLst>
              <a:ext uri="{FF2B5EF4-FFF2-40B4-BE49-F238E27FC236}">
                <a16:creationId xmlns:a16="http://schemas.microsoft.com/office/drawing/2014/main" id="{623D7432-B9F0-D446-B1BB-6B1FD9E18ED6}"/>
              </a:ext>
            </a:extLst>
          </p:cNvPr>
          <p:cNvSpPr txBox="1">
            <a:spLocks noChangeArrowheads="1"/>
          </p:cNvSpPr>
          <p:nvPr/>
        </p:nvSpPr>
        <p:spPr>
          <a:xfrm>
            <a:off x="304800" y="4724400"/>
            <a:ext cx="8776048" cy="4286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US" altLang="en-US" sz="2400" b="1" dirty="0">
                <a:solidFill>
                  <a:prstClr val="black"/>
                </a:solidFill>
                <a:latin typeface="Calibri"/>
                <a:ea typeface="American Typewriter" charset="0"/>
                <a:cs typeface="American Typewriter" charset="0"/>
              </a:rPr>
              <a:t>But how?!</a:t>
            </a:r>
            <a:endParaRPr lang="en-US" altLang="en-US" sz="2400" b="1" i="1" dirty="0">
              <a:solidFill>
                <a:prstClr val="black"/>
              </a:solidFill>
              <a:latin typeface="Cambria Math" panose="020405030504060302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9FD2063-0FFA-5648-B4B9-9A30AE698C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4680237"/>
            <a:ext cx="561939" cy="136672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94B7188-1C83-FA9D-EADA-AA65C423CE01}"/>
              </a:ext>
            </a:extLst>
          </p:cNvPr>
          <p:cNvSpPr txBox="1"/>
          <p:nvPr/>
        </p:nvSpPr>
        <p:spPr>
          <a:xfrm>
            <a:off x="4267200" y="1397967"/>
            <a:ext cx="22886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Hybrid argument</a:t>
            </a:r>
          </a:p>
        </p:txBody>
      </p:sp>
    </p:spTree>
    <p:extLst>
      <p:ext uri="{BB962C8B-B14F-4D97-AF65-F5344CB8AC3E}">
        <p14:creationId xmlns:p14="http://schemas.microsoft.com/office/powerpoint/2010/main" val="2902235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434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0" y="149087"/>
                <a:ext cx="9144000" cy="1143000"/>
              </a:xfrm>
            </p:spPr>
            <p:txBody>
              <a:bodyPr/>
              <a:lstStyle/>
              <a:p>
                <a:r>
                  <a:rPr lang="en-US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2. NBU </a:t>
                </a:r>
                <a14:m>
                  <m:oMath xmlns:m="http://schemas.openxmlformats.org/officeDocument/2006/math">
                    <m:r>
                      <a:rPr lang="en-US" alt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 </m:t>
                    </m:r>
                  </m:oMath>
                </a14:m>
                <a:r>
                  <a:rPr lang="en-US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Indistinguishability</a:t>
                </a:r>
              </a:p>
            </p:txBody>
          </p:sp>
        </mc:Choice>
        <mc:Fallback xmlns="">
          <p:sp>
            <p:nvSpPr>
              <p:cNvPr id="18434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49087"/>
                <a:ext cx="9144000" cy="1143000"/>
              </a:xfrm>
              <a:blipFill>
                <a:blip r:embed="rId2"/>
                <a:stretch>
                  <a:fillRect b="-87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3">
                <a:extLst>
                  <a:ext uri="{FF2B5EF4-FFF2-40B4-BE49-F238E27FC236}">
                    <a16:creationId xmlns:a16="http://schemas.microsoft.com/office/drawing/2014/main" id="{395E5698-6201-ED43-8A44-FB97BE4ECF20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51520" y="1905000"/>
                <a:ext cx="8776048" cy="830997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fontAlgn="auto">
                  <a:spcAft>
                    <a:spcPts val="0"/>
                  </a:spcAft>
                </a:pPr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Suppose for contradiction that there is a distinguisher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𝐷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, and a polynomial function </a:t>
                </a:r>
                <a14:m>
                  <m:oMath xmlns:m="http://schemas.openxmlformats.org/officeDocument/2006/math">
                    <m:r>
                      <a:rPr lang="en-US" altLang="en-US" sz="2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𝑝</m:t>
                    </m:r>
                  </m:oMath>
                </a14:m>
                <a:r>
                  <a:rPr lang="en-US" altLang="en-US" sz="24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altLang="en-US" sz="2400" i="1" dirty="0" err="1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s.t.</a:t>
                </a:r>
                <a:endParaRPr lang="en-US" alt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Rectangle 63">
                <a:extLst>
                  <a:ext uri="{FF2B5EF4-FFF2-40B4-BE49-F238E27FC236}">
                    <a16:creationId xmlns:a16="http://schemas.microsoft.com/office/drawing/2014/main" id="{395E5698-6201-ED43-8A44-FB97BE4ECF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905000"/>
                <a:ext cx="8776048" cy="830997"/>
              </a:xfrm>
              <a:prstGeom prst="rect">
                <a:avLst/>
              </a:prstGeom>
              <a:blipFill>
                <a:blip r:embed="rId3"/>
                <a:stretch>
                  <a:fillRect l="-1012" t="-4545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63">
            <a:extLst>
              <a:ext uri="{FF2B5EF4-FFF2-40B4-BE49-F238E27FC236}">
                <a16:creationId xmlns:a16="http://schemas.microsoft.com/office/drawing/2014/main" id="{25BBD36B-9A4F-C746-808E-BDD9B03BA936}"/>
              </a:ext>
            </a:extLst>
          </p:cNvPr>
          <p:cNvSpPr txBox="1">
            <a:spLocks noChangeArrowheads="1"/>
          </p:cNvSpPr>
          <p:nvPr/>
        </p:nvSpPr>
        <p:spPr>
          <a:xfrm>
            <a:off x="251520" y="1412776"/>
            <a:ext cx="5311080" cy="43204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US" altLang="en-US" sz="2800" b="1" dirty="0">
                <a:solidFill>
                  <a:prstClr val="black"/>
                </a:solidFill>
                <a:latin typeface="Calibri"/>
                <a:ea typeface="American Typewriter" charset="0"/>
                <a:cs typeface="American Typewriter" charset="0"/>
              </a:rPr>
              <a:t>Proof:</a:t>
            </a:r>
            <a:endParaRPr lang="en-US" altLang="en-US" sz="2800" b="1" dirty="0">
              <a:solidFill>
                <a:srgbClr val="0033CC"/>
              </a:solidFill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26BBCBBA-E972-5243-A3B3-6A2CEF41F8EB}"/>
                  </a:ext>
                </a:extLst>
              </p:cNvPr>
              <p:cNvSpPr/>
              <p:nvPr/>
            </p:nvSpPr>
            <p:spPr>
              <a:xfrm>
                <a:off x="-762000" y="2933411"/>
                <a:ext cx="9182448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altLang="en-US" sz="2400" b="0" i="0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altLang="en-US" sz="2400" b="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⁡[</m:t>
                      </m:r>
                      <m:r>
                        <a:rPr lang="en-US" alt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en-US" b="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r>
                        <a:rPr lang="en-US" altLang="en-US" b="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alt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n-US" b="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b="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altLang="en-US" b="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alt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 </m:t>
                      </m:r>
                      <m:r>
                        <a:rPr lang="en-US" altLang="en-US" sz="2400" b="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altLang="en-US" sz="2400" b="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=1 ] </m:t>
                      </m:r>
                    </m:oMath>
                  </m:oMathPara>
                </a14:m>
                <a:endParaRPr lang="en-US" alt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lvl="0"/>
                <a:r>
                  <a:rPr lang="en-US" altLang="en-US" sz="2400" b="0" dirty="0">
                    <a:solidFill>
                      <a:schemeClr val="tx1"/>
                    </a:solidFill>
                  </a:rPr>
                  <a:t>			        </a:t>
                </a:r>
                <a14:m>
                  <m:oMath xmlns:m="http://schemas.openxmlformats.org/officeDocument/2006/math"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– </m:t>
                    </m:r>
                    <m:r>
                      <m:rPr>
                        <m:sty m:val="p"/>
                      </m:rPr>
                      <a:rPr lang="en-US" altLang="en-US" sz="2400" b="0" i="0" dirty="0" err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Pr</m:t>
                    </m:r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⁡[</m:t>
                    </m:r>
                    <m:r>
                      <a:rPr lang="en-US" altLang="en-US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a:rPr lang="en-US" altLang="en-US" i="1" dirty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altLang="en-US" i="1" baseline="-25000" dirty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 </m:t>
                    </m:r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 =</m:t>
                    </m:r>
                    <m:r>
                      <a:rPr lang="en-US" alt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]</m:t>
                    </m:r>
                    <m:r>
                      <a:rPr lang="en-US" alt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alt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1/</m:t>
                    </m:r>
                    <m:r>
                      <a:rPr lang="en-US" alt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en-US" sz="2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en-US" sz="2400" i="1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26BBCBBA-E972-5243-A3B3-6A2CEF41F8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62000" y="2933411"/>
                <a:ext cx="9182448" cy="830997"/>
              </a:xfrm>
              <a:prstGeom prst="rect">
                <a:avLst/>
              </a:prstGeom>
              <a:blipFill>
                <a:blip r:embed="rId4"/>
                <a:stretch>
                  <a:fillRect b="-119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63">
                <a:extLst>
                  <a:ext uri="{FF2B5EF4-FFF2-40B4-BE49-F238E27FC236}">
                    <a16:creationId xmlns:a16="http://schemas.microsoft.com/office/drawing/2014/main" id="{166BA7F4-20A4-7E44-92CE-F5409D0CFDF6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91752" y="4114800"/>
                <a:ext cx="8776048" cy="42860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fontAlgn="auto">
                  <a:spcAft>
                    <a:spcPts val="0"/>
                  </a:spcAft>
                </a:pPr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I want to construct a next bit predictor 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𝑃</m:t>
                    </m:r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𝑟𝑒𝑑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out of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. </a:t>
                </a:r>
                <a:endParaRPr lang="en-US" alt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5" name="Rectangle 63">
                <a:extLst>
                  <a:ext uri="{FF2B5EF4-FFF2-40B4-BE49-F238E27FC236}">
                    <a16:creationId xmlns:a16="http://schemas.microsoft.com/office/drawing/2014/main" id="{166BA7F4-20A4-7E44-92CE-F5409D0CFD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752" y="4114800"/>
                <a:ext cx="8776048" cy="428600"/>
              </a:xfrm>
              <a:prstGeom prst="rect">
                <a:avLst/>
              </a:prstGeom>
              <a:blipFill>
                <a:blip r:embed="rId5"/>
                <a:stretch>
                  <a:fillRect l="-1156" t="-14706" b="-3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BC03AE24-1BF9-4C4B-85A7-2DC658AAE827}"/>
              </a:ext>
            </a:extLst>
          </p:cNvPr>
          <p:cNvSpPr/>
          <p:nvPr/>
        </p:nvSpPr>
        <p:spPr>
          <a:xfrm>
            <a:off x="304800" y="4648200"/>
            <a:ext cx="6400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en-US" b="1" u="sng" kern="0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TWO STEPS:</a:t>
            </a:r>
          </a:p>
          <a:p>
            <a:pPr lvl="0"/>
            <a:endParaRPr lang="en-US" altLang="en-US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altLang="en-US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STEP 1:</a:t>
            </a:r>
            <a:r>
              <a:rPr lang="en-US" altLang="en-US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HYBRID ARGUMENT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altLang="en-US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altLang="en-US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STEP 2: </a:t>
            </a:r>
            <a:r>
              <a:rPr lang="en-US" altLang="en-US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 From Distinguishing to Predicting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CDC7BA-DFA3-3F43-BD9F-CA6918059F7C}"/>
              </a:ext>
            </a:extLst>
          </p:cNvPr>
          <p:cNvSpPr/>
          <p:nvPr/>
        </p:nvSpPr>
        <p:spPr bwMode="auto">
          <a:xfrm>
            <a:off x="303035" y="4572000"/>
            <a:ext cx="5792965" cy="2057400"/>
          </a:xfrm>
          <a:prstGeom prst="rect">
            <a:avLst/>
          </a:prstGeom>
          <a:noFill/>
          <a:ln w="254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20745823-3C13-6745-ADB5-B8D699AE6D14}"/>
                  </a:ext>
                </a:extLst>
              </p:cNvPr>
              <p:cNvSpPr/>
              <p:nvPr/>
            </p:nvSpPr>
            <p:spPr>
              <a:xfrm>
                <a:off x="7467600" y="3302743"/>
                <a:ext cx="8585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en-US" b="0" i="1" dirty="0" smtClean="0">
                          <a:latin typeface="Cambria Math" panose="02040503050406030204" pitchFamily="18" charset="0"/>
                        </a:rPr>
                        <m:t>:=</m:t>
                      </m:r>
                      <m:r>
                        <a:rPr lang="en-US" altLang="en-US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20745823-3C13-6745-ADB5-B8D699AE6D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7600" y="3302743"/>
                <a:ext cx="858568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1037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0" y="149087"/>
            <a:ext cx="9144000" cy="1143000"/>
          </a:xfrm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Before we go there, observe…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63">
                <a:extLst>
                  <a:ext uri="{FF2B5EF4-FFF2-40B4-BE49-F238E27FC236}">
                    <a16:creationId xmlns:a16="http://schemas.microsoft.com/office/drawing/2014/main" id="{25BBD36B-9A4F-C746-808E-BDD9B03BA936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685800" y="1676400"/>
                <a:ext cx="7848600" cy="43204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fontAlgn="auto">
                  <a:spcAft>
                    <a:spcPts val="0"/>
                  </a:spcAft>
                </a:pPr>
                <a:r>
                  <a:rPr lang="en-US" altLang="en-US" sz="2400" u="sng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Lemma</a:t>
                </a:r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: Let</a:t>
                </a:r>
                <a:r>
                  <a:rPr lang="en-US" altLang="en-US" sz="2800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altLang="en-US" sz="2800" dirty="0">
                    <a:solidFill>
                      <a:srgbClr val="0033CC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r>
                  <a:rPr lang="en-US" altLang="en-US" sz="2400" dirty="0"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be real numbers </a:t>
                </a:r>
                <a:r>
                  <a:rPr lang="en-US" altLang="en-US" sz="2400" dirty="0" err="1"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s.t.</a:t>
                </a:r>
                <a:r>
                  <a:rPr lang="en-US" altLang="en-US" sz="2400" dirty="0"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8" name="Rectangle 63">
                <a:extLst>
                  <a:ext uri="{FF2B5EF4-FFF2-40B4-BE49-F238E27FC236}">
                    <a16:creationId xmlns:a16="http://schemas.microsoft.com/office/drawing/2014/main" id="{25BBD36B-9A4F-C746-808E-BDD9B03BA9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1676400"/>
                <a:ext cx="7848600" cy="432048"/>
              </a:xfrm>
              <a:prstGeom prst="rect">
                <a:avLst/>
              </a:prstGeom>
              <a:blipFill>
                <a:blip r:embed="rId2"/>
                <a:stretch>
                  <a:fillRect l="-1294" t="-11429" b="-3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63">
                <a:extLst>
                  <a:ext uri="{FF2B5EF4-FFF2-40B4-BE49-F238E27FC236}">
                    <a16:creationId xmlns:a16="http://schemas.microsoft.com/office/drawing/2014/main" id="{F4D374FF-8C5F-2240-8595-AA84EC9F2B8D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590800" y="2286000"/>
                <a:ext cx="2661634" cy="43204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fontAlgn="auto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en-US" sz="2800" b="1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800" b="1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altLang="en-US" sz="2800" b="1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sub>
                      </m:sSub>
                      <m:r>
                        <a:rPr lang="en-US" altLang="en-US" sz="2800" b="1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en-US" sz="2800" b="1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800" b="1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altLang="en-US" sz="2800" b="1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US" altLang="en-US" sz="2800" b="1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altLang="en-US" sz="2800" b="1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𝜺</m:t>
                      </m:r>
                      <m:r>
                        <a:rPr lang="en-US" altLang="en-US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altLang="en-US" sz="2400" dirty="0">
                  <a:latin typeface="Calibri" panose="020F0502020204030204" pitchFamily="34" charset="0"/>
                  <a:ea typeface="American Typewriter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0" name="Rectangle 63">
                <a:extLst>
                  <a:ext uri="{FF2B5EF4-FFF2-40B4-BE49-F238E27FC236}">
                    <a16:creationId xmlns:a16="http://schemas.microsoft.com/office/drawing/2014/main" id="{F4D374FF-8C5F-2240-8595-AA84EC9F2B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2286000"/>
                <a:ext cx="2661634" cy="432048"/>
              </a:xfrm>
              <a:prstGeom prst="rect">
                <a:avLst/>
              </a:prstGeom>
              <a:blipFill>
                <a:blip r:embed="rId3"/>
                <a:stretch>
                  <a:fillRect b="-2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63">
                <a:extLst>
                  <a:ext uri="{FF2B5EF4-FFF2-40B4-BE49-F238E27FC236}">
                    <a16:creationId xmlns:a16="http://schemas.microsoft.com/office/drawing/2014/main" id="{7C28D70E-43BE-AA49-893E-754342504C53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685800" y="2920752"/>
                <a:ext cx="7848600" cy="43204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fontAlgn="auto">
                  <a:spcAft>
                    <a:spcPts val="0"/>
                  </a:spcAft>
                </a:pPr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Then, there is an index </a:t>
                </a:r>
                <a14:m>
                  <m:oMath xmlns:m="http://schemas.openxmlformats.org/officeDocument/2006/math">
                    <m:r>
                      <a:rPr lang="en-US" alt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b="1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lang="en-US" altLang="en-US" sz="2800" b="1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  <m:t>𝒑</m:t>
                        </m:r>
                      </m:e>
                      <m:sub>
                        <m:r>
                          <a:rPr lang="en-US" altLang="en-US" sz="2800" b="1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  <m:t>𝒊</m:t>
                        </m:r>
                      </m:sub>
                    </m:sSub>
                    <m:r>
                      <a:rPr lang="en-US" altLang="en-US" sz="2800" b="1" i="1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+mn-cs"/>
                      </a:rPr>
                      <m:t>−</m:t>
                    </m:r>
                    <m:sSub>
                      <m:sSubPr>
                        <m:ctrlPr>
                          <a:rPr lang="en-US" altLang="en-US" sz="2800" b="1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lang="en-US" altLang="en-US" sz="2800" b="1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  <m:t>𝒑</m:t>
                        </m:r>
                      </m:e>
                      <m:sub>
                        <m:r>
                          <a:rPr lang="en-US" altLang="en-US" sz="2800" b="1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  <m:t>𝒊</m:t>
                        </m:r>
                        <m:r>
                          <a:rPr lang="en-US" altLang="en-US" sz="2800" b="1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  <m:t>−</m:t>
                        </m:r>
                        <m:r>
                          <a:rPr lang="en-US" altLang="en-US" sz="2800" b="1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altLang="en-US" sz="2400" b="1" dirty="0">
                    <a:solidFill>
                      <a:srgbClr val="0033CC"/>
                    </a:solidFill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2400" b="1" i="1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altLang="en-US" sz="2400" b="1" i="1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  <m:r>
                      <a:rPr lang="en-US" altLang="en-US" sz="2400" b="1" i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en-US" altLang="en-US" sz="2400" b="1" i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𝐦</m:t>
                    </m:r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1" name="Rectangle 63">
                <a:extLst>
                  <a:ext uri="{FF2B5EF4-FFF2-40B4-BE49-F238E27FC236}">
                    <a16:creationId xmlns:a16="http://schemas.microsoft.com/office/drawing/2014/main" id="{7C28D70E-43BE-AA49-893E-754342504C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2920752"/>
                <a:ext cx="7848600" cy="432048"/>
              </a:xfrm>
              <a:prstGeom prst="rect">
                <a:avLst/>
              </a:prstGeom>
              <a:blipFill>
                <a:blip r:embed="rId4"/>
                <a:stretch>
                  <a:fillRect l="-1294" t="-2857" b="-4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3DC28530-8ED6-514C-8895-110F69295496}"/>
              </a:ext>
            </a:extLst>
          </p:cNvPr>
          <p:cNvSpPr/>
          <p:nvPr/>
        </p:nvSpPr>
        <p:spPr>
          <a:xfrm>
            <a:off x="685800" y="3703439"/>
            <a:ext cx="10148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u="sng" dirty="0">
                <a:solidFill>
                  <a:prstClr val="black"/>
                </a:solidFill>
                <a:latin typeface="Calibri"/>
                <a:ea typeface="American Typewriter" charset="0"/>
                <a:cs typeface="American Typewriter" charset="0"/>
              </a:rPr>
              <a:t>Proof</a:t>
            </a:r>
            <a:r>
              <a:rPr lang="en-US" altLang="en-US" dirty="0">
                <a:solidFill>
                  <a:prstClr val="black"/>
                </a:solidFill>
                <a:latin typeface="Calibri"/>
                <a:ea typeface="American Typewriter" charset="0"/>
                <a:cs typeface="American Typewriter" charset="0"/>
              </a:rPr>
              <a:t>: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D97AF8B-A949-034C-8AE9-CA1D00512E16}"/>
                  </a:ext>
                </a:extLst>
              </p:cNvPr>
              <p:cNvSpPr/>
              <p:nvPr/>
            </p:nvSpPr>
            <p:spPr>
              <a:xfrm>
                <a:off x="685800" y="4284910"/>
                <a:ext cx="811935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altLang="en-US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en-US" b="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altLang="en-US" b="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alt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e>
                    </m:d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alt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en-US" b="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alt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altLang="en-US" b="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en-US" b="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altLang="en-US" b="0" i="1">
                                <a:latin typeface="Cambria Math" panose="02040503050406030204" pitchFamily="18" charset="0"/>
                              </a:rPr>
                              <m:t>−2</m:t>
                            </m:r>
                          </m:sub>
                        </m:sSub>
                      </m:e>
                    </m:d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+…+(</m:t>
                    </m:r>
                    <m:sSub>
                      <m:sSubPr>
                        <m:ctrlPr>
                          <a:rPr lang="en-US" alt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D97AF8B-A949-034C-8AE9-CA1D00512E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4284910"/>
                <a:ext cx="8119358" cy="461665"/>
              </a:xfrm>
              <a:prstGeom prst="rect">
                <a:avLst/>
              </a:prstGeom>
              <a:blipFill>
                <a:blip r:embed="rId5"/>
                <a:stretch>
                  <a:fillRect l="-313"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A461DED-6FD5-7D42-8B3A-255A496D2033}"/>
                  </a:ext>
                </a:extLst>
              </p:cNvPr>
              <p:cNvSpPr/>
              <p:nvPr/>
            </p:nvSpPr>
            <p:spPr>
              <a:xfrm>
                <a:off x="1777988" y="4851876"/>
                <a:ext cx="73661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alt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A461DED-6FD5-7D42-8B3A-255A496D20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7988" y="4851876"/>
                <a:ext cx="736612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2DDA9C1C-13B7-D54D-B404-2ADE53F1D919}"/>
                  </a:ext>
                </a:extLst>
              </p:cNvPr>
              <p:cNvSpPr/>
              <p:nvPr/>
            </p:nvSpPr>
            <p:spPr>
              <a:xfrm>
                <a:off x="685800" y="5486400"/>
                <a:ext cx="811935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At least one of the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terms has to be at least </a:t>
                </a:r>
                <a14:m>
                  <m:oMath xmlns:m="http://schemas.openxmlformats.org/officeDocument/2006/math">
                    <m:r>
                      <a:rPr lang="en-US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en-US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(averaging).</a:t>
                </a: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2DDA9C1C-13B7-D54D-B404-2ADE53F1D9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5486400"/>
                <a:ext cx="8119358" cy="461665"/>
              </a:xfrm>
              <a:prstGeom prst="rect">
                <a:avLst/>
              </a:prstGeom>
              <a:blipFill>
                <a:blip r:embed="rId7"/>
                <a:stretch>
                  <a:fillRect l="-1250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36CDD11E-185F-8C41-91B1-A41FF2A5FC0F}"/>
              </a:ext>
            </a:extLst>
          </p:cNvPr>
          <p:cNvSpPr/>
          <p:nvPr/>
        </p:nvSpPr>
        <p:spPr bwMode="auto">
          <a:xfrm>
            <a:off x="8554792" y="5496231"/>
            <a:ext cx="304800" cy="3810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091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13" grpId="0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>
          <a:xfrm>
            <a:off x="76199" y="76200"/>
            <a:ext cx="6553201" cy="1143000"/>
          </a:xfrm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Define Hybrid Distributions: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66689" y="1752600"/>
            <a:ext cx="5638800" cy="461665"/>
            <a:chOff x="609600" y="2128837"/>
            <a:chExt cx="5638800" cy="461665"/>
          </a:xfrm>
        </p:grpSpPr>
        <p:sp>
          <p:nvSpPr>
            <p:cNvPr id="39942" name="Rectangle 7"/>
            <p:cNvSpPr>
              <a:spLocks noChangeArrowheads="1"/>
            </p:cNvSpPr>
            <p:nvPr/>
          </p:nvSpPr>
          <p:spPr bwMode="auto">
            <a:xfrm>
              <a:off x="2286000" y="2205037"/>
              <a:ext cx="3962400" cy="304800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baseline="30000">
                  <a:latin typeface="Comic Sans MS" panose="030F0702030302020204" pitchFamily="66" charset="0"/>
                </a:rPr>
                <a:t>    </a:t>
              </a:r>
            </a:p>
          </p:txBody>
        </p:sp>
        <p:sp>
          <p:nvSpPr>
            <p:cNvPr id="39943" name="Rectangle 8"/>
            <p:cNvSpPr>
              <a:spLocks noChangeArrowheads="1"/>
            </p:cNvSpPr>
            <p:nvPr/>
          </p:nvSpPr>
          <p:spPr bwMode="auto">
            <a:xfrm>
              <a:off x="609600" y="2128837"/>
              <a:ext cx="114165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dirty="0">
                  <a:latin typeface="Arial Narrow" panose="020B0606020202030204" pitchFamily="34" charset="0"/>
                </a:rPr>
                <a:t>H</a:t>
              </a:r>
              <a:r>
                <a:rPr lang="en-US" altLang="en-US" baseline="-25000" dirty="0">
                  <a:latin typeface="Arial Narrow" panose="020B0606020202030204" pitchFamily="34" charset="0"/>
                </a:rPr>
                <a:t>0</a:t>
              </a:r>
              <a:r>
                <a:rPr lang="en-US" altLang="en-US" dirty="0">
                  <a:latin typeface="Arial Narrow" panose="020B0606020202030204" pitchFamily="34" charset="0"/>
                </a:rPr>
                <a:t> = U</a:t>
              </a:r>
              <a:r>
                <a:rPr lang="en-US" altLang="en-US" baseline="-25000" dirty="0">
                  <a:latin typeface="Arial Narrow" panose="020B0606020202030204" pitchFamily="34" charset="0"/>
                </a:rPr>
                <a:t>m</a:t>
              </a:r>
              <a:r>
                <a:rPr lang="en-US" altLang="ja-JP" dirty="0">
                  <a:latin typeface="Arial Narrow" panose="020B0606020202030204" pitchFamily="34" charset="0"/>
                </a:rPr>
                <a:t>:</a:t>
              </a:r>
              <a:endParaRPr lang="en-US" altLang="en-US" dirty="0">
                <a:latin typeface="Arial Narrow" panose="020B0606020202030204" pitchFamily="34" charset="0"/>
              </a:endParaRPr>
            </a:p>
          </p:txBody>
        </p:sp>
        <p:sp>
          <p:nvSpPr>
            <p:cNvPr id="39945" name="Line 10"/>
            <p:cNvSpPr>
              <a:spLocks noChangeShapeType="1"/>
            </p:cNvSpPr>
            <p:nvPr/>
          </p:nvSpPr>
          <p:spPr bwMode="auto">
            <a:xfrm>
              <a:off x="2590800" y="22050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6" name="Line 11"/>
            <p:cNvSpPr>
              <a:spLocks noChangeShapeType="1"/>
            </p:cNvSpPr>
            <p:nvPr/>
          </p:nvSpPr>
          <p:spPr bwMode="auto">
            <a:xfrm>
              <a:off x="2895600" y="22050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7" name="Line 12"/>
            <p:cNvSpPr>
              <a:spLocks noChangeShapeType="1"/>
            </p:cNvSpPr>
            <p:nvPr/>
          </p:nvSpPr>
          <p:spPr bwMode="auto">
            <a:xfrm>
              <a:off x="3200400" y="22050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8" name="Line 13"/>
            <p:cNvSpPr>
              <a:spLocks noChangeShapeType="1"/>
            </p:cNvSpPr>
            <p:nvPr/>
          </p:nvSpPr>
          <p:spPr bwMode="auto">
            <a:xfrm>
              <a:off x="3505200" y="22050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9" name="Line 14"/>
            <p:cNvSpPr>
              <a:spLocks noChangeShapeType="1"/>
            </p:cNvSpPr>
            <p:nvPr/>
          </p:nvSpPr>
          <p:spPr bwMode="auto">
            <a:xfrm>
              <a:off x="3810000" y="22050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0" name="Line 15"/>
            <p:cNvSpPr>
              <a:spLocks noChangeShapeType="1"/>
            </p:cNvSpPr>
            <p:nvPr/>
          </p:nvSpPr>
          <p:spPr bwMode="auto">
            <a:xfrm>
              <a:off x="4114800" y="22050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1" name="Line 16"/>
            <p:cNvSpPr>
              <a:spLocks noChangeShapeType="1"/>
            </p:cNvSpPr>
            <p:nvPr/>
          </p:nvSpPr>
          <p:spPr bwMode="auto">
            <a:xfrm>
              <a:off x="4419600" y="22050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2" name="Line 17"/>
            <p:cNvSpPr>
              <a:spLocks noChangeShapeType="1"/>
            </p:cNvSpPr>
            <p:nvPr/>
          </p:nvSpPr>
          <p:spPr bwMode="auto">
            <a:xfrm>
              <a:off x="4724400" y="22050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3" name="Line 18"/>
            <p:cNvSpPr>
              <a:spLocks noChangeShapeType="1"/>
            </p:cNvSpPr>
            <p:nvPr/>
          </p:nvSpPr>
          <p:spPr bwMode="auto">
            <a:xfrm>
              <a:off x="5029200" y="22050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4" name="Line 19"/>
            <p:cNvSpPr>
              <a:spLocks noChangeShapeType="1"/>
            </p:cNvSpPr>
            <p:nvPr/>
          </p:nvSpPr>
          <p:spPr bwMode="auto">
            <a:xfrm>
              <a:off x="5334000" y="22050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5" name="Line 20"/>
            <p:cNvSpPr>
              <a:spLocks noChangeShapeType="1"/>
            </p:cNvSpPr>
            <p:nvPr/>
          </p:nvSpPr>
          <p:spPr bwMode="auto">
            <a:xfrm>
              <a:off x="5638800" y="22050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6" name="Line 21"/>
            <p:cNvSpPr>
              <a:spLocks noChangeShapeType="1"/>
            </p:cNvSpPr>
            <p:nvPr/>
          </p:nvSpPr>
          <p:spPr bwMode="auto">
            <a:xfrm>
              <a:off x="5943600" y="22050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90489" y="6172200"/>
            <a:ext cx="5638800" cy="461665"/>
            <a:chOff x="609600" y="4491335"/>
            <a:chExt cx="5638800" cy="461665"/>
          </a:xfrm>
        </p:grpSpPr>
        <p:sp>
          <p:nvSpPr>
            <p:cNvPr id="39941" name="Rectangle 6"/>
            <p:cNvSpPr>
              <a:spLocks noChangeArrowheads="1"/>
            </p:cNvSpPr>
            <p:nvPr/>
          </p:nvSpPr>
          <p:spPr bwMode="auto">
            <a:xfrm>
              <a:off x="2286000" y="4567237"/>
              <a:ext cx="3962400" cy="30480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44" name="Rectangle 9"/>
            <p:cNvSpPr>
              <a:spLocks noChangeArrowheads="1"/>
            </p:cNvSpPr>
            <p:nvPr/>
          </p:nvSpPr>
          <p:spPr bwMode="auto">
            <a:xfrm>
              <a:off x="609600" y="4491335"/>
              <a:ext cx="150554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dirty="0">
                  <a:latin typeface="Arial Narrow" panose="020B0606020202030204" pitchFamily="34" charset="0"/>
                </a:rPr>
                <a:t>H</a:t>
              </a:r>
              <a:r>
                <a:rPr lang="en-US" altLang="en-US" baseline="-25000" dirty="0">
                  <a:latin typeface="Arial Narrow" panose="020B0606020202030204" pitchFamily="34" charset="0"/>
                </a:rPr>
                <a:t>m</a:t>
              </a:r>
              <a:r>
                <a:rPr lang="en-US" altLang="ja-JP" dirty="0">
                  <a:latin typeface="Arial Narrow" panose="020B0606020202030204" pitchFamily="34" charset="0"/>
                </a:rPr>
                <a:t> = G(U</a:t>
              </a:r>
              <a:r>
                <a:rPr lang="en-US" altLang="ja-JP" baseline="-25000" dirty="0">
                  <a:latin typeface="Arial Narrow" panose="020B0606020202030204" pitchFamily="34" charset="0"/>
                </a:rPr>
                <a:t>n</a:t>
              </a:r>
              <a:r>
                <a:rPr lang="en-US" altLang="ja-JP" dirty="0">
                  <a:latin typeface="Arial Narrow" panose="020B0606020202030204" pitchFamily="34" charset="0"/>
                </a:rPr>
                <a:t>):</a:t>
              </a:r>
              <a:endParaRPr lang="en-US" altLang="en-US" dirty="0">
                <a:latin typeface="Arial Narrow" panose="020B0606020202030204" pitchFamily="34" charset="0"/>
              </a:endParaRPr>
            </a:p>
          </p:txBody>
        </p:sp>
        <p:sp>
          <p:nvSpPr>
            <p:cNvPr id="39957" name="Line 22"/>
            <p:cNvSpPr>
              <a:spLocks noChangeShapeType="1"/>
            </p:cNvSpPr>
            <p:nvPr/>
          </p:nvSpPr>
          <p:spPr bwMode="auto">
            <a:xfrm>
              <a:off x="2590800" y="45672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8" name="Line 23"/>
            <p:cNvSpPr>
              <a:spLocks noChangeShapeType="1"/>
            </p:cNvSpPr>
            <p:nvPr/>
          </p:nvSpPr>
          <p:spPr bwMode="auto">
            <a:xfrm>
              <a:off x="2895600" y="45672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9" name="Line 24"/>
            <p:cNvSpPr>
              <a:spLocks noChangeShapeType="1"/>
            </p:cNvSpPr>
            <p:nvPr/>
          </p:nvSpPr>
          <p:spPr bwMode="auto">
            <a:xfrm>
              <a:off x="3200400" y="45672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0" name="Line 25"/>
            <p:cNvSpPr>
              <a:spLocks noChangeShapeType="1"/>
            </p:cNvSpPr>
            <p:nvPr/>
          </p:nvSpPr>
          <p:spPr bwMode="auto">
            <a:xfrm>
              <a:off x="3505200" y="45672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1" name="Line 26"/>
            <p:cNvSpPr>
              <a:spLocks noChangeShapeType="1"/>
            </p:cNvSpPr>
            <p:nvPr/>
          </p:nvSpPr>
          <p:spPr bwMode="auto">
            <a:xfrm>
              <a:off x="3810000" y="45672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2" name="Line 27"/>
            <p:cNvSpPr>
              <a:spLocks noChangeShapeType="1"/>
            </p:cNvSpPr>
            <p:nvPr/>
          </p:nvSpPr>
          <p:spPr bwMode="auto">
            <a:xfrm>
              <a:off x="4114800" y="45672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3" name="Line 28"/>
            <p:cNvSpPr>
              <a:spLocks noChangeShapeType="1"/>
            </p:cNvSpPr>
            <p:nvPr/>
          </p:nvSpPr>
          <p:spPr bwMode="auto">
            <a:xfrm>
              <a:off x="4419600" y="45672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4" name="Line 29"/>
            <p:cNvSpPr>
              <a:spLocks noChangeShapeType="1"/>
            </p:cNvSpPr>
            <p:nvPr/>
          </p:nvSpPr>
          <p:spPr bwMode="auto">
            <a:xfrm>
              <a:off x="4724400" y="45672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5" name="Line 30"/>
            <p:cNvSpPr>
              <a:spLocks noChangeShapeType="1"/>
            </p:cNvSpPr>
            <p:nvPr/>
          </p:nvSpPr>
          <p:spPr bwMode="auto">
            <a:xfrm>
              <a:off x="5029200" y="45672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6" name="Line 31"/>
            <p:cNvSpPr>
              <a:spLocks noChangeShapeType="1"/>
            </p:cNvSpPr>
            <p:nvPr/>
          </p:nvSpPr>
          <p:spPr bwMode="auto">
            <a:xfrm>
              <a:off x="5334000" y="45672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7" name="Line 32"/>
            <p:cNvSpPr>
              <a:spLocks noChangeShapeType="1"/>
            </p:cNvSpPr>
            <p:nvPr/>
          </p:nvSpPr>
          <p:spPr bwMode="auto">
            <a:xfrm>
              <a:off x="5638800" y="45672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8" name="Line 33"/>
            <p:cNvSpPr>
              <a:spLocks noChangeShapeType="1"/>
            </p:cNvSpPr>
            <p:nvPr/>
          </p:nvSpPr>
          <p:spPr bwMode="auto">
            <a:xfrm>
              <a:off x="5943600" y="45672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66689" y="3855660"/>
            <a:ext cx="5638800" cy="461665"/>
            <a:chOff x="609600" y="3729335"/>
            <a:chExt cx="5638800" cy="461665"/>
          </a:xfrm>
        </p:grpSpPr>
        <p:sp>
          <p:nvSpPr>
            <p:cNvPr id="39940" name="Rectangle 5"/>
            <p:cNvSpPr>
              <a:spLocks noChangeArrowheads="1"/>
            </p:cNvSpPr>
            <p:nvPr/>
          </p:nvSpPr>
          <p:spPr bwMode="auto">
            <a:xfrm>
              <a:off x="4419600" y="3876972"/>
              <a:ext cx="1828800" cy="304800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70" name="Rectangle 35"/>
            <p:cNvSpPr>
              <a:spLocks noChangeArrowheads="1"/>
            </p:cNvSpPr>
            <p:nvPr/>
          </p:nvSpPr>
          <p:spPr bwMode="auto">
            <a:xfrm>
              <a:off x="609600" y="3729335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dirty="0">
                  <a:latin typeface="Arial Narrow" panose="020B0606020202030204" pitchFamily="34" charset="0"/>
                </a:rPr>
                <a:t>H</a:t>
              </a:r>
              <a:r>
                <a:rPr lang="en-US" altLang="en-US" baseline="-25000" dirty="0">
                  <a:latin typeface="Arial Narrow" panose="020B0606020202030204" pitchFamily="34" charset="0"/>
                </a:rPr>
                <a:t>i</a:t>
              </a:r>
              <a:r>
                <a:rPr lang="en-US" altLang="en-US" dirty="0">
                  <a:latin typeface="Arial Narrow" panose="020B0606020202030204" pitchFamily="34" charset="0"/>
                </a:rPr>
                <a:t>:</a:t>
              </a:r>
            </a:p>
          </p:txBody>
        </p:sp>
        <p:sp>
          <p:nvSpPr>
            <p:cNvPr id="39971" name="Rectangle 36"/>
            <p:cNvSpPr>
              <a:spLocks noChangeArrowheads="1"/>
            </p:cNvSpPr>
            <p:nvPr/>
          </p:nvSpPr>
          <p:spPr bwMode="auto">
            <a:xfrm>
              <a:off x="2286000" y="3876972"/>
              <a:ext cx="2133600" cy="30480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baseline="30000">
                  <a:latin typeface="Comic Sans MS" panose="030F0702030302020204" pitchFamily="66" charset="0"/>
                </a:rPr>
                <a:t>    </a:t>
              </a:r>
            </a:p>
          </p:txBody>
        </p:sp>
        <p:sp>
          <p:nvSpPr>
            <p:cNvPr id="39972" name="Line 37"/>
            <p:cNvSpPr>
              <a:spLocks noChangeShapeType="1"/>
            </p:cNvSpPr>
            <p:nvPr/>
          </p:nvSpPr>
          <p:spPr bwMode="auto">
            <a:xfrm>
              <a:off x="25908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3" name="Line 38"/>
            <p:cNvSpPr>
              <a:spLocks noChangeShapeType="1"/>
            </p:cNvSpPr>
            <p:nvPr/>
          </p:nvSpPr>
          <p:spPr bwMode="auto">
            <a:xfrm>
              <a:off x="28956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4" name="Line 39"/>
            <p:cNvSpPr>
              <a:spLocks noChangeShapeType="1"/>
            </p:cNvSpPr>
            <p:nvPr/>
          </p:nvSpPr>
          <p:spPr bwMode="auto">
            <a:xfrm>
              <a:off x="32004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5" name="Line 40"/>
            <p:cNvSpPr>
              <a:spLocks noChangeShapeType="1"/>
            </p:cNvSpPr>
            <p:nvPr/>
          </p:nvSpPr>
          <p:spPr bwMode="auto">
            <a:xfrm>
              <a:off x="35052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6" name="Line 41"/>
            <p:cNvSpPr>
              <a:spLocks noChangeShapeType="1"/>
            </p:cNvSpPr>
            <p:nvPr/>
          </p:nvSpPr>
          <p:spPr bwMode="auto">
            <a:xfrm>
              <a:off x="38100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7" name="Line 42"/>
            <p:cNvSpPr>
              <a:spLocks noChangeShapeType="1"/>
            </p:cNvSpPr>
            <p:nvPr/>
          </p:nvSpPr>
          <p:spPr bwMode="auto">
            <a:xfrm>
              <a:off x="41148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8" name="Line 43"/>
            <p:cNvSpPr>
              <a:spLocks noChangeShapeType="1"/>
            </p:cNvSpPr>
            <p:nvPr/>
          </p:nvSpPr>
          <p:spPr bwMode="auto">
            <a:xfrm>
              <a:off x="44196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9" name="Line 44"/>
            <p:cNvSpPr>
              <a:spLocks noChangeShapeType="1"/>
            </p:cNvSpPr>
            <p:nvPr/>
          </p:nvSpPr>
          <p:spPr bwMode="auto">
            <a:xfrm>
              <a:off x="47244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0" name="Line 45"/>
            <p:cNvSpPr>
              <a:spLocks noChangeShapeType="1"/>
            </p:cNvSpPr>
            <p:nvPr/>
          </p:nvSpPr>
          <p:spPr bwMode="auto">
            <a:xfrm>
              <a:off x="50292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1" name="Line 46"/>
            <p:cNvSpPr>
              <a:spLocks noChangeShapeType="1"/>
            </p:cNvSpPr>
            <p:nvPr/>
          </p:nvSpPr>
          <p:spPr bwMode="auto">
            <a:xfrm>
              <a:off x="53340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2" name="Line 47"/>
            <p:cNvSpPr>
              <a:spLocks noChangeShapeType="1"/>
            </p:cNvSpPr>
            <p:nvPr/>
          </p:nvSpPr>
          <p:spPr bwMode="auto">
            <a:xfrm>
              <a:off x="56388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3" name="Line 48"/>
            <p:cNvSpPr>
              <a:spLocks noChangeShapeType="1"/>
            </p:cNvSpPr>
            <p:nvPr/>
          </p:nvSpPr>
          <p:spPr bwMode="auto">
            <a:xfrm>
              <a:off x="59436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52400" y="3174325"/>
            <a:ext cx="5653089" cy="461665"/>
            <a:chOff x="595311" y="3043535"/>
            <a:chExt cx="5653089" cy="461665"/>
          </a:xfrm>
        </p:grpSpPr>
        <p:sp>
          <p:nvSpPr>
            <p:cNvPr id="39939" name="Rectangle 4"/>
            <p:cNvSpPr>
              <a:spLocks noChangeArrowheads="1"/>
            </p:cNvSpPr>
            <p:nvPr/>
          </p:nvSpPr>
          <p:spPr bwMode="auto">
            <a:xfrm>
              <a:off x="2286000" y="3195637"/>
              <a:ext cx="1828800" cy="30480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baseline="30000">
                  <a:latin typeface="Comic Sans MS" panose="030F0702030302020204" pitchFamily="66" charset="0"/>
                </a:rPr>
                <a:t>    </a:t>
              </a:r>
            </a:p>
          </p:txBody>
        </p:sp>
        <p:sp>
          <p:nvSpPr>
            <p:cNvPr id="39969" name="Rectangle 34"/>
            <p:cNvSpPr>
              <a:spLocks noChangeArrowheads="1"/>
            </p:cNvSpPr>
            <p:nvPr/>
          </p:nvSpPr>
          <p:spPr bwMode="auto">
            <a:xfrm>
              <a:off x="595311" y="3043535"/>
              <a:ext cx="62388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dirty="0">
                  <a:latin typeface="Arial Narrow" panose="020B0606020202030204" pitchFamily="34" charset="0"/>
                </a:rPr>
                <a:t>H</a:t>
              </a:r>
              <a:r>
                <a:rPr lang="en-US" altLang="en-US" baseline="-25000" dirty="0">
                  <a:latin typeface="Arial Narrow" panose="020B0606020202030204" pitchFamily="34" charset="0"/>
                </a:rPr>
                <a:t>i-1</a:t>
              </a:r>
              <a:r>
                <a:rPr lang="en-US" altLang="en-US" dirty="0">
                  <a:latin typeface="Arial Narrow" panose="020B0606020202030204" pitchFamily="34" charset="0"/>
                </a:rPr>
                <a:t>:</a:t>
              </a:r>
            </a:p>
          </p:txBody>
        </p:sp>
        <p:sp>
          <p:nvSpPr>
            <p:cNvPr id="39984" name="Rectangle 49"/>
            <p:cNvSpPr>
              <a:spLocks noChangeArrowheads="1"/>
            </p:cNvSpPr>
            <p:nvPr/>
          </p:nvSpPr>
          <p:spPr bwMode="auto">
            <a:xfrm>
              <a:off x="4114800" y="3195637"/>
              <a:ext cx="2133600" cy="304800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85" name="Line 50"/>
            <p:cNvSpPr>
              <a:spLocks noChangeShapeType="1"/>
            </p:cNvSpPr>
            <p:nvPr/>
          </p:nvSpPr>
          <p:spPr bwMode="auto">
            <a:xfrm>
              <a:off x="25908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6" name="Line 51"/>
            <p:cNvSpPr>
              <a:spLocks noChangeShapeType="1"/>
            </p:cNvSpPr>
            <p:nvPr/>
          </p:nvSpPr>
          <p:spPr bwMode="auto">
            <a:xfrm>
              <a:off x="28956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7" name="Line 52"/>
            <p:cNvSpPr>
              <a:spLocks noChangeShapeType="1"/>
            </p:cNvSpPr>
            <p:nvPr/>
          </p:nvSpPr>
          <p:spPr bwMode="auto">
            <a:xfrm>
              <a:off x="32004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8" name="Line 53"/>
            <p:cNvSpPr>
              <a:spLocks noChangeShapeType="1"/>
            </p:cNvSpPr>
            <p:nvPr/>
          </p:nvSpPr>
          <p:spPr bwMode="auto">
            <a:xfrm>
              <a:off x="35052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9" name="Line 54"/>
            <p:cNvSpPr>
              <a:spLocks noChangeShapeType="1"/>
            </p:cNvSpPr>
            <p:nvPr/>
          </p:nvSpPr>
          <p:spPr bwMode="auto">
            <a:xfrm>
              <a:off x="38100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0" name="Line 55"/>
            <p:cNvSpPr>
              <a:spLocks noChangeShapeType="1"/>
            </p:cNvSpPr>
            <p:nvPr/>
          </p:nvSpPr>
          <p:spPr bwMode="auto">
            <a:xfrm>
              <a:off x="41148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1" name="Line 56"/>
            <p:cNvSpPr>
              <a:spLocks noChangeShapeType="1"/>
            </p:cNvSpPr>
            <p:nvPr/>
          </p:nvSpPr>
          <p:spPr bwMode="auto">
            <a:xfrm>
              <a:off x="44196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2" name="Line 57"/>
            <p:cNvSpPr>
              <a:spLocks noChangeShapeType="1"/>
            </p:cNvSpPr>
            <p:nvPr/>
          </p:nvSpPr>
          <p:spPr bwMode="auto">
            <a:xfrm>
              <a:off x="47244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3" name="Line 58"/>
            <p:cNvSpPr>
              <a:spLocks noChangeShapeType="1"/>
            </p:cNvSpPr>
            <p:nvPr/>
          </p:nvSpPr>
          <p:spPr bwMode="auto">
            <a:xfrm>
              <a:off x="50292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4" name="Line 59"/>
            <p:cNvSpPr>
              <a:spLocks noChangeShapeType="1"/>
            </p:cNvSpPr>
            <p:nvPr/>
          </p:nvSpPr>
          <p:spPr bwMode="auto">
            <a:xfrm>
              <a:off x="53340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5" name="Line 60"/>
            <p:cNvSpPr>
              <a:spLocks noChangeShapeType="1"/>
            </p:cNvSpPr>
            <p:nvPr/>
          </p:nvSpPr>
          <p:spPr bwMode="auto">
            <a:xfrm>
              <a:off x="56388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6" name="Line 61"/>
            <p:cNvSpPr>
              <a:spLocks noChangeShapeType="1"/>
            </p:cNvSpPr>
            <p:nvPr/>
          </p:nvSpPr>
          <p:spPr bwMode="auto">
            <a:xfrm>
              <a:off x="59436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997" name="Text Box 62"/>
          <p:cNvSpPr txBox="1">
            <a:spLocks noChangeArrowheads="1"/>
          </p:cNvSpPr>
          <p:nvPr/>
        </p:nvSpPr>
        <p:spPr bwMode="auto">
          <a:xfrm>
            <a:off x="4954657" y="2544582"/>
            <a:ext cx="3048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altLang="en-US" dirty="0">
                <a:latin typeface="Comic Sans MS" panose="030F0702030302020204" pitchFamily="66" charset="0"/>
              </a:rPr>
              <a:t>... </a:t>
            </a:r>
          </a:p>
        </p:txBody>
      </p:sp>
      <p:sp>
        <p:nvSpPr>
          <p:cNvPr id="39998" name="Text Box 63"/>
          <p:cNvSpPr txBox="1">
            <a:spLocks noChangeArrowheads="1"/>
          </p:cNvSpPr>
          <p:nvPr/>
        </p:nvSpPr>
        <p:spPr bwMode="auto">
          <a:xfrm>
            <a:off x="2440057" y="2544582"/>
            <a:ext cx="3048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altLang="en-US" dirty="0">
                <a:latin typeface="Comic Sans MS" panose="030F0702030302020204" pitchFamily="66" charset="0"/>
              </a:rPr>
              <a:t>... </a:t>
            </a:r>
          </a:p>
        </p:txBody>
      </p:sp>
      <p:sp>
        <p:nvSpPr>
          <p:cNvPr id="39999" name="Text Box 64"/>
          <p:cNvSpPr txBox="1">
            <a:spLocks noChangeArrowheads="1"/>
          </p:cNvSpPr>
          <p:nvPr/>
        </p:nvSpPr>
        <p:spPr bwMode="auto">
          <a:xfrm>
            <a:off x="2440057" y="4922838"/>
            <a:ext cx="304800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altLang="en-US">
                <a:latin typeface="Comic Sans MS" panose="030F0702030302020204" pitchFamily="66" charset="0"/>
              </a:rPr>
              <a:t>... </a:t>
            </a:r>
          </a:p>
        </p:txBody>
      </p:sp>
      <p:sp>
        <p:nvSpPr>
          <p:cNvPr id="40000" name="Text Box 65"/>
          <p:cNvSpPr txBox="1">
            <a:spLocks noChangeArrowheads="1"/>
          </p:cNvSpPr>
          <p:nvPr/>
        </p:nvSpPr>
        <p:spPr bwMode="auto">
          <a:xfrm>
            <a:off x="4954657" y="4876800"/>
            <a:ext cx="3048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altLang="en-US" dirty="0">
                <a:latin typeface="Comic Sans MS" panose="030F0702030302020204" pitchFamily="66" charset="0"/>
              </a:rPr>
              <a:t>... </a:t>
            </a:r>
          </a:p>
        </p:txBody>
      </p:sp>
      <p:sp>
        <p:nvSpPr>
          <p:cNvPr id="69" name="Rectangle 5"/>
          <p:cNvSpPr>
            <a:spLocks noChangeArrowheads="1"/>
          </p:cNvSpPr>
          <p:nvPr/>
        </p:nvSpPr>
        <p:spPr bwMode="auto">
          <a:xfrm>
            <a:off x="6781800" y="273016"/>
            <a:ext cx="381001" cy="302269"/>
          </a:xfrm>
          <a:prstGeom prst="rect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" name="Rectangle 5"/>
          <p:cNvSpPr>
            <a:spLocks noChangeArrowheads="1"/>
          </p:cNvSpPr>
          <p:nvPr/>
        </p:nvSpPr>
        <p:spPr bwMode="auto">
          <a:xfrm>
            <a:off x="6781800" y="730216"/>
            <a:ext cx="381001" cy="302269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7315200" y="152400"/>
            <a:ext cx="10422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dirty="0">
                <a:latin typeface="Arial Narrow" panose="020B0606020202030204" pitchFamily="34" charset="0"/>
              </a:rPr>
              <a:t>random</a:t>
            </a: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7315200" y="605135"/>
            <a:ext cx="18742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dirty="0">
                <a:latin typeface="Arial Narrow" panose="020B0606020202030204" pitchFamily="34" charset="0"/>
              </a:rPr>
              <a:t>pseudorandom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6200" y="5490865"/>
            <a:ext cx="5653089" cy="461665"/>
            <a:chOff x="595311" y="2433935"/>
            <a:chExt cx="5653089" cy="461665"/>
          </a:xfrm>
        </p:grpSpPr>
        <p:sp>
          <p:nvSpPr>
            <p:cNvPr id="74" name="Rectangle 4"/>
            <p:cNvSpPr>
              <a:spLocks noChangeArrowheads="1"/>
            </p:cNvSpPr>
            <p:nvPr/>
          </p:nvSpPr>
          <p:spPr bwMode="auto">
            <a:xfrm>
              <a:off x="2285999" y="2586037"/>
              <a:ext cx="3657599" cy="30480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baseline="30000">
                  <a:latin typeface="Comic Sans MS" panose="030F0702030302020204" pitchFamily="66" charset="0"/>
                </a:rPr>
                <a:t>    </a:t>
              </a:r>
            </a:p>
          </p:txBody>
        </p:sp>
        <p:sp>
          <p:nvSpPr>
            <p:cNvPr id="75" name="Rectangle 34"/>
            <p:cNvSpPr>
              <a:spLocks noChangeArrowheads="1"/>
            </p:cNvSpPr>
            <p:nvPr/>
          </p:nvSpPr>
          <p:spPr bwMode="auto">
            <a:xfrm>
              <a:off x="595311" y="2433935"/>
              <a:ext cx="72648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dirty="0">
                  <a:latin typeface="Arial Narrow" panose="020B0606020202030204" pitchFamily="34" charset="0"/>
                </a:rPr>
                <a:t>H</a:t>
              </a:r>
              <a:r>
                <a:rPr lang="en-US" altLang="en-US" baseline="-25000" dirty="0">
                  <a:latin typeface="Arial Narrow" panose="020B0606020202030204" pitchFamily="34" charset="0"/>
                </a:rPr>
                <a:t>m-1</a:t>
              </a:r>
              <a:r>
                <a:rPr lang="en-US" altLang="en-US" dirty="0">
                  <a:latin typeface="Arial Narrow" panose="020B0606020202030204" pitchFamily="34" charset="0"/>
                </a:rPr>
                <a:t>:</a:t>
              </a:r>
            </a:p>
          </p:txBody>
        </p:sp>
        <p:sp>
          <p:nvSpPr>
            <p:cNvPr id="76" name="Rectangle 49"/>
            <p:cNvSpPr>
              <a:spLocks noChangeArrowheads="1"/>
            </p:cNvSpPr>
            <p:nvPr/>
          </p:nvSpPr>
          <p:spPr bwMode="auto">
            <a:xfrm>
              <a:off x="5943600" y="2586037"/>
              <a:ext cx="304800" cy="304800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7" name="Line 50"/>
            <p:cNvSpPr>
              <a:spLocks noChangeShapeType="1"/>
            </p:cNvSpPr>
            <p:nvPr/>
          </p:nvSpPr>
          <p:spPr bwMode="auto">
            <a:xfrm>
              <a:off x="2590800" y="25860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Line 51"/>
            <p:cNvSpPr>
              <a:spLocks noChangeShapeType="1"/>
            </p:cNvSpPr>
            <p:nvPr/>
          </p:nvSpPr>
          <p:spPr bwMode="auto">
            <a:xfrm>
              <a:off x="2895600" y="25860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Line 52"/>
            <p:cNvSpPr>
              <a:spLocks noChangeShapeType="1"/>
            </p:cNvSpPr>
            <p:nvPr/>
          </p:nvSpPr>
          <p:spPr bwMode="auto">
            <a:xfrm>
              <a:off x="3200400" y="25860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Line 53"/>
            <p:cNvSpPr>
              <a:spLocks noChangeShapeType="1"/>
            </p:cNvSpPr>
            <p:nvPr/>
          </p:nvSpPr>
          <p:spPr bwMode="auto">
            <a:xfrm>
              <a:off x="3505200" y="25860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Line 54"/>
            <p:cNvSpPr>
              <a:spLocks noChangeShapeType="1"/>
            </p:cNvSpPr>
            <p:nvPr/>
          </p:nvSpPr>
          <p:spPr bwMode="auto">
            <a:xfrm>
              <a:off x="3810000" y="25860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Line 55"/>
            <p:cNvSpPr>
              <a:spLocks noChangeShapeType="1"/>
            </p:cNvSpPr>
            <p:nvPr/>
          </p:nvSpPr>
          <p:spPr bwMode="auto">
            <a:xfrm>
              <a:off x="4114800" y="25860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Line 56"/>
            <p:cNvSpPr>
              <a:spLocks noChangeShapeType="1"/>
            </p:cNvSpPr>
            <p:nvPr/>
          </p:nvSpPr>
          <p:spPr bwMode="auto">
            <a:xfrm>
              <a:off x="4419600" y="25860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Line 57"/>
            <p:cNvSpPr>
              <a:spLocks noChangeShapeType="1"/>
            </p:cNvSpPr>
            <p:nvPr/>
          </p:nvSpPr>
          <p:spPr bwMode="auto">
            <a:xfrm>
              <a:off x="4724400" y="25860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Line 58"/>
            <p:cNvSpPr>
              <a:spLocks noChangeShapeType="1"/>
            </p:cNvSpPr>
            <p:nvPr/>
          </p:nvSpPr>
          <p:spPr bwMode="auto">
            <a:xfrm>
              <a:off x="5029200" y="25860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Line 59"/>
            <p:cNvSpPr>
              <a:spLocks noChangeShapeType="1"/>
            </p:cNvSpPr>
            <p:nvPr/>
          </p:nvSpPr>
          <p:spPr bwMode="auto">
            <a:xfrm>
              <a:off x="5334000" y="25860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Line 60"/>
            <p:cNvSpPr>
              <a:spLocks noChangeShapeType="1"/>
            </p:cNvSpPr>
            <p:nvPr/>
          </p:nvSpPr>
          <p:spPr bwMode="auto">
            <a:xfrm>
              <a:off x="5638800" y="25860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Line 61"/>
            <p:cNvSpPr>
              <a:spLocks noChangeShapeType="1"/>
            </p:cNvSpPr>
            <p:nvPr/>
          </p:nvSpPr>
          <p:spPr bwMode="auto">
            <a:xfrm>
              <a:off x="5943600" y="25860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78EAC30-F887-E34F-B2F8-DEC0B55F74E2}"/>
              </a:ext>
            </a:extLst>
          </p:cNvPr>
          <p:cNvGrpSpPr/>
          <p:nvPr/>
        </p:nvGrpSpPr>
        <p:grpSpPr>
          <a:xfrm>
            <a:off x="5625113" y="2080165"/>
            <a:ext cx="3550626" cy="4320635"/>
            <a:chOff x="5625113" y="2080165"/>
            <a:chExt cx="3550626" cy="432063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Rectangle 9">
                  <a:extLst>
                    <a:ext uri="{FF2B5EF4-FFF2-40B4-BE49-F238E27FC236}">
                      <a16:creationId xmlns:a16="http://schemas.microsoft.com/office/drawing/2014/main" id="{D22F5808-8AF4-4147-B576-8372EBD13F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25113" y="4769260"/>
                  <a:ext cx="3550626" cy="7078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lvl="0"/>
                  <a14:m>
                    <m:oMathPara xmlns:m="http://schemas.openxmlformats.org/officeDocument/2006/math">
                      <m:oMath>
                        <m:func>
                          <m:funcPr>
                            <m:ctrlPr>
                              <a:rPr lang="en-US" altLang="en-US" sz="2000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en-US" sz="2000" dirty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en-US" sz="2000" i="1" dirty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d>
                                  <m:dPr>
                                    <m:ctrlPr>
                                      <a:rPr lang="en-US" altLang="en-US" sz="200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en-US" sz="2000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en-US" sz="2000" b="0" i="1" dirty="0" smtClean="0">
                                            <a:latin typeface="Cambria Math" panose="02040503050406030204" pitchFamily="18" charset="0"/>
                                          </a:rPr>
                                          <m:t>𝐻</m:t>
                                        </m:r>
                                      </m:e>
                                      <m:sub>
                                        <m:r>
                                          <a:rPr lang="en-US" altLang="en-US" sz="2000" b="0" i="1" dirty="0" smtClean="0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altLang="en-US" sz="2000" i="1" dirty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e>
                            </m:d>
                          </m:e>
                        </m:func>
                      </m:oMath>
                    </m:oMathPara>
                  </a14:m>
                  <a:endParaRPr lang="en-US" altLang="en-US" sz="2000" i="1" dirty="0">
                    <a:latin typeface="Cambria Math" panose="02040503050406030204" pitchFamily="18" charset="0"/>
                  </a:endParaRPr>
                </a:p>
                <a:p>
                  <a:pPr lvl="0"/>
                  <a:r>
                    <a:rPr lang="en-US" altLang="en-US" sz="2000" dirty="0"/>
                    <a:t>	</a:t>
                  </a:r>
                  <a14:m>
                    <m:oMath xmlns:m="http://schemas.openxmlformats.org/officeDocument/2006/math">
                      <m:r>
                        <a:rPr lang="en-US" altLang="en-US" sz="2000" i="1" dirty="0">
                          <a:latin typeface="Cambria Math" panose="02040503050406030204" pitchFamily="18" charset="0"/>
                        </a:rPr>
                        <m:t> – </m:t>
                      </m:r>
                      <m:r>
                        <m:rPr>
                          <m:sty m:val="p"/>
                        </m:rPr>
                        <a:rPr lang="en-US" altLang="en-US" sz="2000" dirty="0" err="1"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altLang="en-US" sz="2000" i="1" dirty="0">
                          <a:latin typeface="Cambria Math" panose="02040503050406030204" pitchFamily="18" charset="0"/>
                        </a:rPr>
                        <m:t>⁡[</m:t>
                      </m:r>
                      <m:r>
                        <a:rPr lang="en-US" altLang="en-US" sz="2000" i="1" dirty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altLang="en-US" sz="2000" i="1" dirty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alt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000" b="0" i="1" dirty="0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en-US" sz="20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en-US" sz="2000" i="1" dirty="0">
                          <a:latin typeface="Cambria Math" panose="02040503050406030204" pitchFamily="18" charset="0"/>
                        </a:rPr>
                        <m:t>) =1]</m:t>
                      </m:r>
                      <m:r>
                        <a:rPr lang="en-US" alt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altLang="en-US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</m:oMath>
                  </a14:m>
                  <a:endParaRPr lang="en-US" altLang="en-US" sz="2000" dirty="0">
                    <a:latin typeface="Arial Narrow" panose="020B0606020202030204" pitchFamily="34" charset="0"/>
                  </a:endParaRPr>
                </a:p>
              </p:txBody>
            </p:sp>
          </mc:Choice>
          <mc:Fallback xmlns="">
            <p:sp>
              <p:nvSpPr>
                <p:cNvPr id="94" name="Rectangle 9">
                  <a:extLst>
                    <a:ext uri="{FF2B5EF4-FFF2-40B4-BE49-F238E27FC236}">
                      <a16:creationId xmlns:a16="http://schemas.microsoft.com/office/drawing/2014/main" id="{D22F5808-8AF4-4147-B576-8372EBD13FA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625113" y="4769260"/>
                  <a:ext cx="3550626" cy="707886"/>
                </a:xfrm>
                <a:prstGeom prst="rect">
                  <a:avLst/>
                </a:prstGeom>
                <a:blipFill>
                  <a:blip r:embed="rId3"/>
                  <a:stretch>
                    <a:fillRect b="-8772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Rectangle 9">
                  <a:extLst>
                    <a:ext uri="{FF2B5EF4-FFF2-40B4-BE49-F238E27FC236}">
                      <a16:creationId xmlns:a16="http://schemas.microsoft.com/office/drawing/2014/main" id="{759EE466-B275-AC44-833E-D5D6692D23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5858" y="3429000"/>
                  <a:ext cx="2641530" cy="12003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r>
                    <a:rPr lang="en-US" altLang="en-US" dirty="0">
                      <a:latin typeface="Arial Narrow" panose="020B0606020202030204" pitchFamily="34" charset="0"/>
                    </a:rPr>
                    <a:t>D distinguishes between H</a:t>
                  </a:r>
                  <a:r>
                    <a:rPr lang="en-US" altLang="en-US" baseline="-25000" dirty="0">
                      <a:latin typeface="Arial Narrow" panose="020B0606020202030204" pitchFamily="34" charset="0"/>
                    </a:rPr>
                    <a:t>m</a:t>
                  </a:r>
                  <a:r>
                    <a:rPr lang="en-US" altLang="en-US" dirty="0">
                      <a:latin typeface="Arial Narrow" panose="020B0606020202030204" pitchFamily="34" charset="0"/>
                    </a:rPr>
                    <a:t> and H</a:t>
                  </a:r>
                  <a:r>
                    <a:rPr lang="en-US" altLang="en-US" baseline="-25000" dirty="0">
                      <a:latin typeface="Arial Narrow" panose="020B0606020202030204" pitchFamily="34" charset="0"/>
                    </a:rPr>
                    <a:t>0</a:t>
                  </a:r>
                  <a:r>
                    <a:rPr lang="en-US" altLang="en-US" dirty="0">
                      <a:latin typeface="Arial Narrow" panose="020B0606020202030204" pitchFamily="34" charset="0"/>
                    </a:rPr>
                    <a:t> with advantage </a:t>
                  </a:r>
                  <a14:m>
                    <m:oMath xmlns:m="http://schemas.openxmlformats.org/officeDocument/2006/math">
                      <m:r>
                        <a:rPr lang="en-US" alt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</m:oMath>
                  </a14:m>
                  <a:r>
                    <a:rPr lang="en-US" altLang="en-US" dirty="0">
                      <a:latin typeface="Arial Narrow" panose="020B0606020202030204" pitchFamily="34" charset="0"/>
                    </a:rPr>
                    <a:t>  </a:t>
                  </a:r>
                </a:p>
              </p:txBody>
            </p:sp>
          </mc:Choice>
          <mc:Fallback xmlns="">
            <p:sp>
              <p:nvSpPr>
                <p:cNvPr id="97" name="Rectangle 9">
                  <a:extLst>
                    <a:ext uri="{FF2B5EF4-FFF2-40B4-BE49-F238E27FC236}">
                      <a16:creationId xmlns:a16="http://schemas.microsoft.com/office/drawing/2014/main" id="{759EE466-B275-AC44-833E-D5D6692D237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445858" y="3429000"/>
                  <a:ext cx="2641530" cy="1200329"/>
                </a:xfrm>
                <a:prstGeom prst="rect">
                  <a:avLst/>
                </a:prstGeom>
                <a:blipFill>
                  <a:blip r:embed="rId4"/>
                  <a:stretch>
                    <a:fillRect l="-3349" t="-5263" b="-10526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CF0FA720-0A8A-B545-870B-9A888E5AAE3F}"/>
                </a:ext>
              </a:extLst>
            </p:cNvPr>
            <p:cNvSpPr/>
            <p:nvPr/>
          </p:nvSpPr>
          <p:spPr bwMode="auto">
            <a:xfrm>
              <a:off x="5886988" y="2080165"/>
              <a:ext cx="345599" cy="4320635"/>
            </a:xfrm>
            <a:custGeom>
              <a:avLst/>
              <a:gdLst>
                <a:gd name="connsiteX0" fmla="*/ 0 w 345599"/>
                <a:gd name="connsiteY0" fmla="*/ 0 h 821635"/>
                <a:gd name="connsiteX1" fmla="*/ 344557 w 345599"/>
                <a:gd name="connsiteY1" fmla="*/ 510209 h 821635"/>
                <a:gd name="connsiteX2" fmla="*/ 86140 w 345599"/>
                <a:gd name="connsiteY2" fmla="*/ 821635 h 821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5599" h="821635">
                  <a:moveTo>
                    <a:pt x="0" y="0"/>
                  </a:moveTo>
                  <a:cubicBezTo>
                    <a:pt x="165100" y="186635"/>
                    <a:pt x="330200" y="373270"/>
                    <a:pt x="344557" y="510209"/>
                  </a:cubicBezTo>
                  <a:cubicBezTo>
                    <a:pt x="358914" y="647148"/>
                    <a:pt x="222527" y="734391"/>
                    <a:pt x="86140" y="821635"/>
                  </a:cubicBezTo>
                </a:path>
              </a:pathLst>
            </a:cu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stealth" w="lg" len="lg"/>
              <a:tailEnd type="stealth" w="lg" len="lg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8A6B2B5-20CF-AB41-867E-9F1809C7B671}"/>
              </a:ext>
            </a:extLst>
          </p:cNvPr>
          <p:cNvGrpSpPr/>
          <p:nvPr/>
        </p:nvGrpSpPr>
        <p:grpSpPr>
          <a:xfrm>
            <a:off x="5167312" y="1952215"/>
            <a:ext cx="4078527" cy="3053223"/>
            <a:chOff x="5232784" y="1908822"/>
            <a:chExt cx="4078527" cy="3053223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6D5085A-7142-4044-8864-3088561135AD}"/>
                </a:ext>
              </a:extLst>
            </p:cNvPr>
            <p:cNvGrpSpPr/>
            <p:nvPr/>
          </p:nvGrpSpPr>
          <p:grpSpPr>
            <a:xfrm>
              <a:off x="5900357" y="1908822"/>
              <a:ext cx="2743200" cy="2331660"/>
              <a:chOff x="6400800" y="2057400"/>
              <a:chExt cx="2743200" cy="233166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6817199" y="2057400"/>
                    <a:ext cx="2326801" cy="156966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9pPr>
                  </a:lstStyle>
                  <a:p>
                    <a14:m>
                      <m:oMath xmlns:m="http://schemas.openxmlformats.org/officeDocument/2006/math">
                        <m:r>
                          <a:rPr lang="en-US" alt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∃</m:t>
                        </m:r>
                      </m:oMath>
                    </a14:m>
                    <a:r>
                      <a:rPr lang="en-US" altLang="en-US" dirty="0">
                        <a:latin typeface="Arial Narrow" panose="020B0606020202030204" pitchFamily="34" charset="0"/>
                      </a:rPr>
                      <a:t>i such that D distinguishes between H</a:t>
                    </a:r>
                    <a:r>
                      <a:rPr lang="en-US" altLang="en-US" baseline="-25000" dirty="0">
                        <a:latin typeface="Arial Narrow" panose="020B0606020202030204" pitchFamily="34" charset="0"/>
                      </a:rPr>
                      <a:t>i-1</a:t>
                    </a:r>
                    <a:r>
                      <a:rPr lang="en-US" altLang="en-US" dirty="0">
                        <a:latin typeface="Arial Narrow" panose="020B0606020202030204" pitchFamily="34" charset="0"/>
                      </a:rPr>
                      <a:t> and H</a:t>
                    </a:r>
                    <a:r>
                      <a:rPr lang="en-US" altLang="en-US" baseline="-25000" dirty="0">
                        <a:latin typeface="Arial Narrow" panose="020B0606020202030204" pitchFamily="34" charset="0"/>
                      </a:rPr>
                      <a:t>i</a:t>
                    </a:r>
                    <a:r>
                      <a:rPr lang="en-US" altLang="en-US" dirty="0">
                        <a:latin typeface="Arial Narrow" panose="020B0606020202030204" pitchFamily="34" charset="0"/>
                      </a:rPr>
                      <a:t> with advantage  </a:t>
                    </a:r>
                  </a:p>
                </p:txBody>
              </p:sp>
            </mc:Choice>
            <mc:Fallback xmlns="">
              <p:sp>
                <p:nvSpPr>
                  <p:cNvPr id="91" name="Rectangle 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817199" y="2057400"/>
                    <a:ext cx="2326801" cy="1569660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4348" t="-3200" r="-2717" b="-8000"/>
                    </a:stretch>
                  </a:blipFill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2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6934200" y="3622595"/>
                    <a:ext cx="946093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9pPr>
                  </a:lstStyle>
                  <a:p>
                    <a14:m>
                      <m:oMath xmlns:m="http://schemas.openxmlformats.org/officeDocument/2006/math">
                        <m:r>
                          <a:rPr lang="en-US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</m:t>
                        </m:r>
                      </m:oMath>
                    </a14:m>
                    <a:r>
                      <a:rPr lang="el-GR" altLang="ja-JP" dirty="0">
                        <a:solidFill>
                          <a:schemeClr val="accent2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rPr>
                      <a:t>ε </a:t>
                    </a:r>
                    <a:r>
                      <a:rPr lang="en-US" altLang="ja-JP" dirty="0">
                        <a:solidFill>
                          <a:schemeClr val="accent2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rPr>
                      <a:t>/ m</a:t>
                    </a:r>
                    <a:endParaRPr lang="en-US" altLang="en-US" dirty="0">
                      <a:latin typeface="Arial Narrow" panose="020B060602020203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92" name="Rectangle 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934200" y="3622595"/>
                    <a:ext cx="946093" cy="46166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1333" t="-7895" r="-9333" b="-26316"/>
                    </a:stretch>
                  </a:blipFill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7" name="Freeform 6"/>
              <p:cNvSpPr/>
              <p:nvPr/>
            </p:nvSpPr>
            <p:spPr bwMode="auto">
              <a:xfrm>
                <a:off x="6400800" y="3567425"/>
                <a:ext cx="345599" cy="821635"/>
              </a:xfrm>
              <a:custGeom>
                <a:avLst/>
                <a:gdLst>
                  <a:gd name="connsiteX0" fmla="*/ 0 w 345599"/>
                  <a:gd name="connsiteY0" fmla="*/ 0 h 821635"/>
                  <a:gd name="connsiteX1" fmla="*/ 344557 w 345599"/>
                  <a:gd name="connsiteY1" fmla="*/ 510209 h 821635"/>
                  <a:gd name="connsiteX2" fmla="*/ 86140 w 345599"/>
                  <a:gd name="connsiteY2" fmla="*/ 821635 h 821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5599" h="821635">
                    <a:moveTo>
                      <a:pt x="0" y="0"/>
                    </a:moveTo>
                    <a:cubicBezTo>
                      <a:pt x="165100" y="186635"/>
                      <a:pt x="330200" y="373270"/>
                      <a:pt x="344557" y="510209"/>
                    </a:cubicBezTo>
                    <a:cubicBezTo>
                      <a:pt x="358914" y="647148"/>
                      <a:pt x="222527" y="734391"/>
                      <a:pt x="86140" y="821635"/>
                    </a:cubicBezTo>
                  </a:path>
                </a:pathLst>
              </a:custGeom>
              <a:noFill/>
              <a:ln w="25400" cap="flat" cmpd="sng" algn="ctr">
                <a:solidFill>
                  <a:schemeClr val="tx1"/>
                </a:solidFill>
                <a:prstDash val="solid"/>
                <a:round/>
                <a:headEnd type="stealth" w="lg" len="lg"/>
                <a:tailEnd type="stealth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  <a:ea typeface="ＭＳ Ｐゴシック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Rectangle 9">
                  <a:extLst>
                    <a:ext uri="{FF2B5EF4-FFF2-40B4-BE49-F238E27FC236}">
                      <a16:creationId xmlns:a16="http://schemas.microsoft.com/office/drawing/2014/main" id="{D913D19B-849D-B345-9CF8-C66C75F9A8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32784" y="4254159"/>
                  <a:ext cx="4078527" cy="7078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lvl="0"/>
                  <a14:m>
                    <m:oMathPara xmlns:m="http://schemas.openxmlformats.org/officeDocument/2006/math">
                      <m:oMath>
                        <m:func>
                          <m:funcPr>
                            <m:ctrlPr>
                              <a:rPr lang="en-US" altLang="en-US" sz="2000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en-US" sz="2000" dirty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en-US" sz="2000" i="1" dirty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d>
                                  <m:dPr>
                                    <m:ctrlPr>
                                      <a:rPr lang="en-US" altLang="en-US" sz="200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en-US" sz="2000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en-US" sz="2000" b="0" i="1" dirty="0" smtClean="0">
                                            <a:latin typeface="Cambria Math" panose="02040503050406030204" pitchFamily="18" charset="0"/>
                                          </a:rPr>
                                          <m:t>𝐻</m:t>
                                        </m:r>
                                      </m:e>
                                      <m:sub>
                                        <m:r>
                                          <a:rPr lang="en-US" altLang="en-US" sz="2000" b="0" i="1" dirty="0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altLang="en-US" sz="2000" i="1" dirty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e>
                            </m:d>
                          </m:e>
                        </m:func>
                      </m:oMath>
                    </m:oMathPara>
                  </a14:m>
                  <a:endParaRPr lang="en-US" altLang="en-US" sz="2000" i="1" dirty="0">
                    <a:latin typeface="Cambria Math" panose="02040503050406030204" pitchFamily="18" charset="0"/>
                  </a:endParaRPr>
                </a:p>
                <a:p>
                  <a:pPr lvl="0"/>
                  <a:r>
                    <a:rPr lang="en-US" altLang="en-US" sz="2000" dirty="0"/>
                    <a:t>	</a:t>
                  </a:r>
                  <a14:m>
                    <m:oMath xmlns:m="http://schemas.openxmlformats.org/officeDocument/2006/math">
                      <m:r>
                        <a:rPr lang="en-US" altLang="en-US" sz="2000" i="1" dirty="0">
                          <a:latin typeface="Cambria Math" panose="02040503050406030204" pitchFamily="18" charset="0"/>
                        </a:rPr>
                        <m:t> – </m:t>
                      </m:r>
                      <m:r>
                        <m:rPr>
                          <m:sty m:val="p"/>
                        </m:rPr>
                        <a:rPr lang="en-US" altLang="en-US" sz="2000" dirty="0" err="1"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altLang="en-US" sz="2000" i="1" dirty="0">
                          <a:latin typeface="Cambria Math" panose="02040503050406030204" pitchFamily="18" charset="0"/>
                        </a:rPr>
                        <m:t>⁡[</m:t>
                      </m:r>
                      <m:r>
                        <a:rPr lang="en-US" altLang="en-US" sz="2000" i="1" dirty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altLang="en-US" sz="2000" i="1" dirty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alt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000" b="0" i="1" dirty="0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en-US" sz="2000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en-US" sz="2000" b="0" i="1" dirty="0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altLang="en-US" sz="2000" i="1" dirty="0">
                          <a:latin typeface="Cambria Math" panose="02040503050406030204" pitchFamily="18" charset="0"/>
                        </a:rPr>
                        <m:t>) =1]</m:t>
                      </m:r>
                      <m:r>
                        <a:rPr lang="en-US" alt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altLang="en-US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US" altLang="en-US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US" altLang="en-US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</m:oMath>
                  </a14:m>
                  <a:endParaRPr lang="en-US" altLang="en-US" sz="2000" dirty="0">
                    <a:latin typeface="Arial Narrow" panose="020B0606020202030204" pitchFamily="34" charset="0"/>
                  </a:endParaRPr>
                </a:p>
              </p:txBody>
            </p:sp>
          </mc:Choice>
          <mc:Fallback xmlns="">
            <p:sp>
              <p:nvSpPr>
                <p:cNvPr id="101" name="Rectangle 9">
                  <a:extLst>
                    <a:ext uri="{FF2B5EF4-FFF2-40B4-BE49-F238E27FC236}">
                      <a16:creationId xmlns:a16="http://schemas.microsoft.com/office/drawing/2014/main" id="{D913D19B-849D-B345-9CF8-C66C75F9A86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32784" y="4254159"/>
                  <a:ext cx="4078527" cy="707886"/>
                </a:xfrm>
                <a:prstGeom prst="rect">
                  <a:avLst/>
                </a:prstGeom>
                <a:blipFill>
                  <a:blip r:embed="rId7"/>
                  <a:stretch>
                    <a:fillRect b="-8772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30D66972-75C6-27DF-C483-33203918F5E8}"/>
              </a:ext>
            </a:extLst>
          </p:cNvPr>
          <p:cNvSpPr txBox="1"/>
          <p:nvPr/>
        </p:nvSpPr>
        <p:spPr>
          <a:xfrm>
            <a:off x="2808358" y="6550967"/>
            <a:ext cx="19383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Bradley Hand" pitchFamily="2" charset="77"/>
              </a:rPr>
              <a:t>Pseudo-random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3CBB78-82AE-67A9-423E-9BD8B89029ED}"/>
              </a:ext>
            </a:extLst>
          </p:cNvPr>
          <p:cNvSpPr txBox="1"/>
          <p:nvPr/>
        </p:nvSpPr>
        <p:spPr>
          <a:xfrm>
            <a:off x="3048000" y="1420225"/>
            <a:ext cx="10743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Bradley Hand" pitchFamily="2" charset="77"/>
              </a:rPr>
              <a:t>random</a:t>
            </a:r>
          </a:p>
        </p:txBody>
      </p:sp>
    </p:spTree>
    <p:extLst>
      <p:ext uri="{BB962C8B-B14F-4D97-AF65-F5344CB8AC3E}">
        <p14:creationId xmlns:p14="http://schemas.microsoft.com/office/powerpoint/2010/main" val="2841765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9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97" grpId="0"/>
      <p:bldP spid="39998" grpId="0"/>
      <p:bldP spid="39999" grpId="0"/>
      <p:bldP spid="40000" grpId="0"/>
      <p:bldP spid="10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609600" y="1976735"/>
            <a:ext cx="5638800" cy="461665"/>
            <a:chOff x="609600" y="3729335"/>
            <a:chExt cx="5638800" cy="461665"/>
          </a:xfrm>
        </p:grpSpPr>
        <p:sp>
          <p:nvSpPr>
            <p:cNvPr id="39940" name="Rectangle 5"/>
            <p:cNvSpPr>
              <a:spLocks noChangeArrowheads="1"/>
            </p:cNvSpPr>
            <p:nvPr/>
          </p:nvSpPr>
          <p:spPr bwMode="auto">
            <a:xfrm>
              <a:off x="4419600" y="3876972"/>
              <a:ext cx="1828800" cy="304800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70" name="Rectangle 35"/>
            <p:cNvSpPr>
              <a:spLocks noChangeArrowheads="1"/>
            </p:cNvSpPr>
            <p:nvPr/>
          </p:nvSpPr>
          <p:spPr bwMode="auto">
            <a:xfrm>
              <a:off x="609600" y="3729335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dirty="0">
                  <a:latin typeface="Arial Narrow" panose="020B0606020202030204" pitchFamily="34" charset="0"/>
                </a:rPr>
                <a:t>H</a:t>
              </a:r>
              <a:r>
                <a:rPr lang="en-US" altLang="en-US" baseline="-25000" dirty="0">
                  <a:latin typeface="Arial Narrow" panose="020B0606020202030204" pitchFamily="34" charset="0"/>
                </a:rPr>
                <a:t>i</a:t>
              </a:r>
              <a:r>
                <a:rPr lang="en-US" altLang="en-US" dirty="0">
                  <a:latin typeface="Arial Narrow" panose="020B0606020202030204" pitchFamily="34" charset="0"/>
                </a:rPr>
                <a:t>:</a:t>
              </a:r>
            </a:p>
          </p:txBody>
        </p:sp>
        <p:sp>
          <p:nvSpPr>
            <p:cNvPr id="39971" name="Rectangle 36"/>
            <p:cNvSpPr>
              <a:spLocks noChangeArrowheads="1"/>
            </p:cNvSpPr>
            <p:nvPr/>
          </p:nvSpPr>
          <p:spPr bwMode="auto">
            <a:xfrm>
              <a:off x="2286000" y="3876972"/>
              <a:ext cx="2133600" cy="30480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baseline="30000">
                  <a:latin typeface="Comic Sans MS" panose="030F0702030302020204" pitchFamily="66" charset="0"/>
                </a:rPr>
                <a:t>    </a:t>
              </a:r>
            </a:p>
          </p:txBody>
        </p:sp>
        <p:sp>
          <p:nvSpPr>
            <p:cNvPr id="39972" name="Line 37"/>
            <p:cNvSpPr>
              <a:spLocks noChangeShapeType="1"/>
            </p:cNvSpPr>
            <p:nvPr/>
          </p:nvSpPr>
          <p:spPr bwMode="auto">
            <a:xfrm>
              <a:off x="25908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3" name="Line 38"/>
            <p:cNvSpPr>
              <a:spLocks noChangeShapeType="1"/>
            </p:cNvSpPr>
            <p:nvPr/>
          </p:nvSpPr>
          <p:spPr bwMode="auto">
            <a:xfrm>
              <a:off x="28956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4" name="Line 39"/>
            <p:cNvSpPr>
              <a:spLocks noChangeShapeType="1"/>
            </p:cNvSpPr>
            <p:nvPr/>
          </p:nvSpPr>
          <p:spPr bwMode="auto">
            <a:xfrm>
              <a:off x="32004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5" name="Line 40"/>
            <p:cNvSpPr>
              <a:spLocks noChangeShapeType="1"/>
            </p:cNvSpPr>
            <p:nvPr/>
          </p:nvSpPr>
          <p:spPr bwMode="auto">
            <a:xfrm>
              <a:off x="35052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6" name="Line 41"/>
            <p:cNvSpPr>
              <a:spLocks noChangeShapeType="1"/>
            </p:cNvSpPr>
            <p:nvPr/>
          </p:nvSpPr>
          <p:spPr bwMode="auto">
            <a:xfrm>
              <a:off x="38100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7" name="Line 42"/>
            <p:cNvSpPr>
              <a:spLocks noChangeShapeType="1"/>
            </p:cNvSpPr>
            <p:nvPr/>
          </p:nvSpPr>
          <p:spPr bwMode="auto">
            <a:xfrm>
              <a:off x="41148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8" name="Line 43"/>
            <p:cNvSpPr>
              <a:spLocks noChangeShapeType="1"/>
            </p:cNvSpPr>
            <p:nvPr/>
          </p:nvSpPr>
          <p:spPr bwMode="auto">
            <a:xfrm>
              <a:off x="44196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9" name="Line 44"/>
            <p:cNvSpPr>
              <a:spLocks noChangeShapeType="1"/>
            </p:cNvSpPr>
            <p:nvPr/>
          </p:nvSpPr>
          <p:spPr bwMode="auto">
            <a:xfrm>
              <a:off x="47244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0" name="Line 45"/>
            <p:cNvSpPr>
              <a:spLocks noChangeShapeType="1"/>
            </p:cNvSpPr>
            <p:nvPr/>
          </p:nvSpPr>
          <p:spPr bwMode="auto">
            <a:xfrm>
              <a:off x="50292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1" name="Line 46"/>
            <p:cNvSpPr>
              <a:spLocks noChangeShapeType="1"/>
            </p:cNvSpPr>
            <p:nvPr/>
          </p:nvSpPr>
          <p:spPr bwMode="auto">
            <a:xfrm>
              <a:off x="53340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2" name="Line 47"/>
            <p:cNvSpPr>
              <a:spLocks noChangeShapeType="1"/>
            </p:cNvSpPr>
            <p:nvPr/>
          </p:nvSpPr>
          <p:spPr bwMode="auto">
            <a:xfrm>
              <a:off x="56388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3" name="Line 48"/>
            <p:cNvSpPr>
              <a:spLocks noChangeShapeType="1"/>
            </p:cNvSpPr>
            <p:nvPr/>
          </p:nvSpPr>
          <p:spPr bwMode="auto">
            <a:xfrm>
              <a:off x="59436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95311" y="1295400"/>
            <a:ext cx="5653089" cy="461665"/>
            <a:chOff x="595311" y="3043535"/>
            <a:chExt cx="5653089" cy="461665"/>
          </a:xfrm>
        </p:grpSpPr>
        <p:sp>
          <p:nvSpPr>
            <p:cNvPr id="39939" name="Rectangle 4"/>
            <p:cNvSpPr>
              <a:spLocks noChangeArrowheads="1"/>
            </p:cNvSpPr>
            <p:nvPr/>
          </p:nvSpPr>
          <p:spPr bwMode="auto">
            <a:xfrm>
              <a:off x="2286000" y="3195637"/>
              <a:ext cx="1828800" cy="30480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baseline="30000">
                  <a:latin typeface="Comic Sans MS" panose="030F0702030302020204" pitchFamily="66" charset="0"/>
                </a:rPr>
                <a:t>    </a:t>
              </a:r>
            </a:p>
          </p:txBody>
        </p:sp>
        <p:sp>
          <p:nvSpPr>
            <p:cNvPr id="39969" name="Rectangle 34"/>
            <p:cNvSpPr>
              <a:spLocks noChangeArrowheads="1"/>
            </p:cNvSpPr>
            <p:nvPr/>
          </p:nvSpPr>
          <p:spPr bwMode="auto">
            <a:xfrm>
              <a:off x="595311" y="3043535"/>
              <a:ext cx="62388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dirty="0">
                  <a:latin typeface="Arial Narrow" panose="020B0606020202030204" pitchFamily="34" charset="0"/>
                </a:rPr>
                <a:t>H</a:t>
              </a:r>
              <a:r>
                <a:rPr lang="en-US" altLang="en-US" baseline="-25000" dirty="0">
                  <a:latin typeface="Arial Narrow" panose="020B0606020202030204" pitchFamily="34" charset="0"/>
                </a:rPr>
                <a:t>i-1</a:t>
              </a:r>
              <a:r>
                <a:rPr lang="en-US" altLang="en-US" dirty="0">
                  <a:latin typeface="Arial Narrow" panose="020B0606020202030204" pitchFamily="34" charset="0"/>
                </a:rPr>
                <a:t>:</a:t>
              </a:r>
            </a:p>
          </p:txBody>
        </p:sp>
        <p:sp>
          <p:nvSpPr>
            <p:cNvPr id="39984" name="Rectangle 49"/>
            <p:cNvSpPr>
              <a:spLocks noChangeArrowheads="1"/>
            </p:cNvSpPr>
            <p:nvPr/>
          </p:nvSpPr>
          <p:spPr bwMode="auto">
            <a:xfrm>
              <a:off x="4114800" y="3195637"/>
              <a:ext cx="2133600" cy="304800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85" name="Line 50"/>
            <p:cNvSpPr>
              <a:spLocks noChangeShapeType="1"/>
            </p:cNvSpPr>
            <p:nvPr/>
          </p:nvSpPr>
          <p:spPr bwMode="auto">
            <a:xfrm>
              <a:off x="25908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6" name="Line 51"/>
            <p:cNvSpPr>
              <a:spLocks noChangeShapeType="1"/>
            </p:cNvSpPr>
            <p:nvPr/>
          </p:nvSpPr>
          <p:spPr bwMode="auto">
            <a:xfrm>
              <a:off x="28956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7" name="Line 52"/>
            <p:cNvSpPr>
              <a:spLocks noChangeShapeType="1"/>
            </p:cNvSpPr>
            <p:nvPr/>
          </p:nvSpPr>
          <p:spPr bwMode="auto">
            <a:xfrm>
              <a:off x="32004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8" name="Line 53"/>
            <p:cNvSpPr>
              <a:spLocks noChangeShapeType="1"/>
            </p:cNvSpPr>
            <p:nvPr/>
          </p:nvSpPr>
          <p:spPr bwMode="auto">
            <a:xfrm>
              <a:off x="35052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9" name="Line 54"/>
            <p:cNvSpPr>
              <a:spLocks noChangeShapeType="1"/>
            </p:cNvSpPr>
            <p:nvPr/>
          </p:nvSpPr>
          <p:spPr bwMode="auto">
            <a:xfrm>
              <a:off x="38100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0" name="Line 55"/>
            <p:cNvSpPr>
              <a:spLocks noChangeShapeType="1"/>
            </p:cNvSpPr>
            <p:nvPr/>
          </p:nvSpPr>
          <p:spPr bwMode="auto">
            <a:xfrm>
              <a:off x="41148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1" name="Line 56"/>
            <p:cNvSpPr>
              <a:spLocks noChangeShapeType="1"/>
            </p:cNvSpPr>
            <p:nvPr/>
          </p:nvSpPr>
          <p:spPr bwMode="auto">
            <a:xfrm>
              <a:off x="44196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2" name="Line 57"/>
            <p:cNvSpPr>
              <a:spLocks noChangeShapeType="1"/>
            </p:cNvSpPr>
            <p:nvPr/>
          </p:nvSpPr>
          <p:spPr bwMode="auto">
            <a:xfrm>
              <a:off x="47244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3" name="Line 58"/>
            <p:cNvSpPr>
              <a:spLocks noChangeShapeType="1"/>
            </p:cNvSpPr>
            <p:nvPr/>
          </p:nvSpPr>
          <p:spPr bwMode="auto">
            <a:xfrm>
              <a:off x="50292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4" name="Line 59"/>
            <p:cNvSpPr>
              <a:spLocks noChangeShapeType="1"/>
            </p:cNvSpPr>
            <p:nvPr/>
          </p:nvSpPr>
          <p:spPr bwMode="auto">
            <a:xfrm>
              <a:off x="53340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5" name="Line 60"/>
            <p:cNvSpPr>
              <a:spLocks noChangeShapeType="1"/>
            </p:cNvSpPr>
            <p:nvPr/>
          </p:nvSpPr>
          <p:spPr bwMode="auto">
            <a:xfrm>
              <a:off x="56388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6" name="Line 61"/>
            <p:cNvSpPr>
              <a:spLocks noChangeShapeType="1"/>
            </p:cNvSpPr>
            <p:nvPr/>
          </p:nvSpPr>
          <p:spPr bwMode="auto">
            <a:xfrm>
              <a:off x="59436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9" name="Rectangle 5"/>
          <p:cNvSpPr>
            <a:spLocks noChangeArrowheads="1"/>
          </p:cNvSpPr>
          <p:nvPr/>
        </p:nvSpPr>
        <p:spPr bwMode="auto">
          <a:xfrm>
            <a:off x="6477000" y="425416"/>
            <a:ext cx="381001" cy="302269"/>
          </a:xfrm>
          <a:prstGeom prst="rect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" name="Rectangle 5"/>
          <p:cNvSpPr>
            <a:spLocks noChangeArrowheads="1"/>
          </p:cNvSpPr>
          <p:nvPr/>
        </p:nvSpPr>
        <p:spPr bwMode="auto">
          <a:xfrm>
            <a:off x="6477000" y="882616"/>
            <a:ext cx="381001" cy="302269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7010400" y="304800"/>
            <a:ext cx="10422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dirty="0">
                <a:latin typeface="Arial Narrow" panose="020B0606020202030204" pitchFamily="34" charset="0"/>
              </a:rPr>
              <a:t>random</a:t>
            </a: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7010400" y="757535"/>
            <a:ext cx="18742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dirty="0">
                <a:latin typeface="Arial Narrow" panose="020B0606020202030204" pitchFamily="34" charset="0"/>
              </a:rPr>
              <a:t>pseudorandom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Rectangle 9"/>
              <p:cNvSpPr>
                <a:spLocks noChangeArrowheads="1"/>
              </p:cNvSpPr>
              <p:nvPr/>
            </p:nvSpPr>
            <p:spPr bwMode="auto">
              <a:xfrm>
                <a:off x="6934200" y="1676400"/>
                <a:ext cx="94609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14:m>
                  <m:oMath xmlns:m="http://schemas.openxmlformats.org/officeDocument/2006/math">
                    <m:r>
                      <a:rPr lang="en-US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l-GR" altLang="ja-JP" dirty="0">
                    <a:solidFill>
                      <a:schemeClr val="accent2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ε </a:t>
                </a:r>
                <a:r>
                  <a:rPr lang="en-US" altLang="ja-JP" dirty="0">
                    <a:solidFill>
                      <a:schemeClr val="accent2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/ m</a:t>
                </a:r>
                <a:endParaRPr lang="en-US" altLang="en-US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92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34200" y="1676400"/>
                <a:ext cx="946093" cy="461665"/>
              </a:xfrm>
              <a:prstGeom prst="rect">
                <a:avLst/>
              </a:prstGeom>
              <a:blipFill>
                <a:blip r:embed="rId3"/>
                <a:stretch>
                  <a:fillRect l="-2667" t="-10811" r="-9333" b="-2702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Freeform 6"/>
          <p:cNvSpPr/>
          <p:nvPr/>
        </p:nvSpPr>
        <p:spPr bwMode="auto">
          <a:xfrm>
            <a:off x="6400800" y="1621230"/>
            <a:ext cx="345599" cy="821635"/>
          </a:xfrm>
          <a:custGeom>
            <a:avLst/>
            <a:gdLst>
              <a:gd name="connsiteX0" fmla="*/ 0 w 345599"/>
              <a:gd name="connsiteY0" fmla="*/ 0 h 821635"/>
              <a:gd name="connsiteX1" fmla="*/ 344557 w 345599"/>
              <a:gd name="connsiteY1" fmla="*/ 510209 h 821635"/>
              <a:gd name="connsiteX2" fmla="*/ 86140 w 345599"/>
              <a:gd name="connsiteY2" fmla="*/ 821635 h 821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599" h="821635">
                <a:moveTo>
                  <a:pt x="0" y="0"/>
                </a:moveTo>
                <a:cubicBezTo>
                  <a:pt x="165100" y="186635"/>
                  <a:pt x="330200" y="373270"/>
                  <a:pt x="344557" y="510209"/>
                </a:cubicBezTo>
                <a:cubicBezTo>
                  <a:pt x="358914" y="647148"/>
                  <a:pt x="222527" y="734391"/>
                  <a:pt x="86140" y="821635"/>
                </a:cubicBezTo>
              </a:path>
            </a:pathLst>
          </a:custGeom>
          <a:noFill/>
          <a:ln w="25400" cap="flat" cmpd="sng" algn="ctr">
            <a:solidFill>
              <a:schemeClr val="tx1"/>
            </a:solidFill>
            <a:prstDash val="solid"/>
            <a:round/>
            <a:headEnd type="stealth" w="lg" len="lg"/>
            <a:tailEnd type="stealth" w="lg" len="lg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Rectangle 3"/>
              <p:cNvSpPr txBox="1">
                <a:spLocks noChangeArrowheads="1"/>
              </p:cNvSpPr>
              <p:nvPr/>
            </p:nvSpPr>
            <p:spPr bwMode="auto">
              <a:xfrm>
                <a:off x="457199" y="2967335"/>
                <a:ext cx="8427417" cy="37382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MS PGothic" pitchFamily="34" charset="-128"/>
                    <a:cs typeface="MS PGothic" charset="0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ea typeface="MS PGothic" pitchFamily="34" charset="-128"/>
                    <a:cs typeface="MS PGothic" charset="0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ea typeface="MS PGothic" pitchFamily="34" charset="-128"/>
                    <a:cs typeface="MS PGothic" charset="0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ea typeface="MS PGothic" pitchFamily="34" charset="-128"/>
                    <a:cs typeface="MS PGothic" charset="0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MS PGothic" pitchFamily="34" charset="-128"/>
                    <a:cs typeface="MS PGothic" charset="0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9pPr>
              </a:lstStyle>
              <a:p>
                <a:pPr>
                  <a:spcAft>
                    <a:spcPts val="1200"/>
                  </a:spcAft>
                </a:pPr>
                <a:r>
                  <a:rPr lang="en-US" altLang="en-US" sz="2800" kern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Let’s define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b="0" i="1" kern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en-US" sz="2800" b="0" i="1" kern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800" b="0" i="1" kern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𝑖</m:t>
                        </m:r>
                      </m:sub>
                    </m:sSub>
                    <m:r>
                      <a:rPr lang="en-US" altLang="en-US" sz="2800" b="0" i="1" kern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en-US" sz="2800" b="0" i="0" kern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Pr</m:t>
                    </m:r>
                    <m:r>
                      <a:rPr lang="en-US" altLang="en-US" sz="2800" b="0" i="1" kern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⁡[</m:t>
                    </m:r>
                    <m:r>
                      <a:rPr lang="en-US" altLang="en-US" sz="2800" b="0" i="1" kern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𝐷</m:t>
                    </m:r>
                    <m:d>
                      <m:dPr>
                        <m:ctrlPr>
                          <a:rPr lang="en-US" altLang="en-US" sz="2800" b="0" i="1" kern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en-US" sz="2800" b="0" i="1" kern="0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altLang="en-US" sz="2800" b="0" i="1" kern="0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en-US" sz="2800" b="0" i="1" kern="0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altLang="en-US" sz="2800" b="0" i="1" kern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=1]</m:t>
                    </m:r>
                  </m:oMath>
                </a14:m>
                <a:r>
                  <a:rPr lang="en-US" altLang="en-US" sz="2800" kern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 marL="457200" lvl="1" indent="0">
                  <a:spcAft>
                    <a:spcPts val="12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ker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en-US" sz="2400" i="1" ker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b="0" i="1" kern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0</m:t>
                        </m:r>
                      </m:sub>
                    </m:sSub>
                    <m:r>
                      <a:rPr lang="en-US" altLang="en-US" sz="2400" i="1" ker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unc>
                      <m:funcPr>
                        <m:ctrlPr>
                          <a:rPr lang="en-US" altLang="en-US" sz="2400" ker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en-US" sz="2400" ker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en-US" sz="2400" i="1" ker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en-US" altLang="en-US" sz="2400" i="1" ker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𝐷</m:t>
                            </m:r>
                            <m:d>
                              <m:dPr>
                                <m:ctrlPr>
                                  <a:rPr lang="en-US" altLang="en-US" sz="2400" i="1" ker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en-US" sz="2400" b="0" i="1" kern="0" smtClean="0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2400" b="0" i="1" kern="0" smtClean="0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𝑈</m:t>
                                    </m:r>
                                  </m:e>
                                  <m:sub>
                                    <m:r>
                                      <a:rPr lang="en-US" altLang="en-US" sz="2400" b="0" i="1" kern="0" smtClean="0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𝑚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altLang="en-US" sz="2400" i="1" ker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=1</m:t>
                            </m:r>
                          </m:e>
                        </m:d>
                      </m:e>
                    </m:func>
                  </m:oMath>
                </a14:m>
                <a:r>
                  <a:rPr lang="en-US" altLang="ja-JP" sz="2400" kern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ker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en-US" sz="2400" i="1" ker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i="1" ker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</m:sub>
                    </m:sSub>
                    <m:r>
                      <a:rPr lang="en-US" altLang="en-US" sz="2400" i="1" ker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unc>
                      <m:funcPr>
                        <m:ctrlPr>
                          <a:rPr lang="en-US" altLang="en-US" sz="2400" ker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en-US" sz="2400" ker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en-US" sz="2400" i="1" ker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en-US" altLang="en-US" sz="2400" i="1" ker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𝐷</m:t>
                            </m:r>
                            <m:d>
                              <m:dPr>
                                <m:ctrlPr>
                                  <a:rPr lang="en-US" altLang="en-US" sz="2400" i="1" ker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en-US" sz="2400" i="1" kern="0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2400" i="1" kern="0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𝐺</m:t>
                                    </m:r>
                                    <m:r>
                                      <a:rPr lang="en-US" altLang="en-US" sz="2400" i="1" kern="0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(</m:t>
                                    </m:r>
                                    <m:r>
                                      <a:rPr lang="en-US" altLang="en-US" sz="2400" i="1" kern="0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𝑈</m:t>
                                    </m:r>
                                  </m:e>
                                  <m:sub>
                                    <m:r>
                                      <a:rPr lang="en-US" altLang="en-US" sz="2400" i="1" kern="0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altLang="en-US" sz="2400" i="1" ker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)</m:t>
                                </m:r>
                              </m:e>
                            </m:d>
                            <m:r>
                              <a:rPr lang="en-US" altLang="en-US" sz="2400" i="1" ker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=1</m:t>
                            </m:r>
                          </m:e>
                        </m:d>
                      </m:e>
                    </m:func>
                  </m:oMath>
                </a14:m>
                <a:endParaRPr lang="en-US" altLang="ja-JP" sz="2400" kern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US" altLang="en-US" sz="2800" kern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By the </a:t>
                </a:r>
                <a:r>
                  <a:rPr lang="en-US" altLang="en-US" sz="2800" b="1" kern="0" dirty="0">
                    <a:solidFill>
                      <a:srgbClr val="008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hybrid argument</a:t>
                </a:r>
                <a:r>
                  <a:rPr lang="en-US" altLang="en-US" sz="2800" kern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we have: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i="1" ker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en-US" sz="2800" i="1" ker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800" b="0" i="1" kern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𝑖</m:t>
                        </m:r>
                      </m:sub>
                    </m:sSub>
                    <m:r>
                      <a:rPr lang="en-US" altLang="en-US" sz="2800" b="0" i="1" kern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sSub>
                      <m:sSubPr>
                        <m:ctrlPr>
                          <a:rPr lang="en-US" altLang="en-US" sz="2800" i="1" ker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en-US" sz="2800" i="1" ker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800" b="0" i="1" kern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𝑖</m:t>
                        </m:r>
                        <m:r>
                          <a:rPr lang="en-US" altLang="en-US" sz="2800" b="0" i="1" kern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−1</m:t>
                        </m:r>
                      </m:sub>
                    </m:sSub>
                    <m:r>
                      <a:rPr lang="en-US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altLang="en-US" sz="28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𝜀</m:t>
                    </m:r>
                    <m:r>
                      <a:rPr lang="en-US" altLang="en-US" sz="28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/</m:t>
                    </m:r>
                    <m:r>
                      <a:rPr lang="en-US" altLang="en-US" sz="28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𝑚</m:t>
                    </m:r>
                  </m:oMath>
                </a14:m>
                <a:r>
                  <a:rPr lang="en-US" altLang="ja-JP" sz="2800" kern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altLang="en-US" sz="2800" b="1" kern="0" dirty="0">
                    <a:solidFill>
                      <a:srgbClr val="008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Key Intuition</a:t>
                </a:r>
                <a:r>
                  <a:rPr lang="en-US" altLang="en-US" sz="2800" kern="0" dirty="0">
                    <a:solidFill>
                      <a:srgbClr val="008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altLang="en-US" sz="2800" i="1" kern="0">
                        <a:solidFill>
                          <a:srgbClr val="008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𝐷</m:t>
                    </m:r>
                  </m:oMath>
                </a14:m>
                <a:r>
                  <a:rPr lang="en-US" altLang="en-US" sz="2800" kern="0" dirty="0">
                    <a:solidFill>
                      <a:srgbClr val="008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outputs 1 more often given a pseudorandom </a:t>
                </a:r>
                <a14:m>
                  <m:oMath xmlns:m="http://schemas.openxmlformats.org/officeDocument/2006/math">
                    <m:r>
                      <a:rPr lang="en-US" altLang="en-US" sz="2800" b="0" i="1" kern="0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𝑖</m:t>
                    </m:r>
                  </m:oMath>
                </a14:m>
                <a:r>
                  <a:rPr lang="en-US" altLang="en-US" sz="2800" kern="0" dirty="0">
                    <a:solidFill>
                      <a:srgbClr val="008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en-US" altLang="en-US" sz="2800" kern="0" dirty="0" err="1">
                    <a:solidFill>
                      <a:srgbClr val="008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th</a:t>
                </a:r>
                <a:r>
                  <a:rPr lang="en-US" altLang="en-US" sz="2800" kern="0" dirty="0">
                    <a:solidFill>
                      <a:srgbClr val="008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bit than a random </a:t>
                </a:r>
                <a14:m>
                  <m:oMath xmlns:m="http://schemas.openxmlformats.org/officeDocument/2006/math">
                    <m:r>
                      <a:rPr lang="en-US" altLang="en-US" sz="2800" i="1" kern="0">
                        <a:solidFill>
                          <a:srgbClr val="008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𝑖</m:t>
                    </m:r>
                  </m:oMath>
                </a14:m>
                <a:r>
                  <a:rPr lang="en-US" altLang="en-US" sz="2800" kern="0" dirty="0">
                    <a:solidFill>
                      <a:srgbClr val="008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en-US" altLang="en-US" sz="2800" kern="0" dirty="0" err="1">
                    <a:solidFill>
                      <a:srgbClr val="008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th</a:t>
                </a:r>
                <a:r>
                  <a:rPr lang="en-US" altLang="en-US" sz="2800" kern="0" dirty="0">
                    <a:solidFill>
                      <a:srgbClr val="008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bit.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altLang="en-US" sz="2800" kern="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So, </a:t>
                </a:r>
                <a14:m>
                  <m:oMath xmlns:m="http://schemas.openxmlformats.org/officeDocument/2006/math">
                    <m:r>
                      <a:rPr lang="en-US" altLang="en-US" sz="2800" i="1" ker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𝐷</m:t>
                    </m:r>
                  </m:oMath>
                </a14:m>
                <a:r>
                  <a:rPr lang="en-US" altLang="en-US" sz="2800" kern="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gives us a “signal” as to whether a given bit is the correct </a:t>
                </a:r>
                <a14:m>
                  <m:oMath xmlns:m="http://schemas.openxmlformats.org/officeDocument/2006/math">
                    <m:r>
                      <a:rPr lang="en-US" altLang="en-US" sz="2800" i="1" ker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𝑖</m:t>
                    </m:r>
                  </m:oMath>
                </a14:m>
                <a:r>
                  <a:rPr lang="en-US" altLang="en-US" sz="2800" kern="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en-US" altLang="en-US" sz="2800" kern="0" dirty="0" err="1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th</a:t>
                </a:r>
                <a:r>
                  <a:rPr lang="en-US" altLang="en-US" sz="2800" kern="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bit or not.</a:t>
                </a:r>
              </a:p>
            </p:txBody>
          </p:sp>
        </mc:Choice>
        <mc:Fallback xmlns="">
          <p:sp>
            <p:nvSpPr>
              <p:cNvPr id="93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199" y="2967335"/>
                <a:ext cx="8427417" cy="3738265"/>
              </a:xfrm>
              <a:prstGeom prst="rect">
                <a:avLst/>
              </a:prstGeom>
              <a:blipFill>
                <a:blip r:embed="rId4"/>
                <a:stretch>
                  <a:fillRect l="-1657" t="-2034" b="-644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2">
            <a:extLst>
              <a:ext uri="{FF2B5EF4-FFF2-40B4-BE49-F238E27FC236}">
                <a16:creationId xmlns:a16="http://schemas.microsoft.com/office/drawing/2014/main" id="{4837923D-3BD4-6E4D-B447-C342BAEE2C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199" y="76200"/>
            <a:ext cx="6553201" cy="1143000"/>
          </a:xfrm>
        </p:spPr>
        <p:txBody>
          <a:bodyPr/>
          <a:lstStyle/>
          <a:p>
            <a:pPr algn="l"/>
            <a:r>
              <a:rPr lang="en-US" alt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Hybrid Distributions: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DCB1A2E-214C-5D3B-CB6A-E7708D5BEC6C}"/>
              </a:ext>
            </a:extLst>
          </p:cNvPr>
          <p:cNvSpPr/>
          <p:nvPr/>
        </p:nvSpPr>
        <p:spPr bwMode="auto">
          <a:xfrm>
            <a:off x="4097190" y="1295400"/>
            <a:ext cx="322405" cy="12954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890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19089" y="3810000"/>
            <a:ext cx="5638800" cy="461665"/>
            <a:chOff x="609600" y="3729335"/>
            <a:chExt cx="5638800" cy="461665"/>
          </a:xfrm>
        </p:grpSpPr>
        <p:sp>
          <p:nvSpPr>
            <p:cNvPr id="39940" name="Rectangle 5"/>
            <p:cNvSpPr>
              <a:spLocks noChangeArrowheads="1"/>
            </p:cNvSpPr>
            <p:nvPr/>
          </p:nvSpPr>
          <p:spPr bwMode="auto">
            <a:xfrm>
              <a:off x="4419600" y="3876972"/>
              <a:ext cx="1828800" cy="304800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70" name="Rectangle 35"/>
            <p:cNvSpPr>
              <a:spLocks noChangeArrowheads="1"/>
            </p:cNvSpPr>
            <p:nvPr/>
          </p:nvSpPr>
          <p:spPr bwMode="auto">
            <a:xfrm>
              <a:off x="609600" y="3729335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dirty="0">
                  <a:latin typeface="Arial Narrow" panose="020B0606020202030204" pitchFamily="34" charset="0"/>
                </a:rPr>
                <a:t>H</a:t>
              </a:r>
              <a:r>
                <a:rPr lang="en-US" altLang="en-US" baseline="-25000" dirty="0">
                  <a:latin typeface="Arial Narrow" panose="020B0606020202030204" pitchFamily="34" charset="0"/>
                </a:rPr>
                <a:t>i</a:t>
              </a:r>
              <a:r>
                <a:rPr lang="en-US" altLang="en-US" dirty="0">
                  <a:latin typeface="Arial Narrow" panose="020B0606020202030204" pitchFamily="34" charset="0"/>
                </a:rPr>
                <a:t>:</a:t>
              </a:r>
            </a:p>
          </p:txBody>
        </p:sp>
        <p:sp>
          <p:nvSpPr>
            <p:cNvPr id="39971" name="Rectangle 36"/>
            <p:cNvSpPr>
              <a:spLocks noChangeArrowheads="1"/>
            </p:cNvSpPr>
            <p:nvPr/>
          </p:nvSpPr>
          <p:spPr bwMode="auto">
            <a:xfrm>
              <a:off x="2286000" y="3876972"/>
              <a:ext cx="2133600" cy="30480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baseline="30000">
                  <a:latin typeface="Comic Sans MS" panose="030F0702030302020204" pitchFamily="66" charset="0"/>
                </a:rPr>
                <a:t>    </a:t>
              </a:r>
            </a:p>
          </p:txBody>
        </p:sp>
        <p:sp>
          <p:nvSpPr>
            <p:cNvPr id="39972" name="Line 37"/>
            <p:cNvSpPr>
              <a:spLocks noChangeShapeType="1"/>
            </p:cNvSpPr>
            <p:nvPr/>
          </p:nvSpPr>
          <p:spPr bwMode="auto">
            <a:xfrm>
              <a:off x="25908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3" name="Line 38"/>
            <p:cNvSpPr>
              <a:spLocks noChangeShapeType="1"/>
            </p:cNvSpPr>
            <p:nvPr/>
          </p:nvSpPr>
          <p:spPr bwMode="auto">
            <a:xfrm>
              <a:off x="28956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4" name="Line 39"/>
            <p:cNvSpPr>
              <a:spLocks noChangeShapeType="1"/>
            </p:cNvSpPr>
            <p:nvPr/>
          </p:nvSpPr>
          <p:spPr bwMode="auto">
            <a:xfrm>
              <a:off x="32004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5" name="Line 40"/>
            <p:cNvSpPr>
              <a:spLocks noChangeShapeType="1"/>
            </p:cNvSpPr>
            <p:nvPr/>
          </p:nvSpPr>
          <p:spPr bwMode="auto">
            <a:xfrm>
              <a:off x="35052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6" name="Line 41"/>
            <p:cNvSpPr>
              <a:spLocks noChangeShapeType="1"/>
            </p:cNvSpPr>
            <p:nvPr/>
          </p:nvSpPr>
          <p:spPr bwMode="auto">
            <a:xfrm>
              <a:off x="38100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7" name="Line 42"/>
            <p:cNvSpPr>
              <a:spLocks noChangeShapeType="1"/>
            </p:cNvSpPr>
            <p:nvPr/>
          </p:nvSpPr>
          <p:spPr bwMode="auto">
            <a:xfrm>
              <a:off x="41148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8" name="Line 43"/>
            <p:cNvSpPr>
              <a:spLocks noChangeShapeType="1"/>
            </p:cNvSpPr>
            <p:nvPr/>
          </p:nvSpPr>
          <p:spPr bwMode="auto">
            <a:xfrm>
              <a:off x="44196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9" name="Line 44"/>
            <p:cNvSpPr>
              <a:spLocks noChangeShapeType="1"/>
            </p:cNvSpPr>
            <p:nvPr/>
          </p:nvSpPr>
          <p:spPr bwMode="auto">
            <a:xfrm>
              <a:off x="47244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0" name="Line 45"/>
            <p:cNvSpPr>
              <a:spLocks noChangeShapeType="1"/>
            </p:cNvSpPr>
            <p:nvPr/>
          </p:nvSpPr>
          <p:spPr bwMode="auto">
            <a:xfrm>
              <a:off x="50292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1" name="Line 46"/>
            <p:cNvSpPr>
              <a:spLocks noChangeShapeType="1"/>
            </p:cNvSpPr>
            <p:nvPr/>
          </p:nvSpPr>
          <p:spPr bwMode="auto">
            <a:xfrm>
              <a:off x="53340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2" name="Line 47"/>
            <p:cNvSpPr>
              <a:spLocks noChangeShapeType="1"/>
            </p:cNvSpPr>
            <p:nvPr/>
          </p:nvSpPr>
          <p:spPr bwMode="auto">
            <a:xfrm>
              <a:off x="56388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3" name="Line 48"/>
            <p:cNvSpPr>
              <a:spLocks noChangeShapeType="1"/>
            </p:cNvSpPr>
            <p:nvPr/>
          </p:nvSpPr>
          <p:spPr bwMode="auto">
            <a:xfrm>
              <a:off x="5943600" y="387697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04800" y="2510135"/>
            <a:ext cx="5653089" cy="461665"/>
            <a:chOff x="595311" y="3043535"/>
            <a:chExt cx="5653089" cy="461665"/>
          </a:xfrm>
        </p:grpSpPr>
        <p:sp>
          <p:nvSpPr>
            <p:cNvPr id="39939" name="Rectangle 4"/>
            <p:cNvSpPr>
              <a:spLocks noChangeArrowheads="1"/>
            </p:cNvSpPr>
            <p:nvPr/>
          </p:nvSpPr>
          <p:spPr bwMode="auto">
            <a:xfrm>
              <a:off x="2286000" y="3195637"/>
              <a:ext cx="1828800" cy="30480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baseline="30000">
                  <a:latin typeface="Comic Sans MS" panose="030F0702030302020204" pitchFamily="66" charset="0"/>
                </a:rPr>
                <a:t>    </a:t>
              </a:r>
            </a:p>
          </p:txBody>
        </p:sp>
        <p:sp>
          <p:nvSpPr>
            <p:cNvPr id="39969" name="Rectangle 34"/>
            <p:cNvSpPr>
              <a:spLocks noChangeArrowheads="1"/>
            </p:cNvSpPr>
            <p:nvPr/>
          </p:nvSpPr>
          <p:spPr bwMode="auto">
            <a:xfrm>
              <a:off x="595311" y="3043535"/>
              <a:ext cx="62388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dirty="0">
                  <a:latin typeface="Arial Narrow" panose="020B0606020202030204" pitchFamily="34" charset="0"/>
                </a:rPr>
                <a:t>H</a:t>
              </a:r>
              <a:r>
                <a:rPr lang="en-US" altLang="en-US" baseline="-25000" dirty="0">
                  <a:latin typeface="Arial Narrow" panose="020B0606020202030204" pitchFamily="34" charset="0"/>
                </a:rPr>
                <a:t>i-1</a:t>
              </a:r>
              <a:r>
                <a:rPr lang="en-US" altLang="en-US" dirty="0">
                  <a:latin typeface="Arial Narrow" panose="020B0606020202030204" pitchFamily="34" charset="0"/>
                </a:rPr>
                <a:t>:</a:t>
              </a:r>
            </a:p>
          </p:txBody>
        </p:sp>
        <p:sp>
          <p:nvSpPr>
            <p:cNvPr id="39984" name="Rectangle 49"/>
            <p:cNvSpPr>
              <a:spLocks noChangeArrowheads="1"/>
            </p:cNvSpPr>
            <p:nvPr/>
          </p:nvSpPr>
          <p:spPr bwMode="auto">
            <a:xfrm>
              <a:off x="4114800" y="3195637"/>
              <a:ext cx="2133600" cy="304800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85" name="Line 50"/>
            <p:cNvSpPr>
              <a:spLocks noChangeShapeType="1"/>
            </p:cNvSpPr>
            <p:nvPr/>
          </p:nvSpPr>
          <p:spPr bwMode="auto">
            <a:xfrm>
              <a:off x="25908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6" name="Line 51"/>
            <p:cNvSpPr>
              <a:spLocks noChangeShapeType="1"/>
            </p:cNvSpPr>
            <p:nvPr/>
          </p:nvSpPr>
          <p:spPr bwMode="auto">
            <a:xfrm>
              <a:off x="28956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7" name="Line 52"/>
            <p:cNvSpPr>
              <a:spLocks noChangeShapeType="1"/>
            </p:cNvSpPr>
            <p:nvPr/>
          </p:nvSpPr>
          <p:spPr bwMode="auto">
            <a:xfrm>
              <a:off x="32004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8" name="Line 53"/>
            <p:cNvSpPr>
              <a:spLocks noChangeShapeType="1"/>
            </p:cNvSpPr>
            <p:nvPr/>
          </p:nvSpPr>
          <p:spPr bwMode="auto">
            <a:xfrm>
              <a:off x="35052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89" name="Line 54"/>
            <p:cNvSpPr>
              <a:spLocks noChangeShapeType="1"/>
            </p:cNvSpPr>
            <p:nvPr/>
          </p:nvSpPr>
          <p:spPr bwMode="auto">
            <a:xfrm>
              <a:off x="38100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0" name="Line 55"/>
            <p:cNvSpPr>
              <a:spLocks noChangeShapeType="1"/>
            </p:cNvSpPr>
            <p:nvPr/>
          </p:nvSpPr>
          <p:spPr bwMode="auto">
            <a:xfrm>
              <a:off x="41148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1" name="Line 56"/>
            <p:cNvSpPr>
              <a:spLocks noChangeShapeType="1"/>
            </p:cNvSpPr>
            <p:nvPr/>
          </p:nvSpPr>
          <p:spPr bwMode="auto">
            <a:xfrm>
              <a:off x="44196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2" name="Line 57"/>
            <p:cNvSpPr>
              <a:spLocks noChangeShapeType="1"/>
            </p:cNvSpPr>
            <p:nvPr/>
          </p:nvSpPr>
          <p:spPr bwMode="auto">
            <a:xfrm>
              <a:off x="47244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3" name="Line 58"/>
            <p:cNvSpPr>
              <a:spLocks noChangeShapeType="1"/>
            </p:cNvSpPr>
            <p:nvPr/>
          </p:nvSpPr>
          <p:spPr bwMode="auto">
            <a:xfrm>
              <a:off x="50292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4" name="Line 59"/>
            <p:cNvSpPr>
              <a:spLocks noChangeShapeType="1"/>
            </p:cNvSpPr>
            <p:nvPr/>
          </p:nvSpPr>
          <p:spPr bwMode="auto">
            <a:xfrm>
              <a:off x="53340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5" name="Line 60"/>
            <p:cNvSpPr>
              <a:spLocks noChangeShapeType="1"/>
            </p:cNvSpPr>
            <p:nvPr/>
          </p:nvSpPr>
          <p:spPr bwMode="auto">
            <a:xfrm>
              <a:off x="56388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6" name="Line 61"/>
            <p:cNvSpPr>
              <a:spLocks noChangeShapeType="1"/>
            </p:cNvSpPr>
            <p:nvPr/>
          </p:nvSpPr>
          <p:spPr bwMode="auto">
            <a:xfrm>
              <a:off x="5943600" y="3195637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9" name="Rectangle 5"/>
          <p:cNvSpPr>
            <a:spLocks noChangeArrowheads="1"/>
          </p:cNvSpPr>
          <p:nvPr/>
        </p:nvSpPr>
        <p:spPr bwMode="auto">
          <a:xfrm>
            <a:off x="6736369" y="173947"/>
            <a:ext cx="381001" cy="302269"/>
          </a:xfrm>
          <a:prstGeom prst="rect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" name="Rectangle 5"/>
          <p:cNvSpPr>
            <a:spLocks noChangeArrowheads="1"/>
          </p:cNvSpPr>
          <p:nvPr/>
        </p:nvSpPr>
        <p:spPr bwMode="auto">
          <a:xfrm>
            <a:off x="6736369" y="631147"/>
            <a:ext cx="381001" cy="302269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7269769" y="53331"/>
            <a:ext cx="10422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dirty="0">
                <a:latin typeface="Arial Narrow" panose="020B0606020202030204" pitchFamily="34" charset="0"/>
              </a:rPr>
              <a:t>random</a:t>
            </a: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7269769" y="506066"/>
            <a:ext cx="18742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dirty="0">
                <a:latin typeface="Arial Narrow" panose="020B0606020202030204" pitchFamily="34" charset="0"/>
              </a:rPr>
              <a:t>pseudorandom</a:t>
            </a:r>
          </a:p>
        </p:txBody>
      </p:sp>
      <p:sp>
        <p:nvSpPr>
          <p:cNvPr id="43" name="Rectangle 2">
            <a:extLst>
              <a:ext uri="{FF2B5EF4-FFF2-40B4-BE49-F238E27FC236}">
                <a16:creationId xmlns:a16="http://schemas.microsoft.com/office/drawing/2014/main" id="{4837923D-3BD4-6E4D-B447-C342BAEE2C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199" y="76200"/>
            <a:ext cx="6553201" cy="1143000"/>
          </a:xfrm>
        </p:spPr>
        <p:txBody>
          <a:bodyPr/>
          <a:lstStyle/>
          <a:p>
            <a:pPr algn="l"/>
            <a:r>
              <a:rPr lang="en-US" alt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Let’s dig a bit more.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9">
                <a:extLst>
                  <a:ext uri="{FF2B5EF4-FFF2-40B4-BE49-F238E27FC236}">
                    <a16:creationId xmlns:a16="http://schemas.microsoft.com/office/drawing/2014/main" id="{F2236E76-8E7D-F44A-9A85-9812699A7E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7350" y="3909982"/>
                <a:ext cx="330356" cy="4001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0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en-US" sz="2000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altLang="en-US" sz="20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44" name="Rectangle 9">
                <a:extLst>
                  <a:ext uri="{FF2B5EF4-FFF2-40B4-BE49-F238E27FC236}">
                    <a16:creationId xmlns:a16="http://schemas.microsoft.com/office/drawing/2014/main" id="{F2236E76-8E7D-F44A-9A85-9812699A7E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37350" y="3909982"/>
                <a:ext cx="330356" cy="400110"/>
              </a:xfrm>
              <a:prstGeom prst="rect">
                <a:avLst/>
              </a:prstGeom>
              <a:blipFill>
                <a:blip r:embed="rId3"/>
                <a:stretch>
                  <a:fillRect r="-7143" b="-909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9">
                <a:extLst>
                  <a:ext uri="{FF2B5EF4-FFF2-40B4-BE49-F238E27FC236}">
                    <a16:creationId xmlns:a16="http://schemas.microsoft.com/office/drawing/2014/main" id="{07C46B97-28B5-8249-A06E-CD28493E33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7350" y="2571690"/>
                <a:ext cx="330356" cy="4001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en-US" sz="2000" b="0" i="1" dirty="0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 altLang="en-US" sz="20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45" name="Rectangle 9">
                <a:extLst>
                  <a:ext uri="{FF2B5EF4-FFF2-40B4-BE49-F238E27FC236}">
                    <a16:creationId xmlns:a16="http://schemas.microsoft.com/office/drawing/2014/main" id="{07C46B97-28B5-8249-A06E-CD28493E33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37350" y="2571690"/>
                <a:ext cx="330356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own Arrow 2">
            <a:extLst>
              <a:ext uri="{FF2B5EF4-FFF2-40B4-BE49-F238E27FC236}">
                <a16:creationId xmlns:a16="http://schemas.microsoft.com/office/drawing/2014/main" id="{5171FADB-C259-AA49-84B2-B031DD8D0EE8}"/>
              </a:ext>
            </a:extLst>
          </p:cNvPr>
          <p:cNvSpPr/>
          <p:nvPr/>
        </p:nvSpPr>
        <p:spPr bwMode="auto">
          <a:xfrm>
            <a:off x="6872288" y="1219200"/>
            <a:ext cx="241051" cy="4252556"/>
          </a:xfrm>
          <a:prstGeom prst="downArrow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9">
                <a:extLst>
                  <a:ext uri="{FF2B5EF4-FFF2-40B4-BE49-F238E27FC236}">
                    <a16:creationId xmlns:a16="http://schemas.microsoft.com/office/drawing/2014/main" id="{A8EF35A8-80F5-7F4A-8799-D92AC6D014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13341" y="3105090"/>
                <a:ext cx="2030659" cy="4001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en-US" sz="2000" b="0" i="1" dirty="0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en-US" sz="2000" b="0" i="1" dirty="0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en-US" altLang="en-US" sz="2000" b="0" i="0" dirty="0" smtClean="0"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altLang="en-US" sz="2000" b="0" i="1" dirty="0" smtClean="0">
                          <a:latin typeface="Cambria Math" panose="02040503050406030204" pitchFamily="18" charset="0"/>
                        </a:rPr>
                        <m:t>⁡[</m:t>
                      </m:r>
                      <m:r>
                        <a:rPr lang="en-US" altLang="en-US" sz="2000" b="0" i="1" dirty="0" smtClean="0"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en-US" alt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sz="2000" b="0" i="1" dirty="0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d>
                      <m:r>
                        <a:rPr lang="en-US" altLang="en-US" sz="2000" b="0" i="1" dirty="0" smtClean="0">
                          <a:latin typeface="Cambria Math" panose="02040503050406030204" pitchFamily="18" charset="0"/>
                        </a:rPr>
                        <m:t>=1]</m:t>
                      </m:r>
                    </m:oMath>
                  </m:oMathPara>
                </a14:m>
                <a:endParaRPr lang="en-US" altLang="en-US" sz="20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47" name="Rectangle 9">
                <a:extLst>
                  <a:ext uri="{FF2B5EF4-FFF2-40B4-BE49-F238E27FC236}">
                    <a16:creationId xmlns:a16="http://schemas.microsoft.com/office/drawing/2014/main" id="{A8EF35A8-80F5-7F4A-8799-D92AC6D014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13341" y="3105090"/>
                <a:ext cx="2030659" cy="400110"/>
              </a:xfrm>
              <a:prstGeom prst="rect">
                <a:avLst/>
              </a:prstGeom>
              <a:blipFill>
                <a:blip r:embed="rId5"/>
                <a:stretch>
                  <a:fillRect b="-2187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9">
                <a:extLst>
                  <a:ext uri="{FF2B5EF4-FFF2-40B4-BE49-F238E27FC236}">
                    <a16:creationId xmlns:a16="http://schemas.microsoft.com/office/drawing/2014/main" id="{12517335-3DD0-9D44-9698-CA5C5F9173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29400" y="5610987"/>
                <a:ext cx="2030659" cy="4001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14:m>
                  <m:oMath xmlns:m="http://schemas.openxmlformats.org/officeDocument/2006/math"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altLang="en-US" sz="2000" dirty="0">
                    <a:latin typeface="Arial Narrow" panose="020B0606020202030204" pitchFamily="34" charset="0"/>
                  </a:rPr>
                  <a:t> random bit</a:t>
                </a:r>
              </a:p>
            </p:txBody>
          </p:sp>
        </mc:Choice>
        <mc:Fallback xmlns="">
          <p:sp>
            <p:nvSpPr>
              <p:cNvPr id="50" name="Rectangle 9">
                <a:extLst>
                  <a:ext uri="{FF2B5EF4-FFF2-40B4-BE49-F238E27FC236}">
                    <a16:creationId xmlns:a16="http://schemas.microsoft.com/office/drawing/2014/main" id="{12517335-3DD0-9D44-9698-CA5C5F9173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29400" y="5610987"/>
                <a:ext cx="2030659" cy="400110"/>
              </a:xfrm>
              <a:prstGeom prst="rect">
                <a:avLst/>
              </a:prstGeom>
              <a:blipFill>
                <a:blip r:embed="rId6"/>
                <a:stretch>
                  <a:fillRect t="-6061" b="-2424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9">
                <a:extLst>
                  <a:ext uri="{FF2B5EF4-FFF2-40B4-BE49-F238E27FC236}">
                    <a16:creationId xmlns:a16="http://schemas.microsoft.com/office/drawing/2014/main" id="{EAAE4362-2460-874A-9AAA-B5FDDE3426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29400" y="6000690"/>
                <a:ext cx="2743200" cy="4001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000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sz="20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altLang="en-US" sz="2000" dirty="0">
                    <a:latin typeface="Arial Narrow" panose="020B0606020202030204" pitchFamily="34" charset="0"/>
                  </a:rPr>
                  <a:t> </a:t>
                </a:r>
                <a:r>
                  <a:rPr lang="en-US" altLang="en-US" sz="2000" dirty="0" err="1">
                    <a:latin typeface="Arial Narrow" panose="020B0606020202030204" pitchFamily="34" charset="0"/>
                  </a:rPr>
                  <a:t>i-th</a:t>
                </a:r>
                <a:r>
                  <a:rPr lang="en-US" altLang="en-US" sz="2000" dirty="0">
                    <a:latin typeface="Arial Narrow" panose="020B0606020202030204" pitchFamily="34" charset="0"/>
                  </a:rPr>
                  <a:t> pseudorandom bit</a:t>
                </a:r>
              </a:p>
            </p:txBody>
          </p:sp>
        </mc:Choice>
        <mc:Fallback xmlns="">
          <p:sp>
            <p:nvSpPr>
              <p:cNvPr id="51" name="Rectangle 9">
                <a:extLst>
                  <a:ext uri="{FF2B5EF4-FFF2-40B4-BE49-F238E27FC236}">
                    <a16:creationId xmlns:a16="http://schemas.microsoft.com/office/drawing/2014/main" id="{EAAE4362-2460-874A-9AAA-B5FDDE3426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29400" y="6000690"/>
                <a:ext cx="2743200" cy="400110"/>
              </a:xfrm>
              <a:prstGeom prst="rect">
                <a:avLst/>
              </a:prstGeom>
              <a:blipFill>
                <a:blip r:embed="rId7"/>
                <a:stretch>
                  <a:fillRect t="-9091" b="-2424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33AA916-4F06-C547-90C9-6DED7681806A}"/>
              </a:ext>
            </a:extLst>
          </p:cNvPr>
          <p:cNvCxnSpPr/>
          <p:nvPr/>
        </p:nvCxnSpPr>
        <p:spPr bwMode="auto">
          <a:xfrm>
            <a:off x="6831261" y="2819400"/>
            <a:ext cx="255339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6874E63-2895-5840-9E10-E53F88A436A4}"/>
                  </a:ext>
                </a:extLst>
              </p:cNvPr>
              <p:cNvSpPr/>
              <p:nvPr/>
            </p:nvSpPr>
            <p:spPr>
              <a:xfrm>
                <a:off x="6172200" y="2553976"/>
                <a:ext cx="80932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altLang="en-US" dirty="0">
                    <a:latin typeface="Arial Narrow" panose="020B0606020202030204" pitchFamily="34" charset="0"/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6874E63-2895-5840-9E10-E53F88A436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00" y="2553976"/>
                <a:ext cx="809324" cy="461665"/>
              </a:xfrm>
              <a:prstGeom prst="rect">
                <a:avLst/>
              </a:prstGeom>
              <a:blipFill>
                <a:blip r:embed="rId8"/>
                <a:stretch>
                  <a:fillRect l="-3125"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748AA1F6-235D-9B4D-9CEB-B3413EDB1336}"/>
              </a:ext>
            </a:extLst>
          </p:cNvPr>
          <p:cNvCxnSpPr/>
          <p:nvPr/>
        </p:nvCxnSpPr>
        <p:spPr bwMode="auto">
          <a:xfrm>
            <a:off x="6826440" y="4082334"/>
            <a:ext cx="255339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49851716-D3B7-E642-847E-FD1432AEBC1D}"/>
                  </a:ext>
                </a:extLst>
              </p:cNvPr>
              <p:cNvSpPr/>
              <p:nvPr/>
            </p:nvSpPr>
            <p:spPr>
              <a:xfrm>
                <a:off x="6367391" y="3816910"/>
                <a:ext cx="515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en-US" dirty="0">
                    <a:latin typeface="Arial Narrow" panose="020B0606020202030204" pitchFamily="34" charset="0"/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49851716-D3B7-E642-847E-FD1432AEBC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7391" y="3816910"/>
                <a:ext cx="515975" cy="461665"/>
              </a:xfrm>
              <a:prstGeom prst="rect">
                <a:avLst/>
              </a:prstGeom>
              <a:blipFill>
                <a:blip r:embed="rId9"/>
                <a:stretch>
                  <a:fillRect l="-2439" b="-10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Rectangle 3">
                <a:extLst>
                  <a:ext uri="{FF2B5EF4-FFF2-40B4-BE49-F238E27FC236}">
                    <a16:creationId xmlns:a16="http://schemas.microsoft.com/office/drawing/2014/main" id="{9BA62F87-0826-EA43-8CCE-03460CAC86D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199" y="939818"/>
                <a:ext cx="3908908" cy="5658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MS PGothic" pitchFamily="34" charset="-128"/>
                    <a:cs typeface="MS PGothic" charset="0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ea typeface="MS PGothic" pitchFamily="34" charset="-128"/>
                    <a:cs typeface="MS PGothic" charset="0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ea typeface="MS PGothic" pitchFamily="34" charset="-128"/>
                    <a:cs typeface="MS PGothic" charset="0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ea typeface="MS PGothic" pitchFamily="34" charset="-128"/>
                    <a:cs typeface="MS PGothic" charset="0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MS PGothic" pitchFamily="34" charset="-128"/>
                    <a:cs typeface="MS PGothic" charset="0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9pPr>
              </a:lstStyle>
              <a:p>
                <a:pPr marL="0" indent="0">
                  <a:spcAft>
                    <a:spcPts val="600"/>
                  </a:spcAft>
                  <a:buNone/>
                </a:pPr>
                <a:r>
                  <a:rPr lang="en-US" altLang="en-US" sz="2400" kern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We know: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ker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en-US" sz="2400" i="1" ker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b="0" i="1" kern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𝑖</m:t>
                        </m:r>
                      </m:sub>
                    </m:sSub>
                    <m:r>
                      <a:rPr lang="en-US" altLang="en-US" sz="2400" b="0" i="1" kern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sSub>
                      <m:sSubPr>
                        <m:ctrlPr>
                          <a:rPr lang="en-US" altLang="en-US" sz="2400" i="1" ker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en-US" sz="2400" i="1" ker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b="0" i="1" kern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𝑖</m:t>
                        </m:r>
                        <m:r>
                          <a:rPr lang="en-US" altLang="en-US" sz="2400" b="0" i="1" kern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−1</m:t>
                        </m:r>
                      </m:sub>
                    </m:sSub>
                    <m:r>
                      <a:rPr lang="en-US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altLang="en-US" sz="24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𝜀</m:t>
                    </m:r>
                    <m:r>
                      <a:rPr lang="en-US" altLang="en-US" sz="24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/</m:t>
                    </m:r>
                    <m:r>
                      <a:rPr lang="en-US" altLang="en-US" sz="24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𝑚</m:t>
                    </m:r>
                  </m:oMath>
                </a14:m>
                <a:r>
                  <a:rPr lang="en-US" altLang="ja-JP" sz="2400" kern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75" name="Rectangle 3">
                <a:extLst>
                  <a:ext uri="{FF2B5EF4-FFF2-40B4-BE49-F238E27FC236}">
                    <a16:creationId xmlns:a16="http://schemas.microsoft.com/office/drawing/2014/main" id="{9BA62F87-0826-EA43-8CCE-03460CAC86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99" y="939818"/>
                <a:ext cx="3908908" cy="565866"/>
              </a:xfrm>
              <a:prstGeom prst="rect">
                <a:avLst/>
              </a:prstGeom>
              <a:blipFill>
                <a:blip r:embed="rId10"/>
                <a:stretch>
                  <a:fillRect l="-2265" t="-4348" b="-652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Rectangle 9">
            <a:extLst>
              <a:ext uri="{FF2B5EF4-FFF2-40B4-BE49-F238E27FC236}">
                <a16:creationId xmlns:a16="http://schemas.microsoft.com/office/drawing/2014/main" id="{D7660F53-435D-3B4C-88C1-F1BD6F31FD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924" y="4847082"/>
            <a:ext cx="2030659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dirty="0">
                <a:latin typeface="Arial Narrow" panose="020B0606020202030204" pitchFamily="34" charset="0"/>
              </a:rPr>
              <a:t>Define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D5D0E93-E0CC-1C48-AAA8-E9CE409A366E}"/>
              </a:ext>
            </a:extLst>
          </p:cNvPr>
          <p:cNvGrpSpPr/>
          <p:nvPr/>
        </p:nvGrpSpPr>
        <p:grpSpPr>
          <a:xfrm>
            <a:off x="395289" y="5257502"/>
            <a:ext cx="5638800" cy="461665"/>
            <a:chOff x="395289" y="5257502"/>
            <a:chExt cx="5638800" cy="461665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C73D55DC-69EF-1A48-BDBA-E40DD626395D}"/>
                </a:ext>
              </a:extLst>
            </p:cNvPr>
            <p:cNvGrpSpPr/>
            <p:nvPr/>
          </p:nvGrpSpPr>
          <p:grpSpPr>
            <a:xfrm>
              <a:off x="395289" y="5257502"/>
              <a:ext cx="5638800" cy="461665"/>
              <a:chOff x="609600" y="3729335"/>
              <a:chExt cx="5638800" cy="461665"/>
            </a:xfrm>
          </p:grpSpPr>
          <p:sp>
            <p:nvSpPr>
              <p:cNvPr id="77" name="Rectangle 5">
                <a:extLst>
                  <a:ext uri="{FF2B5EF4-FFF2-40B4-BE49-F238E27FC236}">
                    <a16:creationId xmlns:a16="http://schemas.microsoft.com/office/drawing/2014/main" id="{07FE5DA5-E83B-1D40-86DE-79B9DD5DCC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600" y="3876972"/>
                <a:ext cx="1828800" cy="304800"/>
              </a:xfrm>
              <a:prstGeom prst="rect">
                <a:avLst/>
              </a:prstGeom>
              <a:solidFill>
                <a:srgbClr val="33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8" name="Rectangle 35">
                    <a:extLst>
                      <a:ext uri="{FF2B5EF4-FFF2-40B4-BE49-F238E27FC236}">
                        <a16:creationId xmlns:a16="http://schemas.microsoft.com/office/drawing/2014/main" id="{3F171D38-89EA-5340-8B9D-D9F6D5B02D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09600" y="3729335"/>
                    <a:ext cx="560603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9pPr>
                  </a:lstStyle>
                  <a:p>
                    <a14:m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en-US" altLang="en-US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alt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b="0" i="1" dirty="0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altLang="en-US" b="0" i="1" dirty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acc>
                      </m:oMath>
                    </a14:m>
                    <a:r>
                      <a:rPr lang="en-US" altLang="en-US" dirty="0">
                        <a:latin typeface="Arial Narrow" panose="020B0606020202030204" pitchFamily="34" charset="0"/>
                      </a:rPr>
                      <a:t>:</a:t>
                    </a:r>
                  </a:p>
                </p:txBody>
              </p:sp>
            </mc:Choice>
            <mc:Fallback xmlns="">
              <p:sp>
                <p:nvSpPr>
                  <p:cNvPr id="78" name="Rectangle 35">
                    <a:extLst>
                      <a:ext uri="{FF2B5EF4-FFF2-40B4-BE49-F238E27FC236}">
                        <a16:creationId xmlns:a16="http://schemas.microsoft.com/office/drawing/2014/main" id="{3F171D38-89EA-5340-8B9D-D9F6D5B02D3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09600" y="3729335"/>
                    <a:ext cx="560603" cy="461665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2222" t="-10526" r="-15556" b="-26316"/>
                    </a:stretch>
                  </a:blipFill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79" name="Rectangle 36">
                <a:extLst>
                  <a:ext uri="{FF2B5EF4-FFF2-40B4-BE49-F238E27FC236}">
                    <a16:creationId xmlns:a16="http://schemas.microsoft.com/office/drawing/2014/main" id="{E50C53DA-3ABF-F24F-9AA6-4625310985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86000" y="3876972"/>
                <a:ext cx="2133600" cy="304800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baseline="30000">
                    <a:latin typeface="Comic Sans MS" panose="030F0702030302020204" pitchFamily="66" charset="0"/>
                  </a:rPr>
                  <a:t>    </a:t>
                </a:r>
              </a:p>
            </p:txBody>
          </p:sp>
          <p:sp>
            <p:nvSpPr>
              <p:cNvPr id="80" name="Line 37">
                <a:extLst>
                  <a:ext uri="{FF2B5EF4-FFF2-40B4-BE49-F238E27FC236}">
                    <a16:creationId xmlns:a16="http://schemas.microsoft.com/office/drawing/2014/main" id="{9A31CB34-DBA4-B744-BCE6-9A74D733A5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90800" y="3876972"/>
                <a:ext cx="0" cy="304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Line 38">
                <a:extLst>
                  <a:ext uri="{FF2B5EF4-FFF2-40B4-BE49-F238E27FC236}">
                    <a16:creationId xmlns:a16="http://schemas.microsoft.com/office/drawing/2014/main" id="{5A1BB919-1F8E-434D-9680-346BFEBC3E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95600" y="3876972"/>
                <a:ext cx="0" cy="304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Line 39">
                <a:extLst>
                  <a:ext uri="{FF2B5EF4-FFF2-40B4-BE49-F238E27FC236}">
                    <a16:creationId xmlns:a16="http://schemas.microsoft.com/office/drawing/2014/main" id="{3B8AA9AA-09E0-9345-A580-A77E444CAD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00400" y="3876972"/>
                <a:ext cx="0" cy="304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Line 40">
                <a:extLst>
                  <a:ext uri="{FF2B5EF4-FFF2-40B4-BE49-F238E27FC236}">
                    <a16:creationId xmlns:a16="http://schemas.microsoft.com/office/drawing/2014/main" id="{AF132EC4-566B-1549-A396-DB36F6D1D6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5200" y="3876972"/>
                <a:ext cx="0" cy="304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Line 41">
                <a:extLst>
                  <a:ext uri="{FF2B5EF4-FFF2-40B4-BE49-F238E27FC236}">
                    <a16:creationId xmlns:a16="http://schemas.microsoft.com/office/drawing/2014/main" id="{36FF216C-10FA-B041-85CC-0B1307BE0D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10000" y="3876972"/>
                <a:ext cx="0" cy="304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Line 42">
                <a:extLst>
                  <a:ext uri="{FF2B5EF4-FFF2-40B4-BE49-F238E27FC236}">
                    <a16:creationId xmlns:a16="http://schemas.microsoft.com/office/drawing/2014/main" id="{07A1CF59-0031-684C-B97C-BFFB617586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14800" y="3876972"/>
                <a:ext cx="0" cy="304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Line 43">
                <a:extLst>
                  <a:ext uri="{FF2B5EF4-FFF2-40B4-BE49-F238E27FC236}">
                    <a16:creationId xmlns:a16="http://schemas.microsoft.com/office/drawing/2014/main" id="{7AF69824-5322-1446-8F24-FA346076D4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19600" y="3876972"/>
                <a:ext cx="0" cy="304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Line 44">
                <a:extLst>
                  <a:ext uri="{FF2B5EF4-FFF2-40B4-BE49-F238E27FC236}">
                    <a16:creationId xmlns:a16="http://schemas.microsoft.com/office/drawing/2014/main" id="{241A224B-377C-F34A-BCAF-89E8F03F73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24400" y="3876972"/>
                <a:ext cx="0" cy="304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Line 45">
                <a:extLst>
                  <a:ext uri="{FF2B5EF4-FFF2-40B4-BE49-F238E27FC236}">
                    <a16:creationId xmlns:a16="http://schemas.microsoft.com/office/drawing/2014/main" id="{473C169A-FA70-DD4F-9E9C-8E18B6F37B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29200" y="3876972"/>
                <a:ext cx="0" cy="304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Line 46">
                <a:extLst>
                  <a:ext uri="{FF2B5EF4-FFF2-40B4-BE49-F238E27FC236}">
                    <a16:creationId xmlns:a16="http://schemas.microsoft.com/office/drawing/2014/main" id="{7614D56A-F68D-0D4F-83FC-14C1041530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4000" y="3876972"/>
                <a:ext cx="0" cy="304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Line 47">
                <a:extLst>
                  <a:ext uri="{FF2B5EF4-FFF2-40B4-BE49-F238E27FC236}">
                    <a16:creationId xmlns:a16="http://schemas.microsoft.com/office/drawing/2014/main" id="{F8E2F4C3-C294-624F-A938-8E6B7D0135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38800" y="3876972"/>
                <a:ext cx="0" cy="304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Line 48">
                <a:extLst>
                  <a:ext uri="{FF2B5EF4-FFF2-40B4-BE49-F238E27FC236}">
                    <a16:creationId xmlns:a16="http://schemas.microsoft.com/office/drawing/2014/main" id="{7802BE59-0658-3641-A93D-2E17CC7BB8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43600" y="3876972"/>
                <a:ext cx="0" cy="304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Rectangle 9">
                  <a:extLst>
                    <a:ext uri="{FF2B5EF4-FFF2-40B4-BE49-F238E27FC236}">
                      <a16:creationId xmlns:a16="http://schemas.microsoft.com/office/drawing/2014/main" id="{4473B65E-9F3F-6B49-899E-70E2962A6E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13034" y="5319057"/>
                  <a:ext cx="330356" cy="4001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̅"/>
                            <m:ctrlPr>
                              <a:rPr lang="en-US" altLang="en-US" sz="2000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alt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000" i="1" dirty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en-US" sz="2000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m:rPr>
                                <m:nor/>
                              </m:rPr>
                              <a:rPr lang="en-US" altLang="en-US" sz="2000" i="0" dirty="0">
                                <a:latin typeface="Arial Narrow" panose="020B0606020202030204" pitchFamily="34" charset="0"/>
                              </a:rPr>
                              <m:t> </m:t>
                            </m:r>
                          </m:e>
                        </m:acc>
                      </m:oMath>
                    </m:oMathPara>
                  </a14:m>
                  <a:endParaRPr lang="en-US" altLang="en-US" sz="2000" dirty="0">
                    <a:latin typeface="Arial Narrow" panose="020B0606020202030204" pitchFamily="34" charset="0"/>
                  </a:endParaRPr>
                </a:p>
              </p:txBody>
            </p:sp>
          </mc:Choice>
          <mc:Fallback xmlns="">
            <p:sp>
              <p:nvSpPr>
                <p:cNvPr id="95" name="Rectangle 9">
                  <a:extLst>
                    <a:ext uri="{FF2B5EF4-FFF2-40B4-BE49-F238E27FC236}">
                      <a16:creationId xmlns:a16="http://schemas.microsoft.com/office/drawing/2014/main" id="{4473B65E-9F3F-6B49-899E-70E2962A6E4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913034" y="5319057"/>
                  <a:ext cx="330356" cy="400110"/>
                </a:xfrm>
                <a:prstGeom prst="rect">
                  <a:avLst/>
                </a:prstGeom>
                <a:blipFill>
                  <a:blip r:embed="rId12"/>
                  <a:stretch>
                    <a:fillRect t="-3125" r="-48148" b="-1875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6" name="Rectangle 9">
                <a:extLst>
                  <a:ext uri="{FF2B5EF4-FFF2-40B4-BE49-F238E27FC236}">
                    <a16:creationId xmlns:a16="http://schemas.microsoft.com/office/drawing/2014/main" id="{C5A62EB3-CD88-B245-8E3D-A9F140CADE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53200" y="6400800"/>
                <a:ext cx="1676400" cy="4001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altLang="en-US" sz="20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en-US" sz="20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0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sz="2000" i="1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altLang="en-US" sz="2000" i="0" dirty="0">
                              <a:latin typeface="Arial Narrow" panose="020B0606020202030204" pitchFamily="34" charset="0"/>
                            </a:rPr>
                            <m:t> </m:t>
                          </m:r>
                        </m:e>
                      </m:acc>
                      <m:r>
                        <a:rPr lang="en-US" altLang="en-US" sz="2000" b="0" i="1" dirty="0" smtClean="0">
                          <a:latin typeface="Cambria Math" panose="02040503050406030204" pitchFamily="18" charset="0"/>
                        </a:rPr>
                        <m:t>=1−</m:t>
                      </m:r>
                      <m:sSub>
                        <m:sSubPr>
                          <m:ctrlPr>
                            <a:rPr lang="en-US" alt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0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en-US" sz="2000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altLang="en-US" sz="20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96" name="Rectangle 9">
                <a:extLst>
                  <a:ext uri="{FF2B5EF4-FFF2-40B4-BE49-F238E27FC236}">
                    <a16:creationId xmlns:a16="http://schemas.microsoft.com/office/drawing/2014/main" id="{C5A62EB3-CD88-B245-8E3D-A9F140CADE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3200" y="6400800"/>
                <a:ext cx="1676400" cy="400110"/>
              </a:xfrm>
              <a:prstGeom prst="rect">
                <a:avLst/>
              </a:prstGeom>
              <a:blipFill>
                <a:blip r:embed="rId13"/>
                <a:stretch>
                  <a:fillRect b="-1875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Rectangle 35">
                <a:extLst>
                  <a:ext uri="{FF2B5EF4-FFF2-40B4-BE49-F238E27FC236}">
                    <a16:creationId xmlns:a16="http://schemas.microsoft.com/office/drawing/2014/main" id="{365764E8-8E79-CD41-87C1-003E4B0181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735" y="6011097"/>
                <a:ext cx="294554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b="0" i="1" dirty="0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en-US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en-US" altLang="en-US" b="0" i="0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altLang="en-US" b="0" i="0" dirty="0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 panose="02040503050406030204" pitchFamily="18" charset="0"/>
                        </a:rPr>
                        <m:t>D</m:t>
                      </m:r>
                      <m:d>
                        <m:dPr>
                          <m:ctrlPr>
                            <a:rPr lang="en-US" alt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altLang="en-US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alt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 dirty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altLang="en-US" i="1" dirty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en-US" altLang="en-US" b="0" i="0" dirty="0" smtClean="0">
                          <a:latin typeface="Cambria Math" panose="02040503050406030204" pitchFamily="18" charset="0"/>
                        </a:rPr>
                        <m:t>=1]</m:t>
                      </m:r>
                    </m:oMath>
                  </m:oMathPara>
                </a14:m>
                <a:endParaRPr lang="en-US" altLang="en-US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97" name="Rectangle 35">
                <a:extLst>
                  <a:ext uri="{FF2B5EF4-FFF2-40B4-BE49-F238E27FC236}">
                    <a16:creationId xmlns:a16="http://schemas.microsoft.com/office/drawing/2014/main" id="{365764E8-8E79-CD41-87C1-003E4B0181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8735" y="6011097"/>
                <a:ext cx="2945543" cy="461665"/>
              </a:xfrm>
              <a:prstGeom prst="rect">
                <a:avLst/>
              </a:prstGeom>
              <a:blipFill>
                <a:blip r:embed="rId14"/>
                <a:stretch>
                  <a:fillRect b="-1621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02A66B76-E5E2-9845-8F17-0000788E0CA9}"/>
              </a:ext>
            </a:extLst>
          </p:cNvPr>
          <p:cNvCxnSpPr/>
          <p:nvPr/>
        </p:nvCxnSpPr>
        <p:spPr bwMode="auto">
          <a:xfrm>
            <a:off x="6831261" y="1805099"/>
            <a:ext cx="255339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816245CA-8E25-204F-893D-466FEF8FE643}"/>
                  </a:ext>
                </a:extLst>
              </p:cNvPr>
              <p:cNvSpPr/>
              <p:nvPr/>
            </p:nvSpPr>
            <p:spPr>
              <a:xfrm>
                <a:off x="6335614" y="1539675"/>
                <a:ext cx="5223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alt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en-US" i="1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816245CA-8E25-204F-893D-466FEF8FE6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5614" y="1539675"/>
                <a:ext cx="522386" cy="461665"/>
              </a:xfrm>
              <a:prstGeom prst="rect">
                <a:avLst/>
              </a:prstGeom>
              <a:blipFill>
                <a:blip r:embed="rId15"/>
                <a:stretch>
                  <a:fillRect b="-10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0" name="Group 99">
            <a:extLst>
              <a:ext uri="{FF2B5EF4-FFF2-40B4-BE49-F238E27FC236}">
                <a16:creationId xmlns:a16="http://schemas.microsoft.com/office/drawing/2014/main" id="{60751DB9-237B-7A47-B14E-5260B45D8BBA}"/>
              </a:ext>
            </a:extLst>
          </p:cNvPr>
          <p:cNvGrpSpPr/>
          <p:nvPr/>
        </p:nvGrpSpPr>
        <p:grpSpPr>
          <a:xfrm>
            <a:off x="220180" y="4480803"/>
            <a:ext cx="8427418" cy="1228130"/>
            <a:chOff x="457199" y="2967335"/>
            <a:chExt cx="8427418" cy="122813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Rectangle 3">
                  <a:extLst>
                    <a:ext uri="{FF2B5EF4-FFF2-40B4-BE49-F238E27FC236}">
                      <a16:creationId xmlns:a16="http://schemas.microsoft.com/office/drawing/2014/main" id="{BDEBF249-7B85-6145-BD6C-4191A537538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57199" y="2967335"/>
                  <a:ext cx="8427417" cy="6140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MS PGothic" pitchFamily="34" charset="-128"/>
                      <a:cs typeface="MS PGothic" charset="0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  <a:ea typeface="MS PGothic" pitchFamily="34" charset="-128"/>
                      <a:cs typeface="MS PGothic" charset="0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  <a:ea typeface="MS PGothic" pitchFamily="34" charset="-128"/>
                      <a:cs typeface="MS PGothic" charset="0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  <a:ea typeface="MS PGothic" pitchFamily="34" charset="-128"/>
                      <a:cs typeface="MS PGothic" charset="0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  <a:ea typeface="MS PGothic" pitchFamily="34" charset="-128"/>
                      <a:cs typeface="MS PGothic" charset="0"/>
                    </a:defRPr>
                  </a:lvl5pPr>
                  <a:lvl6pPr marL="25146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  <a:ea typeface="+mn-ea"/>
                    </a:defRPr>
                  </a:lvl6pPr>
                  <a:lvl7pPr marL="29718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  <a:ea typeface="+mn-ea"/>
                    </a:defRPr>
                  </a:lvl7pPr>
                  <a:lvl8pPr marL="3429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  <a:ea typeface="+mn-ea"/>
                    </a:defRPr>
                  </a:lvl8pPr>
                  <a:lvl9pPr marL="3886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  <a:ea typeface="+mn-ea"/>
                    </a:defRPr>
                  </a:lvl9pPr>
                </a:lstStyle>
                <a:p>
                  <a:pPr marL="0" indent="0">
                    <a:spcAft>
                      <a:spcPts val="1200"/>
                    </a:spcAft>
                    <a:buNone/>
                  </a:pPr>
                  <a:r>
                    <a:rPr lang="en-US" altLang="en-US" sz="2800" b="1" kern="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Claim: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800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altLang="en-US" sz="2800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en-US" sz="2800" b="0" i="1" dirty="0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altLang="en-US" sz="2800" b="0" i="1" dirty="0" smtClean="0">
                          <a:latin typeface="Cambria Math" panose="02040503050406030204" pitchFamily="18" charset="0"/>
                        </a:rPr>
                        <m:t>=(</m:t>
                      </m:r>
                      <m:sSub>
                        <m:sSubPr>
                          <m:ctrlPr>
                            <a:rPr lang="en-US" alt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800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altLang="en-US" sz="2800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en-US" sz="2800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altLang="en-US" sz="28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en-US" sz="28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800" i="1" dirty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en-US" sz="2800" i="1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en-US" altLang="en-US" sz="2800" b="0" i="1" dirty="0" smtClean="0">
                          <a:latin typeface="Cambria Math" panose="02040503050406030204" pitchFamily="18" charset="0"/>
                        </a:rPr>
                        <m:t>)/2</m:t>
                      </m:r>
                    </m:oMath>
                  </a14:m>
                  <a:endParaRPr lang="en-US" altLang="ja-JP" sz="2800" kern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101" name="Rectangle 3">
                  <a:extLst>
                    <a:ext uri="{FF2B5EF4-FFF2-40B4-BE49-F238E27FC236}">
                      <a16:creationId xmlns:a16="http://schemas.microsoft.com/office/drawing/2014/main" id="{BDEBF249-7B85-6145-BD6C-4191A537538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7199" y="2967335"/>
                  <a:ext cx="8427417" cy="614065"/>
                </a:xfrm>
                <a:prstGeom prst="rect">
                  <a:avLst/>
                </a:prstGeom>
                <a:blipFill>
                  <a:blip r:embed="rId16"/>
                  <a:stretch>
                    <a:fillRect l="-1657" t="-10000" b="-10000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3">
                  <a:extLst>
                    <a:ext uri="{FF2B5EF4-FFF2-40B4-BE49-F238E27FC236}">
                      <a16:creationId xmlns:a16="http://schemas.microsoft.com/office/drawing/2014/main" id="{CE620CAB-D809-7044-8CD6-C5AABFDAA24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57200" y="3581400"/>
                  <a:ext cx="8427417" cy="6140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>
                      <a:solidFill>
                        <a:schemeClr val="tx1"/>
                      </a:solidFill>
                      <a:latin typeface="+mn-lt"/>
                      <a:ea typeface="MS PGothic" pitchFamily="34" charset="-128"/>
                      <a:cs typeface="MS PGothic" charset="0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800">
                      <a:solidFill>
                        <a:schemeClr val="tx1"/>
                      </a:solidFill>
                      <a:latin typeface="+mn-lt"/>
                      <a:ea typeface="MS PGothic" pitchFamily="34" charset="-128"/>
                      <a:cs typeface="MS PGothic" charset="0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+mn-lt"/>
                      <a:ea typeface="MS PGothic" pitchFamily="34" charset="-128"/>
                      <a:cs typeface="MS PGothic" charset="0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>
                      <a:solidFill>
                        <a:schemeClr val="tx1"/>
                      </a:solidFill>
                      <a:latin typeface="+mn-lt"/>
                      <a:ea typeface="MS PGothic" pitchFamily="34" charset="-128"/>
                      <a:cs typeface="MS PGothic" charset="0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  <a:ea typeface="MS PGothic" pitchFamily="34" charset="-128"/>
                      <a:cs typeface="MS PGothic" charset="0"/>
                    </a:defRPr>
                  </a:lvl5pPr>
                  <a:lvl6pPr marL="25146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  <a:ea typeface="+mn-ea"/>
                    </a:defRPr>
                  </a:lvl6pPr>
                  <a:lvl7pPr marL="29718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  <a:ea typeface="+mn-ea"/>
                    </a:defRPr>
                  </a:lvl7pPr>
                  <a:lvl8pPr marL="3429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  <a:ea typeface="+mn-ea"/>
                    </a:defRPr>
                  </a:lvl8pPr>
                  <a:lvl9pPr marL="3886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+mn-lt"/>
                      <a:ea typeface="+mn-ea"/>
                    </a:defRPr>
                  </a:lvl9pPr>
                </a:lstStyle>
                <a:p>
                  <a:pPr marL="0" indent="0">
                    <a:spcAft>
                      <a:spcPts val="1200"/>
                    </a:spcAft>
                    <a:buNone/>
                  </a:pPr>
                  <a:r>
                    <a:rPr lang="en-US" altLang="en-US" sz="2800" b="1" kern="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Corollary</a:t>
                  </a:r>
                  <a:r>
                    <a:rPr lang="en-US" sz="2800" b="1" dirty="0">
                      <a:solidFill>
                        <a:srgbClr val="FF0000"/>
                      </a:solidFill>
                    </a:rPr>
                    <a:t> </a:t>
                  </a:r>
                  <a:r>
                    <a:rPr lang="en-US" sz="28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(*)</a:t>
                  </a:r>
                  <a:r>
                    <a:rPr lang="en-US" altLang="en-US" sz="2800" b="1" kern="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: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en-US" sz="28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80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altLang="en-US" sz="2800" i="1" dirty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en-US" sz="28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̅"/>
                          <m:ctrlPr>
                            <a:rPr lang="en-US" altLang="en-US" sz="28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en-US" sz="28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800" i="1" dirty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en-US" sz="2800" i="1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en-US" alt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alt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alt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US" alt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US" alt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</m:oMath>
                  </a14:m>
                  <a:r>
                    <a:rPr lang="en-US" altLang="ja-JP" sz="2800" kern="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.</a:t>
                  </a:r>
                </a:p>
              </p:txBody>
            </p:sp>
          </mc:Choice>
          <mc:Fallback xmlns="">
            <p:sp>
              <p:nvSpPr>
                <p:cNvPr id="102" name="Rectangle 3">
                  <a:extLst>
                    <a:ext uri="{FF2B5EF4-FFF2-40B4-BE49-F238E27FC236}">
                      <a16:creationId xmlns:a16="http://schemas.microsoft.com/office/drawing/2014/main" id="{CE620CAB-D809-7044-8CD6-C5AABFDAA2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7200" y="3581400"/>
                  <a:ext cx="8427417" cy="614065"/>
                </a:xfrm>
                <a:prstGeom prst="rect">
                  <a:avLst/>
                </a:prstGeom>
                <a:blipFill>
                  <a:blip r:embed="rId17"/>
                  <a:stretch>
                    <a:fillRect l="-1657" t="-12245" b="-10204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4" name="Rectangle 3">
            <a:extLst>
              <a:ext uri="{FF2B5EF4-FFF2-40B4-BE49-F238E27FC236}">
                <a16:creationId xmlns:a16="http://schemas.microsoft.com/office/drawing/2014/main" id="{C150E823-55AB-9F43-9488-8876F71E06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736" y="5880650"/>
            <a:ext cx="653770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altLang="en-US" sz="2800" kern="0" dirty="0">
                <a:latin typeface="Calibri" panose="020F0502020204030204" pitchFamily="34" charset="0"/>
                <a:cs typeface="Calibri" panose="020F0502020204030204" pitchFamily="34" charset="0"/>
              </a:rPr>
              <a:t>So, Takeaway: 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 says “1” more often when fed with the “right bit” than the “wrong bit”.</a:t>
            </a:r>
            <a:endParaRPr lang="en-US" altLang="ja-JP" sz="28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578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231 L -0.00677 -0.56667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4" y="-28218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94" grpId="1" animBg="1"/>
      <p:bldP spid="96" grpId="2" animBg="1"/>
      <p:bldP spid="97" grpId="0"/>
      <p:bldP spid="97" grpId="1"/>
      <p:bldP spid="99" grpId="0"/>
      <p:bldP spid="10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Our Predictor Pred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CB9E78-70D5-6745-8A15-3BA93C2E73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7544" y="184150"/>
            <a:ext cx="1397000" cy="13843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63">
                <a:extLst>
                  <a:ext uri="{FF2B5EF4-FFF2-40B4-BE49-F238E27FC236}">
                    <a16:creationId xmlns:a16="http://schemas.microsoft.com/office/drawing/2014/main" id="{FAD7B8A2-C99B-A34D-946D-4717A7E777B8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762000" y="1752600"/>
                <a:ext cx="7848600" cy="91440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fontAlgn="auto">
                  <a:spcAft>
                    <a:spcPts val="0"/>
                  </a:spcAft>
                </a:pPr>
                <a:r>
                  <a:rPr lang="en-US" altLang="en-US" sz="2400" u="sng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The Idea</a:t>
                </a:r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: The predictor is given the first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𝑖</m:t>
                    </m:r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−1</m:t>
                    </m:r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 pseudorandom bits (call 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altLang="en-US" sz="2400" dirty="0">
                    <a:solidFill>
                      <a:prstClr val="black"/>
                    </a:solidFill>
                    <a:latin typeface="Calibri"/>
                    <a:ea typeface="American Typewriter" charset="0"/>
                    <a:cs typeface="American Typewriter" charset="0"/>
                  </a:rPr>
                  <a:t>) and needs to guess the 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𝑖</m:t>
                    </m:r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-</a:t>
                </a:r>
                <a:r>
                  <a:rPr lang="en-US" altLang="en-US" sz="2400" dirty="0" err="1"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th</a:t>
                </a:r>
                <a:r>
                  <a:rPr lang="en-US" altLang="en-US" sz="2400" dirty="0"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bit. </a:t>
                </a:r>
              </a:p>
            </p:txBody>
          </p:sp>
        </mc:Choice>
        <mc:Fallback xmlns="">
          <p:sp>
            <p:nvSpPr>
              <p:cNvPr id="6" name="Rectangle 63">
                <a:extLst>
                  <a:ext uri="{FF2B5EF4-FFF2-40B4-BE49-F238E27FC236}">
                    <a16:creationId xmlns:a16="http://schemas.microsoft.com/office/drawing/2014/main" id="{FAD7B8A2-C99B-A34D-946D-4717A7E777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1752600"/>
                <a:ext cx="7848600" cy="914400"/>
              </a:xfrm>
              <a:prstGeom prst="rect">
                <a:avLst/>
              </a:prstGeom>
              <a:blipFill>
                <a:blip r:embed="rId4"/>
                <a:stretch>
                  <a:fillRect l="-1292" r="-646" b="-82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Rectangle 47">
            <a:extLst>
              <a:ext uri="{FF2B5EF4-FFF2-40B4-BE49-F238E27FC236}">
                <a16:creationId xmlns:a16="http://schemas.microsoft.com/office/drawing/2014/main" id="{AF7953D9-D39B-714B-A516-0FDF89C83796}"/>
              </a:ext>
            </a:extLst>
          </p:cNvPr>
          <p:cNvSpPr/>
          <p:nvPr/>
        </p:nvSpPr>
        <p:spPr>
          <a:xfrm>
            <a:off x="762000" y="3124200"/>
            <a:ext cx="8305800" cy="2590800"/>
          </a:xfrm>
          <a:prstGeom prst="rect">
            <a:avLst/>
          </a:prstGeom>
          <a:solidFill>
            <a:srgbClr val="4F81BD">
              <a:alpha val="11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8DD5615-3CA9-8F48-9D3A-266FD29C18CF}"/>
              </a:ext>
            </a:extLst>
          </p:cNvPr>
          <p:cNvSpPr/>
          <p:nvPr/>
        </p:nvSpPr>
        <p:spPr>
          <a:xfrm>
            <a:off x="891279" y="3124200"/>
            <a:ext cx="79059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prstClr val="black"/>
                </a:solidFill>
                <a:latin typeface="Calibri"/>
              </a:rPr>
              <a:t>The Predictor Pred works as follows: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2A960118-A880-FC43-B63E-A62EFF5D545E}"/>
                  </a:ext>
                </a:extLst>
              </p:cNvPr>
              <p:cNvSpPr/>
              <p:nvPr/>
            </p:nvSpPr>
            <p:spPr>
              <a:xfrm>
                <a:off x="906016" y="3556248"/>
                <a:ext cx="756084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prstClr val="black"/>
                    </a:solidFill>
                    <a:latin typeface="Calibri"/>
                  </a:rPr>
                  <a:t>Pick a random bit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</a:rPr>
                      <m:t>𝑏</m:t>
                    </m:r>
                    <m:r>
                      <a:rPr lang="en-US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</a:rPr>
                      <m:t>;</m:t>
                    </m:r>
                  </m:oMath>
                </a14:m>
                <a:endParaRPr lang="en-US" dirty="0">
                  <a:solidFill>
                    <a:prstClr val="black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2A960118-A880-FC43-B63E-A62EFF5D54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016" y="3556248"/>
                <a:ext cx="7560840" cy="461665"/>
              </a:xfrm>
              <a:prstGeom prst="rect">
                <a:avLst/>
              </a:prstGeom>
              <a:blipFill>
                <a:blip r:embed="rId5"/>
                <a:stretch>
                  <a:fillRect l="-1342" t="-789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E6106B72-BA1B-1F4D-BB35-574C6ADBB127}"/>
                  </a:ext>
                </a:extLst>
              </p:cNvPr>
              <p:cNvSpPr/>
              <p:nvPr/>
            </p:nvSpPr>
            <p:spPr>
              <a:xfrm>
                <a:off x="906016" y="4723460"/>
                <a:ext cx="7704856" cy="8391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prstClr val="black"/>
                    </a:solidFill>
                    <a:latin typeface="Calibri"/>
                  </a:rPr>
                  <a:t>If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</a:rPr>
                      <m:t>𝐷</m:t>
                    </m:r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libri"/>
                  </a:rPr>
                  <a:t> says “1”, output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</a:rPr>
                      <m:t>b</m:t>
                    </m:r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libri"/>
                  </a:rPr>
                  <a:t> as the prediction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en-US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libri"/>
                  </a:rPr>
                  <a:t>and if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</a:rPr>
                      <m:t>𝐷</m:t>
                    </m:r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libri"/>
                  </a:rPr>
                  <a:t> says “0”, output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</a:rPr>
                        </m:ctrlPr>
                      </m:accPr>
                      <m:e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</a:rPr>
                          <m:t>𝑏</m:t>
                        </m:r>
                      </m:e>
                    </m:acc>
                    <m:r>
                      <m:rPr>
                        <m:nor/>
                      </m:rPr>
                      <a:rPr lang="en-US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i="0" dirty="0">
                        <a:solidFill>
                          <a:prstClr val="black"/>
                        </a:solidFill>
                        <a:latin typeface="Calibri"/>
                      </a:rPr>
                      <m:t>as the prediction for </m:t>
                    </m:r>
                    <m:sSub>
                      <m:sSubPr>
                        <m:ctrlPr>
                          <a:rPr lang="en-US" alt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>
                  <a:solidFill>
                    <a:prstClr val="black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E6106B72-BA1B-1F4D-BB35-574C6ADBB1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016" y="4723460"/>
                <a:ext cx="7704856" cy="839140"/>
              </a:xfrm>
              <a:prstGeom prst="rect">
                <a:avLst/>
              </a:prstGeom>
              <a:blipFill>
                <a:blip r:embed="rId6"/>
                <a:stretch>
                  <a:fillRect l="-1316" t="-4478" b="-14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875D12E-52FE-7A49-954A-ABD7AA1B114E}"/>
                  </a:ext>
                </a:extLst>
              </p:cNvPr>
              <p:cNvSpPr/>
              <p:nvPr/>
            </p:nvSpPr>
            <p:spPr>
              <a:xfrm>
                <a:off x="891279" y="4075112"/>
                <a:ext cx="817652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F</m:t>
                    </m:r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libri"/>
                  </a:rPr>
                  <a:t>eed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libri"/>
                  </a:rPr>
                  <a:t> with input</a:t>
                </a:r>
                <a14:m>
                  <m:oMath xmlns:m="http://schemas.openxmlformats.org/officeDocument/2006/math">
                    <m:r>
                      <a:rPr lang="en-US" altLang="en-US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d>
                      <m:dPr>
                        <m:begChr m:val="|"/>
                        <m:endChr m:val="|"/>
                        <m:ctrlPr>
                          <a:rPr lang="en-US" altLang="en-US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alt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libri"/>
                  </a:rPr>
                  <a:t>…</a:t>
                </a:r>
                <a:r>
                  <a:rPr lang="en-US" altLang="en-US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alt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libri"/>
                  </a:rPr>
                  <a:t> (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libri"/>
                  </a:rPr>
                  <a:t>’s are random) </a:t>
                </a:r>
                <a:endParaRPr lang="en-US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875D12E-52FE-7A49-954A-ABD7AA1B11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279" y="4075112"/>
                <a:ext cx="8176521" cy="461665"/>
              </a:xfrm>
              <a:prstGeom prst="rect">
                <a:avLst/>
              </a:prstGeom>
              <a:blipFill>
                <a:blip r:embed="rId7"/>
                <a:stretch>
                  <a:fillRect l="-155" t="-789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1977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/>
      <p:bldP spid="50" grpId="0"/>
      <p:bldP spid="51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228600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891637"/>
                </a:solidFill>
                <a:effectLst/>
                <a:uLnTx/>
                <a:uFillTx/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Analysis of the Predictor </a:t>
            </a:r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Pred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891637"/>
              </a:solidFill>
              <a:effectLst/>
              <a:uLnTx/>
              <a:uFillTx/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60CDFA6-388D-2D41-ADEF-DEB3668E508F}"/>
                  </a:ext>
                </a:extLst>
              </p:cNvPr>
              <p:cNvSpPr/>
              <p:nvPr/>
            </p:nvSpPr>
            <p:spPr>
              <a:xfrm>
                <a:off x="-666927" y="1210552"/>
                <a:ext cx="790592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kumimoji="0" lang="en-US" sz="24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4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;</m:t>
                              </m:r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𝑦</m:t>
                              </m:r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=</m:t>
                              </m:r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𝐺</m:t>
                              </m:r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𝑥</m:t>
                              </m:r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):</m:t>
                              </m:r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…</m:t>
                                  </m:r>
                                  <m:sSub>
                                    <m:sSubPr>
                                      <m:ctrlP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en-US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60CDFA6-388D-2D41-ADEF-DEB3668E50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66927" y="1210552"/>
                <a:ext cx="7905927" cy="461665"/>
              </a:xfrm>
              <a:prstGeom prst="rect">
                <a:avLst/>
              </a:prstGeom>
              <a:blipFill>
                <a:blip r:embed="rId3"/>
                <a:stretch>
                  <a:fillRect b="-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72A04BB-F40D-EA47-A344-EC281482F3F1}"/>
                  </a:ext>
                </a:extLst>
              </p:cNvPr>
              <p:cNvSpPr/>
              <p:nvPr/>
            </p:nvSpPr>
            <p:spPr>
              <a:xfrm>
                <a:off x="-76200" y="1742447"/>
                <a:ext cx="9823159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>
                      <m:r>
                        <a:rPr kumimoji="0" lang="en-US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</m:t>
                      </m:r>
                      <m:func>
                        <m:funcPr>
                          <m:ctrlPr>
                            <a:rPr kumimoji="0" lang="en-US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  <m:d>
                                <m:dPr>
                                  <m:ctrlP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…</m:t>
                                  </m:r>
                                  <m:sSub>
                                    <m:sSubPr>
                                      <m:ctrlP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  <m:r>
                                    <a:rPr kumimoji="0" lang="en-US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kumimoji="0" lang="en-US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…</m:t>
                                  </m:r>
                                </m:e>
                              </m:d>
                              <m:r>
                                <a:rPr kumimoji="0" lang="en-US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=1| </m:t>
                              </m:r>
                              <m:r>
                                <a:rPr kumimoji="0" lang="en-US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kumimoji="0" lang="en-US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func>
                            <m:funcPr>
                              <m:ctrlPr>
                                <a:rPr kumimoji="0" lang="en-US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US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kumimoji="0" lang="en-US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  <m:sSub>
                                    <m:sSubPr>
                                      <m:ctrlP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 </m:t>
                          </m:r>
                        </m:e>
                      </m:func>
                    </m:oMath>
                  </m:oMathPara>
                </a14:m>
                <a:endParaRPr kumimoji="0" lang="en-US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Pr</m:t>
                      </m:r>
                      <m:r>
                        <a:rPr kumimoji="0" lang="en-US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⁡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0" lang="en-US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  <m:d>
                            <m:dPr>
                              <m:ctrlPr>
                                <a:rPr lang="en-US" alt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  <m:sSub>
                                <m:sSubPr>
                                  <m:ctrlP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kumimoji="0" lang="en-US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kumimoji="0" lang="en-US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…</m:t>
                              </m:r>
                            </m:e>
                          </m:d>
                          <m:r>
                            <a:rPr kumimoji="0" lang="en-US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kumimoji="0" lang="en-US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 </m:t>
                          </m:r>
                          <m:r>
                            <a:rPr kumimoji="0" lang="en-US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≠</m:t>
                          </m:r>
                          <m:sSub>
                            <m:sSubPr>
                              <m:ctrlPr>
                                <a:rPr lang="en-US" alt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func>
                        <m:funcPr>
                          <m:ctrlPr>
                            <a:rPr kumimoji="0" lang="en-US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kumimoji="0" lang="en-US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0" lang="en-US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kumimoji="0" lang="en-US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≠</m:t>
                              </m:r>
                              <m:sSub>
                                <m:sSubPr>
                                  <m:ctrlP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72A04BB-F40D-EA47-A344-EC281482F3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6200" y="1742447"/>
                <a:ext cx="9823159" cy="830997"/>
              </a:xfrm>
              <a:prstGeom prst="rect">
                <a:avLst/>
              </a:prstGeom>
              <a:blipFill>
                <a:blip r:embed="rId4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54F5AB3-7DA1-9A4A-AE64-29EBD9EA1A6E}"/>
                  </a:ext>
                </a:extLst>
              </p:cNvPr>
              <p:cNvSpPr/>
              <p:nvPr/>
            </p:nvSpPr>
            <p:spPr>
              <a:xfrm>
                <a:off x="1378815" y="2608113"/>
                <a:ext cx="5796408" cy="11531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f>
                            <m:fPr>
                              <m:ctrlPr>
                                <a:rPr kumimoji="0" lang="en-US" sz="24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4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0" lang="en-US" sz="24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den>
                          </m:f>
                          <m: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Pr</m:t>
                          </m:r>
                        </m:fName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[</m:t>
                          </m:r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  <m:d>
                            <m:dPr>
                              <m:ctrlPr>
                                <a:rPr lang="en-US" alt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  <m:sSub>
                                <m:sSubPr>
                                  <m:ctrlP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…</m:t>
                              </m:r>
                            </m:e>
                          </m:d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=1| </m:t>
                          </m:r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alt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]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+ </m:t>
                          </m:r>
                        </m:e>
                      </m:func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lvl="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Pr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⁡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  <m:d>
                            <m:dPr>
                              <m:ctrlPr>
                                <a:rPr lang="en-US" alt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  <m:sSub>
                                <m:sSubPr>
                                  <m:ctrlP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…</m:t>
                              </m:r>
                            </m:e>
                          </m:d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 </m:t>
                          </m:r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≠</m:t>
                          </m:r>
                          <m:sSub>
                            <m:sSubPr>
                              <m:ctrlPr>
                                <a:rPr lang="en-US" alt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54F5AB3-7DA1-9A4A-AE64-29EBD9EA1A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8815" y="2608113"/>
                <a:ext cx="5796408" cy="1153136"/>
              </a:xfrm>
              <a:prstGeom prst="rect">
                <a:avLst/>
              </a:prstGeom>
              <a:blipFill>
                <a:blip r:embed="rId5"/>
                <a:stretch>
                  <a:fillRect r="-438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06623B36-14CF-B148-9109-C3111C761B41}"/>
                  </a:ext>
                </a:extLst>
              </p:cNvPr>
              <p:cNvSpPr/>
              <p:nvPr/>
            </p:nvSpPr>
            <p:spPr>
              <a:xfrm>
                <a:off x="1378815" y="3799601"/>
                <a:ext cx="4882008" cy="11531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f>
                            <m:fPr>
                              <m:ctrlPr>
                                <a:rPr kumimoji="0" lang="en-US" sz="24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4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0" lang="en-US" sz="24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den>
                          </m:f>
                          <m: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𝐷</m:t>
                              </m:r>
                              <m:d>
                                <m:dPr>
                                  <m:ctrlP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…</m:t>
                                  </m:r>
                                  <m:sSub>
                                    <m:sSubPr>
                                      <m:ctrlP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altLang="en-US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en-US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en-US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…</m:t>
                                  </m:r>
                                </m:e>
                              </m:d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=1</m:t>
                              </m:r>
                            </m:e>
                          </m:d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+ </m:t>
                          </m:r>
                        </m:e>
                      </m:func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lvl="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Pr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⁡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𝐷</m:t>
                          </m:r>
                          <m:d>
                            <m:dPr>
                              <m:ctrlPr>
                                <a:rPr lang="en-US" alt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  <m:sSub>
                                <m:sSubPr>
                                  <m:ctrlP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acc>
                                <m:accPr>
                                  <m:chr m:val="̅"/>
                                  <m:ctrlPr>
                                    <a:rPr kumimoji="0" lang="en-US" alt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kumimoji="0" lang="en-US" altLang="en-US" sz="24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altLang="en-US" sz="24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kumimoji="0" lang="en-US" altLang="en-US" sz="24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…</m:t>
                              </m:r>
                            </m:e>
                          </m:d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=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0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06623B36-14CF-B148-9109-C3111C761B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8815" y="3799601"/>
                <a:ext cx="4882008" cy="1153136"/>
              </a:xfrm>
              <a:prstGeom prst="rect">
                <a:avLst/>
              </a:prstGeom>
              <a:blipFill>
                <a:blip r:embed="rId6"/>
                <a:stretch>
                  <a:fillRect r="-77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3088720-22F9-6545-A267-270AD42ACBE0}"/>
                  </a:ext>
                </a:extLst>
              </p:cNvPr>
              <p:cNvSpPr/>
              <p:nvPr/>
            </p:nvSpPr>
            <p:spPr>
              <a:xfrm>
                <a:off x="-762000" y="4952737"/>
                <a:ext cx="9697144" cy="11531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f>
                            <m:fPr>
                              <m:ctrlPr>
                                <a:rPr lang="en-US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  <m:d>
                                <m:dPr>
                                  <m:ctrlP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…</m:t>
                                  </m:r>
                                  <m:sSub>
                                    <m:sSubPr>
                                      <m:ctrlP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en-US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…</m:t>
                                  </m:r>
                                </m:e>
                              </m:d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+1−</m:t>
                          </m:r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en-US" i="1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Pr</m:t>
                      </m:r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⁡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  <m:d>
                            <m:dPr>
                              <m:ctrlPr>
                                <a:rPr lang="en-US" alt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  <m:sSub>
                                <m:sSubPr>
                                  <m:ctrlP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acc>
                                <m:accPr>
                                  <m:chr m:val="̅"/>
                                  <m:ctrlPr>
                                    <a:rPr lang="en-US" alt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en-US" altLang="en-US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…</m:t>
                              </m:r>
                            </m:e>
                          </m:d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3088720-22F9-6545-A267-270AD42ACB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62000" y="4952737"/>
                <a:ext cx="9697144" cy="1153136"/>
              </a:xfrm>
              <a:prstGeom prst="rect">
                <a:avLst/>
              </a:prstGeom>
              <a:blipFill>
                <a:blip r:embed="rId7"/>
                <a:stretch>
                  <a:fillRect b="-7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2B96356-CB26-B845-8C94-D6EB8B789BA9}"/>
                  </a:ext>
                </a:extLst>
              </p:cNvPr>
              <p:cNvSpPr/>
              <p:nvPr/>
            </p:nvSpPr>
            <p:spPr>
              <a:xfrm>
                <a:off x="1295400" y="6074196"/>
                <a:ext cx="2002326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f>
                            <m:fPr>
                              <m:ctrlPr>
                                <a:rPr kumimoji="0" lang="en-US" sz="24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4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𝟏</m:t>
                              </m:r>
                            </m:num>
                            <m:den>
                              <m:r>
                                <a:rPr kumimoji="0" lang="en-US" sz="24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𝟐</m:t>
                              </m:r>
                            </m:den>
                          </m:f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</m:t>
                          </m:r>
                        </m:fName>
                        <m:e>
                          <m: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(∗)</m:t>
                          </m:r>
                        </m:e>
                      </m:func>
                      <m:r>
                        <a:rPr kumimoji="0" lang="en-US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2B96356-CB26-B845-8C94-D6EB8B789B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6074196"/>
                <a:ext cx="2002326" cy="783804"/>
              </a:xfrm>
              <a:prstGeom prst="rect">
                <a:avLst/>
              </a:prstGeom>
              <a:blipFill>
                <a:blip r:embed="rId8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39F80B27-A8DE-7149-B0C7-FE19AD73AFA8}"/>
                  </a:ext>
                </a:extLst>
              </p:cNvPr>
              <p:cNvSpPr/>
              <p:nvPr/>
            </p:nvSpPr>
            <p:spPr>
              <a:xfrm>
                <a:off x="5093795" y="6054737"/>
                <a:ext cx="2002326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≥</m:t>
                      </m:r>
                      <m:func>
                        <m:funcPr>
                          <m:ctrlP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f>
                            <m:fPr>
                              <m:ctrlPr>
                                <a:rPr kumimoji="0" lang="en-US" sz="24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4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𝟏</m:t>
                              </m:r>
                            </m:num>
                            <m:den>
                              <m:r>
                                <a:rPr kumimoji="0" lang="en-US" sz="24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𝟐</m:t>
                              </m:r>
                            </m:den>
                          </m:f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</m:t>
                          </m:r>
                        </m:fName>
                        <m:e>
                          <m: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  <m: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/(</m:t>
                          </m:r>
                          <m: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𝒎</m:t>
                          </m:r>
                          <m: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𝒑</m:t>
                          </m:r>
                          <m: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  <m:d>
                            <m:dPr>
                              <m:ctrlP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𝒏</m:t>
                              </m:r>
                            </m:e>
                          </m:d>
                          <m: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39F80B27-A8DE-7149-B0C7-FE19AD73AF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3795" y="6054737"/>
                <a:ext cx="2002326" cy="783804"/>
              </a:xfrm>
              <a:prstGeom prst="rect">
                <a:avLst/>
              </a:prstGeom>
              <a:blipFill>
                <a:blip r:embed="rId9"/>
                <a:stretch>
                  <a:fillRect l="-1266" r="-44304"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AC61D0B8-AE8B-5148-B6E2-7893695B7A0B}"/>
              </a:ext>
            </a:extLst>
          </p:cNvPr>
          <p:cNvSpPr/>
          <p:nvPr/>
        </p:nvSpPr>
        <p:spPr>
          <a:xfrm>
            <a:off x="8388424" y="6380100"/>
            <a:ext cx="374993" cy="3919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D552E022-8DA7-BD4A-4BC9-0166D11E773E}"/>
                  </a:ext>
                </a:extLst>
              </p:cNvPr>
              <p:cNvSpPr/>
              <p:nvPr/>
            </p:nvSpPr>
            <p:spPr>
              <a:xfrm>
                <a:off x="3254773" y="6035278"/>
                <a:ext cx="2002326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≥</m:t>
                      </m:r>
                      <m:func>
                        <m:funcPr>
                          <m:ctrlP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f>
                            <m:fPr>
                              <m:ctrlPr>
                                <a:rPr kumimoji="0" lang="en-US" sz="24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4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𝟏</m:t>
                              </m:r>
                            </m:num>
                            <m:den>
                              <m:r>
                                <a:rPr kumimoji="0" lang="en-US" sz="24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𝟐</m:t>
                              </m:r>
                            </m:den>
                          </m:f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</m:t>
                          </m:r>
                        </m:fName>
                        <m:e>
                          <m:r>
                            <a:rPr lang="en-US" alt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  <m:r>
                            <a:rPr lang="en-US" alt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r>
                            <a:rPr lang="en-US" alt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</m:func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D552E022-8DA7-BD4A-4BC9-0166D11E77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4773" y="6035278"/>
                <a:ext cx="2002326" cy="783804"/>
              </a:xfrm>
              <a:prstGeom prst="rect">
                <a:avLst/>
              </a:prstGeom>
              <a:blipFill>
                <a:blip r:embed="rId10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7309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13" grpId="0"/>
      <p:bldP spid="14" grpId="0"/>
      <p:bldP spid="20" grpId="0"/>
      <p:bldP spid="25" grpId="0"/>
      <p:bldP spid="4" grpId="0" animBg="1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E28C920-1707-E241-8BE5-4F43D03DDD3F}"/>
              </a:ext>
            </a:extLst>
          </p:cNvPr>
          <p:cNvSpPr/>
          <p:nvPr/>
        </p:nvSpPr>
        <p:spPr>
          <a:xfrm>
            <a:off x="685800" y="5219700"/>
            <a:ext cx="7848872" cy="990600"/>
          </a:xfrm>
          <a:prstGeom prst="rect">
            <a:avLst/>
          </a:prstGeom>
          <a:solidFill>
            <a:srgbClr val="4F81BD">
              <a:alpha val="11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0" y="149087"/>
            <a:ext cx="9144000" cy="1143000"/>
          </a:xfrm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Recap: NBU and Indistinguishability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C805C0F-1020-4F46-BF99-530445ED1BF1}"/>
              </a:ext>
            </a:extLst>
          </p:cNvPr>
          <p:cNvSpPr>
            <a:spLocks/>
          </p:cNvSpPr>
          <p:nvPr/>
        </p:nvSpPr>
        <p:spPr bwMode="auto">
          <a:xfrm>
            <a:off x="685800" y="1524000"/>
            <a:ext cx="8305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CC"/>
              </a:buClr>
              <a:buFont typeface="Wingdings" pitchFamily="2" charset="2"/>
              <a:buChar char="t"/>
            </a:pPr>
            <a:r>
              <a:rPr lang="en-US" altLang="en-US" sz="2400" dirty="0">
                <a:cs typeface="Arial" charset="0"/>
              </a:rPr>
              <a:t>Next-bit Unpredictability (NBU): Seemingly much weaker requirement, only says that next bit predictors, a particular type of distinguishers, cannot succeed.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1EFA196-7288-6548-8C9A-44845C4D2840}"/>
              </a:ext>
            </a:extLst>
          </p:cNvPr>
          <p:cNvSpPr>
            <a:spLocks/>
          </p:cNvSpPr>
          <p:nvPr/>
        </p:nvSpPr>
        <p:spPr bwMode="auto">
          <a:xfrm>
            <a:off x="685800" y="3124200"/>
            <a:ext cx="8305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CC"/>
              </a:buClr>
              <a:buFont typeface="Wingdings" pitchFamily="2" charset="2"/>
              <a:buChar char="t"/>
            </a:pPr>
            <a:r>
              <a:rPr lang="en-US" altLang="en-US" sz="2400" dirty="0">
                <a:cs typeface="Arial" charset="0"/>
              </a:rPr>
              <a:t>Yet, surprisingly, Next-bit Unpredictability (NBU) = Indistinguishability.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7C11E49-4141-E442-81AA-D4AFA8013957}"/>
              </a:ext>
            </a:extLst>
          </p:cNvPr>
          <p:cNvSpPr>
            <a:spLocks/>
          </p:cNvSpPr>
          <p:nvPr/>
        </p:nvSpPr>
        <p:spPr bwMode="auto">
          <a:xfrm>
            <a:off x="685800" y="5334000"/>
            <a:ext cx="8305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CC"/>
              </a:buClr>
              <a:buFont typeface="Wingdings" pitchFamily="2" charset="2"/>
              <a:buChar char="t"/>
            </a:pPr>
            <a:r>
              <a:rPr lang="en-US" altLang="en-US" i="1" dirty="0">
                <a:solidFill>
                  <a:srgbClr val="C00000"/>
                </a:solidFill>
                <a:cs typeface="Arial" charset="0"/>
              </a:rPr>
              <a:t>Exercise</a:t>
            </a:r>
            <a:r>
              <a:rPr lang="en-US" altLang="en-US" dirty="0">
                <a:solidFill>
                  <a:srgbClr val="C00000"/>
                </a:solidFill>
                <a:cs typeface="Arial" charset="0"/>
              </a:rPr>
              <a:t>: </a:t>
            </a:r>
            <a:r>
              <a:rPr lang="en-US" altLang="en-US" dirty="0">
                <a:cs typeface="Arial" charset="0"/>
              </a:rPr>
              <a:t>Previous</a:t>
            </a:r>
            <a:r>
              <a:rPr lang="en-US" altLang="en-US" sz="2400" dirty="0">
                <a:cs typeface="Arial" charset="0"/>
              </a:rPr>
              <a:t>-bit Unpredictability (PBU) = Indistinguishability.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E933F25-7856-1247-892E-076F6970CECA}"/>
              </a:ext>
            </a:extLst>
          </p:cNvPr>
          <p:cNvSpPr>
            <a:spLocks/>
          </p:cNvSpPr>
          <p:nvPr/>
        </p:nvSpPr>
        <p:spPr bwMode="auto">
          <a:xfrm>
            <a:off x="685800" y="43434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CC"/>
              </a:buClr>
              <a:buFont typeface="Wingdings" pitchFamily="2" charset="2"/>
              <a:buChar char="t"/>
            </a:pPr>
            <a:r>
              <a:rPr lang="en-US" altLang="en-US" dirty="0">
                <a:cs typeface="Arial" charset="0"/>
              </a:rPr>
              <a:t>NBU often much easier to use.</a:t>
            </a:r>
            <a:endParaRPr lang="en-US" altLang="en-US" sz="24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6127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DC730-9E56-6295-2B00-F2CDB1DCE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>
            <a:extLst>
              <a:ext uri="{FF2B5EF4-FFF2-40B4-BE49-F238E27FC236}">
                <a16:creationId xmlns:a16="http://schemas.microsoft.com/office/drawing/2014/main" id="{68025AE1-3606-032D-0235-86747559BE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Plan for Today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C91F1E4-64B0-63FC-4A93-89C79AD15DF5}"/>
              </a:ext>
            </a:extLst>
          </p:cNvPr>
          <p:cNvSpPr>
            <a:spLocks/>
          </p:cNvSpPr>
          <p:nvPr/>
        </p:nvSpPr>
        <p:spPr bwMode="auto">
          <a:xfrm>
            <a:off x="366588" y="3124200"/>
            <a:ext cx="8610600" cy="93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CC"/>
              </a:buClr>
              <a:buFont typeface="Wingdings" pitchFamily="2" charset="2"/>
              <a:buChar char="t"/>
            </a:pPr>
            <a:r>
              <a:rPr lang="en-US" altLang="en-US" sz="2400" dirty="0">
                <a:cs typeface="Arial" charset="0"/>
              </a:rPr>
              <a:t>Prove: PRG based on one-way function and a hard-core bit pass all next-bit tests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4214A73A-0386-FC70-56FB-74948923D771}"/>
              </a:ext>
            </a:extLst>
          </p:cNvPr>
          <p:cNvSpPr>
            <a:spLocks/>
          </p:cNvSpPr>
          <p:nvPr/>
        </p:nvSpPr>
        <p:spPr bwMode="auto">
          <a:xfrm>
            <a:off x="482600" y="1792288"/>
            <a:ext cx="8292480" cy="55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CC"/>
              </a:buClr>
              <a:buSzPct val="112000"/>
              <a:buFont typeface="Wingdings" pitchFamily="2" charset="2"/>
              <a:buChar char="ü"/>
            </a:pPr>
            <a:r>
              <a:rPr lang="en-US" altLang="en-US" sz="2400" i="1" dirty="0">
                <a:cs typeface="Arial" charset="0"/>
              </a:rPr>
              <a:t>Prove: PRG pass all statistical tests </a:t>
            </a:r>
            <a:r>
              <a:rPr lang="en-US" altLang="en-US" sz="2400" i="1" dirty="0" err="1">
                <a:cs typeface="Arial" charset="0"/>
              </a:rPr>
              <a:t>iff</a:t>
            </a:r>
            <a:r>
              <a:rPr lang="en-US" altLang="en-US" sz="2400" i="1" dirty="0">
                <a:cs typeface="Arial" charset="0"/>
              </a:rPr>
              <a:t> it passed all next but tests</a:t>
            </a:r>
            <a:endParaRPr lang="en-US" altLang="en-US" sz="2400" dirty="0">
              <a:cs typeface="Arial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B04640D-17FC-9E65-89E4-B3CC9457C0DB}"/>
              </a:ext>
            </a:extLst>
          </p:cNvPr>
          <p:cNvSpPr>
            <a:spLocks/>
          </p:cNvSpPr>
          <p:nvPr/>
        </p:nvSpPr>
        <p:spPr bwMode="auto">
          <a:xfrm>
            <a:off x="379288" y="4267200"/>
            <a:ext cx="8610600" cy="93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CC"/>
              </a:buClr>
              <a:buFont typeface="Wingdings" pitchFamily="2" charset="2"/>
              <a:buChar char="t"/>
            </a:pPr>
            <a:r>
              <a:rPr lang="en-US" altLang="en-US" sz="2400" dirty="0">
                <a:cs typeface="Arial" charset="0"/>
              </a:rPr>
              <a:t>Theorem: if there exists a PRG that stretches by 1 bit, then there exists a PRG that stretch by a polynomial number of bits</a:t>
            </a:r>
          </a:p>
          <a:p>
            <a:pPr>
              <a:spcBef>
                <a:spcPct val="20000"/>
              </a:spcBef>
              <a:buClr>
                <a:srgbClr val="0000CC"/>
              </a:buClr>
              <a:buFont typeface="Wingdings" pitchFamily="2" charset="2"/>
              <a:buChar char="t"/>
            </a:pPr>
            <a:endParaRPr lang="en-US" altLang="en-US" sz="2400" dirty="0">
              <a:cs typeface="Arial" charset="0"/>
            </a:endParaRPr>
          </a:p>
          <a:p>
            <a:pPr>
              <a:spcBef>
                <a:spcPct val="20000"/>
              </a:spcBef>
              <a:buClr>
                <a:srgbClr val="0000CC"/>
              </a:buClr>
              <a:buFont typeface="Wingdings" pitchFamily="2" charset="2"/>
              <a:buChar char="t"/>
            </a:pPr>
            <a:endParaRPr lang="en-US" altLang="en-US" sz="2400" dirty="0">
              <a:cs typeface="Arial" charset="0"/>
            </a:endParaRPr>
          </a:p>
          <a:p>
            <a:pPr>
              <a:spcBef>
                <a:spcPct val="20000"/>
              </a:spcBef>
              <a:buClr>
                <a:srgbClr val="0000CC"/>
              </a:buClr>
              <a:buFont typeface="Wingdings" pitchFamily="2" charset="2"/>
              <a:buChar char="t"/>
            </a:pPr>
            <a:r>
              <a:rPr lang="en-US" altLang="en-US" dirty="0">
                <a:cs typeface="Arial" charset="0"/>
              </a:rPr>
              <a:t>Start: Pseudo Random Functions</a:t>
            </a:r>
            <a:endParaRPr lang="en-US" altLang="en-US" sz="2400" dirty="0">
              <a:cs typeface="Arial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3F3D04-744C-23A7-36EF-3E21ECADE4BD}"/>
              </a:ext>
            </a:extLst>
          </p:cNvPr>
          <p:cNvSpPr>
            <a:spLocks/>
          </p:cNvSpPr>
          <p:nvPr/>
        </p:nvSpPr>
        <p:spPr bwMode="auto">
          <a:xfrm>
            <a:off x="1333500" y="5533092"/>
            <a:ext cx="7772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CC"/>
              </a:buClr>
              <a:buFont typeface="System Font Regular"/>
              <a:buChar char="♦"/>
            </a:pPr>
            <a:r>
              <a:rPr lang="en-US" b="1" dirty="0">
                <a:solidFill>
                  <a:srgbClr val="FF0000"/>
                </a:solidFill>
              </a:rPr>
              <a:t>New Proof Technique: Hybrid Arguments.</a:t>
            </a:r>
            <a:endParaRPr lang="en-US" altLang="en-US" sz="2400" dirty="0">
              <a:solidFill>
                <a:srgbClr val="FF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19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06275" y="910780"/>
            <a:ext cx="873919" cy="2273618"/>
            <a:chOff x="8008366" y="71373"/>
            <a:chExt cx="1165225" cy="3031490"/>
          </a:xfrm>
        </p:grpSpPr>
        <p:sp>
          <p:nvSpPr>
            <p:cNvPr id="3" name="object 3"/>
            <p:cNvSpPr/>
            <p:nvPr/>
          </p:nvSpPr>
          <p:spPr>
            <a:xfrm>
              <a:off x="8014716" y="77723"/>
              <a:ext cx="1152525" cy="3018790"/>
            </a:xfrm>
            <a:custGeom>
              <a:avLst/>
              <a:gdLst/>
              <a:ahLst/>
              <a:cxnLst/>
              <a:rect l="l" t="t" r="r" b="b"/>
              <a:pathLst>
                <a:path w="1152525" h="3018790">
                  <a:moveTo>
                    <a:pt x="576072" y="0"/>
                  </a:moveTo>
                  <a:lnTo>
                    <a:pt x="525041" y="5840"/>
                  </a:lnTo>
                  <a:lnTo>
                    <a:pt x="475253" y="23035"/>
                  </a:lnTo>
                  <a:lnTo>
                    <a:pt x="426895" y="51093"/>
                  </a:lnTo>
                  <a:lnTo>
                    <a:pt x="380155" y="89523"/>
                  </a:lnTo>
                  <a:lnTo>
                    <a:pt x="335220" y="137836"/>
                  </a:lnTo>
                  <a:lnTo>
                    <a:pt x="292277" y="195540"/>
                  </a:lnTo>
                  <a:lnTo>
                    <a:pt x="271611" y="227760"/>
                  </a:lnTo>
                  <a:lnTo>
                    <a:pt x="251513" y="262145"/>
                  </a:lnTo>
                  <a:lnTo>
                    <a:pt x="232007" y="298631"/>
                  </a:lnTo>
                  <a:lnTo>
                    <a:pt x="213116" y="337159"/>
                  </a:lnTo>
                  <a:lnTo>
                    <a:pt x="194864" y="377667"/>
                  </a:lnTo>
                  <a:lnTo>
                    <a:pt x="177274" y="420094"/>
                  </a:lnTo>
                  <a:lnTo>
                    <a:pt x="160370" y="464377"/>
                  </a:lnTo>
                  <a:lnTo>
                    <a:pt x="144174" y="510457"/>
                  </a:lnTo>
                  <a:lnTo>
                    <a:pt x="128711" y="558271"/>
                  </a:lnTo>
                  <a:lnTo>
                    <a:pt x="114003" y="607758"/>
                  </a:lnTo>
                  <a:lnTo>
                    <a:pt x="100074" y="658857"/>
                  </a:lnTo>
                  <a:lnTo>
                    <a:pt x="86948" y="711506"/>
                  </a:lnTo>
                  <a:lnTo>
                    <a:pt x="74648" y="765645"/>
                  </a:lnTo>
                  <a:lnTo>
                    <a:pt x="63197" y="821211"/>
                  </a:lnTo>
                  <a:lnTo>
                    <a:pt x="52620" y="878144"/>
                  </a:lnTo>
                  <a:lnTo>
                    <a:pt x="42938" y="936383"/>
                  </a:lnTo>
                  <a:lnTo>
                    <a:pt x="34176" y="995865"/>
                  </a:lnTo>
                  <a:lnTo>
                    <a:pt x="26357" y="1056529"/>
                  </a:lnTo>
                  <a:lnTo>
                    <a:pt x="19505" y="1118315"/>
                  </a:lnTo>
                  <a:lnTo>
                    <a:pt x="13642" y="1181161"/>
                  </a:lnTo>
                  <a:lnTo>
                    <a:pt x="8793" y="1245005"/>
                  </a:lnTo>
                  <a:lnTo>
                    <a:pt x="4981" y="1309786"/>
                  </a:lnTo>
                  <a:lnTo>
                    <a:pt x="2229" y="1375444"/>
                  </a:lnTo>
                  <a:lnTo>
                    <a:pt x="561" y="1441915"/>
                  </a:lnTo>
                  <a:lnTo>
                    <a:pt x="0" y="1509140"/>
                  </a:lnTo>
                  <a:lnTo>
                    <a:pt x="561" y="1576366"/>
                  </a:lnTo>
                  <a:lnTo>
                    <a:pt x="2229" y="1642837"/>
                  </a:lnTo>
                  <a:lnTo>
                    <a:pt x="4981" y="1708495"/>
                  </a:lnTo>
                  <a:lnTo>
                    <a:pt x="8793" y="1773276"/>
                  </a:lnTo>
                  <a:lnTo>
                    <a:pt x="13642" y="1837120"/>
                  </a:lnTo>
                  <a:lnTo>
                    <a:pt x="19505" y="1899966"/>
                  </a:lnTo>
                  <a:lnTo>
                    <a:pt x="26357" y="1961752"/>
                  </a:lnTo>
                  <a:lnTo>
                    <a:pt x="34176" y="2022416"/>
                  </a:lnTo>
                  <a:lnTo>
                    <a:pt x="42938" y="2081898"/>
                  </a:lnTo>
                  <a:lnTo>
                    <a:pt x="52620" y="2140137"/>
                  </a:lnTo>
                  <a:lnTo>
                    <a:pt x="63197" y="2197070"/>
                  </a:lnTo>
                  <a:lnTo>
                    <a:pt x="74648" y="2252636"/>
                  </a:lnTo>
                  <a:lnTo>
                    <a:pt x="86948" y="2306775"/>
                  </a:lnTo>
                  <a:lnTo>
                    <a:pt x="100074" y="2359424"/>
                  </a:lnTo>
                  <a:lnTo>
                    <a:pt x="114003" y="2410523"/>
                  </a:lnTo>
                  <a:lnTo>
                    <a:pt x="128711" y="2460010"/>
                  </a:lnTo>
                  <a:lnTo>
                    <a:pt x="144174" y="2507824"/>
                  </a:lnTo>
                  <a:lnTo>
                    <a:pt x="160370" y="2553904"/>
                  </a:lnTo>
                  <a:lnTo>
                    <a:pt x="177274" y="2598187"/>
                  </a:lnTo>
                  <a:lnTo>
                    <a:pt x="194864" y="2640614"/>
                  </a:lnTo>
                  <a:lnTo>
                    <a:pt x="213116" y="2681122"/>
                  </a:lnTo>
                  <a:lnTo>
                    <a:pt x="232007" y="2719650"/>
                  </a:lnTo>
                  <a:lnTo>
                    <a:pt x="251513" y="2756136"/>
                  </a:lnTo>
                  <a:lnTo>
                    <a:pt x="271611" y="2790521"/>
                  </a:lnTo>
                  <a:lnTo>
                    <a:pt x="292277" y="2822741"/>
                  </a:lnTo>
                  <a:lnTo>
                    <a:pt x="335220" y="2880445"/>
                  </a:lnTo>
                  <a:lnTo>
                    <a:pt x="380155" y="2928758"/>
                  </a:lnTo>
                  <a:lnTo>
                    <a:pt x="426895" y="2967188"/>
                  </a:lnTo>
                  <a:lnTo>
                    <a:pt x="475253" y="2995246"/>
                  </a:lnTo>
                  <a:lnTo>
                    <a:pt x="525041" y="3012441"/>
                  </a:lnTo>
                  <a:lnTo>
                    <a:pt x="576072" y="3018281"/>
                  </a:lnTo>
                  <a:lnTo>
                    <a:pt x="601730" y="3016811"/>
                  </a:lnTo>
                  <a:lnTo>
                    <a:pt x="652163" y="3005232"/>
                  </a:lnTo>
                  <a:lnTo>
                    <a:pt x="701259" y="2982545"/>
                  </a:lnTo>
                  <a:lnTo>
                    <a:pt x="748832" y="2949239"/>
                  </a:lnTo>
                  <a:lnTo>
                    <a:pt x="794693" y="2905806"/>
                  </a:lnTo>
                  <a:lnTo>
                    <a:pt x="838656" y="2852736"/>
                  </a:lnTo>
                  <a:lnTo>
                    <a:pt x="880532" y="2790521"/>
                  </a:lnTo>
                  <a:lnTo>
                    <a:pt x="900630" y="2756136"/>
                  </a:lnTo>
                  <a:lnTo>
                    <a:pt x="920136" y="2719650"/>
                  </a:lnTo>
                  <a:lnTo>
                    <a:pt x="939027" y="2681122"/>
                  </a:lnTo>
                  <a:lnTo>
                    <a:pt x="957279" y="2640614"/>
                  </a:lnTo>
                  <a:lnTo>
                    <a:pt x="974869" y="2598187"/>
                  </a:lnTo>
                  <a:lnTo>
                    <a:pt x="991773" y="2553904"/>
                  </a:lnTo>
                  <a:lnTo>
                    <a:pt x="1007969" y="2507824"/>
                  </a:lnTo>
                  <a:lnTo>
                    <a:pt x="1023432" y="2460010"/>
                  </a:lnTo>
                  <a:lnTo>
                    <a:pt x="1038140" y="2410523"/>
                  </a:lnTo>
                  <a:lnTo>
                    <a:pt x="1052069" y="2359424"/>
                  </a:lnTo>
                  <a:lnTo>
                    <a:pt x="1065195" y="2306775"/>
                  </a:lnTo>
                  <a:lnTo>
                    <a:pt x="1077495" y="2252636"/>
                  </a:lnTo>
                  <a:lnTo>
                    <a:pt x="1088946" y="2197070"/>
                  </a:lnTo>
                  <a:lnTo>
                    <a:pt x="1099523" y="2140137"/>
                  </a:lnTo>
                  <a:lnTo>
                    <a:pt x="1109205" y="2081898"/>
                  </a:lnTo>
                  <a:lnTo>
                    <a:pt x="1117967" y="2022416"/>
                  </a:lnTo>
                  <a:lnTo>
                    <a:pt x="1125786" y="1961752"/>
                  </a:lnTo>
                  <a:lnTo>
                    <a:pt x="1132638" y="1899966"/>
                  </a:lnTo>
                  <a:lnTo>
                    <a:pt x="1138501" y="1837120"/>
                  </a:lnTo>
                  <a:lnTo>
                    <a:pt x="1143350" y="1773276"/>
                  </a:lnTo>
                  <a:lnTo>
                    <a:pt x="1147162" y="1708495"/>
                  </a:lnTo>
                  <a:lnTo>
                    <a:pt x="1149914" y="1642837"/>
                  </a:lnTo>
                  <a:lnTo>
                    <a:pt x="1151582" y="1576366"/>
                  </a:lnTo>
                  <a:lnTo>
                    <a:pt x="1152143" y="1509140"/>
                  </a:lnTo>
                  <a:lnTo>
                    <a:pt x="1151582" y="1441915"/>
                  </a:lnTo>
                  <a:lnTo>
                    <a:pt x="1149914" y="1375444"/>
                  </a:lnTo>
                  <a:lnTo>
                    <a:pt x="1147162" y="1309786"/>
                  </a:lnTo>
                  <a:lnTo>
                    <a:pt x="1143350" y="1245005"/>
                  </a:lnTo>
                  <a:lnTo>
                    <a:pt x="1138501" y="1181161"/>
                  </a:lnTo>
                  <a:lnTo>
                    <a:pt x="1132638" y="1118315"/>
                  </a:lnTo>
                  <a:lnTo>
                    <a:pt x="1125786" y="1056529"/>
                  </a:lnTo>
                  <a:lnTo>
                    <a:pt x="1117967" y="995865"/>
                  </a:lnTo>
                  <a:lnTo>
                    <a:pt x="1109205" y="936383"/>
                  </a:lnTo>
                  <a:lnTo>
                    <a:pt x="1099523" y="878144"/>
                  </a:lnTo>
                  <a:lnTo>
                    <a:pt x="1088946" y="821211"/>
                  </a:lnTo>
                  <a:lnTo>
                    <a:pt x="1077495" y="765645"/>
                  </a:lnTo>
                  <a:lnTo>
                    <a:pt x="1065195" y="711506"/>
                  </a:lnTo>
                  <a:lnTo>
                    <a:pt x="1052069" y="658857"/>
                  </a:lnTo>
                  <a:lnTo>
                    <a:pt x="1038140" y="607758"/>
                  </a:lnTo>
                  <a:lnTo>
                    <a:pt x="1023432" y="558271"/>
                  </a:lnTo>
                  <a:lnTo>
                    <a:pt x="1007969" y="510457"/>
                  </a:lnTo>
                  <a:lnTo>
                    <a:pt x="991773" y="464377"/>
                  </a:lnTo>
                  <a:lnTo>
                    <a:pt x="974869" y="420094"/>
                  </a:lnTo>
                  <a:lnTo>
                    <a:pt x="957279" y="377667"/>
                  </a:lnTo>
                  <a:lnTo>
                    <a:pt x="939027" y="337159"/>
                  </a:lnTo>
                  <a:lnTo>
                    <a:pt x="920136" y="298631"/>
                  </a:lnTo>
                  <a:lnTo>
                    <a:pt x="900630" y="262145"/>
                  </a:lnTo>
                  <a:lnTo>
                    <a:pt x="880532" y="227760"/>
                  </a:lnTo>
                  <a:lnTo>
                    <a:pt x="859866" y="195540"/>
                  </a:lnTo>
                  <a:lnTo>
                    <a:pt x="816923" y="137836"/>
                  </a:lnTo>
                  <a:lnTo>
                    <a:pt x="771988" y="89523"/>
                  </a:lnTo>
                  <a:lnTo>
                    <a:pt x="725248" y="51093"/>
                  </a:lnTo>
                  <a:lnTo>
                    <a:pt x="676890" y="23035"/>
                  </a:lnTo>
                  <a:lnTo>
                    <a:pt x="627102" y="5840"/>
                  </a:lnTo>
                  <a:lnTo>
                    <a:pt x="576072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4" name="object 4"/>
            <p:cNvSpPr/>
            <p:nvPr/>
          </p:nvSpPr>
          <p:spPr>
            <a:xfrm>
              <a:off x="8014716" y="77723"/>
              <a:ext cx="1152525" cy="3018790"/>
            </a:xfrm>
            <a:custGeom>
              <a:avLst/>
              <a:gdLst/>
              <a:ahLst/>
              <a:cxnLst/>
              <a:rect l="l" t="t" r="r" b="b"/>
              <a:pathLst>
                <a:path w="1152525" h="3018790">
                  <a:moveTo>
                    <a:pt x="0" y="1509140"/>
                  </a:moveTo>
                  <a:lnTo>
                    <a:pt x="561" y="1441915"/>
                  </a:lnTo>
                  <a:lnTo>
                    <a:pt x="2229" y="1375444"/>
                  </a:lnTo>
                  <a:lnTo>
                    <a:pt x="4981" y="1309786"/>
                  </a:lnTo>
                  <a:lnTo>
                    <a:pt x="8793" y="1245005"/>
                  </a:lnTo>
                  <a:lnTo>
                    <a:pt x="13642" y="1181161"/>
                  </a:lnTo>
                  <a:lnTo>
                    <a:pt x="19505" y="1118315"/>
                  </a:lnTo>
                  <a:lnTo>
                    <a:pt x="26357" y="1056529"/>
                  </a:lnTo>
                  <a:lnTo>
                    <a:pt x="34176" y="995865"/>
                  </a:lnTo>
                  <a:lnTo>
                    <a:pt x="42938" y="936383"/>
                  </a:lnTo>
                  <a:lnTo>
                    <a:pt x="52620" y="878144"/>
                  </a:lnTo>
                  <a:lnTo>
                    <a:pt x="63197" y="821211"/>
                  </a:lnTo>
                  <a:lnTo>
                    <a:pt x="74648" y="765645"/>
                  </a:lnTo>
                  <a:lnTo>
                    <a:pt x="86948" y="711506"/>
                  </a:lnTo>
                  <a:lnTo>
                    <a:pt x="100074" y="658857"/>
                  </a:lnTo>
                  <a:lnTo>
                    <a:pt x="114003" y="607758"/>
                  </a:lnTo>
                  <a:lnTo>
                    <a:pt x="128711" y="558271"/>
                  </a:lnTo>
                  <a:lnTo>
                    <a:pt x="144174" y="510457"/>
                  </a:lnTo>
                  <a:lnTo>
                    <a:pt x="160370" y="464377"/>
                  </a:lnTo>
                  <a:lnTo>
                    <a:pt x="177274" y="420094"/>
                  </a:lnTo>
                  <a:lnTo>
                    <a:pt x="194864" y="377667"/>
                  </a:lnTo>
                  <a:lnTo>
                    <a:pt x="213116" y="337159"/>
                  </a:lnTo>
                  <a:lnTo>
                    <a:pt x="232007" y="298631"/>
                  </a:lnTo>
                  <a:lnTo>
                    <a:pt x="251513" y="262145"/>
                  </a:lnTo>
                  <a:lnTo>
                    <a:pt x="271611" y="227760"/>
                  </a:lnTo>
                  <a:lnTo>
                    <a:pt x="292277" y="195540"/>
                  </a:lnTo>
                  <a:lnTo>
                    <a:pt x="335220" y="137836"/>
                  </a:lnTo>
                  <a:lnTo>
                    <a:pt x="380155" y="89523"/>
                  </a:lnTo>
                  <a:lnTo>
                    <a:pt x="426895" y="51093"/>
                  </a:lnTo>
                  <a:lnTo>
                    <a:pt x="475253" y="23035"/>
                  </a:lnTo>
                  <a:lnTo>
                    <a:pt x="525041" y="5840"/>
                  </a:lnTo>
                  <a:lnTo>
                    <a:pt x="576072" y="0"/>
                  </a:lnTo>
                  <a:lnTo>
                    <a:pt x="601730" y="1470"/>
                  </a:lnTo>
                  <a:lnTo>
                    <a:pt x="652163" y="13049"/>
                  </a:lnTo>
                  <a:lnTo>
                    <a:pt x="701259" y="35736"/>
                  </a:lnTo>
                  <a:lnTo>
                    <a:pt x="748832" y="69042"/>
                  </a:lnTo>
                  <a:lnTo>
                    <a:pt x="794693" y="112475"/>
                  </a:lnTo>
                  <a:lnTo>
                    <a:pt x="838656" y="165545"/>
                  </a:lnTo>
                  <a:lnTo>
                    <a:pt x="880532" y="227760"/>
                  </a:lnTo>
                  <a:lnTo>
                    <a:pt x="900630" y="262145"/>
                  </a:lnTo>
                  <a:lnTo>
                    <a:pt x="920136" y="298631"/>
                  </a:lnTo>
                  <a:lnTo>
                    <a:pt x="939027" y="337159"/>
                  </a:lnTo>
                  <a:lnTo>
                    <a:pt x="957279" y="377667"/>
                  </a:lnTo>
                  <a:lnTo>
                    <a:pt x="974869" y="420094"/>
                  </a:lnTo>
                  <a:lnTo>
                    <a:pt x="991773" y="464377"/>
                  </a:lnTo>
                  <a:lnTo>
                    <a:pt x="1007969" y="510457"/>
                  </a:lnTo>
                  <a:lnTo>
                    <a:pt x="1023432" y="558271"/>
                  </a:lnTo>
                  <a:lnTo>
                    <a:pt x="1038140" y="607758"/>
                  </a:lnTo>
                  <a:lnTo>
                    <a:pt x="1052069" y="658857"/>
                  </a:lnTo>
                  <a:lnTo>
                    <a:pt x="1065195" y="711506"/>
                  </a:lnTo>
                  <a:lnTo>
                    <a:pt x="1077495" y="765645"/>
                  </a:lnTo>
                  <a:lnTo>
                    <a:pt x="1088946" y="821211"/>
                  </a:lnTo>
                  <a:lnTo>
                    <a:pt x="1099523" y="878144"/>
                  </a:lnTo>
                  <a:lnTo>
                    <a:pt x="1109205" y="936383"/>
                  </a:lnTo>
                  <a:lnTo>
                    <a:pt x="1117967" y="995865"/>
                  </a:lnTo>
                  <a:lnTo>
                    <a:pt x="1125786" y="1056529"/>
                  </a:lnTo>
                  <a:lnTo>
                    <a:pt x="1132638" y="1118315"/>
                  </a:lnTo>
                  <a:lnTo>
                    <a:pt x="1138501" y="1181161"/>
                  </a:lnTo>
                  <a:lnTo>
                    <a:pt x="1143350" y="1245005"/>
                  </a:lnTo>
                  <a:lnTo>
                    <a:pt x="1147162" y="1309786"/>
                  </a:lnTo>
                  <a:lnTo>
                    <a:pt x="1149914" y="1375444"/>
                  </a:lnTo>
                  <a:lnTo>
                    <a:pt x="1151582" y="1441915"/>
                  </a:lnTo>
                  <a:lnTo>
                    <a:pt x="1152143" y="1509140"/>
                  </a:lnTo>
                  <a:lnTo>
                    <a:pt x="1151582" y="1576366"/>
                  </a:lnTo>
                  <a:lnTo>
                    <a:pt x="1149914" y="1642837"/>
                  </a:lnTo>
                  <a:lnTo>
                    <a:pt x="1147162" y="1708495"/>
                  </a:lnTo>
                  <a:lnTo>
                    <a:pt x="1143350" y="1773276"/>
                  </a:lnTo>
                  <a:lnTo>
                    <a:pt x="1138501" y="1837120"/>
                  </a:lnTo>
                  <a:lnTo>
                    <a:pt x="1132638" y="1899966"/>
                  </a:lnTo>
                  <a:lnTo>
                    <a:pt x="1125786" y="1961752"/>
                  </a:lnTo>
                  <a:lnTo>
                    <a:pt x="1117967" y="2022416"/>
                  </a:lnTo>
                  <a:lnTo>
                    <a:pt x="1109205" y="2081898"/>
                  </a:lnTo>
                  <a:lnTo>
                    <a:pt x="1099523" y="2140137"/>
                  </a:lnTo>
                  <a:lnTo>
                    <a:pt x="1088946" y="2197070"/>
                  </a:lnTo>
                  <a:lnTo>
                    <a:pt x="1077495" y="2252636"/>
                  </a:lnTo>
                  <a:lnTo>
                    <a:pt x="1065195" y="2306775"/>
                  </a:lnTo>
                  <a:lnTo>
                    <a:pt x="1052069" y="2359424"/>
                  </a:lnTo>
                  <a:lnTo>
                    <a:pt x="1038140" y="2410523"/>
                  </a:lnTo>
                  <a:lnTo>
                    <a:pt x="1023432" y="2460010"/>
                  </a:lnTo>
                  <a:lnTo>
                    <a:pt x="1007969" y="2507824"/>
                  </a:lnTo>
                  <a:lnTo>
                    <a:pt x="991773" y="2553904"/>
                  </a:lnTo>
                  <a:lnTo>
                    <a:pt x="974869" y="2598187"/>
                  </a:lnTo>
                  <a:lnTo>
                    <a:pt x="957279" y="2640614"/>
                  </a:lnTo>
                  <a:lnTo>
                    <a:pt x="939027" y="2681122"/>
                  </a:lnTo>
                  <a:lnTo>
                    <a:pt x="920136" y="2719650"/>
                  </a:lnTo>
                  <a:lnTo>
                    <a:pt x="900630" y="2756136"/>
                  </a:lnTo>
                  <a:lnTo>
                    <a:pt x="880532" y="2790521"/>
                  </a:lnTo>
                  <a:lnTo>
                    <a:pt x="859866" y="2822741"/>
                  </a:lnTo>
                  <a:lnTo>
                    <a:pt x="816923" y="2880445"/>
                  </a:lnTo>
                  <a:lnTo>
                    <a:pt x="771988" y="2928758"/>
                  </a:lnTo>
                  <a:lnTo>
                    <a:pt x="725248" y="2967188"/>
                  </a:lnTo>
                  <a:lnTo>
                    <a:pt x="676890" y="2995246"/>
                  </a:lnTo>
                  <a:lnTo>
                    <a:pt x="627102" y="3012441"/>
                  </a:lnTo>
                  <a:lnTo>
                    <a:pt x="576072" y="3018281"/>
                  </a:lnTo>
                  <a:lnTo>
                    <a:pt x="550413" y="3016811"/>
                  </a:lnTo>
                  <a:lnTo>
                    <a:pt x="499980" y="3005232"/>
                  </a:lnTo>
                  <a:lnTo>
                    <a:pt x="450884" y="2982545"/>
                  </a:lnTo>
                  <a:lnTo>
                    <a:pt x="403311" y="2949239"/>
                  </a:lnTo>
                  <a:lnTo>
                    <a:pt x="357450" y="2905806"/>
                  </a:lnTo>
                  <a:lnTo>
                    <a:pt x="313487" y="2852736"/>
                  </a:lnTo>
                  <a:lnTo>
                    <a:pt x="271611" y="2790521"/>
                  </a:lnTo>
                  <a:lnTo>
                    <a:pt x="251513" y="2756136"/>
                  </a:lnTo>
                  <a:lnTo>
                    <a:pt x="232007" y="2719650"/>
                  </a:lnTo>
                  <a:lnTo>
                    <a:pt x="213116" y="2681122"/>
                  </a:lnTo>
                  <a:lnTo>
                    <a:pt x="194864" y="2640614"/>
                  </a:lnTo>
                  <a:lnTo>
                    <a:pt x="177274" y="2598187"/>
                  </a:lnTo>
                  <a:lnTo>
                    <a:pt x="160370" y="2553904"/>
                  </a:lnTo>
                  <a:lnTo>
                    <a:pt x="144174" y="2507824"/>
                  </a:lnTo>
                  <a:lnTo>
                    <a:pt x="128711" y="2460010"/>
                  </a:lnTo>
                  <a:lnTo>
                    <a:pt x="114003" y="2410523"/>
                  </a:lnTo>
                  <a:lnTo>
                    <a:pt x="100074" y="2359424"/>
                  </a:lnTo>
                  <a:lnTo>
                    <a:pt x="86948" y="2306775"/>
                  </a:lnTo>
                  <a:lnTo>
                    <a:pt x="74648" y="2252636"/>
                  </a:lnTo>
                  <a:lnTo>
                    <a:pt x="63197" y="2197070"/>
                  </a:lnTo>
                  <a:lnTo>
                    <a:pt x="52620" y="2140137"/>
                  </a:lnTo>
                  <a:lnTo>
                    <a:pt x="42938" y="2081898"/>
                  </a:lnTo>
                  <a:lnTo>
                    <a:pt x="34176" y="2022416"/>
                  </a:lnTo>
                  <a:lnTo>
                    <a:pt x="26357" y="1961752"/>
                  </a:lnTo>
                  <a:lnTo>
                    <a:pt x="19505" y="1899966"/>
                  </a:lnTo>
                  <a:lnTo>
                    <a:pt x="13642" y="1837120"/>
                  </a:lnTo>
                  <a:lnTo>
                    <a:pt x="8793" y="1773276"/>
                  </a:lnTo>
                  <a:lnTo>
                    <a:pt x="4981" y="1708495"/>
                  </a:lnTo>
                  <a:lnTo>
                    <a:pt x="2229" y="1642837"/>
                  </a:lnTo>
                  <a:lnTo>
                    <a:pt x="561" y="1576366"/>
                  </a:lnTo>
                  <a:lnTo>
                    <a:pt x="0" y="150914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3208211" y="1150906"/>
            <a:ext cx="2863215" cy="1793081"/>
            <a:chOff x="4277614" y="391540"/>
            <a:chExt cx="3817620" cy="2390775"/>
          </a:xfrm>
        </p:grpSpPr>
        <p:sp>
          <p:nvSpPr>
            <p:cNvPr id="6" name="object 6"/>
            <p:cNvSpPr/>
            <p:nvPr/>
          </p:nvSpPr>
          <p:spPr>
            <a:xfrm>
              <a:off x="4283964" y="397890"/>
              <a:ext cx="1143000" cy="2378075"/>
            </a:xfrm>
            <a:custGeom>
              <a:avLst/>
              <a:gdLst/>
              <a:ahLst/>
              <a:cxnLst/>
              <a:rect l="l" t="t" r="r" b="b"/>
              <a:pathLst>
                <a:path w="1143000" h="2378075">
                  <a:moveTo>
                    <a:pt x="0" y="1188974"/>
                  </a:moveTo>
                  <a:lnTo>
                    <a:pt x="792" y="1125822"/>
                  </a:lnTo>
                  <a:lnTo>
                    <a:pt x="3142" y="1063531"/>
                  </a:lnTo>
                  <a:lnTo>
                    <a:pt x="7012" y="1002180"/>
                  </a:lnTo>
                  <a:lnTo>
                    <a:pt x="12360" y="941853"/>
                  </a:lnTo>
                  <a:lnTo>
                    <a:pt x="19148" y="882632"/>
                  </a:lnTo>
                  <a:lnTo>
                    <a:pt x="27336" y="824598"/>
                  </a:lnTo>
                  <a:lnTo>
                    <a:pt x="36885" y="767834"/>
                  </a:lnTo>
                  <a:lnTo>
                    <a:pt x="47755" y="712422"/>
                  </a:lnTo>
                  <a:lnTo>
                    <a:pt x="59907" y="658444"/>
                  </a:lnTo>
                  <a:lnTo>
                    <a:pt x="73300" y="605983"/>
                  </a:lnTo>
                  <a:lnTo>
                    <a:pt x="87896" y="555120"/>
                  </a:lnTo>
                  <a:lnTo>
                    <a:pt x="103656" y="505937"/>
                  </a:lnTo>
                  <a:lnTo>
                    <a:pt x="120538" y="458517"/>
                  </a:lnTo>
                  <a:lnTo>
                    <a:pt x="138505" y="412942"/>
                  </a:lnTo>
                  <a:lnTo>
                    <a:pt x="157516" y="369294"/>
                  </a:lnTo>
                  <a:lnTo>
                    <a:pt x="177533" y="327654"/>
                  </a:lnTo>
                  <a:lnTo>
                    <a:pt x="198514" y="288106"/>
                  </a:lnTo>
                  <a:lnTo>
                    <a:pt x="220422" y="250731"/>
                  </a:lnTo>
                  <a:lnTo>
                    <a:pt x="243216" y="215612"/>
                  </a:lnTo>
                  <a:lnTo>
                    <a:pt x="266857" y="182830"/>
                  </a:lnTo>
                  <a:lnTo>
                    <a:pt x="291305" y="152468"/>
                  </a:lnTo>
                  <a:lnTo>
                    <a:pt x="342466" y="99332"/>
                  </a:lnTo>
                  <a:lnTo>
                    <a:pt x="396382" y="56859"/>
                  </a:lnTo>
                  <a:lnTo>
                    <a:pt x="452737" y="25709"/>
                  </a:lnTo>
                  <a:lnTo>
                    <a:pt x="511215" y="6536"/>
                  </a:lnTo>
                  <a:lnTo>
                    <a:pt x="571500" y="0"/>
                  </a:lnTo>
                  <a:lnTo>
                    <a:pt x="601848" y="1647"/>
                  </a:lnTo>
                  <a:lnTo>
                    <a:pt x="661269" y="14584"/>
                  </a:lnTo>
                  <a:lnTo>
                    <a:pt x="718725" y="39828"/>
                  </a:lnTo>
                  <a:lnTo>
                    <a:pt x="773900" y="76721"/>
                  </a:lnTo>
                  <a:lnTo>
                    <a:pt x="826478" y="124608"/>
                  </a:lnTo>
                  <a:lnTo>
                    <a:pt x="876142" y="182830"/>
                  </a:lnTo>
                  <a:lnTo>
                    <a:pt x="899783" y="215612"/>
                  </a:lnTo>
                  <a:lnTo>
                    <a:pt x="922577" y="250731"/>
                  </a:lnTo>
                  <a:lnTo>
                    <a:pt x="944485" y="288106"/>
                  </a:lnTo>
                  <a:lnTo>
                    <a:pt x="965466" y="327654"/>
                  </a:lnTo>
                  <a:lnTo>
                    <a:pt x="985483" y="369294"/>
                  </a:lnTo>
                  <a:lnTo>
                    <a:pt x="1004494" y="412942"/>
                  </a:lnTo>
                  <a:lnTo>
                    <a:pt x="1022461" y="458517"/>
                  </a:lnTo>
                  <a:lnTo>
                    <a:pt x="1039343" y="505937"/>
                  </a:lnTo>
                  <a:lnTo>
                    <a:pt x="1055103" y="555120"/>
                  </a:lnTo>
                  <a:lnTo>
                    <a:pt x="1069699" y="605983"/>
                  </a:lnTo>
                  <a:lnTo>
                    <a:pt x="1083092" y="658444"/>
                  </a:lnTo>
                  <a:lnTo>
                    <a:pt x="1095244" y="712422"/>
                  </a:lnTo>
                  <a:lnTo>
                    <a:pt x="1106114" y="767834"/>
                  </a:lnTo>
                  <a:lnTo>
                    <a:pt x="1115663" y="824598"/>
                  </a:lnTo>
                  <a:lnTo>
                    <a:pt x="1123851" y="882632"/>
                  </a:lnTo>
                  <a:lnTo>
                    <a:pt x="1130639" y="941853"/>
                  </a:lnTo>
                  <a:lnTo>
                    <a:pt x="1135987" y="1002180"/>
                  </a:lnTo>
                  <a:lnTo>
                    <a:pt x="1139857" y="1063531"/>
                  </a:lnTo>
                  <a:lnTo>
                    <a:pt x="1142207" y="1125822"/>
                  </a:lnTo>
                  <a:lnTo>
                    <a:pt x="1143000" y="1188974"/>
                  </a:lnTo>
                  <a:lnTo>
                    <a:pt x="1142207" y="1252125"/>
                  </a:lnTo>
                  <a:lnTo>
                    <a:pt x="1139857" y="1314416"/>
                  </a:lnTo>
                  <a:lnTo>
                    <a:pt x="1135987" y="1375767"/>
                  </a:lnTo>
                  <a:lnTo>
                    <a:pt x="1130639" y="1436094"/>
                  </a:lnTo>
                  <a:lnTo>
                    <a:pt x="1123851" y="1495315"/>
                  </a:lnTo>
                  <a:lnTo>
                    <a:pt x="1115663" y="1553349"/>
                  </a:lnTo>
                  <a:lnTo>
                    <a:pt x="1106114" y="1610113"/>
                  </a:lnTo>
                  <a:lnTo>
                    <a:pt x="1095244" y="1665525"/>
                  </a:lnTo>
                  <a:lnTo>
                    <a:pt x="1083092" y="1719503"/>
                  </a:lnTo>
                  <a:lnTo>
                    <a:pt x="1069699" y="1771964"/>
                  </a:lnTo>
                  <a:lnTo>
                    <a:pt x="1055103" y="1822827"/>
                  </a:lnTo>
                  <a:lnTo>
                    <a:pt x="1039343" y="1872010"/>
                  </a:lnTo>
                  <a:lnTo>
                    <a:pt x="1022461" y="1919430"/>
                  </a:lnTo>
                  <a:lnTo>
                    <a:pt x="1004494" y="1965005"/>
                  </a:lnTo>
                  <a:lnTo>
                    <a:pt x="985483" y="2008653"/>
                  </a:lnTo>
                  <a:lnTo>
                    <a:pt x="965466" y="2050293"/>
                  </a:lnTo>
                  <a:lnTo>
                    <a:pt x="944485" y="2089841"/>
                  </a:lnTo>
                  <a:lnTo>
                    <a:pt x="922577" y="2127216"/>
                  </a:lnTo>
                  <a:lnTo>
                    <a:pt x="899783" y="2162335"/>
                  </a:lnTo>
                  <a:lnTo>
                    <a:pt x="876142" y="2195117"/>
                  </a:lnTo>
                  <a:lnTo>
                    <a:pt x="851694" y="2225479"/>
                  </a:lnTo>
                  <a:lnTo>
                    <a:pt x="800533" y="2278615"/>
                  </a:lnTo>
                  <a:lnTo>
                    <a:pt x="746617" y="2321088"/>
                  </a:lnTo>
                  <a:lnTo>
                    <a:pt x="690262" y="2352238"/>
                  </a:lnTo>
                  <a:lnTo>
                    <a:pt x="631784" y="2371411"/>
                  </a:lnTo>
                  <a:lnTo>
                    <a:pt x="571500" y="2377948"/>
                  </a:lnTo>
                  <a:lnTo>
                    <a:pt x="541151" y="2376300"/>
                  </a:lnTo>
                  <a:lnTo>
                    <a:pt x="481730" y="2363363"/>
                  </a:lnTo>
                  <a:lnTo>
                    <a:pt x="424274" y="2338119"/>
                  </a:lnTo>
                  <a:lnTo>
                    <a:pt x="369099" y="2301226"/>
                  </a:lnTo>
                  <a:lnTo>
                    <a:pt x="316521" y="2253339"/>
                  </a:lnTo>
                  <a:lnTo>
                    <a:pt x="266857" y="2195117"/>
                  </a:lnTo>
                  <a:lnTo>
                    <a:pt x="243216" y="2162335"/>
                  </a:lnTo>
                  <a:lnTo>
                    <a:pt x="220422" y="2127216"/>
                  </a:lnTo>
                  <a:lnTo>
                    <a:pt x="198514" y="2089841"/>
                  </a:lnTo>
                  <a:lnTo>
                    <a:pt x="177533" y="2050293"/>
                  </a:lnTo>
                  <a:lnTo>
                    <a:pt x="157516" y="2008653"/>
                  </a:lnTo>
                  <a:lnTo>
                    <a:pt x="138505" y="1965005"/>
                  </a:lnTo>
                  <a:lnTo>
                    <a:pt x="120538" y="1919430"/>
                  </a:lnTo>
                  <a:lnTo>
                    <a:pt x="103656" y="1872010"/>
                  </a:lnTo>
                  <a:lnTo>
                    <a:pt x="87896" y="1822827"/>
                  </a:lnTo>
                  <a:lnTo>
                    <a:pt x="73300" y="1771964"/>
                  </a:lnTo>
                  <a:lnTo>
                    <a:pt x="59907" y="1719503"/>
                  </a:lnTo>
                  <a:lnTo>
                    <a:pt x="47755" y="1665525"/>
                  </a:lnTo>
                  <a:lnTo>
                    <a:pt x="36885" y="1610113"/>
                  </a:lnTo>
                  <a:lnTo>
                    <a:pt x="27336" y="1553349"/>
                  </a:lnTo>
                  <a:lnTo>
                    <a:pt x="19148" y="1495315"/>
                  </a:lnTo>
                  <a:lnTo>
                    <a:pt x="12360" y="1436094"/>
                  </a:lnTo>
                  <a:lnTo>
                    <a:pt x="7012" y="1375767"/>
                  </a:lnTo>
                  <a:lnTo>
                    <a:pt x="3142" y="1314416"/>
                  </a:lnTo>
                  <a:lnTo>
                    <a:pt x="792" y="1252125"/>
                  </a:lnTo>
                  <a:lnTo>
                    <a:pt x="0" y="1188974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7" name="object 7"/>
            <p:cNvSpPr/>
            <p:nvPr/>
          </p:nvSpPr>
          <p:spPr>
            <a:xfrm>
              <a:off x="4826000" y="1320927"/>
              <a:ext cx="3268979" cy="756920"/>
            </a:xfrm>
            <a:custGeom>
              <a:avLst/>
              <a:gdLst/>
              <a:ahLst/>
              <a:cxnLst/>
              <a:rect l="l" t="t" r="r" b="b"/>
              <a:pathLst>
                <a:path w="3268979" h="756919">
                  <a:moveTo>
                    <a:pt x="127478" y="139429"/>
                  </a:moveTo>
                  <a:lnTo>
                    <a:pt x="81811" y="173870"/>
                  </a:lnTo>
                  <a:lnTo>
                    <a:pt x="145287" y="247396"/>
                  </a:lnTo>
                  <a:lnTo>
                    <a:pt x="216915" y="317373"/>
                  </a:lnTo>
                  <a:lnTo>
                    <a:pt x="292480" y="382270"/>
                  </a:lnTo>
                  <a:lnTo>
                    <a:pt x="371855" y="441833"/>
                  </a:lnTo>
                  <a:lnTo>
                    <a:pt x="454660" y="496188"/>
                  </a:lnTo>
                  <a:lnTo>
                    <a:pt x="540765" y="545338"/>
                  </a:lnTo>
                  <a:lnTo>
                    <a:pt x="629920" y="589407"/>
                  </a:lnTo>
                  <a:lnTo>
                    <a:pt x="722122" y="628269"/>
                  </a:lnTo>
                  <a:lnTo>
                    <a:pt x="816737" y="661924"/>
                  </a:lnTo>
                  <a:lnTo>
                    <a:pt x="913891" y="690499"/>
                  </a:lnTo>
                  <a:lnTo>
                    <a:pt x="1013333" y="713994"/>
                  </a:lnTo>
                  <a:lnTo>
                    <a:pt x="1114805" y="732282"/>
                  </a:lnTo>
                  <a:lnTo>
                    <a:pt x="1218184" y="745489"/>
                  </a:lnTo>
                  <a:lnTo>
                    <a:pt x="1323213" y="753618"/>
                  </a:lnTo>
                  <a:lnTo>
                    <a:pt x="1429639" y="756665"/>
                  </a:lnTo>
                  <a:lnTo>
                    <a:pt x="1537335" y="754761"/>
                  </a:lnTo>
                  <a:lnTo>
                    <a:pt x="1646047" y="747649"/>
                  </a:lnTo>
                  <a:lnTo>
                    <a:pt x="1755648" y="735584"/>
                  </a:lnTo>
                  <a:lnTo>
                    <a:pt x="1865883" y="718438"/>
                  </a:lnTo>
                  <a:lnTo>
                    <a:pt x="1960716" y="699515"/>
                  </a:lnTo>
                  <a:lnTo>
                    <a:pt x="1428496" y="699515"/>
                  </a:lnTo>
                  <a:lnTo>
                    <a:pt x="1324864" y="696468"/>
                  </a:lnTo>
                  <a:lnTo>
                    <a:pt x="1222628" y="688594"/>
                  </a:lnTo>
                  <a:lnTo>
                    <a:pt x="1122172" y="675513"/>
                  </a:lnTo>
                  <a:lnTo>
                    <a:pt x="1023492" y="657733"/>
                  </a:lnTo>
                  <a:lnTo>
                    <a:pt x="926973" y="635000"/>
                  </a:lnTo>
                  <a:lnTo>
                    <a:pt x="832865" y="607187"/>
                  </a:lnTo>
                  <a:lnTo>
                    <a:pt x="741172" y="574548"/>
                  </a:lnTo>
                  <a:lnTo>
                    <a:pt x="652145" y="536828"/>
                  </a:lnTo>
                  <a:lnTo>
                    <a:pt x="566038" y="494157"/>
                  </a:lnTo>
                  <a:lnTo>
                    <a:pt x="482980" y="446532"/>
                  </a:lnTo>
                  <a:lnTo>
                    <a:pt x="403351" y="394081"/>
                  </a:lnTo>
                  <a:lnTo>
                    <a:pt x="326898" y="336550"/>
                  </a:lnTo>
                  <a:lnTo>
                    <a:pt x="254253" y="274065"/>
                  </a:lnTo>
                  <a:lnTo>
                    <a:pt x="185292" y="206501"/>
                  </a:lnTo>
                  <a:lnTo>
                    <a:pt x="127478" y="139429"/>
                  </a:lnTo>
                  <a:close/>
                </a:path>
                <a:path w="3268979" h="756919">
                  <a:moveTo>
                    <a:pt x="3233166" y="0"/>
                  </a:moveTo>
                  <a:lnTo>
                    <a:pt x="3133090" y="80772"/>
                  </a:lnTo>
                  <a:lnTo>
                    <a:pt x="3031998" y="155956"/>
                  </a:lnTo>
                  <a:lnTo>
                    <a:pt x="2929254" y="226313"/>
                  </a:lnTo>
                  <a:lnTo>
                    <a:pt x="2825115" y="291846"/>
                  </a:lnTo>
                  <a:lnTo>
                    <a:pt x="2719704" y="352551"/>
                  </a:lnTo>
                  <a:lnTo>
                    <a:pt x="2613152" y="408305"/>
                  </a:lnTo>
                  <a:lnTo>
                    <a:pt x="2505964" y="459232"/>
                  </a:lnTo>
                  <a:lnTo>
                    <a:pt x="2397886" y="505460"/>
                  </a:lnTo>
                  <a:lnTo>
                    <a:pt x="2289302" y="546608"/>
                  </a:lnTo>
                  <a:lnTo>
                    <a:pt x="2180590" y="582930"/>
                  </a:lnTo>
                  <a:lnTo>
                    <a:pt x="2071751" y="614299"/>
                  </a:lnTo>
                  <a:lnTo>
                    <a:pt x="1963166" y="640842"/>
                  </a:lnTo>
                  <a:lnTo>
                    <a:pt x="1854707" y="662305"/>
                  </a:lnTo>
                  <a:lnTo>
                    <a:pt x="1746757" y="679069"/>
                  </a:lnTo>
                  <a:lnTo>
                    <a:pt x="1639824" y="690880"/>
                  </a:lnTo>
                  <a:lnTo>
                    <a:pt x="1533652" y="697611"/>
                  </a:lnTo>
                  <a:lnTo>
                    <a:pt x="1428496" y="699515"/>
                  </a:lnTo>
                  <a:lnTo>
                    <a:pt x="1960716" y="699515"/>
                  </a:lnTo>
                  <a:lnTo>
                    <a:pt x="2087626" y="669289"/>
                  </a:lnTo>
                  <a:lnTo>
                    <a:pt x="2198624" y="637032"/>
                  </a:lnTo>
                  <a:lnTo>
                    <a:pt x="2309622" y="600075"/>
                  </a:lnTo>
                  <a:lnTo>
                    <a:pt x="2420366" y="557911"/>
                  </a:lnTo>
                  <a:lnTo>
                    <a:pt x="2530348" y="510921"/>
                  </a:lnTo>
                  <a:lnTo>
                    <a:pt x="2639695" y="458977"/>
                  </a:lnTo>
                  <a:lnTo>
                    <a:pt x="2748279" y="402082"/>
                  </a:lnTo>
                  <a:lnTo>
                    <a:pt x="2855595" y="340233"/>
                  </a:lnTo>
                  <a:lnTo>
                    <a:pt x="2961640" y="273558"/>
                  </a:lnTo>
                  <a:lnTo>
                    <a:pt x="3066160" y="201802"/>
                  </a:lnTo>
                  <a:lnTo>
                    <a:pt x="3168904" y="125222"/>
                  </a:lnTo>
                  <a:lnTo>
                    <a:pt x="3268979" y="44450"/>
                  </a:lnTo>
                  <a:lnTo>
                    <a:pt x="3233166" y="0"/>
                  </a:lnTo>
                  <a:close/>
                </a:path>
                <a:path w="3268979" h="756919">
                  <a:moveTo>
                    <a:pt x="0" y="20827"/>
                  </a:moveTo>
                  <a:lnTo>
                    <a:pt x="34671" y="209423"/>
                  </a:lnTo>
                  <a:lnTo>
                    <a:pt x="81811" y="173870"/>
                  </a:lnTo>
                  <a:lnTo>
                    <a:pt x="64262" y="153543"/>
                  </a:lnTo>
                  <a:lnTo>
                    <a:pt x="107569" y="116332"/>
                  </a:lnTo>
                  <a:lnTo>
                    <a:pt x="158105" y="116332"/>
                  </a:lnTo>
                  <a:lnTo>
                    <a:pt x="171576" y="106172"/>
                  </a:lnTo>
                  <a:lnTo>
                    <a:pt x="0" y="20827"/>
                  </a:lnTo>
                  <a:close/>
                </a:path>
                <a:path w="3268979" h="756919">
                  <a:moveTo>
                    <a:pt x="107569" y="116332"/>
                  </a:moveTo>
                  <a:lnTo>
                    <a:pt x="64262" y="153543"/>
                  </a:lnTo>
                  <a:lnTo>
                    <a:pt x="81811" y="173870"/>
                  </a:lnTo>
                  <a:lnTo>
                    <a:pt x="127478" y="139429"/>
                  </a:lnTo>
                  <a:lnTo>
                    <a:pt x="107569" y="116332"/>
                  </a:lnTo>
                  <a:close/>
                </a:path>
                <a:path w="3268979" h="756919">
                  <a:moveTo>
                    <a:pt x="158105" y="116332"/>
                  </a:moveTo>
                  <a:lnTo>
                    <a:pt x="107569" y="116332"/>
                  </a:lnTo>
                  <a:lnTo>
                    <a:pt x="127478" y="139429"/>
                  </a:lnTo>
                  <a:lnTo>
                    <a:pt x="158105" y="116332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369601" y="214222"/>
            <a:ext cx="7401246" cy="625652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>
              <a:spcBef>
                <a:spcPts val="79"/>
              </a:spcBef>
            </a:pPr>
            <a:r>
              <a:rPr lang="en-US" sz="4000" spc="-203" dirty="0">
                <a:solidFill>
                  <a:srgbClr val="C00000"/>
                </a:solidFill>
                <a:latin typeface="Cambria" panose="02040503050406030204" pitchFamily="18" charset="0"/>
              </a:rPr>
              <a:t>Recall: </a:t>
            </a:r>
            <a:r>
              <a:rPr sz="4000" spc="-203" dirty="0">
                <a:solidFill>
                  <a:srgbClr val="C00000"/>
                </a:solidFill>
                <a:latin typeface="Cambria" panose="02040503050406030204" pitchFamily="18" charset="0"/>
              </a:rPr>
              <a:t>One</a:t>
            </a:r>
            <a:r>
              <a:rPr lang="en-US" sz="4000" spc="-143" dirty="0">
                <a:solidFill>
                  <a:srgbClr val="C00000"/>
                </a:solidFill>
                <a:latin typeface="Cambria" panose="02040503050406030204" pitchFamily="18" charset="0"/>
              </a:rPr>
              <a:t>-</a:t>
            </a:r>
            <a:r>
              <a:rPr sz="4000" spc="-244" dirty="0">
                <a:solidFill>
                  <a:srgbClr val="C00000"/>
                </a:solidFill>
                <a:latin typeface="Cambria" panose="02040503050406030204" pitchFamily="18" charset="0"/>
              </a:rPr>
              <a:t>Way</a:t>
            </a:r>
            <a:r>
              <a:rPr sz="4000" spc="-153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sz="4000" spc="-120" dirty="0">
                <a:solidFill>
                  <a:srgbClr val="C00000"/>
                </a:solidFill>
                <a:latin typeface="Cambria" panose="02040503050406030204" pitchFamily="18" charset="0"/>
              </a:rPr>
              <a:t>Functions</a:t>
            </a:r>
            <a:endParaRPr sz="40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24726" y="1582912"/>
            <a:ext cx="102394" cy="241892"/>
          </a:xfrm>
          <a:prstGeom prst="rect">
            <a:avLst/>
          </a:prstGeom>
        </p:spPr>
        <p:txBody>
          <a:bodyPr vert="horz" wrap="square" lIns="0" tIns="10953" rIns="0" bIns="0" rtlCol="0">
            <a:spAutoFit/>
          </a:bodyPr>
          <a:lstStyle/>
          <a:p>
            <a:pPr marL="9525">
              <a:spcBef>
                <a:spcPts val="86"/>
              </a:spcBef>
            </a:pPr>
            <a:r>
              <a:rPr sz="1500" spc="-56" dirty="0">
                <a:latin typeface="Arial"/>
                <a:cs typeface="Arial"/>
              </a:rPr>
              <a:t>x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744467" y="1650396"/>
            <a:ext cx="2263140" cy="397193"/>
            <a:chOff x="4992623" y="1057528"/>
            <a:chExt cx="3017520" cy="529590"/>
          </a:xfrm>
        </p:grpSpPr>
        <p:sp>
          <p:nvSpPr>
            <p:cNvPr id="11" name="object 11"/>
            <p:cNvSpPr/>
            <p:nvPr/>
          </p:nvSpPr>
          <p:spPr>
            <a:xfrm>
              <a:off x="4992623" y="1057528"/>
              <a:ext cx="3017520" cy="171450"/>
            </a:xfrm>
            <a:custGeom>
              <a:avLst/>
              <a:gdLst/>
              <a:ahLst/>
              <a:cxnLst/>
              <a:rect l="l" t="t" r="r" b="b"/>
              <a:pathLst>
                <a:path w="3017520" h="171450">
                  <a:moveTo>
                    <a:pt x="2846070" y="0"/>
                  </a:moveTo>
                  <a:lnTo>
                    <a:pt x="2846070" y="171450"/>
                  </a:lnTo>
                  <a:lnTo>
                    <a:pt x="2960370" y="114300"/>
                  </a:lnTo>
                  <a:lnTo>
                    <a:pt x="2874645" y="114300"/>
                  </a:lnTo>
                  <a:lnTo>
                    <a:pt x="2874645" y="57150"/>
                  </a:lnTo>
                  <a:lnTo>
                    <a:pt x="2960370" y="57150"/>
                  </a:lnTo>
                  <a:lnTo>
                    <a:pt x="2846070" y="0"/>
                  </a:lnTo>
                  <a:close/>
                </a:path>
                <a:path w="3017520" h="171450">
                  <a:moveTo>
                    <a:pt x="2846070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2846070" y="114300"/>
                  </a:lnTo>
                  <a:lnTo>
                    <a:pt x="2846070" y="57150"/>
                  </a:lnTo>
                  <a:close/>
                </a:path>
                <a:path w="3017520" h="171450">
                  <a:moveTo>
                    <a:pt x="2960370" y="57150"/>
                  </a:moveTo>
                  <a:lnTo>
                    <a:pt x="2874645" y="57150"/>
                  </a:lnTo>
                  <a:lnTo>
                    <a:pt x="2874645" y="114300"/>
                  </a:lnTo>
                  <a:lnTo>
                    <a:pt x="2960370" y="114300"/>
                  </a:lnTo>
                  <a:lnTo>
                    <a:pt x="3017520" y="85725"/>
                  </a:lnTo>
                  <a:lnTo>
                    <a:pt x="2960370" y="57150"/>
                  </a:lnTo>
                  <a:close/>
                </a:path>
              </a:pathLst>
            </a:custGeom>
            <a:solidFill>
              <a:srgbClr val="339933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2" name="object 12"/>
            <p:cNvSpPr/>
            <p:nvPr/>
          </p:nvSpPr>
          <p:spPr>
            <a:xfrm>
              <a:off x="5052059" y="1507997"/>
              <a:ext cx="82550" cy="79375"/>
            </a:xfrm>
            <a:custGeom>
              <a:avLst/>
              <a:gdLst/>
              <a:ahLst/>
              <a:cxnLst/>
              <a:rect l="l" t="t" r="r" b="b"/>
              <a:pathLst>
                <a:path w="82550" h="79375">
                  <a:moveTo>
                    <a:pt x="32257" y="0"/>
                  </a:moveTo>
                  <a:lnTo>
                    <a:pt x="0" y="78866"/>
                  </a:lnTo>
                  <a:lnTo>
                    <a:pt x="82423" y="57403"/>
                  </a:lnTo>
                  <a:lnTo>
                    <a:pt x="322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048661" y="1570149"/>
            <a:ext cx="276225" cy="241892"/>
          </a:xfrm>
          <a:prstGeom prst="rect">
            <a:avLst/>
          </a:prstGeom>
        </p:spPr>
        <p:txBody>
          <a:bodyPr vert="horz" wrap="square" lIns="0" tIns="10953" rIns="0" bIns="0" rtlCol="0">
            <a:spAutoFit/>
          </a:bodyPr>
          <a:lstStyle/>
          <a:p>
            <a:pPr marL="9525">
              <a:spcBef>
                <a:spcPts val="86"/>
              </a:spcBef>
            </a:pPr>
            <a:r>
              <a:rPr sz="1500" spc="-30" dirty="0">
                <a:latin typeface="Arial"/>
                <a:cs typeface="Arial"/>
              </a:rPr>
              <a:t>f(x)</a:t>
            </a:r>
            <a:endParaRPr sz="15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66686" y="1357360"/>
            <a:ext cx="1671638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spc="-165" dirty="0">
                <a:solidFill>
                  <a:srgbClr val="339933"/>
                </a:solidFill>
                <a:latin typeface="Arial"/>
                <a:cs typeface="Arial"/>
              </a:rPr>
              <a:t>Easy</a:t>
            </a:r>
            <a:r>
              <a:rPr sz="1350" spc="-71" dirty="0">
                <a:solidFill>
                  <a:srgbClr val="339933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339933"/>
                </a:solidFill>
                <a:latin typeface="Arial"/>
                <a:cs typeface="Arial"/>
              </a:rPr>
              <a:t>to</a:t>
            </a:r>
            <a:r>
              <a:rPr sz="1350" spc="-94" dirty="0">
                <a:solidFill>
                  <a:srgbClr val="339933"/>
                </a:solidFill>
                <a:latin typeface="Arial"/>
                <a:cs typeface="Arial"/>
              </a:rPr>
              <a:t> </a:t>
            </a:r>
            <a:r>
              <a:rPr sz="1350" spc="-23" dirty="0">
                <a:solidFill>
                  <a:srgbClr val="339933"/>
                </a:solidFill>
                <a:latin typeface="Arial"/>
                <a:cs typeface="Arial"/>
              </a:rPr>
              <a:t>compute</a:t>
            </a:r>
            <a:r>
              <a:rPr sz="1350" spc="146" dirty="0">
                <a:solidFill>
                  <a:srgbClr val="339933"/>
                </a:solidFill>
                <a:latin typeface="Arial"/>
                <a:cs typeface="Arial"/>
              </a:rPr>
              <a:t> </a:t>
            </a:r>
            <a:r>
              <a:rPr sz="1350" dirty="0">
                <a:solidFill>
                  <a:srgbClr val="339933"/>
                </a:solidFill>
                <a:latin typeface="Arial"/>
                <a:cs typeface="Arial"/>
              </a:rPr>
              <a:t>in</a:t>
            </a:r>
            <a:r>
              <a:rPr sz="1350" spc="-94" dirty="0">
                <a:solidFill>
                  <a:srgbClr val="339933"/>
                </a:solidFill>
                <a:latin typeface="Arial"/>
                <a:cs typeface="Arial"/>
              </a:rPr>
              <a:t> </a:t>
            </a:r>
            <a:r>
              <a:rPr sz="1350" spc="-236" dirty="0">
                <a:solidFill>
                  <a:srgbClr val="339933"/>
                </a:solidFill>
                <a:latin typeface="Arial"/>
                <a:cs typeface="Arial"/>
              </a:rPr>
              <a:t>PPT</a:t>
            </a:r>
            <a:endParaRPr sz="13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44822" y="2387917"/>
            <a:ext cx="7503641" cy="4260493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2976086">
              <a:spcBef>
                <a:spcPts val="79"/>
              </a:spcBef>
            </a:pPr>
            <a:r>
              <a:rPr sz="1600" dirty="0">
                <a:solidFill>
                  <a:srgbClr val="FF3300"/>
                </a:solidFill>
                <a:latin typeface="Arial"/>
                <a:cs typeface="Arial"/>
              </a:rPr>
              <a:t>hard</a:t>
            </a:r>
            <a:r>
              <a:rPr sz="1600" spc="79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3300"/>
                </a:solidFill>
                <a:latin typeface="Arial"/>
                <a:cs typeface="Arial"/>
              </a:rPr>
              <a:t>to</a:t>
            </a:r>
            <a:r>
              <a:rPr sz="1600" spc="-94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600" spc="-23" dirty="0">
                <a:solidFill>
                  <a:srgbClr val="FF3300"/>
                </a:solidFill>
                <a:latin typeface="Arial"/>
                <a:cs typeface="Arial"/>
              </a:rPr>
              <a:t>invert</a:t>
            </a:r>
            <a:r>
              <a:rPr sz="1600" spc="-7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600" spc="-19" dirty="0">
                <a:solidFill>
                  <a:srgbClr val="FF3300"/>
                </a:solidFill>
                <a:latin typeface="Arial"/>
                <a:cs typeface="Arial"/>
              </a:rPr>
              <a:t>in</a:t>
            </a:r>
            <a:endParaRPr sz="1600" dirty="0">
              <a:latin typeface="Arial"/>
              <a:cs typeface="Arial"/>
            </a:endParaRPr>
          </a:p>
          <a:p>
            <a:pPr marL="2976086">
              <a:spcBef>
                <a:spcPts val="4"/>
              </a:spcBef>
            </a:pPr>
            <a:r>
              <a:rPr sz="1600" spc="-195" dirty="0">
                <a:solidFill>
                  <a:srgbClr val="FF3300"/>
                </a:solidFill>
                <a:latin typeface="Arial"/>
                <a:cs typeface="Arial"/>
              </a:rPr>
              <a:t>PPT</a:t>
            </a:r>
            <a:r>
              <a:rPr sz="1600" spc="-116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600" spc="-15" dirty="0">
                <a:solidFill>
                  <a:srgbClr val="FF3300"/>
                </a:solidFill>
                <a:latin typeface="Arial"/>
                <a:cs typeface="Arial"/>
              </a:rPr>
              <a:t>on</a:t>
            </a:r>
            <a:r>
              <a:rPr sz="1600" spc="-7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600" spc="-8" dirty="0">
                <a:solidFill>
                  <a:srgbClr val="FF3300"/>
                </a:solidFill>
                <a:latin typeface="Arial"/>
                <a:cs typeface="Arial"/>
              </a:rPr>
              <a:t>average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600" dirty="0">
              <a:latin typeface="Arial"/>
              <a:cs typeface="Arial"/>
            </a:endParaRPr>
          </a:p>
          <a:p>
            <a:pPr>
              <a:spcBef>
                <a:spcPts val="1339"/>
              </a:spcBef>
            </a:pPr>
            <a:endParaRPr sz="1600" dirty="0">
              <a:latin typeface="Arial"/>
              <a:cs typeface="Arial"/>
            </a:endParaRPr>
          </a:p>
          <a:p>
            <a:pPr marL="229553">
              <a:tabLst>
                <a:tab pos="1110615" algn="l"/>
                <a:tab pos="2035016" algn="l"/>
              </a:tabLst>
            </a:pPr>
            <a:r>
              <a:rPr sz="2000" dirty="0">
                <a:solidFill>
                  <a:srgbClr val="0441FF"/>
                </a:solidFill>
                <a:latin typeface="Arial"/>
                <a:cs typeface="Arial"/>
              </a:rPr>
              <a:t>f</a:t>
            </a:r>
            <a:r>
              <a:rPr sz="2000" dirty="0">
                <a:latin typeface="Arial"/>
                <a:cs typeface="Arial"/>
              </a:rPr>
              <a:t>:</a:t>
            </a:r>
            <a:r>
              <a:rPr sz="2000" spc="-56" dirty="0">
                <a:latin typeface="Arial"/>
                <a:cs typeface="Arial"/>
              </a:rPr>
              <a:t> </a:t>
            </a:r>
            <a:r>
              <a:rPr sz="2000" spc="-8" dirty="0">
                <a:latin typeface="Arial"/>
                <a:cs typeface="Arial"/>
              </a:rPr>
              <a:t>{0,1}*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266" dirty="0">
                <a:latin typeface="Apple SD Gothic Neo Light"/>
                <a:cs typeface="Apple SD Gothic Neo Light"/>
              </a:rPr>
              <a:t>⇒</a:t>
            </a:r>
            <a:r>
              <a:rPr sz="2000" spc="-49" dirty="0">
                <a:latin typeface="Apple SD Gothic Neo Light"/>
                <a:cs typeface="Apple SD Gothic Neo Light"/>
              </a:rPr>
              <a:t> </a:t>
            </a:r>
            <a:r>
              <a:rPr sz="2000" spc="-8" dirty="0">
                <a:latin typeface="Arial"/>
                <a:cs typeface="Arial"/>
              </a:rPr>
              <a:t>{0,1}*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83" dirty="0">
                <a:latin typeface="Arial"/>
                <a:cs typeface="Arial"/>
              </a:rPr>
              <a:t>is</a:t>
            </a:r>
            <a:r>
              <a:rPr sz="2000" spc="-109" dirty="0">
                <a:latin typeface="Arial"/>
                <a:cs typeface="Arial"/>
              </a:rPr>
              <a:t> </a:t>
            </a:r>
            <a:r>
              <a:rPr sz="2000" spc="-143" dirty="0">
                <a:latin typeface="Arial"/>
                <a:cs typeface="Arial"/>
              </a:rPr>
              <a:t>a</a:t>
            </a:r>
            <a:r>
              <a:rPr sz="2000" spc="-71" dirty="0">
                <a:latin typeface="Arial"/>
                <a:cs typeface="Arial"/>
              </a:rPr>
              <a:t> </a:t>
            </a:r>
            <a:r>
              <a:rPr sz="2000" spc="-60" dirty="0">
                <a:solidFill>
                  <a:srgbClr val="4471C4"/>
                </a:solidFill>
                <a:latin typeface="Arial"/>
                <a:cs typeface="Arial"/>
              </a:rPr>
              <a:t>one-</a:t>
            </a:r>
            <a:r>
              <a:rPr sz="2000" spc="-86" dirty="0">
                <a:solidFill>
                  <a:srgbClr val="4471C4"/>
                </a:solidFill>
                <a:latin typeface="Arial"/>
                <a:cs typeface="Arial"/>
              </a:rPr>
              <a:t>way</a:t>
            </a:r>
            <a:r>
              <a:rPr sz="2000" spc="-113" dirty="0">
                <a:solidFill>
                  <a:srgbClr val="4471C4"/>
                </a:solidFill>
                <a:latin typeface="Arial"/>
                <a:cs typeface="Arial"/>
              </a:rPr>
              <a:t> </a:t>
            </a:r>
            <a:r>
              <a:rPr sz="2000" spc="-53" dirty="0">
                <a:solidFill>
                  <a:srgbClr val="4471C4"/>
                </a:solidFill>
                <a:latin typeface="Arial"/>
                <a:cs typeface="Arial"/>
              </a:rPr>
              <a:t>function(OWF)</a:t>
            </a:r>
            <a:r>
              <a:rPr sz="2000" spc="23" dirty="0">
                <a:solidFill>
                  <a:srgbClr val="4471C4"/>
                </a:solidFill>
                <a:latin typeface="Arial"/>
                <a:cs typeface="Arial"/>
              </a:rPr>
              <a:t> </a:t>
            </a:r>
            <a:r>
              <a:rPr sz="2000" spc="-19" dirty="0">
                <a:latin typeface="Arial"/>
                <a:cs typeface="Arial"/>
              </a:rPr>
              <a:t>if:</a:t>
            </a:r>
            <a:endParaRPr sz="2000" dirty="0">
              <a:latin typeface="Arial"/>
              <a:cs typeface="Arial"/>
            </a:endParaRPr>
          </a:p>
          <a:p>
            <a:pPr marL="451961" indent="-222409">
              <a:spcBef>
                <a:spcPts val="593"/>
              </a:spcBef>
              <a:buClr>
                <a:srgbClr val="000000"/>
              </a:buClr>
              <a:buChar char="•"/>
              <a:tabLst>
                <a:tab pos="451961" algn="l"/>
              </a:tabLst>
            </a:pPr>
            <a:r>
              <a:rPr sz="2000" spc="-195" dirty="0">
                <a:solidFill>
                  <a:srgbClr val="0441FF"/>
                </a:solidFill>
                <a:latin typeface="Arial"/>
                <a:cs typeface="Arial"/>
              </a:rPr>
              <a:t>Easy</a:t>
            </a:r>
            <a:r>
              <a:rPr sz="2000" spc="-53" dirty="0">
                <a:solidFill>
                  <a:srgbClr val="0441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441FF"/>
                </a:solidFill>
                <a:latin typeface="Arial"/>
                <a:cs typeface="Arial"/>
              </a:rPr>
              <a:t>to</a:t>
            </a:r>
            <a:r>
              <a:rPr sz="2000" spc="-71" dirty="0">
                <a:solidFill>
                  <a:srgbClr val="0441FF"/>
                </a:solidFill>
                <a:latin typeface="Arial"/>
                <a:cs typeface="Arial"/>
              </a:rPr>
              <a:t> </a:t>
            </a:r>
            <a:r>
              <a:rPr sz="2000" spc="-83" dirty="0">
                <a:solidFill>
                  <a:srgbClr val="0441FF"/>
                </a:solidFill>
                <a:latin typeface="Arial"/>
                <a:cs typeface="Arial"/>
              </a:rPr>
              <a:t>Evaluate</a:t>
            </a:r>
            <a:r>
              <a:rPr sz="2000" spc="-83" dirty="0">
                <a:latin typeface="Arial"/>
                <a:cs typeface="Arial"/>
              </a:rPr>
              <a:t>:</a:t>
            </a:r>
            <a:r>
              <a:rPr sz="2000" spc="-79" dirty="0">
                <a:latin typeface="Arial"/>
                <a:cs typeface="Arial"/>
              </a:rPr>
              <a:t> </a:t>
            </a:r>
            <a:r>
              <a:rPr sz="2000" spc="-525" dirty="0">
                <a:latin typeface="Apple SD Gothic Neo Light"/>
                <a:cs typeface="Apple SD Gothic Neo Light"/>
              </a:rPr>
              <a:t>∃</a:t>
            </a:r>
            <a:r>
              <a:rPr sz="2000" spc="-45" dirty="0">
                <a:latin typeface="Apple SD Gothic Neo Light"/>
                <a:cs typeface="Apple SD Gothic Neo Light"/>
              </a:rPr>
              <a:t> </a:t>
            </a:r>
            <a:r>
              <a:rPr sz="2000" spc="-248" dirty="0">
                <a:latin typeface="Arial"/>
                <a:cs typeface="Arial"/>
              </a:rPr>
              <a:t>PPT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spc="-34" dirty="0">
                <a:latin typeface="Arial"/>
                <a:cs typeface="Arial"/>
              </a:rPr>
              <a:t>algorithm</a:t>
            </a:r>
            <a:r>
              <a:rPr sz="2000" spc="-71" dirty="0">
                <a:latin typeface="Arial"/>
                <a:cs typeface="Arial"/>
              </a:rPr>
              <a:t> </a:t>
            </a:r>
            <a:r>
              <a:rPr sz="2000" spc="-146" dirty="0">
                <a:latin typeface="Arial"/>
                <a:cs typeface="Arial"/>
              </a:rPr>
              <a:t>A</a:t>
            </a:r>
            <a:r>
              <a:rPr sz="2000" spc="-19" dirty="0">
                <a:latin typeface="Arial"/>
                <a:cs typeface="Arial"/>
              </a:rPr>
              <a:t> </a:t>
            </a:r>
            <a:r>
              <a:rPr sz="2000" spc="-49" dirty="0">
                <a:latin typeface="Arial"/>
                <a:cs typeface="Arial"/>
              </a:rPr>
              <a:t>s.t.</a:t>
            </a:r>
            <a:r>
              <a:rPr sz="2000" spc="-98" dirty="0">
                <a:latin typeface="Arial"/>
                <a:cs typeface="Arial"/>
              </a:rPr>
              <a:t> </a:t>
            </a:r>
            <a:r>
              <a:rPr sz="2000" spc="-79" dirty="0">
                <a:latin typeface="Arial"/>
                <a:cs typeface="Arial"/>
              </a:rPr>
              <a:t>A(x)=f(x)</a:t>
            </a:r>
            <a:r>
              <a:rPr sz="2000" spc="-64" dirty="0">
                <a:latin typeface="Arial"/>
                <a:cs typeface="Arial"/>
              </a:rPr>
              <a:t> </a:t>
            </a:r>
            <a:r>
              <a:rPr sz="2000" spc="-225" dirty="0">
                <a:latin typeface="Apple SD Gothic Neo Light"/>
                <a:cs typeface="Apple SD Gothic Neo Light"/>
              </a:rPr>
              <a:t>∀</a:t>
            </a:r>
            <a:r>
              <a:rPr sz="2000" spc="-38" dirty="0">
                <a:latin typeface="Apple SD Gothic Neo Light"/>
                <a:cs typeface="Apple SD Gothic Neo Light"/>
              </a:rPr>
              <a:t> </a:t>
            </a:r>
            <a:r>
              <a:rPr sz="2000" spc="-19" dirty="0">
                <a:latin typeface="Arial"/>
                <a:cs typeface="Arial"/>
              </a:rPr>
              <a:t>x.</a:t>
            </a:r>
            <a:endParaRPr sz="2000" dirty="0">
              <a:latin typeface="Arial"/>
              <a:cs typeface="Arial"/>
            </a:endParaRPr>
          </a:p>
          <a:p>
            <a:pPr marL="451961" marR="51435" indent="-222885">
              <a:lnSpc>
                <a:spcPct val="127800"/>
              </a:lnSpc>
              <a:buClr>
                <a:srgbClr val="000000"/>
              </a:buClr>
              <a:buChar char="•"/>
              <a:tabLst>
                <a:tab pos="915353" algn="l"/>
                <a:tab pos="2121694" algn="l"/>
              </a:tabLst>
            </a:pPr>
            <a:r>
              <a:rPr sz="2000" spc="-90" dirty="0">
                <a:solidFill>
                  <a:srgbClr val="0441FF"/>
                </a:solidFill>
                <a:latin typeface="Arial"/>
                <a:cs typeface="Arial"/>
              </a:rPr>
              <a:t>Hard</a:t>
            </a:r>
            <a:r>
              <a:rPr sz="2000" spc="-68" dirty="0">
                <a:solidFill>
                  <a:srgbClr val="0441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441FF"/>
                </a:solidFill>
                <a:latin typeface="Arial"/>
                <a:cs typeface="Arial"/>
              </a:rPr>
              <a:t>to</a:t>
            </a:r>
            <a:r>
              <a:rPr sz="2000" spc="-71" dirty="0">
                <a:solidFill>
                  <a:srgbClr val="0441FF"/>
                </a:solidFill>
                <a:latin typeface="Arial"/>
                <a:cs typeface="Arial"/>
              </a:rPr>
              <a:t> </a:t>
            </a:r>
            <a:r>
              <a:rPr sz="2000" spc="-23" dirty="0">
                <a:solidFill>
                  <a:srgbClr val="0441FF"/>
                </a:solidFill>
                <a:latin typeface="Arial"/>
                <a:cs typeface="Arial"/>
              </a:rPr>
              <a:t>Invert:</a:t>
            </a:r>
            <a:r>
              <a:rPr sz="2000" spc="-45" dirty="0">
                <a:solidFill>
                  <a:srgbClr val="0441FF"/>
                </a:solidFill>
                <a:latin typeface="Arial"/>
                <a:cs typeface="Arial"/>
              </a:rPr>
              <a:t> </a:t>
            </a:r>
            <a:r>
              <a:rPr sz="2000" spc="-263" dirty="0">
                <a:latin typeface="Apple SD Gothic Neo Light"/>
                <a:cs typeface="Apple SD Gothic Neo Light"/>
              </a:rPr>
              <a:t>∀</a:t>
            </a:r>
            <a:r>
              <a:rPr sz="2000" spc="-248" dirty="0">
                <a:latin typeface="Arial"/>
                <a:cs typeface="Arial"/>
              </a:rPr>
              <a:t>PPT</a:t>
            </a:r>
            <a:r>
              <a:rPr sz="2000" spc="-49" dirty="0">
                <a:latin typeface="Arial"/>
                <a:cs typeface="Arial"/>
              </a:rPr>
              <a:t> algorithms</a:t>
            </a:r>
            <a:r>
              <a:rPr sz="2000" spc="-94" dirty="0">
                <a:latin typeface="Arial"/>
                <a:cs typeface="Arial"/>
              </a:rPr>
              <a:t> </a:t>
            </a:r>
            <a:r>
              <a:rPr sz="2000" spc="-98" dirty="0">
                <a:latin typeface="Arial"/>
                <a:cs typeface="Arial"/>
              </a:rPr>
              <a:t>Inv,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225" dirty="0">
                <a:latin typeface="Apple SD Gothic Neo Light"/>
                <a:cs typeface="Apple SD Gothic Neo Light"/>
              </a:rPr>
              <a:t>∀</a:t>
            </a:r>
            <a:r>
              <a:rPr sz="2000" spc="-30" dirty="0">
                <a:latin typeface="Apple SD Gothic Neo Light"/>
                <a:cs typeface="Apple SD Gothic Neo Light"/>
              </a:rPr>
              <a:t> </a:t>
            </a:r>
            <a:r>
              <a:rPr sz="2000" spc="-53" dirty="0">
                <a:latin typeface="Arial"/>
                <a:cs typeface="Arial"/>
              </a:rPr>
              <a:t>n</a:t>
            </a:r>
            <a:r>
              <a:rPr sz="2000" spc="-68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sufficiently</a:t>
            </a:r>
            <a:r>
              <a:rPr sz="2000" spc="-94" dirty="0">
                <a:latin typeface="Arial"/>
                <a:cs typeface="Arial"/>
              </a:rPr>
              <a:t> </a:t>
            </a:r>
            <a:r>
              <a:rPr sz="2000" spc="-38" dirty="0">
                <a:latin typeface="Arial"/>
                <a:cs typeface="Arial"/>
              </a:rPr>
              <a:t>large, 	prob</a:t>
            </a:r>
            <a:r>
              <a:rPr sz="2000" spc="-83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</a:t>
            </a:r>
            <a:r>
              <a:rPr sz="2000" spc="-64" dirty="0">
                <a:latin typeface="Arial"/>
                <a:cs typeface="Arial"/>
              </a:rPr>
              <a:t> </a:t>
            </a:r>
            <a:r>
              <a:rPr sz="2000" spc="-68" dirty="0">
                <a:latin typeface="Arial"/>
                <a:cs typeface="Arial"/>
              </a:rPr>
              <a:t>Inv(y)</a:t>
            </a:r>
            <a:r>
              <a:rPr sz="2000" spc="-64" dirty="0">
                <a:latin typeface="Arial"/>
                <a:cs typeface="Arial"/>
              </a:rPr>
              <a:t> </a:t>
            </a:r>
            <a:r>
              <a:rPr sz="2000" spc="-56" dirty="0">
                <a:latin typeface="Arial"/>
                <a:cs typeface="Arial"/>
              </a:rPr>
              <a:t>=x’</a:t>
            </a:r>
            <a:r>
              <a:rPr sz="2000" spc="-83" dirty="0">
                <a:latin typeface="Arial"/>
                <a:cs typeface="Arial"/>
              </a:rPr>
              <a:t> </a:t>
            </a:r>
            <a:r>
              <a:rPr sz="2000" spc="-49" dirty="0">
                <a:latin typeface="Arial"/>
                <a:cs typeface="Arial"/>
              </a:rPr>
              <a:t>s.t.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41" dirty="0">
                <a:latin typeface="Arial"/>
                <a:cs typeface="Arial"/>
              </a:rPr>
              <a:t>y=f(x’))</a:t>
            </a:r>
            <a:r>
              <a:rPr sz="2000" spc="-68" dirty="0">
                <a:latin typeface="Arial"/>
                <a:cs typeface="Arial"/>
              </a:rPr>
              <a:t> </a:t>
            </a:r>
            <a:r>
              <a:rPr sz="2000" spc="-150" dirty="0">
                <a:latin typeface="Arial"/>
                <a:cs typeface="Arial"/>
              </a:rPr>
              <a:t>&lt;</a:t>
            </a:r>
            <a:r>
              <a:rPr sz="2000" spc="-86" dirty="0">
                <a:latin typeface="Arial"/>
                <a:cs typeface="Arial"/>
              </a:rPr>
              <a:t> </a:t>
            </a:r>
            <a:r>
              <a:rPr sz="2000" spc="-8" dirty="0">
                <a:latin typeface="Arial"/>
                <a:cs typeface="Arial"/>
              </a:rPr>
              <a:t>neg(n)</a:t>
            </a:r>
            <a:endParaRPr sz="2000" dirty="0">
              <a:latin typeface="Arial"/>
              <a:cs typeface="Arial"/>
            </a:endParaRPr>
          </a:p>
          <a:p>
            <a:pPr marL="943928">
              <a:spcBef>
                <a:spcPts val="581"/>
              </a:spcBef>
            </a:pPr>
            <a:r>
              <a:rPr dirty="0">
                <a:latin typeface="Arial"/>
                <a:cs typeface="Arial"/>
              </a:rPr>
              <a:t>x</a:t>
            </a:r>
            <a:r>
              <a:rPr spc="221" dirty="0">
                <a:latin typeface="Arial"/>
                <a:cs typeface="Arial"/>
              </a:rPr>
              <a:t> </a:t>
            </a:r>
            <a:r>
              <a:rPr spc="-221" dirty="0">
                <a:latin typeface="Apple SD Gothic Neo Light"/>
                <a:cs typeface="Apple SD Gothic Neo Light"/>
              </a:rPr>
              <a:t>∈</a:t>
            </a:r>
            <a:r>
              <a:rPr spc="-68" dirty="0">
                <a:latin typeface="Apple SD Gothic Neo Light"/>
                <a:cs typeface="Apple SD Gothic Neo Light"/>
              </a:rPr>
              <a:t> </a:t>
            </a:r>
            <a:r>
              <a:rPr spc="-53" dirty="0">
                <a:latin typeface="Arial"/>
                <a:cs typeface="Arial"/>
              </a:rPr>
              <a:t>{0,1}</a:t>
            </a:r>
            <a:r>
              <a:rPr spc="-78" baseline="24691" dirty="0">
                <a:latin typeface="Arial"/>
                <a:cs typeface="Arial"/>
              </a:rPr>
              <a:t>n</a:t>
            </a:r>
            <a:r>
              <a:rPr spc="-53" dirty="0">
                <a:latin typeface="Arial"/>
                <a:cs typeface="Arial"/>
              </a:rPr>
              <a:t>,</a:t>
            </a:r>
            <a:r>
              <a:rPr spc="-94" dirty="0">
                <a:latin typeface="Arial"/>
                <a:cs typeface="Arial"/>
              </a:rPr>
              <a:t> </a:t>
            </a:r>
            <a:r>
              <a:rPr spc="-60" dirty="0">
                <a:latin typeface="Arial"/>
                <a:cs typeface="Arial"/>
              </a:rPr>
              <a:t>y=f(x),</a:t>
            </a:r>
            <a:r>
              <a:rPr spc="-94" dirty="0">
                <a:latin typeface="Arial"/>
                <a:cs typeface="Arial"/>
              </a:rPr>
              <a:t> </a:t>
            </a:r>
            <a:r>
              <a:rPr spc="-86" dirty="0">
                <a:latin typeface="Arial"/>
                <a:cs typeface="Arial"/>
              </a:rPr>
              <a:t>coins</a:t>
            </a:r>
            <a:r>
              <a:rPr spc="-38" dirty="0">
                <a:latin typeface="Arial"/>
                <a:cs typeface="Arial"/>
              </a:rPr>
              <a:t> </a:t>
            </a:r>
            <a:r>
              <a:rPr spc="-8" dirty="0">
                <a:latin typeface="Arial"/>
                <a:cs typeface="Arial"/>
              </a:rPr>
              <a:t>of</a:t>
            </a:r>
            <a:r>
              <a:rPr spc="-75" dirty="0">
                <a:latin typeface="Arial"/>
                <a:cs typeface="Arial"/>
              </a:rPr>
              <a:t> </a:t>
            </a:r>
            <a:r>
              <a:rPr spc="-19" dirty="0">
                <a:latin typeface="Arial"/>
                <a:cs typeface="Arial"/>
              </a:rPr>
              <a:t>Inv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551"/>
              </a:spcBef>
            </a:pPr>
            <a:endParaRPr dirty="0">
              <a:latin typeface="Arial"/>
              <a:cs typeface="Arial"/>
            </a:endParaRPr>
          </a:p>
          <a:p>
            <a:pPr marL="73343">
              <a:tabLst>
                <a:tab pos="2464594" algn="l"/>
                <a:tab pos="4286250" algn="l"/>
                <a:tab pos="4592479" algn="l"/>
              </a:tabLst>
            </a:pPr>
            <a:r>
              <a:rPr sz="2000" spc="-90" dirty="0">
                <a:solidFill>
                  <a:srgbClr val="C00000"/>
                </a:solidFill>
                <a:latin typeface="Arial"/>
                <a:cs typeface="Arial"/>
              </a:rPr>
              <a:t>Length</a:t>
            </a:r>
            <a:r>
              <a:rPr sz="2000" spc="-6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spc="-56" dirty="0">
                <a:solidFill>
                  <a:srgbClr val="C00000"/>
                </a:solidFill>
                <a:latin typeface="Arial"/>
                <a:cs typeface="Arial"/>
              </a:rPr>
              <a:t>preserving </a:t>
            </a:r>
            <a:r>
              <a:rPr sz="2000" spc="-15" dirty="0" err="1">
                <a:latin typeface="Arial"/>
                <a:cs typeface="Arial"/>
              </a:rPr>
              <a:t>OWF:</a:t>
            </a:r>
            <a:r>
              <a:rPr sz="3200" spc="-50" baseline="1182" dirty="0" err="1">
                <a:latin typeface="Arial"/>
                <a:cs typeface="Arial"/>
              </a:rPr>
              <a:t>functions</a:t>
            </a:r>
            <a:r>
              <a:rPr sz="3200" spc="-113" baseline="1182" dirty="0">
                <a:latin typeface="Arial"/>
                <a:cs typeface="Arial"/>
              </a:rPr>
              <a:t> </a:t>
            </a:r>
            <a:r>
              <a:rPr sz="3200" spc="-73" baseline="1182" dirty="0">
                <a:latin typeface="Arial"/>
                <a:cs typeface="Arial"/>
              </a:rPr>
              <a:t>s.t.</a:t>
            </a:r>
            <a:r>
              <a:rPr sz="3200" spc="-152" baseline="1182" dirty="0">
                <a:latin typeface="Arial"/>
                <a:cs typeface="Arial"/>
              </a:rPr>
              <a:t> </a:t>
            </a:r>
            <a:r>
              <a:rPr sz="3200" spc="67" baseline="1182" dirty="0">
                <a:latin typeface="STIX Two Math"/>
                <a:cs typeface="STIX Two Math"/>
              </a:rPr>
              <a:t>|f</a:t>
            </a:r>
            <a:r>
              <a:rPr sz="3200" spc="506" baseline="1182" dirty="0">
                <a:latin typeface="STIX Two Math"/>
                <a:cs typeface="STIX Two Math"/>
              </a:rPr>
              <a:t> </a:t>
            </a:r>
            <a:r>
              <a:rPr lang="en-US" sz="3200" spc="506" baseline="1182" dirty="0">
                <a:latin typeface="STIX Two Math"/>
                <a:cs typeface="STIX Two Math"/>
              </a:rPr>
              <a:t>(</a:t>
            </a:r>
            <a:r>
              <a:rPr sz="3200" spc="62" baseline="1182" dirty="0">
                <a:latin typeface="STIX Two Math"/>
                <a:cs typeface="STIX Two Math"/>
              </a:rPr>
              <a:t>x</a:t>
            </a:r>
            <a:r>
              <a:rPr lang="en-US" sz="3200" spc="62" baseline="1182" dirty="0">
                <a:latin typeface="STIX Two Math"/>
                <a:cs typeface="STIX Two Math"/>
              </a:rPr>
              <a:t>)</a:t>
            </a:r>
            <a:r>
              <a:rPr sz="3200" spc="62" baseline="1182" dirty="0">
                <a:latin typeface="STIX Two Math"/>
                <a:cs typeface="STIX Two Math"/>
              </a:rPr>
              <a:t>|</a:t>
            </a:r>
            <a:r>
              <a:rPr sz="3200" spc="33" baseline="1182" dirty="0">
                <a:latin typeface="STIX Two Math"/>
                <a:cs typeface="STIX Two Math"/>
              </a:rPr>
              <a:t>=</a:t>
            </a:r>
            <a:r>
              <a:rPr lang="en-US" sz="3200" spc="33" baseline="1182" dirty="0">
                <a:latin typeface="STIX Two Math"/>
                <a:cs typeface="STIX Two Math"/>
              </a:rPr>
              <a:t>|</a:t>
            </a:r>
            <a:r>
              <a:rPr sz="3200" baseline="1182" dirty="0">
                <a:latin typeface="STIX Two Math"/>
                <a:cs typeface="STIX Two Math"/>
              </a:rPr>
              <a:t>x</a:t>
            </a:r>
            <a:r>
              <a:rPr sz="3200" spc="264" baseline="1182" dirty="0">
                <a:latin typeface="STIX Two Math"/>
                <a:cs typeface="STIX Two Math"/>
              </a:rPr>
              <a:t> </a:t>
            </a:r>
            <a:r>
              <a:rPr lang="en-US" sz="3200" spc="264" baseline="1182" dirty="0">
                <a:latin typeface="STIX Two Math"/>
                <a:cs typeface="STIX Two Math"/>
              </a:rPr>
              <a:t>|</a:t>
            </a:r>
            <a:r>
              <a:rPr sz="3200" spc="-56" baseline="1182" dirty="0">
                <a:latin typeface="STIX Two Math"/>
                <a:cs typeface="STIX Two Math"/>
              </a:rPr>
              <a:t>.</a:t>
            </a:r>
            <a:endParaRPr sz="3200" baseline="1182" dirty="0">
              <a:latin typeface="STIX Two Math"/>
              <a:cs typeface="STIX Two Math"/>
            </a:endParaRPr>
          </a:p>
          <a:p>
            <a:pPr marL="38100">
              <a:spcBef>
                <a:spcPts val="705"/>
              </a:spcBef>
            </a:pPr>
            <a:r>
              <a:rPr sz="2000" spc="-98" dirty="0">
                <a:latin typeface="Arial"/>
                <a:cs typeface="Arial"/>
              </a:rPr>
              <a:t>One-</a:t>
            </a:r>
            <a:r>
              <a:rPr sz="2000" spc="-86" dirty="0">
                <a:latin typeface="Arial"/>
                <a:cs typeface="Arial"/>
              </a:rPr>
              <a:t>way</a:t>
            </a:r>
            <a:r>
              <a:rPr sz="2000" spc="-53" dirty="0">
                <a:latin typeface="Arial"/>
                <a:cs typeface="Arial"/>
              </a:rPr>
              <a:t> </a:t>
            </a:r>
            <a:r>
              <a:rPr sz="2000" spc="-56" dirty="0">
                <a:solidFill>
                  <a:srgbClr val="C00000"/>
                </a:solidFill>
                <a:latin typeface="Arial"/>
                <a:cs typeface="Arial"/>
              </a:rPr>
              <a:t>Permutations:</a:t>
            </a:r>
            <a:r>
              <a:rPr sz="2000" spc="-6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spc="-90" dirty="0">
                <a:latin typeface="Arial"/>
                <a:cs typeface="Arial"/>
              </a:rPr>
              <a:t>One-</a:t>
            </a:r>
            <a:r>
              <a:rPr sz="2000" dirty="0">
                <a:latin typeface="Arial"/>
                <a:cs typeface="Arial"/>
              </a:rPr>
              <a:t>to-</a:t>
            </a:r>
            <a:r>
              <a:rPr sz="2000" spc="-71" dirty="0">
                <a:latin typeface="Arial"/>
                <a:cs typeface="Arial"/>
              </a:rPr>
              <a:t>one</a:t>
            </a:r>
            <a:r>
              <a:rPr sz="2000" spc="-45" dirty="0">
                <a:latin typeface="Arial"/>
                <a:cs typeface="Arial"/>
              </a:rPr>
              <a:t> length</a:t>
            </a:r>
            <a:r>
              <a:rPr sz="2000" spc="-41" dirty="0">
                <a:latin typeface="Arial"/>
                <a:cs typeface="Arial"/>
              </a:rPr>
              <a:t> </a:t>
            </a:r>
            <a:r>
              <a:rPr sz="2000" spc="-56" dirty="0">
                <a:latin typeface="Arial"/>
                <a:cs typeface="Arial"/>
              </a:rPr>
              <a:t>preserving</a:t>
            </a:r>
            <a:r>
              <a:rPr sz="2000" spc="-49" dirty="0">
                <a:latin typeface="Arial"/>
                <a:cs typeface="Arial"/>
              </a:rPr>
              <a:t> </a:t>
            </a:r>
            <a:r>
              <a:rPr sz="2000" spc="-19" dirty="0">
                <a:latin typeface="Arial"/>
                <a:cs typeface="Arial"/>
              </a:rPr>
              <a:t>OWF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-12700" y="429205"/>
            <a:ext cx="8439472" cy="725775"/>
          </a:xfrm>
          <a:prstGeom prst="rect">
            <a:avLst/>
          </a:prstGeom>
        </p:spPr>
        <p:txBody>
          <a:bodyPr vert="horz" wrap="square" lIns="0" tIns="170116" rIns="0" bIns="0" rtlCol="0" anchor="ctr">
            <a:spAutoFit/>
          </a:bodyPr>
          <a:lstStyle/>
          <a:p>
            <a:pPr marL="1132523">
              <a:spcBef>
                <a:spcPts val="105"/>
              </a:spcBef>
            </a:pPr>
            <a:r>
              <a:rPr lang="en-US" sz="3600" dirty="0">
                <a:solidFill>
                  <a:srgbClr val="C00000"/>
                </a:solidFill>
                <a:latin typeface="Cambria" panose="02040503050406030204" pitchFamily="18" charset="0"/>
                <a:cs typeface="Arial Narrow"/>
              </a:rPr>
              <a:t>Recall: </a:t>
            </a:r>
            <a:r>
              <a:rPr sz="3600" dirty="0">
                <a:solidFill>
                  <a:srgbClr val="C00000"/>
                </a:solidFill>
                <a:latin typeface="Cambria" panose="02040503050406030204" pitchFamily="18" charset="0"/>
                <a:cs typeface="Arial Narrow"/>
              </a:rPr>
              <a:t>Hard</a:t>
            </a:r>
            <a:r>
              <a:rPr sz="3600" spc="-56" dirty="0">
                <a:solidFill>
                  <a:srgbClr val="C00000"/>
                </a:solidFill>
                <a:latin typeface="Cambria" panose="02040503050406030204" pitchFamily="18" charset="0"/>
                <a:cs typeface="Arial Narrow"/>
              </a:rPr>
              <a:t> </a:t>
            </a:r>
            <a:r>
              <a:rPr sz="3600" dirty="0">
                <a:solidFill>
                  <a:srgbClr val="C00000"/>
                </a:solidFill>
                <a:latin typeface="Cambria" panose="02040503050406030204" pitchFamily="18" charset="0"/>
                <a:cs typeface="Arial Narrow"/>
              </a:rPr>
              <a:t>Core</a:t>
            </a:r>
            <a:r>
              <a:rPr sz="3600" spc="-53" dirty="0">
                <a:solidFill>
                  <a:srgbClr val="C00000"/>
                </a:solidFill>
                <a:latin typeface="Cambria" panose="02040503050406030204" pitchFamily="18" charset="0"/>
                <a:cs typeface="Arial Narrow"/>
              </a:rPr>
              <a:t> </a:t>
            </a:r>
            <a:r>
              <a:rPr sz="3600" dirty="0">
                <a:solidFill>
                  <a:srgbClr val="C00000"/>
                </a:solidFill>
                <a:latin typeface="Cambria" panose="02040503050406030204" pitchFamily="18" charset="0"/>
                <a:cs typeface="Arial Narrow"/>
              </a:rPr>
              <a:t>Predicates</a:t>
            </a:r>
            <a:r>
              <a:rPr sz="3600" spc="-75" dirty="0">
                <a:solidFill>
                  <a:srgbClr val="C00000"/>
                </a:solidFill>
                <a:latin typeface="Cambria" panose="02040503050406030204" pitchFamily="18" charset="0"/>
                <a:cs typeface="Arial Narrow"/>
              </a:rPr>
              <a:t> </a:t>
            </a:r>
            <a:r>
              <a:rPr sz="3600" dirty="0">
                <a:solidFill>
                  <a:srgbClr val="C00000"/>
                </a:solidFill>
                <a:latin typeface="Cambria" panose="02040503050406030204" pitchFamily="18" charset="0"/>
                <a:cs typeface="Arial Narrow"/>
              </a:rPr>
              <a:t>for</a:t>
            </a:r>
            <a:r>
              <a:rPr sz="3600" spc="-41" dirty="0">
                <a:solidFill>
                  <a:srgbClr val="C00000"/>
                </a:solidFill>
                <a:latin typeface="Cambria" panose="02040503050406030204" pitchFamily="18" charset="0"/>
                <a:cs typeface="Arial Narrow"/>
              </a:rPr>
              <a:t> </a:t>
            </a:r>
            <a:r>
              <a:rPr sz="3600" spc="-19" dirty="0">
                <a:solidFill>
                  <a:srgbClr val="C00000"/>
                </a:solidFill>
                <a:latin typeface="Cambria" panose="02040503050406030204" pitchFamily="18" charset="0"/>
                <a:cs typeface="Arial Narrow"/>
              </a:rPr>
              <a:t>OWF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117854" y="1879092"/>
            <a:ext cx="2527459" cy="607219"/>
            <a:chOff x="1490472" y="1362455"/>
            <a:chExt cx="3369945" cy="8096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90472" y="1362455"/>
              <a:ext cx="1165860" cy="8092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57984" y="1362455"/>
              <a:ext cx="608076" cy="8092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7712" y="1362455"/>
              <a:ext cx="2592324" cy="809244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070990" y="1886007"/>
            <a:ext cx="7539609" cy="181825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129540">
              <a:lnSpc>
                <a:spcPct val="120100"/>
              </a:lnSpc>
              <a:spcBef>
                <a:spcPts val="75"/>
              </a:spcBef>
              <a:tabLst>
                <a:tab pos="3796189" algn="l"/>
              </a:tabLst>
            </a:pPr>
            <a:r>
              <a:rPr sz="2100" spc="-188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2100" spc="-9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spc="-79" dirty="0">
                <a:solidFill>
                  <a:srgbClr val="4471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hard-</a:t>
            </a:r>
            <a:r>
              <a:rPr sz="2100" spc="-86" dirty="0">
                <a:solidFill>
                  <a:srgbClr val="4471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core</a:t>
            </a:r>
            <a:r>
              <a:rPr sz="2100" spc="-113" dirty="0">
                <a:solidFill>
                  <a:srgbClr val="4471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spc="-79" dirty="0">
                <a:solidFill>
                  <a:srgbClr val="4471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predicate</a:t>
            </a:r>
            <a:r>
              <a:rPr sz="2100" spc="-68" dirty="0">
                <a:solidFill>
                  <a:srgbClr val="4471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dirty="0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sz="2100" spc="-7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spc="-71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sz="2100" spc="-98" dirty="0">
                <a:latin typeface="Calibri" panose="020F0502020204030204" pitchFamily="34" charset="0"/>
                <a:cs typeface="Calibri" panose="020F0502020204030204" pitchFamily="34" charset="0"/>
              </a:rPr>
              <a:t>one-</a:t>
            </a:r>
            <a:r>
              <a:rPr sz="2100" spc="-116" dirty="0">
                <a:latin typeface="Calibri" panose="020F0502020204030204" pitchFamily="34" charset="0"/>
                <a:cs typeface="Calibri" panose="020F0502020204030204" pitchFamily="34" charset="0"/>
              </a:rPr>
              <a:t>way</a:t>
            </a:r>
            <a:r>
              <a:rPr sz="2100" spc="-7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spc="-41" dirty="0">
                <a:latin typeface="Calibri" panose="020F0502020204030204" pitchFamily="34" charset="0"/>
                <a:cs typeface="Calibri" panose="020F0502020204030204" pitchFamily="34" charset="0"/>
              </a:rPr>
              <a:t>function</a:t>
            </a:r>
            <a:r>
              <a:rPr sz="2100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spc="-19" dirty="0">
                <a:latin typeface="Calibri" panose="020F0502020204030204" pitchFamily="34" charset="0"/>
                <a:cs typeface="Calibri" panose="020F0502020204030204" pitchFamily="34" charset="0"/>
              </a:rPr>
              <a:t>f:{0,1}*</a:t>
            </a:r>
            <a:r>
              <a:rPr sz="2100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spc="-8" dirty="0">
                <a:latin typeface="Calibri" panose="020F0502020204030204" pitchFamily="34" charset="0"/>
                <a:cs typeface="Calibri" panose="020F0502020204030204" pitchFamily="34" charset="0"/>
              </a:rPr>
              <a:t>→{0,1}* </a:t>
            </a:r>
            <a:r>
              <a:rPr sz="2100" spc="-113" dirty="0">
                <a:latin typeface="Calibri" panose="020F0502020204030204" pitchFamily="34" charset="0"/>
                <a:cs typeface="Calibri" panose="020F0502020204030204" pitchFamily="34" charset="0"/>
              </a:rPr>
              <a:t>is </a:t>
            </a:r>
            <a:r>
              <a:rPr sz="2100" spc="-165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2100" spc="-13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spc="-116" dirty="0">
                <a:latin typeface="Calibri" panose="020F0502020204030204" pitchFamily="34" charset="0"/>
                <a:cs typeface="Calibri" panose="020F0502020204030204" pitchFamily="34" charset="0"/>
              </a:rPr>
              <a:t>Boolean</a:t>
            </a:r>
            <a:r>
              <a:rPr sz="2100" spc="-7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spc="-75" dirty="0">
                <a:latin typeface="Calibri" panose="020F0502020204030204" pitchFamily="34" charset="0"/>
                <a:cs typeface="Calibri" panose="020F0502020204030204" pitchFamily="34" charset="0"/>
              </a:rPr>
              <a:t>predicate</a:t>
            </a:r>
            <a:r>
              <a:rPr sz="2100" spc="-120" dirty="0">
                <a:latin typeface="Calibri" panose="020F0502020204030204" pitchFamily="34" charset="0"/>
                <a:cs typeface="Calibri" panose="020F0502020204030204" pitchFamily="34" charset="0"/>
              </a:rPr>
              <a:t> B: </a:t>
            </a:r>
            <a:r>
              <a:rPr sz="2100" spc="-26" dirty="0">
                <a:latin typeface="Calibri" panose="020F0502020204030204" pitchFamily="34" charset="0"/>
                <a:cs typeface="Calibri" panose="020F0502020204030204" pitchFamily="34" charset="0"/>
              </a:rPr>
              <a:t>{0,1}*</a:t>
            </a:r>
            <a:r>
              <a:rPr sz="2100" spc="-6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spc="-248" dirty="0"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sz="2100" spc="-86" dirty="0">
                <a:latin typeface="Calibri" panose="020F0502020204030204" pitchFamily="34" charset="0"/>
                <a:cs typeface="Calibri" panose="020F0502020204030204" pitchFamily="34" charset="0"/>
              </a:rPr>
              <a:t>{0,1}</a:t>
            </a:r>
            <a:r>
              <a:rPr sz="2100" spc="-9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spc="-146" dirty="0">
                <a:latin typeface="Calibri" panose="020F0502020204030204" pitchFamily="34" charset="0"/>
                <a:cs typeface="Calibri" panose="020F0502020204030204" pitchFamily="34" charset="0"/>
              </a:rPr>
              <a:t>such</a:t>
            </a:r>
            <a:r>
              <a:rPr sz="2100" spc="-5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spc="-15" dirty="0">
                <a:latin typeface="Calibri" panose="020F0502020204030204" pitchFamily="34" charset="0"/>
                <a:cs typeface="Calibri" panose="020F0502020204030204" pitchFamily="34" charset="0"/>
              </a:rPr>
              <a:t>that</a:t>
            </a:r>
            <a:endParaRPr sz="2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525">
              <a:spcBef>
                <a:spcPts val="510"/>
              </a:spcBef>
              <a:tabLst>
                <a:tab pos="550069" algn="l"/>
              </a:tabLst>
            </a:pPr>
            <a:r>
              <a:rPr sz="2100" spc="-15" dirty="0">
                <a:solidFill>
                  <a:srgbClr val="00AF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B(x)</a:t>
            </a:r>
            <a:r>
              <a:rPr sz="2100" dirty="0">
                <a:solidFill>
                  <a:srgbClr val="00AF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sz="2100" spc="-113" dirty="0">
                <a:solidFill>
                  <a:srgbClr val="00AF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sz="2100" spc="-94" dirty="0">
                <a:solidFill>
                  <a:srgbClr val="00AF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spc="-169" dirty="0">
                <a:solidFill>
                  <a:srgbClr val="00AF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easy</a:t>
            </a:r>
            <a:r>
              <a:rPr sz="2100" spc="-49" dirty="0">
                <a:solidFill>
                  <a:srgbClr val="00AF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dirty="0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sz="2100" spc="-11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spc="-75" dirty="0">
                <a:latin typeface="Calibri" panose="020F0502020204030204" pitchFamily="34" charset="0"/>
                <a:cs typeface="Calibri" panose="020F0502020204030204" pitchFamily="34" charset="0"/>
              </a:rPr>
              <a:t>compute</a:t>
            </a:r>
            <a:r>
              <a:rPr sz="2100" spc="-6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b="1" spc="-172" dirty="0">
                <a:latin typeface="Calibri" panose="020F0502020204030204" pitchFamily="34" charset="0"/>
                <a:cs typeface="Calibri" panose="020F0502020204030204" pitchFamily="34" charset="0"/>
              </a:rPr>
              <a:t>given</a:t>
            </a:r>
            <a:r>
              <a:rPr sz="2100" b="1" spc="-7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b="1" spc="-214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sz="2100" b="1" spc="-10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dirty="0">
                <a:latin typeface="Calibri" panose="020F0502020204030204" pitchFamily="34" charset="0"/>
                <a:cs typeface="Calibri" panose="020F0502020204030204" pitchFamily="34" charset="0"/>
              </a:rPr>
              <a:t>but</a:t>
            </a:r>
            <a:r>
              <a:rPr sz="2100" spc="-7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spc="-86" dirty="0">
                <a:latin typeface="Calibri" panose="020F0502020204030204" pitchFamily="34" charset="0"/>
                <a:cs typeface="Calibri" panose="020F0502020204030204" pitchFamily="34" charset="0"/>
              </a:rPr>
              <a:t>hard</a:t>
            </a:r>
            <a:r>
              <a:rPr sz="2100" spc="-4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dirty="0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sz="2100" spc="-1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spc="-49" dirty="0">
                <a:latin typeface="Calibri" panose="020F0502020204030204" pitchFamily="34" charset="0"/>
                <a:cs typeface="Calibri" panose="020F0502020204030204" pitchFamily="34" charset="0"/>
              </a:rPr>
              <a:t>predict</a:t>
            </a:r>
            <a:r>
              <a:rPr sz="2100" spc="-7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b="1" spc="-172" dirty="0">
                <a:latin typeface="Calibri" panose="020F0502020204030204" pitchFamily="34" charset="0"/>
                <a:cs typeface="Calibri" panose="020F0502020204030204" pitchFamily="34" charset="0"/>
              </a:rPr>
              <a:t>given</a:t>
            </a:r>
            <a:r>
              <a:rPr sz="2100" b="1" spc="-7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b="1" spc="-15" dirty="0">
                <a:latin typeface="Calibri" panose="020F0502020204030204" pitchFamily="34" charset="0"/>
                <a:cs typeface="Calibri" panose="020F0502020204030204" pitchFamily="34" charset="0"/>
              </a:rPr>
              <a:t>f(x)</a:t>
            </a:r>
            <a:endParaRPr sz="2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446"/>
              </a:spcBef>
            </a:pPr>
            <a:endParaRPr sz="2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1421129" algn="r">
              <a:spcBef>
                <a:spcPts val="4"/>
              </a:spcBef>
            </a:pPr>
            <a:r>
              <a:rPr sz="1763" spc="-15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Hard</a:t>
            </a:r>
            <a:endParaRPr sz="1763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061204" y="4311967"/>
            <a:ext cx="2174081" cy="1046798"/>
            <a:chOff x="6748271" y="4606290"/>
            <a:chExt cx="2898775" cy="1395730"/>
          </a:xfrm>
        </p:grpSpPr>
        <p:sp>
          <p:nvSpPr>
            <p:cNvPr id="9" name="object 9"/>
            <p:cNvSpPr/>
            <p:nvPr/>
          </p:nvSpPr>
          <p:spPr>
            <a:xfrm>
              <a:off x="6748271" y="4606290"/>
              <a:ext cx="2898775" cy="171450"/>
            </a:xfrm>
            <a:custGeom>
              <a:avLst/>
              <a:gdLst/>
              <a:ahLst/>
              <a:cxnLst/>
              <a:rect l="l" t="t" r="r" b="b"/>
              <a:pathLst>
                <a:path w="2898775" h="171450">
                  <a:moveTo>
                    <a:pt x="2727198" y="0"/>
                  </a:moveTo>
                  <a:lnTo>
                    <a:pt x="2727198" y="171450"/>
                  </a:lnTo>
                  <a:lnTo>
                    <a:pt x="2841498" y="114300"/>
                  </a:lnTo>
                  <a:lnTo>
                    <a:pt x="2755773" y="114300"/>
                  </a:lnTo>
                  <a:lnTo>
                    <a:pt x="2755773" y="57150"/>
                  </a:lnTo>
                  <a:lnTo>
                    <a:pt x="2841498" y="57150"/>
                  </a:lnTo>
                  <a:lnTo>
                    <a:pt x="2727198" y="0"/>
                  </a:lnTo>
                  <a:close/>
                </a:path>
                <a:path w="2898775" h="171450">
                  <a:moveTo>
                    <a:pt x="2727198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2727198" y="114300"/>
                  </a:lnTo>
                  <a:lnTo>
                    <a:pt x="2727198" y="57150"/>
                  </a:lnTo>
                  <a:close/>
                </a:path>
                <a:path w="2898775" h="171450">
                  <a:moveTo>
                    <a:pt x="2841498" y="57150"/>
                  </a:moveTo>
                  <a:lnTo>
                    <a:pt x="2755773" y="57150"/>
                  </a:lnTo>
                  <a:lnTo>
                    <a:pt x="2755773" y="114300"/>
                  </a:lnTo>
                  <a:lnTo>
                    <a:pt x="2841498" y="114300"/>
                  </a:lnTo>
                  <a:lnTo>
                    <a:pt x="2898648" y="85725"/>
                  </a:lnTo>
                  <a:lnTo>
                    <a:pt x="2841498" y="5715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0" name="object 10"/>
            <p:cNvSpPr/>
            <p:nvPr/>
          </p:nvSpPr>
          <p:spPr>
            <a:xfrm>
              <a:off x="6830567" y="4821301"/>
              <a:ext cx="2672715" cy="1181100"/>
            </a:xfrm>
            <a:custGeom>
              <a:avLst/>
              <a:gdLst/>
              <a:ahLst/>
              <a:cxnLst/>
              <a:rect l="l" t="t" r="r" b="b"/>
              <a:pathLst>
                <a:path w="2672715" h="1181100">
                  <a:moveTo>
                    <a:pt x="123698" y="1023086"/>
                  </a:moveTo>
                  <a:lnTo>
                    <a:pt x="0" y="1169517"/>
                  </a:lnTo>
                  <a:lnTo>
                    <a:pt x="191261" y="1180617"/>
                  </a:lnTo>
                  <a:lnTo>
                    <a:pt x="173575" y="1139380"/>
                  </a:lnTo>
                  <a:lnTo>
                    <a:pt x="142493" y="1139380"/>
                  </a:lnTo>
                  <a:lnTo>
                    <a:pt x="120014" y="1086878"/>
                  </a:lnTo>
                  <a:lnTo>
                    <a:pt x="146227" y="1075616"/>
                  </a:lnTo>
                  <a:lnTo>
                    <a:pt x="123698" y="1023086"/>
                  </a:lnTo>
                  <a:close/>
                </a:path>
                <a:path w="2672715" h="1181100">
                  <a:moveTo>
                    <a:pt x="146227" y="1075616"/>
                  </a:moveTo>
                  <a:lnTo>
                    <a:pt x="120014" y="1086878"/>
                  </a:lnTo>
                  <a:lnTo>
                    <a:pt x="142493" y="1139380"/>
                  </a:lnTo>
                  <a:lnTo>
                    <a:pt x="168739" y="1128103"/>
                  </a:lnTo>
                  <a:lnTo>
                    <a:pt x="146227" y="1075616"/>
                  </a:lnTo>
                  <a:close/>
                </a:path>
                <a:path w="2672715" h="1181100">
                  <a:moveTo>
                    <a:pt x="168739" y="1128103"/>
                  </a:moveTo>
                  <a:lnTo>
                    <a:pt x="142493" y="1139380"/>
                  </a:lnTo>
                  <a:lnTo>
                    <a:pt x="173575" y="1139380"/>
                  </a:lnTo>
                  <a:lnTo>
                    <a:pt x="168739" y="1128103"/>
                  </a:lnTo>
                  <a:close/>
                </a:path>
                <a:path w="2672715" h="1181100">
                  <a:moveTo>
                    <a:pt x="2649601" y="0"/>
                  </a:moveTo>
                  <a:lnTo>
                    <a:pt x="146227" y="1075616"/>
                  </a:lnTo>
                  <a:lnTo>
                    <a:pt x="168739" y="1128103"/>
                  </a:lnTo>
                  <a:lnTo>
                    <a:pt x="2672206" y="52450"/>
                  </a:lnTo>
                  <a:lnTo>
                    <a:pt x="264960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827936" y="4097227"/>
            <a:ext cx="112395" cy="283315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9525">
              <a:spcBef>
                <a:spcPts val="94"/>
              </a:spcBef>
            </a:pPr>
            <a:r>
              <a:rPr sz="1763" spc="-38" dirty="0">
                <a:latin typeface="Arial Narrow"/>
                <a:cs typeface="Arial Narrow"/>
              </a:rPr>
              <a:t>x</a:t>
            </a:r>
            <a:endParaRPr sz="1763">
              <a:latin typeface="Arial Narrow"/>
              <a:cs typeface="Arial Narrow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825459" y="4465415"/>
            <a:ext cx="128588" cy="919639"/>
          </a:xfrm>
          <a:custGeom>
            <a:avLst/>
            <a:gdLst/>
            <a:ahLst/>
            <a:cxnLst/>
            <a:rect l="l" t="t" r="r" b="b"/>
            <a:pathLst>
              <a:path w="171450" h="1226185">
                <a:moveTo>
                  <a:pt x="57150" y="1054214"/>
                </a:moveTo>
                <a:lnTo>
                  <a:pt x="0" y="1054214"/>
                </a:lnTo>
                <a:lnTo>
                  <a:pt x="85725" y="1225664"/>
                </a:lnTo>
                <a:lnTo>
                  <a:pt x="157162" y="1082789"/>
                </a:lnTo>
                <a:lnTo>
                  <a:pt x="57150" y="1082789"/>
                </a:lnTo>
                <a:lnTo>
                  <a:pt x="57150" y="1054214"/>
                </a:lnTo>
                <a:close/>
              </a:path>
              <a:path w="171450" h="1226185">
                <a:moveTo>
                  <a:pt x="114300" y="0"/>
                </a:moveTo>
                <a:lnTo>
                  <a:pt x="57150" y="0"/>
                </a:lnTo>
                <a:lnTo>
                  <a:pt x="57150" y="1082789"/>
                </a:lnTo>
                <a:lnTo>
                  <a:pt x="114300" y="1082789"/>
                </a:lnTo>
                <a:lnTo>
                  <a:pt x="114300" y="0"/>
                </a:lnTo>
                <a:close/>
              </a:path>
              <a:path w="171450" h="1226185">
                <a:moveTo>
                  <a:pt x="171450" y="1054214"/>
                </a:moveTo>
                <a:lnTo>
                  <a:pt x="114300" y="1054214"/>
                </a:lnTo>
                <a:lnTo>
                  <a:pt x="114300" y="1082789"/>
                </a:lnTo>
                <a:lnTo>
                  <a:pt x="157162" y="1082789"/>
                </a:lnTo>
                <a:lnTo>
                  <a:pt x="171450" y="105421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3" name="object 13"/>
          <p:cNvSpPr txBox="1"/>
          <p:nvPr/>
        </p:nvSpPr>
        <p:spPr>
          <a:xfrm>
            <a:off x="5868923" y="4020597"/>
            <a:ext cx="434340" cy="283797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9525">
              <a:spcBef>
                <a:spcPts val="98"/>
              </a:spcBef>
            </a:pPr>
            <a:r>
              <a:rPr sz="1763" spc="-15" dirty="0">
                <a:solidFill>
                  <a:srgbClr val="008000"/>
                </a:solidFill>
                <a:latin typeface="Arial Narrow"/>
                <a:cs typeface="Arial Narrow"/>
              </a:rPr>
              <a:t>Easy</a:t>
            </a:r>
            <a:endParaRPr sz="1763">
              <a:latin typeface="Arial Narrow"/>
              <a:cs typeface="Arial Narro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43679" y="4097227"/>
            <a:ext cx="492443" cy="283315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9525">
              <a:spcBef>
                <a:spcPts val="94"/>
              </a:spcBef>
            </a:pPr>
            <a:r>
              <a:rPr sz="1763" spc="-8" dirty="0">
                <a:latin typeface="Arial Narrow"/>
                <a:cs typeface="Arial Narrow"/>
              </a:rPr>
              <a:t>y=f(x)</a:t>
            </a:r>
            <a:endParaRPr sz="1763">
              <a:latin typeface="Arial Narrow"/>
              <a:cs typeface="Arial Narro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963667" y="4686348"/>
            <a:ext cx="434340" cy="283315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9525">
              <a:spcBef>
                <a:spcPts val="94"/>
              </a:spcBef>
            </a:pPr>
            <a:r>
              <a:rPr sz="1763" spc="-15" dirty="0">
                <a:solidFill>
                  <a:srgbClr val="008000"/>
                </a:solidFill>
                <a:latin typeface="Arial Narrow"/>
                <a:cs typeface="Arial Narrow"/>
              </a:rPr>
              <a:t>Easy</a:t>
            </a:r>
            <a:endParaRPr sz="1763">
              <a:latin typeface="Arial Narrow"/>
              <a:cs typeface="Arial Narro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25353" y="5455120"/>
            <a:ext cx="390525" cy="283797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9525">
              <a:spcBef>
                <a:spcPts val="98"/>
              </a:spcBef>
            </a:pPr>
            <a:r>
              <a:rPr sz="1763" spc="-15" dirty="0">
                <a:latin typeface="Arial Narrow"/>
                <a:cs typeface="Arial Narrow"/>
              </a:rPr>
              <a:t>B(X)</a:t>
            </a:r>
            <a:endParaRPr sz="1763">
              <a:latin typeface="Arial Narrow"/>
              <a:cs typeface="Arial Narro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34742" y="5102991"/>
            <a:ext cx="2209523" cy="554607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9525">
              <a:spcBef>
                <a:spcPts val="94"/>
              </a:spcBef>
            </a:pPr>
            <a:r>
              <a:rPr sz="1763" spc="-8" dirty="0">
                <a:solidFill>
                  <a:srgbClr val="FF0000"/>
                </a:solidFill>
                <a:latin typeface="Arial Narrow"/>
                <a:cs typeface="Arial Narrow"/>
              </a:rPr>
              <a:t>Unpredictable</a:t>
            </a:r>
            <a:r>
              <a:rPr lang="en-US" sz="1763" spc="-8" dirty="0">
                <a:solidFill>
                  <a:srgbClr val="FF0000"/>
                </a:solidFill>
                <a:latin typeface="Arial Narrow"/>
                <a:cs typeface="Arial Narrow"/>
              </a:rPr>
              <a:t> better than ½ +neg(n)</a:t>
            </a:r>
            <a:endParaRPr sz="1763" dirty="0">
              <a:latin typeface="Arial Narrow"/>
              <a:cs typeface="Arial Narrow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198364" y="3698748"/>
            <a:ext cx="1991678" cy="447199"/>
          </a:xfrm>
          <a:custGeom>
            <a:avLst/>
            <a:gdLst/>
            <a:ahLst/>
            <a:cxnLst/>
            <a:rect l="l" t="t" r="r" b="b"/>
            <a:pathLst>
              <a:path w="2655570" h="596264">
                <a:moveTo>
                  <a:pt x="1613368" y="50800"/>
                </a:moveTo>
                <a:lnTo>
                  <a:pt x="1266825" y="50800"/>
                </a:lnTo>
                <a:lnTo>
                  <a:pt x="1307211" y="51816"/>
                </a:lnTo>
                <a:lnTo>
                  <a:pt x="1347851" y="54483"/>
                </a:lnTo>
                <a:lnTo>
                  <a:pt x="1388745" y="58419"/>
                </a:lnTo>
                <a:lnTo>
                  <a:pt x="1429766" y="63754"/>
                </a:lnTo>
                <a:lnTo>
                  <a:pt x="1470914" y="70612"/>
                </a:lnTo>
                <a:lnTo>
                  <a:pt x="1512316" y="78612"/>
                </a:lnTo>
                <a:lnTo>
                  <a:pt x="1553845" y="88011"/>
                </a:lnTo>
                <a:lnTo>
                  <a:pt x="1595627" y="98552"/>
                </a:lnTo>
                <a:lnTo>
                  <a:pt x="1637411" y="110362"/>
                </a:lnTo>
                <a:lnTo>
                  <a:pt x="1679448" y="123317"/>
                </a:lnTo>
                <a:lnTo>
                  <a:pt x="1721612" y="137287"/>
                </a:lnTo>
                <a:lnTo>
                  <a:pt x="1763902" y="152273"/>
                </a:lnTo>
                <a:lnTo>
                  <a:pt x="1806448" y="168275"/>
                </a:lnTo>
                <a:lnTo>
                  <a:pt x="1848993" y="185293"/>
                </a:lnTo>
                <a:lnTo>
                  <a:pt x="1891665" y="203073"/>
                </a:lnTo>
                <a:lnTo>
                  <a:pt x="1934464" y="221869"/>
                </a:lnTo>
                <a:lnTo>
                  <a:pt x="1977390" y="241300"/>
                </a:lnTo>
                <a:lnTo>
                  <a:pt x="2020443" y="261493"/>
                </a:lnTo>
                <a:lnTo>
                  <a:pt x="2063496" y="282448"/>
                </a:lnTo>
                <a:lnTo>
                  <a:pt x="2106676" y="304038"/>
                </a:lnTo>
                <a:lnTo>
                  <a:pt x="2149982" y="326263"/>
                </a:lnTo>
                <a:lnTo>
                  <a:pt x="2193290" y="348996"/>
                </a:lnTo>
                <a:lnTo>
                  <a:pt x="2280157" y="395986"/>
                </a:lnTo>
                <a:lnTo>
                  <a:pt x="2367279" y="444627"/>
                </a:lnTo>
                <a:lnTo>
                  <a:pt x="2454782" y="494411"/>
                </a:lnTo>
                <a:lnTo>
                  <a:pt x="2629789" y="596138"/>
                </a:lnTo>
                <a:lnTo>
                  <a:pt x="2655443" y="552196"/>
                </a:lnTo>
                <a:lnTo>
                  <a:pt x="2392553" y="400431"/>
                </a:lnTo>
                <a:lnTo>
                  <a:pt x="2304923" y="351536"/>
                </a:lnTo>
                <a:lnTo>
                  <a:pt x="2217420" y="304292"/>
                </a:lnTo>
                <a:lnTo>
                  <a:pt x="2173604" y="281305"/>
                </a:lnTo>
                <a:lnTo>
                  <a:pt x="2129790" y="258825"/>
                </a:lnTo>
                <a:lnTo>
                  <a:pt x="2086228" y="236981"/>
                </a:lnTo>
                <a:lnTo>
                  <a:pt x="1999106" y="195325"/>
                </a:lnTo>
                <a:lnTo>
                  <a:pt x="1955546" y="175513"/>
                </a:lnTo>
                <a:lnTo>
                  <a:pt x="1911984" y="156591"/>
                </a:lnTo>
                <a:lnTo>
                  <a:pt x="1868551" y="138430"/>
                </a:lnTo>
                <a:lnTo>
                  <a:pt x="1825244" y="121031"/>
                </a:lnTo>
                <a:lnTo>
                  <a:pt x="1781809" y="104775"/>
                </a:lnTo>
                <a:lnTo>
                  <a:pt x="1738629" y="89408"/>
                </a:lnTo>
                <a:lnTo>
                  <a:pt x="1695450" y="75056"/>
                </a:lnTo>
                <a:lnTo>
                  <a:pt x="1652270" y="61849"/>
                </a:lnTo>
                <a:lnTo>
                  <a:pt x="1613368" y="50800"/>
                </a:lnTo>
                <a:close/>
              </a:path>
              <a:path w="2655570" h="596264">
                <a:moveTo>
                  <a:pt x="145161" y="311150"/>
                </a:moveTo>
                <a:lnTo>
                  <a:pt x="0" y="555244"/>
                </a:lnTo>
                <a:lnTo>
                  <a:pt x="282321" y="525018"/>
                </a:lnTo>
                <a:lnTo>
                  <a:pt x="191769" y="494411"/>
                </a:lnTo>
                <a:lnTo>
                  <a:pt x="141858" y="494411"/>
                </a:lnTo>
                <a:lnTo>
                  <a:pt x="114553" y="451485"/>
                </a:lnTo>
                <a:lnTo>
                  <a:pt x="131644" y="440623"/>
                </a:lnTo>
                <a:lnTo>
                  <a:pt x="145161" y="311150"/>
                </a:lnTo>
                <a:close/>
              </a:path>
              <a:path w="2655570" h="596264">
                <a:moveTo>
                  <a:pt x="128270" y="472948"/>
                </a:moveTo>
                <a:lnTo>
                  <a:pt x="130953" y="477266"/>
                </a:lnTo>
                <a:lnTo>
                  <a:pt x="141858" y="494411"/>
                </a:lnTo>
                <a:lnTo>
                  <a:pt x="159111" y="483372"/>
                </a:lnTo>
                <a:lnTo>
                  <a:pt x="128270" y="472948"/>
                </a:lnTo>
                <a:close/>
              </a:path>
              <a:path w="2655570" h="596264">
                <a:moveTo>
                  <a:pt x="159111" y="483372"/>
                </a:moveTo>
                <a:lnTo>
                  <a:pt x="141858" y="494411"/>
                </a:lnTo>
                <a:lnTo>
                  <a:pt x="191769" y="494411"/>
                </a:lnTo>
                <a:lnTo>
                  <a:pt x="159111" y="483372"/>
                </a:lnTo>
                <a:close/>
              </a:path>
              <a:path w="2655570" h="596264">
                <a:moveTo>
                  <a:pt x="1268095" y="0"/>
                </a:moveTo>
                <a:lnTo>
                  <a:pt x="1225930" y="508"/>
                </a:lnTo>
                <a:lnTo>
                  <a:pt x="1184021" y="2540"/>
                </a:lnTo>
                <a:lnTo>
                  <a:pt x="1142111" y="6096"/>
                </a:lnTo>
                <a:lnTo>
                  <a:pt x="1100454" y="11175"/>
                </a:lnTo>
                <a:lnTo>
                  <a:pt x="1059052" y="17525"/>
                </a:lnTo>
                <a:lnTo>
                  <a:pt x="1017777" y="25273"/>
                </a:lnTo>
                <a:lnTo>
                  <a:pt x="976502" y="34417"/>
                </a:lnTo>
                <a:lnTo>
                  <a:pt x="935608" y="44831"/>
                </a:lnTo>
                <a:lnTo>
                  <a:pt x="894715" y="56387"/>
                </a:lnTo>
                <a:lnTo>
                  <a:pt x="854075" y="68961"/>
                </a:lnTo>
                <a:lnTo>
                  <a:pt x="813562" y="82677"/>
                </a:lnTo>
                <a:lnTo>
                  <a:pt x="773176" y="97662"/>
                </a:lnTo>
                <a:lnTo>
                  <a:pt x="733044" y="113284"/>
                </a:lnTo>
                <a:lnTo>
                  <a:pt x="692912" y="130048"/>
                </a:lnTo>
                <a:lnTo>
                  <a:pt x="652906" y="147700"/>
                </a:lnTo>
                <a:lnTo>
                  <a:pt x="613028" y="166116"/>
                </a:lnTo>
                <a:lnTo>
                  <a:pt x="573277" y="185293"/>
                </a:lnTo>
                <a:lnTo>
                  <a:pt x="533653" y="205359"/>
                </a:lnTo>
                <a:lnTo>
                  <a:pt x="494029" y="225933"/>
                </a:lnTo>
                <a:lnTo>
                  <a:pt x="454532" y="247269"/>
                </a:lnTo>
                <a:lnTo>
                  <a:pt x="415290" y="269113"/>
                </a:lnTo>
                <a:lnTo>
                  <a:pt x="375920" y="291465"/>
                </a:lnTo>
                <a:lnTo>
                  <a:pt x="297688" y="337693"/>
                </a:lnTo>
                <a:lnTo>
                  <a:pt x="219582" y="385444"/>
                </a:lnTo>
                <a:lnTo>
                  <a:pt x="131644" y="440623"/>
                </a:lnTo>
                <a:lnTo>
                  <a:pt x="128270" y="472948"/>
                </a:lnTo>
                <a:lnTo>
                  <a:pt x="159111" y="483372"/>
                </a:lnTo>
                <a:lnTo>
                  <a:pt x="168655" y="477266"/>
                </a:lnTo>
                <a:lnTo>
                  <a:pt x="245999" y="428752"/>
                </a:lnTo>
                <a:lnTo>
                  <a:pt x="323469" y="381381"/>
                </a:lnTo>
                <a:lnTo>
                  <a:pt x="401066" y="335661"/>
                </a:lnTo>
                <a:lnTo>
                  <a:pt x="439927" y="313563"/>
                </a:lnTo>
                <a:lnTo>
                  <a:pt x="478663" y="291973"/>
                </a:lnTo>
                <a:lnTo>
                  <a:pt x="517525" y="271018"/>
                </a:lnTo>
                <a:lnTo>
                  <a:pt x="556387" y="250698"/>
                </a:lnTo>
                <a:lnTo>
                  <a:pt x="595376" y="231140"/>
                </a:lnTo>
                <a:lnTo>
                  <a:pt x="634365" y="212217"/>
                </a:lnTo>
                <a:lnTo>
                  <a:pt x="673353" y="194183"/>
                </a:lnTo>
                <a:lnTo>
                  <a:pt x="712470" y="177037"/>
                </a:lnTo>
                <a:lnTo>
                  <a:pt x="751586" y="160655"/>
                </a:lnTo>
                <a:lnTo>
                  <a:pt x="790701" y="145287"/>
                </a:lnTo>
                <a:lnTo>
                  <a:pt x="829818" y="130810"/>
                </a:lnTo>
                <a:lnTo>
                  <a:pt x="869188" y="117475"/>
                </a:lnTo>
                <a:lnTo>
                  <a:pt x="908557" y="105156"/>
                </a:lnTo>
                <a:lnTo>
                  <a:pt x="948054" y="94106"/>
                </a:lnTo>
                <a:lnTo>
                  <a:pt x="987551" y="84074"/>
                </a:lnTo>
                <a:lnTo>
                  <a:pt x="1027049" y="75311"/>
                </a:lnTo>
                <a:lnTo>
                  <a:pt x="1066800" y="67818"/>
                </a:lnTo>
                <a:lnTo>
                  <a:pt x="1106677" y="61594"/>
                </a:lnTo>
                <a:lnTo>
                  <a:pt x="1146555" y="56768"/>
                </a:lnTo>
                <a:lnTo>
                  <a:pt x="1186433" y="53340"/>
                </a:lnTo>
                <a:lnTo>
                  <a:pt x="1226566" y="51308"/>
                </a:lnTo>
                <a:lnTo>
                  <a:pt x="1266825" y="50800"/>
                </a:lnTo>
                <a:lnTo>
                  <a:pt x="1613368" y="50800"/>
                </a:lnTo>
                <a:lnTo>
                  <a:pt x="1609344" y="49656"/>
                </a:lnTo>
                <a:lnTo>
                  <a:pt x="1566291" y="38735"/>
                </a:lnTo>
                <a:lnTo>
                  <a:pt x="1523492" y="29083"/>
                </a:lnTo>
                <a:lnTo>
                  <a:pt x="1480693" y="20700"/>
                </a:lnTo>
                <a:lnTo>
                  <a:pt x="1438021" y="13588"/>
                </a:lnTo>
                <a:lnTo>
                  <a:pt x="1395349" y="8000"/>
                </a:lnTo>
                <a:lnTo>
                  <a:pt x="1352803" y="3810"/>
                </a:lnTo>
                <a:lnTo>
                  <a:pt x="1310513" y="1143"/>
                </a:lnTo>
                <a:lnTo>
                  <a:pt x="1268095" y="0"/>
                </a:lnTo>
                <a:close/>
              </a:path>
              <a:path w="2655570" h="596264">
                <a:moveTo>
                  <a:pt x="131644" y="440623"/>
                </a:moveTo>
                <a:lnTo>
                  <a:pt x="114553" y="451485"/>
                </a:lnTo>
                <a:lnTo>
                  <a:pt x="128206" y="472948"/>
                </a:lnTo>
                <a:lnTo>
                  <a:pt x="130510" y="451485"/>
                </a:lnTo>
                <a:lnTo>
                  <a:pt x="131644" y="44062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9" name="object 19"/>
          <p:cNvSpPr txBox="1"/>
          <p:nvPr/>
        </p:nvSpPr>
        <p:spPr>
          <a:xfrm>
            <a:off x="533401" y="3604593"/>
            <a:ext cx="3544061" cy="1492203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163353">
              <a:spcBef>
                <a:spcPts val="285"/>
              </a:spcBef>
            </a:pPr>
            <a:r>
              <a:rPr sz="2100" spc="-285" dirty="0">
                <a:latin typeface="Calibri" panose="020F0502020204030204" pitchFamily="34" charset="0"/>
                <a:cs typeface="Calibri" panose="020F0502020204030204" pitchFamily="34" charset="0"/>
              </a:rPr>
              <a:t>∀</a:t>
            </a:r>
            <a:r>
              <a:rPr sz="2100" spc="-5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PPT</a:t>
            </a:r>
            <a:r>
              <a:rPr sz="1763" spc="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algorithm</a:t>
            </a:r>
            <a:r>
              <a:rPr sz="1763" spc="5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b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1763" b="1" dirty="0">
                <a:latin typeface="Calibri" panose="020F0502020204030204" pitchFamily="34" charset="0"/>
                <a:cs typeface="Calibri" panose="020F0502020204030204" pitchFamily="34" charset="0"/>
              </a:rPr>
              <a:t>red</a:t>
            </a:r>
            <a:r>
              <a:rPr sz="1763" b="1" spc="5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spc="-8" dirty="0">
                <a:latin typeface="Calibri" panose="020F0502020204030204" pitchFamily="34" charset="0"/>
                <a:cs typeface="Calibri" panose="020F0502020204030204" pitchFamily="34" charset="0"/>
              </a:rPr>
              <a:t>(“predictor”),</a:t>
            </a:r>
            <a:endParaRPr sz="1763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72"/>
              </a:spcBef>
            </a:pPr>
            <a:endParaRPr sz="1763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3353"/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Prob</a:t>
            </a:r>
            <a:r>
              <a:rPr sz="1763" spc="-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sz="1763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b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1763" b="1" dirty="0">
                <a:latin typeface="Calibri" panose="020F0502020204030204" pitchFamily="34" charset="0"/>
                <a:cs typeface="Calibri" panose="020F0502020204030204" pitchFamily="34" charset="0"/>
              </a:rPr>
              <a:t>red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(y)</a:t>
            </a:r>
            <a:r>
              <a:rPr sz="1763" spc="-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sz="1763" spc="5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B(x)</a:t>
            </a:r>
            <a:r>
              <a:rPr sz="1763" spc="4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]=</a:t>
            </a:r>
            <a:r>
              <a:rPr sz="1763" spc="5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½</a:t>
            </a:r>
            <a:r>
              <a:rPr sz="1763" spc="1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sz="1763" spc="7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spc="-8" dirty="0">
                <a:latin typeface="Calibri" panose="020F0502020204030204" pitchFamily="34" charset="0"/>
                <a:cs typeface="Calibri" panose="020F0502020204030204" pitchFamily="34" charset="0"/>
              </a:rPr>
              <a:t>negl(n)</a:t>
            </a:r>
            <a:endParaRPr sz="1763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7161">
              <a:lnSpc>
                <a:spcPts val="1793"/>
              </a:lnSpc>
              <a:spcBef>
                <a:spcPts val="844"/>
              </a:spcBef>
            </a:pP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(over</a:t>
            </a:r>
            <a:r>
              <a:rPr sz="1500" spc="-1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sz="1500" spc="-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sz="1500" spc="-2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{0,1}</a:t>
            </a:r>
            <a:r>
              <a:rPr sz="1519" baseline="24691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sz="1519" spc="129" baseline="2469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sz="1500" spc="-5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8" dirty="0">
                <a:latin typeface="Calibri" panose="020F0502020204030204" pitchFamily="34" charset="0"/>
                <a:cs typeface="Calibri" panose="020F0502020204030204" pitchFamily="34" charset="0"/>
              </a:rPr>
              <a:t>y=f(x)</a:t>
            </a:r>
            <a:endParaRPr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7161">
              <a:lnSpc>
                <a:spcPts val="1793"/>
              </a:lnSpc>
            </a:pP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1500" spc="-2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Pred’s</a:t>
            </a:r>
            <a:r>
              <a:rPr sz="1500" spc="-1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coins</a:t>
            </a:r>
            <a:r>
              <a:rPr sz="1500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38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sz="1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-396552" y="479432"/>
            <a:ext cx="8626152" cy="660853"/>
          </a:xfrm>
          <a:prstGeom prst="rect">
            <a:avLst/>
          </a:prstGeom>
        </p:spPr>
        <p:txBody>
          <a:bodyPr vert="horz" wrap="square" lIns="0" tIns="105822" rIns="0" bIns="0" rtlCol="0" anchor="ctr">
            <a:spAutoFit/>
          </a:bodyPr>
          <a:lstStyle/>
          <a:p>
            <a:pPr marL="920115">
              <a:spcBef>
                <a:spcPts val="79"/>
              </a:spcBef>
            </a:pPr>
            <a:r>
              <a:rPr sz="3600" dirty="0">
                <a:solidFill>
                  <a:srgbClr val="C00000"/>
                </a:solidFill>
                <a:latin typeface="Cambria" panose="02040503050406030204" pitchFamily="18" charset="0"/>
              </a:rPr>
              <a:t>Constructing</a:t>
            </a:r>
            <a:r>
              <a:rPr sz="3600" spc="-86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sz="3600" spc="-15" dirty="0">
                <a:solidFill>
                  <a:srgbClr val="C00000"/>
                </a:solidFill>
                <a:latin typeface="Cambria" panose="02040503050406030204" pitchFamily="18" charset="0"/>
              </a:rPr>
              <a:t>PSRG</a:t>
            </a:r>
            <a:r>
              <a:rPr lang="en-US" sz="3600" spc="-15" dirty="0">
                <a:solidFill>
                  <a:srgbClr val="C00000"/>
                </a:solidFill>
                <a:latin typeface="Cambria" panose="02040503050406030204" pitchFamily="18" charset="0"/>
              </a:rPr>
              <a:t> from f and B</a:t>
            </a:r>
            <a:endParaRPr sz="36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0600" y="1828801"/>
            <a:ext cx="7467600" cy="3787736"/>
          </a:xfrm>
          <a:prstGeom prst="rect">
            <a:avLst/>
          </a:prstGeom>
        </p:spPr>
        <p:txBody>
          <a:bodyPr vert="horz" wrap="square" lIns="0" tIns="37624" rIns="0" bIns="0" rtlCol="0">
            <a:spAutoFit/>
          </a:bodyPr>
          <a:lstStyle/>
          <a:p>
            <a:pPr marL="228600" marR="32385" indent="-171450">
              <a:spcBef>
                <a:spcPts val="296"/>
              </a:spcBef>
              <a:spcAft>
                <a:spcPts val="296"/>
              </a:spcAft>
              <a:tabLst>
                <a:tab pos="1248728" algn="l"/>
                <a:tab pos="2317909" algn="l"/>
              </a:tabLst>
            </a:pPr>
            <a:r>
              <a:rPr b="1" spc="-101" dirty="0">
                <a:solidFill>
                  <a:srgbClr val="3366FF"/>
                </a:solidFill>
                <a:latin typeface="Arial"/>
                <a:cs typeface="Arial"/>
              </a:rPr>
              <a:t>Theorem</a:t>
            </a:r>
            <a:r>
              <a:rPr spc="-101" dirty="0">
                <a:solidFill>
                  <a:srgbClr val="3366FF"/>
                </a:solidFill>
                <a:latin typeface="Arial"/>
                <a:cs typeface="Arial"/>
              </a:rPr>
              <a:t>:</a:t>
            </a:r>
            <a:r>
              <a:rPr spc="-79" dirty="0">
                <a:solidFill>
                  <a:srgbClr val="3366FF"/>
                </a:solidFill>
                <a:latin typeface="Arial"/>
                <a:cs typeface="Arial"/>
              </a:rPr>
              <a:t> </a:t>
            </a:r>
            <a:r>
              <a:rPr spc="-26" dirty="0">
                <a:latin typeface="Arial"/>
                <a:cs typeface="Arial"/>
              </a:rPr>
              <a:t>If</a:t>
            </a:r>
            <a:r>
              <a:rPr lang="en-US" spc="-26" dirty="0">
                <a:latin typeface="Arial"/>
                <a:cs typeface="Arial"/>
              </a:rPr>
              <a:t> </a:t>
            </a:r>
            <a:r>
              <a:rPr spc="-15" dirty="0">
                <a:latin typeface="Arial"/>
                <a:cs typeface="Arial"/>
              </a:rPr>
              <a:t>there</a:t>
            </a:r>
            <a:r>
              <a:rPr spc="-98" dirty="0">
                <a:latin typeface="Arial"/>
                <a:cs typeface="Arial"/>
              </a:rPr>
              <a:t> </a:t>
            </a:r>
            <a:r>
              <a:rPr spc="-15" dirty="0">
                <a:latin typeface="Arial"/>
                <a:cs typeface="Arial"/>
              </a:rPr>
              <a:t>exist</a:t>
            </a:r>
            <a:r>
              <a:rPr lang="en-US" spc="-15" dirty="0">
                <a:latin typeface="Arial"/>
                <a:cs typeface="Arial"/>
              </a:rPr>
              <a:t> </a:t>
            </a:r>
            <a:r>
              <a:rPr spc="-56" dirty="0">
                <a:latin typeface="Arial"/>
                <a:cs typeface="Arial"/>
              </a:rPr>
              <a:t>one-</a:t>
            </a:r>
            <a:r>
              <a:rPr spc="-79" dirty="0">
                <a:latin typeface="Arial"/>
                <a:cs typeface="Arial"/>
              </a:rPr>
              <a:t>way-</a:t>
            </a:r>
            <a:r>
              <a:rPr b="1" spc="-105" dirty="0">
                <a:latin typeface="Arial"/>
                <a:cs typeface="Arial"/>
              </a:rPr>
              <a:t>permutations</a:t>
            </a:r>
            <a:r>
              <a:rPr b="1" spc="19" dirty="0">
                <a:latin typeface="Arial"/>
                <a:cs typeface="Arial"/>
              </a:rPr>
              <a:t> </a:t>
            </a:r>
            <a:r>
              <a:rPr spc="53" dirty="0">
                <a:latin typeface="Arial"/>
                <a:cs typeface="Arial"/>
              </a:rPr>
              <a:t>f</a:t>
            </a:r>
            <a:r>
              <a:rPr spc="-19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with</a:t>
            </a:r>
            <a:r>
              <a:rPr spc="-34" dirty="0">
                <a:latin typeface="Arial"/>
                <a:cs typeface="Arial"/>
              </a:rPr>
              <a:t> </a:t>
            </a:r>
            <a:endParaRPr lang="en-US" spc="-34" dirty="0">
              <a:latin typeface="Arial"/>
              <a:cs typeface="Arial"/>
            </a:endParaRPr>
          </a:p>
          <a:p>
            <a:pPr marL="228600" marR="32385" indent="-171450">
              <a:spcBef>
                <a:spcPts val="296"/>
              </a:spcBef>
              <a:spcAft>
                <a:spcPts val="296"/>
              </a:spcAft>
              <a:tabLst>
                <a:tab pos="1248728" algn="l"/>
                <a:tab pos="2317909" algn="l"/>
              </a:tabLst>
            </a:pPr>
            <a:r>
              <a:rPr spc="-56" dirty="0">
                <a:latin typeface="Arial"/>
                <a:cs typeface="Arial"/>
              </a:rPr>
              <a:t>hard</a:t>
            </a:r>
            <a:r>
              <a:rPr spc="-30" dirty="0">
                <a:latin typeface="Arial"/>
                <a:cs typeface="Arial"/>
              </a:rPr>
              <a:t> </a:t>
            </a:r>
            <a:r>
              <a:rPr spc="-38" dirty="0">
                <a:latin typeface="Arial"/>
                <a:cs typeface="Arial"/>
              </a:rPr>
              <a:t>core </a:t>
            </a:r>
            <a:r>
              <a:rPr dirty="0">
                <a:latin typeface="Arial"/>
                <a:cs typeface="Arial"/>
              </a:rPr>
              <a:t>bit</a:t>
            </a:r>
            <a:r>
              <a:rPr spc="-53" dirty="0">
                <a:latin typeface="Arial"/>
                <a:cs typeface="Arial"/>
              </a:rPr>
              <a:t> </a:t>
            </a:r>
            <a:r>
              <a:rPr spc="-158" dirty="0">
                <a:latin typeface="Arial"/>
                <a:cs typeface="Arial"/>
              </a:rPr>
              <a:t>B,</a:t>
            </a:r>
            <a:r>
              <a:rPr spc="-64" dirty="0">
                <a:latin typeface="Arial"/>
                <a:cs typeface="Arial"/>
              </a:rPr>
              <a:t> </a:t>
            </a:r>
            <a:r>
              <a:rPr spc="-19" dirty="0">
                <a:latin typeface="Arial"/>
                <a:cs typeface="Arial"/>
              </a:rPr>
              <a:t>then</a:t>
            </a:r>
            <a:r>
              <a:rPr spc="-71" dirty="0">
                <a:latin typeface="Arial"/>
                <a:cs typeface="Arial"/>
              </a:rPr>
              <a:t> </a:t>
            </a:r>
            <a:r>
              <a:rPr lang="en-US" spc="-71" dirty="0">
                <a:latin typeface="Arial"/>
                <a:cs typeface="Arial"/>
              </a:rPr>
              <a:t>for every polynomial P </a:t>
            </a:r>
            <a:r>
              <a:rPr spc="-15" dirty="0">
                <a:latin typeface="Arial"/>
                <a:cs typeface="Arial"/>
              </a:rPr>
              <a:t>there</a:t>
            </a:r>
            <a:r>
              <a:rPr spc="-71" dirty="0">
                <a:latin typeface="Arial"/>
                <a:cs typeface="Arial"/>
              </a:rPr>
              <a:t> </a:t>
            </a:r>
            <a:r>
              <a:rPr spc="-15" dirty="0">
                <a:latin typeface="Arial"/>
                <a:cs typeface="Arial"/>
              </a:rPr>
              <a:t>exist</a:t>
            </a:r>
            <a:r>
              <a:rPr spc="-83" dirty="0">
                <a:latin typeface="Arial"/>
                <a:cs typeface="Arial"/>
              </a:rPr>
              <a:t> </a:t>
            </a:r>
            <a:endParaRPr lang="en-US" spc="-83" dirty="0">
              <a:latin typeface="Arial"/>
              <a:cs typeface="Arial"/>
            </a:endParaRPr>
          </a:p>
          <a:p>
            <a:pPr marL="228600" marR="32385" indent="-171450">
              <a:spcBef>
                <a:spcPts val="296"/>
              </a:spcBef>
              <a:spcAft>
                <a:spcPts val="296"/>
              </a:spcAft>
              <a:tabLst>
                <a:tab pos="1248728" algn="l"/>
                <a:tab pos="2317909" algn="l"/>
              </a:tabLst>
            </a:pPr>
            <a:r>
              <a:rPr spc="-289" dirty="0">
                <a:latin typeface="Arial"/>
                <a:cs typeface="Arial"/>
              </a:rPr>
              <a:t>PRG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spc="-71" dirty="0">
                <a:latin typeface="Arial"/>
                <a:cs typeface="Arial"/>
              </a:rPr>
              <a:t>G:{0,1}</a:t>
            </a:r>
            <a:r>
              <a:rPr spc="-107" baseline="25089" dirty="0">
                <a:latin typeface="Arial"/>
                <a:cs typeface="Arial"/>
              </a:rPr>
              <a:t>n</a:t>
            </a:r>
            <a:r>
              <a:rPr spc="-71" dirty="0">
                <a:latin typeface="Arial"/>
                <a:cs typeface="Arial"/>
              </a:rPr>
              <a:t>-</a:t>
            </a:r>
            <a:r>
              <a:rPr spc="-53" dirty="0">
                <a:latin typeface="Arial"/>
                <a:cs typeface="Arial"/>
              </a:rPr>
              <a:t>&gt;{0,1}</a:t>
            </a:r>
            <a:r>
              <a:rPr spc="-78" baseline="25089" dirty="0">
                <a:latin typeface="Arial"/>
                <a:cs typeface="Arial"/>
              </a:rPr>
              <a:t>P(n)</a:t>
            </a:r>
            <a:r>
              <a:rPr lang="en-US" spc="-78" baseline="25089" dirty="0">
                <a:latin typeface="Arial"/>
                <a:cs typeface="Arial"/>
              </a:rPr>
              <a:t> </a:t>
            </a:r>
            <a:r>
              <a:rPr lang="en-US" spc="-78" dirty="0">
                <a:latin typeface="Arial"/>
                <a:cs typeface="Arial"/>
              </a:rPr>
              <a:t>which is next-bit unpredictable</a:t>
            </a:r>
          </a:p>
          <a:p>
            <a:pPr marL="228600" marR="32385" indent="-171450">
              <a:lnSpc>
                <a:spcPts val="1950"/>
              </a:lnSpc>
              <a:spcBef>
                <a:spcPts val="296"/>
              </a:spcBef>
              <a:tabLst>
                <a:tab pos="1248728" algn="l"/>
                <a:tab pos="2317909" algn="l"/>
              </a:tabLst>
            </a:pPr>
            <a:endParaRPr dirty="0">
              <a:latin typeface="Arial"/>
              <a:cs typeface="Arial"/>
            </a:endParaRPr>
          </a:p>
          <a:p>
            <a:pPr marL="57150">
              <a:tabLst>
                <a:tab pos="3981926" algn="l"/>
              </a:tabLst>
            </a:pPr>
            <a:r>
              <a:rPr b="1" spc="-94" dirty="0">
                <a:solidFill>
                  <a:srgbClr val="3366FF"/>
                </a:solidFill>
                <a:latin typeface="Arial"/>
                <a:cs typeface="Arial"/>
              </a:rPr>
              <a:t>Proof</a:t>
            </a:r>
            <a:r>
              <a:rPr spc="-94" dirty="0">
                <a:solidFill>
                  <a:srgbClr val="3366FF"/>
                </a:solidFill>
                <a:latin typeface="Arial"/>
                <a:cs typeface="Arial"/>
              </a:rPr>
              <a:t>:</a:t>
            </a:r>
            <a:r>
              <a:rPr spc="-79" dirty="0">
                <a:solidFill>
                  <a:srgbClr val="3366FF"/>
                </a:solidFill>
                <a:latin typeface="Arial"/>
                <a:cs typeface="Arial"/>
              </a:rPr>
              <a:t> </a:t>
            </a:r>
            <a:r>
              <a:rPr spc="-71" dirty="0">
                <a:latin typeface="Arial"/>
                <a:cs typeface="Arial"/>
              </a:rPr>
              <a:t>Let</a:t>
            </a:r>
            <a:r>
              <a:rPr spc="-109" dirty="0">
                <a:latin typeface="Arial"/>
                <a:cs typeface="Arial"/>
              </a:rPr>
              <a:t> </a:t>
            </a:r>
            <a:r>
              <a:rPr spc="-259" dirty="0">
                <a:latin typeface="Arial"/>
                <a:cs typeface="Arial"/>
              </a:rPr>
              <a:t>P</a:t>
            </a:r>
            <a:r>
              <a:rPr spc="-53" dirty="0">
                <a:latin typeface="Arial"/>
                <a:cs typeface="Arial"/>
              </a:rPr>
              <a:t> </a:t>
            </a:r>
            <a:r>
              <a:rPr spc="-90" dirty="0">
                <a:latin typeface="Arial"/>
                <a:cs typeface="Arial"/>
              </a:rPr>
              <a:t>be</a:t>
            </a:r>
            <a:r>
              <a:rPr spc="-75" dirty="0">
                <a:latin typeface="Arial"/>
                <a:cs typeface="Arial"/>
              </a:rPr>
              <a:t> </a:t>
            </a:r>
            <a:r>
              <a:rPr spc="-143" dirty="0">
                <a:latin typeface="Arial"/>
                <a:cs typeface="Arial"/>
              </a:rPr>
              <a:t>a</a:t>
            </a:r>
            <a:r>
              <a:rPr spc="-41" dirty="0">
                <a:latin typeface="Arial"/>
                <a:cs typeface="Arial"/>
              </a:rPr>
              <a:t> </a:t>
            </a:r>
            <a:r>
              <a:rPr spc="-45" dirty="0">
                <a:latin typeface="Arial"/>
                <a:cs typeface="Arial"/>
              </a:rPr>
              <a:t>polynomial</a:t>
            </a:r>
            <a:r>
              <a:rPr spc="-86" dirty="0">
                <a:latin typeface="Arial"/>
                <a:cs typeface="Arial"/>
              </a:rPr>
              <a:t> </a:t>
            </a:r>
            <a:r>
              <a:rPr spc="-19" dirty="0">
                <a:latin typeface="Arial"/>
                <a:cs typeface="Arial"/>
              </a:rPr>
              <a:t>,</a:t>
            </a:r>
            <a:r>
              <a:rPr spc="-64" dirty="0">
                <a:latin typeface="Arial"/>
                <a:cs typeface="Arial"/>
              </a:rPr>
              <a:t> </a:t>
            </a:r>
            <a:r>
              <a:rPr spc="-19" dirty="0">
                <a:latin typeface="Arial"/>
                <a:cs typeface="Arial"/>
              </a:rPr>
              <a:t>set</a:t>
            </a:r>
            <a:r>
              <a:rPr dirty="0">
                <a:latin typeface="Arial"/>
                <a:cs typeface="Arial"/>
              </a:rPr>
              <a:t>	</a:t>
            </a:r>
            <a:r>
              <a:rPr spc="-8" dirty="0">
                <a:latin typeface="Arial"/>
                <a:cs typeface="Arial"/>
              </a:rPr>
              <a:t>m=P(n)</a:t>
            </a:r>
            <a:endParaRPr dirty="0">
              <a:latin typeface="Arial"/>
              <a:cs typeface="Arial"/>
            </a:endParaRPr>
          </a:p>
          <a:p>
            <a:pPr marL="228600">
              <a:spcBef>
                <a:spcPts val="593"/>
              </a:spcBef>
            </a:pPr>
            <a:r>
              <a:rPr spc="-124" dirty="0">
                <a:latin typeface="Arial"/>
                <a:cs typeface="Arial"/>
              </a:rPr>
              <a:t>On</a:t>
            </a:r>
            <a:r>
              <a:rPr spc="-79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input</a:t>
            </a:r>
            <a:r>
              <a:rPr spc="-71" dirty="0">
                <a:latin typeface="Arial"/>
                <a:cs typeface="Arial"/>
              </a:rPr>
              <a:t> </a:t>
            </a:r>
            <a:r>
              <a:rPr spc="-116" dirty="0">
                <a:latin typeface="Arial"/>
                <a:cs typeface="Arial"/>
              </a:rPr>
              <a:t>seed</a:t>
            </a:r>
            <a:r>
              <a:rPr spc="-79" dirty="0">
                <a:latin typeface="Arial"/>
                <a:cs typeface="Arial"/>
              </a:rPr>
              <a:t> </a:t>
            </a:r>
            <a:r>
              <a:rPr spc="-191" dirty="0">
                <a:latin typeface="Arial"/>
                <a:cs typeface="Arial"/>
              </a:rPr>
              <a:t>s</a:t>
            </a:r>
            <a:r>
              <a:rPr spc="-56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from</a:t>
            </a:r>
            <a:r>
              <a:rPr spc="-83" dirty="0">
                <a:latin typeface="Arial"/>
                <a:cs typeface="Arial"/>
              </a:rPr>
              <a:t> </a:t>
            </a:r>
            <a:r>
              <a:rPr spc="-19" dirty="0">
                <a:latin typeface="Arial"/>
                <a:cs typeface="Arial"/>
              </a:rPr>
              <a:t>U</a:t>
            </a:r>
            <a:r>
              <a:rPr spc="-28" baseline="-17921" dirty="0">
                <a:latin typeface="Arial"/>
                <a:cs typeface="Arial"/>
              </a:rPr>
              <a:t>n</a:t>
            </a:r>
            <a:r>
              <a:rPr spc="-19" dirty="0">
                <a:latin typeface="Arial"/>
                <a:cs typeface="Arial"/>
              </a:rPr>
              <a:t>,</a:t>
            </a:r>
            <a:endParaRPr dirty="0">
              <a:latin typeface="Arial"/>
              <a:cs typeface="Arial"/>
            </a:endParaRPr>
          </a:p>
          <a:p>
            <a:pPr marL="228600">
              <a:spcBef>
                <a:spcPts val="589"/>
              </a:spcBef>
              <a:tabLst>
                <a:tab pos="811054" algn="l"/>
                <a:tab pos="2099310" algn="l"/>
                <a:tab pos="2496503" algn="l"/>
                <a:tab pos="3106578" algn="l"/>
                <a:tab pos="3415189" algn="l"/>
              </a:tabLst>
            </a:pPr>
            <a:r>
              <a:rPr spc="-8" dirty="0">
                <a:latin typeface="Arial"/>
                <a:cs typeface="Arial"/>
              </a:rPr>
              <a:t>G(s):</a:t>
            </a:r>
            <a:r>
              <a:rPr spc="-64" dirty="0">
                <a:latin typeface="Arial"/>
                <a:cs typeface="Arial"/>
              </a:rPr>
              <a:t>(1)</a:t>
            </a:r>
            <a:r>
              <a:rPr spc="-60" dirty="0">
                <a:latin typeface="Arial"/>
                <a:cs typeface="Arial"/>
              </a:rPr>
              <a:t> </a:t>
            </a:r>
            <a:r>
              <a:rPr spc="-8" dirty="0">
                <a:latin typeface="Arial"/>
                <a:cs typeface="Arial"/>
              </a:rPr>
              <a:t>compute</a:t>
            </a:r>
            <a:r>
              <a:rPr lang="en-US" spc="-8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	</a:t>
            </a:r>
            <a:r>
              <a:rPr spc="-15" dirty="0">
                <a:latin typeface="Arial"/>
                <a:cs typeface="Arial"/>
              </a:rPr>
              <a:t>f(s)</a:t>
            </a:r>
            <a:r>
              <a:rPr dirty="0">
                <a:latin typeface="Arial"/>
                <a:cs typeface="Arial"/>
              </a:rPr>
              <a:t>	</a:t>
            </a:r>
            <a:r>
              <a:rPr spc="-8" dirty="0">
                <a:latin typeface="Arial"/>
                <a:cs typeface="Arial"/>
              </a:rPr>
              <a:t>f(f(s))</a:t>
            </a:r>
            <a:r>
              <a:rPr dirty="0">
                <a:latin typeface="Arial"/>
                <a:cs typeface="Arial"/>
              </a:rPr>
              <a:t>	</a:t>
            </a:r>
            <a:r>
              <a:rPr spc="-585" dirty="0">
                <a:latin typeface="Arial"/>
                <a:cs typeface="Arial"/>
              </a:rPr>
              <a:t>…</a:t>
            </a:r>
            <a:r>
              <a:rPr dirty="0">
                <a:latin typeface="Arial"/>
                <a:cs typeface="Arial"/>
              </a:rPr>
              <a:t>	f(f</a:t>
            </a:r>
            <a:r>
              <a:rPr baseline="25089" dirty="0">
                <a:latin typeface="Arial"/>
                <a:cs typeface="Arial"/>
              </a:rPr>
              <a:t>m-</a:t>
            </a:r>
            <a:r>
              <a:rPr spc="-11" baseline="25089" dirty="0">
                <a:latin typeface="Arial"/>
                <a:cs typeface="Arial"/>
              </a:rPr>
              <a:t>1</a:t>
            </a:r>
            <a:r>
              <a:rPr spc="-8" dirty="0">
                <a:latin typeface="Arial"/>
                <a:cs typeface="Arial"/>
              </a:rPr>
              <a:t>(s))</a:t>
            </a:r>
            <a:endParaRPr dirty="0">
              <a:latin typeface="Arial"/>
              <a:cs typeface="Arial"/>
            </a:endParaRPr>
          </a:p>
          <a:p>
            <a:pPr marL="794385">
              <a:spcBef>
                <a:spcPts val="589"/>
              </a:spcBef>
              <a:tabLst>
                <a:tab pos="1883569" algn="l"/>
                <a:tab pos="2335530" algn="l"/>
              </a:tabLst>
            </a:pPr>
            <a:r>
              <a:rPr lang="en-US" spc="-68" dirty="0">
                <a:latin typeface="Arial"/>
                <a:cs typeface="Arial"/>
              </a:rPr>
              <a:t>  </a:t>
            </a:r>
            <a:r>
              <a:rPr spc="-68" dirty="0">
                <a:latin typeface="Arial"/>
                <a:cs typeface="Arial"/>
              </a:rPr>
              <a:t>(2)</a:t>
            </a:r>
            <a:r>
              <a:rPr spc="-101" dirty="0">
                <a:latin typeface="Arial"/>
                <a:cs typeface="Arial"/>
              </a:rPr>
              <a:t> </a:t>
            </a:r>
            <a:r>
              <a:rPr spc="-8" dirty="0">
                <a:latin typeface="Arial"/>
                <a:cs typeface="Arial"/>
              </a:rPr>
              <a:t>output</a:t>
            </a:r>
            <a:r>
              <a:rPr dirty="0">
                <a:latin typeface="Arial"/>
                <a:cs typeface="Arial"/>
              </a:rPr>
              <a:t>	</a:t>
            </a:r>
            <a:r>
              <a:rPr lang="en-US" dirty="0">
                <a:latin typeface="Arial"/>
                <a:cs typeface="Arial"/>
              </a:rPr>
              <a:t>        </a:t>
            </a:r>
            <a:r>
              <a:rPr spc="-15" dirty="0">
                <a:latin typeface="Arial"/>
                <a:cs typeface="Arial"/>
              </a:rPr>
              <a:t>B(s)</a:t>
            </a:r>
            <a:r>
              <a:rPr dirty="0">
                <a:latin typeface="Arial"/>
                <a:cs typeface="Arial"/>
              </a:rPr>
              <a:t>	</a:t>
            </a:r>
            <a:r>
              <a:rPr spc="-79" dirty="0">
                <a:latin typeface="Arial"/>
                <a:cs typeface="Arial"/>
              </a:rPr>
              <a:t>B(f(s))</a:t>
            </a:r>
            <a:r>
              <a:rPr spc="-86" dirty="0">
                <a:latin typeface="Arial"/>
                <a:cs typeface="Arial"/>
              </a:rPr>
              <a:t> </a:t>
            </a:r>
            <a:r>
              <a:rPr spc="-548" dirty="0">
                <a:latin typeface="Arial"/>
                <a:cs typeface="Arial"/>
              </a:rPr>
              <a:t>…</a:t>
            </a:r>
            <a:r>
              <a:rPr spc="-15" dirty="0">
                <a:latin typeface="Arial"/>
                <a:cs typeface="Arial"/>
              </a:rPr>
              <a:t> </a:t>
            </a:r>
            <a:r>
              <a:rPr lang="en-US" spc="-15" dirty="0">
                <a:latin typeface="Arial"/>
                <a:cs typeface="Arial"/>
              </a:rPr>
              <a:t>        </a:t>
            </a:r>
            <a:r>
              <a:rPr spc="-49" dirty="0">
                <a:latin typeface="Arial"/>
                <a:cs typeface="Arial"/>
              </a:rPr>
              <a:t>B(f</a:t>
            </a:r>
            <a:r>
              <a:rPr spc="-73" baseline="25089" dirty="0">
                <a:latin typeface="Arial"/>
                <a:cs typeface="Arial"/>
              </a:rPr>
              <a:t>m-</a:t>
            </a:r>
            <a:r>
              <a:rPr spc="-11" baseline="25089" dirty="0">
                <a:latin typeface="Arial"/>
                <a:cs typeface="Arial"/>
              </a:rPr>
              <a:t>1</a:t>
            </a:r>
            <a:r>
              <a:rPr spc="-8" dirty="0">
                <a:latin typeface="Arial"/>
                <a:cs typeface="Arial"/>
              </a:rPr>
              <a:t>(s))</a:t>
            </a:r>
            <a:endParaRPr lang="en-US" spc="-8" dirty="0">
              <a:latin typeface="Arial"/>
              <a:cs typeface="Arial"/>
            </a:endParaRPr>
          </a:p>
          <a:p>
            <a:pPr marL="794385">
              <a:spcBef>
                <a:spcPts val="589"/>
              </a:spcBef>
              <a:tabLst>
                <a:tab pos="1883569" algn="l"/>
                <a:tab pos="2335530" algn="l"/>
              </a:tabLst>
            </a:pPr>
            <a:r>
              <a:rPr lang="en-US" spc="-8" dirty="0">
                <a:latin typeface="Arial"/>
                <a:cs typeface="Arial"/>
              </a:rPr>
              <a:t>                           In reverse order</a:t>
            </a:r>
            <a:endParaRPr dirty="0">
              <a:latin typeface="Arial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CDBD55-5F99-A08E-BBAD-804861EF371C}"/>
              </a:ext>
            </a:extLst>
          </p:cNvPr>
          <p:cNvSpPr txBox="1"/>
          <p:nvPr/>
        </p:nvSpPr>
        <p:spPr>
          <a:xfrm>
            <a:off x="4572000" y="6027003"/>
            <a:ext cx="37689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Bradley Hand" pitchFamily="2" charset="77"/>
              </a:rPr>
              <a:t>Can be removed, but easier </a:t>
            </a:r>
          </a:p>
          <a:p>
            <a:r>
              <a:rPr lang="en-US" dirty="0">
                <a:latin typeface="Bradley Hand" pitchFamily="2" charset="77"/>
              </a:rPr>
              <a:t>to understand proof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9D4ADD4-52EC-58E3-3F79-6B953BFDBD28}"/>
              </a:ext>
            </a:extLst>
          </p:cNvPr>
          <p:cNvCxnSpPr>
            <a:cxnSpLocks/>
          </p:cNvCxnSpPr>
          <p:nvPr/>
        </p:nvCxnSpPr>
        <p:spPr bwMode="auto">
          <a:xfrm flipV="1">
            <a:off x="5257800" y="5616537"/>
            <a:ext cx="0" cy="47946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279615" y="414174"/>
            <a:ext cx="6645182" cy="625652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>
              <a:spcBef>
                <a:spcPts val="79"/>
              </a:spcBef>
            </a:pPr>
            <a:r>
              <a:rPr sz="4000" spc="-113" dirty="0">
                <a:solidFill>
                  <a:srgbClr val="C00000"/>
                </a:solidFill>
                <a:latin typeface="Cambria" panose="02040503050406030204" pitchFamily="18" charset="0"/>
              </a:rPr>
              <a:t>Picture</a:t>
            </a:r>
            <a:r>
              <a:rPr sz="4000" spc="-127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sz="4000" spc="-90" dirty="0">
                <a:solidFill>
                  <a:srgbClr val="C00000"/>
                </a:solidFill>
                <a:latin typeface="Cambria" panose="02040503050406030204" pitchFamily="18" charset="0"/>
              </a:rPr>
              <a:t>Better</a:t>
            </a:r>
            <a:r>
              <a:rPr sz="4000" spc="-101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sz="4000" spc="-83" dirty="0">
                <a:solidFill>
                  <a:srgbClr val="C00000"/>
                </a:solidFill>
                <a:latin typeface="Cambria" panose="02040503050406030204" pitchFamily="18" charset="0"/>
              </a:rPr>
              <a:t>than</a:t>
            </a:r>
            <a:r>
              <a:rPr sz="4000" spc="-135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sz="4000" spc="-143" dirty="0">
                <a:solidFill>
                  <a:srgbClr val="C00000"/>
                </a:solidFill>
                <a:latin typeface="Cambria" panose="02040503050406030204" pitchFamily="18" charset="0"/>
              </a:rPr>
              <a:t>1000</a:t>
            </a:r>
            <a:r>
              <a:rPr sz="4000" spc="-120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sz="4000" spc="-90" dirty="0">
                <a:solidFill>
                  <a:srgbClr val="C00000"/>
                </a:solidFill>
                <a:latin typeface="Cambria" panose="02040503050406030204" pitchFamily="18" charset="0"/>
              </a:rPr>
              <a:t>words</a:t>
            </a:r>
            <a:endParaRPr sz="40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4AC3AB8-A452-4915-43D2-D96606881D66}"/>
              </a:ext>
            </a:extLst>
          </p:cNvPr>
          <p:cNvGrpSpPr/>
          <p:nvPr/>
        </p:nvGrpSpPr>
        <p:grpSpPr>
          <a:xfrm>
            <a:off x="1547664" y="1896016"/>
            <a:ext cx="5310334" cy="3895840"/>
            <a:chOff x="2447878" y="1918157"/>
            <a:chExt cx="4358293" cy="3113329"/>
          </a:xfrm>
        </p:grpSpPr>
        <p:grpSp>
          <p:nvGrpSpPr>
            <p:cNvPr id="3" name="object 3"/>
            <p:cNvGrpSpPr/>
            <p:nvPr/>
          </p:nvGrpSpPr>
          <p:grpSpPr>
            <a:xfrm>
              <a:off x="2447878" y="2510028"/>
              <a:ext cx="2476976" cy="193358"/>
              <a:chOff x="3263836" y="2203704"/>
              <a:chExt cx="3302635" cy="257810"/>
            </a:xfrm>
          </p:grpSpPr>
          <p:sp>
            <p:nvSpPr>
              <p:cNvPr id="4" name="object 4"/>
              <p:cNvSpPr/>
              <p:nvPr/>
            </p:nvSpPr>
            <p:spPr>
              <a:xfrm>
                <a:off x="3278123" y="2217991"/>
                <a:ext cx="1225550" cy="229235"/>
              </a:xfrm>
              <a:custGeom>
                <a:avLst/>
                <a:gdLst/>
                <a:ahLst/>
                <a:cxnLst/>
                <a:rect l="l" t="t" r="r" b="b"/>
                <a:pathLst>
                  <a:path w="1225550" h="229235">
                    <a:moveTo>
                      <a:pt x="0" y="228663"/>
                    </a:moveTo>
                    <a:lnTo>
                      <a:pt x="1225296" y="228663"/>
                    </a:lnTo>
                    <a:lnTo>
                      <a:pt x="1225296" y="0"/>
                    </a:lnTo>
                    <a:lnTo>
                      <a:pt x="0" y="0"/>
                    </a:lnTo>
                    <a:lnTo>
                      <a:pt x="0" y="228663"/>
                    </a:lnTo>
                    <a:close/>
                  </a:path>
                </a:pathLst>
              </a:custGeom>
              <a:ln w="285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5" name="object 5"/>
              <p:cNvSpPr/>
              <p:nvPr/>
            </p:nvSpPr>
            <p:spPr>
              <a:xfrm>
                <a:off x="4503419" y="2248281"/>
                <a:ext cx="832485" cy="85725"/>
              </a:xfrm>
              <a:custGeom>
                <a:avLst/>
                <a:gdLst/>
                <a:ahLst/>
                <a:cxnLst/>
                <a:rect l="l" t="t" r="r" b="b"/>
                <a:pathLst>
                  <a:path w="832485" h="85725">
                    <a:moveTo>
                      <a:pt x="746378" y="0"/>
                    </a:moveTo>
                    <a:lnTo>
                      <a:pt x="746378" y="85725"/>
                    </a:lnTo>
                    <a:lnTo>
                      <a:pt x="803613" y="57150"/>
                    </a:lnTo>
                    <a:lnTo>
                      <a:pt x="760729" y="57150"/>
                    </a:lnTo>
                    <a:lnTo>
                      <a:pt x="760729" y="28575"/>
                    </a:lnTo>
                    <a:lnTo>
                      <a:pt x="803444" y="28575"/>
                    </a:lnTo>
                    <a:lnTo>
                      <a:pt x="746378" y="0"/>
                    </a:lnTo>
                    <a:close/>
                  </a:path>
                  <a:path w="832485" h="85725">
                    <a:moveTo>
                      <a:pt x="746378" y="28575"/>
                    </a:moveTo>
                    <a:lnTo>
                      <a:pt x="0" y="28575"/>
                    </a:lnTo>
                    <a:lnTo>
                      <a:pt x="0" y="57150"/>
                    </a:lnTo>
                    <a:lnTo>
                      <a:pt x="746378" y="57150"/>
                    </a:lnTo>
                    <a:lnTo>
                      <a:pt x="746378" y="28575"/>
                    </a:lnTo>
                    <a:close/>
                  </a:path>
                  <a:path w="832485" h="85725">
                    <a:moveTo>
                      <a:pt x="803444" y="28575"/>
                    </a:moveTo>
                    <a:lnTo>
                      <a:pt x="760729" y="28575"/>
                    </a:lnTo>
                    <a:lnTo>
                      <a:pt x="760729" y="57150"/>
                    </a:lnTo>
                    <a:lnTo>
                      <a:pt x="803613" y="57150"/>
                    </a:lnTo>
                    <a:lnTo>
                      <a:pt x="832103" y="42926"/>
                    </a:lnTo>
                    <a:lnTo>
                      <a:pt x="803444" y="2857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5335523" y="2217991"/>
                <a:ext cx="1216660" cy="229235"/>
              </a:xfrm>
              <a:custGeom>
                <a:avLst/>
                <a:gdLst/>
                <a:ahLst/>
                <a:cxnLst/>
                <a:rect l="l" t="t" r="r" b="b"/>
                <a:pathLst>
                  <a:path w="1216659" h="229235">
                    <a:moveTo>
                      <a:pt x="0" y="228663"/>
                    </a:moveTo>
                    <a:lnTo>
                      <a:pt x="1216152" y="228663"/>
                    </a:lnTo>
                    <a:lnTo>
                      <a:pt x="1216152" y="0"/>
                    </a:lnTo>
                    <a:lnTo>
                      <a:pt x="0" y="0"/>
                    </a:lnTo>
                    <a:lnTo>
                      <a:pt x="0" y="228663"/>
                    </a:lnTo>
                    <a:close/>
                  </a:path>
                </a:pathLst>
              </a:custGeom>
              <a:ln w="285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</p:grpSp>
        <p:sp>
          <p:nvSpPr>
            <p:cNvPr id="7" name="object 7"/>
            <p:cNvSpPr txBox="1"/>
            <p:nvPr/>
          </p:nvSpPr>
          <p:spPr>
            <a:xfrm>
              <a:off x="2807684" y="2478072"/>
              <a:ext cx="102870" cy="194284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</a:pPr>
              <a:r>
                <a:rPr sz="1200" spc="-38" dirty="0">
                  <a:solidFill>
                    <a:srgbClr val="0033CC"/>
                  </a:solidFill>
                  <a:latin typeface="Comic Sans MS"/>
                  <a:cs typeface="Comic Sans MS"/>
                </a:rPr>
                <a:t>s</a:t>
              </a:r>
              <a:endParaRPr sz="1200">
                <a:latin typeface="Comic Sans MS"/>
                <a:cs typeface="Comic Sans MS"/>
              </a:endParaRPr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4064340" y="1918157"/>
              <a:ext cx="860584" cy="761955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 marR="3810">
                <a:spcBef>
                  <a:spcPts val="75"/>
                </a:spcBef>
              </a:pPr>
              <a:r>
                <a:rPr sz="1200" spc="-8" dirty="0">
                  <a:latin typeface="Arial Narrow"/>
                  <a:cs typeface="Arial Narrow"/>
                </a:rPr>
                <a:t>Internal Configuration</a:t>
              </a:r>
              <a:endParaRPr sz="1200" dirty="0">
                <a:latin typeface="Arial Narrow"/>
                <a:cs typeface="Arial Narrow"/>
              </a:endParaRPr>
            </a:p>
            <a:p>
              <a:pPr marL="307181">
                <a:spcBef>
                  <a:spcPts val="818"/>
                </a:spcBef>
              </a:pPr>
              <a:endParaRPr lang="en-US" sz="1200" spc="-15" dirty="0">
                <a:solidFill>
                  <a:srgbClr val="0033CC"/>
                </a:solidFill>
                <a:latin typeface="Comic Sans MS"/>
                <a:cs typeface="Comic Sans MS"/>
              </a:endParaRPr>
            </a:p>
            <a:p>
              <a:pPr marL="307181">
                <a:spcBef>
                  <a:spcPts val="818"/>
                </a:spcBef>
              </a:pPr>
              <a:r>
                <a:rPr sz="1200" spc="-15" dirty="0">
                  <a:solidFill>
                    <a:srgbClr val="0033CC"/>
                  </a:solidFill>
                  <a:latin typeface="Comic Sans MS"/>
                  <a:cs typeface="Comic Sans MS"/>
                </a:rPr>
                <a:t>f(s)</a:t>
              </a:r>
              <a:endParaRPr sz="1200" dirty="0">
                <a:latin typeface="Comic Sans MS"/>
                <a:cs typeface="Comic Sans MS"/>
              </a:endParaRPr>
            </a:p>
          </p:txBody>
        </p:sp>
        <p:sp>
          <p:nvSpPr>
            <p:cNvPr id="9" name="object 9"/>
            <p:cNvSpPr txBox="1"/>
            <p:nvPr/>
          </p:nvSpPr>
          <p:spPr>
            <a:xfrm>
              <a:off x="5458585" y="2082516"/>
              <a:ext cx="1347586" cy="1175496"/>
            </a:xfrm>
            <a:prstGeom prst="rect">
              <a:avLst/>
            </a:prstGeom>
          </p:spPr>
          <p:txBody>
            <a:bodyPr vert="horz" wrap="square" lIns="0" tIns="10001" rIns="0" bIns="0" rtlCol="0">
              <a:spAutoFit/>
            </a:bodyPr>
            <a:lstStyle/>
            <a:p>
              <a:pPr marL="28575">
                <a:spcBef>
                  <a:spcPts val="79"/>
                </a:spcBef>
              </a:pPr>
              <a:r>
                <a:rPr sz="1200" spc="-8" dirty="0">
                  <a:latin typeface="Arial Narrow"/>
                  <a:cs typeface="Arial Narrow"/>
                </a:rPr>
                <a:t>Output</a:t>
              </a:r>
              <a:r>
                <a:rPr lang="en-US" sz="1200" spc="-8" dirty="0">
                  <a:latin typeface="Arial Narrow"/>
                  <a:cs typeface="Arial Narrow"/>
                </a:rPr>
                <a:t> in reverse order</a:t>
              </a:r>
              <a:endParaRPr sz="1200" dirty="0">
                <a:latin typeface="Arial Narrow"/>
                <a:cs typeface="Arial Narrow"/>
              </a:endParaRPr>
            </a:p>
            <a:p>
              <a:pPr marL="117634" marR="228600" indent="-8096">
                <a:lnSpc>
                  <a:spcPct val="116399"/>
                </a:lnSpc>
                <a:spcBef>
                  <a:spcPts val="818"/>
                </a:spcBef>
              </a:pPr>
              <a:endParaRPr lang="en-US" sz="1200" spc="-15" dirty="0">
                <a:solidFill>
                  <a:srgbClr val="0033CC"/>
                </a:solidFill>
                <a:latin typeface="Comic Sans MS"/>
                <a:cs typeface="Comic Sans MS"/>
              </a:endParaRPr>
            </a:p>
            <a:p>
              <a:pPr marL="117634" marR="228600" indent="-8096">
                <a:lnSpc>
                  <a:spcPct val="116399"/>
                </a:lnSpc>
                <a:spcBef>
                  <a:spcPts val="818"/>
                </a:spcBef>
              </a:pPr>
              <a:r>
                <a:rPr sz="1200" spc="-15" dirty="0">
                  <a:solidFill>
                    <a:srgbClr val="0033CC"/>
                  </a:solidFill>
                  <a:latin typeface="Comic Sans MS"/>
                  <a:cs typeface="Comic Sans MS"/>
                </a:rPr>
                <a:t>B(s) </a:t>
              </a:r>
              <a:endParaRPr lang="en-US" sz="1200" spc="-15" dirty="0">
                <a:solidFill>
                  <a:srgbClr val="0033CC"/>
                </a:solidFill>
                <a:latin typeface="Comic Sans MS"/>
                <a:cs typeface="Comic Sans MS"/>
              </a:endParaRPr>
            </a:p>
            <a:p>
              <a:pPr marL="117634" marR="228600" indent="-8096">
                <a:lnSpc>
                  <a:spcPct val="116399"/>
                </a:lnSpc>
                <a:spcBef>
                  <a:spcPts val="818"/>
                </a:spcBef>
              </a:pPr>
              <a:r>
                <a:rPr sz="1200" spc="-8" dirty="0">
                  <a:solidFill>
                    <a:srgbClr val="0033CC"/>
                  </a:solidFill>
                  <a:latin typeface="Comic Sans MS"/>
                  <a:cs typeface="Comic Sans MS"/>
                </a:rPr>
                <a:t>B(f(s))</a:t>
              </a:r>
              <a:endParaRPr sz="1200" dirty="0">
                <a:latin typeface="Comic Sans MS"/>
                <a:cs typeface="Comic Sans MS"/>
              </a:endParaRPr>
            </a:p>
            <a:p>
              <a:pPr marL="145256">
                <a:spcBef>
                  <a:spcPts val="1088"/>
                </a:spcBef>
              </a:pPr>
              <a:r>
                <a:rPr sz="1200" spc="-8" dirty="0">
                  <a:solidFill>
                    <a:srgbClr val="0033CC"/>
                  </a:solidFill>
                  <a:latin typeface="Comic Sans MS"/>
                  <a:cs typeface="Comic Sans MS"/>
                </a:rPr>
                <a:t>B(f</a:t>
              </a:r>
              <a:r>
                <a:rPr sz="1200" spc="-131" dirty="0">
                  <a:solidFill>
                    <a:srgbClr val="0033CC"/>
                  </a:solidFill>
                  <a:latin typeface="Comic Sans MS"/>
                  <a:cs typeface="Comic Sans MS"/>
                </a:rPr>
                <a:t> </a:t>
              </a:r>
              <a:r>
                <a:rPr sz="1200" spc="-11" baseline="27777" dirty="0">
                  <a:solidFill>
                    <a:srgbClr val="0033CC"/>
                  </a:solidFill>
                  <a:latin typeface="Arial"/>
                  <a:cs typeface="Arial"/>
                </a:rPr>
                <a:t>(2)</a:t>
              </a:r>
              <a:r>
                <a:rPr sz="1200" spc="-8" dirty="0">
                  <a:solidFill>
                    <a:srgbClr val="0033CC"/>
                  </a:solidFill>
                  <a:latin typeface="Comic Sans MS"/>
                  <a:cs typeface="Comic Sans MS"/>
                </a:rPr>
                <a:t>(s))</a:t>
              </a:r>
              <a:endParaRPr sz="1200" dirty="0">
                <a:latin typeface="Comic Sans MS"/>
                <a:cs typeface="Comic Sans M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5201792" y="2520744"/>
              <a:ext cx="171450" cy="171926"/>
            </a:xfrm>
            <a:custGeom>
              <a:avLst/>
              <a:gdLst/>
              <a:ahLst/>
              <a:cxnLst/>
              <a:rect l="l" t="t" r="r" b="b"/>
              <a:pathLst>
                <a:path w="228600" h="229235">
                  <a:moveTo>
                    <a:pt x="0" y="228663"/>
                  </a:moveTo>
                  <a:lnTo>
                    <a:pt x="228600" y="228663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228663"/>
                  </a:lnTo>
                  <a:close/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11" name="object 11"/>
            <p:cNvSpPr/>
            <p:nvPr/>
          </p:nvSpPr>
          <p:spPr>
            <a:xfrm>
              <a:off x="5085207" y="2006251"/>
              <a:ext cx="0" cy="2970371"/>
            </a:xfrm>
            <a:custGeom>
              <a:avLst/>
              <a:gdLst/>
              <a:ahLst/>
              <a:cxnLst/>
              <a:rect l="l" t="t" r="r" b="b"/>
              <a:pathLst>
                <a:path h="3960495">
                  <a:moveTo>
                    <a:pt x="0" y="0"/>
                  </a:moveTo>
                  <a:lnTo>
                    <a:pt x="0" y="3960368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grpSp>
          <p:nvGrpSpPr>
            <p:cNvPr id="12" name="object 12"/>
            <p:cNvGrpSpPr/>
            <p:nvPr/>
          </p:nvGrpSpPr>
          <p:grpSpPr>
            <a:xfrm>
              <a:off x="3658743" y="2061114"/>
              <a:ext cx="1255394" cy="2970372"/>
              <a:chOff x="4878323" y="1605152"/>
              <a:chExt cx="1673859" cy="3960495"/>
            </a:xfrm>
          </p:grpSpPr>
          <p:sp>
            <p:nvSpPr>
              <p:cNvPr id="13" name="object 13"/>
              <p:cNvSpPr/>
              <p:nvPr/>
            </p:nvSpPr>
            <p:spPr>
              <a:xfrm>
                <a:off x="4878323" y="1605152"/>
                <a:ext cx="0" cy="3960495"/>
              </a:xfrm>
              <a:custGeom>
                <a:avLst/>
                <a:gdLst/>
                <a:ahLst/>
                <a:cxnLst/>
                <a:rect l="l" t="t" r="r" b="b"/>
                <a:pathLst>
                  <a:path h="3960495">
                    <a:moveTo>
                      <a:pt x="0" y="0"/>
                    </a:moveTo>
                    <a:lnTo>
                      <a:pt x="0" y="3960368"/>
                    </a:lnTo>
                  </a:path>
                </a:pathLst>
              </a:custGeom>
              <a:ln w="285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14" name="object 14"/>
              <p:cNvSpPr/>
              <p:nvPr/>
            </p:nvSpPr>
            <p:spPr>
              <a:xfrm>
                <a:off x="5335522" y="2594030"/>
                <a:ext cx="1216660" cy="229235"/>
              </a:xfrm>
              <a:custGeom>
                <a:avLst/>
                <a:gdLst/>
                <a:ahLst/>
                <a:cxnLst/>
                <a:rect l="l" t="t" r="r" b="b"/>
                <a:pathLst>
                  <a:path w="1216659" h="229235">
                    <a:moveTo>
                      <a:pt x="0" y="228650"/>
                    </a:moveTo>
                    <a:lnTo>
                      <a:pt x="1216152" y="228650"/>
                    </a:lnTo>
                    <a:lnTo>
                      <a:pt x="1216152" y="0"/>
                    </a:lnTo>
                    <a:lnTo>
                      <a:pt x="0" y="0"/>
                    </a:lnTo>
                    <a:lnTo>
                      <a:pt x="0" y="228650"/>
                    </a:lnTo>
                    <a:close/>
                  </a:path>
                </a:pathLst>
              </a:custGeom>
              <a:ln w="285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</p:grpSp>
        <p:sp>
          <p:nvSpPr>
            <p:cNvPr id="15" name="object 15"/>
            <p:cNvSpPr txBox="1"/>
            <p:nvPr/>
          </p:nvSpPr>
          <p:spPr>
            <a:xfrm>
              <a:off x="4291965" y="2774775"/>
              <a:ext cx="504825" cy="194284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28575">
                <a:spcBef>
                  <a:spcPts val="75"/>
                </a:spcBef>
              </a:pPr>
              <a:r>
                <a:rPr sz="1200" spc="-8" dirty="0">
                  <a:solidFill>
                    <a:srgbClr val="0033CC"/>
                  </a:solidFill>
                  <a:latin typeface="Comic Sans MS"/>
                  <a:cs typeface="Comic Sans MS"/>
                </a:rPr>
                <a:t>f</a:t>
              </a:r>
              <a:r>
                <a:rPr sz="1200" spc="-11" baseline="27777" dirty="0">
                  <a:solidFill>
                    <a:srgbClr val="0033CC"/>
                  </a:solidFill>
                  <a:latin typeface="Comic Sans MS"/>
                  <a:cs typeface="Comic Sans MS"/>
                </a:rPr>
                <a:t>(2)</a:t>
              </a:r>
              <a:r>
                <a:rPr sz="1200" spc="-8" dirty="0">
                  <a:solidFill>
                    <a:srgbClr val="0033CC"/>
                  </a:solidFill>
                  <a:latin typeface="Comic Sans MS"/>
                  <a:cs typeface="Comic Sans MS"/>
                </a:rPr>
                <a:t>(s)</a:t>
              </a:r>
              <a:endParaRPr sz="1200">
                <a:latin typeface="Comic Sans MS"/>
                <a:cs typeface="Comic Sans MS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4001642" y="3090063"/>
              <a:ext cx="912495" cy="171926"/>
            </a:xfrm>
            <a:custGeom>
              <a:avLst/>
              <a:gdLst/>
              <a:ahLst/>
              <a:cxnLst/>
              <a:rect l="l" t="t" r="r" b="b"/>
              <a:pathLst>
                <a:path w="1216659" h="229235">
                  <a:moveTo>
                    <a:pt x="0" y="228650"/>
                  </a:moveTo>
                  <a:lnTo>
                    <a:pt x="1216152" y="228650"/>
                  </a:lnTo>
                  <a:lnTo>
                    <a:pt x="1216152" y="0"/>
                  </a:lnTo>
                  <a:lnTo>
                    <a:pt x="0" y="0"/>
                  </a:lnTo>
                  <a:lnTo>
                    <a:pt x="0" y="22865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17" name="object 17"/>
            <p:cNvSpPr txBox="1"/>
            <p:nvPr/>
          </p:nvSpPr>
          <p:spPr>
            <a:xfrm>
              <a:off x="4291966" y="3098399"/>
              <a:ext cx="429863" cy="155260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28575">
                <a:spcBef>
                  <a:spcPts val="75"/>
                </a:spcBef>
              </a:pPr>
              <a:r>
                <a:rPr sz="1200" spc="-8" dirty="0">
                  <a:solidFill>
                    <a:srgbClr val="0033CC"/>
                  </a:solidFill>
                  <a:latin typeface="Comic Sans MS"/>
                  <a:cs typeface="Comic Sans MS"/>
                </a:rPr>
                <a:t>f</a:t>
              </a:r>
              <a:r>
                <a:rPr sz="1200" spc="-11" baseline="27777" dirty="0">
                  <a:solidFill>
                    <a:srgbClr val="0033CC"/>
                  </a:solidFill>
                  <a:latin typeface="Comic Sans MS"/>
                  <a:cs typeface="Comic Sans MS"/>
                </a:rPr>
                <a:t>(3)</a:t>
              </a:r>
              <a:r>
                <a:rPr sz="1200" spc="-8" dirty="0">
                  <a:solidFill>
                    <a:srgbClr val="0033CC"/>
                  </a:solidFill>
                  <a:latin typeface="Comic Sans MS"/>
                  <a:cs typeface="Comic Sans MS"/>
                </a:rPr>
                <a:t>(s)</a:t>
              </a:r>
              <a:endParaRPr sz="1200">
                <a:latin typeface="Comic Sans MS"/>
                <a:cs typeface="Comic Sans MS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5201792" y="2802027"/>
              <a:ext cx="171450" cy="171926"/>
            </a:xfrm>
            <a:custGeom>
              <a:avLst/>
              <a:gdLst/>
              <a:ahLst/>
              <a:cxnLst/>
              <a:rect l="l" t="t" r="r" b="b"/>
              <a:pathLst>
                <a:path w="228600" h="229235">
                  <a:moveTo>
                    <a:pt x="0" y="228650"/>
                  </a:moveTo>
                  <a:lnTo>
                    <a:pt x="228600" y="22865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22865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19" name="object 19"/>
            <p:cNvSpPr/>
            <p:nvPr/>
          </p:nvSpPr>
          <p:spPr>
            <a:xfrm>
              <a:off x="5201792" y="3090063"/>
              <a:ext cx="171450" cy="171926"/>
            </a:xfrm>
            <a:custGeom>
              <a:avLst/>
              <a:gdLst/>
              <a:ahLst/>
              <a:cxnLst/>
              <a:rect l="l" t="t" r="r" b="b"/>
              <a:pathLst>
                <a:path w="228600" h="229235">
                  <a:moveTo>
                    <a:pt x="0" y="228650"/>
                  </a:moveTo>
                  <a:lnTo>
                    <a:pt x="228600" y="22865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22865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20" name="object 20"/>
            <p:cNvSpPr txBox="1"/>
            <p:nvPr/>
          </p:nvSpPr>
          <p:spPr>
            <a:xfrm>
              <a:off x="2777871" y="2077164"/>
              <a:ext cx="332423" cy="194284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</a:pPr>
              <a:r>
                <a:rPr sz="1200" spc="-8" dirty="0">
                  <a:latin typeface="Arial Narrow"/>
                  <a:cs typeface="Arial Narrow"/>
                </a:rPr>
                <a:t>Input</a:t>
              </a:r>
              <a:endParaRPr sz="1200" dirty="0">
                <a:latin typeface="Arial Narrow"/>
                <a:cs typeface="Arial Narrow"/>
              </a:endParaRPr>
            </a:p>
          </p:txBody>
        </p:sp>
        <p:sp>
          <p:nvSpPr>
            <p:cNvPr id="21" name="object 21"/>
            <p:cNvSpPr txBox="1"/>
            <p:nvPr/>
          </p:nvSpPr>
          <p:spPr>
            <a:xfrm>
              <a:off x="5670232" y="4492133"/>
              <a:ext cx="898684" cy="194284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28575">
                <a:spcBef>
                  <a:spcPts val="75"/>
                </a:spcBef>
              </a:pPr>
              <a:r>
                <a:rPr sz="1200" spc="-8" dirty="0">
                  <a:solidFill>
                    <a:srgbClr val="0033CC"/>
                  </a:solidFill>
                  <a:latin typeface="Comic Sans MS"/>
                  <a:cs typeface="Comic Sans MS"/>
                </a:rPr>
                <a:t>B(f</a:t>
              </a:r>
              <a:r>
                <a:rPr sz="1200" spc="-109" dirty="0">
                  <a:solidFill>
                    <a:srgbClr val="0033CC"/>
                  </a:solidFill>
                  <a:latin typeface="Comic Sans MS"/>
                  <a:cs typeface="Comic Sans MS"/>
                </a:rPr>
                <a:t> </a:t>
              </a:r>
              <a:r>
                <a:rPr sz="1200" spc="-11" baseline="27777" dirty="0">
                  <a:solidFill>
                    <a:srgbClr val="0033CC"/>
                  </a:solidFill>
                  <a:latin typeface="Arial"/>
                  <a:cs typeface="Arial"/>
                </a:rPr>
                <a:t>(m-1)</a:t>
              </a:r>
              <a:r>
                <a:rPr sz="1200" spc="-8" dirty="0">
                  <a:solidFill>
                    <a:srgbClr val="0033CC"/>
                  </a:solidFill>
                  <a:latin typeface="Comic Sans MS"/>
                  <a:cs typeface="Comic Sans MS"/>
                </a:rPr>
                <a:t>(s))</a:t>
              </a:r>
              <a:endParaRPr sz="1200">
                <a:latin typeface="Comic Sans MS"/>
                <a:cs typeface="Comic Sans MS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5256657" y="4516908"/>
              <a:ext cx="171450" cy="171926"/>
            </a:xfrm>
            <a:custGeom>
              <a:avLst/>
              <a:gdLst/>
              <a:ahLst/>
              <a:cxnLst/>
              <a:rect l="l" t="t" r="r" b="b"/>
              <a:pathLst>
                <a:path w="228600" h="229235">
                  <a:moveTo>
                    <a:pt x="0" y="228650"/>
                  </a:moveTo>
                  <a:lnTo>
                    <a:pt x="228600" y="22865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22865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23" name="object 23"/>
            <p:cNvSpPr/>
            <p:nvPr/>
          </p:nvSpPr>
          <p:spPr>
            <a:xfrm>
              <a:off x="4001642" y="4530614"/>
              <a:ext cx="912495" cy="171926"/>
            </a:xfrm>
            <a:custGeom>
              <a:avLst/>
              <a:gdLst/>
              <a:ahLst/>
              <a:cxnLst/>
              <a:rect l="l" t="t" r="r" b="b"/>
              <a:pathLst>
                <a:path w="1216659" h="229235">
                  <a:moveTo>
                    <a:pt x="0" y="228663"/>
                  </a:moveTo>
                  <a:lnTo>
                    <a:pt x="1216152" y="228663"/>
                  </a:lnTo>
                  <a:lnTo>
                    <a:pt x="1216152" y="0"/>
                  </a:lnTo>
                  <a:lnTo>
                    <a:pt x="0" y="0"/>
                  </a:lnTo>
                  <a:lnTo>
                    <a:pt x="0" y="228663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24" name="object 24"/>
            <p:cNvSpPr txBox="1"/>
            <p:nvPr/>
          </p:nvSpPr>
          <p:spPr>
            <a:xfrm>
              <a:off x="4324112" y="4536254"/>
              <a:ext cx="440531" cy="194284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28575">
                <a:spcBef>
                  <a:spcPts val="75"/>
                </a:spcBef>
              </a:pPr>
              <a:r>
                <a:rPr sz="1200" spc="-8" dirty="0">
                  <a:solidFill>
                    <a:srgbClr val="0033CC"/>
                  </a:solidFill>
                  <a:latin typeface="Comic Sans MS"/>
                  <a:cs typeface="Comic Sans MS"/>
                </a:rPr>
                <a:t>f</a:t>
              </a:r>
              <a:r>
                <a:rPr sz="1200" spc="-11" baseline="27777" dirty="0">
                  <a:solidFill>
                    <a:srgbClr val="0033CC"/>
                  </a:solidFill>
                  <a:latin typeface="Comic Sans MS"/>
                  <a:cs typeface="Comic Sans MS"/>
                </a:rPr>
                <a:t>m</a:t>
              </a:r>
              <a:r>
                <a:rPr sz="1200" spc="-8" dirty="0">
                  <a:solidFill>
                    <a:srgbClr val="0033CC"/>
                  </a:solidFill>
                  <a:latin typeface="Comic Sans MS"/>
                  <a:cs typeface="Comic Sans MS"/>
                </a:rPr>
                <a:t>(s)</a:t>
              </a:r>
              <a:endParaRPr sz="1200" dirty="0">
                <a:latin typeface="Comic Sans MS"/>
                <a:cs typeface="Comic Sans MS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28601" y="275255"/>
            <a:ext cx="8465186" cy="1119537"/>
          </a:xfrm>
          <a:prstGeom prst="rect">
            <a:avLst/>
          </a:prstGeom>
        </p:spPr>
        <p:txBody>
          <a:bodyPr vert="horz" wrap="square" lIns="0" tIns="11430" rIns="0" bIns="0" rtlCol="0" anchor="ctr">
            <a:spAutoFit/>
          </a:bodyPr>
          <a:lstStyle/>
          <a:p>
            <a:pPr marL="9525">
              <a:spcBef>
                <a:spcPts val="90"/>
              </a:spcBef>
            </a:pPr>
            <a:r>
              <a:rPr sz="3600" spc="-101" dirty="0">
                <a:solidFill>
                  <a:srgbClr val="C00000"/>
                </a:solidFill>
                <a:latin typeface="Cambria" panose="02040503050406030204" pitchFamily="18" charset="0"/>
              </a:rPr>
              <a:t>Proof </a:t>
            </a:r>
            <a:r>
              <a:rPr sz="3600" dirty="0">
                <a:solidFill>
                  <a:srgbClr val="C00000"/>
                </a:solidFill>
                <a:latin typeface="Cambria" panose="02040503050406030204" pitchFamily="18" charset="0"/>
              </a:rPr>
              <a:t>:</a:t>
            </a:r>
            <a:r>
              <a:rPr sz="3600" spc="-83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sz="3600" spc="-180" dirty="0">
                <a:solidFill>
                  <a:srgbClr val="C00000"/>
                </a:solidFill>
                <a:latin typeface="Cambria" panose="02040503050406030204" pitchFamily="18" charset="0"/>
              </a:rPr>
              <a:t>Show</a:t>
            </a:r>
            <a:r>
              <a:rPr sz="3600" spc="-30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sz="3600" spc="-53" dirty="0">
                <a:solidFill>
                  <a:srgbClr val="C00000"/>
                </a:solidFill>
                <a:latin typeface="Cambria" panose="02040503050406030204" pitchFamily="18" charset="0"/>
              </a:rPr>
              <a:t>outputs</a:t>
            </a:r>
            <a:r>
              <a:rPr sz="3600" spc="-101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sz="3600" dirty="0">
                <a:solidFill>
                  <a:srgbClr val="C00000"/>
                </a:solidFill>
                <a:latin typeface="Cambria" panose="02040503050406030204" pitchFamily="18" charset="0"/>
              </a:rPr>
              <a:t>of</a:t>
            </a:r>
            <a:r>
              <a:rPr sz="3600" spc="-113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sz="3600" spc="-353" dirty="0">
                <a:solidFill>
                  <a:srgbClr val="C00000"/>
                </a:solidFill>
                <a:latin typeface="Cambria" panose="02040503050406030204" pitchFamily="18" charset="0"/>
              </a:rPr>
              <a:t>G</a:t>
            </a:r>
            <a:r>
              <a:rPr sz="3600" spc="-79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sz="3600" spc="-206" dirty="0">
                <a:solidFill>
                  <a:srgbClr val="C00000"/>
                </a:solidFill>
                <a:latin typeface="Cambria" panose="02040503050406030204" pitchFamily="18" charset="0"/>
              </a:rPr>
              <a:t>pass</a:t>
            </a:r>
            <a:r>
              <a:rPr sz="3600" spc="-53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sz="3600" spc="-71" dirty="0">
                <a:solidFill>
                  <a:srgbClr val="C00000"/>
                </a:solidFill>
                <a:latin typeface="Cambria" panose="02040503050406030204" pitchFamily="18" charset="0"/>
              </a:rPr>
              <a:t>next-</a:t>
            </a:r>
            <a:r>
              <a:rPr sz="3600" dirty="0">
                <a:solidFill>
                  <a:srgbClr val="C00000"/>
                </a:solidFill>
                <a:latin typeface="Cambria" panose="02040503050406030204" pitchFamily="18" charset="0"/>
              </a:rPr>
              <a:t>bit</a:t>
            </a:r>
            <a:r>
              <a:rPr sz="3600" spc="-75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en-US" sz="3600" spc="-49" dirty="0">
                <a:solidFill>
                  <a:srgbClr val="C00000"/>
                </a:solidFill>
                <a:latin typeface="Cambria" panose="02040503050406030204" pitchFamily="18" charset="0"/>
              </a:rPr>
              <a:t>unpredictability </a:t>
            </a:r>
            <a:endParaRPr sz="36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02721" y="1783937"/>
            <a:ext cx="7941279" cy="816089"/>
          </a:xfrm>
          <a:prstGeom prst="rect">
            <a:avLst/>
          </a:prstGeom>
        </p:spPr>
        <p:txBody>
          <a:bodyPr vert="horz" wrap="square" lIns="0" tIns="76676" rIns="0" bIns="0" rtlCol="0">
            <a:spAutoFit/>
          </a:bodyPr>
          <a:lstStyle/>
          <a:p>
            <a:pPr marR="3810">
              <a:spcBef>
                <a:spcPts val="290"/>
              </a:spcBef>
              <a:spcAft>
                <a:spcPts val="290"/>
              </a:spcAft>
            </a:pPr>
            <a:r>
              <a:rPr spc="-158" dirty="0">
                <a:latin typeface="Calibri" panose="020F0502020204030204" pitchFamily="34" charset="0"/>
                <a:cs typeface="Calibri" panose="020F0502020204030204" pitchFamily="34" charset="0"/>
              </a:rPr>
              <a:t>Suppose,</a:t>
            </a:r>
            <a:r>
              <a:rPr spc="-6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8" dirty="0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spc="-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56" dirty="0">
                <a:latin typeface="Calibri" panose="020F0502020204030204" pitchFamily="34" charset="0"/>
                <a:cs typeface="Calibri" panose="020F0502020204030204" pitchFamily="34" charset="0"/>
              </a:rPr>
              <a:t>contradiction,</a:t>
            </a:r>
            <a:r>
              <a:rPr spc="-7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∃bit</a:t>
            </a:r>
            <a:r>
              <a:rPr spc="-8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64" dirty="0">
                <a:latin typeface="Calibri" panose="020F0502020204030204" pitchFamily="34" charset="0"/>
                <a:cs typeface="Calibri" panose="020F0502020204030204" pitchFamily="34" charset="0"/>
              </a:rPr>
              <a:t>location</a:t>
            </a:r>
            <a:r>
              <a:rPr spc="-5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9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spc="-90" dirty="0">
                <a:latin typeface="Calibri" panose="020F0502020204030204" pitchFamily="34" charset="0"/>
                <a:cs typeface="Calibri" panose="020F0502020204030204" pitchFamily="34" charset="0"/>
              </a:rPr>
              <a:t>&lt;m </a:t>
            </a:r>
            <a:r>
              <a:rPr spc="-113" dirty="0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pc="-5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75" dirty="0">
                <a:latin typeface="Calibri" panose="020F0502020204030204" pitchFamily="34" charset="0"/>
                <a:cs typeface="Calibri" panose="020F0502020204030204" pitchFamily="34" charset="0"/>
              </a:rPr>
              <a:t>next</a:t>
            </a:r>
            <a:r>
              <a:rPr spc="-7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19" dirty="0">
                <a:latin typeface="Calibri" panose="020F0502020204030204" pitchFamily="34" charset="0"/>
                <a:cs typeface="Calibri" panose="020F0502020204030204" pitchFamily="34" charset="0"/>
              </a:rPr>
              <a:t>bit </a:t>
            </a:r>
            <a:r>
              <a:rPr spc="-45" dirty="0">
                <a:latin typeface="Calibri" panose="020F0502020204030204" pitchFamily="34" charset="0"/>
                <a:cs typeface="Calibri" panose="020F0502020204030204" pitchFamily="34" charset="0"/>
              </a:rPr>
              <a:t>predictor</a:t>
            </a:r>
            <a:r>
              <a:rPr spc="-1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spc="-281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b="1" spc="-281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 </a:t>
            </a:r>
            <a:r>
              <a:rPr b="1" spc="-113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latin typeface="Calibri" panose="020F0502020204030204" pitchFamily="34" charset="0"/>
                <a:cs typeface="Calibri" panose="020F0502020204030204" pitchFamily="34" charset="0"/>
              </a:rPr>
              <a:t>s.t.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90021" y="3306051"/>
            <a:ext cx="6478323" cy="333746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9525">
              <a:spcBef>
                <a:spcPts val="83"/>
              </a:spcBef>
            </a:pPr>
            <a:r>
              <a:rPr sz="2100" spc="-139" dirty="0">
                <a:latin typeface="Arial"/>
                <a:cs typeface="Arial"/>
              </a:rPr>
              <a:t>Then</a:t>
            </a:r>
            <a:r>
              <a:rPr sz="2100" spc="-120" dirty="0">
                <a:latin typeface="Arial"/>
                <a:cs typeface="Arial"/>
              </a:rPr>
              <a:t> </a:t>
            </a:r>
            <a:r>
              <a:rPr sz="2100" spc="-109" dirty="0">
                <a:latin typeface="Arial"/>
                <a:cs typeface="Arial"/>
              </a:rPr>
              <a:t>show</a:t>
            </a:r>
            <a:r>
              <a:rPr sz="2100" spc="-90" dirty="0">
                <a:latin typeface="Arial"/>
                <a:cs typeface="Arial"/>
              </a:rPr>
              <a:t> </a:t>
            </a:r>
            <a:r>
              <a:rPr sz="2100" spc="-165" dirty="0">
                <a:latin typeface="Arial"/>
                <a:cs typeface="Arial"/>
              </a:rPr>
              <a:t>a</a:t>
            </a:r>
            <a:r>
              <a:rPr sz="2100" spc="-131" dirty="0">
                <a:latin typeface="Arial"/>
                <a:cs typeface="Arial"/>
              </a:rPr>
              <a:t> </a:t>
            </a:r>
            <a:r>
              <a:rPr sz="2100" spc="-49" dirty="0">
                <a:latin typeface="Arial"/>
                <a:cs typeface="Arial"/>
              </a:rPr>
              <a:t>predictor</a:t>
            </a:r>
            <a:r>
              <a:rPr sz="2100" spc="-127" dirty="0">
                <a:latin typeface="Arial"/>
                <a:cs typeface="Arial"/>
              </a:rPr>
              <a:t> </a:t>
            </a:r>
            <a:r>
              <a:rPr sz="2100" spc="-90" dirty="0">
                <a:latin typeface="Arial"/>
                <a:cs typeface="Arial"/>
              </a:rPr>
              <a:t>P</a:t>
            </a:r>
            <a:r>
              <a:rPr lang="en-US" sz="2100" spc="-90" dirty="0">
                <a:latin typeface="Arial"/>
                <a:cs typeface="Arial"/>
              </a:rPr>
              <a:t>red</a:t>
            </a:r>
            <a:r>
              <a:rPr sz="2100" spc="-90" dirty="0">
                <a:latin typeface="Arial"/>
                <a:cs typeface="Arial"/>
              </a:rPr>
              <a:t>’</a:t>
            </a:r>
            <a:r>
              <a:rPr sz="2100" spc="-101" dirty="0">
                <a:latin typeface="Arial"/>
                <a:cs typeface="Arial"/>
              </a:rPr>
              <a:t> </a:t>
            </a:r>
            <a:r>
              <a:rPr sz="2100" spc="-8" dirty="0">
                <a:latin typeface="Arial"/>
                <a:cs typeface="Arial"/>
              </a:rPr>
              <a:t>for</a:t>
            </a:r>
            <a:r>
              <a:rPr sz="2100" spc="-68" dirty="0">
                <a:latin typeface="Arial"/>
                <a:cs typeface="Arial"/>
              </a:rPr>
              <a:t> </a:t>
            </a:r>
            <a:r>
              <a:rPr sz="2100" spc="-113" dirty="0">
                <a:latin typeface="Arial"/>
                <a:cs typeface="Arial"/>
              </a:rPr>
              <a:t>Hard-</a:t>
            </a:r>
            <a:r>
              <a:rPr sz="2100" spc="-158" dirty="0">
                <a:latin typeface="Arial"/>
                <a:cs typeface="Arial"/>
              </a:rPr>
              <a:t>Core</a:t>
            </a:r>
            <a:r>
              <a:rPr lang="en-US" sz="2100" spc="-158" dirty="0">
                <a:latin typeface="Arial"/>
                <a:cs typeface="Arial"/>
              </a:rPr>
              <a:t> bit </a:t>
            </a:r>
            <a:r>
              <a:rPr sz="2100" spc="-116" dirty="0">
                <a:latin typeface="Arial"/>
                <a:cs typeface="Arial"/>
              </a:rPr>
              <a:t> </a:t>
            </a:r>
            <a:r>
              <a:rPr sz="2100" spc="-255" dirty="0">
                <a:latin typeface="Arial"/>
                <a:cs typeface="Arial"/>
              </a:rPr>
              <a:t>B</a:t>
            </a:r>
            <a:r>
              <a:rPr sz="2100" spc="-10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of</a:t>
            </a:r>
            <a:r>
              <a:rPr sz="2100" spc="-143" dirty="0">
                <a:latin typeface="Arial"/>
                <a:cs typeface="Arial"/>
              </a:rPr>
              <a:t> </a:t>
            </a:r>
            <a:r>
              <a:rPr sz="2100" spc="-19" dirty="0">
                <a:latin typeface="Arial"/>
                <a:cs typeface="Arial"/>
              </a:rPr>
              <a:t>f:</a:t>
            </a:r>
            <a:endParaRPr sz="21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36534" y="3841150"/>
            <a:ext cx="1361598" cy="1029897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>
              <a:spcBef>
                <a:spcPts val="480"/>
              </a:spcBef>
            </a:pPr>
            <a:r>
              <a:rPr sz="2100" spc="-8" dirty="0">
                <a:latin typeface="Arial"/>
                <a:cs typeface="Arial"/>
              </a:rPr>
              <a:t>P</a:t>
            </a:r>
            <a:r>
              <a:rPr lang="en-US" sz="2100" spc="-8" dirty="0">
                <a:latin typeface="Arial"/>
                <a:cs typeface="Arial"/>
              </a:rPr>
              <a:t>red’</a:t>
            </a:r>
            <a:r>
              <a:rPr sz="2100" spc="-8" dirty="0">
                <a:latin typeface="Arial"/>
                <a:cs typeface="Arial"/>
              </a:rPr>
              <a:t>(</a:t>
            </a:r>
            <a:r>
              <a:rPr sz="1763" spc="-8" dirty="0">
                <a:latin typeface="Arial"/>
                <a:cs typeface="Arial"/>
              </a:rPr>
              <a:t>f(x)):</a:t>
            </a:r>
            <a:endParaRPr sz="1763" dirty="0">
              <a:latin typeface="Arial"/>
              <a:cs typeface="Arial"/>
            </a:endParaRPr>
          </a:p>
          <a:p>
            <a:pPr marL="531495" indent="-224314">
              <a:spcBef>
                <a:spcPts val="356"/>
              </a:spcBef>
              <a:buAutoNum type="arabicPeriod"/>
              <a:tabLst>
                <a:tab pos="531495" algn="l"/>
              </a:tabLst>
            </a:pPr>
            <a:r>
              <a:rPr sz="1763" spc="-45" dirty="0">
                <a:latin typeface="Arial"/>
                <a:cs typeface="Arial"/>
              </a:rPr>
              <a:t>compute</a:t>
            </a:r>
            <a:endParaRPr sz="1763" dirty="0">
              <a:latin typeface="Arial"/>
              <a:cs typeface="Arial"/>
            </a:endParaRPr>
          </a:p>
          <a:p>
            <a:pPr marL="531495" indent="-224314">
              <a:spcBef>
                <a:spcPts val="375"/>
              </a:spcBef>
              <a:buAutoNum type="arabicPeriod"/>
              <a:tabLst>
                <a:tab pos="531495" algn="l"/>
              </a:tabLst>
            </a:pPr>
            <a:r>
              <a:rPr sz="1763" spc="-45" dirty="0">
                <a:latin typeface="Arial"/>
                <a:cs typeface="Arial"/>
              </a:rPr>
              <a:t>compute</a:t>
            </a:r>
            <a:endParaRPr sz="1763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34400" y="4211522"/>
            <a:ext cx="882968" cy="939809"/>
          </a:xfrm>
          <a:prstGeom prst="rect">
            <a:avLst/>
          </a:prstGeom>
        </p:spPr>
        <p:txBody>
          <a:bodyPr vert="horz" wrap="square" lIns="0" tIns="56198" rIns="0" bIns="0" rtlCol="0">
            <a:spAutoFit/>
          </a:bodyPr>
          <a:lstStyle/>
          <a:p>
            <a:pPr marL="19050">
              <a:spcBef>
                <a:spcPts val="443"/>
              </a:spcBef>
            </a:pPr>
            <a:r>
              <a:rPr sz="1763" spc="53" dirty="0">
                <a:latin typeface="Arial"/>
                <a:cs typeface="Arial"/>
              </a:rPr>
              <a:t>f</a:t>
            </a:r>
            <a:r>
              <a:rPr sz="1763" spc="-68" dirty="0">
                <a:latin typeface="Arial"/>
                <a:cs typeface="Arial"/>
              </a:rPr>
              <a:t> </a:t>
            </a:r>
            <a:r>
              <a:rPr sz="1763" dirty="0">
                <a:latin typeface="Arial"/>
                <a:cs typeface="Arial"/>
              </a:rPr>
              <a:t>(f</a:t>
            </a:r>
            <a:r>
              <a:rPr sz="1763" spc="-86" dirty="0">
                <a:latin typeface="Arial"/>
                <a:cs typeface="Arial"/>
              </a:rPr>
              <a:t> </a:t>
            </a:r>
            <a:r>
              <a:rPr sz="2419" spc="-28" baseline="24547" dirty="0">
                <a:latin typeface="Arial"/>
                <a:cs typeface="Arial"/>
              </a:rPr>
              <a:t>j-</a:t>
            </a:r>
            <a:r>
              <a:rPr sz="2419" spc="-33" baseline="24547" dirty="0">
                <a:latin typeface="Arial"/>
                <a:cs typeface="Arial"/>
              </a:rPr>
              <a:t>1</a:t>
            </a:r>
            <a:r>
              <a:rPr sz="1763" spc="-23" dirty="0">
                <a:latin typeface="Arial"/>
                <a:cs typeface="Arial"/>
              </a:rPr>
              <a:t>(x))</a:t>
            </a:r>
            <a:endParaRPr sz="1763">
              <a:latin typeface="Arial"/>
              <a:cs typeface="Arial"/>
            </a:endParaRPr>
          </a:p>
          <a:p>
            <a:pPr marL="199549" marR="71438" indent="-178594">
              <a:lnSpc>
                <a:spcPct val="117600"/>
              </a:lnSpc>
            </a:pPr>
            <a:r>
              <a:rPr sz="1763" spc="-75" dirty="0">
                <a:latin typeface="Arial"/>
                <a:cs typeface="Arial"/>
              </a:rPr>
              <a:t>B(f</a:t>
            </a:r>
            <a:r>
              <a:rPr sz="1763" spc="-60" dirty="0">
                <a:latin typeface="Arial"/>
                <a:cs typeface="Arial"/>
              </a:rPr>
              <a:t> </a:t>
            </a:r>
            <a:r>
              <a:rPr sz="1744" baseline="25089" dirty="0">
                <a:latin typeface="Arial"/>
                <a:cs typeface="Arial"/>
              </a:rPr>
              <a:t>j-</a:t>
            </a:r>
            <a:r>
              <a:rPr sz="1744" spc="-84" baseline="25089" dirty="0">
                <a:latin typeface="Arial"/>
                <a:cs typeface="Arial"/>
              </a:rPr>
              <a:t>1</a:t>
            </a:r>
            <a:r>
              <a:rPr sz="1763" spc="-56" dirty="0">
                <a:latin typeface="Arial"/>
                <a:cs typeface="Arial"/>
              </a:rPr>
              <a:t>(x)) </a:t>
            </a:r>
            <a:r>
              <a:rPr sz="1763" spc="-19" dirty="0">
                <a:latin typeface="Arial"/>
                <a:cs typeface="Arial"/>
              </a:rPr>
              <a:t>y</a:t>
            </a:r>
            <a:r>
              <a:rPr sz="1744" spc="-28" baseline="-17921" dirty="0">
                <a:latin typeface="Arial"/>
                <a:cs typeface="Arial"/>
              </a:rPr>
              <a:t>1</a:t>
            </a:r>
            <a:endParaRPr sz="1744" baseline="-17921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22273" y="5202960"/>
            <a:ext cx="2227818" cy="283797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19050">
              <a:spcBef>
                <a:spcPts val="98"/>
              </a:spcBef>
              <a:tabLst>
                <a:tab pos="1433989" algn="l"/>
              </a:tabLst>
            </a:pPr>
            <a:r>
              <a:rPr sz="1763" spc="-64" dirty="0">
                <a:latin typeface="Arial"/>
                <a:cs typeface="Arial"/>
              </a:rPr>
              <a:t>3.</a:t>
            </a:r>
            <a:r>
              <a:rPr sz="1763" spc="-68" dirty="0">
                <a:latin typeface="Arial"/>
                <a:cs typeface="Arial"/>
              </a:rPr>
              <a:t> </a:t>
            </a:r>
            <a:r>
              <a:rPr sz="1763" spc="-19" dirty="0">
                <a:latin typeface="Arial"/>
                <a:cs typeface="Arial"/>
              </a:rPr>
              <a:t>Output</a:t>
            </a:r>
            <a:r>
              <a:rPr sz="1763" spc="-90" dirty="0">
                <a:latin typeface="Arial"/>
                <a:cs typeface="Arial"/>
              </a:rPr>
              <a:t> </a:t>
            </a:r>
            <a:r>
              <a:rPr sz="1763" b="1" spc="-15" dirty="0">
                <a:solidFill>
                  <a:srgbClr val="4471C4"/>
                </a:solidFill>
                <a:latin typeface="Arial"/>
                <a:cs typeface="Arial"/>
              </a:rPr>
              <a:t>P</a:t>
            </a:r>
            <a:r>
              <a:rPr lang="en-US" sz="1763" b="1" spc="-15" dirty="0">
                <a:solidFill>
                  <a:srgbClr val="4471C4"/>
                </a:solidFill>
                <a:latin typeface="Arial"/>
                <a:cs typeface="Arial"/>
              </a:rPr>
              <a:t>red</a:t>
            </a:r>
            <a:r>
              <a:rPr sz="1763" spc="-15" dirty="0">
                <a:latin typeface="Arial"/>
                <a:cs typeface="Arial"/>
              </a:rPr>
              <a:t>(y</a:t>
            </a:r>
            <a:r>
              <a:rPr sz="1744" spc="-23" baseline="-17921" dirty="0">
                <a:latin typeface="Arial"/>
                <a:cs typeface="Arial"/>
              </a:rPr>
              <a:t>1</a:t>
            </a:r>
            <a:r>
              <a:rPr sz="1744" baseline="-17921" dirty="0">
                <a:latin typeface="Arial"/>
                <a:cs typeface="Arial"/>
              </a:rPr>
              <a:t>	</a:t>
            </a:r>
            <a:r>
              <a:rPr sz="1763" spc="-585" dirty="0">
                <a:latin typeface="Arial"/>
                <a:cs typeface="Arial"/>
              </a:rPr>
              <a:t>…</a:t>
            </a:r>
            <a:endParaRPr sz="1763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02017" y="4211522"/>
            <a:ext cx="2948561" cy="1295676"/>
          </a:xfrm>
          <a:prstGeom prst="rect">
            <a:avLst/>
          </a:prstGeom>
        </p:spPr>
        <p:txBody>
          <a:bodyPr vert="horz" wrap="square" lIns="0" tIns="56198" rIns="0" bIns="0" rtlCol="0">
            <a:spAutoFit/>
          </a:bodyPr>
          <a:lstStyle/>
          <a:p>
            <a:pPr marL="211455">
              <a:spcBef>
                <a:spcPts val="443"/>
              </a:spcBef>
            </a:pPr>
            <a:r>
              <a:rPr sz="1763" spc="-30" dirty="0">
                <a:latin typeface="Arial"/>
                <a:cs typeface="Arial"/>
              </a:rPr>
              <a:t>f(f(x))</a:t>
            </a:r>
            <a:r>
              <a:rPr sz="1763" spc="-90" dirty="0">
                <a:latin typeface="Arial"/>
                <a:cs typeface="Arial"/>
              </a:rPr>
              <a:t> </a:t>
            </a:r>
            <a:r>
              <a:rPr sz="1763" spc="-585" dirty="0">
                <a:latin typeface="Arial"/>
                <a:cs typeface="Arial"/>
              </a:rPr>
              <a:t>…</a:t>
            </a:r>
            <a:endParaRPr sz="1763" dirty="0">
              <a:latin typeface="Arial"/>
              <a:cs typeface="Arial"/>
            </a:endParaRPr>
          </a:p>
          <a:p>
            <a:pPr marL="211455">
              <a:spcBef>
                <a:spcPts val="371"/>
              </a:spcBef>
            </a:pPr>
            <a:r>
              <a:rPr sz="1763" spc="-79" dirty="0">
                <a:latin typeface="Arial"/>
                <a:cs typeface="Arial"/>
              </a:rPr>
              <a:t>B(f(x))</a:t>
            </a:r>
            <a:r>
              <a:rPr sz="1763" spc="-11" dirty="0">
                <a:latin typeface="Arial"/>
                <a:cs typeface="Arial"/>
              </a:rPr>
              <a:t> </a:t>
            </a:r>
            <a:r>
              <a:rPr sz="1763" spc="-585" dirty="0">
                <a:latin typeface="Arial"/>
                <a:cs typeface="Arial"/>
              </a:rPr>
              <a:t>…</a:t>
            </a:r>
            <a:endParaRPr lang="en-US" sz="1763" dirty="0">
              <a:latin typeface="Arial"/>
              <a:cs typeface="Arial"/>
            </a:endParaRPr>
          </a:p>
          <a:p>
            <a:pPr marL="211455">
              <a:spcBef>
                <a:spcPts val="371"/>
              </a:spcBef>
            </a:pPr>
            <a:r>
              <a:rPr sz="2644" spc="-45" baseline="11820" dirty="0">
                <a:latin typeface="Arial"/>
                <a:cs typeface="Arial"/>
              </a:rPr>
              <a:t>y</a:t>
            </a:r>
            <a:r>
              <a:rPr sz="1163" spc="-30" dirty="0">
                <a:latin typeface="Arial"/>
                <a:cs typeface="Arial"/>
              </a:rPr>
              <a:t>j-</a:t>
            </a:r>
            <a:r>
              <a:rPr sz="1163" spc="-38" dirty="0">
                <a:latin typeface="Arial"/>
                <a:cs typeface="Arial"/>
              </a:rPr>
              <a:t>1</a:t>
            </a:r>
            <a:endParaRPr sz="1163" dirty="0">
              <a:latin typeface="Arial"/>
              <a:cs typeface="Arial"/>
            </a:endParaRPr>
          </a:p>
          <a:p>
            <a:pPr marL="19050">
              <a:spcBef>
                <a:spcPts val="371"/>
              </a:spcBef>
            </a:pPr>
            <a:r>
              <a:rPr sz="2644" spc="-45" baseline="11820" dirty="0">
                <a:latin typeface="Arial"/>
                <a:cs typeface="Arial"/>
              </a:rPr>
              <a:t>y</a:t>
            </a:r>
            <a:r>
              <a:rPr sz="1163" spc="-30" dirty="0">
                <a:latin typeface="Arial"/>
                <a:cs typeface="Arial"/>
              </a:rPr>
              <a:t>j-</a:t>
            </a:r>
            <a:r>
              <a:rPr sz="1163" spc="-53" dirty="0">
                <a:latin typeface="Arial"/>
                <a:cs typeface="Arial"/>
              </a:rPr>
              <a:t>1</a:t>
            </a:r>
            <a:r>
              <a:rPr sz="1163" spc="-26" dirty="0">
                <a:latin typeface="Arial"/>
                <a:cs typeface="Arial"/>
              </a:rPr>
              <a:t> </a:t>
            </a:r>
            <a:r>
              <a:rPr sz="2644" spc="-56" baseline="11820" dirty="0">
                <a:latin typeface="Arial"/>
                <a:cs typeface="Arial"/>
              </a:rPr>
              <a:t>)</a:t>
            </a:r>
            <a:r>
              <a:rPr lang="en-US" sz="2644" spc="-56" baseline="11820" dirty="0">
                <a:latin typeface="Arial"/>
                <a:cs typeface="Arial"/>
              </a:rPr>
              <a:t> as your guess to B(x)</a:t>
            </a:r>
            <a:endParaRPr sz="2644" baseline="1182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50091" y="4909495"/>
            <a:ext cx="271293" cy="134779"/>
          </a:xfrm>
          <a:prstGeom prst="rect">
            <a:avLst/>
          </a:prstGeom>
        </p:spPr>
        <p:txBody>
          <a:bodyPr vert="vert" wrap="square" lIns="0" tIns="34766" rIns="0" bIns="0" rtlCol="0">
            <a:spAutoFit/>
          </a:bodyPr>
          <a:lstStyle/>
          <a:p>
            <a:pPr marL="9525">
              <a:spcBef>
                <a:spcPts val="274"/>
              </a:spcBef>
            </a:pPr>
            <a:r>
              <a:rPr sz="1763" spc="-38" dirty="0">
                <a:solidFill>
                  <a:srgbClr val="00279F"/>
                </a:solidFill>
                <a:latin typeface="Comic Sans MS"/>
                <a:cs typeface="Comic Sans MS"/>
              </a:rPr>
              <a:t>=</a:t>
            </a:r>
            <a:endParaRPr sz="1763">
              <a:latin typeface="Comic Sans MS"/>
              <a:cs typeface="Comic Sans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54667" y="4860856"/>
            <a:ext cx="271293" cy="134779"/>
          </a:xfrm>
          <a:prstGeom prst="rect">
            <a:avLst/>
          </a:prstGeom>
        </p:spPr>
        <p:txBody>
          <a:bodyPr vert="vert270" wrap="square" lIns="0" tIns="35243" rIns="0" bIns="0" rtlCol="0">
            <a:spAutoFit/>
          </a:bodyPr>
          <a:lstStyle/>
          <a:p>
            <a:pPr marL="9525">
              <a:spcBef>
                <a:spcPts val="278"/>
              </a:spcBef>
            </a:pPr>
            <a:r>
              <a:rPr sz="1763" spc="-38" dirty="0">
                <a:solidFill>
                  <a:srgbClr val="00279F"/>
                </a:solidFill>
                <a:latin typeface="Comic Sans MS"/>
                <a:cs typeface="Comic Sans MS"/>
              </a:rPr>
              <a:t>=</a:t>
            </a:r>
            <a:endParaRPr sz="1763">
              <a:latin typeface="Comic Sans MS"/>
              <a:cs typeface="Comic Sans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94926" y="2344436"/>
            <a:ext cx="169069" cy="225607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9525">
              <a:spcBef>
                <a:spcPts val="94"/>
              </a:spcBef>
            </a:pPr>
            <a:r>
              <a:rPr sz="1388" spc="-94" dirty="0">
                <a:latin typeface="STIX Two Math"/>
                <a:cs typeface="STIX Two Math"/>
              </a:rPr>
              <a:t>←</a:t>
            </a:r>
            <a:endParaRPr sz="1388">
              <a:latin typeface="STIX Two Math"/>
              <a:cs typeface="STIX Two Math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object 12"/>
              <p:cNvSpPr txBox="1"/>
              <p:nvPr/>
            </p:nvSpPr>
            <p:spPr>
              <a:xfrm>
                <a:off x="1502354" y="2740949"/>
                <a:ext cx="7191433" cy="333746"/>
              </a:xfrm>
              <a:prstGeom prst="rect">
                <a:avLst/>
              </a:prstGeom>
            </p:spPr>
            <p:txBody>
              <a:bodyPr vert="horz" wrap="square" lIns="0" tIns="10478" rIns="0" bIns="0" rtlCol="0">
                <a:spAutoFit/>
              </a:bodyPr>
              <a:lstStyle/>
              <a:p>
                <a:pPr marL="38100">
                  <a:spcBef>
                    <a:spcPts val="83"/>
                  </a:spcBef>
                  <a:tabLst>
                    <a:tab pos="650081" algn="l"/>
                  </a:tabLst>
                </a:pPr>
                <a:r>
                  <a:rPr sz="2100" b="1" spc="-180" dirty="0" err="1">
                    <a:latin typeface="Arial"/>
                    <a:cs typeface="Arial"/>
                  </a:rPr>
                  <a:t>Pr</a:t>
                </a:r>
                <a:r>
                  <a:rPr sz="2100" b="1" spc="-113" dirty="0">
                    <a:latin typeface="Arial"/>
                    <a:cs typeface="Arial"/>
                  </a:rPr>
                  <a:t> </a:t>
                </a:r>
                <a:r>
                  <a:rPr sz="2081" b="1" spc="-56" baseline="-19519" dirty="0">
                    <a:latin typeface="Arial"/>
                    <a:cs typeface="Arial"/>
                  </a:rPr>
                  <a:t>y</a:t>
                </a:r>
                <a:r>
                  <a:rPr lang="en-US" sz="2081" b="1" spc="-56" baseline="-19519" dirty="0">
                    <a:latin typeface="Arial"/>
                    <a:cs typeface="Aria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81" b="1" i="1" spc="-56" baseline="-19519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</a:rPr>
                      <m:t>←</m:t>
                    </m:r>
                  </m:oMath>
                </a14:m>
                <a:r>
                  <a:rPr sz="2081" b="1" spc="-208" baseline="-19519" dirty="0">
                    <a:latin typeface="Arial"/>
                    <a:cs typeface="Arial"/>
                  </a:rPr>
                  <a:t>G(Un)</a:t>
                </a:r>
                <a:r>
                  <a:rPr sz="2100" b="1" spc="-139" dirty="0">
                    <a:latin typeface="Arial"/>
                    <a:cs typeface="Arial"/>
                  </a:rPr>
                  <a:t>[</a:t>
                </a:r>
                <a:r>
                  <a:rPr sz="2100" b="1" spc="-139" dirty="0">
                    <a:solidFill>
                      <a:srgbClr val="4471C4"/>
                    </a:solidFill>
                    <a:latin typeface="Arial"/>
                    <a:cs typeface="Arial"/>
                  </a:rPr>
                  <a:t>P</a:t>
                </a:r>
                <a:r>
                  <a:rPr lang="en-US" sz="2100" b="1" spc="-139" dirty="0">
                    <a:solidFill>
                      <a:srgbClr val="4471C4"/>
                    </a:solidFill>
                    <a:latin typeface="Arial"/>
                    <a:cs typeface="Arial"/>
                  </a:rPr>
                  <a:t>red</a:t>
                </a:r>
                <a:r>
                  <a:rPr sz="2100" b="1" spc="-139" dirty="0">
                    <a:latin typeface="Arial"/>
                    <a:cs typeface="Arial"/>
                  </a:rPr>
                  <a:t>(y</a:t>
                </a:r>
                <a:r>
                  <a:rPr sz="2081" b="1" spc="-208" baseline="-19519" dirty="0">
                    <a:latin typeface="Arial"/>
                    <a:cs typeface="Arial"/>
                  </a:rPr>
                  <a:t>1</a:t>
                </a:r>
                <a:r>
                  <a:rPr sz="2100" b="1" spc="-139" dirty="0">
                    <a:latin typeface="Arial"/>
                    <a:cs typeface="Arial"/>
                  </a:rPr>
                  <a:t>y</a:t>
                </a:r>
                <a:r>
                  <a:rPr sz="2081" b="1" spc="-208" baseline="-19519" dirty="0">
                    <a:latin typeface="Arial"/>
                    <a:cs typeface="Arial"/>
                  </a:rPr>
                  <a:t>2</a:t>
                </a:r>
                <a:r>
                  <a:rPr sz="2100" b="1" spc="-139" dirty="0">
                    <a:latin typeface="Arial"/>
                    <a:cs typeface="Arial"/>
                  </a:rPr>
                  <a:t>…y</a:t>
                </a:r>
                <a:r>
                  <a:rPr sz="2081" b="1" spc="-208" baseline="-19519" dirty="0">
                    <a:solidFill>
                      <a:srgbClr val="FF0000"/>
                    </a:solidFill>
                    <a:latin typeface="Arial"/>
                    <a:cs typeface="Arial"/>
                  </a:rPr>
                  <a:t>j-</a:t>
                </a:r>
                <a:r>
                  <a:rPr sz="2081" b="1" spc="-90" baseline="-19519" dirty="0">
                    <a:solidFill>
                      <a:srgbClr val="FF0000"/>
                    </a:solidFill>
                    <a:latin typeface="Arial"/>
                    <a:cs typeface="Arial"/>
                  </a:rPr>
                  <a:t>1</a:t>
                </a:r>
                <a:r>
                  <a:rPr sz="2100" b="1" spc="-60" dirty="0">
                    <a:latin typeface="Arial"/>
                    <a:cs typeface="Arial"/>
                  </a:rPr>
                  <a:t>)</a:t>
                </a:r>
                <a:r>
                  <a:rPr sz="2100" b="1" spc="-94" dirty="0">
                    <a:latin typeface="Arial"/>
                    <a:cs typeface="Arial"/>
                  </a:rPr>
                  <a:t> </a:t>
                </a:r>
                <a:r>
                  <a:rPr sz="2100" b="1" spc="-191" dirty="0">
                    <a:latin typeface="Arial"/>
                    <a:cs typeface="Arial"/>
                  </a:rPr>
                  <a:t>=</a:t>
                </a:r>
                <a:r>
                  <a:rPr sz="2100" b="1" spc="-83" dirty="0">
                    <a:latin typeface="Arial"/>
                    <a:cs typeface="Arial"/>
                  </a:rPr>
                  <a:t> </a:t>
                </a:r>
                <a:r>
                  <a:rPr sz="2100" b="1" spc="-86" dirty="0">
                    <a:latin typeface="Arial"/>
                    <a:cs typeface="Arial"/>
                  </a:rPr>
                  <a:t>y</a:t>
                </a:r>
                <a:r>
                  <a:rPr sz="2081" b="1" spc="-129" baseline="-19519" dirty="0">
                    <a:solidFill>
                      <a:srgbClr val="FF0000"/>
                    </a:solidFill>
                    <a:latin typeface="Arial"/>
                    <a:cs typeface="Arial"/>
                  </a:rPr>
                  <a:t>i</a:t>
                </a:r>
                <a:r>
                  <a:rPr sz="2100" b="1" spc="-86" dirty="0">
                    <a:latin typeface="Arial"/>
                    <a:cs typeface="Arial"/>
                  </a:rPr>
                  <a:t>]</a:t>
                </a:r>
                <a:r>
                  <a:rPr sz="2100" b="1" spc="-64" dirty="0">
                    <a:latin typeface="Arial"/>
                    <a:cs typeface="Arial"/>
                  </a:rPr>
                  <a:t> </a:t>
                </a:r>
                <a:r>
                  <a:rPr sz="2100" b="1" spc="-191" dirty="0">
                    <a:latin typeface="Arial"/>
                    <a:cs typeface="Arial"/>
                  </a:rPr>
                  <a:t>&gt;</a:t>
                </a:r>
                <a:r>
                  <a:rPr sz="2100" b="1" spc="-109" dirty="0">
                    <a:latin typeface="Arial"/>
                    <a:cs typeface="Arial"/>
                  </a:rPr>
                  <a:t> </a:t>
                </a:r>
                <a:r>
                  <a:rPr sz="2100" b="1" spc="-300" dirty="0">
                    <a:latin typeface="Arial"/>
                    <a:cs typeface="Arial"/>
                  </a:rPr>
                  <a:t>½</a:t>
                </a:r>
                <a:r>
                  <a:rPr sz="2100" b="1" spc="-79" dirty="0">
                    <a:latin typeface="Arial"/>
                    <a:cs typeface="Arial"/>
                  </a:rPr>
                  <a:t> </a:t>
                </a:r>
                <a:r>
                  <a:rPr sz="2100" b="1" spc="-191" dirty="0">
                    <a:latin typeface="Arial"/>
                    <a:cs typeface="Arial"/>
                  </a:rPr>
                  <a:t>+</a:t>
                </a:r>
                <a:r>
                  <a:rPr sz="2100" b="1" spc="-98" dirty="0">
                    <a:latin typeface="Arial"/>
                    <a:cs typeface="Arial"/>
                  </a:rPr>
                  <a:t> </a:t>
                </a:r>
                <a:r>
                  <a:rPr sz="2100" b="1" spc="-68" dirty="0">
                    <a:latin typeface="Arial"/>
                    <a:cs typeface="Arial"/>
                  </a:rPr>
                  <a:t>1/</a:t>
                </a:r>
                <a:r>
                  <a:rPr lang="en-US" sz="2100" b="1" spc="-68" dirty="0">
                    <a:latin typeface="Arial"/>
                    <a:cs typeface="Arial"/>
                  </a:rPr>
                  <a:t>Q</a:t>
                </a:r>
                <a:r>
                  <a:rPr sz="2100" b="1" spc="-68" dirty="0">
                    <a:latin typeface="Arial"/>
                    <a:cs typeface="Arial"/>
                  </a:rPr>
                  <a:t>(n)</a:t>
                </a:r>
                <a:r>
                  <a:rPr sz="2100" b="1" spc="-90" dirty="0">
                    <a:latin typeface="Arial"/>
                    <a:cs typeface="Arial"/>
                  </a:rPr>
                  <a:t> </a:t>
                </a:r>
                <a:r>
                  <a:rPr sz="2100" b="1" spc="-105" dirty="0">
                    <a:latin typeface="Arial"/>
                    <a:cs typeface="Arial"/>
                  </a:rPr>
                  <a:t>for</a:t>
                </a:r>
                <a:r>
                  <a:rPr sz="2100" b="1" spc="-75" dirty="0">
                    <a:latin typeface="Arial"/>
                    <a:cs typeface="Arial"/>
                  </a:rPr>
                  <a:t> </a:t>
                </a:r>
                <a:r>
                  <a:rPr sz="2100" b="1" spc="-150" dirty="0">
                    <a:latin typeface="Arial"/>
                    <a:cs typeface="Arial"/>
                  </a:rPr>
                  <a:t>poly</a:t>
                </a:r>
                <a:r>
                  <a:rPr sz="2100" b="1" spc="-109" dirty="0">
                    <a:latin typeface="Arial"/>
                    <a:cs typeface="Arial"/>
                  </a:rPr>
                  <a:t> </a:t>
                </a:r>
                <a:r>
                  <a:rPr lang="en-US" sz="2100" b="1" spc="-319" dirty="0">
                    <a:latin typeface="Arial"/>
                    <a:cs typeface="Arial"/>
                  </a:rPr>
                  <a:t>Q</a:t>
                </a:r>
                <a:endParaRPr sz="2100" dirty="0">
                  <a:latin typeface="Arial"/>
                  <a:cs typeface="Arial"/>
                </a:endParaRPr>
              </a:p>
            </p:txBody>
          </p:sp>
        </mc:Choice>
        <mc:Fallback>
          <p:sp>
            <p:nvSpPr>
              <p:cNvPr id="12" name="object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2354" y="2740949"/>
                <a:ext cx="7191433" cy="333746"/>
              </a:xfrm>
              <a:prstGeom prst="rect">
                <a:avLst/>
              </a:prstGeom>
              <a:blipFill>
                <a:blip r:embed="rId2"/>
                <a:stretch>
                  <a:fillRect l="-1764" t="-23077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object 13"/>
          <p:cNvSpPr/>
          <p:nvPr/>
        </p:nvSpPr>
        <p:spPr>
          <a:xfrm>
            <a:off x="1027797" y="3865203"/>
            <a:ext cx="6879669" cy="1770221"/>
          </a:xfrm>
          <a:custGeom>
            <a:avLst/>
            <a:gdLst/>
            <a:ahLst/>
            <a:cxnLst/>
            <a:rect l="l" t="t" r="r" b="b"/>
            <a:pathLst>
              <a:path w="6830695" h="2360295">
                <a:moveTo>
                  <a:pt x="0" y="2359787"/>
                </a:moveTo>
                <a:lnTo>
                  <a:pt x="6830568" y="2359787"/>
                </a:lnTo>
                <a:lnTo>
                  <a:pt x="6830568" y="0"/>
                </a:lnTo>
                <a:lnTo>
                  <a:pt x="0" y="0"/>
                </a:lnTo>
                <a:lnTo>
                  <a:pt x="0" y="2359787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4" name="object 14"/>
          <p:cNvSpPr txBox="1"/>
          <p:nvPr/>
        </p:nvSpPr>
        <p:spPr>
          <a:xfrm>
            <a:off x="1356094" y="5967337"/>
            <a:ext cx="7178305" cy="854273"/>
          </a:xfrm>
          <a:prstGeom prst="plaque">
            <a:avLst/>
          </a:prstGeom>
          <a:solidFill>
            <a:srgbClr val="FFFFCC"/>
          </a:solidFill>
        </p:spPr>
        <p:txBody>
          <a:bodyPr vert="horz" wrap="square" lIns="0" tIns="28575" rIns="0" bIns="0" rtlCol="0">
            <a:spAutoFit/>
          </a:bodyPr>
          <a:lstStyle/>
          <a:p>
            <a:pPr marL="71438">
              <a:spcBef>
                <a:spcPts val="225"/>
              </a:spcBef>
            </a:pPr>
            <a:r>
              <a:rPr sz="2000" spc="-153" dirty="0">
                <a:latin typeface="Calibri" panose="020F0502020204030204" pitchFamily="34" charset="0"/>
                <a:cs typeface="Calibri" panose="020F0502020204030204" pitchFamily="34" charset="0"/>
              </a:rPr>
              <a:t>EUREKA:</a:t>
            </a:r>
            <a:r>
              <a:rPr sz="2000" spc="2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8" dirty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2000" spc="-7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45" dirty="0">
                <a:latin typeface="Calibri" panose="020F0502020204030204" pitchFamily="34" charset="0"/>
                <a:cs typeface="Calibri" panose="020F0502020204030204" pitchFamily="34" charset="0"/>
              </a:rPr>
              <a:t>next</a:t>
            </a:r>
            <a:r>
              <a:rPr sz="2000" spc="-7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bit</a:t>
            </a:r>
            <a:r>
              <a:rPr sz="2000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45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sz="2000" spc="-67" baseline="-16203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I.</a:t>
            </a:r>
            <a:r>
              <a:rPr sz="2000" spc="-78" baseline="-16203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sz="2000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34" dirty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2000" spc="-7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83" dirty="0">
                <a:latin typeface="Calibri" panose="020F0502020204030204" pitchFamily="34" charset="0"/>
                <a:cs typeface="Calibri" panose="020F0502020204030204" pitchFamily="34" charset="0"/>
              </a:rPr>
              <a:t>sequence</a:t>
            </a:r>
            <a:r>
              <a:rPr sz="2000" spc="-7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49" dirty="0">
                <a:latin typeface="Calibri" panose="020F0502020204030204" pitchFamily="34" charset="0"/>
                <a:cs typeface="Calibri" panose="020F0502020204030204" pitchFamily="34" charset="0"/>
              </a:rPr>
              <a:t>should</a:t>
            </a:r>
            <a:r>
              <a:rPr sz="2000" spc="-1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41" dirty="0">
                <a:latin typeface="Calibri" panose="020F0502020204030204" pitchFamily="34" charset="0"/>
                <a:cs typeface="Calibri" panose="020F0502020204030204" pitchFamily="34" charset="0"/>
              </a:rPr>
              <a:t>be</a:t>
            </a:r>
            <a:r>
              <a:rPr sz="2000" spc="-7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15" dirty="0">
                <a:latin typeface="Calibri" panose="020F0502020204030204" pitchFamily="34" charset="0"/>
                <a:cs typeface="Calibri" panose="020F0502020204030204" pitchFamily="34" charset="0"/>
              </a:rPr>
              <a:t>B(x)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1438">
              <a:spcBef>
                <a:spcPts val="56"/>
              </a:spcBef>
            </a:pPr>
            <a:r>
              <a:rPr sz="2000" b="1" spc="-139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2000" b="1" spc="-11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b="1" spc="-83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</a:t>
            </a:r>
            <a:r>
              <a:rPr sz="2000" b="1" spc="-75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b="1" spc="-143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assumed</a:t>
            </a:r>
            <a:r>
              <a:rPr sz="2000" b="1" spc="-11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b="1" spc="-53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that</a:t>
            </a:r>
            <a:r>
              <a:rPr sz="2000" b="1" spc="-79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b="1" spc="-191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2000" b="1" spc="-191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</a:t>
            </a:r>
            <a:r>
              <a:rPr sz="2000" b="1" spc="-56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b="1" spc="-109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predicts</a:t>
            </a:r>
            <a:r>
              <a:rPr sz="2000" b="1" spc="-41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b="1" spc="-86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next</a:t>
            </a:r>
            <a:r>
              <a:rPr sz="2000" b="1" spc="-83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b="1" spc="-41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bit</a:t>
            </a:r>
            <a:r>
              <a:rPr sz="2000" b="1" spc="-101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b="1" spc="-30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sz="2000" b="1" spc="-45" baseline="-16203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sz="2000" b="1" spc="95" baseline="-16203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b="1" spc="-56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sz="2000" b="1" spc="-64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b="1" spc="-83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prob.</a:t>
            </a:r>
            <a:r>
              <a:rPr sz="2000" b="1" spc="-79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b="1" spc="-143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½+</a:t>
            </a:r>
            <a:r>
              <a:rPr sz="2000" b="1" spc="-15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8" dirty="0">
                <a:latin typeface="Calibri" panose="020F0502020204030204" pitchFamily="34" charset="0"/>
                <a:cs typeface="Calibri" panose="020F0502020204030204" pitchFamily="34" charset="0"/>
              </a:rPr>
              <a:t>1/</a:t>
            </a:r>
            <a:r>
              <a:rPr lang="en-US" sz="2000" spc="-8" dirty="0">
                <a:latin typeface="Calibri" panose="020F0502020204030204" pitchFamily="34" charset="0"/>
                <a:cs typeface="Calibri" panose="020F0502020204030204" pitchFamily="34" charset="0"/>
              </a:rPr>
              <a:t>Q</a:t>
            </a:r>
            <a:r>
              <a:rPr sz="2000" spc="-8" dirty="0">
                <a:latin typeface="Calibri" panose="020F0502020204030204" pitchFamily="34" charset="0"/>
                <a:cs typeface="Calibri" panose="020F0502020204030204" pitchFamily="34" charset="0"/>
              </a:rPr>
              <a:t>(n)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F59932E-A241-797F-6BF9-1DE5CEB5320D}"/>
                  </a:ext>
                </a:extLst>
              </p:cNvPr>
              <p:cNvSpPr txBox="1"/>
              <p:nvPr/>
            </p:nvSpPr>
            <p:spPr>
              <a:xfrm>
                <a:off x="7622253" y="2676989"/>
                <a:ext cx="9878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= ½+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F59932E-A241-797F-6BF9-1DE5CEB532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2253" y="2676989"/>
                <a:ext cx="987899" cy="461665"/>
              </a:xfrm>
              <a:prstGeom prst="rect">
                <a:avLst/>
              </a:prstGeom>
              <a:blipFill>
                <a:blip r:embed="rId3"/>
                <a:stretch>
                  <a:fillRect l="-10256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8A234991-AF6C-3F92-4A0F-E474CF24FE88}"/>
              </a:ext>
            </a:extLst>
          </p:cNvPr>
          <p:cNvSpPr txBox="1"/>
          <p:nvPr/>
        </p:nvSpPr>
        <p:spPr>
          <a:xfrm>
            <a:off x="66195" y="4211522"/>
            <a:ext cx="11320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Goal:</a:t>
            </a:r>
          </a:p>
          <a:p>
            <a:r>
              <a:rPr lang="en-US" dirty="0">
                <a:solidFill>
                  <a:srgbClr val="008000"/>
                </a:solidFill>
              </a:rPr>
              <a:t>Predict </a:t>
            </a:r>
          </a:p>
          <a:p>
            <a:r>
              <a:rPr lang="en-US" dirty="0">
                <a:solidFill>
                  <a:srgbClr val="008000"/>
                </a:solidFill>
              </a:rPr>
              <a:t>B(x)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2C957-2D9A-141E-96A9-AFBE9FCDA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>
            <a:extLst>
              <a:ext uri="{FF2B5EF4-FFF2-40B4-BE49-F238E27FC236}">
                <a16:creationId xmlns:a16="http://schemas.microsoft.com/office/drawing/2014/main" id="{415CEC2E-42E3-F787-45CC-C930427C01A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601" y="275255"/>
            <a:ext cx="8465186" cy="1119537"/>
          </a:xfrm>
          <a:prstGeom prst="rect">
            <a:avLst/>
          </a:prstGeom>
        </p:spPr>
        <p:txBody>
          <a:bodyPr vert="horz" wrap="square" lIns="0" tIns="11430" rIns="0" bIns="0" rtlCol="0" anchor="ctr">
            <a:spAutoFit/>
          </a:bodyPr>
          <a:lstStyle/>
          <a:p>
            <a:pPr marL="9525">
              <a:spcBef>
                <a:spcPts val="90"/>
              </a:spcBef>
            </a:pPr>
            <a:r>
              <a:rPr sz="3600" spc="-101" dirty="0">
                <a:solidFill>
                  <a:srgbClr val="C00000"/>
                </a:solidFill>
                <a:latin typeface="Cambria" panose="02040503050406030204" pitchFamily="18" charset="0"/>
              </a:rPr>
              <a:t>Proof </a:t>
            </a:r>
            <a:r>
              <a:rPr sz="3600" dirty="0">
                <a:solidFill>
                  <a:srgbClr val="C00000"/>
                </a:solidFill>
                <a:latin typeface="Cambria" panose="02040503050406030204" pitchFamily="18" charset="0"/>
              </a:rPr>
              <a:t>:</a:t>
            </a:r>
            <a:r>
              <a:rPr sz="3600" spc="-83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sz="3600" spc="-180" dirty="0">
                <a:solidFill>
                  <a:srgbClr val="C00000"/>
                </a:solidFill>
                <a:latin typeface="Cambria" panose="02040503050406030204" pitchFamily="18" charset="0"/>
              </a:rPr>
              <a:t>Show</a:t>
            </a:r>
            <a:r>
              <a:rPr sz="3600" spc="-30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sz="3600" spc="-53" dirty="0">
                <a:solidFill>
                  <a:srgbClr val="C00000"/>
                </a:solidFill>
                <a:latin typeface="Cambria" panose="02040503050406030204" pitchFamily="18" charset="0"/>
              </a:rPr>
              <a:t>outputs</a:t>
            </a:r>
            <a:r>
              <a:rPr sz="3600" spc="-101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sz="3600" dirty="0">
                <a:solidFill>
                  <a:srgbClr val="C00000"/>
                </a:solidFill>
                <a:latin typeface="Cambria" panose="02040503050406030204" pitchFamily="18" charset="0"/>
              </a:rPr>
              <a:t>of</a:t>
            </a:r>
            <a:r>
              <a:rPr sz="3600" spc="-113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sz="3600" spc="-353" dirty="0">
                <a:solidFill>
                  <a:srgbClr val="C00000"/>
                </a:solidFill>
                <a:latin typeface="Cambria" panose="02040503050406030204" pitchFamily="18" charset="0"/>
              </a:rPr>
              <a:t>G</a:t>
            </a:r>
            <a:r>
              <a:rPr sz="3600" spc="-79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sz="3600" spc="-206" dirty="0">
                <a:solidFill>
                  <a:srgbClr val="C00000"/>
                </a:solidFill>
                <a:latin typeface="Cambria" panose="02040503050406030204" pitchFamily="18" charset="0"/>
              </a:rPr>
              <a:t>pass</a:t>
            </a:r>
            <a:r>
              <a:rPr sz="3600" spc="-53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sz="3600" spc="-71" dirty="0">
                <a:solidFill>
                  <a:srgbClr val="C00000"/>
                </a:solidFill>
                <a:latin typeface="Cambria" panose="02040503050406030204" pitchFamily="18" charset="0"/>
              </a:rPr>
              <a:t>next-</a:t>
            </a:r>
            <a:r>
              <a:rPr sz="3600" dirty="0">
                <a:solidFill>
                  <a:srgbClr val="C00000"/>
                </a:solidFill>
                <a:latin typeface="Cambria" panose="02040503050406030204" pitchFamily="18" charset="0"/>
              </a:rPr>
              <a:t>bit</a:t>
            </a:r>
            <a:r>
              <a:rPr sz="3600" spc="-75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en-US" sz="3600" spc="-49" dirty="0">
                <a:solidFill>
                  <a:srgbClr val="C00000"/>
                </a:solidFill>
                <a:latin typeface="Cambria" panose="02040503050406030204" pitchFamily="18" charset="0"/>
              </a:rPr>
              <a:t>unpredictability </a:t>
            </a:r>
            <a:endParaRPr sz="36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1A79F9E9-00F9-F0CD-8ABA-58CCB099B866}"/>
              </a:ext>
            </a:extLst>
          </p:cNvPr>
          <p:cNvSpPr txBox="1"/>
          <p:nvPr/>
        </p:nvSpPr>
        <p:spPr>
          <a:xfrm>
            <a:off x="1202721" y="1783937"/>
            <a:ext cx="7941279" cy="816089"/>
          </a:xfrm>
          <a:prstGeom prst="rect">
            <a:avLst/>
          </a:prstGeom>
        </p:spPr>
        <p:txBody>
          <a:bodyPr vert="horz" wrap="square" lIns="0" tIns="76676" rIns="0" bIns="0" rtlCol="0">
            <a:spAutoFit/>
          </a:bodyPr>
          <a:lstStyle/>
          <a:p>
            <a:pPr marR="3810">
              <a:spcBef>
                <a:spcPts val="290"/>
              </a:spcBef>
              <a:spcAft>
                <a:spcPts val="290"/>
              </a:spcAft>
            </a:pPr>
            <a:r>
              <a:rPr spc="-158" dirty="0">
                <a:latin typeface="Calibri" panose="020F0502020204030204" pitchFamily="34" charset="0"/>
                <a:cs typeface="Calibri" panose="020F0502020204030204" pitchFamily="34" charset="0"/>
              </a:rPr>
              <a:t>Suppose,</a:t>
            </a:r>
            <a:r>
              <a:rPr spc="-6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8" dirty="0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spc="-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56" dirty="0">
                <a:latin typeface="Calibri" panose="020F0502020204030204" pitchFamily="34" charset="0"/>
                <a:cs typeface="Calibri" panose="020F0502020204030204" pitchFamily="34" charset="0"/>
              </a:rPr>
              <a:t>contradiction,</a:t>
            </a:r>
            <a:r>
              <a:rPr spc="-7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∃bit</a:t>
            </a:r>
            <a:r>
              <a:rPr spc="-8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64" dirty="0">
                <a:latin typeface="Calibri" panose="020F0502020204030204" pitchFamily="34" charset="0"/>
                <a:cs typeface="Calibri" panose="020F0502020204030204" pitchFamily="34" charset="0"/>
              </a:rPr>
              <a:t>location</a:t>
            </a:r>
            <a:r>
              <a:rPr spc="-5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9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spc="-90" dirty="0">
                <a:latin typeface="Calibri" panose="020F0502020204030204" pitchFamily="34" charset="0"/>
                <a:cs typeface="Calibri" panose="020F0502020204030204" pitchFamily="34" charset="0"/>
              </a:rPr>
              <a:t>&lt;m </a:t>
            </a:r>
            <a:r>
              <a:rPr spc="-113" dirty="0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pc="-5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75" dirty="0">
                <a:latin typeface="Calibri" panose="020F0502020204030204" pitchFamily="34" charset="0"/>
                <a:cs typeface="Calibri" panose="020F0502020204030204" pitchFamily="34" charset="0"/>
              </a:rPr>
              <a:t>next</a:t>
            </a:r>
            <a:r>
              <a:rPr spc="-7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19" dirty="0">
                <a:latin typeface="Calibri" panose="020F0502020204030204" pitchFamily="34" charset="0"/>
                <a:cs typeface="Calibri" panose="020F0502020204030204" pitchFamily="34" charset="0"/>
              </a:rPr>
              <a:t>bit </a:t>
            </a:r>
            <a:r>
              <a:rPr spc="-45" dirty="0">
                <a:latin typeface="Calibri" panose="020F0502020204030204" pitchFamily="34" charset="0"/>
                <a:cs typeface="Calibri" panose="020F0502020204030204" pitchFamily="34" charset="0"/>
              </a:rPr>
              <a:t>predictor</a:t>
            </a:r>
            <a:r>
              <a:rPr spc="-1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spc="-281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b="1" spc="-281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 </a:t>
            </a:r>
            <a:r>
              <a:rPr b="1" spc="-113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latin typeface="Calibri" panose="020F0502020204030204" pitchFamily="34" charset="0"/>
                <a:cs typeface="Calibri" panose="020F0502020204030204" pitchFamily="34" charset="0"/>
              </a:rPr>
              <a:t>s.t.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24F3256C-2476-564F-E28C-2963414907F0}"/>
              </a:ext>
            </a:extLst>
          </p:cNvPr>
          <p:cNvSpPr txBox="1"/>
          <p:nvPr/>
        </p:nvSpPr>
        <p:spPr>
          <a:xfrm>
            <a:off x="1190021" y="3306051"/>
            <a:ext cx="6478323" cy="333746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9525">
              <a:spcBef>
                <a:spcPts val="83"/>
              </a:spcBef>
            </a:pPr>
            <a:r>
              <a:rPr sz="2100" spc="-139" dirty="0">
                <a:latin typeface="Arial"/>
                <a:cs typeface="Arial"/>
              </a:rPr>
              <a:t>Then</a:t>
            </a:r>
            <a:r>
              <a:rPr sz="2100" spc="-120" dirty="0">
                <a:latin typeface="Arial"/>
                <a:cs typeface="Arial"/>
              </a:rPr>
              <a:t> </a:t>
            </a:r>
            <a:r>
              <a:rPr sz="2100" spc="-109" dirty="0">
                <a:latin typeface="Arial"/>
                <a:cs typeface="Arial"/>
              </a:rPr>
              <a:t>show</a:t>
            </a:r>
            <a:r>
              <a:rPr sz="2100" spc="-90" dirty="0">
                <a:latin typeface="Arial"/>
                <a:cs typeface="Arial"/>
              </a:rPr>
              <a:t> </a:t>
            </a:r>
            <a:r>
              <a:rPr sz="2100" spc="-165" dirty="0">
                <a:latin typeface="Arial"/>
                <a:cs typeface="Arial"/>
              </a:rPr>
              <a:t>a</a:t>
            </a:r>
            <a:r>
              <a:rPr sz="2100" spc="-131" dirty="0">
                <a:latin typeface="Arial"/>
                <a:cs typeface="Arial"/>
              </a:rPr>
              <a:t> </a:t>
            </a:r>
            <a:r>
              <a:rPr sz="2100" spc="-49" dirty="0">
                <a:latin typeface="Arial"/>
                <a:cs typeface="Arial"/>
              </a:rPr>
              <a:t>predictor</a:t>
            </a:r>
            <a:r>
              <a:rPr sz="2100" spc="-127" dirty="0">
                <a:latin typeface="Arial"/>
                <a:cs typeface="Arial"/>
              </a:rPr>
              <a:t> </a:t>
            </a:r>
            <a:r>
              <a:rPr sz="2100" spc="-90" dirty="0">
                <a:latin typeface="Arial"/>
                <a:cs typeface="Arial"/>
              </a:rPr>
              <a:t>P</a:t>
            </a:r>
            <a:r>
              <a:rPr lang="en-US" sz="2100" spc="-90" dirty="0">
                <a:latin typeface="Arial"/>
                <a:cs typeface="Arial"/>
              </a:rPr>
              <a:t>red</a:t>
            </a:r>
            <a:r>
              <a:rPr sz="2100" spc="-90" dirty="0">
                <a:latin typeface="Arial"/>
                <a:cs typeface="Arial"/>
              </a:rPr>
              <a:t>’</a:t>
            </a:r>
            <a:r>
              <a:rPr sz="2100" spc="-101" dirty="0">
                <a:latin typeface="Arial"/>
                <a:cs typeface="Arial"/>
              </a:rPr>
              <a:t> </a:t>
            </a:r>
            <a:r>
              <a:rPr sz="2100" spc="-8" dirty="0">
                <a:latin typeface="Arial"/>
                <a:cs typeface="Arial"/>
              </a:rPr>
              <a:t>for</a:t>
            </a:r>
            <a:r>
              <a:rPr sz="2100" spc="-68" dirty="0">
                <a:latin typeface="Arial"/>
                <a:cs typeface="Arial"/>
              </a:rPr>
              <a:t> </a:t>
            </a:r>
            <a:r>
              <a:rPr sz="2100" spc="-113" dirty="0">
                <a:latin typeface="Arial"/>
                <a:cs typeface="Arial"/>
              </a:rPr>
              <a:t>Hard-</a:t>
            </a:r>
            <a:r>
              <a:rPr sz="2100" spc="-158" dirty="0">
                <a:latin typeface="Arial"/>
                <a:cs typeface="Arial"/>
              </a:rPr>
              <a:t>Core</a:t>
            </a:r>
            <a:r>
              <a:rPr lang="en-US" sz="2100" spc="-158" dirty="0">
                <a:latin typeface="Arial"/>
                <a:cs typeface="Arial"/>
              </a:rPr>
              <a:t> bit </a:t>
            </a:r>
            <a:r>
              <a:rPr sz="2100" spc="-116" dirty="0">
                <a:latin typeface="Arial"/>
                <a:cs typeface="Arial"/>
              </a:rPr>
              <a:t> </a:t>
            </a:r>
            <a:r>
              <a:rPr sz="2100" spc="-255" dirty="0">
                <a:latin typeface="Arial"/>
                <a:cs typeface="Arial"/>
              </a:rPr>
              <a:t>B</a:t>
            </a:r>
            <a:r>
              <a:rPr sz="2100" spc="-10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of</a:t>
            </a:r>
            <a:r>
              <a:rPr sz="2100" spc="-143" dirty="0">
                <a:latin typeface="Arial"/>
                <a:cs typeface="Arial"/>
              </a:rPr>
              <a:t> </a:t>
            </a:r>
            <a:r>
              <a:rPr sz="2100" spc="-19" dirty="0">
                <a:latin typeface="Arial"/>
                <a:cs typeface="Arial"/>
              </a:rPr>
              <a:t>f:</a:t>
            </a:r>
            <a:endParaRPr sz="2100" dirty="0">
              <a:latin typeface="Arial"/>
              <a:cs typeface="Arial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4F91AE7-487A-96E4-F38D-342892A9BC6B}"/>
              </a:ext>
            </a:extLst>
          </p:cNvPr>
          <p:cNvSpPr txBox="1"/>
          <p:nvPr/>
        </p:nvSpPr>
        <p:spPr>
          <a:xfrm>
            <a:off x="1236534" y="3841150"/>
            <a:ext cx="1361598" cy="1029897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>
              <a:spcBef>
                <a:spcPts val="480"/>
              </a:spcBef>
            </a:pPr>
            <a:r>
              <a:rPr sz="2100" spc="-8" dirty="0">
                <a:latin typeface="Arial"/>
                <a:cs typeface="Arial"/>
              </a:rPr>
              <a:t>P</a:t>
            </a:r>
            <a:r>
              <a:rPr lang="en-US" sz="2100" spc="-8" dirty="0">
                <a:latin typeface="Arial"/>
                <a:cs typeface="Arial"/>
              </a:rPr>
              <a:t>red’</a:t>
            </a:r>
            <a:r>
              <a:rPr sz="2100" spc="-8" dirty="0">
                <a:latin typeface="Arial"/>
                <a:cs typeface="Arial"/>
              </a:rPr>
              <a:t>(</a:t>
            </a:r>
            <a:r>
              <a:rPr sz="1763" spc="-8" dirty="0">
                <a:latin typeface="Arial"/>
                <a:cs typeface="Arial"/>
              </a:rPr>
              <a:t>f(x)):</a:t>
            </a:r>
            <a:endParaRPr sz="1763" dirty="0">
              <a:latin typeface="Arial"/>
              <a:cs typeface="Arial"/>
            </a:endParaRPr>
          </a:p>
          <a:p>
            <a:pPr marL="531495" indent="-224314">
              <a:spcBef>
                <a:spcPts val="356"/>
              </a:spcBef>
              <a:buAutoNum type="arabicPeriod"/>
              <a:tabLst>
                <a:tab pos="531495" algn="l"/>
              </a:tabLst>
            </a:pPr>
            <a:r>
              <a:rPr sz="1763" spc="-45" dirty="0">
                <a:latin typeface="Arial"/>
                <a:cs typeface="Arial"/>
              </a:rPr>
              <a:t>compute</a:t>
            </a:r>
            <a:endParaRPr sz="1763" dirty="0">
              <a:latin typeface="Arial"/>
              <a:cs typeface="Arial"/>
            </a:endParaRPr>
          </a:p>
          <a:p>
            <a:pPr marL="531495" indent="-224314">
              <a:spcBef>
                <a:spcPts val="375"/>
              </a:spcBef>
              <a:buAutoNum type="arabicPeriod"/>
              <a:tabLst>
                <a:tab pos="531495" algn="l"/>
              </a:tabLst>
            </a:pPr>
            <a:r>
              <a:rPr sz="1763" spc="-45" dirty="0">
                <a:latin typeface="Arial"/>
                <a:cs typeface="Arial"/>
              </a:rPr>
              <a:t>compute</a:t>
            </a:r>
            <a:endParaRPr sz="1763" dirty="0">
              <a:latin typeface="Arial"/>
              <a:cs typeface="Arial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7A2C1DF0-D616-45B4-95A9-46C9646A8F27}"/>
              </a:ext>
            </a:extLst>
          </p:cNvPr>
          <p:cNvSpPr txBox="1"/>
          <p:nvPr/>
        </p:nvSpPr>
        <p:spPr>
          <a:xfrm>
            <a:off x="4734400" y="4211522"/>
            <a:ext cx="882968" cy="939809"/>
          </a:xfrm>
          <a:prstGeom prst="rect">
            <a:avLst/>
          </a:prstGeom>
        </p:spPr>
        <p:txBody>
          <a:bodyPr vert="horz" wrap="square" lIns="0" tIns="56198" rIns="0" bIns="0" rtlCol="0">
            <a:spAutoFit/>
          </a:bodyPr>
          <a:lstStyle/>
          <a:p>
            <a:pPr marL="19050">
              <a:spcBef>
                <a:spcPts val="443"/>
              </a:spcBef>
            </a:pPr>
            <a:r>
              <a:rPr sz="1763" spc="53" dirty="0">
                <a:latin typeface="Arial"/>
                <a:cs typeface="Arial"/>
              </a:rPr>
              <a:t>f</a:t>
            </a:r>
            <a:r>
              <a:rPr sz="1763" spc="-68" dirty="0">
                <a:latin typeface="Arial"/>
                <a:cs typeface="Arial"/>
              </a:rPr>
              <a:t> </a:t>
            </a:r>
            <a:r>
              <a:rPr sz="1763" dirty="0">
                <a:latin typeface="Arial"/>
                <a:cs typeface="Arial"/>
              </a:rPr>
              <a:t>(f</a:t>
            </a:r>
            <a:r>
              <a:rPr sz="1763" spc="-86" dirty="0">
                <a:latin typeface="Arial"/>
                <a:cs typeface="Arial"/>
              </a:rPr>
              <a:t> </a:t>
            </a:r>
            <a:r>
              <a:rPr sz="2419" spc="-28" baseline="24547" dirty="0">
                <a:latin typeface="Arial"/>
                <a:cs typeface="Arial"/>
              </a:rPr>
              <a:t>j-</a:t>
            </a:r>
            <a:r>
              <a:rPr sz="2419" spc="-33" baseline="24547" dirty="0">
                <a:latin typeface="Arial"/>
                <a:cs typeface="Arial"/>
              </a:rPr>
              <a:t>1</a:t>
            </a:r>
            <a:r>
              <a:rPr sz="1763" spc="-23" dirty="0">
                <a:latin typeface="Arial"/>
                <a:cs typeface="Arial"/>
              </a:rPr>
              <a:t>(x))</a:t>
            </a:r>
            <a:endParaRPr sz="1763">
              <a:latin typeface="Arial"/>
              <a:cs typeface="Arial"/>
            </a:endParaRPr>
          </a:p>
          <a:p>
            <a:pPr marL="199549" marR="71438" indent="-178594">
              <a:lnSpc>
                <a:spcPct val="117600"/>
              </a:lnSpc>
            </a:pPr>
            <a:r>
              <a:rPr sz="1763" spc="-75" dirty="0">
                <a:latin typeface="Arial"/>
                <a:cs typeface="Arial"/>
              </a:rPr>
              <a:t>B(f</a:t>
            </a:r>
            <a:r>
              <a:rPr sz="1763" spc="-60" dirty="0">
                <a:latin typeface="Arial"/>
                <a:cs typeface="Arial"/>
              </a:rPr>
              <a:t> </a:t>
            </a:r>
            <a:r>
              <a:rPr sz="1744" baseline="25089" dirty="0">
                <a:latin typeface="Arial"/>
                <a:cs typeface="Arial"/>
              </a:rPr>
              <a:t>j-</a:t>
            </a:r>
            <a:r>
              <a:rPr sz="1744" spc="-84" baseline="25089" dirty="0">
                <a:latin typeface="Arial"/>
                <a:cs typeface="Arial"/>
              </a:rPr>
              <a:t>1</a:t>
            </a:r>
            <a:r>
              <a:rPr sz="1763" spc="-56" dirty="0">
                <a:latin typeface="Arial"/>
                <a:cs typeface="Arial"/>
              </a:rPr>
              <a:t>(x)) </a:t>
            </a:r>
            <a:r>
              <a:rPr sz="1763" spc="-19" dirty="0">
                <a:latin typeface="Arial"/>
                <a:cs typeface="Arial"/>
              </a:rPr>
              <a:t>y</a:t>
            </a:r>
            <a:r>
              <a:rPr sz="1744" spc="-28" baseline="-17921" dirty="0">
                <a:latin typeface="Arial"/>
                <a:cs typeface="Arial"/>
              </a:rPr>
              <a:t>1</a:t>
            </a:r>
            <a:endParaRPr sz="1744" baseline="-17921">
              <a:latin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B3C77E42-64C0-0463-053C-0BF2159C4B82}"/>
              </a:ext>
            </a:extLst>
          </p:cNvPr>
          <p:cNvSpPr txBox="1"/>
          <p:nvPr/>
        </p:nvSpPr>
        <p:spPr>
          <a:xfrm>
            <a:off x="1422273" y="5202960"/>
            <a:ext cx="2227818" cy="283797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19050">
              <a:spcBef>
                <a:spcPts val="98"/>
              </a:spcBef>
              <a:tabLst>
                <a:tab pos="1433989" algn="l"/>
              </a:tabLst>
            </a:pPr>
            <a:r>
              <a:rPr sz="1763" spc="-64" dirty="0">
                <a:latin typeface="Arial"/>
                <a:cs typeface="Arial"/>
              </a:rPr>
              <a:t>3.</a:t>
            </a:r>
            <a:r>
              <a:rPr sz="1763" spc="-68" dirty="0">
                <a:latin typeface="Arial"/>
                <a:cs typeface="Arial"/>
              </a:rPr>
              <a:t> </a:t>
            </a:r>
            <a:r>
              <a:rPr sz="1763" spc="-19" dirty="0">
                <a:latin typeface="Arial"/>
                <a:cs typeface="Arial"/>
              </a:rPr>
              <a:t>Output</a:t>
            </a:r>
            <a:r>
              <a:rPr sz="1763" spc="-90" dirty="0">
                <a:latin typeface="Arial"/>
                <a:cs typeface="Arial"/>
              </a:rPr>
              <a:t> </a:t>
            </a:r>
            <a:r>
              <a:rPr sz="1763" b="1" spc="-15" dirty="0">
                <a:solidFill>
                  <a:srgbClr val="4471C4"/>
                </a:solidFill>
                <a:latin typeface="Arial"/>
                <a:cs typeface="Arial"/>
              </a:rPr>
              <a:t>P</a:t>
            </a:r>
            <a:r>
              <a:rPr lang="en-US" sz="1763" b="1" spc="-15" dirty="0">
                <a:solidFill>
                  <a:srgbClr val="4471C4"/>
                </a:solidFill>
                <a:latin typeface="Arial"/>
                <a:cs typeface="Arial"/>
              </a:rPr>
              <a:t>red</a:t>
            </a:r>
            <a:r>
              <a:rPr sz="1763" spc="-15" dirty="0">
                <a:latin typeface="Arial"/>
                <a:cs typeface="Arial"/>
              </a:rPr>
              <a:t>(y</a:t>
            </a:r>
            <a:r>
              <a:rPr sz="1744" spc="-23" baseline="-17921" dirty="0">
                <a:latin typeface="Arial"/>
                <a:cs typeface="Arial"/>
              </a:rPr>
              <a:t>1</a:t>
            </a:r>
            <a:r>
              <a:rPr sz="1744" baseline="-17921" dirty="0">
                <a:latin typeface="Arial"/>
                <a:cs typeface="Arial"/>
              </a:rPr>
              <a:t>	</a:t>
            </a:r>
            <a:r>
              <a:rPr sz="1763" spc="-585" dirty="0">
                <a:latin typeface="Arial"/>
                <a:cs typeface="Arial"/>
              </a:rPr>
              <a:t>…</a:t>
            </a:r>
            <a:endParaRPr sz="1763" dirty="0"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70430D7C-66FE-4CAC-F893-52C83A17EE23}"/>
              </a:ext>
            </a:extLst>
          </p:cNvPr>
          <p:cNvSpPr txBox="1"/>
          <p:nvPr/>
        </p:nvSpPr>
        <p:spPr>
          <a:xfrm>
            <a:off x="3202017" y="4211522"/>
            <a:ext cx="2948561" cy="1295676"/>
          </a:xfrm>
          <a:prstGeom prst="rect">
            <a:avLst/>
          </a:prstGeom>
        </p:spPr>
        <p:txBody>
          <a:bodyPr vert="horz" wrap="square" lIns="0" tIns="56198" rIns="0" bIns="0" rtlCol="0">
            <a:spAutoFit/>
          </a:bodyPr>
          <a:lstStyle/>
          <a:p>
            <a:pPr marL="211455">
              <a:spcBef>
                <a:spcPts val="443"/>
              </a:spcBef>
            </a:pPr>
            <a:r>
              <a:rPr sz="1763" spc="-30" dirty="0">
                <a:latin typeface="Arial"/>
                <a:cs typeface="Arial"/>
              </a:rPr>
              <a:t>f(f(x))</a:t>
            </a:r>
            <a:r>
              <a:rPr sz="1763" spc="-90" dirty="0">
                <a:latin typeface="Arial"/>
                <a:cs typeface="Arial"/>
              </a:rPr>
              <a:t> </a:t>
            </a:r>
            <a:r>
              <a:rPr sz="1763" spc="-585" dirty="0">
                <a:latin typeface="Arial"/>
                <a:cs typeface="Arial"/>
              </a:rPr>
              <a:t>…</a:t>
            </a:r>
            <a:endParaRPr sz="1763" dirty="0">
              <a:latin typeface="Arial"/>
              <a:cs typeface="Arial"/>
            </a:endParaRPr>
          </a:p>
          <a:p>
            <a:pPr marL="211455">
              <a:spcBef>
                <a:spcPts val="371"/>
              </a:spcBef>
            </a:pPr>
            <a:r>
              <a:rPr sz="1763" spc="-79" dirty="0">
                <a:latin typeface="Arial"/>
                <a:cs typeface="Arial"/>
              </a:rPr>
              <a:t>B(f(x))</a:t>
            </a:r>
            <a:r>
              <a:rPr sz="1763" spc="-11" dirty="0">
                <a:latin typeface="Arial"/>
                <a:cs typeface="Arial"/>
              </a:rPr>
              <a:t> </a:t>
            </a:r>
            <a:r>
              <a:rPr sz="1763" spc="-585" dirty="0">
                <a:latin typeface="Arial"/>
                <a:cs typeface="Arial"/>
              </a:rPr>
              <a:t>…</a:t>
            </a:r>
            <a:endParaRPr lang="en-US" sz="1763" dirty="0">
              <a:latin typeface="Arial"/>
              <a:cs typeface="Arial"/>
            </a:endParaRPr>
          </a:p>
          <a:p>
            <a:pPr marL="211455">
              <a:spcBef>
                <a:spcPts val="371"/>
              </a:spcBef>
            </a:pPr>
            <a:r>
              <a:rPr sz="2644" spc="-45" baseline="11820" dirty="0">
                <a:latin typeface="Arial"/>
                <a:cs typeface="Arial"/>
              </a:rPr>
              <a:t>y</a:t>
            </a:r>
            <a:r>
              <a:rPr sz="1163" spc="-30" dirty="0">
                <a:latin typeface="Arial"/>
                <a:cs typeface="Arial"/>
              </a:rPr>
              <a:t>j-</a:t>
            </a:r>
            <a:r>
              <a:rPr sz="1163" spc="-38" dirty="0">
                <a:latin typeface="Arial"/>
                <a:cs typeface="Arial"/>
              </a:rPr>
              <a:t>1</a:t>
            </a:r>
            <a:endParaRPr sz="1163" dirty="0">
              <a:latin typeface="Arial"/>
              <a:cs typeface="Arial"/>
            </a:endParaRPr>
          </a:p>
          <a:p>
            <a:pPr marL="19050">
              <a:spcBef>
                <a:spcPts val="371"/>
              </a:spcBef>
            </a:pPr>
            <a:r>
              <a:rPr sz="2644" spc="-45" baseline="11820" dirty="0">
                <a:latin typeface="Arial"/>
                <a:cs typeface="Arial"/>
              </a:rPr>
              <a:t>y</a:t>
            </a:r>
            <a:r>
              <a:rPr sz="1163" spc="-30" dirty="0">
                <a:latin typeface="Arial"/>
                <a:cs typeface="Arial"/>
              </a:rPr>
              <a:t>j-</a:t>
            </a:r>
            <a:r>
              <a:rPr sz="1163" spc="-53" dirty="0">
                <a:latin typeface="Arial"/>
                <a:cs typeface="Arial"/>
              </a:rPr>
              <a:t>1</a:t>
            </a:r>
            <a:r>
              <a:rPr sz="1163" spc="-26" dirty="0">
                <a:latin typeface="Arial"/>
                <a:cs typeface="Arial"/>
              </a:rPr>
              <a:t> </a:t>
            </a:r>
            <a:r>
              <a:rPr sz="2644" spc="-56" baseline="11820" dirty="0">
                <a:latin typeface="Arial"/>
                <a:cs typeface="Arial"/>
              </a:rPr>
              <a:t>)</a:t>
            </a:r>
            <a:r>
              <a:rPr lang="en-US" sz="2644" spc="-56" baseline="11820" dirty="0">
                <a:latin typeface="Arial"/>
                <a:cs typeface="Arial"/>
              </a:rPr>
              <a:t> as your guess to B(x)</a:t>
            </a:r>
            <a:endParaRPr sz="2644" baseline="11820" dirty="0">
              <a:latin typeface="Arial"/>
              <a:cs typeface="Arial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1347787D-93A2-4619-5D56-554BF9A31A6B}"/>
              </a:ext>
            </a:extLst>
          </p:cNvPr>
          <p:cNvSpPr txBox="1"/>
          <p:nvPr/>
        </p:nvSpPr>
        <p:spPr>
          <a:xfrm>
            <a:off x="3650091" y="4909495"/>
            <a:ext cx="271293" cy="134779"/>
          </a:xfrm>
          <a:prstGeom prst="rect">
            <a:avLst/>
          </a:prstGeom>
        </p:spPr>
        <p:txBody>
          <a:bodyPr vert="vert" wrap="square" lIns="0" tIns="34766" rIns="0" bIns="0" rtlCol="0">
            <a:spAutoFit/>
          </a:bodyPr>
          <a:lstStyle/>
          <a:p>
            <a:pPr marL="9525">
              <a:spcBef>
                <a:spcPts val="274"/>
              </a:spcBef>
            </a:pPr>
            <a:r>
              <a:rPr sz="1763" spc="-38" dirty="0">
                <a:solidFill>
                  <a:srgbClr val="00279F"/>
                </a:solidFill>
                <a:latin typeface="Comic Sans MS"/>
                <a:cs typeface="Comic Sans MS"/>
              </a:rPr>
              <a:t>=</a:t>
            </a:r>
            <a:endParaRPr sz="1763">
              <a:latin typeface="Comic Sans MS"/>
              <a:cs typeface="Comic Sans MS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A8B94444-2A95-8A1F-E28F-85BDF5B39269}"/>
              </a:ext>
            </a:extLst>
          </p:cNvPr>
          <p:cNvSpPr txBox="1"/>
          <p:nvPr/>
        </p:nvSpPr>
        <p:spPr>
          <a:xfrm>
            <a:off x="4754667" y="4860856"/>
            <a:ext cx="271293" cy="134779"/>
          </a:xfrm>
          <a:prstGeom prst="rect">
            <a:avLst/>
          </a:prstGeom>
        </p:spPr>
        <p:txBody>
          <a:bodyPr vert="vert270" wrap="square" lIns="0" tIns="35243" rIns="0" bIns="0" rtlCol="0">
            <a:spAutoFit/>
          </a:bodyPr>
          <a:lstStyle/>
          <a:p>
            <a:pPr marL="9525">
              <a:spcBef>
                <a:spcPts val="278"/>
              </a:spcBef>
            </a:pPr>
            <a:r>
              <a:rPr sz="1763" spc="-38" dirty="0">
                <a:solidFill>
                  <a:srgbClr val="00279F"/>
                </a:solidFill>
                <a:latin typeface="Comic Sans MS"/>
                <a:cs typeface="Comic Sans MS"/>
              </a:rPr>
              <a:t>=</a:t>
            </a:r>
            <a:endParaRPr sz="1763">
              <a:latin typeface="Comic Sans MS"/>
              <a:cs typeface="Comic Sans MS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8226C82C-6ED1-5B32-C3F9-BAA57250C58F}"/>
              </a:ext>
            </a:extLst>
          </p:cNvPr>
          <p:cNvSpPr txBox="1"/>
          <p:nvPr/>
        </p:nvSpPr>
        <p:spPr>
          <a:xfrm>
            <a:off x="3594926" y="2344436"/>
            <a:ext cx="169069" cy="225607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9525">
              <a:spcBef>
                <a:spcPts val="94"/>
              </a:spcBef>
            </a:pPr>
            <a:r>
              <a:rPr sz="1388" spc="-94" dirty="0">
                <a:latin typeface="STIX Two Math"/>
                <a:cs typeface="STIX Two Math"/>
              </a:rPr>
              <a:t>←</a:t>
            </a:r>
            <a:endParaRPr sz="1388">
              <a:latin typeface="STIX Two Math"/>
              <a:cs typeface="STIX Two Math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object 12">
                <a:extLst>
                  <a:ext uri="{FF2B5EF4-FFF2-40B4-BE49-F238E27FC236}">
                    <a16:creationId xmlns:a16="http://schemas.microsoft.com/office/drawing/2014/main" id="{64ECC115-33A9-AEBF-79A7-F2FC5ADF0A33}"/>
                  </a:ext>
                </a:extLst>
              </p:cNvPr>
              <p:cNvSpPr txBox="1"/>
              <p:nvPr/>
            </p:nvSpPr>
            <p:spPr>
              <a:xfrm>
                <a:off x="1502354" y="2740949"/>
                <a:ext cx="7191433" cy="333746"/>
              </a:xfrm>
              <a:prstGeom prst="rect">
                <a:avLst/>
              </a:prstGeom>
            </p:spPr>
            <p:txBody>
              <a:bodyPr vert="horz" wrap="square" lIns="0" tIns="10478" rIns="0" bIns="0" rtlCol="0">
                <a:spAutoFit/>
              </a:bodyPr>
              <a:lstStyle/>
              <a:p>
                <a:pPr marL="38100">
                  <a:spcBef>
                    <a:spcPts val="83"/>
                  </a:spcBef>
                  <a:tabLst>
                    <a:tab pos="650081" algn="l"/>
                  </a:tabLst>
                </a:pPr>
                <a:r>
                  <a:rPr sz="2100" b="1" spc="-180" dirty="0" err="1">
                    <a:latin typeface="Arial"/>
                    <a:cs typeface="Arial"/>
                  </a:rPr>
                  <a:t>Pr</a:t>
                </a:r>
                <a:r>
                  <a:rPr sz="2100" b="1" spc="-113" dirty="0">
                    <a:latin typeface="Arial"/>
                    <a:cs typeface="Arial"/>
                  </a:rPr>
                  <a:t> </a:t>
                </a:r>
                <a:r>
                  <a:rPr sz="2081" b="1" spc="-56" baseline="-19519" dirty="0">
                    <a:latin typeface="Arial"/>
                    <a:cs typeface="Arial"/>
                  </a:rPr>
                  <a:t>y</a:t>
                </a:r>
                <a:r>
                  <a:rPr lang="en-US" sz="2081" b="1" spc="-56" baseline="-19519" dirty="0">
                    <a:latin typeface="Arial"/>
                    <a:cs typeface="Aria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81" b="1" i="1" spc="-56" baseline="-19519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</a:rPr>
                      <m:t>←</m:t>
                    </m:r>
                  </m:oMath>
                </a14:m>
                <a:r>
                  <a:rPr sz="2081" b="1" spc="-208" baseline="-19519" dirty="0">
                    <a:latin typeface="Arial"/>
                    <a:cs typeface="Arial"/>
                  </a:rPr>
                  <a:t>G(Un)</a:t>
                </a:r>
                <a:r>
                  <a:rPr sz="2100" b="1" spc="-139" dirty="0">
                    <a:latin typeface="Arial"/>
                    <a:cs typeface="Arial"/>
                  </a:rPr>
                  <a:t>[</a:t>
                </a:r>
                <a:r>
                  <a:rPr sz="2100" b="1" spc="-139" dirty="0">
                    <a:solidFill>
                      <a:srgbClr val="4471C4"/>
                    </a:solidFill>
                    <a:latin typeface="Arial"/>
                    <a:cs typeface="Arial"/>
                  </a:rPr>
                  <a:t>P</a:t>
                </a:r>
                <a:r>
                  <a:rPr lang="en-US" sz="2100" b="1" spc="-139" dirty="0">
                    <a:solidFill>
                      <a:srgbClr val="4471C4"/>
                    </a:solidFill>
                    <a:latin typeface="Arial"/>
                    <a:cs typeface="Arial"/>
                  </a:rPr>
                  <a:t>red</a:t>
                </a:r>
                <a:r>
                  <a:rPr sz="2100" b="1" spc="-139" dirty="0">
                    <a:latin typeface="Arial"/>
                    <a:cs typeface="Arial"/>
                  </a:rPr>
                  <a:t>(y</a:t>
                </a:r>
                <a:r>
                  <a:rPr sz="2081" b="1" spc="-208" baseline="-19519" dirty="0">
                    <a:latin typeface="Arial"/>
                    <a:cs typeface="Arial"/>
                  </a:rPr>
                  <a:t>1</a:t>
                </a:r>
                <a:r>
                  <a:rPr sz="2100" b="1" spc="-139" dirty="0">
                    <a:latin typeface="Arial"/>
                    <a:cs typeface="Arial"/>
                  </a:rPr>
                  <a:t>y</a:t>
                </a:r>
                <a:r>
                  <a:rPr sz="2081" b="1" spc="-208" baseline="-19519" dirty="0">
                    <a:latin typeface="Arial"/>
                    <a:cs typeface="Arial"/>
                  </a:rPr>
                  <a:t>2</a:t>
                </a:r>
                <a:r>
                  <a:rPr sz="2100" b="1" spc="-139" dirty="0">
                    <a:latin typeface="Arial"/>
                    <a:cs typeface="Arial"/>
                  </a:rPr>
                  <a:t>…y</a:t>
                </a:r>
                <a:r>
                  <a:rPr sz="2081" b="1" spc="-208" baseline="-19519" dirty="0">
                    <a:solidFill>
                      <a:srgbClr val="FF0000"/>
                    </a:solidFill>
                    <a:latin typeface="Arial"/>
                    <a:cs typeface="Arial"/>
                  </a:rPr>
                  <a:t>j-</a:t>
                </a:r>
                <a:r>
                  <a:rPr sz="2081" b="1" spc="-90" baseline="-19519" dirty="0">
                    <a:solidFill>
                      <a:srgbClr val="FF0000"/>
                    </a:solidFill>
                    <a:latin typeface="Arial"/>
                    <a:cs typeface="Arial"/>
                  </a:rPr>
                  <a:t>1</a:t>
                </a:r>
                <a:r>
                  <a:rPr sz="2100" b="1" spc="-60" dirty="0">
                    <a:latin typeface="Arial"/>
                    <a:cs typeface="Arial"/>
                  </a:rPr>
                  <a:t>)</a:t>
                </a:r>
                <a:r>
                  <a:rPr sz="2100" b="1" spc="-94" dirty="0">
                    <a:latin typeface="Arial"/>
                    <a:cs typeface="Arial"/>
                  </a:rPr>
                  <a:t> </a:t>
                </a:r>
                <a:r>
                  <a:rPr sz="2100" b="1" spc="-191" dirty="0">
                    <a:latin typeface="Arial"/>
                    <a:cs typeface="Arial"/>
                  </a:rPr>
                  <a:t>=</a:t>
                </a:r>
                <a:r>
                  <a:rPr sz="2100" b="1" spc="-83" dirty="0">
                    <a:latin typeface="Arial"/>
                    <a:cs typeface="Arial"/>
                  </a:rPr>
                  <a:t> </a:t>
                </a:r>
                <a:r>
                  <a:rPr sz="2100" b="1" spc="-86" dirty="0">
                    <a:latin typeface="Arial"/>
                    <a:cs typeface="Arial"/>
                  </a:rPr>
                  <a:t>y</a:t>
                </a:r>
                <a:r>
                  <a:rPr sz="2081" b="1" spc="-129" baseline="-19519" dirty="0">
                    <a:solidFill>
                      <a:srgbClr val="FF0000"/>
                    </a:solidFill>
                    <a:latin typeface="Arial"/>
                    <a:cs typeface="Arial"/>
                  </a:rPr>
                  <a:t>i</a:t>
                </a:r>
                <a:r>
                  <a:rPr sz="2100" b="1" spc="-86" dirty="0">
                    <a:latin typeface="Arial"/>
                    <a:cs typeface="Arial"/>
                  </a:rPr>
                  <a:t>]</a:t>
                </a:r>
                <a:r>
                  <a:rPr sz="2100" b="1" spc="-64" dirty="0">
                    <a:latin typeface="Arial"/>
                    <a:cs typeface="Arial"/>
                  </a:rPr>
                  <a:t> </a:t>
                </a:r>
                <a:r>
                  <a:rPr sz="2100" b="1" spc="-191" dirty="0">
                    <a:latin typeface="Arial"/>
                    <a:cs typeface="Arial"/>
                  </a:rPr>
                  <a:t>&gt;</a:t>
                </a:r>
                <a:r>
                  <a:rPr sz="2100" b="1" spc="-109" dirty="0">
                    <a:latin typeface="Arial"/>
                    <a:cs typeface="Arial"/>
                  </a:rPr>
                  <a:t> </a:t>
                </a:r>
                <a:r>
                  <a:rPr sz="2100" b="1" spc="-300" dirty="0">
                    <a:latin typeface="Arial"/>
                    <a:cs typeface="Arial"/>
                  </a:rPr>
                  <a:t>½</a:t>
                </a:r>
                <a:r>
                  <a:rPr sz="2100" b="1" spc="-79" dirty="0">
                    <a:latin typeface="Arial"/>
                    <a:cs typeface="Arial"/>
                  </a:rPr>
                  <a:t> </a:t>
                </a:r>
                <a:r>
                  <a:rPr sz="2100" b="1" spc="-191" dirty="0">
                    <a:latin typeface="Arial"/>
                    <a:cs typeface="Arial"/>
                  </a:rPr>
                  <a:t>+</a:t>
                </a:r>
                <a:r>
                  <a:rPr sz="2100" b="1" spc="-98" dirty="0">
                    <a:latin typeface="Arial"/>
                    <a:cs typeface="Arial"/>
                  </a:rPr>
                  <a:t> </a:t>
                </a:r>
                <a:r>
                  <a:rPr sz="2100" b="1" spc="-68" dirty="0">
                    <a:latin typeface="Arial"/>
                    <a:cs typeface="Arial"/>
                  </a:rPr>
                  <a:t>1/</a:t>
                </a:r>
                <a:r>
                  <a:rPr lang="en-US" sz="2100" b="1" spc="-68" dirty="0">
                    <a:latin typeface="Arial"/>
                    <a:cs typeface="Arial"/>
                  </a:rPr>
                  <a:t>Q</a:t>
                </a:r>
                <a:r>
                  <a:rPr sz="2100" b="1" spc="-68" dirty="0">
                    <a:latin typeface="Arial"/>
                    <a:cs typeface="Arial"/>
                  </a:rPr>
                  <a:t>(n)</a:t>
                </a:r>
                <a:r>
                  <a:rPr sz="2100" b="1" spc="-90" dirty="0">
                    <a:latin typeface="Arial"/>
                    <a:cs typeface="Arial"/>
                  </a:rPr>
                  <a:t> </a:t>
                </a:r>
                <a:r>
                  <a:rPr sz="2100" b="1" spc="-105" dirty="0">
                    <a:latin typeface="Arial"/>
                    <a:cs typeface="Arial"/>
                  </a:rPr>
                  <a:t>for</a:t>
                </a:r>
                <a:r>
                  <a:rPr sz="2100" b="1" spc="-75" dirty="0">
                    <a:latin typeface="Arial"/>
                    <a:cs typeface="Arial"/>
                  </a:rPr>
                  <a:t> </a:t>
                </a:r>
                <a:r>
                  <a:rPr sz="2100" b="1" spc="-150" dirty="0">
                    <a:latin typeface="Arial"/>
                    <a:cs typeface="Arial"/>
                  </a:rPr>
                  <a:t>poly</a:t>
                </a:r>
                <a:r>
                  <a:rPr sz="2100" b="1" spc="-109" dirty="0">
                    <a:latin typeface="Arial"/>
                    <a:cs typeface="Arial"/>
                  </a:rPr>
                  <a:t> </a:t>
                </a:r>
                <a:r>
                  <a:rPr lang="en-US" sz="2100" b="1" spc="-319" dirty="0">
                    <a:latin typeface="Arial"/>
                    <a:cs typeface="Arial"/>
                  </a:rPr>
                  <a:t>Q</a:t>
                </a:r>
                <a:endParaRPr sz="2100" dirty="0">
                  <a:latin typeface="Arial"/>
                  <a:cs typeface="Arial"/>
                </a:endParaRPr>
              </a:p>
            </p:txBody>
          </p:sp>
        </mc:Choice>
        <mc:Fallback>
          <p:sp>
            <p:nvSpPr>
              <p:cNvPr id="12" name="object 12">
                <a:extLst>
                  <a:ext uri="{FF2B5EF4-FFF2-40B4-BE49-F238E27FC236}">
                    <a16:creationId xmlns:a16="http://schemas.microsoft.com/office/drawing/2014/main" id="{64ECC115-33A9-AEBF-79A7-F2FC5ADF0A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2354" y="2740949"/>
                <a:ext cx="7191433" cy="333746"/>
              </a:xfrm>
              <a:prstGeom prst="rect">
                <a:avLst/>
              </a:prstGeom>
              <a:blipFill>
                <a:blip r:embed="rId2"/>
                <a:stretch>
                  <a:fillRect l="-1764" t="-23077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object 13">
            <a:extLst>
              <a:ext uri="{FF2B5EF4-FFF2-40B4-BE49-F238E27FC236}">
                <a16:creationId xmlns:a16="http://schemas.microsoft.com/office/drawing/2014/main" id="{191237D0-F9B5-08A3-7DF0-50613E27AE77}"/>
              </a:ext>
            </a:extLst>
          </p:cNvPr>
          <p:cNvSpPr/>
          <p:nvPr/>
        </p:nvSpPr>
        <p:spPr>
          <a:xfrm>
            <a:off x="1027797" y="3865203"/>
            <a:ext cx="6879669" cy="1770221"/>
          </a:xfrm>
          <a:custGeom>
            <a:avLst/>
            <a:gdLst/>
            <a:ahLst/>
            <a:cxnLst/>
            <a:rect l="l" t="t" r="r" b="b"/>
            <a:pathLst>
              <a:path w="6830695" h="2360295">
                <a:moveTo>
                  <a:pt x="0" y="2359787"/>
                </a:moveTo>
                <a:lnTo>
                  <a:pt x="6830568" y="2359787"/>
                </a:lnTo>
                <a:lnTo>
                  <a:pt x="6830568" y="0"/>
                </a:lnTo>
                <a:lnTo>
                  <a:pt x="0" y="0"/>
                </a:lnTo>
                <a:lnTo>
                  <a:pt x="0" y="2359787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5FD9B80-2912-9174-8878-2DAA0DCE3798}"/>
                  </a:ext>
                </a:extLst>
              </p:cNvPr>
              <p:cNvSpPr txBox="1"/>
              <p:nvPr/>
            </p:nvSpPr>
            <p:spPr>
              <a:xfrm>
                <a:off x="7622253" y="2676989"/>
                <a:ext cx="9878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= ½+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5FD9B80-2912-9174-8878-2DAA0DCE37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2253" y="2676989"/>
                <a:ext cx="987899" cy="461665"/>
              </a:xfrm>
              <a:prstGeom prst="rect">
                <a:avLst/>
              </a:prstGeom>
              <a:blipFill>
                <a:blip r:embed="rId3"/>
                <a:stretch>
                  <a:fillRect l="-10256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F4BA2CEC-8757-758B-3BBF-A3B34D91AE5F}"/>
              </a:ext>
            </a:extLst>
          </p:cNvPr>
          <p:cNvSpPr txBox="1"/>
          <p:nvPr/>
        </p:nvSpPr>
        <p:spPr>
          <a:xfrm>
            <a:off x="66195" y="4211522"/>
            <a:ext cx="11320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Goal:</a:t>
            </a:r>
          </a:p>
          <a:p>
            <a:r>
              <a:rPr lang="en-US" dirty="0">
                <a:solidFill>
                  <a:srgbClr val="008000"/>
                </a:solidFill>
              </a:rPr>
              <a:t>Predict </a:t>
            </a:r>
          </a:p>
          <a:p>
            <a:r>
              <a:rPr lang="en-US" dirty="0">
                <a:solidFill>
                  <a:srgbClr val="008000"/>
                </a:solidFill>
              </a:rPr>
              <a:t>B(x)</a:t>
            </a:r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AAA2C59E-1A83-9D26-AA10-1C43AF8251E4}"/>
              </a:ext>
            </a:extLst>
          </p:cNvPr>
          <p:cNvSpPr txBox="1"/>
          <p:nvPr/>
        </p:nvSpPr>
        <p:spPr>
          <a:xfrm>
            <a:off x="1198236" y="5754805"/>
            <a:ext cx="7411916" cy="970137"/>
          </a:xfrm>
          <a:prstGeom prst="rect">
            <a:avLst/>
          </a:prstGeom>
          <a:solidFill>
            <a:srgbClr val="FFFFCC"/>
          </a:solidFill>
        </p:spPr>
        <p:txBody>
          <a:bodyPr vert="horz" wrap="square" lIns="0" tIns="36195" rIns="0" bIns="0" rtlCol="0">
            <a:spAutoFit/>
          </a:bodyPr>
          <a:lstStyle/>
          <a:p>
            <a:pPr marL="68104" marR="178118">
              <a:spcBef>
                <a:spcPts val="200"/>
              </a:spcBef>
              <a:spcAft>
                <a:spcPts val="200"/>
              </a:spcAft>
              <a:tabLst>
                <a:tab pos="697230" algn="l"/>
                <a:tab pos="1555433" algn="l"/>
                <a:tab pos="3675221" algn="l"/>
              </a:tabLst>
            </a:pPr>
            <a:r>
              <a:rPr sz="1800" spc="-8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Claim:</a:t>
            </a:r>
            <a:r>
              <a:rPr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Pr[</a:t>
            </a:r>
            <a:r>
              <a:rPr sz="1800" b="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1800" b="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</a:t>
            </a:r>
            <a:r>
              <a:rPr sz="1800" b="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’(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f(x)=B(x)]=Prob[</a:t>
            </a:r>
            <a:r>
              <a:rPr sz="1800" spc="-1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dirty="0">
                <a:solidFill>
                  <a:srgbClr val="004F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1800" b="1" dirty="0">
                <a:solidFill>
                  <a:srgbClr val="004F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(b</a:t>
            </a:r>
            <a:r>
              <a:rPr sz="1800" baseline="-16203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1800" spc="360" baseline="-1620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sz="1800" spc="-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spc="-8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sz="1800" spc="-11" baseline="-16203" dirty="0">
                <a:latin typeface="Calibri" panose="020F0502020204030204" pitchFamily="34" charset="0"/>
                <a:cs typeface="Calibri" panose="020F0502020204030204" pitchFamily="34" charset="0"/>
              </a:rPr>
              <a:t>j-</a:t>
            </a:r>
            <a:r>
              <a:rPr sz="1800" baseline="-16203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1800" spc="-23" baseline="-1620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)=b</a:t>
            </a:r>
            <a:r>
              <a:rPr sz="1800" baseline="-16203" dirty="0">
                <a:latin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sz="1800" spc="174" baseline="-1620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]&gt;½</a:t>
            </a:r>
            <a:r>
              <a:rPr sz="1800" spc="-4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sz="1800" spc="1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1/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Q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(n)</a:t>
            </a:r>
            <a:r>
              <a:rPr sz="1800" spc="-1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spc="-8" dirty="0">
                <a:latin typeface="Calibri" panose="020F0502020204030204" pitchFamily="34" charset="0"/>
                <a:cs typeface="Calibri" panose="020F0502020204030204" pitchFamily="34" charset="0"/>
              </a:rPr>
              <a:t>contradiction </a:t>
            </a:r>
            <a:endParaRPr lang="en-US" sz="1800" spc="-8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104" marR="178118">
              <a:spcBef>
                <a:spcPts val="200"/>
              </a:spcBef>
              <a:spcAft>
                <a:spcPts val="200"/>
              </a:spcAft>
              <a:tabLst>
                <a:tab pos="697230" algn="l"/>
                <a:tab pos="1555433" algn="l"/>
                <a:tab pos="3675221" algn="l"/>
              </a:tabLst>
            </a:pPr>
            <a:r>
              <a:rPr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Essential</a:t>
            </a:r>
            <a:r>
              <a:rPr sz="1800" spc="-45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sz="1800" spc="-1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spc="-8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Proof</a:t>
            </a:r>
            <a:r>
              <a:rPr sz="1800" spc="-8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1800" spc="-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spc="-19" dirty="0">
                <a:latin typeface="Calibri" panose="020F0502020204030204" pitchFamily="34" charset="0"/>
                <a:cs typeface="Calibri" panose="020F0502020204030204" pitchFamily="34" charset="0"/>
              </a:rPr>
              <a:t>f 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sz="1800" spc="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1800" spc="-1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permutation</a:t>
            </a:r>
            <a:r>
              <a:rPr sz="1800" spc="-2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⇒y</a:t>
            </a:r>
            <a:r>
              <a:rPr sz="1800" baseline="-16203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1800" spc="157" baseline="-16203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sz="1800" spc="-38" dirty="0"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sz="1800" spc="-8" dirty="0"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sz="1800" spc="-11" baseline="-16203" dirty="0">
                <a:latin typeface="Calibri" panose="020F0502020204030204" pitchFamily="34" charset="0"/>
                <a:cs typeface="Calibri" panose="020F0502020204030204" pitchFamily="34" charset="0"/>
              </a:rPr>
              <a:t>j-</a:t>
            </a:r>
            <a:r>
              <a:rPr sz="1800" baseline="-16203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1800" spc="-17" baseline="-1620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sz="1800" spc="-2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1800" spc="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same</a:t>
            </a:r>
            <a:r>
              <a:rPr sz="1800" spc="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spc="-8" dirty="0">
                <a:latin typeface="Calibri" panose="020F0502020204030204" pitchFamily="34" charset="0"/>
                <a:cs typeface="Calibri" panose="020F0502020204030204" pitchFamily="34" charset="0"/>
              </a:rPr>
              <a:t>distribution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584008">
              <a:spcBef>
                <a:spcPts val="200"/>
              </a:spcBef>
              <a:spcAft>
                <a:spcPts val="200"/>
              </a:spcAft>
            </a:pP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as</a:t>
            </a:r>
            <a:r>
              <a:rPr sz="1800" spc="-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dirty="0">
                <a:solidFill>
                  <a:srgbClr val="004F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1800" dirty="0">
                <a:solidFill>
                  <a:srgbClr val="004F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</a:t>
            </a:r>
            <a:r>
              <a:rPr sz="1800" spc="-26" dirty="0">
                <a:solidFill>
                  <a:srgbClr val="004F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sz="1800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expecting</a:t>
            </a:r>
            <a:r>
              <a:rPr sz="1800" spc="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1800" spc="-4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will</a:t>
            </a:r>
            <a:r>
              <a:rPr sz="1800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perform</a:t>
            </a:r>
            <a:r>
              <a:rPr sz="1800" spc="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well</a:t>
            </a:r>
            <a:r>
              <a:rPr sz="1800" spc="-2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spc="-19" dirty="0">
                <a:latin typeface="Calibri" panose="020F0502020204030204" pitchFamily="34" charset="0"/>
                <a:cs typeface="Calibri" panose="020F0502020204030204" pitchFamily="34" charset="0"/>
              </a:rPr>
              <a:t>on.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8032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2ED624-FAF7-C7D5-A162-E9BC1D8F6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>
            <a:extLst>
              <a:ext uri="{FF2B5EF4-FFF2-40B4-BE49-F238E27FC236}">
                <a16:creationId xmlns:a16="http://schemas.microsoft.com/office/drawing/2014/main" id="{05766067-D0C2-7D6F-AD8C-4DB9C24411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Plan for Today</a:t>
            </a:r>
            <a:endParaRPr lang="en-US" sz="20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C2573152-A705-428F-CCA8-F822EB108BAE}"/>
              </a:ext>
            </a:extLst>
          </p:cNvPr>
          <p:cNvSpPr>
            <a:spLocks/>
          </p:cNvSpPr>
          <p:nvPr/>
        </p:nvSpPr>
        <p:spPr bwMode="auto">
          <a:xfrm>
            <a:off x="366588" y="3124200"/>
            <a:ext cx="8610600" cy="93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CC"/>
              </a:buClr>
              <a:buSzPct val="115000"/>
              <a:buFont typeface="Wingdings" pitchFamily="2" charset="2"/>
              <a:buChar char="ü"/>
            </a:pPr>
            <a:r>
              <a:rPr lang="en-US" altLang="en-US" sz="2400" dirty="0">
                <a:cs typeface="Arial" charset="0"/>
              </a:rPr>
              <a:t>Prove: PRG based on one-way function and a hard-core bit pass all next-bit tests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E0352AB-08FE-00AD-4983-70A3699D96C5}"/>
              </a:ext>
            </a:extLst>
          </p:cNvPr>
          <p:cNvSpPr>
            <a:spLocks/>
          </p:cNvSpPr>
          <p:nvPr/>
        </p:nvSpPr>
        <p:spPr bwMode="auto">
          <a:xfrm>
            <a:off x="482600" y="1792288"/>
            <a:ext cx="8292480" cy="55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CC"/>
              </a:buClr>
              <a:buSzPct val="112000"/>
              <a:buFont typeface="Wingdings" pitchFamily="2" charset="2"/>
              <a:buChar char="ü"/>
            </a:pPr>
            <a:r>
              <a:rPr lang="en-US" altLang="en-US" sz="2400" i="1" dirty="0">
                <a:cs typeface="Arial" charset="0"/>
              </a:rPr>
              <a:t>Prove: PRG pass all statistical tests </a:t>
            </a:r>
            <a:r>
              <a:rPr lang="en-US" altLang="en-US" sz="2400" i="1" dirty="0" err="1">
                <a:cs typeface="Arial" charset="0"/>
              </a:rPr>
              <a:t>iff</a:t>
            </a:r>
            <a:r>
              <a:rPr lang="en-US" altLang="en-US" sz="2400" i="1" dirty="0">
                <a:cs typeface="Arial" charset="0"/>
              </a:rPr>
              <a:t> it passed all next but tests</a:t>
            </a:r>
            <a:endParaRPr lang="en-US" altLang="en-US" sz="2400" dirty="0">
              <a:cs typeface="Arial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D58D452-53CA-920F-241C-423D833B96DF}"/>
              </a:ext>
            </a:extLst>
          </p:cNvPr>
          <p:cNvSpPr>
            <a:spLocks/>
          </p:cNvSpPr>
          <p:nvPr/>
        </p:nvSpPr>
        <p:spPr bwMode="auto">
          <a:xfrm>
            <a:off x="379288" y="4267200"/>
            <a:ext cx="8610600" cy="93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CC"/>
              </a:buClr>
              <a:buFont typeface="Wingdings" pitchFamily="2" charset="2"/>
              <a:buChar char="t"/>
            </a:pPr>
            <a:r>
              <a:rPr lang="en-US" altLang="en-US" sz="2400" dirty="0">
                <a:cs typeface="Arial" charset="0"/>
              </a:rPr>
              <a:t>Theorem: if there exists a PRG that stretches by 1 bit, then there exists a PRG that stretch by a polynomial number of bits</a:t>
            </a:r>
          </a:p>
          <a:p>
            <a:pPr>
              <a:spcBef>
                <a:spcPct val="20000"/>
              </a:spcBef>
              <a:buClr>
                <a:srgbClr val="0000CC"/>
              </a:buClr>
              <a:buFont typeface="Wingdings" pitchFamily="2" charset="2"/>
              <a:buChar char="t"/>
            </a:pPr>
            <a:endParaRPr lang="en-US" altLang="en-US" sz="2400" dirty="0">
              <a:cs typeface="Arial" charset="0"/>
            </a:endParaRPr>
          </a:p>
          <a:p>
            <a:pPr>
              <a:spcBef>
                <a:spcPct val="20000"/>
              </a:spcBef>
              <a:buClr>
                <a:srgbClr val="0000CC"/>
              </a:buClr>
              <a:buFont typeface="Wingdings" pitchFamily="2" charset="2"/>
              <a:buChar char="t"/>
            </a:pPr>
            <a:endParaRPr lang="en-US" altLang="en-US" sz="2400" dirty="0">
              <a:cs typeface="Arial" charset="0"/>
            </a:endParaRPr>
          </a:p>
          <a:p>
            <a:pPr>
              <a:spcBef>
                <a:spcPct val="20000"/>
              </a:spcBef>
              <a:buClr>
                <a:srgbClr val="0000CC"/>
              </a:buClr>
              <a:buFont typeface="Wingdings" pitchFamily="2" charset="2"/>
              <a:buChar char="t"/>
            </a:pPr>
            <a:r>
              <a:rPr lang="en-US" altLang="en-US" dirty="0">
                <a:cs typeface="Arial" charset="0"/>
              </a:rPr>
              <a:t>Start: Pseudo Random Functions</a:t>
            </a:r>
            <a:endParaRPr lang="en-US" altLang="en-US" sz="2400" dirty="0">
              <a:cs typeface="Arial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63DCA-F003-E4D6-11C5-31053A171DCE}"/>
              </a:ext>
            </a:extLst>
          </p:cNvPr>
          <p:cNvSpPr>
            <a:spLocks/>
          </p:cNvSpPr>
          <p:nvPr/>
        </p:nvSpPr>
        <p:spPr bwMode="auto">
          <a:xfrm>
            <a:off x="1333500" y="5533092"/>
            <a:ext cx="7772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CC"/>
              </a:buClr>
              <a:buFont typeface="System Font Regular"/>
              <a:buChar char="♦"/>
            </a:pPr>
            <a:r>
              <a:rPr lang="en-US" b="1" dirty="0">
                <a:solidFill>
                  <a:srgbClr val="FF0000"/>
                </a:solidFill>
              </a:rPr>
              <a:t>New Proof Technique: Hybrid Arguments.</a:t>
            </a:r>
            <a:endParaRPr lang="en-US" altLang="en-US" sz="2400" dirty="0">
              <a:solidFill>
                <a:srgbClr val="FF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993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/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 fontScale="92500"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mbria" panose="02040503050406030204" pitchFamily="18" charset="0"/>
                <a:ea typeface="Cambria Math" pitchFamily="18" charset="0"/>
                <a:cs typeface="Arial Unicode MS" pitchFamily="34" charset="-128"/>
              </a:rPr>
              <a:t>Length extension: One bit to Many bits</a:t>
            </a:r>
            <a:endParaRPr lang="en-US" sz="2400" i="1" dirty="0">
              <a:solidFill>
                <a:srgbClr val="891637"/>
              </a:solidFill>
              <a:latin typeface="Cambria" panose="02040503050406030204" pitchFamily="18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63">
                <a:extLst>
                  <a:ext uri="{FF2B5EF4-FFF2-40B4-BE49-F238E27FC236}">
                    <a16:creationId xmlns:a16="http://schemas.microsoft.com/office/drawing/2014/main" id="{B6A16184-9887-1E41-A7D0-5B833B396FB7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755576" y="1351206"/>
                <a:ext cx="8208912" cy="843221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400" dirty="0"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Let G: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pPr>
                      <m:e>
                        <m:r>
                          <a:rPr lang="en-US" sz="2400" b="0" i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{0,1}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n</m:t>
                        </m:r>
                      </m:sup>
                    </m:s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400" b="0" i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pPr>
                      <m:e>
                        <m:r>
                          <a:rPr lang="en-US" sz="2400" b="0" i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{0,1}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400" b="0" i="0"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be a pseudorandom generator.</a:t>
                </a:r>
              </a:p>
            </p:txBody>
          </p:sp>
        </mc:Choice>
        <mc:Fallback>
          <p:sp>
            <p:nvSpPr>
              <p:cNvPr id="8" name="Rectangle 63">
                <a:extLst>
                  <a:ext uri="{FF2B5EF4-FFF2-40B4-BE49-F238E27FC236}">
                    <a16:creationId xmlns:a16="http://schemas.microsoft.com/office/drawing/2014/main" id="{B6A16184-9887-1E41-A7D0-5B833B396F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1351206"/>
                <a:ext cx="8208912" cy="843221"/>
              </a:xfrm>
              <a:prstGeom prst="rect">
                <a:avLst/>
              </a:prstGeom>
              <a:blipFill>
                <a:blip r:embed="rId3"/>
                <a:stretch>
                  <a:fillRect l="-1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63">
            <a:extLst>
              <a:ext uri="{FF2B5EF4-FFF2-40B4-BE49-F238E27FC236}">
                <a16:creationId xmlns:a16="http://schemas.microsoft.com/office/drawing/2014/main" id="{6A8ED1F6-78CF-8444-A163-416762BDB56E}"/>
              </a:ext>
            </a:extLst>
          </p:cNvPr>
          <p:cNvSpPr txBox="1">
            <a:spLocks noChangeArrowheads="1"/>
          </p:cNvSpPr>
          <p:nvPr/>
        </p:nvSpPr>
        <p:spPr>
          <a:xfrm>
            <a:off x="755576" y="1988840"/>
            <a:ext cx="9217024" cy="84322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Calibri" panose="020F0502020204030204" pitchFamily="34" charset="0"/>
                <a:ea typeface="American Typewriter" charset="0"/>
                <a:cs typeface="Calibri" panose="020F0502020204030204" pitchFamily="34" charset="0"/>
              </a:rPr>
              <a:t>Goal: use G to generate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ea typeface="American Typewriter" charset="0"/>
                <a:cs typeface="Calibri" panose="020F0502020204030204" pitchFamily="34" charset="0"/>
              </a:rPr>
              <a:t>many </a:t>
            </a:r>
            <a:r>
              <a:rPr lang="en-US" sz="2400" dirty="0">
                <a:latin typeface="Calibri" panose="020F0502020204030204" pitchFamily="34" charset="0"/>
                <a:ea typeface="American Typewriter" charset="0"/>
                <a:cs typeface="Calibri" panose="020F0502020204030204" pitchFamily="34" charset="0"/>
              </a:rPr>
              <a:t>pseudorandom bits. </a:t>
            </a:r>
            <a:endParaRPr lang="en-US" altLang="en-US" sz="2400" dirty="0">
              <a:latin typeface="Calibri" panose="020F0502020204030204" pitchFamily="34" charset="0"/>
              <a:ea typeface="American Typewriter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483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85B60-74AE-06D5-4E66-3B57D7AE6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>
            <a:extLst>
              <a:ext uri="{FF2B5EF4-FFF2-40B4-BE49-F238E27FC236}">
                <a16:creationId xmlns:a16="http://schemas.microsoft.com/office/drawing/2014/main" id="{3EC6F55D-49BA-01EB-C989-448FE84F74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 fontScale="92500"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mbria" panose="02040503050406030204" pitchFamily="18" charset="0"/>
                <a:ea typeface="Cambria Math" pitchFamily="18" charset="0"/>
                <a:cs typeface="Arial Unicode MS" pitchFamily="34" charset="-128"/>
              </a:rPr>
              <a:t>Length extension: One bit to Many bits</a:t>
            </a:r>
            <a:endParaRPr lang="en-US" sz="2400" i="1" dirty="0">
              <a:solidFill>
                <a:srgbClr val="891637"/>
              </a:solidFill>
              <a:latin typeface="Cambria" panose="02040503050406030204" pitchFamily="18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63">
                <a:extLst>
                  <a:ext uri="{FF2B5EF4-FFF2-40B4-BE49-F238E27FC236}">
                    <a16:creationId xmlns:a16="http://schemas.microsoft.com/office/drawing/2014/main" id="{40A29C11-2E4A-D89F-A5B1-1AADD2B60F69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755576" y="1351206"/>
                <a:ext cx="8208912" cy="843221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400" dirty="0"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Let G: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pPr>
                      <m:e>
                        <m:r>
                          <a:rPr lang="en-US" sz="2400" b="0" i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{0,1}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n</m:t>
                        </m:r>
                      </m:sup>
                    </m:s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400" b="0" i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pPr>
                      <m:e>
                        <m:r>
                          <a:rPr lang="en-US" sz="2400" b="0" i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{0,1}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400" b="0" i="0"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be a pseudorandom generator.</a:t>
                </a:r>
              </a:p>
            </p:txBody>
          </p:sp>
        </mc:Choice>
        <mc:Fallback>
          <p:sp>
            <p:nvSpPr>
              <p:cNvPr id="8" name="Rectangle 63">
                <a:extLst>
                  <a:ext uri="{FF2B5EF4-FFF2-40B4-BE49-F238E27FC236}">
                    <a16:creationId xmlns:a16="http://schemas.microsoft.com/office/drawing/2014/main" id="{40A29C11-2E4A-D89F-A5B1-1AADD2B60F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1351206"/>
                <a:ext cx="8208912" cy="843221"/>
              </a:xfrm>
              <a:prstGeom prst="rect">
                <a:avLst/>
              </a:prstGeom>
              <a:blipFill>
                <a:blip r:embed="rId3"/>
                <a:stretch>
                  <a:fillRect l="-1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63">
            <a:extLst>
              <a:ext uri="{FF2B5EF4-FFF2-40B4-BE49-F238E27FC236}">
                <a16:creationId xmlns:a16="http://schemas.microsoft.com/office/drawing/2014/main" id="{56C067C9-0369-487C-B3B5-5EEED6E36EEE}"/>
              </a:ext>
            </a:extLst>
          </p:cNvPr>
          <p:cNvSpPr txBox="1">
            <a:spLocks noChangeArrowheads="1"/>
          </p:cNvSpPr>
          <p:nvPr/>
        </p:nvSpPr>
        <p:spPr>
          <a:xfrm>
            <a:off x="755576" y="1988840"/>
            <a:ext cx="9217024" cy="84322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Calibri" panose="020F0502020204030204" pitchFamily="34" charset="0"/>
                <a:ea typeface="American Typewriter" charset="0"/>
                <a:cs typeface="Calibri" panose="020F0502020204030204" pitchFamily="34" charset="0"/>
              </a:rPr>
              <a:t>Goal: use G to generate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ea typeface="American Typewriter" charset="0"/>
                <a:cs typeface="Calibri" panose="020F0502020204030204" pitchFamily="34" charset="0"/>
              </a:rPr>
              <a:t>poly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ea typeface="American Typewriter" charset="0"/>
                <a:cs typeface="Calibri" panose="020F0502020204030204" pitchFamily="34" charset="0"/>
              </a:rPr>
              <a:t>many  </a:t>
            </a:r>
            <a:r>
              <a:rPr lang="en-US" sz="2400" dirty="0">
                <a:latin typeface="Calibri" panose="020F0502020204030204" pitchFamily="34" charset="0"/>
                <a:ea typeface="American Typewriter" charset="0"/>
                <a:cs typeface="Calibri" panose="020F0502020204030204" pitchFamily="34" charset="0"/>
              </a:rPr>
              <a:t>pseudorandom bits. </a:t>
            </a:r>
            <a:endParaRPr lang="en-US" altLang="en-US" sz="2400" dirty="0">
              <a:latin typeface="Calibri" panose="020F0502020204030204" pitchFamily="34" charset="0"/>
              <a:ea typeface="American Typewriter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325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63">
                <a:extLst>
                  <a:ext uri="{FF2B5EF4-FFF2-40B4-BE49-F238E27FC236}">
                    <a16:creationId xmlns:a16="http://schemas.microsoft.com/office/drawing/2014/main" id="{B6A16184-9887-1E41-A7D0-5B833B396FB7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755576" y="1351206"/>
                <a:ext cx="8208912" cy="843221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400" dirty="0"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Let G: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{0,1}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{0,1}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be a pseudorandom generator.</a:t>
                </a:r>
              </a:p>
            </p:txBody>
          </p:sp>
        </mc:Choice>
        <mc:Fallback>
          <p:sp>
            <p:nvSpPr>
              <p:cNvPr id="8" name="Rectangle 63">
                <a:extLst>
                  <a:ext uri="{FF2B5EF4-FFF2-40B4-BE49-F238E27FC236}">
                    <a16:creationId xmlns:a16="http://schemas.microsoft.com/office/drawing/2014/main" id="{B6A16184-9887-1E41-A7D0-5B833B396F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1351206"/>
                <a:ext cx="8208912" cy="843221"/>
              </a:xfrm>
              <a:prstGeom prst="rect">
                <a:avLst/>
              </a:prstGeom>
              <a:blipFill>
                <a:blip r:embed="rId3"/>
                <a:stretch>
                  <a:fillRect l="-1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6F168D56-1AA4-8C46-906E-B305D77E5107}"/>
              </a:ext>
            </a:extLst>
          </p:cNvPr>
          <p:cNvGrpSpPr/>
          <p:nvPr/>
        </p:nvGrpSpPr>
        <p:grpSpPr>
          <a:xfrm>
            <a:off x="0" y="4077072"/>
            <a:ext cx="4427984" cy="1029278"/>
            <a:chOff x="0" y="4415946"/>
            <a:chExt cx="4427984" cy="1029278"/>
          </a:xfrm>
        </p:grpSpPr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42F82922-C5C7-D443-B562-DDB4F5BC8020}"/>
                </a:ext>
              </a:extLst>
            </p:cNvPr>
            <p:cNvSpPr/>
            <p:nvPr/>
          </p:nvSpPr>
          <p:spPr>
            <a:xfrm>
              <a:off x="1547664" y="4653136"/>
              <a:ext cx="864096" cy="792088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63">
              <a:extLst>
                <a:ext uri="{FF2B5EF4-FFF2-40B4-BE49-F238E27FC236}">
                  <a16:creationId xmlns:a16="http://schemas.microsoft.com/office/drawing/2014/main" id="{72DEF588-E12C-9342-BD9A-3C1283877B07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1745686" y="4824003"/>
              <a:ext cx="468052" cy="450353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400" dirty="0">
                  <a:latin typeface="American Typewriter" charset="0"/>
                  <a:ea typeface="American Typewriter" charset="0"/>
                  <a:cs typeface="American Typewriter" charset="0"/>
                </a:rPr>
                <a:t>G</a:t>
              </a:r>
              <a:endParaRPr lang="en-US" altLang="en-US" sz="2400" dirty="0">
                <a:latin typeface="American Typewriter" charset="0"/>
                <a:ea typeface="American Typewriter" charset="0"/>
                <a:cs typeface="American Typewriter" charset="0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2D9DCC6F-B12D-3B47-B996-594D43EF22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586" y="5013176"/>
              <a:ext cx="702078" cy="0"/>
            </a:xfrm>
            <a:prstGeom prst="line">
              <a:avLst/>
            </a:prstGeom>
            <a:ln w="38100">
              <a:solidFill>
                <a:schemeClr val="tx1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63">
                  <a:extLst>
                    <a:ext uri="{FF2B5EF4-FFF2-40B4-BE49-F238E27FC236}">
                      <a16:creationId xmlns:a16="http://schemas.microsoft.com/office/drawing/2014/main" id="{284A2090-F8DC-1C42-A234-A7D4C5AC7A5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0" y="4453674"/>
                  <a:ext cx="504056" cy="453214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𝑠𝑒𝑒𝑑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altLang="en-US" sz="2400" dirty="0"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10" name="Rectangle 63">
                  <a:extLst>
                    <a:ext uri="{FF2B5EF4-FFF2-40B4-BE49-F238E27FC236}">
                      <a16:creationId xmlns:a16="http://schemas.microsoft.com/office/drawing/2014/main" id="{284A2090-F8DC-1C42-A234-A7D4C5AC7A5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4453674"/>
                  <a:ext cx="504056" cy="453214"/>
                </a:xfrm>
                <a:prstGeom prst="rect">
                  <a:avLst/>
                </a:prstGeom>
                <a:blipFill>
                  <a:blip r:embed="rId4"/>
                  <a:stretch>
                    <a:fillRect l="-5000" r="-187500" b="-2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1184D68-A03D-E344-88B2-EB31215930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11760" y="5013176"/>
              <a:ext cx="1800200" cy="0"/>
            </a:xfrm>
            <a:prstGeom prst="line">
              <a:avLst/>
            </a:prstGeom>
            <a:ln w="38100">
              <a:solidFill>
                <a:schemeClr val="tx1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63">
                  <a:extLst>
                    <a:ext uri="{FF2B5EF4-FFF2-40B4-BE49-F238E27FC236}">
                      <a16:creationId xmlns:a16="http://schemas.microsoft.com/office/drawing/2014/main" id="{085B0AAF-6464-4145-8372-A38DFF747DC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2562018" y="4415946"/>
                  <a:ext cx="1865966" cy="453214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a14:m>
                  <a:r>
                    <a:rPr lang="en-US" altLang="en-US" sz="2400" dirty="0">
                      <a:latin typeface="American Typewriter" charset="0"/>
                      <a:ea typeface="American Typewriter" charset="0"/>
                      <a:cs typeface="American Typewriter" charset="0"/>
                    </a:rPr>
                    <a:t>)</a:t>
                  </a:r>
                </a:p>
              </p:txBody>
            </p:sp>
          </mc:Choice>
          <mc:Fallback xmlns="">
            <p:sp>
              <p:nvSpPr>
                <p:cNvPr id="12" name="Rectangle 63">
                  <a:extLst>
                    <a:ext uri="{FF2B5EF4-FFF2-40B4-BE49-F238E27FC236}">
                      <a16:creationId xmlns:a16="http://schemas.microsoft.com/office/drawing/2014/main" id="{085B0AAF-6464-4145-8372-A38DFF747DC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62018" y="4415946"/>
                  <a:ext cx="1865966" cy="453214"/>
                </a:xfrm>
                <a:prstGeom prst="rect">
                  <a:avLst/>
                </a:prstGeom>
                <a:blipFill>
                  <a:blip r:embed="rId5"/>
                  <a:stretch>
                    <a:fillRect l="-676" t="-13889" b="-3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63">
                <a:extLst>
                  <a:ext uri="{FF2B5EF4-FFF2-40B4-BE49-F238E27FC236}">
                    <a16:creationId xmlns:a16="http://schemas.microsoft.com/office/drawing/2014/main" id="{B630E1CB-E827-5D4D-84D7-0237C5524D0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750350" y="3017827"/>
                <a:ext cx="9217024" cy="843221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400" u="sng" dirty="0"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Construction of G’(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en-US" sz="2400" u="sng" dirty="0"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)</a:t>
                </a:r>
              </a:p>
            </p:txBody>
          </p:sp>
        </mc:Choice>
        <mc:Fallback>
          <p:sp>
            <p:nvSpPr>
              <p:cNvPr id="17" name="Rectangle 63">
                <a:extLst>
                  <a:ext uri="{FF2B5EF4-FFF2-40B4-BE49-F238E27FC236}">
                    <a16:creationId xmlns:a16="http://schemas.microsoft.com/office/drawing/2014/main" id="{B630E1CB-E827-5D4D-84D7-0237C5524D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350" y="3017827"/>
                <a:ext cx="9217024" cy="843221"/>
              </a:xfrm>
              <a:prstGeom prst="rect">
                <a:avLst/>
              </a:prstGeom>
              <a:blipFill>
                <a:blip r:embed="rId6"/>
                <a:stretch>
                  <a:fillRect l="-11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63">
            <a:extLst>
              <a:ext uri="{FF2B5EF4-FFF2-40B4-BE49-F238E27FC236}">
                <a16:creationId xmlns:a16="http://schemas.microsoft.com/office/drawing/2014/main" id="{2C2A67AC-99E1-F94C-AA93-F6B4CD355A87}"/>
              </a:ext>
            </a:extLst>
          </p:cNvPr>
          <p:cNvSpPr txBox="1">
            <a:spLocks noChangeArrowheads="1"/>
          </p:cNvSpPr>
          <p:nvPr/>
        </p:nvSpPr>
        <p:spPr>
          <a:xfrm>
            <a:off x="752963" y="1988840"/>
            <a:ext cx="9217024" cy="84322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Calibri" panose="020F0502020204030204" pitchFamily="34" charset="0"/>
                <a:ea typeface="American Typewriter" charset="0"/>
                <a:cs typeface="Calibri" panose="020F0502020204030204" pitchFamily="34" charset="0"/>
              </a:rPr>
              <a:t>Goal: use G to generate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ea typeface="American Typewriter" charset="0"/>
                <a:cs typeface="Calibri" panose="020F0502020204030204" pitchFamily="34" charset="0"/>
              </a:rPr>
              <a:t>poly many </a:t>
            </a:r>
            <a:r>
              <a:rPr lang="en-US" sz="2400" dirty="0">
                <a:latin typeface="Calibri" panose="020F0502020204030204" pitchFamily="34" charset="0"/>
                <a:ea typeface="American Typewriter" charset="0"/>
                <a:cs typeface="Calibri" panose="020F0502020204030204" pitchFamily="34" charset="0"/>
              </a:rPr>
              <a:t>pseudorandom bits. </a:t>
            </a:r>
            <a:endParaRPr lang="en-US" altLang="en-US" sz="2400" dirty="0">
              <a:latin typeface="Calibri" panose="020F0502020204030204" pitchFamily="34" charset="0"/>
              <a:ea typeface="American Typewriter" charset="0"/>
              <a:cs typeface="Calibri" panose="020F0502020204030204" pitchFamily="34" charset="0"/>
            </a:endParaRPr>
          </a:p>
        </p:txBody>
      </p:sp>
      <p:sp>
        <p:nvSpPr>
          <p:cNvPr id="18" name="Subtitle 1">
            <a:extLst>
              <a:ext uri="{FF2B5EF4-FFF2-40B4-BE49-F238E27FC236}">
                <a16:creationId xmlns:a16="http://schemas.microsoft.com/office/drawing/2014/main" id="{28E2AE6A-257B-1C43-91B2-03F12AA0803A}"/>
              </a:ext>
            </a:extLst>
          </p:cNvPr>
          <p:cNvSpPr txBox="1">
            <a:spLocks/>
          </p:cNvSpPr>
          <p:nvPr/>
        </p:nvSpPr>
        <p:spPr>
          <a:xfrm>
            <a:off x="251520" y="410563"/>
            <a:ext cx="8712968" cy="714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Length extension: One bit to Many bits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1425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63">
                <a:extLst>
                  <a:ext uri="{FF2B5EF4-FFF2-40B4-BE49-F238E27FC236}">
                    <a16:creationId xmlns:a16="http://schemas.microsoft.com/office/drawing/2014/main" id="{B6A16184-9887-1E41-A7D0-5B833B396FB7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755576" y="1351206"/>
                <a:ext cx="8208912" cy="843221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400" dirty="0"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Let G: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{0,1}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{0,1}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be a pseudorandom generator.</a:t>
                </a:r>
              </a:p>
            </p:txBody>
          </p:sp>
        </mc:Choice>
        <mc:Fallback>
          <p:sp>
            <p:nvSpPr>
              <p:cNvPr id="8" name="Rectangle 63">
                <a:extLst>
                  <a:ext uri="{FF2B5EF4-FFF2-40B4-BE49-F238E27FC236}">
                    <a16:creationId xmlns:a16="http://schemas.microsoft.com/office/drawing/2014/main" id="{B6A16184-9887-1E41-A7D0-5B833B396F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1351206"/>
                <a:ext cx="8208912" cy="843221"/>
              </a:xfrm>
              <a:prstGeom prst="rect">
                <a:avLst/>
              </a:prstGeom>
              <a:blipFill>
                <a:blip r:embed="rId3"/>
                <a:stretch>
                  <a:fillRect l="-1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2F82922-C5C7-D443-B562-DDB4F5BC8020}"/>
              </a:ext>
            </a:extLst>
          </p:cNvPr>
          <p:cNvSpPr/>
          <p:nvPr/>
        </p:nvSpPr>
        <p:spPr>
          <a:xfrm>
            <a:off x="1547664" y="4314262"/>
            <a:ext cx="864096" cy="79208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63">
            <a:extLst>
              <a:ext uri="{FF2B5EF4-FFF2-40B4-BE49-F238E27FC236}">
                <a16:creationId xmlns:a16="http://schemas.microsoft.com/office/drawing/2014/main" id="{72DEF588-E12C-9342-BD9A-3C1283877B07}"/>
              </a:ext>
            </a:extLst>
          </p:cNvPr>
          <p:cNvSpPr txBox="1">
            <a:spLocks noChangeArrowheads="1"/>
          </p:cNvSpPr>
          <p:nvPr/>
        </p:nvSpPr>
        <p:spPr>
          <a:xfrm>
            <a:off x="1745686" y="4485129"/>
            <a:ext cx="468052" cy="45035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G</a:t>
            </a:r>
            <a:endParaRPr lang="en-US" alt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D9DCC6F-B12D-3B47-B996-594D43EF220D}"/>
              </a:ext>
            </a:extLst>
          </p:cNvPr>
          <p:cNvCxnSpPr>
            <a:cxnSpLocks/>
          </p:cNvCxnSpPr>
          <p:nvPr/>
        </p:nvCxnSpPr>
        <p:spPr>
          <a:xfrm flipH="1">
            <a:off x="845586" y="4674302"/>
            <a:ext cx="702078" cy="0"/>
          </a:xfrm>
          <a:prstGeom prst="line">
            <a:avLst/>
          </a:prstGeom>
          <a:ln w="38100">
            <a:solidFill>
              <a:schemeClr val="tx1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63">
                <a:extLst>
                  <a:ext uri="{FF2B5EF4-FFF2-40B4-BE49-F238E27FC236}">
                    <a16:creationId xmlns:a16="http://schemas.microsoft.com/office/drawing/2014/main" id="{284A2090-F8DC-1C42-A234-A7D4C5AC7A5B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0" y="4087655"/>
                <a:ext cx="504056" cy="45321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𝑠𝑒𝑒𝑑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altLang="en-US" sz="2400" dirty="0"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10" name="Rectangle 63">
                <a:extLst>
                  <a:ext uri="{FF2B5EF4-FFF2-40B4-BE49-F238E27FC236}">
                    <a16:creationId xmlns:a16="http://schemas.microsoft.com/office/drawing/2014/main" id="{284A2090-F8DC-1C42-A234-A7D4C5AC7A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87655"/>
                <a:ext cx="504056" cy="453214"/>
              </a:xfrm>
              <a:prstGeom prst="rect">
                <a:avLst/>
              </a:prstGeom>
              <a:blipFill>
                <a:blip r:embed="rId4"/>
                <a:stretch>
                  <a:fillRect l="-5000" r="-187500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1184D68-A03D-E344-88B2-EB3121593079}"/>
              </a:ext>
            </a:extLst>
          </p:cNvPr>
          <p:cNvCxnSpPr>
            <a:cxnSpLocks/>
          </p:cNvCxnSpPr>
          <p:nvPr/>
        </p:nvCxnSpPr>
        <p:spPr>
          <a:xfrm flipH="1">
            <a:off x="2411760" y="4674302"/>
            <a:ext cx="864096" cy="0"/>
          </a:xfrm>
          <a:prstGeom prst="line">
            <a:avLst/>
          </a:prstGeom>
          <a:ln w="38100">
            <a:solidFill>
              <a:schemeClr val="tx1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63">
                <a:extLst>
                  <a:ext uri="{FF2B5EF4-FFF2-40B4-BE49-F238E27FC236}">
                    <a16:creationId xmlns:a16="http://schemas.microsoft.com/office/drawing/2014/main" id="{085B0AAF-6464-4145-8372-A38DFF747DC3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562018" y="4077072"/>
                <a:ext cx="551820" cy="45321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altLang="en-US" sz="2400" dirty="0"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12" name="Rectangle 63">
                <a:extLst>
                  <a:ext uri="{FF2B5EF4-FFF2-40B4-BE49-F238E27FC236}">
                    <a16:creationId xmlns:a16="http://schemas.microsoft.com/office/drawing/2014/main" id="{085B0AAF-6464-4145-8372-A38DFF747D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2018" y="4077072"/>
                <a:ext cx="551820" cy="453214"/>
              </a:xfrm>
              <a:prstGeom prst="rect">
                <a:avLst/>
              </a:prstGeom>
              <a:blipFill>
                <a:blip r:embed="rId5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63">
                <a:extLst>
                  <a:ext uri="{FF2B5EF4-FFF2-40B4-BE49-F238E27FC236}">
                    <a16:creationId xmlns:a16="http://schemas.microsoft.com/office/drawing/2014/main" id="{B630E1CB-E827-5D4D-84D7-0237C5524D0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750350" y="3017827"/>
                <a:ext cx="9217024" cy="843221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400" u="sng" dirty="0"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Construction of G’(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en-US" sz="2400" u="sng" dirty="0"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)</a:t>
                </a:r>
              </a:p>
            </p:txBody>
          </p:sp>
        </mc:Choice>
        <mc:Fallback>
          <p:sp>
            <p:nvSpPr>
              <p:cNvPr id="17" name="Rectangle 63">
                <a:extLst>
                  <a:ext uri="{FF2B5EF4-FFF2-40B4-BE49-F238E27FC236}">
                    <a16:creationId xmlns:a16="http://schemas.microsoft.com/office/drawing/2014/main" id="{B630E1CB-E827-5D4D-84D7-0237C5524D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350" y="3017827"/>
                <a:ext cx="9217024" cy="843221"/>
              </a:xfrm>
              <a:prstGeom prst="rect">
                <a:avLst/>
              </a:prstGeom>
              <a:blipFill>
                <a:blip r:embed="rId6"/>
                <a:stretch>
                  <a:fillRect l="-11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63">
            <a:extLst>
              <a:ext uri="{FF2B5EF4-FFF2-40B4-BE49-F238E27FC236}">
                <a16:creationId xmlns:a16="http://schemas.microsoft.com/office/drawing/2014/main" id="{2C2A67AC-99E1-F94C-AA93-F6B4CD355A87}"/>
              </a:ext>
            </a:extLst>
          </p:cNvPr>
          <p:cNvSpPr txBox="1">
            <a:spLocks noChangeArrowheads="1"/>
          </p:cNvSpPr>
          <p:nvPr/>
        </p:nvSpPr>
        <p:spPr>
          <a:xfrm>
            <a:off x="752963" y="1988840"/>
            <a:ext cx="9217024" cy="84322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Calibri" panose="020F0502020204030204" pitchFamily="34" charset="0"/>
                <a:ea typeface="American Typewriter" charset="0"/>
                <a:cs typeface="Calibri" panose="020F0502020204030204" pitchFamily="34" charset="0"/>
              </a:rPr>
              <a:t>Goal: use G to generate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ea typeface="American Typewriter" charset="0"/>
                <a:cs typeface="Calibri" panose="020F0502020204030204" pitchFamily="34" charset="0"/>
              </a:rPr>
              <a:t>poly many </a:t>
            </a:r>
            <a:r>
              <a:rPr lang="en-US" sz="2400" dirty="0">
                <a:latin typeface="Calibri" panose="020F0502020204030204" pitchFamily="34" charset="0"/>
                <a:ea typeface="American Typewriter" charset="0"/>
                <a:cs typeface="Calibri" panose="020F0502020204030204" pitchFamily="34" charset="0"/>
              </a:rPr>
              <a:t>pseudorandom bits. </a:t>
            </a:r>
            <a:endParaRPr lang="en-US" altLang="en-US" sz="2400" dirty="0">
              <a:latin typeface="Calibri" panose="020F0502020204030204" pitchFamily="34" charset="0"/>
              <a:ea typeface="American Typewriter" charset="0"/>
              <a:cs typeface="Calibri" panose="020F0502020204030204" pitchFamily="34" charset="0"/>
            </a:endParaRPr>
          </a:p>
        </p:txBody>
      </p:sp>
      <p:sp>
        <p:nvSpPr>
          <p:cNvPr id="18" name="Subtitle 1">
            <a:extLst>
              <a:ext uri="{FF2B5EF4-FFF2-40B4-BE49-F238E27FC236}">
                <a16:creationId xmlns:a16="http://schemas.microsoft.com/office/drawing/2014/main" id="{28E2AE6A-257B-1C43-91B2-03F12AA0803A}"/>
              </a:ext>
            </a:extLst>
          </p:cNvPr>
          <p:cNvSpPr txBox="1">
            <a:spLocks/>
          </p:cNvSpPr>
          <p:nvPr/>
        </p:nvSpPr>
        <p:spPr>
          <a:xfrm>
            <a:off x="251520" y="410563"/>
            <a:ext cx="8712968" cy="714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Length extension: One bit to Many bits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63">
                <a:extLst>
                  <a:ext uri="{FF2B5EF4-FFF2-40B4-BE49-F238E27FC236}">
                    <a16:creationId xmlns:a16="http://schemas.microsoft.com/office/drawing/2014/main" id="{54E309EA-DCB9-DE49-BCFD-14514007E0C7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971800" y="4112474"/>
                <a:ext cx="868888" cy="45321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altLang="en-US" sz="2400" dirty="0"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0" name="Rectangle 63">
                <a:extLst>
                  <a:ext uri="{FF2B5EF4-FFF2-40B4-BE49-F238E27FC236}">
                    <a16:creationId xmlns:a16="http://schemas.microsoft.com/office/drawing/2014/main" id="{54E309EA-DCB9-DE49-BCFD-14514007E0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800" y="4112474"/>
                <a:ext cx="868888" cy="453214"/>
              </a:xfrm>
              <a:prstGeom prst="rect">
                <a:avLst/>
              </a:prstGeom>
              <a:blipFill>
                <a:blip r:embed="rId7"/>
                <a:stretch>
                  <a:fillRect r="-56522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851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63">
                <a:extLst>
                  <a:ext uri="{FF2B5EF4-FFF2-40B4-BE49-F238E27FC236}">
                    <a16:creationId xmlns:a16="http://schemas.microsoft.com/office/drawing/2014/main" id="{B6A16184-9887-1E41-A7D0-5B833B396FB7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755576" y="1351206"/>
                <a:ext cx="8208912" cy="843221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400" dirty="0"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Let G: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{0,1}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{0,1}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be a pseudorandom generator.</a:t>
                </a:r>
              </a:p>
            </p:txBody>
          </p:sp>
        </mc:Choice>
        <mc:Fallback>
          <p:sp>
            <p:nvSpPr>
              <p:cNvPr id="8" name="Rectangle 63">
                <a:extLst>
                  <a:ext uri="{FF2B5EF4-FFF2-40B4-BE49-F238E27FC236}">
                    <a16:creationId xmlns:a16="http://schemas.microsoft.com/office/drawing/2014/main" id="{B6A16184-9887-1E41-A7D0-5B833B396F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1351206"/>
                <a:ext cx="8208912" cy="843221"/>
              </a:xfrm>
              <a:prstGeom prst="rect">
                <a:avLst/>
              </a:prstGeom>
              <a:blipFill>
                <a:blip r:embed="rId3"/>
                <a:stretch>
                  <a:fillRect l="-1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2F82922-C5C7-D443-B562-DDB4F5BC8020}"/>
              </a:ext>
            </a:extLst>
          </p:cNvPr>
          <p:cNvSpPr/>
          <p:nvPr/>
        </p:nvSpPr>
        <p:spPr>
          <a:xfrm>
            <a:off x="1547664" y="4339683"/>
            <a:ext cx="864096" cy="79208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63">
            <a:extLst>
              <a:ext uri="{FF2B5EF4-FFF2-40B4-BE49-F238E27FC236}">
                <a16:creationId xmlns:a16="http://schemas.microsoft.com/office/drawing/2014/main" id="{72DEF588-E12C-9342-BD9A-3C1283877B07}"/>
              </a:ext>
            </a:extLst>
          </p:cNvPr>
          <p:cNvSpPr txBox="1">
            <a:spLocks noChangeArrowheads="1"/>
          </p:cNvSpPr>
          <p:nvPr/>
        </p:nvSpPr>
        <p:spPr>
          <a:xfrm>
            <a:off x="1745686" y="4510550"/>
            <a:ext cx="468052" cy="45035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G</a:t>
            </a:r>
            <a:endParaRPr lang="en-US" alt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D9DCC6F-B12D-3B47-B996-594D43EF220D}"/>
              </a:ext>
            </a:extLst>
          </p:cNvPr>
          <p:cNvCxnSpPr>
            <a:cxnSpLocks/>
          </p:cNvCxnSpPr>
          <p:nvPr/>
        </p:nvCxnSpPr>
        <p:spPr>
          <a:xfrm flipH="1">
            <a:off x="845586" y="4699723"/>
            <a:ext cx="702078" cy="0"/>
          </a:xfrm>
          <a:prstGeom prst="line">
            <a:avLst/>
          </a:prstGeom>
          <a:ln w="38100">
            <a:solidFill>
              <a:schemeClr val="tx1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63">
                <a:extLst>
                  <a:ext uri="{FF2B5EF4-FFF2-40B4-BE49-F238E27FC236}">
                    <a16:creationId xmlns:a16="http://schemas.microsoft.com/office/drawing/2014/main" id="{284A2090-F8DC-1C42-A234-A7D4C5AC7A5B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9344" y="4113076"/>
                <a:ext cx="504056" cy="45321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𝑠𝑒𝑒𝑑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altLang="en-US" sz="2400" dirty="0"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10" name="Rectangle 63">
                <a:extLst>
                  <a:ext uri="{FF2B5EF4-FFF2-40B4-BE49-F238E27FC236}">
                    <a16:creationId xmlns:a16="http://schemas.microsoft.com/office/drawing/2014/main" id="{284A2090-F8DC-1C42-A234-A7D4C5AC7A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44" y="4113076"/>
                <a:ext cx="504056" cy="453214"/>
              </a:xfrm>
              <a:prstGeom prst="rect">
                <a:avLst/>
              </a:prstGeom>
              <a:blipFill>
                <a:blip r:embed="rId4"/>
                <a:stretch>
                  <a:fillRect l="-4878" r="-180488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1184D68-A03D-E344-88B2-EB3121593079}"/>
              </a:ext>
            </a:extLst>
          </p:cNvPr>
          <p:cNvCxnSpPr>
            <a:cxnSpLocks/>
          </p:cNvCxnSpPr>
          <p:nvPr/>
        </p:nvCxnSpPr>
        <p:spPr>
          <a:xfrm flipH="1">
            <a:off x="2411760" y="4699723"/>
            <a:ext cx="864096" cy="0"/>
          </a:xfrm>
          <a:prstGeom prst="line">
            <a:avLst/>
          </a:prstGeom>
          <a:ln w="38100">
            <a:solidFill>
              <a:schemeClr val="tx1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63">
                <a:extLst>
                  <a:ext uri="{FF2B5EF4-FFF2-40B4-BE49-F238E27FC236}">
                    <a16:creationId xmlns:a16="http://schemas.microsoft.com/office/drawing/2014/main" id="{085B0AAF-6464-4145-8372-A38DFF747DC3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703802" y="5697252"/>
                <a:ext cx="551820" cy="45321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altLang="en-US" sz="2400" dirty="0"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12" name="Rectangle 63">
                <a:extLst>
                  <a:ext uri="{FF2B5EF4-FFF2-40B4-BE49-F238E27FC236}">
                    <a16:creationId xmlns:a16="http://schemas.microsoft.com/office/drawing/2014/main" id="{085B0AAF-6464-4145-8372-A38DFF747D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3802" y="5697252"/>
                <a:ext cx="551820" cy="453214"/>
              </a:xfrm>
              <a:prstGeom prst="rect">
                <a:avLst/>
              </a:prstGeom>
              <a:blipFill>
                <a:blip r:embed="rId5"/>
                <a:stretch>
                  <a:fillRect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63">
                <a:extLst>
                  <a:ext uri="{FF2B5EF4-FFF2-40B4-BE49-F238E27FC236}">
                    <a16:creationId xmlns:a16="http://schemas.microsoft.com/office/drawing/2014/main" id="{B630E1CB-E827-5D4D-84D7-0237C5524D0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750350" y="3017827"/>
                <a:ext cx="9217024" cy="843221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400" u="sng" dirty="0"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Construction of G’(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en-US" sz="2400" u="sng" dirty="0"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)</a:t>
                </a:r>
              </a:p>
            </p:txBody>
          </p:sp>
        </mc:Choice>
        <mc:Fallback>
          <p:sp>
            <p:nvSpPr>
              <p:cNvPr id="17" name="Rectangle 63">
                <a:extLst>
                  <a:ext uri="{FF2B5EF4-FFF2-40B4-BE49-F238E27FC236}">
                    <a16:creationId xmlns:a16="http://schemas.microsoft.com/office/drawing/2014/main" id="{B630E1CB-E827-5D4D-84D7-0237C5524D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350" y="3017827"/>
                <a:ext cx="9217024" cy="843221"/>
              </a:xfrm>
              <a:prstGeom prst="rect">
                <a:avLst/>
              </a:prstGeom>
              <a:blipFill>
                <a:blip r:embed="rId4"/>
                <a:stretch>
                  <a:fillRect l="-11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63">
            <a:extLst>
              <a:ext uri="{FF2B5EF4-FFF2-40B4-BE49-F238E27FC236}">
                <a16:creationId xmlns:a16="http://schemas.microsoft.com/office/drawing/2014/main" id="{2C2A67AC-99E1-F94C-AA93-F6B4CD355A87}"/>
              </a:ext>
            </a:extLst>
          </p:cNvPr>
          <p:cNvSpPr txBox="1">
            <a:spLocks noChangeArrowheads="1"/>
          </p:cNvSpPr>
          <p:nvPr/>
        </p:nvSpPr>
        <p:spPr>
          <a:xfrm>
            <a:off x="752963" y="1988840"/>
            <a:ext cx="9217024" cy="84322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Goal: use G to generate </a:t>
            </a:r>
            <a:r>
              <a:rPr lang="en-US" sz="2400" b="1" dirty="0">
                <a:solidFill>
                  <a:srgbClr val="FF000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poly many </a:t>
            </a:r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pseudorandom bits. </a:t>
            </a:r>
            <a:endParaRPr lang="en-US" alt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18" name="Subtitle 1">
            <a:extLst>
              <a:ext uri="{FF2B5EF4-FFF2-40B4-BE49-F238E27FC236}">
                <a16:creationId xmlns:a16="http://schemas.microsoft.com/office/drawing/2014/main" id="{28E2AE6A-257B-1C43-91B2-03F12AA0803A}"/>
              </a:ext>
            </a:extLst>
          </p:cNvPr>
          <p:cNvSpPr txBox="1">
            <a:spLocks/>
          </p:cNvSpPr>
          <p:nvPr/>
        </p:nvSpPr>
        <p:spPr>
          <a:xfrm>
            <a:off x="251520" y="410563"/>
            <a:ext cx="8712968" cy="714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Length extension: One bit to Many bits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63">
                <a:extLst>
                  <a:ext uri="{FF2B5EF4-FFF2-40B4-BE49-F238E27FC236}">
                    <a16:creationId xmlns:a16="http://schemas.microsoft.com/office/drawing/2014/main" id="{54E309EA-DCB9-DE49-BCFD-14514007E0C7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406968" y="4077072"/>
                <a:ext cx="868888" cy="45321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altLang="en-US" sz="2400" dirty="0"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0" name="Rectangle 63">
                <a:extLst>
                  <a:ext uri="{FF2B5EF4-FFF2-40B4-BE49-F238E27FC236}">
                    <a16:creationId xmlns:a16="http://schemas.microsoft.com/office/drawing/2014/main" id="{54E309EA-DCB9-DE49-BCFD-14514007E0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6968" y="4077072"/>
                <a:ext cx="868888" cy="453214"/>
              </a:xfrm>
              <a:prstGeom prst="rect">
                <a:avLst/>
              </a:prstGeom>
              <a:blipFill>
                <a:blip r:embed="rId7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EFBB5FA-D229-874B-AD99-92C4FAAE7F59}"/>
              </a:ext>
            </a:extLst>
          </p:cNvPr>
          <p:cNvCxnSpPr>
            <a:cxnSpLocks/>
            <a:stCxn id="12" idx="0"/>
          </p:cNvCxnSpPr>
          <p:nvPr/>
        </p:nvCxnSpPr>
        <p:spPr>
          <a:xfrm flipH="1" flipV="1">
            <a:off x="1974920" y="5151606"/>
            <a:ext cx="4792" cy="545646"/>
          </a:xfrm>
          <a:prstGeom prst="line">
            <a:avLst/>
          </a:prstGeom>
          <a:ln w="38100">
            <a:solidFill>
              <a:schemeClr val="tx1"/>
            </a:solidFill>
            <a:prstDash val="dash"/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8E1EE58-25A5-044F-B614-F7C8B61CE006}"/>
              </a:ext>
            </a:extLst>
          </p:cNvPr>
          <p:cNvGrpSpPr/>
          <p:nvPr/>
        </p:nvGrpSpPr>
        <p:grpSpPr>
          <a:xfrm>
            <a:off x="3271064" y="4077072"/>
            <a:ext cx="1728192" cy="1999553"/>
            <a:chOff x="3271064" y="4390525"/>
            <a:chExt cx="1728192" cy="1999553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9ECBEBD4-14A9-8047-853F-0DCFBC93C0DD}"/>
                </a:ext>
              </a:extLst>
            </p:cNvPr>
            <p:cNvSpPr/>
            <p:nvPr/>
          </p:nvSpPr>
          <p:spPr>
            <a:xfrm>
              <a:off x="3271064" y="4653136"/>
              <a:ext cx="864096" cy="792088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3">
              <a:extLst>
                <a:ext uri="{FF2B5EF4-FFF2-40B4-BE49-F238E27FC236}">
                  <a16:creationId xmlns:a16="http://schemas.microsoft.com/office/drawing/2014/main" id="{3FF47ABA-B358-414E-AAAB-16387519A875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3469086" y="4824003"/>
              <a:ext cx="468052" cy="450353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400" dirty="0">
                  <a:latin typeface="American Typewriter" charset="0"/>
                  <a:ea typeface="American Typewriter" charset="0"/>
                  <a:cs typeface="American Typewriter" charset="0"/>
                </a:rPr>
                <a:t>G</a:t>
              </a:r>
              <a:endParaRPr lang="en-US" altLang="en-US" sz="2400" dirty="0">
                <a:latin typeface="American Typewriter" charset="0"/>
                <a:ea typeface="American Typewriter" charset="0"/>
                <a:cs typeface="American Typewriter" charset="0"/>
              </a:endParaRP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8521BB7-285D-9A4E-8AE0-B848BD17C1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35160" y="5013176"/>
              <a:ext cx="864096" cy="0"/>
            </a:xfrm>
            <a:prstGeom prst="line">
              <a:avLst/>
            </a:prstGeom>
            <a:ln w="38100">
              <a:solidFill>
                <a:schemeClr val="tx1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63">
                  <a:extLst>
                    <a:ext uri="{FF2B5EF4-FFF2-40B4-BE49-F238E27FC236}">
                      <a16:creationId xmlns:a16="http://schemas.microsoft.com/office/drawing/2014/main" id="{FF30A307-85AE-5446-BFB9-FDA67ADA944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4130368" y="4390525"/>
                  <a:ext cx="868888" cy="453214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altLang="en-US" sz="2400" dirty="0"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21" name="Rectangle 63">
                  <a:extLst>
                    <a:ext uri="{FF2B5EF4-FFF2-40B4-BE49-F238E27FC236}">
                      <a16:creationId xmlns:a16="http://schemas.microsoft.com/office/drawing/2014/main" id="{FF30A307-85AE-5446-BFB9-FDA67ADA944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30368" y="4390525"/>
                  <a:ext cx="868888" cy="453214"/>
                </a:xfrm>
                <a:prstGeom prst="rect">
                  <a:avLst/>
                </a:prstGeom>
                <a:blipFill>
                  <a:blip r:embed="rId8"/>
                  <a:stretch>
                    <a:fillRect b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63">
                  <a:extLst>
                    <a:ext uri="{FF2B5EF4-FFF2-40B4-BE49-F238E27FC236}">
                      <a16:creationId xmlns:a16="http://schemas.microsoft.com/office/drawing/2014/main" id="{8555FCFD-5811-6242-B805-4AA9BCE04B1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3407674" y="5936864"/>
                  <a:ext cx="551820" cy="453214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altLang="en-US" sz="2400" dirty="0"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22" name="Rectangle 63">
                  <a:extLst>
                    <a:ext uri="{FF2B5EF4-FFF2-40B4-BE49-F238E27FC236}">
                      <a16:creationId xmlns:a16="http://schemas.microsoft.com/office/drawing/2014/main" id="{8555FCFD-5811-6242-B805-4AA9BCE04B1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07674" y="5936864"/>
                  <a:ext cx="551820" cy="453214"/>
                </a:xfrm>
                <a:prstGeom prst="rect">
                  <a:avLst/>
                </a:prstGeom>
                <a:blipFill>
                  <a:blip r:embed="rId9"/>
                  <a:stretch>
                    <a:fillRect b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C8F8F8B-1802-2947-A493-F2E18932EAD2}"/>
                </a:ext>
              </a:extLst>
            </p:cNvPr>
            <p:cNvCxnSpPr>
              <a:cxnSpLocks/>
              <a:stCxn id="22" idx="0"/>
            </p:cNvCxnSpPr>
            <p:nvPr/>
          </p:nvCxnSpPr>
          <p:spPr>
            <a:xfrm flipH="1" flipV="1">
              <a:off x="3678792" y="5391218"/>
              <a:ext cx="4792" cy="545646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1F562C0-A8CE-6942-8FE7-A5E5AF3473E7}"/>
              </a:ext>
            </a:extLst>
          </p:cNvPr>
          <p:cNvGrpSpPr/>
          <p:nvPr/>
        </p:nvGrpSpPr>
        <p:grpSpPr>
          <a:xfrm>
            <a:off x="5636218" y="4101347"/>
            <a:ext cx="1728192" cy="1999553"/>
            <a:chOff x="3271064" y="4390525"/>
            <a:chExt cx="1728192" cy="1999553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AB6F6677-FBFD-0F4B-82B1-4A5DFC87BA8E}"/>
                </a:ext>
              </a:extLst>
            </p:cNvPr>
            <p:cNvSpPr/>
            <p:nvPr/>
          </p:nvSpPr>
          <p:spPr>
            <a:xfrm>
              <a:off x="3271064" y="4653136"/>
              <a:ext cx="864096" cy="792088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3">
              <a:extLst>
                <a:ext uri="{FF2B5EF4-FFF2-40B4-BE49-F238E27FC236}">
                  <a16:creationId xmlns:a16="http://schemas.microsoft.com/office/drawing/2014/main" id="{B1A5EE00-4F5C-E945-9A96-C2F5FE037F59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3469086" y="4824003"/>
              <a:ext cx="468052" cy="450353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400" dirty="0">
                  <a:latin typeface="American Typewriter" charset="0"/>
                  <a:ea typeface="American Typewriter" charset="0"/>
                  <a:cs typeface="American Typewriter" charset="0"/>
                </a:rPr>
                <a:t>G</a:t>
              </a:r>
              <a:endParaRPr lang="en-US" altLang="en-US" sz="2400" dirty="0">
                <a:latin typeface="American Typewriter" charset="0"/>
                <a:ea typeface="American Typewriter" charset="0"/>
                <a:cs typeface="American Typewriter" charset="0"/>
              </a:endParaRP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940DB01-EC22-0F47-8303-FD97E03D5D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35160" y="5013176"/>
              <a:ext cx="864096" cy="0"/>
            </a:xfrm>
            <a:prstGeom prst="line">
              <a:avLst/>
            </a:prstGeom>
            <a:ln w="38100">
              <a:solidFill>
                <a:schemeClr val="tx1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63">
                  <a:extLst>
                    <a:ext uri="{FF2B5EF4-FFF2-40B4-BE49-F238E27FC236}">
                      <a16:creationId xmlns:a16="http://schemas.microsoft.com/office/drawing/2014/main" id="{B41C73CC-21C5-4B45-9A9F-3A4424BF953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4130368" y="4390525"/>
                  <a:ext cx="868888" cy="453214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oMath>
                    </m:oMathPara>
                  </a14:m>
                  <a:endParaRPr lang="en-US" altLang="en-US" sz="2400" dirty="0"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28" name="Rectangle 63">
                  <a:extLst>
                    <a:ext uri="{FF2B5EF4-FFF2-40B4-BE49-F238E27FC236}">
                      <a16:creationId xmlns:a16="http://schemas.microsoft.com/office/drawing/2014/main" id="{B41C73CC-21C5-4B45-9A9F-3A4424BF953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30368" y="4390525"/>
                  <a:ext cx="868888" cy="453214"/>
                </a:xfrm>
                <a:prstGeom prst="rect">
                  <a:avLst/>
                </a:prstGeom>
                <a:blipFill>
                  <a:blip r:embed="rId10"/>
                  <a:stretch>
                    <a:fillRect b="-2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63">
                  <a:extLst>
                    <a:ext uri="{FF2B5EF4-FFF2-40B4-BE49-F238E27FC236}">
                      <a16:creationId xmlns:a16="http://schemas.microsoft.com/office/drawing/2014/main" id="{AB755D2B-5623-2044-A388-13B394C1EA4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3407674" y="5936864"/>
                  <a:ext cx="551820" cy="453214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oMath>
                    </m:oMathPara>
                  </a14:m>
                  <a:endParaRPr lang="en-US" altLang="en-US" sz="2400" dirty="0"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29" name="Rectangle 63">
                  <a:extLst>
                    <a:ext uri="{FF2B5EF4-FFF2-40B4-BE49-F238E27FC236}">
                      <a16:creationId xmlns:a16="http://schemas.microsoft.com/office/drawing/2014/main" id="{AB755D2B-5623-2044-A388-13B394C1EA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07674" y="5936864"/>
                  <a:ext cx="551820" cy="453214"/>
                </a:xfrm>
                <a:prstGeom prst="rect">
                  <a:avLst/>
                </a:prstGeom>
                <a:blipFill>
                  <a:blip r:embed="rId11"/>
                  <a:stretch>
                    <a:fillRect l="-2222" r="-31111" b="-27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839A2CD-D51C-4C43-9565-56C52E02D413}"/>
                </a:ext>
              </a:extLst>
            </p:cNvPr>
            <p:cNvCxnSpPr>
              <a:cxnSpLocks/>
              <a:stCxn id="29" idx="0"/>
            </p:cNvCxnSpPr>
            <p:nvPr/>
          </p:nvCxnSpPr>
          <p:spPr>
            <a:xfrm flipH="1" flipV="1">
              <a:off x="3678792" y="5391218"/>
              <a:ext cx="4792" cy="545646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63">
                <a:extLst>
                  <a:ext uri="{FF2B5EF4-FFF2-40B4-BE49-F238E27FC236}">
                    <a16:creationId xmlns:a16="http://schemas.microsoft.com/office/drawing/2014/main" id="{81391D60-8035-BD43-A12C-BFA6A8A269F0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4258413" y="4265476"/>
                <a:ext cx="2017424" cy="695427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altLang="en-US" sz="2400" dirty="0"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31" name="Rectangle 63">
                <a:extLst>
                  <a:ext uri="{FF2B5EF4-FFF2-40B4-BE49-F238E27FC236}">
                    <a16:creationId xmlns:a16="http://schemas.microsoft.com/office/drawing/2014/main" id="{81391D60-8035-BD43-A12C-BFA6A8A269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8413" y="4265476"/>
                <a:ext cx="2017424" cy="69542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Rectangle 63">
                <a:extLst>
                  <a:ext uri="{FF2B5EF4-FFF2-40B4-BE49-F238E27FC236}">
                    <a16:creationId xmlns:a16="http://schemas.microsoft.com/office/drawing/2014/main" id="{EC39C9CD-5F84-FC4D-984A-1FB6836CD497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4313935" y="3118795"/>
                <a:ext cx="5480996" cy="695427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altLang="en-US" sz="2400" dirty="0"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Output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en-US" sz="2400" dirty="0">
                  <a:latin typeface="Calibri" panose="020F0502020204030204" pitchFamily="34" charset="0"/>
                  <a:ea typeface="American Typewriter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32" name="Rectangle 63">
                <a:extLst>
                  <a:ext uri="{FF2B5EF4-FFF2-40B4-BE49-F238E27FC236}">
                    <a16:creationId xmlns:a16="http://schemas.microsoft.com/office/drawing/2014/main" id="{EC39C9CD-5F84-FC4D-984A-1FB6836CD4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3935" y="3118795"/>
                <a:ext cx="5480996" cy="695427"/>
              </a:xfrm>
              <a:prstGeom prst="rect">
                <a:avLst/>
              </a:prstGeom>
              <a:blipFill>
                <a:blip r:embed="rId13"/>
                <a:stretch>
                  <a:fillRect l="-1617"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63">
            <a:extLst>
              <a:ext uri="{FF2B5EF4-FFF2-40B4-BE49-F238E27FC236}">
                <a16:creationId xmlns:a16="http://schemas.microsoft.com/office/drawing/2014/main" id="{97DB92BB-1BF0-9A4C-B1E4-AB2CD6A5E7BD}"/>
              </a:ext>
            </a:extLst>
          </p:cNvPr>
          <p:cNvSpPr txBox="1">
            <a:spLocks noChangeArrowheads="1"/>
          </p:cNvSpPr>
          <p:nvPr/>
        </p:nvSpPr>
        <p:spPr>
          <a:xfrm>
            <a:off x="822792" y="6183294"/>
            <a:ext cx="9217024" cy="84322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u="sng" dirty="0">
                <a:solidFill>
                  <a:srgbClr val="0033CC"/>
                </a:solidFill>
                <a:latin typeface="Bradley Hand" pitchFamily="2" charset="77"/>
                <a:ea typeface="American Typewriter" charset="0"/>
                <a:cs typeface="American Typewriter" charset="0"/>
              </a:rPr>
              <a:t>Also called a </a:t>
            </a:r>
            <a:r>
              <a:rPr lang="en-US" sz="2800" b="1" u="sng" dirty="0">
                <a:solidFill>
                  <a:srgbClr val="0033CC"/>
                </a:solidFill>
                <a:latin typeface="Bradley Hand" pitchFamily="2" charset="77"/>
                <a:ea typeface="American Typewriter" charset="0"/>
                <a:cs typeface="American Typewriter" charset="0"/>
              </a:rPr>
              <a:t>stream ciphe</a:t>
            </a:r>
            <a:r>
              <a:rPr lang="en-US" sz="2800" u="sng" dirty="0">
                <a:solidFill>
                  <a:srgbClr val="0033CC"/>
                </a:solidFill>
                <a:latin typeface="Bradley Hand" pitchFamily="2" charset="77"/>
                <a:ea typeface="American Typewriter" charset="0"/>
                <a:cs typeface="American Typewriter" charset="0"/>
              </a:rPr>
              <a:t>r by the practitioners.</a:t>
            </a:r>
            <a:endParaRPr lang="en-US" altLang="en-US" sz="2800" u="sng" dirty="0">
              <a:solidFill>
                <a:srgbClr val="0033CC"/>
              </a:solidFill>
              <a:latin typeface="Bradley Hand" pitchFamily="2" charset="77"/>
              <a:ea typeface="American Typewriter" charset="0"/>
              <a:cs typeface="American Typewriter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CB397F6-4708-7B4F-8428-A0ED136AE3A2}"/>
              </a:ext>
            </a:extLst>
          </p:cNvPr>
          <p:cNvGrpSpPr/>
          <p:nvPr/>
        </p:nvGrpSpPr>
        <p:grpSpPr>
          <a:xfrm>
            <a:off x="7340055" y="4315631"/>
            <a:ext cx="864096" cy="1736942"/>
            <a:chOff x="3271064" y="4653136"/>
            <a:chExt cx="864096" cy="1736942"/>
          </a:xfrm>
        </p:grpSpPr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02C16391-DA6A-1149-954D-737493F9328B}"/>
                </a:ext>
              </a:extLst>
            </p:cNvPr>
            <p:cNvSpPr/>
            <p:nvPr/>
          </p:nvSpPr>
          <p:spPr>
            <a:xfrm>
              <a:off x="3271064" y="4653136"/>
              <a:ext cx="864096" cy="792088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63">
              <a:extLst>
                <a:ext uri="{FF2B5EF4-FFF2-40B4-BE49-F238E27FC236}">
                  <a16:creationId xmlns:a16="http://schemas.microsoft.com/office/drawing/2014/main" id="{87E5AE72-8B9D-024F-A774-45F1F51F2780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3469086" y="4824003"/>
              <a:ext cx="468052" cy="450353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400" dirty="0">
                  <a:latin typeface="American Typewriter" charset="0"/>
                  <a:ea typeface="American Typewriter" charset="0"/>
                  <a:cs typeface="American Typewriter" charset="0"/>
                </a:rPr>
                <a:t>G</a:t>
              </a:r>
              <a:endParaRPr lang="en-US" altLang="en-US" sz="2400" dirty="0">
                <a:latin typeface="American Typewriter" charset="0"/>
                <a:ea typeface="American Typewriter" charset="0"/>
                <a:cs typeface="American Typewriter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63">
                  <a:extLst>
                    <a:ext uri="{FF2B5EF4-FFF2-40B4-BE49-F238E27FC236}">
                      <a16:creationId xmlns:a16="http://schemas.microsoft.com/office/drawing/2014/main" id="{EF6C3B42-CA5B-4E48-8D5F-4BD68A54E2D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3407674" y="5936864"/>
                  <a:ext cx="551820" cy="453214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oMath>
                    </m:oMathPara>
                  </a14:m>
                  <a:endParaRPr lang="en-US" altLang="en-US" sz="2400" dirty="0"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37" name="Rectangle 63">
                  <a:extLst>
                    <a:ext uri="{FF2B5EF4-FFF2-40B4-BE49-F238E27FC236}">
                      <a16:creationId xmlns:a16="http://schemas.microsoft.com/office/drawing/2014/main" id="{EF6C3B42-CA5B-4E48-8D5F-4BD68A54E2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07674" y="5936864"/>
                  <a:ext cx="551820" cy="453214"/>
                </a:xfrm>
                <a:prstGeom prst="rect">
                  <a:avLst/>
                </a:prstGeom>
                <a:blipFill>
                  <a:blip r:embed="rId14"/>
                  <a:stretch>
                    <a:fillRect b="-27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CB5B320-D3FD-0746-A2A9-3FB57FC48742}"/>
                </a:ext>
              </a:extLst>
            </p:cNvPr>
            <p:cNvCxnSpPr>
              <a:cxnSpLocks/>
              <a:stCxn id="37" idx="0"/>
            </p:cNvCxnSpPr>
            <p:nvPr/>
          </p:nvCxnSpPr>
          <p:spPr>
            <a:xfrm flipH="1" flipV="1">
              <a:off x="3678792" y="5391218"/>
              <a:ext cx="4792" cy="545646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D0B588D-056E-D844-8802-940FAF54B80E}"/>
              </a:ext>
            </a:extLst>
          </p:cNvPr>
          <p:cNvCxnSpPr>
            <a:cxnSpLocks/>
          </p:cNvCxnSpPr>
          <p:nvPr/>
        </p:nvCxnSpPr>
        <p:spPr>
          <a:xfrm flipH="1">
            <a:off x="8227123" y="4702812"/>
            <a:ext cx="645753" cy="1"/>
          </a:xfrm>
          <a:prstGeom prst="line">
            <a:avLst/>
          </a:prstGeom>
          <a:ln w="38100">
            <a:solidFill>
              <a:schemeClr val="tx1"/>
            </a:solidFill>
            <a:prstDash val="dash"/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63">
                <a:extLst>
                  <a:ext uri="{FF2B5EF4-FFF2-40B4-BE49-F238E27FC236}">
                    <a16:creationId xmlns:a16="http://schemas.microsoft.com/office/drawing/2014/main" id="{056C58D6-9467-F549-8BA8-B3FA202E22B7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8357366" y="4113076"/>
                <a:ext cx="551820" cy="45321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altLang="en-US" sz="2400" dirty="0"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40" name="Rectangle 63">
                <a:extLst>
                  <a:ext uri="{FF2B5EF4-FFF2-40B4-BE49-F238E27FC236}">
                    <a16:creationId xmlns:a16="http://schemas.microsoft.com/office/drawing/2014/main" id="{056C58D6-9467-F549-8BA8-B3FA202E22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7366" y="4113076"/>
                <a:ext cx="551820" cy="453214"/>
              </a:xfrm>
              <a:prstGeom prst="rect">
                <a:avLst/>
              </a:prstGeom>
              <a:blipFill>
                <a:blip r:embed="rId15"/>
                <a:stretch>
                  <a:fillRect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359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4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3">
            <a:extLst>
              <a:ext uri="{FF2B5EF4-FFF2-40B4-BE49-F238E27FC236}">
                <a16:creationId xmlns:a16="http://schemas.microsoft.com/office/drawing/2014/main" id="{B6A16184-9887-1E41-A7D0-5B833B396FB7}"/>
              </a:ext>
            </a:extLst>
          </p:cNvPr>
          <p:cNvSpPr txBox="1">
            <a:spLocks noChangeArrowheads="1"/>
          </p:cNvSpPr>
          <p:nvPr/>
        </p:nvSpPr>
        <p:spPr>
          <a:xfrm>
            <a:off x="755576" y="1351206"/>
            <a:ext cx="8208912" cy="84322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>
                <a:solidFill>
                  <a:srgbClr val="0033CC"/>
                </a:solidFill>
                <a:latin typeface="Calibri" panose="020F0502020204030204" pitchFamily="34" charset="0"/>
                <a:ea typeface="American Typewriter" charset="0"/>
                <a:cs typeface="Calibri" panose="020F0502020204030204" pitchFamily="34" charset="0"/>
              </a:rPr>
              <a:t>Proof of Security</a:t>
            </a:r>
            <a:r>
              <a:rPr lang="en-US" sz="2400" dirty="0">
                <a:latin typeface="Calibri" panose="020F0502020204030204" pitchFamily="34" charset="0"/>
                <a:ea typeface="American Typewriter" charset="0"/>
                <a:cs typeface="Calibri" panose="020F0502020204030204" pitchFamily="34" charset="0"/>
              </a:rPr>
              <a:t> (exercise): </a:t>
            </a:r>
            <a:endParaRPr lang="en-US" altLang="en-US" sz="2400" dirty="0">
              <a:latin typeface="Calibri" panose="020F0502020204030204" pitchFamily="34" charset="0"/>
              <a:ea typeface="American Typewriter" charset="0"/>
              <a:cs typeface="Calibri" panose="020F050202020403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2F82922-C5C7-D443-B562-DDB4F5BC8020}"/>
              </a:ext>
            </a:extLst>
          </p:cNvPr>
          <p:cNvSpPr/>
          <p:nvPr/>
        </p:nvSpPr>
        <p:spPr>
          <a:xfrm>
            <a:off x="1547664" y="4339683"/>
            <a:ext cx="864096" cy="79208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63">
            <a:extLst>
              <a:ext uri="{FF2B5EF4-FFF2-40B4-BE49-F238E27FC236}">
                <a16:creationId xmlns:a16="http://schemas.microsoft.com/office/drawing/2014/main" id="{72DEF588-E12C-9342-BD9A-3C1283877B07}"/>
              </a:ext>
            </a:extLst>
          </p:cNvPr>
          <p:cNvSpPr txBox="1">
            <a:spLocks noChangeArrowheads="1"/>
          </p:cNvSpPr>
          <p:nvPr/>
        </p:nvSpPr>
        <p:spPr>
          <a:xfrm>
            <a:off x="1745686" y="4510550"/>
            <a:ext cx="468052" cy="45035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G</a:t>
            </a:r>
            <a:endParaRPr lang="en-US" alt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D9DCC6F-B12D-3B47-B996-594D43EF220D}"/>
              </a:ext>
            </a:extLst>
          </p:cNvPr>
          <p:cNvCxnSpPr>
            <a:cxnSpLocks/>
          </p:cNvCxnSpPr>
          <p:nvPr/>
        </p:nvCxnSpPr>
        <p:spPr>
          <a:xfrm flipH="1">
            <a:off x="845586" y="4699723"/>
            <a:ext cx="702078" cy="0"/>
          </a:xfrm>
          <a:prstGeom prst="line">
            <a:avLst/>
          </a:prstGeom>
          <a:ln w="38100">
            <a:solidFill>
              <a:schemeClr val="tx1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63">
                <a:extLst>
                  <a:ext uri="{FF2B5EF4-FFF2-40B4-BE49-F238E27FC236}">
                    <a16:creationId xmlns:a16="http://schemas.microsoft.com/office/drawing/2014/main" id="{284A2090-F8DC-1C42-A234-A7D4C5AC7A5B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9344" y="4113076"/>
                <a:ext cx="504056" cy="45321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𝑠𝑒𝑒𝑑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altLang="en-US" sz="2400" dirty="0"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10" name="Rectangle 63">
                <a:extLst>
                  <a:ext uri="{FF2B5EF4-FFF2-40B4-BE49-F238E27FC236}">
                    <a16:creationId xmlns:a16="http://schemas.microsoft.com/office/drawing/2014/main" id="{284A2090-F8DC-1C42-A234-A7D4C5AC7A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44" y="4113076"/>
                <a:ext cx="504056" cy="453214"/>
              </a:xfrm>
              <a:prstGeom prst="rect">
                <a:avLst/>
              </a:prstGeom>
              <a:blipFill>
                <a:blip r:embed="rId3"/>
                <a:stretch>
                  <a:fillRect l="-4878" r="-180488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1184D68-A03D-E344-88B2-EB3121593079}"/>
              </a:ext>
            </a:extLst>
          </p:cNvPr>
          <p:cNvCxnSpPr>
            <a:cxnSpLocks/>
          </p:cNvCxnSpPr>
          <p:nvPr/>
        </p:nvCxnSpPr>
        <p:spPr>
          <a:xfrm flipH="1">
            <a:off x="2411760" y="4699723"/>
            <a:ext cx="864096" cy="0"/>
          </a:xfrm>
          <a:prstGeom prst="line">
            <a:avLst/>
          </a:prstGeom>
          <a:ln w="38100">
            <a:solidFill>
              <a:schemeClr val="tx1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63">
                <a:extLst>
                  <a:ext uri="{FF2B5EF4-FFF2-40B4-BE49-F238E27FC236}">
                    <a16:creationId xmlns:a16="http://schemas.microsoft.com/office/drawing/2014/main" id="{085B0AAF-6464-4145-8372-A38DFF747DC3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703802" y="5697252"/>
                <a:ext cx="551820" cy="45321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altLang="en-US" sz="2400" dirty="0"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12" name="Rectangle 63">
                <a:extLst>
                  <a:ext uri="{FF2B5EF4-FFF2-40B4-BE49-F238E27FC236}">
                    <a16:creationId xmlns:a16="http://schemas.microsoft.com/office/drawing/2014/main" id="{085B0AAF-6464-4145-8372-A38DFF747D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3802" y="5697252"/>
                <a:ext cx="551820" cy="453214"/>
              </a:xfrm>
              <a:prstGeom prst="rect">
                <a:avLst/>
              </a:prstGeom>
              <a:blipFill>
                <a:blip r:embed="rId5"/>
                <a:stretch>
                  <a:fillRect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63">
                <a:extLst>
                  <a:ext uri="{FF2B5EF4-FFF2-40B4-BE49-F238E27FC236}">
                    <a16:creationId xmlns:a16="http://schemas.microsoft.com/office/drawing/2014/main" id="{B630E1CB-E827-5D4D-84D7-0237C5524D0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750350" y="3017827"/>
                <a:ext cx="9217024" cy="843221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400" u="sng" dirty="0"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Construction of G’(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en-US" sz="2400" u="sng" dirty="0"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)</a:t>
                </a:r>
              </a:p>
            </p:txBody>
          </p:sp>
        </mc:Choice>
        <mc:Fallback>
          <p:sp>
            <p:nvSpPr>
              <p:cNvPr id="17" name="Rectangle 63">
                <a:extLst>
                  <a:ext uri="{FF2B5EF4-FFF2-40B4-BE49-F238E27FC236}">
                    <a16:creationId xmlns:a16="http://schemas.microsoft.com/office/drawing/2014/main" id="{B630E1CB-E827-5D4D-84D7-0237C5524D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350" y="3017827"/>
                <a:ext cx="9217024" cy="843221"/>
              </a:xfrm>
              <a:prstGeom prst="rect">
                <a:avLst/>
              </a:prstGeom>
              <a:blipFill>
                <a:blip r:embed="rId3"/>
                <a:stretch>
                  <a:fillRect l="-11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63">
            <a:extLst>
              <a:ext uri="{FF2B5EF4-FFF2-40B4-BE49-F238E27FC236}">
                <a16:creationId xmlns:a16="http://schemas.microsoft.com/office/drawing/2014/main" id="{2C2A67AC-99E1-F94C-AA93-F6B4CD355A87}"/>
              </a:ext>
            </a:extLst>
          </p:cNvPr>
          <p:cNvSpPr txBox="1">
            <a:spLocks noChangeArrowheads="1"/>
          </p:cNvSpPr>
          <p:nvPr/>
        </p:nvSpPr>
        <p:spPr>
          <a:xfrm>
            <a:off x="752963" y="1988840"/>
            <a:ext cx="9217024" cy="84322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>
                <a:solidFill>
                  <a:srgbClr val="0033CC"/>
                </a:solidFill>
                <a:latin typeface="Calibri" panose="020F0502020204030204" pitchFamily="34" charset="0"/>
                <a:ea typeface="American Typewriter" charset="0"/>
                <a:cs typeface="Calibri" panose="020F0502020204030204" pitchFamily="34" charset="0"/>
              </a:rPr>
              <a:t>Use next-bit (or previous-bit?) unpredictability!</a:t>
            </a:r>
            <a:endParaRPr lang="en-US" altLang="en-US" sz="2400" b="1" dirty="0">
              <a:solidFill>
                <a:srgbClr val="0033CC"/>
              </a:solidFill>
              <a:latin typeface="Calibri" panose="020F0502020204030204" pitchFamily="34" charset="0"/>
              <a:ea typeface="American Typewriter" charset="0"/>
              <a:cs typeface="Calibri" panose="020F0502020204030204" pitchFamily="34" charset="0"/>
            </a:endParaRPr>
          </a:p>
        </p:txBody>
      </p:sp>
      <p:sp>
        <p:nvSpPr>
          <p:cNvPr id="18" name="Subtitle 1">
            <a:extLst>
              <a:ext uri="{FF2B5EF4-FFF2-40B4-BE49-F238E27FC236}">
                <a16:creationId xmlns:a16="http://schemas.microsoft.com/office/drawing/2014/main" id="{28E2AE6A-257B-1C43-91B2-03F12AA0803A}"/>
              </a:ext>
            </a:extLst>
          </p:cNvPr>
          <p:cNvSpPr txBox="1">
            <a:spLocks/>
          </p:cNvSpPr>
          <p:nvPr/>
        </p:nvSpPr>
        <p:spPr>
          <a:xfrm>
            <a:off x="251520" y="410563"/>
            <a:ext cx="8712968" cy="714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Length extension: One bit to Many bits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63">
                <a:extLst>
                  <a:ext uri="{FF2B5EF4-FFF2-40B4-BE49-F238E27FC236}">
                    <a16:creationId xmlns:a16="http://schemas.microsoft.com/office/drawing/2014/main" id="{54E309EA-DCB9-DE49-BCFD-14514007E0C7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406968" y="4077072"/>
                <a:ext cx="868888" cy="45321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altLang="en-US" sz="2400" dirty="0"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0" name="Rectangle 63">
                <a:extLst>
                  <a:ext uri="{FF2B5EF4-FFF2-40B4-BE49-F238E27FC236}">
                    <a16:creationId xmlns:a16="http://schemas.microsoft.com/office/drawing/2014/main" id="{54E309EA-DCB9-DE49-BCFD-14514007E0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6968" y="4077072"/>
                <a:ext cx="868888" cy="453214"/>
              </a:xfrm>
              <a:prstGeom prst="rect">
                <a:avLst/>
              </a:prstGeom>
              <a:blipFill>
                <a:blip r:embed="rId7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EFBB5FA-D229-874B-AD99-92C4FAAE7F59}"/>
              </a:ext>
            </a:extLst>
          </p:cNvPr>
          <p:cNvCxnSpPr>
            <a:cxnSpLocks/>
            <a:stCxn id="12" idx="0"/>
          </p:cNvCxnSpPr>
          <p:nvPr/>
        </p:nvCxnSpPr>
        <p:spPr>
          <a:xfrm flipH="1" flipV="1">
            <a:off x="1974920" y="5151606"/>
            <a:ext cx="4792" cy="545646"/>
          </a:xfrm>
          <a:prstGeom prst="line">
            <a:avLst/>
          </a:prstGeom>
          <a:ln w="38100">
            <a:solidFill>
              <a:schemeClr val="tx1"/>
            </a:solidFill>
            <a:prstDash val="dash"/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8E1EE58-25A5-044F-B614-F7C8B61CE006}"/>
              </a:ext>
            </a:extLst>
          </p:cNvPr>
          <p:cNvGrpSpPr/>
          <p:nvPr/>
        </p:nvGrpSpPr>
        <p:grpSpPr>
          <a:xfrm>
            <a:off x="3271064" y="4077072"/>
            <a:ext cx="1728192" cy="1999553"/>
            <a:chOff x="3271064" y="4390525"/>
            <a:chExt cx="1728192" cy="1999553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9ECBEBD4-14A9-8047-853F-0DCFBC93C0DD}"/>
                </a:ext>
              </a:extLst>
            </p:cNvPr>
            <p:cNvSpPr/>
            <p:nvPr/>
          </p:nvSpPr>
          <p:spPr>
            <a:xfrm>
              <a:off x="3271064" y="4653136"/>
              <a:ext cx="864096" cy="792088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3">
              <a:extLst>
                <a:ext uri="{FF2B5EF4-FFF2-40B4-BE49-F238E27FC236}">
                  <a16:creationId xmlns:a16="http://schemas.microsoft.com/office/drawing/2014/main" id="{3FF47ABA-B358-414E-AAAB-16387519A875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3469086" y="4824003"/>
              <a:ext cx="468052" cy="450353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400" dirty="0">
                  <a:latin typeface="American Typewriter" charset="0"/>
                  <a:ea typeface="American Typewriter" charset="0"/>
                  <a:cs typeface="American Typewriter" charset="0"/>
                </a:rPr>
                <a:t>G</a:t>
              </a:r>
              <a:endParaRPr lang="en-US" altLang="en-US" sz="2400" dirty="0">
                <a:latin typeface="American Typewriter" charset="0"/>
                <a:ea typeface="American Typewriter" charset="0"/>
                <a:cs typeface="American Typewriter" charset="0"/>
              </a:endParaRP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8521BB7-285D-9A4E-8AE0-B848BD17C1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35160" y="5013176"/>
              <a:ext cx="864096" cy="0"/>
            </a:xfrm>
            <a:prstGeom prst="line">
              <a:avLst/>
            </a:prstGeom>
            <a:ln w="38100">
              <a:solidFill>
                <a:schemeClr val="tx1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63">
                  <a:extLst>
                    <a:ext uri="{FF2B5EF4-FFF2-40B4-BE49-F238E27FC236}">
                      <a16:creationId xmlns:a16="http://schemas.microsoft.com/office/drawing/2014/main" id="{FF30A307-85AE-5446-BFB9-FDA67ADA944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4130368" y="4390525"/>
                  <a:ext cx="868888" cy="453214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altLang="en-US" sz="2400" dirty="0"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21" name="Rectangle 63">
                  <a:extLst>
                    <a:ext uri="{FF2B5EF4-FFF2-40B4-BE49-F238E27FC236}">
                      <a16:creationId xmlns:a16="http://schemas.microsoft.com/office/drawing/2014/main" id="{FF30A307-85AE-5446-BFB9-FDA67ADA944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30368" y="4390525"/>
                  <a:ext cx="868888" cy="453214"/>
                </a:xfrm>
                <a:prstGeom prst="rect">
                  <a:avLst/>
                </a:prstGeom>
                <a:blipFill>
                  <a:blip r:embed="rId8"/>
                  <a:stretch>
                    <a:fillRect b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63">
                  <a:extLst>
                    <a:ext uri="{FF2B5EF4-FFF2-40B4-BE49-F238E27FC236}">
                      <a16:creationId xmlns:a16="http://schemas.microsoft.com/office/drawing/2014/main" id="{8555FCFD-5811-6242-B805-4AA9BCE04B1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3407674" y="5936864"/>
                  <a:ext cx="551820" cy="453214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altLang="en-US" sz="2400" dirty="0"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22" name="Rectangle 63">
                  <a:extLst>
                    <a:ext uri="{FF2B5EF4-FFF2-40B4-BE49-F238E27FC236}">
                      <a16:creationId xmlns:a16="http://schemas.microsoft.com/office/drawing/2014/main" id="{8555FCFD-5811-6242-B805-4AA9BCE04B1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07674" y="5936864"/>
                  <a:ext cx="551820" cy="453214"/>
                </a:xfrm>
                <a:prstGeom prst="rect">
                  <a:avLst/>
                </a:prstGeom>
                <a:blipFill>
                  <a:blip r:embed="rId9"/>
                  <a:stretch>
                    <a:fillRect b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C8F8F8B-1802-2947-A493-F2E18932EAD2}"/>
                </a:ext>
              </a:extLst>
            </p:cNvPr>
            <p:cNvCxnSpPr>
              <a:cxnSpLocks/>
              <a:stCxn id="22" idx="0"/>
            </p:cNvCxnSpPr>
            <p:nvPr/>
          </p:nvCxnSpPr>
          <p:spPr>
            <a:xfrm flipH="1" flipV="1">
              <a:off x="3678792" y="5391218"/>
              <a:ext cx="4792" cy="545646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1F562C0-A8CE-6942-8FE7-A5E5AF3473E7}"/>
              </a:ext>
            </a:extLst>
          </p:cNvPr>
          <p:cNvGrpSpPr/>
          <p:nvPr/>
        </p:nvGrpSpPr>
        <p:grpSpPr>
          <a:xfrm>
            <a:off x="5636218" y="4101347"/>
            <a:ext cx="1728192" cy="1999553"/>
            <a:chOff x="3271064" y="4390525"/>
            <a:chExt cx="1728192" cy="1999553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AB6F6677-FBFD-0F4B-82B1-4A5DFC87BA8E}"/>
                </a:ext>
              </a:extLst>
            </p:cNvPr>
            <p:cNvSpPr/>
            <p:nvPr/>
          </p:nvSpPr>
          <p:spPr>
            <a:xfrm>
              <a:off x="3271064" y="4653136"/>
              <a:ext cx="864096" cy="792088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3">
              <a:extLst>
                <a:ext uri="{FF2B5EF4-FFF2-40B4-BE49-F238E27FC236}">
                  <a16:creationId xmlns:a16="http://schemas.microsoft.com/office/drawing/2014/main" id="{B1A5EE00-4F5C-E945-9A96-C2F5FE037F59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3469086" y="4824003"/>
              <a:ext cx="468052" cy="450353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400" dirty="0">
                  <a:latin typeface="American Typewriter" charset="0"/>
                  <a:ea typeface="American Typewriter" charset="0"/>
                  <a:cs typeface="American Typewriter" charset="0"/>
                </a:rPr>
                <a:t>G</a:t>
              </a:r>
              <a:endParaRPr lang="en-US" altLang="en-US" sz="2400" dirty="0">
                <a:latin typeface="American Typewriter" charset="0"/>
                <a:ea typeface="American Typewriter" charset="0"/>
                <a:cs typeface="American Typewriter" charset="0"/>
              </a:endParaRP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940DB01-EC22-0F47-8303-FD97E03D5D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35160" y="5013176"/>
              <a:ext cx="864096" cy="0"/>
            </a:xfrm>
            <a:prstGeom prst="line">
              <a:avLst/>
            </a:prstGeom>
            <a:ln w="38100">
              <a:solidFill>
                <a:schemeClr val="tx1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63">
                  <a:extLst>
                    <a:ext uri="{FF2B5EF4-FFF2-40B4-BE49-F238E27FC236}">
                      <a16:creationId xmlns:a16="http://schemas.microsoft.com/office/drawing/2014/main" id="{B41C73CC-21C5-4B45-9A9F-3A4424BF953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4130368" y="4390525"/>
                  <a:ext cx="868888" cy="453214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oMath>
                    </m:oMathPara>
                  </a14:m>
                  <a:endParaRPr lang="en-US" altLang="en-US" sz="2400" dirty="0"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28" name="Rectangle 63">
                  <a:extLst>
                    <a:ext uri="{FF2B5EF4-FFF2-40B4-BE49-F238E27FC236}">
                      <a16:creationId xmlns:a16="http://schemas.microsoft.com/office/drawing/2014/main" id="{B41C73CC-21C5-4B45-9A9F-3A4424BF953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30368" y="4390525"/>
                  <a:ext cx="868888" cy="453214"/>
                </a:xfrm>
                <a:prstGeom prst="rect">
                  <a:avLst/>
                </a:prstGeom>
                <a:blipFill>
                  <a:blip r:embed="rId10"/>
                  <a:stretch>
                    <a:fillRect b="-2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63">
                  <a:extLst>
                    <a:ext uri="{FF2B5EF4-FFF2-40B4-BE49-F238E27FC236}">
                      <a16:creationId xmlns:a16="http://schemas.microsoft.com/office/drawing/2014/main" id="{AB755D2B-5623-2044-A388-13B394C1EA4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3407674" y="5936864"/>
                  <a:ext cx="551820" cy="453214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oMath>
                    </m:oMathPara>
                  </a14:m>
                  <a:endParaRPr lang="en-US" altLang="en-US" sz="2400" dirty="0"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29" name="Rectangle 63">
                  <a:extLst>
                    <a:ext uri="{FF2B5EF4-FFF2-40B4-BE49-F238E27FC236}">
                      <a16:creationId xmlns:a16="http://schemas.microsoft.com/office/drawing/2014/main" id="{AB755D2B-5623-2044-A388-13B394C1EA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07674" y="5936864"/>
                  <a:ext cx="551820" cy="453214"/>
                </a:xfrm>
                <a:prstGeom prst="rect">
                  <a:avLst/>
                </a:prstGeom>
                <a:blipFill>
                  <a:blip r:embed="rId11"/>
                  <a:stretch>
                    <a:fillRect l="-2222" r="-31111" b="-27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839A2CD-D51C-4C43-9565-56C52E02D413}"/>
                </a:ext>
              </a:extLst>
            </p:cNvPr>
            <p:cNvCxnSpPr>
              <a:cxnSpLocks/>
              <a:stCxn id="29" idx="0"/>
            </p:cNvCxnSpPr>
            <p:nvPr/>
          </p:nvCxnSpPr>
          <p:spPr>
            <a:xfrm flipH="1" flipV="1">
              <a:off x="3678792" y="5391218"/>
              <a:ext cx="4792" cy="545646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63">
                <a:extLst>
                  <a:ext uri="{FF2B5EF4-FFF2-40B4-BE49-F238E27FC236}">
                    <a16:creationId xmlns:a16="http://schemas.microsoft.com/office/drawing/2014/main" id="{81391D60-8035-BD43-A12C-BFA6A8A269F0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4258413" y="4265476"/>
                <a:ext cx="2017424" cy="695427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altLang="en-US" sz="2400" dirty="0"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31" name="Rectangle 63">
                <a:extLst>
                  <a:ext uri="{FF2B5EF4-FFF2-40B4-BE49-F238E27FC236}">
                    <a16:creationId xmlns:a16="http://schemas.microsoft.com/office/drawing/2014/main" id="{81391D60-8035-BD43-A12C-BFA6A8A269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8413" y="4265476"/>
                <a:ext cx="2017424" cy="69542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63">
                <a:extLst>
                  <a:ext uri="{FF2B5EF4-FFF2-40B4-BE49-F238E27FC236}">
                    <a16:creationId xmlns:a16="http://schemas.microsoft.com/office/drawing/2014/main" id="{EC39C9CD-5F84-FC4D-984A-1FB6836CD497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4313935" y="3118795"/>
                <a:ext cx="5480996" cy="695427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altLang="en-US" sz="2400" dirty="0">
                    <a:latin typeface="American Typewriter" charset="0"/>
                    <a:ea typeface="American Typewriter" charset="0"/>
                    <a:cs typeface="American Typewriter" charset="0"/>
                  </a:rPr>
                  <a:t>Output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en-US" sz="2400" dirty="0"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32" name="Rectangle 63">
                <a:extLst>
                  <a:ext uri="{FF2B5EF4-FFF2-40B4-BE49-F238E27FC236}">
                    <a16:creationId xmlns:a16="http://schemas.microsoft.com/office/drawing/2014/main" id="{EC39C9CD-5F84-FC4D-984A-1FB6836CD4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3935" y="3118795"/>
                <a:ext cx="5480996" cy="695427"/>
              </a:xfrm>
              <a:prstGeom prst="rect">
                <a:avLst/>
              </a:prstGeom>
              <a:blipFill>
                <a:blip r:embed="rId13"/>
                <a:stretch>
                  <a:fillRect l="-1617"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3">
            <a:extLst>
              <a:ext uri="{FF2B5EF4-FFF2-40B4-BE49-F238E27FC236}">
                <a16:creationId xmlns:a16="http://schemas.microsoft.com/office/drawing/2014/main" id="{CCB397F6-4708-7B4F-8428-A0ED136AE3A2}"/>
              </a:ext>
            </a:extLst>
          </p:cNvPr>
          <p:cNvGrpSpPr/>
          <p:nvPr/>
        </p:nvGrpSpPr>
        <p:grpSpPr>
          <a:xfrm>
            <a:off x="7340055" y="4315631"/>
            <a:ext cx="864096" cy="1736942"/>
            <a:chOff x="3271064" y="4653136"/>
            <a:chExt cx="864096" cy="1736942"/>
          </a:xfrm>
        </p:grpSpPr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02C16391-DA6A-1149-954D-737493F9328B}"/>
                </a:ext>
              </a:extLst>
            </p:cNvPr>
            <p:cNvSpPr/>
            <p:nvPr/>
          </p:nvSpPr>
          <p:spPr>
            <a:xfrm>
              <a:off x="3271064" y="4653136"/>
              <a:ext cx="864096" cy="792088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63">
              <a:extLst>
                <a:ext uri="{FF2B5EF4-FFF2-40B4-BE49-F238E27FC236}">
                  <a16:creationId xmlns:a16="http://schemas.microsoft.com/office/drawing/2014/main" id="{87E5AE72-8B9D-024F-A774-45F1F51F2780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3469086" y="4824003"/>
              <a:ext cx="468052" cy="450353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400" dirty="0">
                  <a:latin typeface="American Typewriter" charset="0"/>
                  <a:ea typeface="American Typewriter" charset="0"/>
                  <a:cs typeface="American Typewriter" charset="0"/>
                </a:rPr>
                <a:t>G</a:t>
              </a:r>
              <a:endParaRPr lang="en-US" altLang="en-US" sz="2400" dirty="0">
                <a:latin typeface="American Typewriter" charset="0"/>
                <a:ea typeface="American Typewriter" charset="0"/>
                <a:cs typeface="American Typewriter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63">
                  <a:extLst>
                    <a:ext uri="{FF2B5EF4-FFF2-40B4-BE49-F238E27FC236}">
                      <a16:creationId xmlns:a16="http://schemas.microsoft.com/office/drawing/2014/main" id="{EF6C3B42-CA5B-4E48-8D5F-4BD68A54E2D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3407674" y="5936864"/>
                  <a:ext cx="551820" cy="453214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oMath>
                    </m:oMathPara>
                  </a14:m>
                  <a:endParaRPr lang="en-US" altLang="en-US" sz="2400" dirty="0"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37" name="Rectangle 63">
                  <a:extLst>
                    <a:ext uri="{FF2B5EF4-FFF2-40B4-BE49-F238E27FC236}">
                      <a16:creationId xmlns:a16="http://schemas.microsoft.com/office/drawing/2014/main" id="{EF6C3B42-CA5B-4E48-8D5F-4BD68A54E2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07674" y="5936864"/>
                  <a:ext cx="551820" cy="453214"/>
                </a:xfrm>
                <a:prstGeom prst="rect">
                  <a:avLst/>
                </a:prstGeom>
                <a:blipFill>
                  <a:blip r:embed="rId14"/>
                  <a:stretch>
                    <a:fillRect b="-27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CB5B320-D3FD-0746-A2A9-3FB57FC48742}"/>
                </a:ext>
              </a:extLst>
            </p:cNvPr>
            <p:cNvCxnSpPr>
              <a:cxnSpLocks/>
              <a:stCxn id="37" idx="0"/>
            </p:cNvCxnSpPr>
            <p:nvPr/>
          </p:nvCxnSpPr>
          <p:spPr>
            <a:xfrm flipH="1" flipV="1">
              <a:off x="3678792" y="5391218"/>
              <a:ext cx="4792" cy="545646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D0B588D-056E-D844-8802-940FAF54B80E}"/>
              </a:ext>
            </a:extLst>
          </p:cNvPr>
          <p:cNvCxnSpPr>
            <a:cxnSpLocks/>
          </p:cNvCxnSpPr>
          <p:nvPr/>
        </p:nvCxnSpPr>
        <p:spPr>
          <a:xfrm flipH="1">
            <a:off x="8227123" y="4702812"/>
            <a:ext cx="645753" cy="1"/>
          </a:xfrm>
          <a:prstGeom prst="line">
            <a:avLst/>
          </a:prstGeom>
          <a:ln w="38100">
            <a:solidFill>
              <a:schemeClr val="tx1"/>
            </a:solidFill>
            <a:prstDash val="dash"/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63">
                <a:extLst>
                  <a:ext uri="{FF2B5EF4-FFF2-40B4-BE49-F238E27FC236}">
                    <a16:creationId xmlns:a16="http://schemas.microsoft.com/office/drawing/2014/main" id="{056C58D6-9467-F549-8BA8-B3FA202E22B7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8357366" y="4113076"/>
                <a:ext cx="551820" cy="45321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altLang="en-US" sz="2400" dirty="0"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40" name="Rectangle 63">
                <a:extLst>
                  <a:ext uri="{FF2B5EF4-FFF2-40B4-BE49-F238E27FC236}">
                    <a16:creationId xmlns:a16="http://schemas.microsoft.com/office/drawing/2014/main" id="{056C58D6-9467-F549-8BA8-B3FA202E22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7366" y="4113076"/>
                <a:ext cx="551820" cy="453214"/>
              </a:xfrm>
              <a:prstGeom prst="rect">
                <a:avLst/>
              </a:prstGeom>
              <a:blipFill>
                <a:blip r:embed="rId15"/>
                <a:stretch>
                  <a:fillRect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2011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">
            <a:extLst>
              <a:ext uri="{FF2B5EF4-FFF2-40B4-BE49-F238E27FC236}">
                <a16:creationId xmlns:a16="http://schemas.microsoft.com/office/drawing/2014/main" id="{9A52EA5F-2F59-1F42-ACBE-B4D3246BF4A2}"/>
              </a:ext>
            </a:extLst>
          </p:cNvPr>
          <p:cNvSpPr txBox="1">
            <a:spLocks/>
          </p:cNvSpPr>
          <p:nvPr/>
        </p:nvSpPr>
        <p:spPr>
          <a:xfrm>
            <a:off x="251520" y="410563"/>
            <a:ext cx="8712968" cy="714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Stateful Encryption for Many Messages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715CD4D-9956-104C-A48F-ED56D3E67742}"/>
              </a:ext>
            </a:extLst>
          </p:cNvPr>
          <p:cNvCxnSpPr>
            <a:cxnSpLocks/>
          </p:cNvCxnSpPr>
          <p:nvPr/>
        </p:nvCxnSpPr>
        <p:spPr>
          <a:xfrm flipH="1">
            <a:off x="2939988" y="2540204"/>
            <a:ext cx="3384376" cy="0"/>
          </a:xfrm>
          <a:prstGeom prst="line">
            <a:avLst/>
          </a:prstGeom>
          <a:ln w="38100">
            <a:solidFill>
              <a:schemeClr val="tx1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C5BE951-5101-DB41-8F2B-ACA3AA3D08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5" t="-2132" r="10483" b="58956"/>
          <a:stretch/>
        </p:blipFill>
        <p:spPr>
          <a:xfrm>
            <a:off x="1560984" y="2275915"/>
            <a:ext cx="864096" cy="7069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A8306D3-8D92-C446-A416-0B2BCE88EE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614" b="59366"/>
          <a:stretch/>
        </p:blipFill>
        <p:spPr>
          <a:xfrm>
            <a:off x="6612396" y="2204864"/>
            <a:ext cx="648072" cy="670672"/>
          </a:xfrm>
          <a:prstGeom prst="rect">
            <a:avLst/>
          </a:prstGeom>
        </p:spPr>
      </p:pic>
      <p:sp>
        <p:nvSpPr>
          <p:cNvPr id="16" name="Rectangle 63">
            <a:extLst>
              <a:ext uri="{FF2B5EF4-FFF2-40B4-BE49-F238E27FC236}">
                <a16:creationId xmlns:a16="http://schemas.microsoft.com/office/drawing/2014/main" id="{B2122BBE-955C-9E45-AF8D-A47439731897}"/>
              </a:ext>
            </a:extLst>
          </p:cNvPr>
          <p:cNvSpPr txBox="1">
            <a:spLocks noChangeArrowheads="1"/>
          </p:cNvSpPr>
          <p:nvPr/>
        </p:nvSpPr>
        <p:spPr>
          <a:xfrm>
            <a:off x="1187624" y="3039690"/>
            <a:ext cx="1656184" cy="378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charset="0"/>
                <a:ea typeface="American Typewriter" charset="0"/>
                <a:cs typeface="American Typewriter" charset="0"/>
              </a:rPr>
              <a:t>Alice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17" name="Rectangle 63">
            <a:extLst>
              <a:ext uri="{FF2B5EF4-FFF2-40B4-BE49-F238E27FC236}">
                <a16:creationId xmlns:a16="http://schemas.microsoft.com/office/drawing/2014/main" id="{CB32C4BB-A30A-6E4A-BF24-E298D9332E04}"/>
              </a:ext>
            </a:extLst>
          </p:cNvPr>
          <p:cNvSpPr txBox="1">
            <a:spLocks noChangeArrowheads="1"/>
          </p:cNvSpPr>
          <p:nvPr/>
        </p:nvSpPr>
        <p:spPr>
          <a:xfrm>
            <a:off x="6084168" y="2971800"/>
            <a:ext cx="1656184" cy="378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charset="0"/>
                <a:ea typeface="American Typewriter" charset="0"/>
                <a:cs typeface="American Typewriter" charset="0"/>
              </a:rPr>
              <a:t>Bob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18" name="Rectangular Callout 17">
            <a:extLst>
              <a:ext uri="{FF2B5EF4-FFF2-40B4-BE49-F238E27FC236}">
                <a16:creationId xmlns:a16="http://schemas.microsoft.com/office/drawing/2014/main" id="{10BDD23C-1DE6-F249-8EC9-6AF73D283628}"/>
              </a:ext>
            </a:extLst>
          </p:cNvPr>
          <p:cNvSpPr/>
          <p:nvPr/>
        </p:nvSpPr>
        <p:spPr>
          <a:xfrm>
            <a:off x="823755" y="1596081"/>
            <a:ext cx="1278269" cy="486136"/>
          </a:xfrm>
          <a:prstGeom prst="wedgeRectCallout">
            <a:avLst>
              <a:gd name="adj1" fmla="val 24265"/>
              <a:gd name="adj2" fmla="val 8591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1-bit 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63">
                <a:extLst>
                  <a:ext uri="{FF2B5EF4-FFF2-40B4-BE49-F238E27FC236}">
                    <a16:creationId xmlns:a16="http://schemas.microsoft.com/office/drawing/2014/main" id="{4B110931-711D-FF47-9F40-A622409C772D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01824" y="3411001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Initial </a:t>
                </a:r>
                <a:r>
                  <a:rPr lang="en-US" sz="2000" dirty="0" err="1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sta</a:t>
                </a: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19" name="Rectangle 63">
                <a:extLst>
                  <a:ext uri="{FF2B5EF4-FFF2-40B4-BE49-F238E27FC236}">
                    <a16:creationId xmlns:a16="http://schemas.microsoft.com/office/drawing/2014/main" id="{4B110931-711D-FF47-9F40-A622409C77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824" y="3411001"/>
                <a:ext cx="2850976" cy="378039"/>
              </a:xfrm>
              <a:prstGeom prst="rect">
                <a:avLst/>
              </a:prstGeom>
              <a:blipFill>
                <a:blip r:embed="rId4"/>
                <a:stretch>
                  <a:fillRect t="-9677" b="-290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B0DD2D7A-7866-B042-9B06-592FE1B03992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715000" y="3411000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Initial </a:t>
                </a:r>
                <a:r>
                  <a:rPr lang="en-US" sz="2000" dirty="0" err="1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sta</a:t>
                </a: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B0DD2D7A-7866-B042-9B06-592FE1B039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3411000"/>
                <a:ext cx="2850976" cy="378039"/>
              </a:xfrm>
              <a:prstGeom prst="rect">
                <a:avLst/>
              </a:prstGeom>
              <a:blipFill>
                <a:blip r:embed="rId5"/>
                <a:stretch>
                  <a:fillRect t="-9677" b="-290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3" name="Group 52">
            <a:extLst>
              <a:ext uri="{FF2B5EF4-FFF2-40B4-BE49-F238E27FC236}">
                <a16:creationId xmlns:a16="http://schemas.microsoft.com/office/drawing/2014/main" id="{538A94DA-0FD1-1A45-A76F-E5B326EA599D}"/>
              </a:ext>
            </a:extLst>
          </p:cNvPr>
          <p:cNvGrpSpPr/>
          <p:nvPr/>
        </p:nvGrpSpPr>
        <p:grpSpPr>
          <a:xfrm>
            <a:off x="-457200" y="4343400"/>
            <a:ext cx="9906000" cy="2368051"/>
            <a:chOff x="-152400" y="4343400"/>
            <a:chExt cx="9906000" cy="2368051"/>
          </a:xfrm>
        </p:grpSpPr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243F9554-6E26-A347-9987-F4076A1C335B}"/>
                </a:ext>
              </a:extLst>
            </p:cNvPr>
            <p:cNvSpPr/>
            <p:nvPr/>
          </p:nvSpPr>
          <p:spPr>
            <a:xfrm>
              <a:off x="1525833" y="4900668"/>
              <a:ext cx="864096" cy="792088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3">
              <a:extLst>
                <a:ext uri="{FF2B5EF4-FFF2-40B4-BE49-F238E27FC236}">
                  <a16:creationId xmlns:a16="http://schemas.microsoft.com/office/drawing/2014/main" id="{15886F2E-D3CC-EC4E-AA41-33D05D40D72A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1723855" y="5071535"/>
              <a:ext cx="468052" cy="450353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400" dirty="0">
                  <a:latin typeface="American Typewriter" charset="0"/>
                  <a:ea typeface="American Typewriter" charset="0"/>
                  <a:cs typeface="American Typewriter" charset="0"/>
                </a:rPr>
                <a:t>G</a:t>
              </a:r>
              <a:endParaRPr lang="en-US" altLang="en-US" sz="2400" dirty="0">
                <a:latin typeface="American Typewriter" charset="0"/>
                <a:ea typeface="American Typewriter" charset="0"/>
                <a:cs typeface="American Typewriter" charset="0"/>
              </a:endParaRP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9A02AFE-542D-854A-8707-2484EEEFA9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3755" y="5260708"/>
              <a:ext cx="702078" cy="0"/>
            </a:xfrm>
            <a:prstGeom prst="line">
              <a:avLst/>
            </a:prstGeom>
            <a:ln w="38100">
              <a:solidFill>
                <a:schemeClr val="tx1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63">
                  <a:extLst>
                    <a:ext uri="{FF2B5EF4-FFF2-40B4-BE49-F238E27FC236}">
                      <a16:creationId xmlns:a16="http://schemas.microsoft.com/office/drawing/2014/main" id="{916A165E-9336-1E40-838D-766E42488AE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908873" y="4679944"/>
                  <a:ext cx="504056" cy="453214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altLang="en-US" sz="2400" dirty="0"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25" name="Rectangle 63">
                  <a:extLst>
                    <a:ext uri="{FF2B5EF4-FFF2-40B4-BE49-F238E27FC236}">
                      <a16:creationId xmlns:a16="http://schemas.microsoft.com/office/drawing/2014/main" id="{916A165E-9336-1E40-838D-766E42488AE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8873" y="4679944"/>
                  <a:ext cx="504056" cy="453214"/>
                </a:xfrm>
                <a:prstGeom prst="rect">
                  <a:avLst/>
                </a:prstGeom>
                <a:blipFill>
                  <a:blip r:embed="rId6"/>
                  <a:stretch>
                    <a:fillRect b="-27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F19062A-2D4B-A849-813A-0F37CA4F66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89929" y="5260708"/>
              <a:ext cx="550059" cy="0"/>
            </a:xfrm>
            <a:prstGeom prst="line">
              <a:avLst/>
            </a:prstGeom>
            <a:ln w="38100">
              <a:solidFill>
                <a:schemeClr val="tx1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63">
                  <a:extLst>
                    <a:ext uri="{FF2B5EF4-FFF2-40B4-BE49-F238E27FC236}">
                      <a16:creationId xmlns:a16="http://schemas.microsoft.com/office/drawing/2014/main" id="{B3EDEB76-1782-6F49-8936-EA73D56F647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1681971" y="6258237"/>
                  <a:ext cx="551820" cy="453214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altLang="en-US" sz="2400" dirty="0"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27" name="Rectangle 63">
                  <a:extLst>
                    <a:ext uri="{FF2B5EF4-FFF2-40B4-BE49-F238E27FC236}">
                      <a16:creationId xmlns:a16="http://schemas.microsoft.com/office/drawing/2014/main" id="{B3EDEB76-1782-6F49-8936-EA73D56F647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81971" y="6258237"/>
                  <a:ext cx="551820" cy="453214"/>
                </a:xfrm>
                <a:prstGeom prst="rect">
                  <a:avLst/>
                </a:prstGeom>
                <a:blipFill>
                  <a:blip r:embed="rId7"/>
                  <a:stretch>
                    <a:fillRect b="-27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63">
                  <a:extLst>
                    <a:ext uri="{FF2B5EF4-FFF2-40B4-BE49-F238E27FC236}">
                      <a16:creationId xmlns:a16="http://schemas.microsoft.com/office/drawing/2014/main" id="{3DB61C34-BFA1-EF4D-8B1A-199921AF69D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2255312" y="4638057"/>
                  <a:ext cx="868888" cy="453214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altLang="en-US" sz="2400" dirty="0"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28" name="Rectangle 63">
                  <a:extLst>
                    <a:ext uri="{FF2B5EF4-FFF2-40B4-BE49-F238E27FC236}">
                      <a16:creationId xmlns:a16="http://schemas.microsoft.com/office/drawing/2014/main" id="{3DB61C34-BFA1-EF4D-8B1A-199921AF69D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5312" y="4638057"/>
                  <a:ext cx="868888" cy="453214"/>
                </a:xfrm>
                <a:prstGeom prst="rect">
                  <a:avLst/>
                </a:prstGeom>
                <a:blipFill>
                  <a:blip r:embed="rId8"/>
                  <a:stretch>
                    <a:fillRect b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CD5849E-7899-4947-87BC-29C2E792CAF5}"/>
                </a:ext>
              </a:extLst>
            </p:cNvPr>
            <p:cNvCxnSpPr>
              <a:cxnSpLocks/>
              <a:stCxn id="27" idx="0"/>
            </p:cNvCxnSpPr>
            <p:nvPr/>
          </p:nvCxnSpPr>
          <p:spPr>
            <a:xfrm flipH="1" flipV="1">
              <a:off x="1953089" y="5712591"/>
              <a:ext cx="4792" cy="545646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1A02F1A-980C-994B-841E-C5E4DD6678B9}"/>
                </a:ext>
              </a:extLst>
            </p:cNvPr>
            <p:cNvGrpSpPr/>
            <p:nvPr/>
          </p:nvGrpSpPr>
          <p:grpSpPr>
            <a:xfrm>
              <a:off x="2971800" y="4638057"/>
              <a:ext cx="1676400" cy="1999553"/>
              <a:chOff x="2993631" y="4390525"/>
              <a:chExt cx="1676400" cy="1999553"/>
            </a:xfrm>
          </p:grpSpPr>
          <p:sp>
            <p:nvSpPr>
              <p:cNvPr id="31" name="Rounded Rectangle 30">
                <a:extLst>
                  <a:ext uri="{FF2B5EF4-FFF2-40B4-BE49-F238E27FC236}">
                    <a16:creationId xmlns:a16="http://schemas.microsoft.com/office/drawing/2014/main" id="{690B99AF-390E-454B-A842-0D8D9219EE33}"/>
                  </a:ext>
                </a:extLst>
              </p:cNvPr>
              <p:cNvSpPr/>
              <p:nvPr/>
            </p:nvSpPr>
            <p:spPr>
              <a:xfrm>
                <a:off x="2993631" y="4653136"/>
                <a:ext cx="864096" cy="792088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63">
                <a:extLst>
                  <a:ext uri="{FF2B5EF4-FFF2-40B4-BE49-F238E27FC236}">
                    <a16:creationId xmlns:a16="http://schemas.microsoft.com/office/drawing/2014/main" id="{9E34DA18-6430-9549-84F6-DEEB94A2A722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191653" y="4824003"/>
                <a:ext cx="468052" cy="450353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400" dirty="0">
                    <a:latin typeface="American Typewriter" charset="0"/>
                    <a:ea typeface="American Typewriter" charset="0"/>
                    <a:cs typeface="American Typewriter" charset="0"/>
                  </a:rPr>
                  <a:t>G</a:t>
                </a:r>
                <a:endParaRPr lang="en-US" altLang="en-US" sz="2400" dirty="0"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9B3E1F57-24F2-8F46-9557-77AC976F9D5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882135" y="5013176"/>
                <a:ext cx="611071" cy="0"/>
              </a:xfrm>
              <a:prstGeom prst="line">
                <a:avLst/>
              </a:prstGeom>
              <a:ln w="38100">
                <a:solidFill>
                  <a:schemeClr val="tx1"/>
                </a:solidFill>
                <a:head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Rectangle 63">
                    <a:extLst>
                      <a:ext uri="{FF2B5EF4-FFF2-40B4-BE49-F238E27FC236}">
                        <a16:creationId xmlns:a16="http://schemas.microsoft.com/office/drawing/2014/main" id="{A853D579-6F87-2A43-837F-817F4F8EEB5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3801143" y="4390525"/>
                    <a:ext cx="868888" cy="453214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l"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altLang="en-US" sz="2400" dirty="0"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34" name="Rectangle 63">
                    <a:extLst>
                      <a:ext uri="{FF2B5EF4-FFF2-40B4-BE49-F238E27FC236}">
                        <a16:creationId xmlns:a16="http://schemas.microsoft.com/office/drawing/2014/main" id="{A853D579-6F87-2A43-837F-817F4F8EEB5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01143" y="4390525"/>
                    <a:ext cx="868888" cy="453214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b="-555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Rectangle 63">
                    <a:extLst>
                      <a:ext uri="{FF2B5EF4-FFF2-40B4-BE49-F238E27FC236}">
                        <a16:creationId xmlns:a16="http://schemas.microsoft.com/office/drawing/2014/main" id="{85F6D91E-D7BC-1C4C-9BBE-07DBD179FBB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3130241" y="5936864"/>
                    <a:ext cx="551820" cy="453214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l"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altLang="en-US" sz="2400" dirty="0"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35" name="Rectangle 63">
                    <a:extLst>
                      <a:ext uri="{FF2B5EF4-FFF2-40B4-BE49-F238E27FC236}">
                        <a16:creationId xmlns:a16="http://schemas.microsoft.com/office/drawing/2014/main" id="{85F6D91E-D7BC-1C4C-9BBE-07DBD179FBB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30241" y="5936864"/>
                    <a:ext cx="551820" cy="453214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b="-555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09964D6C-2BEA-1E40-BF92-4E159D5DEF25}"/>
                  </a:ext>
                </a:extLst>
              </p:cNvPr>
              <p:cNvCxnSpPr>
                <a:cxnSpLocks/>
                <a:stCxn id="35" idx="0"/>
              </p:cNvCxnSpPr>
              <p:nvPr/>
            </p:nvCxnSpPr>
            <p:spPr>
              <a:xfrm flipH="1" flipV="1">
                <a:off x="3401359" y="5391218"/>
                <a:ext cx="4792" cy="545646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dash"/>
                <a:head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11B1EC80-9EFB-3A44-ACC2-405C49D838BC}"/>
                </a:ext>
              </a:extLst>
            </p:cNvPr>
            <p:cNvGrpSpPr/>
            <p:nvPr/>
          </p:nvGrpSpPr>
          <p:grpSpPr>
            <a:xfrm>
              <a:off x="4495800" y="4662332"/>
              <a:ext cx="1630888" cy="1999553"/>
              <a:chOff x="2152477" y="4390525"/>
              <a:chExt cx="1630888" cy="1999553"/>
            </a:xfrm>
          </p:grpSpPr>
          <p:sp>
            <p:nvSpPr>
              <p:cNvPr id="38" name="Rounded Rectangle 37">
                <a:extLst>
                  <a:ext uri="{FF2B5EF4-FFF2-40B4-BE49-F238E27FC236}">
                    <a16:creationId xmlns:a16="http://schemas.microsoft.com/office/drawing/2014/main" id="{5741281F-6D95-5940-8DE0-9423F900ABBA}"/>
                  </a:ext>
                </a:extLst>
              </p:cNvPr>
              <p:cNvSpPr/>
              <p:nvPr/>
            </p:nvSpPr>
            <p:spPr>
              <a:xfrm>
                <a:off x="2152477" y="4653136"/>
                <a:ext cx="864096" cy="792088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63">
                <a:extLst>
                  <a:ext uri="{FF2B5EF4-FFF2-40B4-BE49-F238E27FC236}">
                    <a16:creationId xmlns:a16="http://schemas.microsoft.com/office/drawing/2014/main" id="{20947B11-732E-D643-9F01-3F14BFF535AC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381077" y="4824003"/>
                <a:ext cx="468052" cy="450353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400" dirty="0">
                    <a:latin typeface="American Typewriter" charset="0"/>
                    <a:ea typeface="American Typewriter" charset="0"/>
                    <a:cs typeface="American Typewriter" charset="0"/>
                  </a:rPr>
                  <a:t>G</a:t>
                </a:r>
                <a:endParaRPr lang="en-US" altLang="en-US" sz="2400" dirty="0"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2C49B052-9165-334A-A8C5-4FB0B3AE8AC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40606" y="5006425"/>
                <a:ext cx="700239" cy="0"/>
              </a:xfrm>
              <a:prstGeom prst="line">
                <a:avLst/>
              </a:prstGeom>
              <a:ln w="38100">
                <a:solidFill>
                  <a:schemeClr val="tx1"/>
                </a:solidFill>
                <a:head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Rectangle 63">
                    <a:extLst>
                      <a:ext uri="{FF2B5EF4-FFF2-40B4-BE49-F238E27FC236}">
                        <a16:creationId xmlns:a16="http://schemas.microsoft.com/office/drawing/2014/main" id="{1E0E9409-8264-9645-8F44-EA8F03FEFB4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914477" y="4390525"/>
                    <a:ext cx="868888" cy="453214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l"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altLang="en-US" sz="2400" dirty="0"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41" name="Rectangle 63">
                    <a:extLst>
                      <a:ext uri="{FF2B5EF4-FFF2-40B4-BE49-F238E27FC236}">
                        <a16:creationId xmlns:a16="http://schemas.microsoft.com/office/drawing/2014/main" id="{1E0E9409-8264-9645-8F44-EA8F03FEFB4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14477" y="4390525"/>
                    <a:ext cx="868888" cy="453214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b="-555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Rectangle 63">
                    <a:extLst>
                      <a:ext uri="{FF2B5EF4-FFF2-40B4-BE49-F238E27FC236}">
                        <a16:creationId xmlns:a16="http://schemas.microsoft.com/office/drawing/2014/main" id="{82D351A0-1461-5948-A15D-EFA8B72C5C4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289087" y="5936864"/>
                    <a:ext cx="551820" cy="453214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l"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altLang="en-US" sz="2400" dirty="0"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42" name="Rectangle 63">
                    <a:extLst>
                      <a:ext uri="{FF2B5EF4-FFF2-40B4-BE49-F238E27FC236}">
                        <a16:creationId xmlns:a16="http://schemas.microsoft.com/office/drawing/2014/main" id="{82D351A0-1461-5948-A15D-EFA8B72C5C4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89087" y="5936864"/>
                    <a:ext cx="551820" cy="453214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b="-540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1CFBD5D6-31C5-6D4F-A543-04ACC6FC4469}"/>
                  </a:ext>
                </a:extLst>
              </p:cNvPr>
              <p:cNvCxnSpPr>
                <a:cxnSpLocks/>
                <a:stCxn id="42" idx="0"/>
              </p:cNvCxnSpPr>
              <p:nvPr/>
            </p:nvCxnSpPr>
            <p:spPr>
              <a:xfrm flipH="1" flipV="1">
                <a:off x="2560205" y="5391218"/>
                <a:ext cx="4792" cy="545646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dash"/>
                <a:head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E430583E-DDBE-ED4F-934F-D514412FD73D}"/>
                </a:ext>
              </a:extLst>
            </p:cNvPr>
            <p:cNvGrpSpPr/>
            <p:nvPr/>
          </p:nvGrpSpPr>
          <p:grpSpPr>
            <a:xfrm>
              <a:off x="6070104" y="4876616"/>
              <a:ext cx="864096" cy="1736942"/>
              <a:chOff x="2022944" y="4653136"/>
              <a:chExt cx="864096" cy="1736942"/>
            </a:xfrm>
          </p:grpSpPr>
          <p:sp>
            <p:nvSpPr>
              <p:cNvPr id="46" name="Rounded Rectangle 45">
                <a:extLst>
                  <a:ext uri="{FF2B5EF4-FFF2-40B4-BE49-F238E27FC236}">
                    <a16:creationId xmlns:a16="http://schemas.microsoft.com/office/drawing/2014/main" id="{9AF2A23A-443E-BB46-B0B8-553D5153DFDB}"/>
                  </a:ext>
                </a:extLst>
              </p:cNvPr>
              <p:cNvSpPr/>
              <p:nvPr/>
            </p:nvSpPr>
            <p:spPr>
              <a:xfrm>
                <a:off x="2022944" y="4653136"/>
                <a:ext cx="864096" cy="792088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Rectangle 63">
                <a:extLst>
                  <a:ext uri="{FF2B5EF4-FFF2-40B4-BE49-F238E27FC236}">
                    <a16:creationId xmlns:a16="http://schemas.microsoft.com/office/drawing/2014/main" id="{3C514F51-A58A-E943-B154-83299EA58922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220966" y="4824003"/>
                <a:ext cx="468052" cy="450353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400" dirty="0">
                    <a:latin typeface="American Typewriter" charset="0"/>
                    <a:ea typeface="American Typewriter" charset="0"/>
                    <a:cs typeface="American Typewriter" charset="0"/>
                  </a:rPr>
                  <a:t>G</a:t>
                </a:r>
                <a:endParaRPr lang="en-US" altLang="en-US" sz="2400" dirty="0"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Rectangle 63">
                    <a:extLst>
                      <a:ext uri="{FF2B5EF4-FFF2-40B4-BE49-F238E27FC236}">
                        <a16:creationId xmlns:a16="http://schemas.microsoft.com/office/drawing/2014/main" id="{A1DF7D7A-A86E-A245-BD35-03F9BF672C6C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159554" y="5936864"/>
                    <a:ext cx="551820" cy="453214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l"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en-US" altLang="en-US" sz="2400" dirty="0"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48" name="Rectangle 63">
                    <a:extLst>
                      <a:ext uri="{FF2B5EF4-FFF2-40B4-BE49-F238E27FC236}">
                        <a16:creationId xmlns:a16="http://schemas.microsoft.com/office/drawing/2014/main" id="{A1DF7D7A-A86E-A245-BD35-03F9BF672C6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59554" y="5936864"/>
                    <a:ext cx="551820" cy="453214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b="-555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B8FF042C-B187-1441-A650-8FE51CFB398F}"/>
                  </a:ext>
                </a:extLst>
              </p:cNvPr>
              <p:cNvCxnSpPr>
                <a:cxnSpLocks/>
                <a:stCxn id="48" idx="0"/>
              </p:cNvCxnSpPr>
              <p:nvPr/>
            </p:nvCxnSpPr>
            <p:spPr>
              <a:xfrm flipH="1" flipV="1">
                <a:off x="2430672" y="5391218"/>
                <a:ext cx="4792" cy="545646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dash"/>
                <a:head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3E8736FE-3C5B-4B45-A421-7601CBE159E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34400" y="5263798"/>
              <a:ext cx="609600" cy="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63">
                  <a:extLst>
                    <a:ext uri="{FF2B5EF4-FFF2-40B4-BE49-F238E27FC236}">
                      <a16:creationId xmlns:a16="http://schemas.microsoft.com/office/drawing/2014/main" id="{FEF99A6E-6A5F-7644-AC9B-2F98A9BDCFF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8534400" y="4674061"/>
                  <a:ext cx="607002" cy="453214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altLang="en-US" sz="2400" dirty="0"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51" name="Rectangle 63">
                  <a:extLst>
                    <a:ext uri="{FF2B5EF4-FFF2-40B4-BE49-F238E27FC236}">
                      <a16:creationId xmlns:a16="http://schemas.microsoft.com/office/drawing/2014/main" id="{FEF99A6E-6A5F-7644-AC9B-2F98A9BDCFF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34400" y="4674061"/>
                  <a:ext cx="607002" cy="453214"/>
                </a:xfrm>
                <a:prstGeom prst="rect">
                  <a:avLst/>
                </a:prstGeom>
                <a:blipFill>
                  <a:blip r:embed="rId14"/>
                  <a:stretch>
                    <a:fillRect b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E11BF4D7-E3E2-4F4A-9FDB-F24CD6FDB33E}"/>
                </a:ext>
              </a:extLst>
            </p:cNvPr>
            <p:cNvCxnSpPr/>
            <p:nvPr/>
          </p:nvCxnSpPr>
          <p:spPr bwMode="auto">
            <a:xfrm>
              <a:off x="-152400" y="4343400"/>
              <a:ext cx="9906000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63">
                <a:extLst>
                  <a:ext uri="{FF2B5EF4-FFF2-40B4-BE49-F238E27FC236}">
                    <a16:creationId xmlns:a16="http://schemas.microsoft.com/office/drawing/2014/main" id="{EE453A13-730C-524E-A0DF-5BE1634A4432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093250" y="1976509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⊕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54" name="Rectangle 63">
                <a:extLst>
                  <a:ext uri="{FF2B5EF4-FFF2-40B4-BE49-F238E27FC236}">
                    <a16:creationId xmlns:a16="http://schemas.microsoft.com/office/drawing/2014/main" id="{EE453A13-730C-524E-A0DF-5BE1634A44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3250" y="1976509"/>
                <a:ext cx="2850976" cy="378039"/>
              </a:xfrm>
              <a:prstGeom prst="rect">
                <a:avLst/>
              </a:prstGeom>
              <a:blipFill>
                <a:blip r:embed="rId15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63">
                <a:extLst>
                  <a:ext uri="{FF2B5EF4-FFF2-40B4-BE49-F238E27FC236}">
                    <a16:creationId xmlns:a16="http://schemas.microsoft.com/office/drawing/2014/main" id="{C97516CE-C3C5-BC43-BA4D-64536F3233CF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470248" y="3429000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S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dirty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sty m:val="p"/>
                      </m:rPr>
                      <a:rPr lang="en-US" sz="2000" b="0" i="0" dirty="0" smtClean="0">
                        <a:latin typeface="Cambria Math" panose="02040503050406030204" pitchFamily="18" charset="0"/>
                      </a:rPr>
                      <m:t>ate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55" name="Rectangle 63">
                <a:extLst>
                  <a:ext uri="{FF2B5EF4-FFF2-40B4-BE49-F238E27FC236}">
                    <a16:creationId xmlns:a16="http://schemas.microsoft.com/office/drawing/2014/main" id="{C97516CE-C3C5-BC43-BA4D-64536F3233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248" y="3429000"/>
                <a:ext cx="2850976" cy="378039"/>
              </a:xfrm>
              <a:prstGeom prst="rect">
                <a:avLst/>
              </a:prstGeom>
              <a:blipFill>
                <a:blip r:embed="rId16"/>
                <a:stretch>
                  <a:fillRect t="-1333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63">
                <a:extLst>
                  <a:ext uri="{FF2B5EF4-FFF2-40B4-BE49-F238E27FC236}">
                    <a16:creationId xmlns:a16="http://schemas.microsoft.com/office/drawing/2014/main" id="{75A52E86-8136-084B-9712-54D8BFE2DA03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683424" y="3429000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56" name="Rectangle 63">
                <a:extLst>
                  <a:ext uri="{FF2B5EF4-FFF2-40B4-BE49-F238E27FC236}">
                    <a16:creationId xmlns:a16="http://schemas.microsoft.com/office/drawing/2014/main" id="{75A52E86-8136-084B-9712-54D8BFE2DA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3424" y="3429000"/>
                <a:ext cx="2850976" cy="378039"/>
              </a:xfrm>
              <a:prstGeom prst="rect">
                <a:avLst/>
              </a:prstGeom>
              <a:blipFill>
                <a:blip r:embed="rId17"/>
                <a:stretch>
                  <a:fillRect t="-1333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F5739DE1-7CC8-2149-8203-9D82AE212702}"/>
              </a:ext>
            </a:extLst>
          </p:cNvPr>
          <p:cNvCxnSpPr>
            <a:cxnSpLocks/>
          </p:cNvCxnSpPr>
          <p:nvPr/>
        </p:nvCxnSpPr>
        <p:spPr>
          <a:xfrm flipH="1">
            <a:off x="6648641" y="5264100"/>
            <a:ext cx="700239" cy="0"/>
          </a:xfrm>
          <a:prstGeom prst="line">
            <a:avLst/>
          </a:prstGeom>
          <a:ln w="38100">
            <a:solidFill>
              <a:schemeClr val="tx1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3">
                <a:extLst>
                  <a:ext uri="{FF2B5EF4-FFF2-40B4-BE49-F238E27FC236}">
                    <a16:creationId xmlns:a16="http://schemas.microsoft.com/office/drawing/2014/main" id="{F828A6C1-E69B-FD49-B2F4-4137D0A329FD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6522512" y="4648200"/>
                <a:ext cx="868888" cy="45321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altLang="en-US" sz="2400" dirty="0"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62" name="Rectangle 63">
                <a:extLst>
                  <a:ext uri="{FF2B5EF4-FFF2-40B4-BE49-F238E27FC236}">
                    <a16:creationId xmlns:a16="http://schemas.microsoft.com/office/drawing/2014/main" id="{F828A6C1-E69B-FD49-B2F4-4137D0A329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2512" y="4648200"/>
                <a:ext cx="868888" cy="453214"/>
              </a:xfrm>
              <a:prstGeom prst="rect">
                <a:avLst/>
              </a:prstGeom>
              <a:blipFill>
                <a:blip r:embed="rId18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263F9F9F-3BF0-BF4A-B14C-17E7DAED5835}"/>
              </a:ext>
            </a:extLst>
          </p:cNvPr>
          <p:cNvSpPr/>
          <p:nvPr/>
        </p:nvSpPr>
        <p:spPr>
          <a:xfrm>
            <a:off x="7365504" y="4876800"/>
            <a:ext cx="864096" cy="79208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D6E98741-5558-6F45-8659-76652A432CCA}"/>
              </a:ext>
            </a:extLst>
          </p:cNvPr>
          <p:cNvSpPr txBox="1">
            <a:spLocks noChangeArrowheads="1"/>
          </p:cNvSpPr>
          <p:nvPr/>
        </p:nvSpPr>
        <p:spPr>
          <a:xfrm>
            <a:off x="7563526" y="5047667"/>
            <a:ext cx="468052" cy="45035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G</a:t>
            </a:r>
            <a:endParaRPr lang="en-US" alt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63">
                <a:extLst>
                  <a:ext uri="{FF2B5EF4-FFF2-40B4-BE49-F238E27FC236}">
                    <a16:creationId xmlns:a16="http://schemas.microsoft.com/office/drawing/2014/main" id="{C04BDFE3-D386-8540-B925-B8AE7C37CFF9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7502114" y="6160528"/>
                <a:ext cx="551820" cy="45321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altLang="en-US" sz="2400" dirty="0"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65" name="Rectangle 63">
                <a:extLst>
                  <a:ext uri="{FF2B5EF4-FFF2-40B4-BE49-F238E27FC236}">
                    <a16:creationId xmlns:a16="http://schemas.microsoft.com/office/drawing/2014/main" id="{C04BDFE3-D386-8540-B925-B8AE7C37CF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2114" y="6160528"/>
                <a:ext cx="551820" cy="453214"/>
              </a:xfrm>
              <a:prstGeom prst="rect">
                <a:avLst/>
              </a:prstGeom>
              <a:blipFill>
                <a:blip r:embed="rId19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EFEED55-38B8-4E40-B7D0-9CCCD041D530}"/>
              </a:ext>
            </a:extLst>
          </p:cNvPr>
          <p:cNvCxnSpPr>
            <a:cxnSpLocks/>
            <a:stCxn id="65" idx="0"/>
          </p:cNvCxnSpPr>
          <p:nvPr/>
        </p:nvCxnSpPr>
        <p:spPr>
          <a:xfrm flipH="1" flipV="1">
            <a:off x="7773232" y="5614882"/>
            <a:ext cx="4792" cy="545646"/>
          </a:xfrm>
          <a:prstGeom prst="line">
            <a:avLst/>
          </a:prstGeom>
          <a:ln w="38100">
            <a:solidFill>
              <a:schemeClr val="tx1"/>
            </a:solidFill>
            <a:prstDash val="dash"/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8304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1" grpId="0"/>
      <p:bldP spid="54" grpId="0"/>
      <p:bldP spid="55" grpId="1"/>
      <p:bldP spid="56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63">
                <a:extLst>
                  <a:ext uri="{FF2B5EF4-FFF2-40B4-BE49-F238E27FC236}">
                    <a16:creationId xmlns:a16="http://schemas.microsoft.com/office/drawing/2014/main" id="{75A52E86-8136-084B-9712-54D8BFE2DA03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683424" y="3431960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56" name="Rectangle 63">
                <a:extLst>
                  <a:ext uri="{FF2B5EF4-FFF2-40B4-BE49-F238E27FC236}">
                    <a16:creationId xmlns:a16="http://schemas.microsoft.com/office/drawing/2014/main" id="{75A52E86-8136-084B-9712-54D8BFE2DA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3424" y="3431960"/>
                <a:ext cx="2850976" cy="378039"/>
              </a:xfrm>
              <a:prstGeom prst="rect">
                <a:avLst/>
              </a:prstGeom>
              <a:blipFill>
                <a:blip r:embed="rId3"/>
                <a:stretch>
                  <a:fillRect t="-1333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63">
                <a:extLst>
                  <a:ext uri="{FF2B5EF4-FFF2-40B4-BE49-F238E27FC236}">
                    <a16:creationId xmlns:a16="http://schemas.microsoft.com/office/drawing/2014/main" id="{C97516CE-C3C5-BC43-BA4D-64536F3233CF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470248" y="3431961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S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dirty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sty m:val="p"/>
                      </m:rPr>
                      <a:rPr lang="en-US" sz="2000" b="0" i="0" dirty="0" smtClean="0">
                        <a:latin typeface="Cambria Math" panose="02040503050406030204" pitchFamily="18" charset="0"/>
                      </a:rPr>
                      <m:t>ate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55" name="Rectangle 63">
                <a:extLst>
                  <a:ext uri="{FF2B5EF4-FFF2-40B4-BE49-F238E27FC236}">
                    <a16:creationId xmlns:a16="http://schemas.microsoft.com/office/drawing/2014/main" id="{C97516CE-C3C5-BC43-BA4D-64536F3233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248" y="3431961"/>
                <a:ext cx="2850976" cy="378039"/>
              </a:xfrm>
              <a:prstGeom prst="rect">
                <a:avLst/>
              </a:prstGeom>
              <a:blipFill>
                <a:blip r:embed="rId4"/>
                <a:stretch>
                  <a:fillRect t="-1333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Subtitle 1">
            <a:extLst>
              <a:ext uri="{FF2B5EF4-FFF2-40B4-BE49-F238E27FC236}">
                <a16:creationId xmlns:a16="http://schemas.microsoft.com/office/drawing/2014/main" id="{9A52EA5F-2F59-1F42-ACBE-B4D3246BF4A2}"/>
              </a:ext>
            </a:extLst>
          </p:cNvPr>
          <p:cNvSpPr txBox="1">
            <a:spLocks/>
          </p:cNvSpPr>
          <p:nvPr/>
        </p:nvSpPr>
        <p:spPr>
          <a:xfrm>
            <a:off x="251520" y="410563"/>
            <a:ext cx="8712968" cy="714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Stateful Encryption of Many Messages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715CD4D-9956-104C-A48F-ED56D3E67742}"/>
              </a:ext>
            </a:extLst>
          </p:cNvPr>
          <p:cNvCxnSpPr>
            <a:cxnSpLocks/>
          </p:cNvCxnSpPr>
          <p:nvPr/>
        </p:nvCxnSpPr>
        <p:spPr>
          <a:xfrm flipH="1">
            <a:off x="2939988" y="2540204"/>
            <a:ext cx="3384376" cy="0"/>
          </a:xfrm>
          <a:prstGeom prst="line">
            <a:avLst/>
          </a:prstGeom>
          <a:ln w="38100">
            <a:solidFill>
              <a:schemeClr val="tx1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C5BE951-5101-DB41-8F2B-ACA3AA3D084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5" t="-2132" r="10483" b="58956"/>
          <a:stretch/>
        </p:blipFill>
        <p:spPr>
          <a:xfrm>
            <a:off x="1560984" y="2275915"/>
            <a:ext cx="864096" cy="7069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A8306D3-8D92-C446-A416-0B2BCE88EE6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614" b="59366"/>
          <a:stretch/>
        </p:blipFill>
        <p:spPr>
          <a:xfrm>
            <a:off x="6612396" y="2204864"/>
            <a:ext cx="648072" cy="670672"/>
          </a:xfrm>
          <a:prstGeom prst="rect">
            <a:avLst/>
          </a:prstGeom>
        </p:spPr>
      </p:pic>
      <p:sp>
        <p:nvSpPr>
          <p:cNvPr id="16" name="Rectangle 63">
            <a:extLst>
              <a:ext uri="{FF2B5EF4-FFF2-40B4-BE49-F238E27FC236}">
                <a16:creationId xmlns:a16="http://schemas.microsoft.com/office/drawing/2014/main" id="{B2122BBE-955C-9E45-AF8D-A47439731897}"/>
              </a:ext>
            </a:extLst>
          </p:cNvPr>
          <p:cNvSpPr txBox="1">
            <a:spLocks noChangeArrowheads="1"/>
          </p:cNvSpPr>
          <p:nvPr/>
        </p:nvSpPr>
        <p:spPr>
          <a:xfrm>
            <a:off x="1187624" y="3039690"/>
            <a:ext cx="1656184" cy="378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charset="0"/>
                <a:ea typeface="American Typewriter" charset="0"/>
                <a:cs typeface="American Typewriter" charset="0"/>
              </a:rPr>
              <a:t>Alice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17" name="Rectangle 63">
            <a:extLst>
              <a:ext uri="{FF2B5EF4-FFF2-40B4-BE49-F238E27FC236}">
                <a16:creationId xmlns:a16="http://schemas.microsoft.com/office/drawing/2014/main" id="{CB32C4BB-A30A-6E4A-BF24-E298D9332E04}"/>
              </a:ext>
            </a:extLst>
          </p:cNvPr>
          <p:cNvSpPr txBox="1">
            <a:spLocks noChangeArrowheads="1"/>
          </p:cNvSpPr>
          <p:nvPr/>
        </p:nvSpPr>
        <p:spPr>
          <a:xfrm>
            <a:off x="6084168" y="2971800"/>
            <a:ext cx="1656184" cy="378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charset="0"/>
                <a:ea typeface="American Typewriter" charset="0"/>
                <a:cs typeface="American Typewriter" charset="0"/>
              </a:rPr>
              <a:t>Bob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18" name="Rectangular Callout 17">
            <a:extLst>
              <a:ext uri="{FF2B5EF4-FFF2-40B4-BE49-F238E27FC236}">
                <a16:creationId xmlns:a16="http://schemas.microsoft.com/office/drawing/2014/main" id="{10BDD23C-1DE6-F249-8EC9-6AF73D283628}"/>
              </a:ext>
            </a:extLst>
          </p:cNvPr>
          <p:cNvSpPr/>
          <p:nvPr/>
        </p:nvSpPr>
        <p:spPr>
          <a:xfrm>
            <a:off x="823755" y="1596081"/>
            <a:ext cx="1278269" cy="486136"/>
          </a:xfrm>
          <a:prstGeom prst="wedgeRectCallout">
            <a:avLst>
              <a:gd name="adj1" fmla="val 24265"/>
              <a:gd name="adj2" fmla="val 8591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1" dirty="0">
                <a:solidFill>
                  <a:prstClr val="black"/>
                </a:solidFill>
                <a:latin typeface="Calibri"/>
              </a:rPr>
              <a:t>3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-bit m’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63">
                <a:extLst>
                  <a:ext uri="{FF2B5EF4-FFF2-40B4-BE49-F238E27FC236}">
                    <a16:creationId xmlns:a16="http://schemas.microsoft.com/office/drawing/2014/main" id="{EE453A13-730C-524E-A0DF-5BE1634A4432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093250" y="1976509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fontAlgn="auto">
                  <a:spcAft>
                    <a:spcPts val="0"/>
                  </a:spcAft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′⊕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altLang="en-US" sz="2000" dirty="0">
                  <a:solidFill>
                    <a:prstClr val="black"/>
                  </a:solidFill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54" name="Rectangle 63">
                <a:extLst>
                  <a:ext uri="{FF2B5EF4-FFF2-40B4-BE49-F238E27FC236}">
                    <a16:creationId xmlns:a16="http://schemas.microsoft.com/office/drawing/2014/main" id="{EE453A13-730C-524E-A0DF-5BE1634A44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3250" y="1976509"/>
                <a:ext cx="2850976" cy="378039"/>
              </a:xfrm>
              <a:prstGeom prst="rect">
                <a:avLst/>
              </a:prstGeom>
              <a:blipFill>
                <a:blip r:embed="rId6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63">
                <a:extLst>
                  <a:ext uri="{FF2B5EF4-FFF2-40B4-BE49-F238E27FC236}">
                    <a16:creationId xmlns:a16="http://schemas.microsoft.com/office/drawing/2014/main" id="{49A07671-A9E9-EF40-8A01-13E1C8BB5CDB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683424" y="3429000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57" name="Rectangle 63">
                <a:extLst>
                  <a:ext uri="{FF2B5EF4-FFF2-40B4-BE49-F238E27FC236}">
                    <a16:creationId xmlns:a16="http://schemas.microsoft.com/office/drawing/2014/main" id="{49A07671-A9E9-EF40-8A01-13E1C8BB5C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3424" y="3429000"/>
                <a:ext cx="2850976" cy="378039"/>
              </a:xfrm>
              <a:prstGeom prst="rect">
                <a:avLst/>
              </a:prstGeom>
              <a:blipFill>
                <a:blip r:embed="rId7"/>
                <a:stretch>
                  <a:fillRect t="-1333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63">
                <a:extLst>
                  <a:ext uri="{FF2B5EF4-FFF2-40B4-BE49-F238E27FC236}">
                    <a16:creationId xmlns:a16="http://schemas.microsoft.com/office/drawing/2014/main" id="{E480DF82-71B2-0D47-868A-FF26922E9726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470248" y="3429000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S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dirty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sty m:val="p"/>
                      </m:rPr>
                      <a:rPr lang="en-US" sz="2000" b="0" i="0" dirty="0" smtClean="0">
                        <a:latin typeface="Cambria Math" panose="02040503050406030204" pitchFamily="18" charset="0"/>
                      </a:rPr>
                      <m:t>ate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58" name="Rectangle 63">
                <a:extLst>
                  <a:ext uri="{FF2B5EF4-FFF2-40B4-BE49-F238E27FC236}">
                    <a16:creationId xmlns:a16="http://schemas.microsoft.com/office/drawing/2014/main" id="{E480DF82-71B2-0D47-868A-FF26922E97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248" y="3429000"/>
                <a:ext cx="2850976" cy="378039"/>
              </a:xfrm>
              <a:prstGeom prst="rect">
                <a:avLst/>
              </a:prstGeom>
              <a:blipFill>
                <a:blip r:embed="rId8"/>
                <a:stretch>
                  <a:fillRect t="-1333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9" name="Group 58">
            <a:extLst>
              <a:ext uri="{FF2B5EF4-FFF2-40B4-BE49-F238E27FC236}">
                <a16:creationId xmlns:a16="http://schemas.microsoft.com/office/drawing/2014/main" id="{28F2288D-534F-8545-92CA-8FDF4EBAE148}"/>
              </a:ext>
            </a:extLst>
          </p:cNvPr>
          <p:cNvGrpSpPr/>
          <p:nvPr/>
        </p:nvGrpSpPr>
        <p:grpSpPr>
          <a:xfrm>
            <a:off x="-457200" y="4343400"/>
            <a:ext cx="9906000" cy="2368051"/>
            <a:chOff x="-152400" y="4343400"/>
            <a:chExt cx="9906000" cy="2368051"/>
          </a:xfrm>
        </p:grpSpPr>
        <p:sp>
          <p:nvSpPr>
            <p:cNvPr id="60" name="Rounded Rectangle 59">
              <a:extLst>
                <a:ext uri="{FF2B5EF4-FFF2-40B4-BE49-F238E27FC236}">
                  <a16:creationId xmlns:a16="http://schemas.microsoft.com/office/drawing/2014/main" id="{355CB313-2B97-614D-BAD2-289C04C5D1F5}"/>
                </a:ext>
              </a:extLst>
            </p:cNvPr>
            <p:cNvSpPr/>
            <p:nvPr/>
          </p:nvSpPr>
          <p:spPr>
            <a:xfrm>
              <a:off x="1525833" y="4900668"/>
              <a:ext cx="864096" cy="792088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3">
              <a:extLst>
                <a:ext uri="{FF2B5EF4-FFF2-40B4-BE49-F238E27FC236}">
                  <a16:creationId xmlns:a16="http://schemas.microsoft.com/office/drawing/2014/main" id="{D3F86EE8-E923-AB48-9BE8-2A9DA0AED35E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1723855" y="5071535"/>
              <a:ext cx="468052" cy="450353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400" dirty="0">
                  <a:latin typeface="American Typewriter" charset="0"/>
                  <a:ea typeface="American Typewriter" charset="0"/>
                  <a:cs typeface="American Typewriter" charset="0"/>
                </a:rPr>
                <a:t>G</a:t>
              </a:r>
              <a:endParaRPr lang="en-US" altLang="en-US" sz="2400" dirty="0">
                <a:latin typeface="American Typewriter" charset="0"/>
                <a:ea typeface="American Typewriter" charset="0"/>
                <a:cs typeface="American Typewriter" charset="0"/>
              </a:endParaRP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561BFEED-2633-0A46-9215-F1E46BCB18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3755" y="5260708"/>
              <a:ext cx="702078" cy="0"/>
            </a:xfrm>
            <a:prstGeom prst="line">
              <a:avLst/>
            </a:prstGeom>
            <a:ln w="38100">
              <a:solidFill>
                <a:schemeClr val="tx1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3">
                  <a:extLst>
                    <a:ext uri="{FF2B5EF4-FFF2-40B4-BE49-F238E27FC236}">
                      <a16:creationId xmlns:a16="http://schemas.microsoft.com/office/drawing/2014/main" id="{7342131E-DD4F-2941-A1E0-FED88FBC61F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908873" y="4679944"/>
                  <a:ext cx="504056" cy="453214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altLang="en-US" sz="2400" dirty="0"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63" name="Rectangle 63">
                  <a:extLst>
                    <a:ext uri="{FF2B5EF4-FFF2-40B4-BE49-F238E27FC236}">
                      <a16:creationId xmlns:a16="http://schemas.microsoft.com/office/drawing/2014/main" id="{7342131E-DD4F-2941-A1E0-FED88FBC61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8873" y="4679944"/>
                  <a:ext cx="504056" cy="453214"/>
                </a:xfrm>
                <a:prstGeom prst="rect">
                  <a:avLst/>
                </a:prstGeom>
                <a:blipFill>
                  <a:blip r:embed="rId9"/>
                  <a:stretch>
                    <a:fillRect b="-27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A464AC92-E035-694E-AC21-EDA6FB73BE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89929" y="5260708"/>
              <a:ext cx="550059" cy="0"/>
            </a:xfrm>
            <a:prstGeom prst="line">
              <a:avLst/>
            </a:prstGeom>
            <a:ln w="38100">
              <a:solidFill>
                <a:schemeClr val="tx1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3">
                  <a:extLst>
                    <a:ext uri="{FF2B5EF4-FFF2-40B4-BE49-F238E27FC236}">
                      <a16:creationId xmlns:a16="http://schemas.microsoft.com/office/drawing/2014/main" id="{6AA9ED26-7895-C74E-960A-4C5ED79E13C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1681971" y="6258237"/>
                  <a:ext cx="551820" cy="453214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altLang="en-US" sz="2400" dirty="0"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65" name="Rectangle 63">
                  <a:extLst>
                    <a:ext uri="{FF2B5EF4-FFF2-40B4-BE49-F238E27FC236}">
                      <a16:creationId xmlns:a16="http://schemas.microsoft.com/office/drawing/2014/main" id="{6AA9ED26-7895-C74E-960A-4C5ED79E13C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81971" y="6258237"/>
                  <a:ext cx="551820" cy="453214"/>
                </a:xfrm>
                <a:prstGeom prst="rect">
                  <a:avLst/>
                </a:prstGeom>
                <a:blipFill>
                  <a:blip r:embed="rId10"/>
                  <a:stretch>
                    <a:fillRect b="-27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3">
                  <a:extLst>
                    <a:ext uri="{FF2B5EF4-FFF2-40B4-BE49-F238E27FC236}">
                      <a16:creationId xmlns:a16="http://schemas.microsoft.com/office/drawing/2014/main" id="{39148389-108E-3D4D-8330-DFC47A6850E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2255312" y="4638057"/>
                  <a:ext cx="868888" cy="453214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altLang="en-US" sz="2400" dirty="0"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66" name="Rectangle 63">
                  <a:extLst>
                    <a:ext uri="{FF2B5EF4-FFF2-40B4-BE49-F238E27FC236}">
                      <a16:creationId xmlns:a16="http://schemas.microsoft.com/office/drawing/2014/main" id="{39148389-108E-3D4D-8330-DFC47A6850E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5312" y="4638057"/>
                  <a:ext cx="868888" cy="453214"/>
                </a:xfrm>
                <a:prstGeom prst="rect">
                  <a:avLst/>
                </a:prstGeom>
                <a:blipFill>
                  <a:blip r:embed="rId11"/>
                  <a:stretch>
                    <a:fillRect b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7C8D6658-44C6-CE4A-8F48-C7B568939279}"/>
                </a:ext>
              </a:extLst>
            </p:cNvPr>
            <p:cNvCxnSpPr>
              <a:cxnSpLocks/>
              <a:stCxn id="65" idx="0"/>
            </p:cNvCxnSpPr>
            <p:nvPr/>
          </p:nvCxnSpPr>
          <p:spPr>
            <a:xfrm flipH="1" flipV="1">
              <a:off x="1953089" y="5712591"/>
              <a:ext cx="4792" cy="545646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CC35CD14-422B-4A43-B400-923E403FBF55}"/>
                </a:ext>
              </a:extLst>
            </p:cNvPr>
            <p:cNvGrpSpPr/>
            <p:nvPr/>
          </p:nvGrpSpPr>
          <p:grpSpPr>
            <a:xfrm>
              <a:off x="2971800" y="4638057"/>
              <a:ext cx="1676400" cy="1999553"/>
              <a:chOff x="2993631" y="4390525"/>
              <a:chExt cx="1676400" cy="1999553"/>
            </a:xfrm>
          </p:grpSpPr>
          <p:sp>
            <p:nvSpPr>
              <p:cNvPr id="84" name="Rounded Rectangle 83">
                <a:extLst>
                  <a:ext uri="{FF2B5EF4-FFF2-40B4-BE49-F238E27FC236}">
                    <a16:creationId xmlns:a16="http://schemas.microsoft.com/office/drawing/2014/main" id="{D57FE952-6C3C-AD4F-827D-94A950EA3AB5}"/>
                  </a:ext>
                </a:extLst>
              </p:cNvPr>
              <p:cNvSpPr/>
              <p:nvPr/>
            </p:nvSpPr>
            <p:spPr>
              <a:xfrm>
                <a:off x="2993631" y="4653136"/>
                <a:ext cx="864096" cy="792088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Rectangle 63">
                <a:extLst>
                  <a:ext uri="{FF2B5EF4-FFF2-40B4-BE49-F238E27FC236}">
                    <a16:creationId xmlns:a16="http://schemas.microsoft.com/office/drawing/2014/main" id="{15AC6315-44D4-5F49-8C49-C867238DF08D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191653" y="4824003"/>
                <a:ext cx="468052" cy="450353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400" dirty="0">
                    <a:latin typeface="American Typewriter" charset="0"/>
                    <a:ea typeface="American Typewriter" charset="0"/>
                    <a:cs typeface="American Typewriter" charset="0"/>
                  </a:rPr>
                  <a:t>G</a:t>
                </a:r>
                <a:endParaRPr lang="en-US" altLang="en-US" sz="2400" dirty="0"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7F39F52D-8D96-8447-9F9F-23A983218B2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882135" y="5013176"/>
                <a:ext cx="611071" cy="0"/>
              </a:xfrm>
              <a:prstGeom prst="line">
                <a:avLst/>
              </a:prstGeom>
              <a:ln w="38100">
                <a:solidFill>
                  <a:schemeClr val="tx1"/>
                </a:solidFill>
                <a:head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7" name="Rectangle 63">
                    <a:extLst>
                      <a:ext uri="{FF2B5EF4-FFF2-40B4-BE49-F238E27FC236}">
                        <a16:creationId xmlns:a16="http://schemas.microsoft.com/office/drawing/2014/main" id="{E25CA1CB-1BA8-794D-9526-EE4069D71A31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3801143" y="4390525"/>
                    <a:ext cx="868888" cy="453214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l"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altLang="en-US" sz="2400" dirty="0"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87" name="Rectangle 63">
                    <a:extLst>
                      <a:ext uri="{FF2B5EF4-FFF2-40B4-BE49-F238E27FC236}">
                        <a16:creationId xmlns:a16="http://schemas.microsoft.com/office/drawing/2014/main" id="{E25CA1CB-1BA8-794D-9526-EE4069D71A3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01143" y="4390525"/>
                    <a:ext cx="868888" cy="453214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b="-555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8" name="Rectangle 63">
                    <a:extLst>
                      <a:ext uri="{FF2B5EF4-FFF2-40B4-BE49-F238E27FC236}">
                        <a16:creationId xmlns:a16="http://schemas.microsoft.com/office/drawing/2014/main" id="{8BB845C2-54EA-D143-9202-A91DE671589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3130241" y="5936864"/>
                    <a:ext cx="551820" cy="453214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l"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altLang="en-US" sz="2400" dirty="0"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88" name="Rectangle 63">
                    <a:extLst>
                      <a:ext uri="{FF2B5EF4-FFF2-40B4-BE49-F238E27FC236}">
                        <a16:creationId xmlns:a16="http://schemas.microsoft.com/office/drawing/2014/main" id="{8BB845C2-54EA-D143-9202-A91DE671589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30241" y="5936864"/>
                    <a:ext cx="551820" cy="453214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b="-555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32E25440-CBA8-144D-A659-1449E45021DE}"/>
                  </a:ext>
                </a:extLst>
              </p:cNvPr>
              <p:cNvCxnSpPr>
                <a:cxnSpLocks/>
                <a:stCxn id="88" idx="0"/>
              </p:cNvCxnSpPr>
              <p:nvPr/>
            </p:nvCxnSpPr>
            <p:spPr>
              <a:xfrm flipH="1" flipV="1">
                <a:off x="3401359" y="5391218"/>
                <a:ext cx="4792" cy="545646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dash"/>
                <a:head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07387677-D25A-EF47-8E16-DD0872621CE6}"/>
                </a:ext>
              </a:extLst>
            </p:cNvPr>
            <p:cNvGrpSpPr/>
            <p:nvPr/>
          </p:nvGrpSpPr>
          <p:grpSpPr>
            <a:xfrm>
              <a:off x="4495800" y="4662332"/>
              <a:ext cx="1630888" cy="1999553"/>
              <a:chOff x="2152477" y="4390525"/>
              <a:chExt cx="1630888" cy="1999553"/>
            </a:xfrm>
          </p:grpSpPr>
          <p:sp>
            <p:nvSpPr>
              <p:cNvPr id="78" name="Rounded Rectangle 77">
                <a:extLst>
                  <a:ext uri="{FF2B5EF4-FFF2-40B4-BE49-F238E27FC236}">
                    <a16:creationId xmlns:a16="http://schemas.microsoft.com/office/drawing/2014/main" id="{955B0E2B-8570-5543-83DA-38AD7EAF66FC}"/>
                  </a:ext>
                </a:extLst>
              </p:cNvPr>
              <p:cNvSpPr/>
              <p:nvPr/>
            </p:nvSpPr>
            <p:spPr>
              <a:xfrm>
                <a:off x="2152477" y="4653136"/>
                <a:ext cx="864096" cy="792088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63">
                <a:extLst>
                  <a:ext uri="{FF2B5EF4-FFF2-40B4-BE49-F238E27FC236}">
                    <a16:creationId xmlns:a16="http://schemas.microsoft.com/office/drawing/2014/main" id="{E78F9FBB-81F7-BD4A-8BCA-13B13F60F737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381077" y="4824003"/>
                <a:ext cx="468052" cy="450353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400" dirty="0">
                    <a:latin typeface="American Typewriter" charset="0"/>
                    <a:ea typeface="American Typewriter" charset="0"/>
                    <a:cs typeface="American Typewriter" charset="0"/>
                  </a:rPr>
                  <a:t>G</a:t>
                </a:r>
                <a:endParaRPr lang="en-US" altLang="en-US" sz="2400" dirty="0"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259FB98A-CC4D-B84B-AF95-DC135036A0C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40606" y="5006425"/>
                <a:ext cx="700239" cy="0"/>
              </a:xfrm>
              <a:prstGeom prst="line">
                <a:avLst/>
              </a:prstGeom>
              <a:ln w="38100">
                <a:solidFill>
                  <a:schemeClr val="tx1"/>
                </a:solidFill>
                <a:head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Rectangle 63">
                    <a:extLst>
                      <a:ext uri="{FF2B5EF4-FFF2-40B4-BE49-F238E27FC236}">
                        <a16:creationId xmlns:a16="http://schemas.microsoft.com/office/drawing/2014/main" id="{ABC0AC9C-A873-E649-AA15-A895E390016F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914477" y="4390525"/>
                    <a:ext cx="868888" cy="453214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l"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altLang="en-US" sz="2400" dirty="0"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81" name="Rectangle 63">
                    <a:extLst>
                      <a:ext uri="{FF2B5EF4-FFF2-40B4-BE49-F238E27FC236}">
                        <a16:creationId xmlns:a16="http://schemas.microsoft.com/office/drawing/2014/main" id="{ABC0AC9C-A873-E649-AA15-A895E390016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14477" y="4390525"/>
                    <a:ext cx="868888" cy="453214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b="-555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Rectangle 63">
                    <a:extLst>
                      <a:ext uri="{FF2B5EF4-FFF2-40B4-BE49-F238E27FC236}">
                        <a16:creationId xmlns:a16="http://schemas.microsoft.com/office/drawing/2014/main" id="{4BB396B4-40AC-AE4C-AB0C-739817673AD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289087" y="5936864"/>
                    <a:ext cx="551820" cy="453214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l"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altLang="en-US" sz="2400" dirty="0"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82" name="Rectangle 63">
                    <a:extLst>
                      <a:ext uri="{FF2B5EF4-FFF2-40B4-BE49-F238E27FC236}">
                        <a16:creationId xmlns:a16="http://schemas.microsoft.com/office/drawing/2014/main" id="{4BB396B4-40AC-AE4C-AB0C-739817673AD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89087" y="5936864"/>
                    <a:ext cx="551820" cy="453214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b="-540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2C1D5030-991D-C241-AEBF-9FAA622DD6A7}"/>
                  </a:ext>
                </a:extLst>
              </p:cNvPr>
              <p:cNvCxnSpPr>
                <a:cxnSpLocks/>
                <a:stCxn id="82" idx="0"/>
              </p:cNvCxnSpPr>
              <p:nvPr/>
            </p:nvCxnSpPr>
            <p:spPr>
              <a:xfrm flipH="1" flipV="1">
                <a:off x="2560205" y="5391218"/>
                <a:ext cx="4792" cy="545646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dash"/>
                <a:head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1082681F-0B56-AA47-8644-FCFE41C98A18}"/>
                </a:ext>
              </a:extLst>
            </p:cNvPr>
            <p:cNvGrpSpPr/>
            <p:nvPr/>
          </p:nvGrpSpPr>
          <p:grpSpPr>
            <a:xfrm>
              <a:off x="6070104" y="4876616"/>
              <a:ext cx="864096" cy="1736942"/>
              <a:chOff x="2022944" y="4653136"/>
              <a:chExt cx="864096" cy="1736942"/>
            </a:xfrm>
          </p:grpSpPr>
          <p:sp>
            <p:nvSpPr>
              <p:cNvPr id="74" name="Rounded Rectangle 73">
                <a:extLst>
                  <a:ext uri="{FF2B5EF4-FFF2-40B4-BE49-F238E27FC236}">
                    <a16:creationId xmlns:a16="http://schemas.microsoft.com/office/drawing/2014/main" id="{CC0A1C64-038C-F24D-91F8-3FB7E30C860D}"/>
                  </a:ext>
                </a:extLst>
              </p:cNvPr>
              <p:cNvSpPr/>
              <p:nvPr/>
            </p:nvSpPr>
            <p:spPr>
              <a:xfrm>
                <a:off x="2022944" y="4653136"/>
                <a:ext cx="864096" cy="792088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Rectangle 63">
                <a:extLst>
                  <a:ext uri="{FF2B5EF4-FFF2-40B4-BE49-F238E27FC236}">
                    <a16:creationId xmlns:a16="http://schemas.microsoft.com/office/drawing/2014/main" id="{02758AC0-7971-3F45-876B-41375F3CCC8B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220966" y="4824003"/>
                <a:ext cx="468052" cy="450353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400" dirty="0">
                    <a:latin typeface="American Typewriter" charset="0"/>
                    <a:ea typeface="American Typewriter" charset="0"/>
                    <a:cs typeface="American Typewriter" charset="0"/>
                  </a:rPr>
                  <a:t>G</a:t>
                </a:r>
                <a:endParaRPr lang="en-US" altLang="en-US" sz="2400" dirty="0"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6" name="Rectangle 63">
                    <a:extLst>
                      <a:ext uri="{FF2B5EF4-FFF2-40B4-BE49-F238E27FC236}">
                        <a16:creationId xmlns:a16="http://schemas.microsoft.com/office/drawing/2014/main" id="{93286D9B-2A03-C74F-BC39-8BF82472334C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159554" y="5936864"/>
                    <a:ext cx="551820" cy="453214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l"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en-US" altLang="en-US" sz="2400" dirty="0"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76" name="Rectangle 63">
                    <a:extLst>
                      <a:ext uri="{FF2B5EF4-FFF2-40B4-BE49-F238E27FC236}">
                        <a16:creationId xmlns:a16="http://schemas.microsoft.com/office/drawing/2014/main" id="{93286D9B-2A03-C74F-BC39-8BF82472334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59554" y="5936864"/>
                    <a:ext cx="551820" cy="453214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b="-555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6C1AD7D9-132E-EE4F-81A5-22D23DAC2F91}"/>
                  </a:ext>
                </a:extLst>
              </p:cNvPr>
              <p:cNvCxnSpPr>
                <a:cxnSpLocks/>
                <a:stCxn id="76" idx="0"/>
              </p:cNvCxnSpPr>
              <p:nvPr/>
            </p:nvCxnSpPr>
            <p:spPr>
              <a:xfrm flipH="1" flipV="1">
                <a:off x="2430672" y="5391218"/>
                <a:ext cx="4792" cy="545646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dash"/>
                <a:head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59DB5249-CBEE-E649-A27C-53A5B4851F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34400" y="5263798"/>
              <a:ext cx="609600" cy="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Rectangle 63">
                  <a:extLst>
                    <a:ext uri="{FF2B5EF4-FFF2-40B4-BE49-F238E27FC236}">
                      <a16:creationId xmlns:a16="http://schemas.microsoft.com/office/drawing/2014/main" id="{97B1CCD0-8E61-4243-BC24-FA3081D01CF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8534400" y="4674061"/>
                  <a:ext cx="607002" cy="453214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altLang="en-US" sz="2400" dirty="0"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72" name="Rectangle 63">
                  <a:extLst>
                    <a:ext uri="{FF2B5EF4-FFF2-40B4-BE49-F238E27FC236}">
                      <a16:creationId xmlns:a16="http://schemas.microsoft.com/office/drawing/2014/main" id="{97B1CCD0-8E61-4243-BC24-FA3081D01C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34400" y="4674061"/>
                  <a:ext cx="607002" cy="453214"/>
                </a:xfrm>
                <a:prstGeom prst="rect">
                  <a:avLst/>
                </a:prstGeom>
                <a:blipFill>
                  <a:blip r:embed="rId17"/>
                  <a:stretch>
                    <a:fillRect b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35CAA072-C865-E74B-8E65-613D6DB766C3}"/>
                </a:ext>
              </a:extLst>
            </p:cNvPr>
            <p:cNvCxnSpPr/>
            <p:nvPr/>
          </p:nvCxnSpPr>
          <p:spPr bwMode="auto">
            <a:xfrm>
              <a:off x="-152400" y="4343400"/>
              <a:ext cx="9906000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B765F1D9-E2A4-E040-8A8A-337BF9B579AE}"/>
              </a:ext>
            </a:extLst>
          </p:cNvPr>
          <p:cNvCxnSpPr>
            <a:cxnSpLocks/>
          </p:cNvCxnSpPr>
          <p:nvPr/>
        </p:nvCxnSpPr>
        <p:spPr>
          <a:xfrm flipH="1">
            <a:off x="6648641" y="5264100"/>
            <a:ext cx="700239" cy="0"/>
          </a:xfrm>
          <a:prstGeom prst="line">
            <a:avLst/>
          </a:prstGeom>
          <a:ln w="38100">
            <a:solidFill>
              <a:schemeClr val="tx1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Rectangle 63">
                <a:extLst>
                  <a:ext uri="{FF2B5EF4-FFF2-40B4-BE49-F238E27FC236}">
                    <a16:creationId xmlns:a16="http://schemas.microsoft.com/office/drawing/2014/main" id="{CC854323-C35A-8D42-B373-FF4E1DE005B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6522512" y="4648200"/>
                <a:ext cx="868888" cy="45321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altLang="en-US" sz="2400" dirty="0"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91" name="Rectangle 63">
                <a:extLst>
                  <a:ext uri="{FF2B5EF4-FFF2-40B4-BE49-F238E27FC236}">
                    <a16:creationId xmlns:a16="http://schemas.microsoft.com/office/drawing/2014/main" id="{CC854323-C35A-8D42-B373-FF4E1DE005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2512" y="4648200"/>
                <a:ext cx="868888" cy="453214"/>
              </a:xfrm>
              <a:prstGeom prst="rect">
                <a:avLst/>
              </a:prstGeom>
              <a:blipFill>
                <a:blip r:embed="rId18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FF777A38-1C93-9F4E-B05B-F2D1BE38143C}"/>
              </a:ext>
            </a:extLst>
          </p:cNvPr>
          <p:cNvSpPr/>
          <p:nvPr/>
        </p:nvSpPr>
        <p:spPr>
          <a:xfrm>
            <a:off x="7365504" y="4876800"/>
            <a:ext cx="864096" cy="79208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63">
            <a:extLst>
              <a:ext uri="{FF2B5EF4-FFF2-40B4-BE49-F238E27FC236}">
                <a16:creationId xmlns:a16="http://schemas.microsoft.com/office/drawing/2014/main" id="{3F8FC27F-3793-B147-BE99-A8145F748C1F}"/>
              </a:ext>
            </a:extLst>
          </p:cNvPr>
          <p:cNvSpPr txBox="1">
            <a:spLocks noChangeArrowheads="1"/>
          </p:cNvSpPr>
          <p:nvPr/>
        </p:nvSpPr>
        <p:spPr>
          <a:xfrm>
            <a:off x="7563526" y="5047667"/>
            <a:ext cx="468052" cy="45035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G</a:t>
            </a:r>
            <a:endParaRPr lang="en-US" alt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63">
                <a:extLst>
                  <a:ext uri="{FF2B5EF4-FFF2-40B4-BE49-F238E27FC236}">
                    <a16:creationId xmlns:a16="http://schemas.microsoft.com/office/drawing/2014/main" id="{1F5787FC-75CA-AE41-8019-F541C49ADB60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7502114" y="6160528"/>
                <a:ext cx="551820" cy="45321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altLang="en-US" sz="2400" dirty="0"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94" name="Rectangle 63">
                <a:extLst>
                  <a:ext uri="{FF2B5EF4-FFF2-40B4-BE49-F238E27FC236}">
                    <a16:creationId xmlns:a16="http://schemas.microsoft.com/office/drawing/2014/main" id="{1F5787FC-75CA-AE41-8019-F541C49ADB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2114" y="6160528"/>
                <a:ext cx="551820" cy="453214"/>
              </a:xfrm>
              <a:prstGeom prst="rect">
                <a:avLst/>
              </a:prstGeom>
              <a:blipFill>
                <a:blip r:embed="rId19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E9E91191-1C81-1445-9011-4A56669A53C0}"/>
              </a:ext>
            </a:extLst>
          </p:cNvPr>
          <p:cNvCxnSpPr>
            <a:cxnSpLocks/>
            <a:stCxn id="94" idx="0"/>
          </p:cNvCxnSpPr>
          <p:nvPr/>
        </p:nvCxnSpPr>
        <p:spPr>
          <a:xfrm flipH="1" flipV="1">
            <a:off x="7773232" y="5614882"/>
            <a:ext cx="4792" cy="545646"/>
          </a:xfrm>
          <a:prstGeom prst="line">
            <a:avLst/>
          </a:prstGeom>
          <a:ln w="38100">
            <a:solidFill>
              <a:schemeClr val="tx1"/>
            </a:solidFill>
            <a:prstDash val="dash"/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0E9492E1-E377-4747-9211-0244CDCF8C69}"/>
              </a:ext>
            </a:extLst>
          </p:cNvPr>
          <p:cNvSpPr/>
          <p:nvPr/>
        </p:nvSpPr>
        <p:spPr bwMode="auto">
          <a:xfrm>
            <a:off x="-228600" y="4495800"/>
            <a:ext cx="2438400" cy="2362200"/>
          </a:xfrm>
          <a:prstGeom prst="rect">
            <a:avLst/>
          </a:prstGeom>
          <a:solidFill>
            <a:schemeClr val="bg1">
              <a:alpha val="77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A4EB36E5-B45B-DC49-9A53-7ECBC32EC103}"/>
              </a:ext>
            </a:extLst>
          </p:cNvPr>
          <p:cNvSpPr/>
          <p:nvPr/>
        </p:nvSpPr>
        <p:spPr bwMode="auto">
          <a:xfrm>
            <a:off x="2206700" y="4495800"/>
            <a:ext cx="4544412" cy="2362200"/>
          </a:xfrm>
          <a:prstGeom prst="rect">
            <a:avLst/>
          </a:prstGeom>
          <a:solidFill>
            <a:schemeClr val="bg1">
              <a:alpha val="77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441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5" grpId="0"/>
      <p:bldP spid="18" grpId="0" animBg="1"/>
      <p:bldP spid="54" grpId="0"/>
      <p:bldP spid="57" grpId="1"/>
      <p:bldP spid="58" grpId="1"/>
      <p:bldP spid="9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63">
                <a:extLst>
                  <a:ext uri="{FF2B5EF4-FFF2-40B4-BE49-F238E27FC236}">
                    <a16:creationId xmlns:a16="http://schemas.microsoft.com/office/drawing/2014/main" id="{75A52E86-8136-084B-9712-54D8BFE2DA03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683424" y="3431960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56" name="Rectangle 63">
                <a:extLst>
                  <a:ext uri="{FF2B5EF4-FFF2-40B4-BE49-F238E27FC236}">
                    <a16:creationId xmlns:a16="http://schemas.microsoft.com/office/drawing/2014/main" id="{75A52E86-8136-084B-9712-54D8BFE2DA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3424" y="3431960"/>
                <a:ext cx="2850976" cy="378039"/>
              </a:xfrm>
              <a:prstGeom prst="rect">
                <a:avLst/>
              </a:prstGeom>
              <a:blipFill>
                <a:blip r:embed="rId3"/>
                <a:stretch>
                  <a:fillRect t="-1333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63">
                <a:extLst>
                  <a:ext uri="{FF2B5EF4-FFF2-40B4-BE49-F238E27FC236}">
                    <a16:creationId xmlns:a16="http://schemas.microsoft.com/office/drawing/2014/main" id="{C97516CE-C3C5-BC43-BA4D-64536F3233CF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470248" y="3431961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S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dirty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sty m:val="p"/>
                      </m:rPr>
                      <a:rPr lang="en-US" sz="2000" b="0" i="0" dirty="0" smtClean="0">
                        <a:latin typeface="Cambria Math" panose="02040503050406030204" pitchFamily="18" charset="0"/>
                      </a:rPr>
                      <m:t>ate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55" name="Rectangle 63">
                <a:extLst>
                  <a:ext uri="{FF2B5EF4-FFF2-40B4-BE49-F238E27FC236}">
                    <a16:creationId xmlns:a16="http://schemas.microsoft.com/office/drawing/2014/main" id="{C97516CE-C3C5-BC43-BA4D-64536F3233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248" y="3431961"/>
                <a:ext cx="2850976" cy="378039"/>
              </a:xfrm>
              <a:prstGeom prst="rect">
                <a:avLst/>
              </a:prstGeom>
              <a:blipFill>
                <a:blip r:embed="rId4"/>
                <a:stretch>
                  <a:fillRect t="-1333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Subtitle 1">
            <a:extLst>
              <a:ext uri="{FF2B5EF4-FFF2-40B4-BE49-F238E27FC236}">
                <a16:creationId xmlns:a16="http://schemas.microsoft.com/office/drawing/2014/main" id="{9A52EA5F-2F59-1F42-ACBE-B4D3246BF4A2}"/>
              </a:ext>
            </a:extLst>
          </p:cNvPr>
          <p:cNvSpPr txBox="1">
            <a:spLocks/>
          </p:cNvSpPr>
          <p:nvPr/>
        </p:nvSpPr>
        <p:spPr>
          <a:xfrm>
            <a:off x="251520" y="410563"/>
            <a:ext cx="8712968" cy="714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Stateful Encryption of Many Messages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715CD4D-9956-104C-A48F-ED56D3E67742}"/>
              </a:ext>
            </a:extLst>
          </p:cNvPr>
          <p:cNvCxnSpPr>
            <a:cxnSpLocks/>
          </p:cNvCxnSpPr>
          <p:nvPr/>
        </p:nvCxnSpPr>
        <p:spPr>
          <a:xfrm flipH="1">
            <a:off x="2939988" y="2540204"/>
            <a:ext cx="3384376" cy="0"/>
          </a:xfrm>
          <a:prstGeom prst="line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C5BE951-5101-DB41-8F2B-ACA3AA3D084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5" t="-2132" r="10483" b="58956"/>
          <a:stretch/>
        </p:blipFill>
        <p:spPr>
          <a:xfrm>
            <a:off x="1560984" y="2275915"/>
            <a:ext cx="864096" cy="7069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A8306D3-8D92-C446-A416-0B2BCE88EE6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614" b="59366"/>
          <a:stretch/>
        </p:blipFill>
        <p:spPr>
          <a:xfrm>
            <a:off x="6612396" y="2204864"/>
            <a:ext cx="648072" cy="670672"/>
          </a:xfrm>
          <a:prstGeom prst="rect">
            <a:avLst/>
          </a:prstGeom>
        </p:spPr>
      </p:pic>
      <p:sp>
        <p:nvSpPr>
          <p:cNvPr id="16" name="Rectangle 63">
            <a:extLst>
              <a:ext uri="{FF2B5EF4-FFF2-40B4-BE49-F238E27FC236}">
                <a16:creationId xmlns:a16="http://schemas.microsoft.com/office/drawing/2014/main" id="{B2122BBE-955C-9E45-AF8D-A47439731897}"/>
              </a:ext>
            </a:extLst>
          </p:cNvPr>
          <p:cNvSpPr txBox="1">
            <a:spLocks noChangeArrowheads="1"/>
          </p:cNvSpPr>
          <p:nvPr/>
        </p:nvSpPr>
        <p:spPr>
          <a:xfrm>
            <a:off x="1187624" y="3039690"/>
            <a:ext cx="1656184" cy="378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charset="0"/>
                <a:ea typeface="American Typewriter" charset="0"/>
                <a:cs typeface="American Typewriter" charset="0"/>
              </a:rPr>
              <a:t>Alice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17" name="Rectangle 63">
            <a:extLst>
              <a:ext uri="{FF2B5EF4-FFF2-40B4-BE49-F238E27FC236}">
                <a16:creationId xmlns:a16="http://schemas.microsoft.com/office/drawing/2014/main" id="{CB32C4BB-A30A-6E4A-BF24-E298D9332E04}"/>
              </a:ext>
            </a:extLst>
          </p:cNvPr>
          <p:cNvSpPr txBox="1">
            <a:spLocks noChangeArrowheads="1"/>
          </p:cNvSpPr>
          <p:nvPr/>
        </p:nvSpPr>
        <p:spPr>
          <a:xfrm>
            <a:off x="6084168" y="2971800"/>
            <a:ext cx="1656184" cy="378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charset="0"/>
                <a:ea typeface="American Typewriter" charset="0"/>
                <a:cs typeface="American Typewriter" charset="0"/>
              </a:rPr>
              <a:t>Bob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18" name="Rectangular Callout 17">
            <a:extLst>
              <a:ext uri="{FF2B5EF4-FFF2-40B4-BE49-F238E27FC236}">
                <a16:creationId xmlns:a16="http://schemas.microsoft.com/office/drawing/2014/main" id="{10BDD23C-1DE6-F249-8EC9-6AF73D283628}"/>
              </a:ext>
            </a:extLst>
          </p:cNvPr>
          <p:cNvSpPr/>
          <p:nvPr/>
        </p:nvSpPr>
        <p:spPr>
          <a:xfrm>
            <a:off x="6775665" y="1470053"/>
            <a:ext cx="1278269" cy="486136"/>
          </a:xfrm>
          <a:prstGeom prst="wedgeRectCallout">
            <a:avLst>
              <a:gd name="adj1" fmla="val -29386"/>
              <a:gd name="adj2" fmla="val 9766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1" noProof="0" dirty="0">
                <a:solidFill>
                  <a:prstClr val="black"/>
                </a:solidFill>
                <a:latin typeface="Calibri"/>
              </a:rPr>
              <a:t>1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-bit m’’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63">
                <a:extLst>
                  <a:ext uri="{FF2B5EF4-FFF2-40B4-BE49-F238E27FC236}">
                    <a16:creationId xmlns:a16="http://schemas.microsoft.com/office/drawing/2014/main" id="{EE453A13-730C-524E-A0DF-5BE1634A4432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093250" y="1976509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fontAlgn="auto">
                  <a:spcAft>
                    <a:spcPts val="0"/>
                  </a:spcAft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′′⊕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altLang="en-US" sz="2000" dirty="0">
                  <a:solidFill>
                    <a:prstClr val="black"/>
                  </a:solidFill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54" name="Rectangle 63">
                <a:extLst>
                  <a:ext uri="{FF2B5EF4-FFF2-40B4-BE49-F238E27FC236}">
                    <a16:creationId xmlns:a16="http://schemas.microsoft.com/office/drawing/2014/main" id="{EE453A13-730C-524E-A0DF-5BE1634A44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3250" y="1976509"/>
                <a:ext cx="2850976" cy="378039"/>
              </a:xfrm>
              <a:prstGeom prst="rect">
                <a:avLst/>
              </a:prstGeom>
              <a:blipFill>
                <a:blip r:embed="rId6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63">
                <a:extLst>
                  <a:ext uri="{FF2B5EF4-FFF2-40B4-BE49-F238E27FC236}">
                    <a16:creationId xmlns:a16="http://schemas.microsoft.com/office/drawing/2014/main" id="{49A07671-A9E9-EF40-8A01-13E1C8BB5CDB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683424" y="3429000"/>
                <a:ext cx="2850976" cy="343672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57" name="Rectangle 63">
                <a:extLst>
                  <a:ext uri="{FF2B5EF4-FFF2-40B4-BE49-F238E27FC236}">
                    <a16:creationId xmlns:a16="http://schemas.microsoft.com/office/drawing/2014/main" id="{49A07671-A9E9-EF40-8A01-13E1C8BB5C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3424" y="3429000"/>
                <a:ext cx="2850976" cy="343672"/>
              </a:xfrm>
              <a:prstGeom prst="rect">
                <a:avLst/>
              </a:prstGeom>
              <a:blipFill>
                <a:blip r:embed="rId7"/>
                <a:stretch>
                  <a:fillRect t="-17857" b="-3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63">
                <a:extLst>
                  <a:ext uri="{FF2B5EF4-FFF2-40B4-BE49-F238E27FC236}">
                    <a16:creationId xmlns:a16="http://schemas.microsoft.com/office/drawing/2014/main" id="{E480DF82-71B2-0D47-868A-FF26922E9726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470248" y="3429001"/>
                <a:ext cx="2850976" cy="343672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S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dirty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sty m:val="p"/>
                      </m:rPr>
                      <a:rPr lang="en-US" sz="2000" b="0" i="0" dirty="0" smtClean="0">
                        <a:latin typeface="Cambria Math" panose="02040503050406030204" pitchFamily="18" charset="0"/>
                      </a:rPr>
                      <m:t>ate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58" name="Rectangle 63">
                <a:extLst>
                  <a:ext uri="{FF2B5EF4-FFF2-40B4-BE49-F238E27FC236}">
                    <a16:creationId xmlns:a16="http://schemas.microsoft.com/office/drawing/2014/main" id="{E480DF82-71B2-0D47-868A-FF26922E97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248" y="3429001"/>
                <a:ext cx="2850976" cy="343672"/>
              </a:xfrm>
              <a:prstGeom prst="rect">
                <a:avLst/>
              </a:prstGeom>
              <a:blipFill>
                <a:blip r:embed="rId8"/>
                <a:stretch>
                  <a:fillRect t="-17857" b="-3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9" name="Group 58">
            <a:extLst>
              <a:ext uri="{FF2B5EF4-FFF2-40B4-BE49-F238E27FC236}">
                <a16:creationId xmlns:a16="http://schemas.microsoft.com/office/drawing/2014/main" id="{28F2288D-534F-8545-92CA-8FDF4EBAE148}"/>
              </a:ext>
            </a:extLst>
          </p:cNvPr>
          <p:cNvGrpSpPr/>
          <p:nvPr/>
        </p:nvGrpSpPr>
        <p:grpSpPr>
          <a:xfrm>
            <a:off x="-457200" y="4343400"/>
            <a:ext cx="9906000" cy="2368051"/>
            <a:chOff x="-152400" y="4343400"/>
            <a:chExt cx="9906000" cy="2368051"/>
          </a:xfrm>
        </p:grpSpPr>
        <p:sp>
          <p:nvSpPr>
            <p:cNvPr id="60" name="Rounded Rectangle 59">
              <a:extLst>
                <a:ext uri="{FF2B5EF4-FFF2-40B4-BE49-F238E27FC236}">
                  <a16:creationId xmlns:a16="http://schemas.microsoft.com/office/drawing/2014/main" id="{355CB313-2B97-614D-BAD2-289C04C5D1F5}"/>
                </a:ext>
              </a:extLst>
            </p:cNvPr>
            <p:cNvSpPr/>
            <p:nvPr/>
          </p:nvSpPr>
          <p:spPr>
            <a:xfrm>
              <a:off x="1525833" y="4900668"/>
              <a:ext cx="864096" cy="792088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3">
              <a:extLst>
                <a:ext uri="{FF2B5EF4-FFF2-40B4-BE49-F238E27FC236}">
                  <a16:creationId xmlns:a16="http://schemas.microsoft.com/office/drawing/2014/main" id="{D3F86EE8-E923-AB48-9BE8-2A9DA0AED35E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1723855" y="5071535"/>
              <a:ext cx="468052" cy="450353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400" dirty="0">
                  <a:latin typeface="American Typewriter" charset="0"/>
                  <a:ea typeface="American Typewriter" charset="0"/>
                  <a:cs typeface="American Typewriter" charset="0"/>
                </a:rPr>
                <a:t>G</a:t>
              </a:r>
              <a:endParaRPr lang="en-US" altLang="en-US" sz="2400" dirty="0">
                <a:latin typeface="American Typewriter" charset="0"/>
                <a:ea typeface="American Typewriter" charset="0"/>
                <a:cs typeface="American Typewriter" charset="0"/>
              </a:endParaRP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561BFEED-2633-0A46-9215-F1E46BCB18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3755" y="5260708"/>
              <a:ext cx="702078" cy="0"/>
            </a:xfrm>
            <a:prstGeom prst="line">
              <a:avLst/>
            </a:prstGeom>
            <a:ln w="38100">
              <a:solidFill>
                <a:schemeClr val="tx1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3">
                  <a:extLst>
                    <a:ext uri="{FF2B5EF4-FFF2-40B4-BE49-F238E27FC236}">
                      <a16:creationId xmlns:a16="http://schemas.microsoft.com/office/drawing/2014/main" id="{7342131E-DD4F-2941-A1E0-FED88FBC61F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908873" y="4679944"/>
                  <a:ext cx="504056" cy="453214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altLang="en-US" sz="2400" dirty="0"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63" name="Rectangle 63">
                  <a:extLst>
                    <a:ext uri="{FF2B5EF4-FFF2-40B4-BE49-F238E27FC236}">
                      <a16:creationId xmlns:a16="http://schemas.microsoft.com/office/drawing/2014/main" id="{7342131E-DD4F-2941-A1E0-FED88FBC61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8873" y="4679944"/>
                  <a:ext cx="504056" cy="453214"/>
                </a:xfrm>
                <a:prstGeom prst="rect">
                  <a:avLst/>
                </a:prstGeom>
                <a:blipFill>
                  <a:blip r:embed="rId9"/>
                  <a:stretch>
                    <a:fillRect b="-27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A464AC92-E035-694E-AC21-EDA6FB73BE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89929" y="5260708"/>
              <a:ext cx="550059" cy="0"/>
            </a:xfrm>
            <a:prstGeom prst="line">
              <a:avLst/>
            </a:prstGeom>
            <a:ln w="38100">
              <a:solidFill>
                <a:schemeClr val="tx1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3">
                  <a:extLst>
                    <a:ext uri="{FF2B5EF4-FFF2-40B4-BE49-F238E27FC236}">
                      <a16:creationId xmlns:a16="http://schemas.microsoft.com/office/drawing/2014/main" id="{6AA9ED26-7895-C74E-960A-4C5ED79E13C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1681971" y="6258237"/>
                  <a:ext cx="551820" cy="453214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altLang="en-US" sz="2400" dirty="0"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65" name="Rectangle 63">
                  <a:extLst>
                    <a:ext uri="{FF2B5EF4-FFF2-40B4-BE49-F238E27FC236}">
                      <a16:creationId xmlns:a16="http://schemas.microsoft.com/office/drawing/2014/main" id="{6AA9ED26-7895-C74E-960A-4C5ED79E13C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81971" y="6258237"/>
                  <a:ext cx="551820" cy="453214"/>
                </a:xfrm>
                <a:prstGeom prst="rect">
                  <a:avLst/>
                </a:prstGeom>
                <a:blipFill>
                  <a:blip r:embed="rId10"/>
                  <a:stretch>
                    <a:fillRect b="-27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3">
                  <a:extLst>
                    <a:ext uri="{FF2B5EF4-FFF2-40B4-BE49-F238E27FC236}">
                      <a16:creationId xmlns:a16="http://schemas.microsoft.com/office/drawing/2014/main" id="{39148389-108E-3D4D-8330-DFC47A6850E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2255312" y="4638057"/>
                  <a:ext cx="868888" cy="453214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altLang="en-US" sz="2400" dirty="0"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66" name="Rectangle 63">
                  <a:extLst>
                    <a:ext uri="{FF2B5EF4-FFF2-40B4-BE49-F238E27FC236}">
                      <a16:creationId xmlns:a16="http://schemas.microsoft.com/office/drawing/2014/main" id="{39148389-108E-3D4D-8330-DFC47A6850E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5312" y="4638057"/>
                  <a:ext cx="868888" cy="453214"/>
                </a:xfrm>
                <a:prstGeom prst="rect">
                  <a:avLst/>
                </a:prstGeom>
                <a:blipFill>
                  <a:blip r:embed="rId11"/>
                  <a:stretch>
                    <a:fillRect b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7C8D6658-44C6-CE4A-8F48-C7B568939279}"/>
                </a:ext>
              </a:extLst>
            </p:cNvPr>
            <p:cNvCxnSpPr>
              <a:cxnSpLocks/>
              <a:stCxn id="65" idx="0"/>
            </p:cNvCxnSpPr>
            <p:nvPr/>
          </p:nvCxnSpPr>
          <p:spPr>
            <a:xfrm flipH="1" flipV="1">
              <a:off x="1953089" y="5712591"/>
              <a:ext cx="4792" cy="545646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CC35CD14-422B-4A43-B400-923E403FBF55}"/>
                </a:ext>
              </a:extLst>
            </p:cNvPr>
            <p:cNvGrpSpPr/>
            <p:nvPr/>
          </p:nvGrpSpPr>
          <p:grpSpPr>
            <a:xfrm>
              <a:off x="2971800" y="4638057"/>
              <a:ext cx="1676400" cy="1999553"/>
              <a:chOff x="2993631" y="4390525"/>
              <a:chExt cx="1676400" cy="1999553"/>
            </a:xfrm>
          </p:grpSpPr>
          <p:sp>
            <p:nvSpPr>
              <p:cNvPr id="84" name="Rounded Rectangle 83">
                <a:extLst>
                  <a:ext uri="{FF2B5EF4-FFF2-40B4-BE49-F238E27FC236}">
                    <a16:creationId xmlns:a16="http://schemas.microsoft.com/office/drawing/2014/main" id="{D57FE952-6C3C-AD4F-827D-94A950EA3AB5}"/>
                  </a:ext>
                </a:extLst>
              </p:cNvPr>
              <p:cNvSpPr/>
              <p:nvPr/>
            </p:nvSpPr>
            <p:spPr>
              <a:xfrm>
                <a:off x="2993631" y="4653136"/>
                <a:ext cx="864096" cy="792088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Rectangle 63">
                <a:extLst>
                  <a:ext uri="{FF2B5EF4-FFF2-40B4-BE49-F238E27FC236}">
                    <a16:creationId xmlns:a16="http://schemas.microsoft.com/office/drawing/2014/main" id="{15AC6315-44D4-5F49-8C49-C867238DF08D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191653" y="4824003"/>
                <a:ext cx="468052" cy="450353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400" dirty="0">
                    <a:latin typeface="American Typewriter" charset="0"/>
                    <a:ea typeface="American Typewriter" charset="0"/>
                    <a:cs typeface="American Typewriter" charset="0"/>
                  </a:rPr>
                  <a:t>G</a:t>
                </a:r>
                <a:endParaRPr lang="en-US" altLang="en-US" sz="2400" dirty="0"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7F39F52D-8D96-8447-9F9F-23A983218B2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882135" y="5013176"/>
                <a:ext cx="611071" cy="0"/>
              </a:xfrm>
              <a:prstGeom prst="line">
                <a:avLst/>
              </a:prstGeom>
              <a:ln w="38100">
                <a:solidFill>
                  <a:schemeClr val="tx1"/>
                </a:solidFill>
                <a:head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7" name="Rectangle 63">
                    <a:extLst>
                      <a:ext uri="{FF2B5EF4-FFF2-40B4-BE49-F238E27FC236}">
                        <a16:creationId xmlns:a16="http://schemas.microsoft.com/office/drawing/2014/main" id="{E25CA1CB-1BA8-794D-9526-EE4069D71A31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3801143" y="4390525"/>
                    <a:ext cx="868888" cy="453214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l"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altLang="en-US" sz="2400" dirty="0"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87" name="Rectangle 63">
                    <a:extLst>
                      <a:ext uri="{FF2B5EF4-FFF2-40B4-BE49-F238E27FC236}">
                        <a16:creationId xmlns:a16="http://schemas.microsoft.com/office/drawing/2014/main" id="{E25CA1CB-1BA8-794D-9526-EE4069D71A3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01143" y="4390525"/>
                    <a:ext cx="868888" cy="453214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b="-555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8" name="Rectangle 63">
                    <a:extLst>
                      <a:ext uri="{FF2B5EF4-FFF2-40B4-BE49-F238E27FC236}">
                        <a16:creationId xmlns:a16="http://schemas.microsoft.com/office/drawing/2014/main" id="{8BB845C2-54EA-D143-9202-A91DE671589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3130241" y="5936864"/>
                    <a:ext cx="551820" cy="453214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l"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altLang="en-US" sz="2400" dirty="0"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88" name="Rectangle 63">
                    <a:extLst>
                      <a:ext uri="{FF2B5EF4-FFF2-40B4-BE49-F238E27FC236}">
                        <a16:creationId xmlns:a16="http://schemas.microsoft.com/office/drawing/2014/main" id="{8BB845C2-54EA-D143-9202-A91DE671589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30241" y="5936864"/>
                    <a:ext cx="551820" cy="453214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b="-555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32E25440-CBA8-144D-A659-1449E45021DE}"/>
                  </a:ext>
                </a:extLst>
              </p:cNvPr>
              <p:cNvCxnSpPr>
                <a:cxnSpLocks/>
                <a:stCxn id="88" idx="0"/>
              </p:cNvCxnSpPr>
              <p:nvPr/>
            </p:nvCxnSpPr>
            <p:spPr>
              <a:xfrm flipH="1" flipV="1">
                <a:off x="3401359" y="5391218"/>
                <a:ext cx="4792" cy="545646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dash"/>
                <a:head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07387677-D25A-EF47-8E16-DD0872621CE6}"/>
                </a:ext>
              </a:extLst>
            </p:cNvPr>
            <p:cNvGrpSpPr/>
            <p:nvPr/>
          </p:nvGrpSpPr>
          <p:grpSpPr>
            <a:xfrm>
              <a:off x="4495800" y="4662332"/>
              <a:ext cx="1630888" cy="1999553"/>
              <a:chOff x="2152477" y="4390525"/>
              <a:chExt cx="1630888" cy="1999553"/>
            </a:xfrm>
          </p:grpSpPr>
          <p:sp>
            <p:nvSpPr>
              <p:cNvPr id="78" name="Rounded Rectangle 77">
                <a:extLst>
                  <a:ext uri="{FF2B5EF4-FFF2-40B4-BE49-F238E27FC236}">
                    <a16:creationId xmlns:a16="http://schemas.microsoft.com/office/drawing/2014/main" id="{955B0E2B-8570-5543-83DA-38AD7EAF66FC}"/>
                  </a:ext>
                </a:extLst>
              </p:cNvPr>
              <p:cNvSpPr/>
              <p:nvPr/>
            </p:nvSpPr>
            <p:spPr>
              <a:xfrm>
                <a:off x="2152477" y="4653136"/>
                <a:ext cx="864096" cy="792088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63">
                <a:extLst>
                  <a:ext uri="{FF2B5EF4-FFF2-40B4-BE49-F238E27FC236}">
                    <a16:creationId xmlns:a16="http://schemas.microsoft.com/office/drawing/2014/main" id="{E78F9FBB-81F7-BD4A-8BCA-13B13F60F737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381077" y="4824003"/>
                <a:ext cx="468052" cy="450353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400" dirty="0">
                    <a:latin typeface="American Typewriter" charset="0"/>
                    <a:ea typeface="American Typewriter" charset="0"/>
                    <a:cs typeface="American Typewriter" charset="0"/>
                  </a:rPr>
                  <a:t>G</a:t>
                </a:r>
                <a:endParaRPr lang="en-US" altLang="en-US" sz="2400" dirty="0"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259FB98A-CC4D-B84B-AF95-DC135036A0C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40606" y="5006425"/>
                <a:ext cx="700239" cy="0"/>
              </a:xfrm>
              <a:prstGeom prst="line">
                <a:avLst/>
              </a:prstGeom>
              <a:ln w="38100">
                <a:solidFill>
                  <a:schemeClr val="tx1"/>
                </a:solidFill>
                <a:head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Rectangle 63">
                    <a:extLst>
                      <a:ext uri="{FF2B5EF4-FFF2-40B4-BE49-F238E27FC236}">
                        <a16:creationId xmlns:a16="http://schemas.microsoft.com/office/drawing/2014/main" id="{ABC0AC9C-A873-E649-AA15-A895E390016F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914477" y="4390525"/>
                    <a:ext cx="868888" cy="453214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l"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altLang="en-US" sz="2400" dirty="0"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81" name="Rectangle 63">
                    <a:extLst>
                      <a:ext uri="{FF2B5EF4-FFF2-40B4-BE49-F238E27FC236}">
                        <a16:creationId xmlns:a16="http://schemas.microsoft.com/office/drawing/2014/main" id="{ABC0AC9C-A873-E649-AA15-A895E390016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14477" y="4390525"/>
                    <a:ext cx="868888" cy="453214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b="-555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Rectangle 63">
                    <a:extLst>
                      <a:ext uri="{FF2B5EF4-FFF2-40B4-BE49-F238E27FC236}">
                        <a16:creationId xmlns:a16="http://schemas.microsoft.com/office/drawing/2014/main" id="{4BB396B4-40AC-AE4C-AB0C-739817673AD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289087" y="5936864"/>
                    <a:ext cx="551820" cy="453214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l"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altLang="en-US" sz="2400" dirty="0"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82" name="Rectangle 63">
                    <a:extLst>
                      <a:ext uri="{FF2B5EF4-FFF2-40B4-BE49-F238E27FC236}">
                        <a16:creationId xmlns:a16="http://schemas.microsoft.com/office/drawing/2014/main" id="{4BB396B4-40AC-AE4C-AB0C-739817673AD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89087" y="5936864"/>
                    <a:ext cx="551820" cy="453214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b="-540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2C1D5030-991D-C241-AEBF-9FAA622DD6A7}"/>
                  </a:ext>
                </a:extLst>
              </p:cNvPr>
              <p:cNvCxnSpPr>
                <a:cxnSpLocks/>
                <a:stCxn id="82" idx="0"/>
              </p:cNvCxnSpPr>
              <p:nvPr/>
            </p:nvCxnSpPr>
            <p:spPr>
              <a:xfrm flipH="1" flipV="1">
                <a:off x="2560205" y="5391218"/>
                <a:ext cx="4792" cy="545646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dash"/>
                <a:head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1082681F-0B56-AA47-8644-FCFE41C98A18}"/>
                </a:ext>
              </a:extLst>
            </p:cNvPr>
            <p:cNvGrpSpPr/>
            <p:nvPr/>
          </p:nvGrpSpPr>
          <p:grpSpPr>
            <a:xfrm>
              <a:off x="6070104" y="4876616"/>
              <a:ext cx="864096" cy="1736942"/>
              <a:chOff x="2022944" y="4653136"/>
              <a:chExt cx="864096" cy="1736942"/>
            </a:xfrm>
          </p:grpSpPr>
          <p:sp>
            <p:nvSpPr>
              <p:cNvPr id="74" name="Rounded Rectangle 73">
                <a:extLst>
                  <a:ext uri="{FF2B5EF4-FFF2-40B4-BE49-F238E27FC236}">
                    <a16:creationId xmlns:a16="http://schemas.microsoft.com/office/drawing/2014/main" id="{CC0A1C64-038C-F24D-91F8-3FB7E30C860D}"/>
                  </a:ext>
                </a:extLst>
              </p:cNvPr>
              <p:cNvSpPr/>
              <p:nvPr/>
            </p:nvSpPr>
            <p:spPr>
              <a:xfrm>
                <a:off x="2022944" y="4653136"/>
                <a:ext cx="864096" cy="792088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Rectangle 63">
                <a:extLst>
                  <a:ext uri="{FF2B5EF4-FFF2-40B4-BE49-F238E27FC236}">
                    <a16:creationId xmlns:a16="http://schemas.microsoft.com/office/drawing/2014/main" id="{02758AC0-7971-3F45-876B-41375F3CCC8B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220966" y="4824003"/>
                <a:ext cx="468052" cy="450353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400" dirty="0">
                    <a:latin typeface="American Typewriter" charset="0"/>
                    <a:ea typeface="American Typewriter" charset="0"/>
                    <a:cs typeface="American Typewriter" charset="0"/>
                  </a:rPr>
                  <a:t>G</a:t>
                </a:r>
                <a:endParaRPr lang="en-US" altLang="en-US" sz="2400" dirty="0"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6" name="Rectangle 63">
                    <a:extLst>
                      <a:ext uri="{FF2B5EF4-FFF2-40B4-BE49-F238E27FC236}">
                        <a16:creationId xmlns:a16="http://schemas.microsoft.com/office/drawing/2014/main" id="{93286D9B-2A03-C74F-BC39-8BF82472334C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159554" y="5936864"/>
                    <a:ext cx="551820" cy="453214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algn="l"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en-US" altLang="en-US" sz="2400" dirty="0"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76" name="Rectangle 63">
                    <a:extLst>
                      <a:ext uri="{FF2B5EF4-FFF2-40B4-BE49-F238E27FC236}">
                        <a16:creationId xmlns:a16="http://schemas.microsoft.com/office/drawing/2014/main" id="{93286D9B-2A03-C74F-BC39-8BF82472334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59554" y="5936864"/>
                    <a:ext cx="551820" cy="453214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b="-555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6C1AD7D9-132E-EE4F-81A5-22D23DAC2F91}"/>
                  </a:ext>
                </a:extLst>
              </p:cNvPr>
              <p:cNvCxnSpPr>
                <a:cxnSpLocks/>
                <a:stCxn id="76" idx="0"/>
              </p:cNvCxnSpPr>
              <p:nvPr/>
            </p:nvCxnSpPr>
            <p:spPr>
              <a:xfrm flipH="1" flipV="1">
                <a:off x="2430672" y="5391218"/>
                <a:ext cx="4792" cy="545646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dash"/>
                <a:head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59DB5249-CBEE-E649-A27C-53A5B4851F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34400" y="5263798"/>
              <a:ext cx="609600" cy="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Rectangle 63">
                  <a:extLst>
                    <a:ext uri="{FF2B5EF4-FFF2-40B4-BE49-F238E27FC236}">
                      <a16:creationId xmlns:a16="http://schemas.microsoft.com/office/drawing/2014/main" id="{97B1CCD0-8E61-4243-BC24-FA3081D01CF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8534400" y="4674061"/>
                  <a:ext cx="607002" cy="453214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altLang="en-US" sz="2400" dirty="0"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72" name="Rectangle 63">
                  <a:extLst>
                    <a:ext uri="{FF2B5EF4-FFF2-40B4-BE49-F238E27FC236}">
                      <a16:creationId xmlns:a16="http://schemas.microsoft.com/office/drawing/2014/main" id="{97B1CCD0-8E61-4243-BC24-FA3081D01C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34400" y="4674061"/>
                  <a:ext cx="607002" cy="453214"/>
                </a:xfrm>
                <a:prstGeom prst="rect">
                  <a:avLst/>
                </a:prstGeom>
                <a:blipFill>
                  <a:blip r:embed="rId17"/>
                  <a:stretch>
                    <a:fillRect b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35CAA072-C865-E74B-8E65-613D6DB766C3}"/>
                </a:ext>
              </a:extLst>
            </p:cNvPr>
            <p:cNvCxnSpPr/>
            <p:nvPr/>
          </p:nvCxnSpPr>
          <p:spPr bwMode="auto">
            <a:xfrm>
              <a:off x="-152400" y="4343400"/>
              <a:ext cx="9906000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B765F1D9-E2A4-E040-8A8A-337BF9B579AE}"/>
              </a:ext>
            </a:extLst>
          </p:cNvPr>
          <p:cNvCxnSpPr>
            <a:cxnSpLocks/>
          </p:cNvCxnSpPr>
          <p:nvPr/>
        </p:nvCxnSpPr>
        <p:spPr>
          <a:xfrm flipH="1">
            <a:off x="6648641" y="5264100"/>
            <a:ext cx="700239" cy="0"/>
          </a:xfrm>
          <a:prstGeom prst="line">
            <a:avLst/>
          </a:prstGeom>
          <a:ln w="38100">
            <a:solidFill>
              <a:schemeClr val="tx1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Rectangle 63">
                <a:extLst>
                  <a:ext uri="{FF2B5EF4-FFF2-40B4-BE49-F238E27FC236}">
                    <a16:creationId xmlns:a16="http://schemas.microsoft.com/office/drawing/2014/main" id="{CC854323-C35A-8D42-B373-FF4E1DE005B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6522512" y="4648200"/>
                <a:ext cx="868888" cy="45321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altLang="en-US" sz="2400" dirty="0"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91" name="Rectangle 63">
                <a:extLst>
                  <a:ext uri="{FF2B5EF4-FFF2-40B4-BE49-F238E27FC236}">
                    <a16:creationId xmlns:a16="http://schemas.microsoft.com/office/drawing/2014/main" id="{CC854323-C35A-8D42-B373-FF4E1DE005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2512" y="4648200"/>
                <a:ext cx="868888" cy="453214"/>
              </a:xfrm>
              <a:prstGeom prst="rect">
                <a:avLst/>
              </a:prstGeom>
              <a:blipFill>
                <a:blip r:embed="rId18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FF777A38-1C93-9F4E-B05B-F2D1BE38143C}"/>
              </a:ext>
            </a:extLst>
          </p:cNvPr>
          <p:cNvSpPr/>
          <p:nvPr/>
        </p:nvSpPr>
        <p:spPr>
          <a:xfrm>
            <a:off x="7365504" y="4876800"/>
            <a:ext cx="864096" cy="79208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63">
            <a:extLst>
              <a:ext uri="{FF2B5EF4-FFF2-40B4-BE49-F238E27FC236}">
                <a16:creationId xmlns:a16="http://schemas.microsoft.com/office/drawing/2014/main" id="{3F8FC27F-3793-B147-BE99-A8145F748C1F}"/>
              </a:ext>
            </a:extLst>
          </p:cNvPr>
          <p:cNvSpPr txBox="1">
            <a:spLocks noChangeArrowheads="1"/>
          </p:cNvSpPr>
          <p:nvPr/>
        </p:nvSpPr>
        <p:spPr>
          <a:xfrm>
            <a:off x="7563526" y="5047667"/>
            <a:ext cx="468052" cy="45035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G</a:t>
            </a:r>
            <a:endParaRPr lang="en-US" alt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63">
                <a:extLst>
                  <a:ext uri="{FF2B5EF4-FFF2-40B4-BE49-F238E27FC236}">
                    <a16:creationId xmlns:a16="http://schemas.microsoft.com/office/drawing/2014/main" id="{1F5787FC-75CA-AE41-8019-F541C49ADB60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7502114" y="6160528"/>
                <a:ext cx="551820" cy="45321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altLang="en-US" sz="2400" dirty="0"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94" name="Rectangle 63">
                <a:extLst>
                  <a:ext uri="{FF2B5EF4-FFF2-40B4-BE49-F238E27FC236}">
                    <a16:creationId xmlns:a16="http://schemas.microsoft.com/office/drawing/2014/main" id="{1F5787FC-75CA-AE41-8019-F541C49ADB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2114" y="6160528"/>
                <a:ext cx="551820" cy="453214"/>
              </a:xfrm>
              <a:prstGeom prst="rect">
                <a:avLst/>
              </a:prstGeom>
              <a:blipFill>
                <a:blip r:embed="rId19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E9E91191-1C81-1445-9011-4A56669A53C0}"/>
              </a:ext>
            </a:extLst>
          </p:cNvPr>
          <p:cNvCxnSpPr>
            <a:cxnSpLocks/>
            <a:stCxn id="94" idx="0"/>
          </p:cNvCxnSpPr>
          <p:nvPr/>
        </p:nvCxnSpPr>
        <p:spPr>
          <a:xfrm flipH="1" flipV="1">
            <a:off x="7773232" y="5614882"/>
            <a:ext cx="4792" cy="545646"/>
          </a:xfrm>
          <a:prstGeom prst="line">
            <a:avLst/>
          </a:prstGeom>
          <a:ln w="38100">
            <a:solidFill>
              <a:schemeClr val="tx1"/>
            </a:solidFill>
            <a:prstDash val="dash"/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0E9492E1-E377-4747-9211-0244CDCF8C69}"/>
              </a:ext>
            </a:extLst>
          </p:cNvPr>
          <p:cNvSpPr/>
          <p:nvPr/>
        </p:nvSpPr>
        <p:spPr bwMode="auto">
          <a:xfrm>
            <a:off x="-184678" y="4460109"/>
            <a:ext cx="2438400" cy="2362200"/>
          </a:xfrm>
          <a:prstGeom prst="rect">
            <a:avLst/>
          </a:prstGeom>
          <a:solidFill>
            <a:schemeClr val="bg1">
              <a:alpha val="77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A4EB36E5-B45B-DC49-9A53-7ECBC32EC103}"/>
              </a:ext>
            </a:extLst>
          </p:cNvPr>
          <p:cNvSpPr/>
          <p:nvPr/>
        </p:nvSpPr>
        <p:spPr bwMode="auto">
          <a:xfrm>
            <a:off x="2250622" y="4460109"/>
            <a:ext cx="4544412" cy="2362200"/>
          </a:xfrm>
          <a:prstGeom prst="rect">
            <a:avLst/>
          </a:prstGeom>
          <a:solidFill>
            <a:schemeClr val="bg1">
              <a:alpha val="77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72B1A50-E26D-BB41-BA78-B9E4132EC02E}"/>
              </a:ext>
            </a:extLst>
          </p:cNvPr>
          <p:cNvSpPr/>
          <p:nvPr/>
        </p:nvSpPr>
        <p:spPr bwMode="auto">
          <a:xfrm>
            <a:off x="6801486" y="4495800"/>
            <a:ext cx="1563060" cy="2362200"/>
          </a:xfrm>
          <a:prstGeom prst="rect">
            <a:avLst/>
          </a:prstGeom>
          <a:solidFill>
            <a:schemeClr val="bg1">
              <a:alpha val="77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337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5" grpId="0"/>
      <p:bldP spid="54" grpId="0"/>
      <p:bldP spid="57" grpId="0"/>
      <p:bldP spid="58" grpId="0"/>
      <p:bldP spid="5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">
            <a:extLst>
              <a:ext uri="{FF2B5EF4-FFF2-40B4-BE49-F238E27FC236}">
                <a16:creationId xmlns:a16="http://schemas.microsoft.com/office/drawing/2014/main" id="{9A52EA5F-2F59-1F42-ACBE-B4D3246BF4A2}"/>
              </a:ext>
            </a:extLst>
          </p:cNvPr>
          <p:cNvSpPr txBox="1">
            <a:spLocks/>
          </p:cNvSpPr>
          <p:nvPr/>
        </p:nvSpPr>
        <p:spPr>
          <a:xfrm>
            <a:off x="251520" y="410563"/>
            <a:ext cx="8712968" cy="714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Stateful Encryption of Many Messages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98" name="Content Placeholder 2">
            <a:extLst>
              <a:ext uri="{FF2B5EF4-FFF2-40B4-BE49-F238E27FC236}">
                <a16:creationId xmlns:a16="http://schemas.microsoft.com/office/drawing/2014/main" id="{00636CD1-13E9-0248-BFD7-253641262323}"/>
              </a:ext>
            </a:extLst>
          </p:cNvPr>
          <p:cNvSpPr>
            <a:spLocks/>
          </p:cNvSpPr>
          <p:nvPr/>
        </p:nvSpPr>
        <p:spPr bwMode="auto">
          <a:xfrm>
            <a:off x="685800" y="2115344"/>
            <a:ext cx="8153400" cy="93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CC"/>
              </a:buClr>
              <a:buFont typeface="Courier New" panose="02070309020205020404" pitchFamily="49" charset="0"/>
              <a:buChar char="o"/>
            </a:pPr>
            <a:r>
              <a:rPr lang="en-US" altLang="en-US" sz="2400" b="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PLUS</a:t>
            </a:r>
            <a:r>
              <a:rPr lang="en-US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Alice and Bob can keep encrypting as many bits as they wish. </a:t>
            </a: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373472AD-AC97-9E40-A8AB-DE2D68CACCCA}"/>
              </a:ext>
            </a:extLst>
          </p:cNvPr>
          <p:cNvSpPr>
            <a:spLocks/>
          </p:cNvSpPr>
          <p:nvPr/>
        </p:nvSpPr>
        <p:spPr bwMode="auto">
          <a:xfrm>
            <a:off x="685800" y="3258344"/>
            <a:ext cx="8153400" cy="93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US" alt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MINUS</a:t>
            </a:r>
            <a:r>
              <a:rPr lang="en-US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Alice and Bob have to keep their states in perfect synchrony. They cannot transmit simultaneously.</a:t>
            </a: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5A8331AC-01DF-7E47-B861-09BBB5AAA1CA}"/>
              </a:ext>
            </a:extLst>
          </p:cNvPr>
          <p:cNvSpPr>
            <a:spLocks/>
          </p:cNvSpPr>
          <p:nvPr/>
        </p:nvSpPr>
        <p:spPr bwMode="auto">
          <a:xfrm>
            <a:off x="990600" y="4401344"/>
            <a:ext cx="8153400" cy="93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NOT: </a:t>
            </a:r>
            <a:b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Correctness goes down the drain, in addition to security.</a:t>
            </a:r>
          </a:p>
        </p:txBody>
      </p:sp>
    </p:spTree>
    <p:extLst>
      <p:ext uri="{BB962C8B-B14F-4D97-AF65-F5344CB8AC3E}">
        <p14:creationId xmlns:p14="http://schemas.microsoft.com/office/powerpoint/2010/main" val="943337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10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">
            <a:extLst>
              <a:ext uri="{FF2B5EF4-FFF2-40B4-BE49-F238E27FC236}">
                <a16:creationId xmlns:a16="http://schemas.microsoft.com/office/drawing/2014/main" id="{9A52EA5F-2F59-1F42-ACBE-B4D3246BF4A2}"/>
              </a:ext>
            </a:extLst>
          </p:cNvPr>
          <p:cNvSpPr txBox="1">
            <a:spLocks/>
          </p:cNvSpPr>
          <p:nvPr/>
        </p:nvSpPr>
        <p:spPr>
          <a:xfrm>
            <a:off x="251520" y="410563"/>
            <a:ext cx="8712968" cy="714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How to be Stateless? Here is an idea…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715CD4D-9956-104C-A48F-ED56D3E67742}"/>
              </a:ext>
            </a:extLst>
          </p:cNvPr>
          <p:cNvCxnSpPr>
            <a:cxnSpLocks/>
          </p:cNvCxnSpPr>
          <p:nvPr/>
        </p:nvCxnSpPr>
        <p:spPr>
          <a:xfrm flipH="1">
            <a:off x="2939988" y="2590800"/>
            <a:ext cx="3384376" cy="0"/>
          </a:xfrm>
          <a:prstGeom prst="line">
            <a:avLst/>
          </a:prstGeom>
          <a:ln w="38100">
            <a:solidFill>
              <a:schemeClr val="tx1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C5BE951-5101-DB41-8F2B-ACA3AA3D08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5" t="-2132" r="10483" b="58956"/>
          <a:stretch/>
        </p:blipFill>
        <p:spPr>
          <a:xfrm>
            <a:off x="2016299" y="2066275"/>
            <a:ext cx="864096" cy="7069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A8306D3-8D92-C446-A416-0B2BCE88EE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614" b="59366"/>
          <a:stretch/>
        </p:blipFill>
        <p:spPr>
          <a:xfrm>
            <a:off x="6477000" y="2072528"/>
            <a:ext cx="648072" cy="670672"/>
          </a:xfrm>
          <a:prstGeom prst="rect">
            <a:avLst/>
          </a:prstGeom>
        </p:spPr>
      </p:pic>
      <p:sp>
        <p:nvSpPr>
          <p:cNvPr id="16" name="Rectangle 63">
            <a:extLst>
              <a:ext uri="{FF2B5EF4-FFF2-40B4-BE49-F238E27FC236}">
                <a16:creationId xmlns:a16="http://schemas.microsoft.com/office/drawing/2014/main" id="{B2122BBE-955C-9E45-AF8D-A47439731897}"/>
              </a:ext>
            </a:extLst>
          </p:cNvPr>
          <p:cNvSpPr txBox="1">
            <a:spLocks noChangeArrowheads="1"/>
          </p:cNvSpPr>
          <p:nvPr/>
        </p:nvSpPr>
        <p:spPr>
          <a:xfrm>
            <a:off x="1620416" y="2816026"/>
            <a:ext cx="1656184" cy="378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charset="0"/>
                <a:ea typeface="American Typewriter" charset="0"/>
                <a:cs typeface="American Typewriter" charset="0"/>
              </a:rPr>
              <a:t>Alice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17" name="Rectangle 63">
            <a:extLst>
              <a:ext uri="{FF2B5EF4-FFF2-40B4-BE49-F238E27FC236}">
                <a16:creationId xmlns:a16="http://schemas.microsoft.com/office/drawing/2014/main" id="{CB32C4BB-A30A-6E4A-BF24-E298D9332E04}"/>
              </a:ext>
            </a:extLst>
          </p:cNvPr>
          <p:cNvSpPr txBox="1">
            <a:spLocks noChangeArrowheads="1"/>
          </p:cNvSpPr>
          <p:nvPr/>
        </p:nvSpPr>
        <p:spPr>
          <a:xfrm>
            <a:off x="5976392" y="2748136"/>
            <a:ext cx="1656184" cy="378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charset="0"/>
                <a:ea typeface="American Typewriter" charset="0"/>
                <a:cs typeface="American Typewriter" charset="0"/>
              </a:rPr>
              <a:t>Bob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63">
                <a:extLst>
                  <a:ext uri="{FF2B5EF4-FFF2-40B4-BE49-F238E27FC236}">
                    <a16:creationId xmlns:a16="http://schemas.microsoft.com/office/drawing/2014/main" id="{4B110931-711D-FF47-9F40-A622409C772D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035224" y="3187337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</a:rPr>
                  <a:t>Key 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19" name="Rectangle 63">
                <a:extLst>
                  <a:ext uri="{FF2B5EF4-FFF2-40B4-BE49-F238E27FC236}">
                    <a16:creationId xmlns:a16="http://schemas.microsoft.com/office/drawing/2014/main" id="{4B110931-711D-FF47-9F40-A622409C77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224" y="3187337"/>
                <a:ext cx="2850976" cy="378039"/>
              </a:xfrm>
              <a:prstGeom prst="rect">
                <a:avLst/>
              </a:prstGeom>
              <a:blipFill>
                <a:blip r:embed="rId4"/>
                <a:stretch>
                  <a:fillRect t="-13333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B0DD2D7A-7866-B042-9B06-592FE1B03992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454824" y="3187336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</a:rPr>
                  <a:t>Key 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B0DD2D7A-7866-B042-9B06-592FE1B039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4824" y="3187336"/>
                <a:ext cx="2850976" cy="378039"/>
              </a:xfrm>
              <a:prstGeom prst="rect">
                <a:avLst/>
              </a:prstGeom>
              <a:blipFill>
                <a:blip r:embed="rId4"/>
                <a:stretch>
                  <a:fillRect t="-13333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11E46E69-D1C8-9D45-8C4B-01157C264DAB}"/>
              </a:ext>
            </a:extLst>
          </p:cNvPr>
          <p:cNvGrpSpPr/>
          <p:nvPr/>
        </p:nvGrpSpPr>
        <p:grpSpPr>
          <a:xfrm>
            <a:off x="304800" y="3586518"/>
            <a:ext cx="4273725" cy="1392743"/>
            <a:chOff x="304800" y="3586518"/>
            <a:chExt cx="4273725" cy="1392743"/>
          </a:xfrm>
        </p:grpSpPr>
        <p:sp>
          <p:nvSpPr>
            <p:cNvPr id="3" name="Triangle 2">
              <a:extLst>
                <a:ext uri="{FF2B5EF4-FFF2-40B4-BE49-F238E27FC236}">
                  <a16:creationId xmlns:a16="http://schemas.microsoft.com/office/drawing/2014/main" id="{7CFD423B-2FA5-3944-8016-68CD20615CE6}"/>
                </a:ext>
              </a:extLst>
            </p:cNvPr>
            <p:cNvSpPr/>
            <p:nvPr/>
          </p:nvSpPr>
          <p:spPr bwMode="auto">
            <a:xfrm>
              <a:off x="387523" y="3586518"/>
              <a:ext cx="4191002" cy="914400"/>
            </a:xfrm>
            <a:prstGeom prst="triangle">
              <a:avLst>
                <a:gd name="adj" fmla="val 49659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33B2A28-C84D-6C45-8092-3799C25B02E3}"/>
                </a:ext>
              </a:extLst>
            </p:cNvPr>
            <p:cNvSpPr/>
            <p:nvPr/>
          </p:nvSpPr>
          <p:spPr bwMode="auto">
            <a:xfrm>
              <a:off x="438372" y="4522061"/>
              <a:ext cx="4057428" cy="4572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63">
                  <a:extLst>
                    <a:ext uri="{FF2B5EF4-FFF2-40B4-BE49-F238E27FC236}">
                      <a16:creationId xmlns:a16="http://schemas.microsoft.com/office/drawing/2014/main" id="{C8D84B54-1D7A-1D41-800A-472B13C7CA7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304800" y="4561641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57" name="Rectangle 63">
                  <a:extLst>
                    <a:ext uri="{FF2B5EF4-FFF2-40B4-BE49-F238E27FC236}">
                      <a16:creationId xmlns:a16="http://schemas.microsoft.com/office/drawing/2014/main" id="{C8D84B54-1D7A-1D41-800A-472B13C7CA7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4800" y="4561641"/>
                  <a:ext cx="717376" cy="378039"/>
                </a:xfrm>
                <a:prstGeom prst="rect">
                  <a:avLst/>
                </a:prstGeom>
                <a:blipFill>
                  <a:blip r:embed="rId5"/>
                  <a:stretch>
                    <a:fillRect b="-2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Rectangle 63">
                  <a:extLst>
                    <a:ext uri="{FF2B5EF4-FFF2-40B4-BE49-F238E27FC236}">
                      <a16:creationId xmlns:a16="http://schemas.microsoft.com/office/drawing/2014/main" id="{5108A8C3-DF8B-E647-AF3E-7CF9DFAE411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730424" y="4572000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58" name="Rectangle 63">
                  <a:extLst>
                    <a:ext uri="{FF2B5EF4-FFF2-40B4-BE49-F238E27FC236}">
                      <a16:creationId xmlns:a16="http://schemas.microsoft.com/office/drawing/2014/main" id="{5108A8C3-DF8B-E647-AF3E-7CF9DFAE411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424" y="4572000"/>
                  <a:ext cx="717376" cy="378039"/>
                </a:xfrm>
                <a:prstGeom prst="rect">
                  <a:avLst/>
                </a:prstGeom>
                <a:blipFill>
                  <a:blip r:embed="rId6"/>
                  <a:stretch>
                    <a:fillRect b="-2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63">
                  <a:extLst>
                    <a:ext uri="{FF2B5EF4-FFF2-40B4-BE49-F238E27FC236}">
                      <a16:creationId xmlns:a16="http://schemas.microsoft.com/office/drawing/2014/main" id="{A280A54F-29F5-3E46-813C-E0FFDC397D1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1143000" y="4572000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59" name="Rectangle 63">
                  <a:extLst>
                    <a:ext uri="{FF2B5EF4-FFF2-40B4-BE49-F238E27FC236}">
                      <a16:creationId xmlns:a16="http://schemas.microsoft.com/office/drawing/2014/main" id="{A280A54F-29F5-3E46-813C-E0FFDC397D1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43000" y="4572000"/>
                  <a:ext cx="717376" cy="378039"/>
                </a:xfrm>
                <a:prstGeom prst="rect">
                  <a:avLst/>
                </a:prstGeom>
                <a:blipFill>
                  <a:blip r:embed="rId7"/>
                  <a:stretch>
                    <a:fillRect b="-2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ectangle 63">
                  <a:extLst>
                    <a:ext uri="{FF2B5EF4-FFF2-40B4-BE49-F238E27FC236}">
                      <a16:creationId xmlns:a16="http://schemas.microsoft.com/office/drawing/2014/main" id="{78DDAA77-1485-3B49-92A3-6DBB7D207EF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1600200" y="4572000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60" name="Rectangle 63">
                  <a:extLst>
                    <a:ext uri="{FF2B5EF4-FFF2-40B4-BE49-F238E27FC236}">
                      <a16:creationId xmlns:a16="http://schemas.microsoft.com/office/drawing/2014/main" id="{78DDAA77-1485-3B49-92A3-6DBB7D207EF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00200" y="4572000"/>
                  <a:ext cx="717376" cy="378039"/>
                </a:xfrm>
                <a:prstGeom prst="rect">
                  <a:avLst/>
                </a:prstGeom>
                <a:blipFill>
                  <a:blip r:embed="rId8"/>
                  <a:stretch>
                    <a:fillRect b="-2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ectangle 63">
                  <a:extLst>
                    <a:ext uri="{FF2B5EF4-FFF2-40B4-BE49-F238E27FC236}">
                      <a16:creationId xmlns:a16="http://schemas.microsoft.com/office/drawing/2014/main" id="{7A8E9DAC-6B77-E448-B050-9CA4B4EDC43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2025824" y="4572000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67" name="Rectangle 63">
                  <a:extLst>
                    <a:ext uri="{FF2B5EF4-FFF2-40B4-BE49-F238E27FC236}">
                      <a16:creationId xmlns:a16="http://schemas.microsoft.com/office/drawing/2014/main" id="{7A8E9DAC-6B77-E448-B050-9CA4B4EDC43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25824" y="4572000"/>
                  <a:ext cx="717376" cy="378039"/>
                </a:xfrm>
                <a:prstGeom prst="rect">
                  <a:avLst/>
                </a:prstGeom>
                <a:blipFill>
                  <a:blip r:embed="rId9"/>
                  <a:stretch>
                    <a:fillRect b="-2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Rectangle 63">
                  <a:extLst>
                    <a:ext uri="{FF2B5EF4-FFF2-40B4-BE49-F238E27FC236}">
                      <a16:creationId xmlns:a16="http://schemas.microsoft.com/office/drawing/2014/main" id="{B5939425-5ABE-ED4C-9A26-BAA3EBC2BF8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2483024" y="4495800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…</m:t>
                        </m:r>
                      </m:oMath>
                    </m:oMathPara>
                  </a14:m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68" name="Rectangle 63">
                  <a:extLst>
                    <a:ext uri="{FF2B5EF4-FFF2-40B4-BE49-F238E27FC236}">
                      <a16:creationId xmlns:a16="http://schemas.microsoft.com/office/drawing/2014/main" id="{B5939425-5ABE-ED4C-9A26-BAA3EBC2BF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83024" y="4495800"/>
                  <a:ext cx="717376" cy="378039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ectangle 63">
                  <a:extLst>
                    <a:ext uri="{FF2B5EF4-FFF2-40B4-BE49-F238E27FC236}">
                      <a16:creationId xmlns:a16="http://schemas.microsoft.com/office/drawing/2014/main" id="{CAE08CE8-1FA7-FF42-A801-D0DEAD11503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3021882" y="4586422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69" name="Rectangle 63">
                  <a:extLst>
                    <a:ext uri="{FF2B5EF4-FFF2-40B4-BE49-F238E27FC236}">
                      <a16:creationId xmlns:a16="http://schemas.microsoft.com/office/drawing/2014/main" id="{CAE08CE8-1FA7-FF42-A801-D0DEAD11503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21882" y="4586422"/>
                  <a:ext cx="717376" cy="378039"/>
                </a:xfrm>
                <a:prstGeom prst="rect">
                  <a:avLst/>
                </a:prstGeom>
                <a:blipFill>
                  <a:blip r:embed="rId11"/>
                  <a:stretch>
                    <a:fillRect l="-28070" r="-15789" b="-225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3">
                  <a:extLst>
                    <a:ext uri="{FF2B5EF4-FFF2-40B4-BE49-F238E27FC236}">
                      <a16:creationId xmlns:a16="http://schemas.microsoft.com/office/drawing/2014/main" id="{F991CD3A-ECB3-CF45-9BF8-F107B174B27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3778424" y="4601222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sup>
                          </m:sSup>
                        </m:sub>
                      </m:sSub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70" name="Rectangle 63">
                  <a:extLst>
                    <a:ext uri="{FF2B5EF4-FFF2-40B4-BE49-F238E27FC236}">
                      <a16:creationId xmlns:a16="http://schemas.microsoft.com/office/drawing/2014/main" id="{F991CD3A-ECB3-CF45-9BF8-F107B174B27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78424" y="4601222"/>
                  <a:ext cx="717376" cy="378039"/>
                </a:xfrm>
                <a:prstGeom prst="rect">
                  <a:avLst/>
                </a:prstGeom>
                <a:blipFill>
                  <a:blip r:embed="rId12"/>
                  <a:stretch>
                    <a:fillRect l="-10345" b="-193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EEF7BF1-161A-984D-86CE-5F344CE678E3}"/>
              </a:ext>
            </a:extLst>
          </p:cNvPr>
          <p:cNvGrpSpPr/>
          <p:nvPr/>
        </p:nvGrpSpPr>
        <p:grpSpPr>
          <a:xfrm>
            <a:off x="4802139" y="3586518"/>
            <a:ext cx="4273725" cy="1392743"/>
            <a:chOff x="304800" y="3586518"/>
            <a:chExt cx="4273725" cy="1392743"/>
          </a:xfrm>
        </p:grpSpPr>
        <p:sp>
          <p:nvSpPr>
            <p:cNvPr id="72" name="Triangle 71">
              <a:extLst>
                <a:ext uri="{FF2B5EF4-FFF2-40B4-BE49-F238E27FC236}">
                  <a16:creationId xmlns:a16="http://schemas.microsoft.com/office/drawing/2014/main" id="{8D9A4384-F5B7-B749-909D-C981421F91AA}"/>
                </a:ext>
              </a:extLst>
            </p:cNvPr>
            <p:cNvSpPr/>
            <p:nvPr/>
          </p:nvSpPr>
          <p:spPr bwMode="auto">
            <a:xfrm>
              <a:off x="387523" y="3586518"/>
              <a:ext cx="4191002" cy="914400"/>
            </a:xfrm>
            <a:prstGeom prst="triangl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F37DE7DA-9CDD-8048-8DF5-DA42443491C0}"/>
                </a:ext>
              </a:extLst>
            </p:cNvPr>
            <p:cNvSpPr/>
            <p:nvPr/>
          </p:nvSpPr>
          <p:spPr bwMode="auto">
            <a:xfrm>
              <a:off x="438372" y="4522061"/>
              <a:ext cx="4057428" cy="4572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Rectangle 63">
                  <a:extLst>
                    <a:ext uri="{FF2B5EF4-FFF2-40B4-BE49-F238E27FC236}">
                      <a16:creationId xmlns:a16="http://schemas.microsoft.com/office/drawing/2014/main" id="{F22D79B9-2553-C748-AB99-D6DBE62D0FF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304800" y="4561641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74" name="Rectangle 63">
                  <a:extLst>
                    <a:ext uri="{FF2B5EF4-FFF2-40B4-BE49-F238E27FC236}">
                      <a16:creationId xmlns:a16="http://schemas.microsoft.com/office/drawing/2014/main" id="{F22D79B9-2553-C748-AB99-D6DBE62D0FF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4800" y="4561641"/>
                  <a:ext cx="717376" cy="378039"/>
                </a:xfrm>
                <a:prstGeom prst="rect">
                  <a:avLst/>
                </a:prstGeom>
                <a:blipFill>
                  <a:blip r:embed="rId5"/>
                  <a:stretch>
                    <a:fillRect b="-2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Rectangle 63">
                  <a:extLst>
                    <a:ext uri="{FF2B5EF4-FFF2-40B4-BE49-F238E27FC236}">
                      <a16:creationId xmlns:a16="http://schemas.microsoft.com/office/drawing/2014/main" id="{E25515A5-33DB-1B44-A438-9198F034F32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730424" y="4572000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75" name="Rectangle 63">
                  <a:extLst>
                    <a:ext uri="{FF2B5EF4-FFF2-40B4-BE49-F238E27FC236}">
                      <a16:creationId xmlns:a16="http://schemas.microsoft.com/office/drawing/2014/main" id="{E25515A5-33DB-1B44-A438-9198F034F32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424" y="4572000"/>
                  <a:ext cx="717376" cy="378039"/>
                </a:xfrm>
                <a:prstGeom prst="rect">
                  <a:avLst/>
                </a:prstGeom>
                <a:blipFill>
                  <a:blip r:embed="rId13"/>
                  <a:stretch>
                    <a:fillRect b="-2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Rectangle 63">
                  <a:extLst>
                    <a:ext uri="{FF2B5EF4-FFF2-40B4-BE49-F238E27FC236}">
                      <a16:creationId xmlns:a16="http://schemas.microsoft.com/office/drawing/2014/main" id="{4CABCC58-598B-0841-B8B9-A8F42AB39CE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1143000" y="4572000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76" name="Rectangle 63">
                  <a:extLst>
                    <a:ext uri="{FF2B5EF4-FFF2-40B4-BE49-F238E27FC236}">
                      <a16:creationId xmlns:a16="http://schemas.microsoft.com/office/drawing/2014/main" id="{4CABCC58-598B-0841-B8B9-A8F42AB39CE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43000" y="4572000"/>
                  <a:ext cx="717376" cy="378039"/>
                </a:xfrm>
                <a:prstGeom prst="rect">
                  <a:avLst/>
                </a:prstGeom>
                <a:blipFill>
                  <a:blip r:embed="rId7"/>
                  <a:stretch>
                    <a:fillRect b="-2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Rectangle 63">
                  <a:extLst>
                    <a:ext uri="{FF2B5EF4-FFF2-40B4-BE49-F238E27FC236}">
                      <a16:creationId xmlns:a16="http://schemas.microsoft.com/office/drawing/2014/main" id="{77A570BB-27D8-B340-8971-001E1BEF6C7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1600200" y="4572000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77" name="Rectangle 63">
                  <a:extLst>
                    <a:ext uri="{FF2B5EF4-FFF2-40B4-BE49-F238E27FC236}">
                      <a16:creationId xmlns:a16="http://schemas.microsoft.com/office/drawing/2014/main" id="{77A570BB-27D8-B340-8971-001E1BEF6C7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00200" y="4572000"/>
                  <a:ext cx="717376" cy="378039"/>
                </a:xfrm>
                <a:prstGeom prst="rect">
                  <a:avLst/>
                </a:prstGeom>
                <a:blipFill>
                  <a:blip r:embed="rId8"/>
                  <a:stretch>
                    <a:fillRect b="-2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Rectangle 63">
                  <a:extLst>
                    <a:ext uri="{FF2B5EF4-FFF2-40B4-BE49-F238E27FC236}">
                      <a16:creationId xmlns:a16="http://schemas.microsoft.com/office/drawing/2014/main" id="{95721D06-66C2-1547-9954-D9097AB0ABE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2025824" y="4572000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78" name="Rectangle 63">
                  <a:extLst>
                    <a:ext uri="{FF2B5EF4-FFF2-40B4-BE49-F238E27FC236}">
                      <a16:creationId xmlns:a16="http://schemas.microsoft.com/office/drawing/2014/main" id="{95721D06-66C2-1547-9954-D9097AB0ABE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25824" y="4572000"/>
                  <a:ext cx="717376" cy="378039"/>
                </a:xfrm>
                <a:prstGeom prst="rect">
                  <a:avLst/>
                </a:prstGeom>
                <a:blipFill>
                  <a:blip r:embed="rId14"/>
                  <a:stretch>
                    <a:fillRect b="-2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Rectangle 63">
                  <a:extLst>
                    <a:ext uri="{FF2B5EF4-FFF2-40B4-BE49-F238E27FC236}">
                      <a16:creationId xmlns:a16="http://schemas.microsoft.com/office/drawing/2014/main" id="{26EEEF23-C917-FF49-B637-FDD8BBE2B63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2483024" y="4495800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…</m:t>
                        </m:r>
                      </m:oMath>
                    </m:oMathPara>
                  </a14:m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79" name="Rectangle 63">
                  <a:extLst>
                    <a:ext uri="{FF2B5EF4-FFF2-40B4-BE49-F238E27FC236}">
                      <a16:creationId xmlns:a16="http://schemas.microsoft.com/office/drawing/2014/main" id="{26EEEF23-C917-FF49-B637-FDD8BBE2B63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83024" y="4495800"/>
                  <a:ext cx="717376" cy="378039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Rectangle 63">
                  <a:extLst>
                    <a:ext uri="{FF2B5EF4-FFF2-40B4-BE49-F238E27FC236}">
                      <a16:creationId xmlns:a16="http://schemas.microsoft.com/office/drawing/2014/main" id="{2BD6844D-EBC1-6B48-971B-FA310A4C1E1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3021882" y="4586422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80" name="Rectangle 63">
                  <a:extLst>
                    <a:ext uri="{FF2B5EF4-FFF2-40B4-BE49-F238E27FC236}">
                      <a16:creationId xmlns:a16="http://schemas.microsoft.com/office/drawing/2014/main" id="{2BD6844D-EBC1-6B48-971B-FA310A4C1E1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21882" y="4586422"/>
                  <a:ext cx="717376" cy="378039"/>
                </a:xfrm>
                <a:prstGeom prst="rect">
                  <a:avLst/>
                </a:prstGeom>
                <a:blipFill>
                  <a:blip r:embed="rId15"/>
                  <a:stretch>
                    <a:fillRect l="-25862" r="-15517" b="-225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Rectangle 63">
                  <a:extLst>
                    <a:ext uri="{FF2B5EF4-FFF2-40B4-BE49-F238E27FC236}">
                      <a16:creationId xmlns:a16="http://schemas.microsoft.com/office/drawing/2014/main" id="{238A3B28-3E84-C348-B0A4-0935CA0F9E4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3778424" y="4601222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sup>
                          </m:sSup>
                        </m:sub>
                      </m:sSub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81" name="Rectangle 63">
                  <a:extLst>
                    <a:ext uri="{FF2B5EF4-FFF2-40B4-BE49-F238E27FC236}">
                      <a16:creationId xmlns:a16="http://schemas.microsoft.com/office/drawing/2014/main" id="{238A3B28-3E84-C348-B0A4-0935CA0F9E4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78424" y="4601222"/>
                  <a:ext cx="717376" cy="378039"/>
                </a:xfrm>
                <a:prstGeom prst="rect">
                  <a:avLst/>
                </a:prstGeom>
                <a:blipFill>
                  <a:blip r:embed="rId16"/>
                  <a:stretch>
                    <a:fillRect l="-10526" b="-193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2" name="Rectangular Callout 81">
            <a:extLst>
              <a:ext uri="{FF2B5EF4-FFF2-40B4-BE49-F238E27FC236}">
                <a16:creationId xmlns:a16="http://schemas.microsoft.com/office/drawing/2014/main" id="{786A2DB7-17EE-E649-A1FF-C1BE92291CEE}"/>
              </a:ext>
            </a:extLst>
          </p:cNvPr>
          <p:cNvSpPr/>
          <p:nvPr/>
        </p:nvSpPr>
        <p:spPr>
          <a:xfrm>
            <a:off x="1277954" y="1446142"/>
            <a:ext cx="1278269" cy="486136"/>
          </a:xfrm>
          <a:prstGeom prst="wedgeRectCallout">
            <a:avLst>
              <a:gd name="adj1" fmla="val 24265"/>
              <a:gd name="adj2" fmla="val 8591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1-bit 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A8B3B1-6882-9F45-B660-88311E10BF92}"/>
              </a:ext>
            </a:extLst>
          </p:cNvPr>
          <p:cNvSpPr/>
          <p:nvPr/>
        </p:nvSpPr>
        <p:spPr>
          <a:xfrm>
            <a:off x="2971800" y="1600200"/>
            <a:ext cx="35711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000000"/>
                </a:solidFill>
                <a:cs typeface="Arial" charset="0"/>
              </a:rPr>
              <a:t>pick a random index, say 5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63">
                <a:extLst>
                  <a:ext uri="{FF2B5EF4-FFF2-40B4-BE49-F238E27FC236}">
                    <a16:creationId xmlns:a16="http://schemas.microsoft.com/office/drawing/2014/main" id="{9D51548B-22D2-354E-B822-631865444B60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276600" y="2141026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fontAlgn="auto">
                  <a:spcAft>
                    <a:spcPts val="0"/>
                  </a:spcAft>
                  <a:defRPr/>
                </a:pPr>
                <a:r>
                  <a:rPr lang="en-US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(5</a:t>
                </a:r>
                <a:r>
                  <a:rPr lang="en-US" sz="2000" dirty="0"/>
                  <a:t>,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 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⊕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en-US" sz="2000" dirty="0">
                  <a:solidFill>
                    <a:prstClr val="black"/>
                  </a:solidFill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83" name="Rectangle 63">
                <a:extLst>
                  <a:ext uri="{FF2B5EF4-FFF2-40B4-BE49-F238E27FC236}">
                    <a16:creationId xmlns:a16="http://schemas.microsoft.com/office/drawing/2014/main" id="{9D51548B-22D2-354E-B822-631865444B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2141026"/>
                <a:ext cx="2850976" cy="378039"/>
              </a:xfrm>
              <a:prstGeom prst="rect">
                <a:avLst/>
              </a:prstGeom>
              <a:blipFill>
                <a:blip r:embed="rId17"/>
                <a:stretch>
                  <a:fillRect t="-9677" b="-290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9F69D044-741F-4647-8EC2-F3178CF2ECE9}"/>
              </a:ext>
            </a:extLst>
          </p:cNvPr>
          <p:cNvSpPr/>
          <p:nvPr/>
        </p:nvSpPr>
        <p:spPr bwMode="auto">
          <a:xfrm>
            <a:off x="2230277" y="4561093"/>
            <a:ext cx="425624" cy="381000"/>
          </a:xfrm>
          <a:prstGeom prst="rect">
            <a:avLst/>
          </a:prstGeom>
          <a:solidFill>
            <a:schemeClr val="accent1">
              <a:alpha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1522C4E7-B348-CC4D-8C52-DE24CFADA6F8}"/>
              </a:ext>
            </a:extLst>
          </p:cNvPr>
          <p:cNvSpPr/>
          <p:nvPr/>
        </p:nvSpPr>
        <p:spPr bwMode="auto">
          <a:xfrm>
            <a:off x="6699448" y="4542778"/>
            <a:ext cx="425624" cy="381000"/>
          </a:xfrm>
          <a:prstGeom prst="rect">
            <a:avLst/>
          </a:prstGeom>
          <a:solidFill>
            <a:schemeClr val="accent1">
              <a:alpha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36FF5B04-8AFC-814C-85D3-527439492DBF}"/>
              </a:ext>
            </a:extLst>
          </p:cNvPr>
          <p:cNvSpPr>
            <a:spLocks/>
          </p:cNvSpPr>
          <p:nvPr/>
        </p:nvSpPr>
        <p:spPr bwMode="auto">
          <a:xfrm>
            <a:off x="381000" y="5181600"/>
            <a:ext cx="8153400" cy="51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b="1" dirty="0">
                <a:solidFill>
                  <a:srgbClr val="0033CC"/>
                </a:solidFill>
                <a:cs typeface="Arial" charset="0"/>
              </a:rPr>
              <a:t>DOES THIS WORK?</a:t>
            </a:r>
            <a:endParaRPr lang="en-US" altLang="en-US" sz="2400" dirty="0"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Content Placeholder 2">
                <a:extLst>
                  <a:ext uri="{FF2B5EF4-FFF2-40B4-BE49-F238E27FC236}">
                    <a16:creationId xmlns:a16="http://schemas.microsoft.com/office/drawing/2014/main" id="{2C596426-7D22-AF48-8B8E-5818FF72F4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96" y="5735979"/>
                <a:ext cx="8153400" cy="5124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indent="0">
                  <a:spcBef>
                    <a:spcPct val="20000"/>
                  </a:spcBef>
                  <a:buClr>
                    <a:srgbClr val="0000CC"/>
                  </a:buClr>
                </a:pPr>
                <a:r>
                  <a:rPr lang="en-US" altLang="en-US" b="1" dirty="0">
                    <a:solidFill>
                      <a:srgbClr val="FF0000"/>
                    </a:solidFill>
                    <a:cs typeface="Arial" charset="0"/>
                  </a:rPr>
                  <a:t>Collisions! </a:t>
                </a:r>
                <a:r>
                  <a:rPr lang="en-US" altLang="en-US" dirty="0">
                    <a:solidFill>
                      <a:srgbClr val="FF0000"/>
                    </a:solidFill>
                    <a:cs typeface="Arial" charset="0"/>
                  </a:rPr>
                  <a:t>Pr[Alice’s first two indices collide]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charset="0"/>
                      </a:rPr>
                      <m:t>≥1/</m:t>
                    </m:r>
                    <m:sSup>
                      <m:sSupPr>
                        <m:ctrlPr>
                          <a:rPr lang="en-US" alt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charset="0"/>
                          </a:rPr>
                        </m:ctrlPr>
                      </m:sSupPr>
                      <m:e>
                        <m:r>
                          <a:rPr lang="en-US" alt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charset="0"/>
                          </a:rPr>
                          <m:t>𝑛</m:t>
                        </m:r>
                      </m:e>
                      <m:sup>
                        <m:r>
                          <a:rPr lang="en-US" alt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charset="0"/>
                          </a:rPr>
                          <m:t>100</m:t>
                        </m:r>
                      </m:sup>
                    </m:sSup>
                  </m:oMath>
                </a14:m>
                <a:endParaRPr lang="en-US" altLang="en-US" sz="2400" dirty="0">
                  <a:solidFill>
                    <a:srgbClr val="FF0000"/>
                  </a:solidFill>
                  <a:cs typeface="Arial" charset="0"/>
                </a:endParaRPr>
              </a:p>
            </p:txBody>
          </p:sp>
        </mc:Choice>
        <mc:Fallback xmlns="">
          <p:sp>
            <p:nvSpPr>
              <p:cNvPr id="87" name="Content Placeholder 2">
                <a:extLst>
                  <a:ext uri="{FF2B5EF4-FFF2-40B4-BE49-F238E27FC236}">
                    <a16:creationId xmlns:a16="http://schemas.microsoft.com/office/drawing/2014/main" id="{2C596426-7D22-AF48-8B8E-5818FF72F4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3096" y="5735979"/>
                <a:ext cx="8153400" cy="512421"/>
              </a:xfrm>
              <a:prstGeom prst="rect">
                <a:avLst/>
              </a:prstGeom>
              <a:blipFill>
                <a:blip r:embed="rId18"/>
                <a:stretch>
                  <a:fillRect l="-1246" t="-9524" b="-1190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Content Placeholder 2">
                <a:extLst>
                  <a:ext uri="{FF2B5EF4-FFF2-40B4-BE49-F238E27FC236}">
                    <a16:creationId xmlns:a16="http://schemas.microsoft.com/office/drawing/2014/main" id="{B38E4A23-7C90-D744-A467-C4E38CF49A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6383" y="6248400"/>
                <a:ext cx="8340135" cy="5124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indent="0">
                  <a:spcBef>
                    <a:spcPct val="20000"/>
                  </a:spcBef>
                  <a:buClr>
                    <a:srgbClr val="0000CC"/>
                  </a:buClr>
                </a:pPr>
                <a14:m>
                  <m:oMath xmlns:m="http://schemas.openxmlformats.org/officeDocument/2006/math">
                    <m:r>
                      <a:rPr lang="en-US" alt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charset="0"/>
                      </a:rPr>
                      <m:t>⟹</m:t>
                    </m:r>
                    <m:r>
                      <a:rPr lang="en-US" alt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charset="0"/>
                      </a:rPr>
                      <m:t> </m:t>
                    </m:r>
                  </m:oMath>
                </a14:m>
                <a:r>
                  <a:rPr lang="en-US" altLang="en-US" dirty="0">
                    <a:solidFill>
                      <a:srgbClr val="FF0000"/>
                    </a:solidFill>
                    <a:cs typeface="Arial" charset="0"/>
                  </a:rPr>
                  <a:t>Alice is using the same one-time pad bit twice! </a:t>
                </a:r>
                <a:endParaRPr lang="en-US" altLang="en-US" sz="2400" dirty="0">
                  <a:solidFill>
                    <a:srgbClr val="FF0000"/>
                  </a:solidFill>
                  <a:cs typeface="Arial" charset="0"/>
                </a:endParaRPr>
              </a:p>
            </p:txBody>
          </p:sp>
        </mc:Choice>
        <mc:Fallback xmlns="">
          <p:sp>
            <p:nvSpPr>
              <p:cNvPr id="88" name="Content Placeholder 2">
                <a:extLst>
                  <a:ext uri="{FF2B5EF4-FFF2-40B4-BE49-F238E27FC236}">
                    <a16:creationId xmlns:a16="http://schemas.microsoft.com/office/drawing/2014/main" id="{B38E4A23-7C90-D744-A467-C4E38CF49A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16383" y="6248400"/>
                <a:ext cx="8340135" cy="512421"/>
              </a:xfrm>
              <a:prstGeom prst="rect">
                <a:avLst/>
              </a:prstGeom>
              <a:blipFill>
                <a:blip r:embed="rId19"/>
                <a:stretch>
                  <a:fillRect t="-9756" b="-1463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9" name="Picture 88">
            <a:extLst>
              <a:ext uri="{FF2B5EF4-FFF2-40B4-BE49-F238E27FC236}">
                <a16:creationId xmlns:a16="http://schemas.microsoft.com/office/drawing/2014/main" id="{CA06A600-F612-6640-953C-ABAAE6BF927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061" y="5177806"/>
            <a:ext cx="898078" cy="88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78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6" grpId="0"/>
      <p:bldP spid="83" grpId="0"/>
      <p:bldP spid="7" grpId="0" animBg="1"/>
      <p:bldP spid="85" grpId="0" animBg="1"/>
      <p:bldP spid="86" grpId="0"/>
      <p:bldP spid="87" grpId="0"/>
      <p:bldP spid="8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">
            <a:extLst>
              <a:ext uri="{FF2B5EF4-FFF2-40B4-BE49-F238E27FC236}">
                <a16:creationId xmlns:a16="http://schemas.microsoft.com/office/drawing/2014/main" id="{9A52EA5F-2F59-1F42-ACBE-B4D3246BF4A2}"/>
              </a:ext>
            </a:extLst>
          </p:cNvPr>
          <p:cNvSpPr txBox="1">
            <a:spLocks/>
          </p:cNvSpPr>
          <p:nvPr/>
        </p:nvSpPr>
        <p:spPr>
          <a:xfrm>
            <a:off x="251520" y="410563"/>
            <a:ext cx="8712968" cy="714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Here is another idea…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715CD4D-9956-104C-A48F-ED56D3E67742}"/>
              </a:ext>
            </a:extLst>
          </p:cNvPr>
          <p:cNvCxnSpPr>
            <a:cxnSpLocks/>
          </p:cNvCxnSpPr>
          <p:nvPr/>
        </p:nvCxnSpPr>
        <p:spPr>
          <a:xfrm flipH="1">
            <a:off x="2939988" y="2590800"/>
            <a:ext cx="3384376" cy="0"/>
          </a:xfrm>
          <a:prstGeom prst="line">
            <a:avLst/>
          </a:prstGeom>
          <a:ln w="38100">
            <a:solidFill>
              <a:schemeClr val="tx1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C5BE951-5101-DB41-8F2B-ACA3AA3D08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5" t="-2132" r="10483" b="58956"/>
          <a:stretch/>
        </p:blipFill>
        <p:spPr>
          <a:xfrm>
            <a:off x="2016299" y="2066275"/>
            <a:ext cx="864096" cy="7069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A8306D3-8D92-C446-A416-0B2BCE88EE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614" b="59366"/>
          <a:stretch/>
        </p:blipFill>
        <p:spPr>
          <a:xfrm>
            <a:off x="6477000" y="2072528"/>
            <a:ext cx="648072" cy="670672"/>
          </a:xfrm>
          <a:prstGeom prst="rect">
            <a:avLst/>
          </a:prstGeom>
        </p:spPr>
      </p:pic>
      <p:sp>
        <p:nvSpPr>
          <p:cNvPr id="16" name="Rectangle 63">
            <a:extLst>
              <a:ext uri="{FF2B5EF4-FFF2-40B4-BE49-F238E27FC236}">
                <a16:creationId xmlns:a16="http://schemas.microsoft.com/office/drawing/2014/main" id="{B2122BBE-955C-9E45-AF8D-A47439731897}"/>
              </a:ext>
            </a:extLst>
          </p:cNvPr>
          <p:cNvSpPr txBox="1">
            <a:spLocks noChangeArrowheads="1"/>
          </p:cNvSpPr>
          <p:nvPr/>
        </p:nvSpPr>
        <p:spPr>
          <a:xfrm>
            <a:off x="1620416" y="2816026"/>
            <a:ext cx="1656184" cy="378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charset="0"/>
                <a:ea typeface="American Typewriter" charset="0"/>
                <a:cs typeface="American Typewriter" charset="0"/>
              </a:rPr>
              <a:t>Alice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17" name="Rectangle 63">
            <a:extLst>
              <a:ext uri="{FF2B5EF4-FFF2-40B4-BE49-F238E27FC236}">
                <a16:creationId xmlns:a16="http://schemas.microsoft.com/office/drawing/2014/main" id="{CB32C4BB-A30A-6E4A-BF24-E298D9332E04}"/>
              </a:ext>
            </a:extLst>
          </p:cNvPr>
          <p:cNvSpPr txBox="1">
            <a:spLocks noChangeArrowheads="1"/>
          </p:cNvSpPr>
          <p:nvPr/>
        </p:nvSpPr>
        <p:spPr>
          <a:xfrm>
            <a:off x="5976392" y="2748136"/>
            <a:ext cx="1656184" cy="378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charset="0"/>
                <a:ea typeface="American Typewriter" charset="0"/>
                <a:cs typeface="American Typewriter" charset="0"/>
              </a:rPr>
              <a:t>Bob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63">
                <a:extLst>
                  <a:ext uri="{FF2B5EF4-FFF2-40B4-BE49-F238E27FC236}">
                    <a16:creationId xmlns:a16="http://schemas.microsoft.com/office/drawing/2014/main" id="{4B110931-711D-FF47-9F40-A622409C772D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035224" y="3187337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</a:rPr>
                  <a:t>Key 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19" name="Rectangle 63">
                <a:extLst>
                  <a:ext uri="{FF2B5EF4-FFF2-40B4-BE49-F238E27FC236}">
                    <a16:creationId xmlns:a16="http://schemas.microsoft.com/office/drawing/2014/main" id="{4B110931-711D-FF47-9F40-A622409C77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224" y="3187337"/>
                <a:ext cx="2850976" cy="378039"/>
              </a:xfrm>
              <a:prstGeom prst="rect">
                <a:avLst/>
              </a:prstGeom>
              <a:blipFill>
                <a:blip r:embed="rId4"/>
                <a:stretch>
                  <a:fillRect t="-13333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B0DD2D7A-7866-B042-9B06-592FE1B03992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454824" y="3187336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</a:rPr>
                  <a:t>Key 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B0DD2D7A-7866-B042-9B06-592FE1B039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4824" y="3187336"/>
                <a:ext cx="2850976" cy="378039"/>
              </a:xfrm>
              <a:prstGeom prst="rect">
                <a:avLst/>
              </a:prstGeom>
              <a:blipFill>
                <a:blip r:embed="rId4"/>
                <a:stretch>
                  <a:fillRect t="-13333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11E46E69-D1C8-9D45-8C4B-01157C264DAB}"/>
              </a:ext>
            </a:extLst>
          </p:cNvPr>
          <p:cNvGrpSpPr/>
          <p:nvPr/>
        </p:nvGrpSpPr>
        <p:grpSpPr>
          <a:xfrm>
            <a:off x="304800" y="3586518"/>
            <a:ext cx="4273725" cy="1392743"/>
            <a:chOff x="304800" y="3586518"/>
            <a:chExt cx="4273725" cy="1392743"/>
          </a:xfrm>
        </p:grpSpPr>
        <p:sp>
          <p:nvSpPr>
            <p:cNvPr id="3" name="Triangle 2">
              <a:extLst>
                <a:ext uri="{FF2B5EF4-FFF2-40B4-BE49-F238E27FC236}">
                  <a16:creationId xmlns:a16="http://schemas.microsoft.com/office/drawing/2014/main" id="{7CFD423B-2FA5-3944-8016-68CD20615CE6}"/>
                </a:ext>
              </a:extLst>
            </p:cNvPr>
            <p:cNvSpPr/>
            <p:nvPr/>
          </p:nvSpPr>
          <p:spPr bwMode="auto">
            <a:xfrm>
              <a:off x="387523" y="3586518"/>
              <a:ext cx="4191002" cy="914400"/>
            </a:xfrm>
            <a:prstGeom prst="triangle">
              <a:avLst>
                <a:gd name="adj" fmla="val 49659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33B2A28-C84D-6C45-8092-3799C25B02E3}"/>
                </a:ext>
              </a:extLst>
            </p:cNvPr>
            <p:cNvSpPr/>
            <p:nvPr/>
          </p:nvSpPr>
          <p:spPr bwMode="auto">
            <a:xfrm>
              <a:off x="438372" y="4522061"/>
              <a:ext cx="4057428" cy="4572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63">
                  <a:extLst>
                    <a:ext uri="{FF2B5EF4-FFF2-40B4-BE49-F238E27FC236}">
                      <a16:creationId xmlns:a16="http://schemas.microsoft.com/office/drawing/2014/main" id="{C8D84B54-1D7A-1D41-800A-472B13C7CA7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304800" y="4561641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57" name="Rectangle 63">
                  <a:extLst>
                    <a:ext uri="{FF2B5EF4-FFF2-40B4-BE49-F238E27FC236}">
                      <a16:creationId xmlns:a16="http://schemas.microsoft.com/office/drawing/2014/main" id="{C8D84B54-1D7A-1D41-800A-472B13C7CA7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4800" y="4561641"/>
                  <a:ext cx="717376" cy="378039"/>
                </a:xfrm>
                <a:prstGeom prst="rect">
                  <a:avLst/>
                </a:prstGeom>
                <a:blipFill>
                  <a:blip r:embed="rId5"/>
                  <a:stretch>
                    <a:fillRect b="-2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Rectangle 63">
                  <a:extLst>
                    <a:ext uri="{FF2B5EF4-FFF2-40B4-BE49-F238E27FC236}">
                      <a16:creationId xmlns:a16="http://schemas.microsoft.com/office/drawing/2014/main" id="{5108A8C3-DF8B-E647-AF3E-7CF9DFAE411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730424" y="4572000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58" name="Rectangle 63">
                  <a:extLst>
                    <a:ext uri="{FF2B5EF4-FFF2-40B4-BE49-F238E27FC236}">
                      <a16:creationId xmlns:a16="http://schemas.microsoft.com/office/drawing/2014/main" id="{5108A8C3-DF8B-E647-AF3E-7CF9DFAE411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424" y="4572000"/>
                  <a:ext cx="717376" cy="378039"/>
                </a:xfrm>
                <a:prstGeom prst="rect">
                  <a:avLst/>
                </a:prstGeom>
                <a:blipFill>
                  <a:blip r:embed="rId6"/>
                  <a:stretch>
                    <a:fillRect b="-2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63">
                  <a:extLst>
                    <a:ext uri="{FF2B5EF4-FFF2-40B4-BE49-F238E27FC236}">
                      <a16:creationId xmlns:a16="http://schemas.microsoft.com/office/drawing/2014/main" id="{A280A54F-29F5-3E46-813C-E0FFDC397D1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1143000" y="4572000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59" name="Rectangle 63">
                  <a:extLst>
                    <a:ext uri="{FF2B5EF4-FFF2-40B4-BE49-F238E27FC236}">
                      <a16:creationId xmlns:a16="http://schemas.microsoft.com/office/drawing/2014/main" id="{A280A54F-29F5-3E46-813C-E0FFDC397D1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43000" y="4572000"/>
                  <a:ext cx="717376" cy="378039"/>
                </a:xfrm>
                <a:prstGeom prst="rect">
                  <a:avLst/>
                </a:prstGeom>
                <a:blipFill>
                  <a:blip r:embed="rId7"/>
                  <a:stretch>
                    <a:fillRect b="-2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ectangle 63">
                  <a:extLst>
                    <a:ext uri="{FF2B5EF4-FFF2-40B4-BE49-F238E27FC236}">
                      <a16:creationId xmlns:a16="http://schemas.microsoft.com/office/drawing/2014/main" id="{78DDAA77-1485-3B49-92A3-6DBB7D207EF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1600200" y="4572000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60" name="Rectangle 63">
                  <a:extLst>
                    <a:ext uri="{FF2B5EF4-FFF2-40B4-BE49-F238E27FC236}">
                      <a16:creationId xmlns:a16="http://schemas.microsoft.com/office/drawing/2014/main" id="{78DDAA77-1485-3B49-92A3-6DBB7D207EF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00200" y="4572000"/>
                  <a:ext cx="717376" cy="378039"/>
                </a:xfrm>
                <a:prstGeom prst="rect">
                  <a:avLst/>
                </a:prstGeom>
                <a:blipFill>
                  <a:blip r:embed="rId8"/>
                  <a:stretch>
                    <a:fillRect b="-2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ectangle 63">
                  <a:extLst>
                    <a:ext uri="{FF2B5EF4-FFF2-40B4-BE49-F238E27FC236}">
                      <a16:creationId xmlns:a16="http://schemas.microsoft.com/office/drawing/2014/main" id="{7A8E9DAC-6B77-E448-B050-9CA4B4EDC43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2025824" y="4572000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67" name="Rectangle 63">
                  <a:extLst>
                    <a:ext uri="{FF2B5EF4-FFF2-40B4-BE49-F238E27FC236}">
                      <a16:creationId xmlns:a16="http://schemas.microsoft.com/office/drawing/2014/main" id="{7A8E9DAC-6B77-E448-B050-9CA4B4EDC43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25824" y="4572000"/>
                  <a:ext cx="717376" cy="378039"/>
                </a:xfrm>
                <a:prstGeom prst="rect">
                  <a:avLst/>
                </a:prstGeom>
                <a:blipFill>
                  <a:blip r:embed="rId9"/>
                  <a:stretch>
                    <a:fillRect b="-2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Rectangle 63">
                  <a:extLst>
                    <a:ext uri="{FF2B5EF4-FFF2-40B4-BE49-F238E27FC236}">
                      <a16:creationId xmlns:a16="http://schemas.microsoft.com/office/drawing/2014/main" id="{B5939425-5ABE-ED4C-9A26-BAA3EBC2BF8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2483024" y="4495800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…</m:t>
                        </m:r>
                      </m:oMath>
                    </m:oMathPara>
                  </a14:m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68" name="Rectangle 63">
                  <a:extLst>
                    <a:ext uri="{FF2B5EF4-FFF2-40B4-BE49-F238E27FC236}">
                      <a16:creationId xmlns:a16="http://schemas.microsoft.com/office/drawing/2014/main" id="{B5939425-5ABE-ED4C-9A26-BAA3EBC2BF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83024" y="4495800"/>
                  <a:ext cx="717376" cy="378039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ectangle 63">
                  <a:extLst>
                    <a:ext uri="{FF2B5EF4-FFF2-40B4-BE49-F238E27FC236}">
                      <a16:creationId xmlns:a16="http://schemas.microsoft.com/office/drawing/2014/main" id="{CAE08CE8-1FA7-FF42-A801-D0DEAD11503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3021882" y="4586422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69" name="Rectangle 63">
                  <a:extLst>
                    <a:ext uri="{FF2B5EF4-FFF2-40B4-BE49-F238E27FC236}">
                      <a16:creationId xmlns:a16="http://schemas.microsoft.com/office/drawing/2014/main" id="{CAE08CE8-1FA7-FF42-A801-D0DEAD11503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21882" y="4586422"/>
                  <a:ext cx="717376" cy="378039"/>
                </a:xfrm>
                <a:prstGeom prst="rect">
                  <a:avLst/>
                </a:prstGeom>
                <a:blipFill>
                  <a:blip r:embed="rId11"/>
                  <a:stretch>
                    <a:fillRect l="-15789" r="-3509" b="-225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3">
                  <a:extLst>
                    <a:ext uri="{FF2B5EF4-FFF2-40B4-BE49-F238E27FC236}">
                      <a16:creationId xmlns:a16="http://schemas.microsoft.com/office/drawing/2014/main" id="{F991CD3A-ECB3-CF45-9BF8-F107B174B27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3778424" y="4601222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sub>
                      </m:sSub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70" name="Rectangle 63">
                  <a:extLst>
                    <a:ext uri="{FF2B5EF4-FFF2-40B4-BE49-F238E27FC236}">
                      <a16:creationId xmlns:a16="http://schemas.microsoft.com/office/drawing/2014/main" id="{F991CD3A-ECB3-CF45-9BF8-F107B174B27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78424" y="4601222"/>
                  <a:ext cx="717376" cy="378039"/>
                </a:xfrm>
                <a:prstGeom prst="rect">
                  <a:avLst/>
                </a:prstGeom>
                <a:blipFill>
                  <a:blip r:embed="rId12"/>
                  <a:stretch>
                    <a:fillRect b="-193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EEF7BF1-161A-984D-86CE-5F344CE678E3}"/>
              </a:ext>
            </a:extLst>
          </p:cNvPr>
          <p:cNvGrpSpPr/>
          <p:nvPr/>
        </p:nvGrpSpPr>
        <p:grpSpPr>
          <a:xfrm>
            <a:off x="4802139" y="3586518"/>
            <a:ext cx="4273725" cy="1392743"/>
            <a:chOff x="304800" y="3586518"/>
            <a:chExt cx="4273725" cy="1392743"/>
          </a:xfrm>
        </p:grpSpPr>
        <p:sp>
          <p:nvSpPr>
            <p:cNvPr id="72" name="Triangle 71">
              <a:extLst>
                <a:ext uri="{FF2B5EF4-FFF2-40B4-BE49-F238E27FC236}">
                  <a16:creationId xmlns:a16="http://schemas.microsoft.com/office/drawing/2014/main" id="{8D9A4384-F5B7-B749-909D-C981421F91AA}"/>
                </a:ext>
              </a:extLst>
            </p:cNvPr>
            <p:cNvSpPr/>
            <p:nvPr/>
          </p:nvSpPr>
          <p:spPr bwMode="auto">
            <a:xfrm>
              <a:off x="387523" y="3586518"/>
              <a:ext cx="4191002" cy="914400"/>
            </a:xfrm>
            <a:prstGeom prst="triangl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F37DE7DA-9CDD-8048-8DF5-DA42443491C0}"/>
                </a:ext>
              </a:extLst>
            </p:cNvPr>
            <p:cNvSpPr/>
            <p:nvPr/>
          </p:nvSpPr>
          <p:spPr bwMode="auto">
            <a:xfrm>
              <a:off x="438372" y="4522061"/>
              <a:ext cx="4057428" cy="4572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Rectangle 63">
                  <a:extLst>
                    <a:ext uri="{FF2B5EF4-FFF2-40B4-BE49-F238E27FC236}">
                      <a16:creationId xmlns:a16="http://schemas.microsoft.com/office/drawing/2014/main" id="{F22D79B9-2553-C748-AB99-D6DBE62D0FF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304800" y="4561641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74" name="Rectangle 63">
                  <a:extLst>
                    <a:ext uri="{FF2B5EF4-FFF2-40B4-BE49-F238E27FC236}">
                      <a16:creationId xmlns:a16="http://schemas.microsoft.com/office/drawing/2014/main" id="{F22D79B9-2553-C748-AB99-D6DBE62D0FF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4800" y="4561641"/>
                  <a:ext cx="717376" cy="378039"/>
                </a:xfrm>
                <a:prstGeom prst="rect">
                  <a:avLst/>
                </a:prstGeom>
                <a:blipFill>
                  <a:blip r:embed="rId5"/>
                  <a:stretch>
                    <a:fillRect b="-2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Rectangle 63">
                  <a:extLst>
                    <a:ext uri="{FF2B5EF4-FFF2-40B4-BE49-F238E27FC236}">
                      <a16:creationId xmlns:a16="http://schemas.microsoft.com/office/drawing/2014/main" id="{E25515A5-33DB-1B44-A438-9198F034F32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730424" y="4572000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75" name="Rectangle 63">
                  <a:extLst>
                    <a:ext uri="{FF2B5EF4-FFF2-40B4-BE49-F238E27FC236}">
                      <a16:creationId xmlns:a16="http://schemas.microsoft.com/office/drawing/2014/main" id="{E25515A5-33DB-1B44-A438-9198F034F32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424" y="4572000"/>
                  <a:ext cx="717376" cy="378039"/>
                </a:xfrm>
                <a:prstGeom prst="rect">
                  <a:avLst/>
                </a:prstGeom>
                <a:blipFill>
                  <a:blip r:embed="rId13"/>
                  <a:stretch>
                    <a:fillRect b="-2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Rectangle 63">
                  <a:extLst>
                    <a:ext uri="{FF2B5EF4-FFF2-40B4-BE49-F238E27FC236}">
                      <a16:creationId xmlns:a16="http://schemas.microsoft.com/office/drawing/2014/main" id="{4CABCC58-598B-0841-B8B9-A8F42AB39CE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1143000" y="4572000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76" name="Rectangle 63">
                  <a:extLst>
                    <a:ext uri="{FF2B5EF4-FFF2-40B4-BE49-F238E27FC236}">
                      <a16:creationId xmlns:a16="http://schemas.microsoft.com/office/drawing/2014/main" id="{4CABCC58-598B-0841-B8B9-A8F42AB39CE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43000" y="4572000"/>
                  <a:ext cx="717376" cy="378039"/>
                </a:xfrm>
                <a:prstGeom prst="rect">
                  <a:avLst/>
                </a:prstGeom>
                <a:blipFill>
                  <a:blip r:embed="rId7"/>
                  <a:stretch>
                    <a:fillRect b="-2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Rectangle 63">
                  <a:extLst>
                    <a:ext uri="{FF2B5EF4-FFF2-40B4-BE49-F238E27FC236}">
                      <a16:creationId xmlns:a16="http://schemas.microsoft.com/office/drawing/2014/main" id="{77A570BB-27D8-B340-8971-001E1BEF6C7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1600200" y="4572000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77" name="Rectangle 63">
                  <a:extLst>
                    <a:ext uri="{FF2B5EF4-FFF2-40B4-BE49-F238E27FC236}">
                      <a16:creationId xmlns:a16="http://schemas.microsoft.com/office/drawing/2014/main" id="{77A570BB-27D8-B340-8971-001E1BEF6C7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00200" y="4572000"/>
                  <a:ext cx="717376" cy="378039"/>
                </a:xfrm>
                <a:prstGeom prst="rect">
                  <a:avLst/>
                </a:prstGeom>
                <a:blipFill>
                  <a:blip r:embed="rId8"/>
                  <a:stretch>
                    <a:fillRect b="-2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Rectangle 63">
                  <a:extLst>
                    <a:ext uri="{FF2B5EF4-FFF2-40B4-BE49-F238E27FC236}">
                      <a16:creationId xmlns:a16="http://schemas.microsoft.com/office/drawing/2014/main" id="{95721D06-66C2-1547-9954-D9097AB0ABE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2025824" y="4572000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78" name="Rectangle 63">
                  <a:extLst>
                    <a:ext uri="{FF2B5EF4-FFF2-40B4-BE49-F238E27FC236}">
                      <a16:creationId xmlns:a16="http://schemas.microsoft.com/office/drawing/2014/main" id="{95721D06-66C2-1547-9954-D9097AB0ABE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25824" y="4572000"/>
                  <a:ext cx="717376" cy="378039"/>
                </a:xfrm>
                <a:prstGeom prst="rect">
                  <a:avLst/>
                </a:prstGeom>
                <a:blipFill>
                  <a:blip r:embed="rId14"/>
                  <a:stretch>
                    <a:fillRect b="-2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Rectangle 63">
                  <a:extLst>
                    <a:ext uri="{FF2B5EF4-FFF2-40B4-BE49-F238E27FC236}">
                      <a16:creationId xmlns:a16="http://schemas.microsoft.com/office/drawing/2014/main" id="{26EEEF23-C917-FF49-B637-FDD8BBE2B63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2483024" y="4495800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…</m:t>
                        </m:r>
                      </m:oMath>
                    </m:oMathPara>
                  </a14:m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79" name="Rectangle 63">
                  <a:extLst>
                    <a:ext uri="{FF2B5EF4-FFF2-40B4-BE49-F238E27FC236}">
                      <a16:creationId xmlns:a16="http://schemas.microsoft.com/office/drawing/2014/main" id="{26EEEF23-C917-FF49-B637-FDD8BBE2B63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83024" y="4495800"/>
                  <a:ext cx="717376" cy="378039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Rectangle 63">
                  <a:extLst>
                    <a:ext uri="{FF2B5EF4-FFF2-40B4-BE49-F238E27FC236}">
                      <a16:creationId xmlns:a16="http://schemas.microsoft.com/office/drawing/2014/main" id="{2BD6844D-EBC1-6B48-971B-FA310A4C1E1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3021882" y="4586422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80" name="Rectangle 63">
                  <a:extLst>
                    <a:ext uri="{FF2B5EF4-FFF2-40B4-BE49-F238E27FC236}">
                      <a16:creationId xmlns:a16="http://schemas.microsoft.com/office/drawing/2014/main" id="{2BD6844D-EBC1-6B48-971B-FA310A4C1E1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21882" y="4586422"/>
                  <a:ext cx="717376" cy="378039"/>
                </a:xfrm>
                <a:prstGeom prst="rect">
                  <a:avLst/>
                </a:prstGeom>
                <a:blipFill>
                  <a:blip r:embed="rId15"/>
                  <a:stretch>
                    <a:fillRect l="-13793" r="-3448" b="-225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Rectangle 63">
                  <a:extLst>
                    <a:ext uri="{FF2B5EF4-FFF2-40B4-BE49-F238E27FC236}">
                      <a16:creationId xmlns:a16="http://schemas.microsoft.com/office/drawing/2014/main" id="{238A3B28-3E84-C348-B0A4-0935CA0F9E4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3778424" y="4601222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sub>
                      </m:sSub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81" name="Rectangle 63">
                  <a:extLst>
                    <a:ext uri="{FF2B5EF4-FFF2-40B4-BE49-F238E27FC236}">
                      <a16:creationId xmlns:a16="http://schemas.microsoft.com/office/drawing/2014/main" id="{238A3B28-3E84-C348-B0A4-0935CA0F9E4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78424" y="4601222"/>
                  <a:ext cx="717376" cy="378039"/>
                </a:xfrm>
                <a:prstGeom prst="rect">
                  <a:avLst/>
                </a:prstGeom>
                <a:blipFill>
                  <a:blip r:embed="rId16"/>
                  <a:stretch>
                    <a:fillRect b="-193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2" name="Rectangular Callout 81">
            <a:extLst>
              <a:ext uri="{FF2B5EF4-FFF2-40B4-BE49-F238E27FC236}">
                <a16:creationId xmlns:a16="http://schemas.microsoft.com/office/drawing/2014/main" id="{786A2DB7-17EE-E649-A1FF-C1BE92291CEE}"/>
              </a:ext>
            </a:extLst>
          </p:cNvPr>
          <p:cNvSpPr/>
          <p:nvPr/>
        </p:nvSpPr>
        <p:spPr>
          <a:xfrm>
            <a:off x="1277954" y="1446142"/>
            <a:ext cx="1278269" cy="486136"/>
          </a:xfrm>
          <a:prstGeom prst="wedgeRectCallout">
            <a:avLst>
              <a:gd name="adj1" fmla="val 24265"/>
              <a:gd name="adj2" fmla="val 8591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1-bit 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A8B3B1-6882-9F45-B660-88311E10BF92}"/>
              </a:ext>
            </a:extLst>
          </p:cNvPr>
          <p:cNvSpPr/>
          <p:nvPr/>
        </p:nvSpPr>
        <p:spPr>
          <a:xfrm>
            <a:off x="2971799" y="1600200"/>
            <a:ext cx="38431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000000"/>
                </a:solidFill>
                <a:cs typeface="Arial" charset="0"/>
              </a:rPr>
              <a:t>pick a random index, say 5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63">
                <a:extLst>
                  <a:ext uri="{FF2B5EF4-FFF2-40B4-BE49-F238E27FC236}">
                    <a16:creationId xmlns:a16="http://schemas.microsoft.com/office/drawing/2014/main" id="{9D51548B-22D2-354E-B822-631865444B60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276600" y="2141026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fontAlgn="auto">
                  <a:spcAft>
                    <a:spcPts val="0"/>
                  </a:spcAft>
                  <a:defRPr/>
                </a:pPr>
                <a:r>
                  <a:rPr lang="en-US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(5</a:t>
                </a:r>
                <a:r>
                  <a:rPr lang="en-US" sz="2000" dirty="0"/>
                  <a:t>,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 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⊕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en-US" sz="2000" dirty="0">
                  <a:solidFill>
                    <a:prstClr val="black"/>
                  </a:solidFill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83" name="Rectangle 63">
                <a:extLst>
                  <a:ext uri="{FF2B5EF4-FFF2-40B4-BE49-F238E27FC236}">
                    <a16:creationId xmlns:a16="http://schemas.microsoft.com/office/drawing/2014/main" id="{9D51548B-22D2-354E-B822-631865444B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2141026"/>
                <a:ext cx="2850976" cy="378039"/>
              </a:xfrm>
              <a:prstGeom prst="rect">
                <a:avLst/>
              </a:prstGeom>
              <a:blipFill>
                <a:blip r:embed="rId17"/>
                <a:stretch>
                  <a:fillRect t="-9677" b="-290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Content Placeholder 2">
                <a:extLst>
                  <a:ext uri="{FF2B5EF4-FFF2-40B4-BE49-F238E27FC236}">
                    <a16:creationId xmlns:a16="http://schemas.microsoft.com/office/drawing/2014/main" id="{2C596426-7D22-AF48-8B8E-5818FF72F4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96" y="5431179"/>
                <a:ext cx="8153400" cy="5124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indent="0">
                  <a:spcBef>
                    <a:spcPct val="20000"/>
                  </a:spcBef>
                  <a:buClr>
                    <a:srgbClr val="0000CC"/>
                  </a:buClr>
                </a:pPr>
                <a:r>
                  <a:rPr lang="en-US" altLang="en-US" dirty="0">
                    <a:solidFill>
                      <a:srgbClr val="0033CC"/>
                    </a:solidFill>
                    <a:cs typeface="Arial" charset="0"/>
                  </a:rPr>
                  <a:t>Pr[</a:t>
                </a:r>
                <a14:m>
                  <m:oMath xmlns:m="http://schemas.openxmlformats.org/officeDocument/2006/math">
                    <m:r>
                      <a:rPr lang="en-US" altLang="en-US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charset="0"/>
                      </a:rPr>
                      <m:t>∃</m:t>
                    </m:r>
                  </m:oMath>
                </a14:m>
                <a:r>
                  <a:rPr lang="en-US" altLang="en-US" dirty="0">
                    <a:solidFill>
                      <a:srgbClr val="0033CC"/>
                    </a:solidFill>
                    <a:cs typeface="Arial" charset="0"/>
                  </a:rPr>
                  <a:t> collision in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𝑡</m:t>
                    </m:r>
                    <m:r>
                      <a:rPr lang="en-US" alt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=</m:t>
                    </m:r>
                    <m:r>
                      <a:rPr lang="en-US" alt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𝑝𝑜𝑙𝑦</m:t>
                    </m:r>
                    <m:r>
                      <a:rPr lang="en-US" alt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(</m:t>
                    </m:r>
                    <m:r>
                      <a:rPr lang="en-US" alt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𝑛</m:t>
                    </m:r>
                    <m:r>
                      <a:rPr lang="en-US" alt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)</m:t>
                    </m:r>
                  </m:oMath>
                </a14:m>
                <a:r>
                  <a:rPr lang="en-US" altLang="en-US" dirty="0">
                    <a:solidFill>
                      <a:srgbClr val="0033CC"/>
                    </a:solidFill>
                    <a:cs typeface="Arial" charset="0"/>
                  </a:rPr>
                  <a:t> indices]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charset="0"/>
                      </a:rPr>
                      <m:t>≤</m:t>
                    </m:r>
                    <m:sSup>
                      <m:sSupPr>
                        <m:ctrlPr>
                          <a:rPr lang="en-US" alt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charset="0"/>
                          </a:rPr>
                        </m:ctrlPr>
                      </m:sSupPr>
                      <m:e>
                        <m:r>
                          <a:rPr lang="en-US" alt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charset="0"/>
                          </a:rPr>
                          <m:t>𝑡</m:t>
                        </m:r>
                      </m:e>
                      <m:sup>
                        <m:r>
                          <a:rPr lang="en-US" alt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charset="0"/>
                          </a:rPr>
                          <m:t>2</m:t>
                        </m:r>
                      </m:sup>
                    </m:sSup>
                    <m:r>
                      <a:rPr lang="en-US" alt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charset="0"/>
                      </a:rPr>
                      <m:t>/</m:t>
                    </m:r>
                    <m:sSup>
                      <m:sSupPr>
                        <m:ctrlPr>
                          <a:rPr lang="en-US" alt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charset="0"/>
                          </a:rPr>
                        </m:ctrlPr>
                      </m:sSupPr>
                      <m:e>
                        <m:r>
                          <a:rPr lang="en-US" alt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charset="0"/>
                          </a:rPr>
                          <m:t>2</m:t>
                        </m:r>
                      </m:e>
                      <m:sup>
                        <m:r>
                          <a:rPr lang="en-US" altLang="en-US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charset="0"/>
                          </a:rPr>
                          <m:t>𝑛</m:t>
                        </m:r>
                      </m:sup>
                    </m:sSup>
                    <m:r>
                      <a:rPr lang="en-US" altLang="en-US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en-US" b="0" i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charset="0"/>
                      </a:rPr>
                      <m:t>negl</m:t>
                    </m:r>
                    <m:r>
                      <a:rPr lang="en-US" alt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charset="0"/>
                      </a:rPr>
                      <m:t>(</m:t>
                    </m:r>
                    <m:r>
                      <a:rPr lang="en-US" alt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charset="0"/>
                      </a:rPr>
                      <m:t>𝑛</m:t>
                    </m:r>
                    <m:r>
                      <a:rPr lang="en-US" altLang="en-US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charset="0"/>
                      </a:rPr>
                      <m:t>)</m:t>
                    </m:r>
                  </m:oMath>
                </a14:m>
                <a:r>
                  <a:rPr lang="en-US" altLang="en-US" sz="2400" dirty="0">
                    <a:solidFill>
                      <a:srgbClr val="0033CC"/>
                    </a:solidFill>
                    <a:cs typeface="Arial" charset="0"/>
                  </a:rPr>
                  <a:t> </a:t>
                </a:r>
              </a:p>
            </p:txBody>
          </p:sp>
        </mc:Choice>
        <mc:Fallback xmlns="">
          <p:sp>
            <p:nvSpPr>
              <p:cNvPr id="87" name="Content Placeholder 2">
                <a:extLst>
                  <a:ext uri="{FF2B5EF4-FFF2-40B4-BE49-F238E27FC236}">
                    <a16:creationId xmlns:a16="http://schemas.microsoft.com/office/drawing/2014/main" id="{2C596426-7D22-AF48-8B8E-5818FF72F4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3096" y="5431179"/>
                <a:ext cx="8153400" cy="512421"/>
              </a:xfrm>
              <a:prstGeom prst="rect">
                <a:avLst/>
              </a:prstGeom>
              <a:blipFill>
                <a:blip r:embed="rId18"/>
                <a:stretch>
                  <a:fillRect l="-1246" t="-9524" b="-1190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" name="Picture 39">
            <a:extLst>
              <a:ext uri="{FF2B5EF4-FFF2-40B4-BE49-F238E27FC236}">
                <a16:creationId xmlns:a16="http://schemas.microsoft.com/office/drawing/2014/main" id="{263B3377-AB86-E749-9259-1208719703F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041" y="5168153"/>
            <a:ext cx="775447" cy="775447"/>
          </a:xfrm>
          <a:prstGeom prst="rect">
            <a:avLst/>
          </a:prstGeom>
        </p:spPr>
      </p:pic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10972E10-3F0A-C745-BF41-7341422CCF65}"/>
              </a:ext>
            </a:extLst>
          </p:cNvPr>
          <p:cNvSpPr>
            <a:spLocks/>
          </p:cNvSpPr>
          <p:nvPr/>
        </p:nvSpPr>
        <p:spPr bwMode="auto">
          <a:xfrm>
            <a:off x="457200" y="6040779"/>
            <a:ext cx="8153400" cy="51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dirty="0">
                <a:solidFill>
                  <a:srgbClr val="FF0000"/>
                </a:solidFill>
                <a:cs typeface="Arial" charset="0"/>
              </a:rPr>
              <a:t>BUT: Alice and Bob need exponential time!</a:t>
            </a:r>
            <a:endParaRPr lang="en-US" altLang="en-US" sz="2400" dirty="0">
              <a:solidFill>
                <a:srgbClr val="FF0000"/>
              </a:solidFill>
              <a:cs typeface="Arial" charset="0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B10B6B9F-06A4-7D42-95D9-48FCB1EC036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457" y="5765534"/>
            <a:ext cx="898078" cy="8821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86DD95-81C7-CC47-BF7D-E9DF35468B10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l="48900" t="20014"/>
          <a:stretch/>
        </p:blipFill>
        <p:spPr>
          <a:xfrm>
            <a:off x="7240539" y="4683990"/>
            <a:ext cx="756371" cy="78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15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4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">
            <a:extLst>
              <a:ext uri="{FF2B5EF4-FFF2-40B4-BE49-F238E27FC236}">
                <a16:creationId xmlns:a16="http://schemas.microsoft.com/office/drawing/2014/main" id="{9A52EA5F-2F59-1F42-ACBE-B4D3246BF4A2}"/>
              </a:ext>
            </a:extLst>
          </p:cNvPr>
          <p:cNvSpPr txBox="1">
            <a:spLocks/>
          </p:cNvSpPr>
          <p:nvPr/>
        </p:nvSpPr>
        <p:spPr>
          <a:xfrm>
            <a:off x="251520" y="410563"/>
            <a:ext cx="8712968" cy="714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But these are </a:t>
            </a:r>
            <a:r>
              <a:rPr lang="en-US" sz="4000" b="1" i="1" u="sng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good</a:t>
            </a:r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 bad ideas…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63">
                <a:extLst>
                  <a:ext uri="{FF2B5EF4-FFF2-40B4-BE49-F238E27FC236}">
                    <a16:creationId xmlns:a16="http://schemas.microsoft.com/office/drawing/2014/main" id="{4B110931-711D-FF47-9F40-A622409C772D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009899" y="1122114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</a:rPr>
                  <a:t>Key 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19" name="Rectangle 63">
                <a:extLst>
                  <a:ext uri="{FF2B5EF4-FFF2-40B4-BE49-F238E27FC236}">
                    <a16:creationId xmlns:a16="http://schemas.microsoft.com/office/drawing/2014/main" id="{4B110931-711D-FF47-9F40-A622409C77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9899" y="1122114"/>
                <a:ext cx="2850976" cy="378039"/>
              </a:xfrm>
              <a:prstGeom prst="rect">
                <a:avLst/>
              </a:prstGeom>
              <a:blipFill>
                <a:blip r:embed="rId3"/>
                <a:stretch>
                  <a:fillRect t="-12903" b="-290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11E46E69-D1C8-9D45-8C4B-01157C264DAB}"/>
              </a:ext>
            </a:extLst>
          </p:cNvPr>
          <p:cNvGrpSpPr/>
          <p:nvPr/>
        </p:nvGrpSpPr>
        <p:grpSpPr>
          <a:xfrm>
            <a:off x="2279475" y="1521295"/>
            <a:ext cx="4273725" cy="1392743"/>
            <a:chOff x="304800" y="3586518"/>
            <a:chExt cx="4273725" cy="1392743"/>
          </a:xfrm>
        </p:grpSpPr>
        <p:sp>
          <p:nvSpPr>
            <p:cNvPr id="3" name="Triangle 2">
              <a:extLst>
                <a:ext uri="{FF2B5EF4-FFF2-40B4-BE49-F238E27FC236}">
                  <a16:creationId xmlns:a16="http://schemas.microsoft.com/office/drawing/2014/main" id="{7CFD423B-2FA5-3944-8016-68CD20615CE6}"/>
                </a:ext>
              </a:extLst>
            </p:cNvPr>
            <p:cNvSpPr/>
            <p:nvPr/>
          </p:nvSpPr>
          <p:spPr bwMode="auto">
            <a:xfrm>
              <a:off x="387523" y="3586518"/>
              <a:ext cx="4191002" cy="914400"/>
            </a:xfrm>
            <a:prstGeom prst="triangle">
              <a:avLst>
                <a:gd name="adj" fmla="val 49659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33B2A28-C84D-6C45-8092-3799C25B02E3}"/>
                </a:ext>
              </a:extLst>
            </p:cNvPr>
            <p:cNvSpPr/>
            <p:nvPr/>
          </p:nvSpPr>
          <p:spPr bwMode="auto">
            <a:xfrm>
              <a:off x="438372" y="4522061"/>
              <a:ext cx="4057428" cy="4572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63">
                  <a:extLst>
                    <a:ext uri="{FF2B5EF4-FFF2-40B4-BE49-F238E27FC236}">
                      <a16:creationId xmlns:a16="http://schemas.microsoft.com/office/drawing/2014/main" id="{C8D84B54-1D7A-1D41-800A-472B13C7CA7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304800" y="4561641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57" name="Rectangle 63">
                  <a:extLst>
                    <a:ext uri="{FF2B5EF4-FFF2-40B4-BE49-F238E27FC236}">
                      <a16:creationId xmlns:a16="http://schemas.microsoft.com/office/drawing/2014/main" id="{C8D84B54-1D7A-1D41-800A-472B13C7CA7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4800" y="4561641"/>
                  <a:ext cx="717376" cy="378039"/>
                </a:xfrm>
                <a:prstGeom prst="rect">
                  <a:avLst/>
                </a:prstGeom>
                <a:blipFill>
                  <a:blip r:embed="rId4"/>
                  <a:stretch>
                    <a:fillRect b="-225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Rectangle 63">
                  <a:extLst>
                    <a:ext uri="{FF2B5EF4-FFF2-40B4-BE49-F238E27FC236}">
                      <a16:creationId xmlns:a16="http://schemas.microsoft.com/office/drawing/2014/main" id="{5108A8C3-DF8B-E647-AF3E-7CF9DFAE411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730424" y="4572000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58" name="Rectangle 63">
                  <a:extLst>
                    <a:ext uri="{FF2B5EF4-FFF2-40B4-BE49-F238E27FC236}">
                      <a16:creationId xmlns:a16="http://schemas.microsoft.com/office/drawing/2014/main" id="{5108A8C3-DF8B-E647-AF3E-7CF9DFAE411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424" y="4572000"/>
                  <a:ext cx="717376" cy="378039"/>
                </a:xfrm>
                <a:prstGeom prst="rect">
                  <a:avLst/>
                </a:prstGeom>
                <a:blipFill>
                  <a:blip r:embed="rId5"/>
                  <a:stretch>
                    <a:fillRect b="-193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63">
                  <a:extLst>
                    <a:ext uri="{FF2B5EF4-FFF2-40B4-BE49-F238E27FC236}">
                      <a16:creationId xmlns:a16="http://schemas.microsoft.com/office/drawing/2014/main" id="{A280A54F-29F5-3E46-813C-E0FFDC397D1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1143000" y="4572000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59" name="Rectangle 63">
                  <a:extLst>
                    <a:ext uri="{FF2B5EF4-FFF2-40B4-BE49-F238E27FC236}">
                      <a16:creationId xmlns:a16="http://schemas.microsoft.com/office/drawing/2014/main" id="{A280A54F-29F5-3E46-813C-E0FFDC397D1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43000" y="4572000"/>
                  <a:ext cx="717376" cy="378039"/>
                </a:xfrm>
                <a:prstGeom prst="rect">
                  <a:avLst/>
                </a:prstGeom>
                <a:blipFill>
                  <a:blip r:embed="rId6"/>
                  <a:stretch>
                    <a:fillRect b="-193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ectangle 63">
                  <a:extLst>
                    <a:ext uri="{FF2B5EF4-FFF2-40B4-BE49-F238E27FC236}">
                      <a16:creationId xmlns:a16="http://schemas.microsoft.com/office/drawing/2014/main" id="{78DDAA77-1485-3B49-92A3-6DBB7D207EF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1600200" y="4572000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…</m:t>
                        </m:r>
                      </m:oMath>
                    </m:oMathPara>
                  </a14:m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60" name="Rectangle 63">
                  <a:extLst>
                    <a:ext uri="{FF2B5EF4-FFF2-40B4-BE49-F238E27FC236}">
                      <a16:creationId xmlns:a16="http://schemas.microsoft.com/office/drawing/2014/main" id="{78DDAA77-1485-3B49-92A3-6DBB7D207EF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00200" y="4572000"/>
                  <a:ext cx="717376" cy="37803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ectangle 63">
                  <a:extLst>
                    <a:ext uri="{FF2B5EF4-FFF2-40B4-BE49-F238E27FC236}">
                      <a16:creationId xmlns:a16="http://schemas.microsoft.com/office/drawing/2014/main" id="{7A8E9DAC-6B77-E448-B050-9CA4B4EDC43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2025824" y="4572000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67" name="Rectangle 63">
                  <a:extLst>
                    <a:ext uri="{FF2B5EF4-FFF2-40B4-BE49-F238E27FC236}">
                      <a16:creationId xmlns:a16="http://schemas.microsoft.com/office/drawing/2014/main" id="{7A8E9DAC-6B77-E448-B050-9CA4B4EDC43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25824" y="4572000"/>
                  <a:ext cx="717376" cy="378039"/>
                </a:xfrm>
                <a:prstGeom prst="rect">
                  <a:avLst/>
                </a:prstGeom>
                <a:blipFill>
                  <a:blip r:embed="rId8"/>
                  <a:stretch>
                    <a:fillRect b="-193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Rectangle 63">
                  <a:extLst>
                    <a:ext uri="{FF2B5EF4-FFF2-40B4-BE49-F238E27FC236}">
                      <a16:creationId xmlns:a16="http://schemas.microsoft.com/office/drawing/2014/main" id="{B5939425-5ABE-ED4C-9A26-BAA3EBC2BF8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2483024" y="4495800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…</m:t>
                        </m:r>
                      </m:oMath>
                    </m:oMathPara>
                  </a14:m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68" name="Rectangle 63">
                  <a:extLst>
                    <a:ext uri="{FF2B5EF4-FFF2-40B4-BE49-F238E27FC236}">
                      <a16:creationId xmlns:a16="http://schemas.microsoft.com/office/drawing/2014/main" id="{B5939425-5ABE-ED4C-9A26-BAA3EBC2BF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83024" y="4495800"/>
                  <a:ext cx="717376" cy="378039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ectangle 63">
                  <a:extLst>
                    <a:ext uri="{FF2B5EF4-FFF2-40B4-BE49-F238E27FC236}">
                      <a16:creationId xmlns:a16="http://schemas.microsoft.com/office/drawing/2014/main" id="{CAE08CE8-1FA7-FF42-A801-D0DEAD11503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3021882" y="4586422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69" name="Rectangle 63">
                  <a:extLst>
                    <a:ext uri="{FF2B5EF4-FFF2-40B4-BE49-F238E27FC236}">
                      <a16:creationId xmlns:a16="http://schemas.microsoft.com/office/drawing/2014/main" id="{CAE08CE8-1FA7-FF42-A801-D0DEAD11503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21882" y="4586422"/>
                  <a:ext cx="717376" cy="378039"/>
                </a:xfrm>
                <a:prstGeom prst="rect">
                  <a:avLst/>
                </a:prstGeom>
                <a:blipFill>
                  <a:blip r:embed="rId10"/>
                  <a:stretch>
                    <a:fillRect l="-15789" r="-5263" b="-225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3">
                  <a:extLst>
                    <a:ext uri="{FF2B5EF4-FFF2-40B4-BE49-F238E27FC236}">
                      <a16:creationId xmlns:a16="http://schemas.microsoft.com/office/drawing/2014/main" id="{F991CD3A-ECB3-CF45-9BF8-F107B174B27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3778424" y="4601222"/>
                  <a:ext cx="717376" cy="378039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lvl="0" fontAlgn="auto">
                    <a:spcAft>
                      <a:spcPts val="0"/>
                    </a:spcAft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sub>
                      </m:sSub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70" name="Rectangle 63">
                  <a:extLst>
                    <a:ext uri="{FF2B5EF4-FFF2-40B4-BE49-F238E27FC236}">
                      <a16:creationId xmlns:a16="http://schemas.microsoft.com/office/drawing/2014/main" id="{F991CD3A-ECB3-CF45-9BF8-F107B174B27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78424" y="4601222"/>
                  <a:ext cx="717376" cy="378039"/>
                </a:xfrm>
                <a:prstGeom prst="rect">
                  <a:avLst/>
                </a:prstGeom>
                <a:blipFill>
                  <a:blip r:embed="rId11"/>
                  <a:stretch>
                    <a:fillRect b="-225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2C596426-7D22-AF48-8B8E-5818FF72F40F}"/>
              </a:ext>
            </a:extLst>
          </p:cNvPr>
          <p:cNvSpPr>
            <a:spLocks/>
          </p:cNvSpPr>
          <p:nvPr/>
        </p:nvSpPr>
        <p:spPr bwMode="auto">
          <a:xfrm>
            <a:off x="457200" y="3221725"/>
            <a:ext cx="8712968" cy="51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b="1" dirty="0">
                <a:solidFill>
                  <a:srgbClr val="0033CC"/>
                </a:solidFill>
                <a:cs typeface="Arial" charset="0"/>
              </a:rPr>
              <a:t>Goal: </a:t>
            </a:r>
            <a:r>
              <a:rPr lang="en-US" altLang="en-US" dirty="0">
                <a:cs typeface="Arial" charset="0"/>
              </a:rPr>
              <a:t>Never compute this exponentially long string explicitly!</a:t>
            </a:r>
            <a:endParaRPr lang="en-US" altLang="en-US" sz="2400" dirty="0"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1" name="Content Placeholder 2">
                <a:extLst>
                  <a:ext uri="{FF2B5EF4-FFF2-40B4-BE49-F238E27FC236}">
                    <a16:creationId xmlns:a16="http://schemas.microsoft.com/office/drawing/2014/main" id="{C849739F-5896-D24D-8898-C7AE1936C5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200" y="3810000"/>
                <a:ext cx="8001000" cy="10086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indent="0">
                  <a:spcBef>
                    <a:spcPct val="20000"/>
                  </a:spcBef>
                  <a:buClr>
                    <a:srgbClr val="0000CC"/>
                  </a:buClr>
                </a:pPr>
                <a:r>
                  <a:rPr lang="en-US" altLang="en-US" dirty="0">
                    <a:cs typeface="Arial" charset="0"/>
                  </a:rPr>
                  <a:t>Instead, we want an implicitly defined function </a:t>
                </a:r>
              </a:p>
              <a:p>
                <a:pPr marL="0" indent="0">
                  <a:spcBef>
                    <a:spcPct val="20000"/>
                  </a:spcBef>
                  <a:buClr>
                    <a:srgbClr val="0000CC"/>
                  </a:buCl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1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n-US" altLang="en-US" b="1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𝒇</m:t>
                        </m:r>
                      </m:e>
                      <m:sub>
                        <m:r>
                          <a:rPr lang="en-US" altLang="en-US" b="1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𝒌</m:t>
                        </m:r>
                      </m:sub>
                    </m:sSub>
                    <m:d>
                      <m:dPr>
                        <m:ctrlPr>
                          <a:rPr lang="en-US" altLang="en-US" b="1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dPr>
                      <m:e>
                        <m:r>
                          <a:rPr lang="en-US" altLang="en-US" b="1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𝒙</m:t>
                        </m:r>
                      </m:e>
                    </m:d>
                    <m:r>
                      <a:rPr lang="en-US" altLang="en-US" b="1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=</m:t>
                    </m:r>
                    <m:sSub>
                      <m:sSubPr>
                        <m:ctrlPr>
                          <a:rPr lang="en-US" altLang="en-US" b="1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n-US" altLang="en-US" b="1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𝒃</m:t>
                        </m:r>
                      </m:e>
                      <m:sub>
                        <m:r>
                          <a:rPr lang="en-US" altLang="en-US" b="1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𝒙</m:t>
                        </m:r>
                      </m:sub>
                    </m:sSub>
                    <m:r>
                      <a:rPr lang="en-US" altLang="en-US" b="0" i="0" smtClean="0">
                        <a:latin typeface="Cambria Math" panose="02040503050406030204" pitchFamily="18" charset="0"/>
                        <a:cs typeface="Arial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altLang="en-US" b="0" i="0" smtClean="0">
                        <a:latin typeface="Cambria Math" panose="02040503050406030204" pitchFamily="18" charset="0"/>
                        <a:cs typeface="Arial" charset="0"/>
                      </a:rPr>
                      <m:t>is</m:t>
                    </m:r>
                    <m:r>
                      <a:rPr lang="en-US" altLang="en-US" b="0" i="0" smtClean="0">
                        <a:latin typeface="Cambria Math" panose="02040503050406030204" pitchFamily="18" charset="0"/>
                        <a:cs typeface="Arial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en-US" b="0" i="0" smtClean="0">
                        <a:latin typeface="Cambria Math" panose="02040503050406030204" pitchFamily="18" charset="0"/>
                        <a:cs typeface="Arial" charset="0"/>
                      </a:rPr>
                      <m:t>the</m:t>
                    </m:r>
                    <m:r>
                      <a:rPr lang="en-US" altLang="en-US" b="0" i="0" smtClean="0">
                        <a:latin typeface="Cambria Math" panose="02040503050406030204" pitchFamily="18" charset="0"/>
                        <a:cs typeface="Arial" charset="0"/>
                      </a:rPr>
                      <m:t> </m:t>
                    </m:r>
                    <m:sSup>
                      <m:sSupPr>
                        <m:ctrlPr>
                          <a:rPr lang="en-US" altLang="en-US" b="0" i="1" smtClean="0"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p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  <a:cs typeface="Arial" charset="0"/>
                          </a:rPr>
                          <m:t>𝑥</m:t>
                        </m:r>
                      </m:e>
                      <m:sup>
                        <m:r>
                          <a:rPr lang="en-US" altLang="en-US" b="0" i="1" smtClean="0">
                            <a:latin typeface="Cambria Math" panose="02040503050406030204" pitchFamily="18" charset="0"/>
                            <a:cs typeface="Arial" charset="0"/>
                          </a:rPr>
                          <m:t>𝑡ℎ</m:t>
                        </m:r>
                      </m:sup>
                    </m:sSup>
                  </m:oMath>
                </a14:m>
                <a:r>
                  <a:rPr lang="en-US" altLang="en-US" sz="2400" dirty="0">
                    <a:cs typeface="Arial" charset="0"/>
                  </a:rPr>
                  <a:t> bit in the</a:t>
                </a:r>
                <a:r>
                  <a:rPr lang="en-US" altLang="en-US" dirty="0">
                    <a:cs typeface="Arial" charset="0"/>
                  </a:rPr>
                  <a:t> </a:t>
                </a:r>
                <a:r>
                  <a:rPr lang="en-US" altLang="en-US" sz="2400" dirty="0">
                    <a:cs typeface="Arial" charset="0"/>
                  </a:rPr>
                  <a:t>(pseudorandom) string. </a:t>
                </a:r>
              </a:p>
            </p:txBody>
          </p:sp>
        </mc:Choice>
        <mc:Fallback>
          <p:sp>
            <p:nvSpPr>
              <p:cNvPr id="41" name="Content Placeholder 2">
                <a:extLst>
                  <a:ext uri="{FF2B5EF4-FFF2-40B4-BE49-F238E27FC236}">
                    <a16:creationId xmlns:a16="http://schemas.microsoft.com/office/drawing/2014/main" id="{C849739F-5896-D24D-8898-C7AE1936C5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3810000"/>
                <a:ext cx="8001000" cy="1008692"/>
              </a:xfrm>
              <a:prstGeom prst="rect">
                <a:avLst/>
              </a:prstGeom>
              <a:blipFill>
                <a:blip r:embed="rId12"/>
                <a:stretch>
                  <a:fillRect l="-1268" t="-5000" b="-375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reeform 7">
            <a:extLst>
              <a:ext uri="{FF2B5EF4-FFF2-40B4-BE49-F238E27FC236}">
                <a16:creationId xmlns:a16="http://schemas.microsoft.com/office/drawing/2014/main" id="{18543422-319F-5B49-8F4C-A56A213F4375}"/>
              </a:ext>
            </a:extLst>
          </p:cNvPr>
          <p:cNvSpPr/>
          <p:nvPr/>
        </p:nvSpPr>
        <p:spPr bwMode="auto">
          <a:xfrm>
            <a:off x="4419600" y="1521295"/>
            <a:ext cx="139426" cy="935543"/>
          </a:xfrm>
          <a:custGeom>
            <a:avLst/>
            <a:gdLst>
              <a:gd name="connsiteX0" fmla="*/ 52251 w 209005"/>
              <a:gd name="connsiteY0" fmla="*/ 0 h 875211"/>
              <a:gd name="connsiteX1" fmla="*/ 65314 w 209005"/>
              <a:gd name="connsiteY1" fmla="*/ 313509 h 875211"/>
              <a:gd name="connsiteX2" fmla="*/ 78377 w 209005"/>
              <a:gd name="connsiteY2" fmla="*/ 365760 h 875211"/>
              <a:gd name="connsiteX3" fmla="*/ 117565 w 209005"/>
              <a:gd name="connsiteY3" fmla="*/ 404949 h 875211"/>
              <a:gd name="connsiteX4" fmla="*/ 195942 w 209005"/>
              <a:gd name="connsiteY4" fmla="*/ 431074 h 875211"/>
              <a:gd name="connsiteX5" fmla="*/ 209005 w 209005"/>
              <a:gd name="connsiteY5" fmla="*/ 470263 h 875211"/>
              <a:gd name="connsiteX6" fmla="*/ 195942 w 209005"/>
              <a:gd name="connsiteY6" fmla="*/ 587829 h 875211"/>
              <a:gd name="connsiteX7" fmla="*/ 143691 w 209005"/>
              <a:gd name="connsiteY7" fmla="*/ 666206 h 875211"/>
              <a:gd name="connsiteX8" fmla="*/ 117565 w 209005"/>
              <a:gd name="connsiteY8" fmla="*/ 705394 h 875211"/>
              <a:gd name="connsiteX9" fmla="*/ 78377 w 209005"/>
              <a:gd name="connsiteY9" fmla="*/ 744583 h 875211"/>
              <a:gd name="connsiteX10" fmla="*/ 26125 w 209005"/>
              <a:gd name="connsiteY10" fmla="*/ 822960 h 875211"/>
              <a:gd name="connsiteX11" fmla="*/ 0 w 209005"/>
              <a:gd name="connsiteY11" fmla="*/ 875211 h 87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9005" h="875211">
                <a:moveTo>
                  <a:pt x="52251" y="0"/>
                </a:moveTo>
                <a:cubicBezTo>
                  <a:pt x="56605" y="104503"/>
                  <a:pt x="57862" y="209181"/>
                  <a:pt x="65314" y="313509"/>
                </a:cubicBezTo>
                <a:cubicBezTo>
                  <a:pt x="66593" y="331416"/>
                  <a:pt x="69470" y="350172"/>
                  <a:pt x="78377" y="365760"/>
                </a:cubicBezTo>
                <a:cubicBezTo>
                  <a:pt x="87542" y="381800"/>
                  <a:pt x="101416" y="395977"/>
                  <a:pt x="117565" y="404949"/>
                </a:cubicBezTo>
                <a:cubicBezTo>
                  <a:pt x="141638" y="418323"/>
                  <a:pt x="195942" y="431074"/>
                  <a:pt x="195942" y="431074"/>
                </a:cubicBezTo>
                <a:cubicBezTo>
                  <a:pt x="200296" y="444137"/>
                  <a:pt x="209005" y="456493"/>
                  <a:pt x="209005" y="470263"/>
                </a:cubicBezTo>
                <a:cubicBezTo>
                  <a:pt x="209005" y="509693"/>
                  <a:pt x="208411" y="550423"/>
                  <a:pt x="195942" y="587829"/>
                </a:cubicBezTo>
                <a:cubicBezTo>
                  <a:pt x="186013" y="617617"/>
                  <a:pt x="161108" y="640080"/>
                  <a:pt x="143691" y="666206"/>
                </a:cubicBezTo>
                <a:cubicBezTo>
                  <a:pt x="134982" y="679269"/>
                  <a:pt x="128666" y="694293"/>
                  <a:pt x="117565" y="705394"/>
                </a:cubicBezTo>
                <a:cubicBezTo>
                  <a:pt x="104502" y="718457"/>
                  <a:pt x="89719" y="730001"/>
                  <a:pt x="78377" y="744583"/>
                </a:cubicBezTo>
                <a:cubicBezTo>
                  <a:pt x="59100" y="769368"/>
                  <a:pt x="36054" y="793172"/>
                  <a:pt x="26125" y="822960"/>
                </a:cubicBezTo>
                <a:cubicBezTo>
                  <a:pt x="11115" y="867991"/>
                  <a:pt x="22799" y="852412"/>
                  <a:pt x="0" y="875211"/>
                </a:cubicBezTo>
              </a:path>
            </a:pathLst>
          </a:custGeom>
          <a:noFill/>
          <a:ln w="50800" cap="flat" cmpd="sng" algn="ctr">
            <a:solidFill>
              <a:srgbClr val="0033CC"/>
            </a:solidFill>
            <a:prstDash val="solid"/>
            <a:round/>
            <a:headEnd type="none" w="med" len="med"/>
            <a:tailEnd type="stealth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53BAFE3-940C-A945-A61D-F09A21618FB5}"/>
                  </a:ext>
                </a:extLst>
              </p:cNvPr>
              <p:cNvSpPr/>
              <p:nvPr/>
            </p:nvSpPr>
            <p:spPr>
              <a:xfrm>
                <a:off x="4531804" y="1739371"/>
                <a:ext cx="43954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en-US" b="1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𝒙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53BAFE3-940C-A945-A61D-F09A21618F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1804" y="1739371"/>
                <a:ext cx="43954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ontent Placeholder 2">
                <a:extLst>
                  <a:ext uri="{FF2B5EF4-FFF2-40B4-BE49-F238E27FC236}">
                    <a16:creationId xmlns:a16="http://schemas.microsoft.com/office/drawing/2014/main" id="{CE7CEE57-3153-F040-B523-891CA045FE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100" y="4818692"/>
                <a:ext cx="8001000" cy="5149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indent="0">
                  <a:spcBef>
                    <a:spcPct val="20000"/>
                  </a:spcBef>
                  <a:buClr>
                    <a:srgbClr val="0000CC"/>
                  </a:buClr>
                </a:pPr>
                <a:r>
                  <a:rPr lang="en-US" altLang="en-US" dirty="0">
                    <a:cs typeface="Arial" charset="0"/>
                  </a:rPr>
                  <a:t>Where </a:t>
                </a:r>
              </a:p>
              <a:p>
                <a:pPr>
                  <a:spcBef>
                    <a:spcPct val="20000"/>
                  </a:spcBef>
                  <a:buClr>
                    <a:srgbClr val="0000CC"/>
                  </a:buClr>
                  <a:buFont typeface="Arial" panose="020B0604020202020204" pitchFamily="34" charset="0"/>
                  <a:buChar char="•"/>
                </a:pPr>
                <a:r>
                  <a:rPr lang="en-US" altLang="en-US" dirty="0">
                    <a:cs typeface="Arial" charset="0"/>
                  </a:rPr>
                  <a:t>f is Computable in time </a:t>
                </a:r>
                <a14:m>
                  <m:oMath xmlns:m="http://schemas.openxmlformats.org/officeDocument/2006/math">
                    <m:r>
                      <a:rPr lang="en-US" altLang="en-US" i="1">
                        <a:latin typeface="Cambria Math" panose="02040503050406030204" pitchFamily="18" charset="0"/>
                        <a:cs typeface="Arial" charset="0"/>
                      </a:rPr>
                      <m:t>𝑝𝑜𝑙𝑦</m:t>
                    </m:r>
                    <m:d>
                      <m:dPr>
                        <m:ctrlPr>
                          <a:rPr lang="en-US" altLang="en-US" i="1"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altLang="en-US" i="1">
                                <a:latin typeface="Cambria Math" panose="02040503050406030204" pitchFamily="18" charset="0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en-US" altLang="en-US" i="1">
                                <a:latin typeface="Cambria Math" panose="02040503050406030204" pitchFamily="18" charset="0"/>
                                <a:cs typeface="Arial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altLang="en-US" b="0" i="1" smtClean="0">
                        <a:latin typeface="Cambria Math" panose="02040503050406030204" pitchFamily="18" charset="0"/>
                        <a:cs typeface="Arial" charset="0"/>
                      </a:rPr>
                      <m:t>=</m:t>
                    </m:r>
                    <m:r>
                      <a:rPr lang="en-US" altLang="en-US" b="0" i="1" smtClean="0">
                        <a:latin typeface="Cambria Math" panose="02040503050406030204" pitchFamily="18" charset="0"/>
                        <a:cs typeface="Arial" charset="0"/>
                      </a:rPr>
                      <m:t>𝑝𝑜𝑙𝑦</m:t>
                    </m:r>
                    <m:r>
                      <a:rPr lang="en-US" altLang="en-US" b="0" i="1" smtClean="0">
                        <a:latin typeface="Cambria Math" panose="02040503050406030204" pitchFamily="18" charset="0"/>
                        <a:cs typeface="Arial" charset="0"/>
                      </a:rPr>
                      <m:t>(</m:t>
                    </m:r>
                    <m:r>
                      <a:rPr lang="en-US" altLang="en-US" b="0" i="1" smtClean="0">
                        <a:latin typeface="Cambria Math" panose="02040503050406030204" pitchFamily="18" charset="0"/>
                        <a:cs typeface="Arial" charset="0"/>
                      </a:rPr>
                      <m:t>𝑛</m:t>
                    </m:r>
                    <m:r>
                      <a:rPr lang="en-US" altLang="en-US" b="0" i="1" smtClean="0">
                        <a:latin typeface="Cambria Math" panose="02040503050406030204" pitchFamily="18" charset="0"/>
                        <a:cs typeface="Arial" charset="0"/>
                      </a:rPr>
                      <m:t>)</m:t>
                    </m:r>
                  </m:oMath>
                </a14:m>
                <a:r>
                  <a:rPr lang="en-US" altLang="en-US" dirty="0">
                    <a:cs typeface="Arial" charset="0"/>
                  </a:rPr>
                  <a:t>.</a:t>
                </a:r>
              </a:p>
            </p:txBody>
          </p:sp>
        </mc:Choice>
        <mc:Fallback>
          <p:sp>
            <p:nvSpPr>
              <p:cNvPr id="44" name="Content Placeholder 2">
                <a:extLst>
                  <a:ext uri="{FF2B5EF4-FFF2-40B4-BE49-F238E27FC236}">
                    <a16:creationId xmlns:a16="http://schemas.microsoft.com/office/drawing/2014/main" id="{CE7CEE57-3153-F040-B523-891CA045FE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9100" y="4818692"/>
                <a:ext cx="8001000" cy="514962"/>
              </a:xfrm>
              <a:prstGeom prst="rect">
                <a:avLst/>
              </a:prstGeom>
              <a:blipFill>
                <a:blip r:embed="rId14"/>
                <a:stretch>
                  <a:fillRect l="-1270" t="-9524" b="-9523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35E1AD3-7430-8247-BFE9-24A00FD25151}"/>
                  </a:ext>
                </a:extLst>
              </p:cNvPr>
              <p:cNvSpPr/>
              <p:nvPr/>
            </p:nvSpPr>
            <p:spPr>
              <a:xfrm>
                <a:off x="5701233" y="1490355"/>
                <a:ext cx="365866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>
                  <a:spcBef>
                    <a:spcPct val="20000"/>
                  </a:spcBef>
                  <a:buClr>
                    <a:srgbClr val="0000CC"/>
                  </a:buClr>
                </a:pPr>
                <a:r>
                  <a:rPr lang="en-US" altLang="en-US" sz="1800" dirty="0">
                    <a:latin typeface="Bradley Hand" pitchFamily="2" charset="77"/>
                    <a:cs typeface="Arial" charset="0"/>
                  </a:rPr>
                  <a:t>|</a:t>
                </a:r>
                <a14:m>
                  <m:oMath xmlns:m="http://schemas.openxmlformats.org/officeDocument/2006/math">
                    <m:r>
                      <a:rPr lang="en-US" altLang="en-US" sz="1800" i="1">
                        <a:latin typeface="Cambria Math" panose="02040503050406030204" pitchFamily="18" charset="0"/>
                        <a:cs typeface="Arial" charset="0"/>
                      </a:rPr>
                      <m:t>𝑥</m:t>
                    </m:r>
                    <m:r>
                      <a:rPr lang="en-US" altLang="en-US" sz="1800" b="0" i="1" smtClean="0">
                        <a:latin typeface="Cambria Math" panose="02040503050406030204" pitchFamily="18" charset="0"/>
                        <a:cs typeface="Arial" charset="0"/>
                      </a:rPr>
                      <m:t>|</m:t>
                    </m:r>
                  </m:oMath>
                </a14:m>
                <a:r>
                  <a:rPr lang="en-US" altLang="en-US" sz="1800" dirty="0">
                    <a:latin typeface="Bradley Hand" pitchFamily="2" charset="77"/>
                    <a:cs typeface="Arial" charset="0"/>
                  </a:rPr>
                  <a:t>  = </a:t>
                </a:r>
                <a14:m>
                  <m:oMath xmlns:m="http://schemas.openxmlformats.org/officeDocument/2006/math">
                    <m:r>
                      <a:rPr lang="en-US" altLang="en-US" sz="1800" b="0" i="1" smtClean="0">
                        <a:latin typeface="Cambria Math" panose="02040503050406030204" pitchFamily="18" charset="0"/>
                        <a:cs typeface="Arial" charset="0"/>
                      </a:rPr>
                      <m:t>𝑛</m:t>
                    </m:r>
                  </m:oMath>
                </a14:m>
                <a:r>
                  <a:rPr lang="en-US" altLang="en-US" sz="1800" dirty="0">
                    <a:latin typeface="Bradley Hand" pitchFamily="2" charset="77"/>
                    <a:cs typeface="Arial" charset="0"/>
                  </a:rPr>
                  <a:t> = length of the string </a:t>
                </a:r>
                <a14:m>
                  <m:oMath xmlns:m="http://schemas.openxmlformats.org/officeDocument/2006/math">
                    <m:r>
                      <a:rPr lang="en-US" altLang="en-US" sz="1800" i="1">
                        <a:latin typeface="Cambria Math" panose="02040503050406030204" pitchFamily="18" charset="0"/>
                        <a:cs typeface="Arial" charset="0"/>
                      </a:rPr>
                      <m:t>𝑥</m:t>
                    </m:r>
                  </m:oMath>
                </a14:m>
                <a:r>
                  <a:rPr lang="en-US" altLang="en-US" sz="1800" dirty="0">
                    <a:latin typeface="Bradley Hand" pitchFamily="2" charset="77"/>
                    <a:cs typeface="Arial" charset="0"/>
                  </a:rPr>
                  <a:t>.</a:t>
                </a:r>
              </a:p>
            </p:txBody>
          </p:sp>
        </mc:Choice>
        <mc:Fallback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35E1AD3-7430-8247-BFE9-24A00FD2515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1233" y="1490355"/>
                <a:ext cx="3658667" cy="369332"/>
              </a:xfrm>
              <a:prstGeom prst="rect">
                <a:avLst/>
              </a:prstGeom>
              <a:blipFill>
                <a:blip r:embed="rId15"/>
                <a:stretch>
                  <a:fillRect l="-1384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ontent Placeholder 2">
                <a:extLst>
                  <a:ext uri="{FF2B5EF4-FFF2-40B4-BE49-F238E27FC236}">
                    <a16:creationId xmlns:a16="http://schemas.microsoft.com/office/drawing/2014/main" id="{F5C803F5-FD7C-8344-B8B4-757FDF29FF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687" y="5723186"/>
                <a:ext cx="8001000" cy="9140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20000"/>
                  </a:spcBef>
                  <a:buClr>
                    <a:srgbClr val="0000CC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1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n-US" altLang="en-US" b="1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𝒇</m:t>
                        </m:r>
                      </m:e>
                      <m:sub>
                        <m:r>
                          <a:rPr lang="en-US" altLang="en-US" b="1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𝒌</m:t>
                        </m:r>
                      </m:sub>
                    </m:sSub>
                    <m:d>
                      <m:dPr>
                        <m:ctrlPr>
                          <a:rPr lang="en-US" altLang="en-US" b="1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en-US" b="1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en-US" altLang="en-US" b="1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  <a:cs typeface="Arial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en-US" b="1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  <a:cs typeface="Arial" charset="0"/>
                              </a:rPr>
                              <m:t>𝟏</m:t>
                            </m:r>
                          </m:sub>
                        </m:sSub>
                      </m:e>
                    </m:d>
                    <m:r>
                      <a:rPr lang="en-US" altLang="en-US" b="1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,</m:t>
                    </m:r>
                    <m:sSub>
                      <m:sSubPr>
                        <m:ctrlPr>
                          <a:rPr lang="en-US" altLang="en-US" b="1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n-US" altLang="en-US" b="1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𝒇</m:t>
                        </m:r>
                      </m:e>
                      <m:sub>
                        <m:r>
                          <a:rPr lang="en-US" altLang="en-US" b="1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𝒌</m:t>
                        </m:r>
                      </m:sub>
                    </m:sSub>
                    <m:d>
                      <m:dPr>
                        <m:ctrlPr>
                          <a:rPr lang="en-US" altLang="en-US" b="1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en-US" b="1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en-US" altLang="en-US" b="1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  <a:cs typeface="Arial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en-US" b="1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  <a:cs typeface="Arial" charset="0"/>
                              </a:rPr>
                              <m:t>𝟐</m:t>
                            </m:r>
                          </m:sub>
                        </m:sSub>
                      </m:e>
                    </m:d>
                    <m:r>
                      <a:rPr lang="en-US" altLang="en-US" b="1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,…</m:t>
                    </m:r>
                  </m:oMath>
                </a14:m>
                <a:r>
                  <a:rPr lang="en-US" altLang="en-US" dirty="0">
                    <a:cs typeface="Arial" charset="0"/>
                  </a:rPr>
                  <a:t> computationally indistinguishable from random bits, for random (or any distinct)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1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n-US" altLang="en-US" b="1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𝒙</m:t>
                        </m:r>
                      </m:e>
                      <m:sub>
                        <m:r>
                          <a:rPr lang="en-US" altLang="en-US" b="1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altLang="en-US" dirty="0">
                    <a:cs typeface="Arial" charset="0"/>
                  </a:rPr>
                  <a:t>,</a:t>
                </a:r>
                <a:r>
                  <a:rPr lang="en-US" altLang="en-US" b="1" dirty="0">
                    <a:solidFill>
                      <a:srgbClr val="0033CC"/>
                    </a:solidFill>
                    <a:cs typeface="Arial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1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n-US" altLang="en-US" b="1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𝒙</m:t>
                        </m:r>
                      </m:e>
                      <m:sub>
                        <m:r>
                          <a:rPr lang="en-US" altLang="en-US" b="1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altLang="en-US" dirty="0">
                    <a:cs typeface="Arial" charset="0"/>
                  </a:rPr>
                  <a:t>,…</a:t>
                </a:r>
              </a:p>
            </p:txBody>
          </p:sp>
        </mc:Choice>
        <mc:Fallback>
          <p:sp>
            <p:nvSpPr>
              <p:cNvPr id="46" name="Content Placeholder 2">
                <a:extLst>
                  <a:ext uri="{FF2B5EF4-FFF2-40B4-BE49-F238E27FC236}">
                    <a16:creationId xmlns:a16="http://schemas.microsoft.com/office/drawing/2014/main" id="{F5C803F5-FD7C-8344-B8B4-757FDF29FF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687" y="5723186"/>
                <a:ext cx="8001000" cy="914054"/>
              </a:xfrm>
              <a:prstGeom prst="rect">
                <a:avLst/>
              </a:prstGeom>
              <a:blipFill>
                <a:blip r:embed="rId16"/>
                <a:stretch>
                  <a:fillRect l="-1109" t="-5479" b="-547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Subtitle 1">
            <a:extLst>
              <a:ext uri="{FF2B5EF4-FFF2-40B4-BE49-F238E27FC236}">
                <a16:creationId xmlns:a16="http://schemas.microsoft.com/office/drawing/2014/main" id="{136A7B3F-29B7-E54B-A5A1-D9747DD271E2}"/>
              </a:ext>
            </a:extLst>
          </p:cNvPr>
          <p:cNvSpPr txBox="1">
            <a:spLocks/>
          </p:cNvSpPr>
          <p:nvPr/>
        </p:nvSpPr>
        <p:spPr>
          <a:xfrm>
            <a:off x="85277" y="453851"/>
            <a:ext cx="8712968" cy="714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Pseudorandom Functions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655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1" grpId="0"/>
      <p:bldP spid="8" grpId="0" animBg="1"/>
      <p:bldP spid="9" grpId="0"/>
      <p:bldP spid="44" grpId="0"/>
      <p:bldP spid="10" grpId="0"/>
      <p:bldP spid="46" grpId="0"/>
      <p:bldP spid="4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">
            <a:extLst>
              <a:ext uri="{FF2B5EF4-FFF2-40B4-BE49-F238E27FC236}">
                <a16:creationId xmlns:a16="http://schemas.microsoft.com/office/drawing/2014/main" id="{9A52EA5F-2F59-1F42-ACBE-B4D3246BF4A2}"/>
              </a:ext>
            </a:extLst>
          </p:cNvPr>
          <p:cNvSpPr txBox="1">
            <a:spLocks/>
          </p:cNvSpPr>
          <p:nvPr/>
        </p:nvSpPr>
        <p:spPr>
          <a:xfrm>
            <a:off x="251520" y="410563"/>
            <a:ext cx="8712968" cy="714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Pseudorandom Functions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87354F6-710C-2D48-9237-0C44D75F83BE}"/>
                  </a:ext>
                </a:extLst>
              </p:cNvPr>
              <p:cNvSpPr/>
              <p:nvPr/>
            </p:nvSpPr>
            <p:spPr>
              <a:xfrm>
                <a:off x="976987" y="4648200"/>
                <a:ext cx="557543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en-US" sz="2400" b="1" i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𝐆𝐞𝐧</m:t>
                    </m:r>
                    <m:d>
                      <m:d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2400" dirty="0"/>
                  <a:t> Generate a random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/>
                  <a:t>-bit key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𝑘</m:t>
                    </m:r>
                  </m:oMath>
                </a14:m>
                <a:r>
                  <a:rPr lang="en-US" sz="2400" dirty="0"/>
                  <a:t>. 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87354F6-710C-2D48-9237-0C44D75F83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987" y="4648200"/>
                <a:ext cx="5575437" cy="461665"/>
              </a:xfrm>
              <a:prstGeom prst="rect">
                <a:avLst/>
              </a:prstGeom>
              <a:blipFill>
                <a:blip r:embed="rId3"/>
                <a:stretch>
                  <a:fillRect l="-227" t="-13514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FF97793-4F64-1748-8AC9-3C86BFA19144}"/>
                  </a:ext>
                </a:extLst>
              </p:cNvPr>
              <p:cNvSpPr/>
              <p:nvPr/>
            </p:nvSpPr>
            <p:spPr>
              <a:xfrm>
                <a:off x="976987" y="5194783"/>
                <a:ext cx="71002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en-US" sz="2400" b="1" i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𝐄𝐯𝐚𝐥</m:t>
                    </m:r>
                    <m:d>
                      <m:d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/>
                  <a:t> is a poly-time algorithm that outputs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.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FF97793-4F64-1748-8AC9-3C86BFA191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987" y="5194783"/>
                <a:ext cx="7100213" cy="461665"/>
              </a:xfrm>
              <a:prstGeom prst="rect">
                <a:avLst/>
              </a:prstGeom>
              <a:blipFill>
                <a:blip r:embed="rId4"/>
                <a:stretch>
                  <a:fillRect l="-179" t="-789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9D91EA4-90C1-D04B-A65B-C4A7E39831D3}"/>
                  </a:ext>
                </a:extLst>
              </p:cNvPr>
              <p:cNvSpPr/>
              <p:nvPr/>
            </p:nvSpPr>
            <p:spPr>
              <a:xfrm>
                <a:off x="914400" y="1404267"/>
                <a:ext cx="8050088" cy="5195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Collection of functions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ℱ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ℓ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={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:{0,1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}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ℓ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→{0,1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}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</m:sup>
                    </m:sSup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}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∈{0,1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}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𝑛</m:t>
                            </m:r>
                          </m:sup>
                        </m:sSup>
                      </m:sub>
                    </m:sSub>
                  </m:oMath>
                </a14:m>
                <a:endParaRPr lang="en-US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9D91EA4-90C1-D04B-A65B-C4A7E39831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1404267"/>
                <a:ext cx="8050088" cy="519566"/>
              </a:xfrm>
              <a:prstGeom prst="rect">
                <a:avLst/>
              </a:prstGeom>
              <a:blipFill>
                <a:blip r:embed="rId5"/>
                <a:stretch>
                  <a:fillRect l="-1260" t="-4762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768D206-71D2-494A-B132-8289214C521B}"/>
                  </a:ext>
                </a:extLst>
              </p:cNvPr>
              <p:cNvSpPr/>
              <p:nvPr/>
            </p:nvSpPr>
            <p:spPr>
              <a:xfrm>
                <a:off x="1447800" y="1993859"/>
                <a:ext cx="53340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indexed by a </a:t>
                </a:r>
                <a:r>
                  <a:rPr lang="en-US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(private) 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key/seed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𝑘</m:t>
                    </m:r>
                  </m:oMath>
                </a14:m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n-US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768D206-71D2-494A-B132-8289214C52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1993859"/>
                <a:ext cx="5334000" cy="461665"/>
              </a:xfrm>
              <a:prstGeom prst="rect">
                <a:avLst/>
              </a:prstGeom>
              <a:blipFill>
                <a:blip r:embed="rId6"/>
                <a:stretch>
                  <a:fillRect l="-1663" t="-5263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C402A5C-5329-834E-B482-ACD5E8CC72DA}"/>
                  </a:ext>
                </a:extLst>
              </p:cNvPr>
              <p:cNvSpPr/>
              <p:nvPr/>
            </p:nvSpPr>
            <p:spPr>
              <a:xfrm>
                <a:off x="1434186" y="2511885"/>
                <a:ext cx="694781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</m:oMath>
                </a14:m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: key length,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ℓ</m:t>
                    </m:r>
                  </m:oMath>
                </a14:m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: input length,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𝑚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:</m:t>
                    </m:r>
                  </m:oMath>
                </a14:m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output length.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C402A5C-5329-834E-B482-ACD5E8CC72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4186" y="2511885"/>
                <a:ext cx="6947813" cy="461665"/>
              </a:xfrm>
              <a:prstGeom prst="rect">
                <a:avLst/>
              </a:prstGeom>
              <a:blipFill>
                <a:blip r:embed="rId7"/>
                <a:stretch>
                  <a:fillRect l="-1095" t="-789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FB14B24-30CF-564C-8D9E-8CD7AFF16638}"/>
                  </a:ext>
                </a:extLst>
              </p:cNvPr>
              <p:cNvSpPr/>
              <p:nvPr/>
            </p:nvSpPr>
            <p:spPr>
              <a:xfrm>
                <a:off x="1447800" y="3048000"/>
                <a:ext cx="786221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Independent parameters, all poly(sec-param) = poly(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</m:oMath>
                </a14:m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) </a:t>
                </a:r>
                <a:endParaRPr lang="en-US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FB14B24-30CF-564C-8D9E-8CD7AFF166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3048000"/>
                <a:ext cx="7862214" cy="461665"/>
              </a:xfrm>
              <a:prstGeom prst="rect">
                <a:avLst/>
              </a:prstGeom>
              <a:blipFill>
                <a:blip r:embed="rId8"/>
                <a:stretch>
                  <a:fillRect l="-1131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E7A1737-3FC2-1D46-B8EC-1D8BED81726F}"/>
                  </a:ext>
                </a:extLst>
              </p:cNvPr>
              <p:cNvSpPr/>
              <p:nvPr/>
            </p:nvSpPr>
            <p:spPr>
              <a:xfrm>
                <a:off x="1447800" y="3657600"/>
                <a:ext cx="786221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#functions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ℱ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≤</m:t>
                    </m:r>
                  </m:oMath>
                </a14:m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e>
                      <m:sup>
                        <m:r>
                          <a:rPr lang="en-US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(singly exponential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E7A1737-3FC2-1D46-B8EC-1D8BED8172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3657600"/>
                <a:ext cx="7862214" cy="461665"/>
              </a:xfrm>
              <a:prstGeom prst="rect">
                <a:avLst/>
              </a:prstGeom>
              <a:blipFill>
                <a:blip r:embed="rId9"/>
                <a:stretch>
                  <a:fillRect l="-1131"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7146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  <p:bldP spid="1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9010092-F6CD-A444-9D08-5517FA446A4C}"/>
              </a:ext>
            </a:extLst>
          </p:cNvPr>
          <p:cNvSpPr/>
          <p:nvPr/>
        </p:nvSpPr>
        <p:spPr bwMode="auto">
          <a:xfrm>
            <a:off x="762000" y="1295400"/>
            <a:ext cx="8202488" cy="3048000"/>
          </a:xfrm>
          <a:prstGeom prst="rect">
            <a:avLst/>
          </a:prstGeom>
          <a:solidFill>
            <a:srgbClr val="0033CC">
              <a:alpha val="11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12" name="Subtitle 1">
            <a:extLst>
              <a:ext uri="{FF2B5EF4-FFF2-40B4-BE49-F238E27FC236}">
                <a16:creationId xmlns:a16="http://schemas.microsoft.com/office/drawing/2014/main" id="{9A52EA5F-2F59-1F42-ACBE-B4D3246BF4A2}"/>
              </a:ext>
            </a:extLst>
          </p:cNvPr>
          <p:cNvSpPr txBox="1">
            <a:spLocks/>
          </p:cNvSpPr>
          <p:nvPr/>
        </p:nvSpPr>
        <p:spPr>
          <a:xfrm>
            <a:off x="251520" y="410563"/>
            <a:ext cx="8712968" cy="714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Pseudorandom Functions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9D91EA4-90C1-D04B-A65B-C4A7E39831D3}"/>
                  </a:ext>
                </a:extLst>
              </p:cNvPr>
              <p:cNvSpPr/>
              <p:nvPr/>
            </p:nvSpPr>
            <p:spPr>
              <a:xfrm>
                <a:off x="914400" y="1404267"/>
                <a:ext cx="8050088" cy="5195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Collection of functions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ℱ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ℓ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={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:{0,1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}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ℓ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→{0,1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}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</m:sup>
                    </m:sSup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}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∈{0,1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}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𝑛</m:t>
                            </m:r>
                          </m:sup>
                        </m:sSup>
                      </m:sub>
                    </m:sSub>
                  </m:oMath>
                </a14:m>
                <a:endParaRPr lang="en-US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9D91EA4-90C1-D04B-A65B-C4A7E39831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1404267"/>
                <a:ext cx="8050088" cy="519566"/>
              </a:xfrm>
              <a:prstGeom prst="rect">
                <a:avLst/>
              </a:prstGeom>
              <a:blipFill>
                <a:blip r:embed="rId3"/>
                <a:stretch>
                  <a:fillRect l="-1260" t="-4762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768D206-71D2-494A-B132-8289214C521B}"/>
                  </a:ext>
                </a:extLst>
              </p:cNvPr>
              <p:cNvSpPr/>
              <p:nvPr/>
            </p:nvSpPr>
            <p:spPr>
              <a:xfrm>
                <a:off x="1447800" y="1993859"/>
                <a:ext cx="44196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indexed by a </a:t>
                </a:r>
                <a:r>
                  <a:rPr lang="en-US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(private) 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key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𝑘</m:t>
                    </m:r>
                  </m:oMath>
                </a14:m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n-US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768D206-71D2-494A-B132-8289214C52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1993859"/>
                <a:ext cx="4419600" cy="461665"/>
              </a:xfrm>
              <a:prstGeom prst="rect">
                <a:avLst/>
              </a:prstGeom>
              <a:blipFill>
                <a:blip r:embed="rId4"/>
                <a:stretch>
                  <a:fillRect l="-2006" t="-5263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C402A5C-5329-834E-B482-ACD5E8CC72DA}"/>
                  </a:ext>
                </a:extLst>
              </p:cNvPr>
              <p:cNvSpPr/>
              <p:nvPr/>
            </p:nvSpPr>
            <p:spPr>
              <a:xfrm>
                <a:off x="1434186" y="2511885"/>
                <a:ext cx="694781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</m:oMath>
                </a14:m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: key length,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ℓ</m:t>
                    </m:r>
                  </m:oMath>
                </a14:m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: input length,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𝑚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:</m:t>
                    </m:r>
                  </m:oMath>
                </a14:m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output length.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C402A5C-5329-834E-B482-ACD5E8CC72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4186" y="2511885"/>
                <a:ext cx="6947813" cy="461665"/>
              </a:xfrm>
              <a:prstGeom prst="rect">
                <a:avLst/>
              </a:prstGeom>
              <a:blipFill>
                <a:blip r:embed="rId5"/>
                <a:stretch>
                  <a:fillRect l="-1095" t="-789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FB14B24-30CF-564C-8D9E-8CD7AFF16638}"/>
                  </a:ext>
                </a:extLst>
              </p:cNvPr>
              <p:cNvSpPr/>
              <p:nvPr/>
            </p:nvSpPr>
            <p:spPr>
              <a:xfrm>
                <a:off x="1447800" y="3048000"/>
                <a:ext cx="786221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Independent parameters, all poly(sec-param) = poly(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</m:oMath>
                </a14:m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) </a:t>
                </a:r>
                <a:endParaRPr lang="en-US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FB14B24-30CF-564C-8D9E-8CD7AFF166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3048000"/>
                <a:ext cx="7862214" cy="461665"/>
              </a:xfrm>
              <a:prstGeom prst="rect">
                <a:avLst/>
              </a:prstGeom>
              <a:blipFill>
                <a:blip r:embed="rId6"/>
                <a:stretch>
                  <a:fillRect l="-1131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E7A1737-3FC2-1D46-B8EC-1D8BED81726F}"/>
                  </a:ext>
                </a:extLst>
              </p:cNvPr>
              <p:cNvSpPr/>
              <p:nvPr/>
            </p:nvSpPr>
            <p:spPr>
              <a:xfrm>
                <a:off x="1447800" y="3657600"/>
                <a:ext cx="786221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#functions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ℱ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≤</m:t>
                    </m:r>
                  </m:oMath>
                </a14:m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e>
                      <m:sup>
                        <m:r>
                          <a:rPr lang="en-US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(singly exponential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E7A1737-3FC2-1D46-B8EC-1D8BED8172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3657600"/>
                <a:ext cx="7862214" cy="461665"/>
              </a:xfrm>
              <a:prstGeom prst="rect">
                <a:avLst/>
              </a:prstGeom>
              <a:blipFill>
                <a:blip r:embed="rId7"/>
                <a:stretch>
                  <a:fillRect l="-1131"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72F77BE-77A5-744F-9E02-1A4E7A98459D}"/>
                  </a:ext>
                </a:extLst>
              </p:cNvPr>
              <p:cNvSpPr/>
              <p:nvPr/>
            </p:nvSpPr>
            <p:spPr>
              <a:xfrm>
                <a:off x="4125403" y="4203591"/>
                <a:ext cx="893193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5600" b="1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</m:oMath>
                  </m:oMathPara>
                </a14:m>
                <a:endParaRPr lang="en-US" sz="5600" b="1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72F77BE-77A5-744F-9E02-1A4E7A9845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5403" y="4203591"/>
                <a:ext cx="893193" cy="95410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A0012684-0C42-3C4D-9F08-08AABE61C3FF}"/>
              </a:ext>
            </a:extLst>
          </p:cNvPr>
          <p:cNvSpPr/>
          <p:nvPr/>
        </p:nvSpPr>
        <p:spPr bwMode="auto">
          <a:xfrm>
            <a:off x="699906" y="5054757"/>
            <a:ext cx="8202488" cy="1392680"/>
          </a:xfrm>
          <a:prstGeom prst="rect">
            <a:avLst/>
          </a:prstGeom>
          <a:solidFill>
            <a:srgbClr val="FF0000">
              <a:alpha val="11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FB1AF94-E2C4-ED45-87EF-5C288FE4E40B}"/>
                  </a:ext>
                </a:extLst>
              </p:cNvPr>
              <p:cNvSpPr/>
              <p:nvPr/>
            </p:nvSpPr>
            <p:spPr>
              <a:xfrm>
                <a:off x="852306" y="5163624"/>
                <a:ext cx="8050088" cy="4753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Collection of ALL functions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𝐴𝐿𝐿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ℓ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={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:{0,1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}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ℓ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→{0,1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}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}</m:t>
                    </m:r>
                  </m:oMath>
                </a14:m>
                <a:endParaRPr lang="en-US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FB1AF94-E2C4-ED45-87EF-5C288FE4E4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306" y="5163624"/>
                <a:ext cx="8050088" cy="475323"/>
              </a:xfrm>
              <a:prstGeom prst="rect">
                <a:avLst/>
              </a:prstGeom>
              <a:blipFill>
                <a:blip r:embed="rId9"/>
                <a:stretch>
                  <a:fillRect l="-1262" t="-5128" b="-28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7D76ED0-21B6-644C-A0AA-4A1C021DEC83}"/>
                  </a:ext>
                </a:extLst>
              </p:cNvPr>
              <p:cNvSpPr/>
              <p:nvPr/>
            </p:nvSpPr>
            <p:spPr>
              <a:xfrm>
                <a:off x="1458686" y="5756523"/>
                <a:ext cx="7862214" cy="5291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#functions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𝐴𝐿𝐿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≤</m:t>
                    </m:r>
                  </m:oMath>
                </a14:m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2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ℓ</m:t>
                            </m:r>
                          </m:sup>
                        </m:sSup>
                      </m:sup>
                    </m:sSup>
                  </m:oMath>
                </a14:m>
                <a:r>
                  <a:rPr lang="en-US" dirty="0"/>
                  <a:t> (doubly exponential in</a:t>
                </a:r>
                <a:r>
                  <a:rPr lang="en-US" dirty="0">
                    <a:ea typeface="Cambria Math" panose="02040503050406030204" pitchFamily="18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ℓ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7D76ED0-21B6-644C-A0AA-4A1C021DEC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8686" y="5756523"/>
                <a:ext cx="7862214" cy="529184"/>
              </a:xfrm>
              <a:prstGeom prst="rect">
                <a:avLst/>
              </a:prstGeom>
              <a:blipFill>
                <a:blip r:embed="rId10"/>
                <a:stretch>
                  <a:fillRect l="-968" b="-261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735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">
            <a:extLst>
              <a:ext uri="{FF2B5EF4-FFF2-40B4-BE49-F238E27FC236}">
                <a16:creationId xmlns:a16="http://schemas.microsoft.com/office/drawing/2014/main" id="{9A52EA5F-2F59-1F42-ACBE-B4D3246BF4A2}"/>
              </a:ext>
            </a:extLst>
          </p:cNvPr>
          <p:cNvSpPr txBox="1">
            <a:spLocks/>
          </p:cNvSpPr>
          <p:nvPr/>
        </p:nvSpPr>
        <p:spPr>
          <a:xfrm>
            <a:off x="251520" y="124019"/>
            <a:ext cx="8712968" cy="714181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Pseudorandom Functions should be “indistinguishable” from random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842116AE-80A0-0048-87AE-A6F460523A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4125324"/>
            <a:ext cx="21336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18" name="Oval 4">
            <a:extLst>
              <a:ext uri="{FF2B5EF4-FFF2-40B4-BE49-F238E27FC236}">
                <a16:creationId xmlns:a16="http://schemas.microsoft.com/office/drawing/2014/main" id="{70D0B284-629C-DB47-9FE4-46145B1C9F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2372724"/>
            <a:ext cx="1219200" cy="9906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 Box 5">
                <a:extLst>
                  <a:ext uri="{FF2B5EF4-FFF2-40B4-BE49-F238E27FC236}">
                    <a16:creationId xmlns:a16="http://schemas.microsoft.com/office/drawing/2014/main" id="{28972D30-ED1C-EC4F-8204-5E5DC3D76D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70276" y="2581480"/>
                <a:ext cx="1405256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14:m>
                  <m:oMath xmlns:m="http://schemas.openxmlformats.org/officeDocument/2006/math">
                    <m:r>
                      <a:rPr lang="en-US" i="1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r>
                      <a:rPr lang="en-US" b="0" i="1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_</m:t>
                    </m:r>
                    <m:r>
                      <a:rPr lang="en-US" b="0" i="1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𝑘</m:t>
                    </m:r>
                    <m:r>
                      <a:rPr lang="en-US" i="1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←</m:t>
                    </m:r>
                  </m:oMath>
                </a14:m>
                <a:r>
                  <a:rPr lang="en-US" baseline="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baseline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i="1" baseline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ℱ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1" baseline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ℓ</m:t>
                        </m:r>
                      </m:sub>
                    </m:sSub>
                  </m:oMath>
                </a14:m>
                <a:endParaRPr lang="en-US" baseline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9" name="Text Box 5">
                <a:extLst>
                  <a:ext uri="{FF2B5EF4-FFF2-40B4-BE49-F238E27FC236}">
                    <a16:creationId xmlns:a16="http://schemas.microsoft.com/office/drawing/2014/main" id="{28972D30-ED1C-EC4F-8204-5E5DC3D76D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0276" y="2581480"/>
                <a:ext cx="1405256" cy="461665"/>
              </a:xfrm>
              <a:prstGeom prst="rect">
                <a:avLst/>
              </a:prstGeom>
              <a:blipFill>
                <a:blip r:embed="rId3"/>
                <a:stretch>
                  <a:fillRect l="-3571" b="-1891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 Box 6">
            <a:extLst>
              <a:ext uri="{FF2B5EF4-FFF2-40B4-BE49-F238E27FC236}">
                <a16:creationId xmlns:a16="http://schemas.microsoft.com/office/drawing/2014/main" id="{AD2BC90D-3266-B342-B9DB-D8627DDFEA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317162"/>
            <a:ext cx="2286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200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Distinguisher D </a:t>
            </a:r>
          </a:p>
        </p:txBody>
      </p:sp>
      <p:sp>
        <p:nvSpPr>
          <p:cNvPr id="23" name="AutoShape 9">
            <a:extLst>
              <a:ext uri="{FF2B5EF4-FFF2-40B4-BE49-F238E27FC236}">
                <a16:creationId xmlns:a16="http://schemas.microsoft.com/office/drawing/2014/main" id="{2C82E991-9E38-DD4F-9540-7CFFAE515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4720" y="3356692"/>
            <a:ext cx="152400" cy="668148"/>
          </a:xfrm>
          <a:prstGeom prst="upArrow">
            <a:avLst>
              <a:gd name="adj1" fmla="val 50000"/>
              <a:gd name="adj2" fmla="val 17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25" name="Text Box 11">
            <a:extLst>
              <a:ext uri="{FF2B5EF4-FFF2-40B4-BE49-F238E27FC236}">
                <a16:creationId xmlns:a16="http://schemas.microsoft.com/office/drawing/2014/main" id="{7D5018E3-C1A7-8B4D-B2F2-83A5B77BA7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446" y="1630160"/>
            <a:ext cx="4038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aseline="0" dirty="0">
                <a:latin typeface="Arial" panose="020B0604020202020204" pitchFamily="34" charset="0"/>
                <a:cs typeface="Arial" panose="020B0604020202020204" pitchFamily="34" charset="0"/>
              </a:rPr>
              <a:t>The pseudorandom world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 Box 26">
                <a:extLst>
                  <a:ext uri="{FF2B5EF4-FFF2-40B4-BE49-F238E27FC236}">
                    <a16:creationId xmlns:a16="http://schemas.microsoft.com/office/drawing/2014/main" id="{7D0C78AA-685E-1643-9710-576A9CA575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582" y="6145112"/>
                <a:ext cx="3490571" cy="4723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altLang="en-US" b="0" i="0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Pr</m:t>
                      </m:r>
                      <m:r>
                        <a:rPr lang="en-US" altLang="en-US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⁡[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𝑓</m:t>
                          </m:r>
                          <m:r>
                            <a:rPr lang="en-US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←</m:t>
                          </m:r>
                          <m:r>
                            <m:rPr>
                              <m:nor/>
                            </m:rPr>
                            <a:rPr lang="en-US" i="0" dirty="0">
                              <a:solidFill>
                                <a:srgbClr val="0033CC"/>
                              </a:solidFill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ℱ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ℓ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b="0" i="0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:</m:t>
                          </m:r>
                          <m:r>
                            <a:rPr lang="en-US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a:rPr lang="en-US" altLang="en-US" b="0" i="1" dirty="0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𝐷</m:t>
                          </m:r>
                        </m:e>
                        <m:sup>
                          <m:r>
                            <a:rPr lang="en-US" altLang="en-US" b="0" i="1" dirty="0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𝑓</m:t>
                          </m:r>
                        </m:sup>
                      </m:sSup>
                      <m:d>
                        <m:dPr>
                          <m:ctrlPr>
                            <a:rPr lang="en-US" altLang="en-US" b="0" i="1" dirty="0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en-US" b="0" i="1" dirty="0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altLang="en-US" b="0" i="1" dirty="0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e>
                            <m:sup>
                              <m:r>
                                <a:rPr lang="en-US" altLang="en-US" b="0" i="1" dirty="0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  <m:r>
                        <a:rPr lang="en-US" altLang="en-US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=1]</m:t>
                      </m:r>
                    </m:oMath>
                  </m:oMathPara>
                </a14:m>
                <a:endParaRPr lang="en-US" altLang="en-US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4" name="Text Box 26">
                <a:extLst>
                  <a:ext uri="{FF2B5EF4-FFF2-40B4-BE49-F238E27FC236}">
                    <a16:creationId xmlns:a16="http://schemas.microsoft.com/office/drawing/2014/main" id="{7D0C78AA-685E-1643-9710-576A9CA575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1582" y="6145112"/>
                <a:ext cx="3490571" cy="472373"/>
              </a:xfrm>
              <a:prstGeom prst="rect">
                <a:avLst/>
              </a:prstGeom>
              <a:blipFill>
                <a:blip r:embed="rId4"/>
                <a:stretch>
                  <a:fillRect b="-1794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 Box 5">
                <a:extLst>
                  <a:ext uri="{FF2B5EF4-FFF2-40B4-BE49-F238E27FC236}">
                    <a16:creationId xmlns:a16="http://schemas.microsoft.com/office/drawing/2014/main" id="{0BDEB0ED-4E45-2F45-9BF2-3F1572C2BDB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84905" y="3419024"/>
                <a:ext cx="442429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14:m>
                  <m:oMathPara xmlns:m="http://schemas.openxmlformats.org/officeDocument/2006/math">
                    <m:oMath>
                      <m:r>
                        <a:rPr lang="en-US" b="0" i="1" baseline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</m:oMath>
                  </m:oMathPara>
                </a14:m>
                <a:endParaRPr lang="en-US" baseline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5" name="Text Box 5">
                <a:extLst>
                  <a:ext uri="{FF2B5EF4-FFF2-40B4-BE49-F238E27FC236}">
                    <a16:creationId xmlns:a16="http://schemas.microsoft.com/office/drawing/2014/main" id="{0BDEB0ED-4E45-2F45-9BF2-3F1572C2BD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84905" y="3419024"/>
                <a:ext cx="442429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AutoShape 9">
            <a:extLst>
              <a:ext uri="{FF2B5EF4-FFF2-40B4-BE49-F238E27FC236}">
                <a16:creationId xmlns:a16="http://schemas.microsoft.com/office/drawing/2014/main" id="{017B747A-AF44-3B4D-B679-8175859D60C9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421640" y="3354280"/>
            <a:ext cx="129160" cy="709330"/>
          </a:xfrm>
          <a:prstGeom prst="upArrow">
            <a:avLst>
              <a:gd name="adj1" fmla="val 50000"/>
              <a:gd name="adj2" fmla="val 17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Box 5">
                <a:extLst>
                  <a:ext uri="{FF2B5EF4-FFF2-40B4-BE49-F238E27FC236}">
                    <a16:creationId xmlns:a16="http://schemas.microsoft.com/office/drawing/2014/main" id="{F07CF557-A1BE-B54D-942C-00A58641A3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90800" y="3363324"/>
                <a:ext cx="1170641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14:m>
                  <m:oMathPara xmlns:m="http://schemas.openxmlformats.org/officeDocument/2006/math">
                    <m:oMath>
                      <m:r>
                        <a:rPr lang="en-US" b="0" i="1" baseline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𝑓</m:t>
                      </m:r>
                      <m:r>
                        <a:rPr lang="en-US" b="0" i="1" baseline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_</m:t>
                      </m:r>
                      <m:r>
                        <a:rPr lang="en-US" b="0" i="1" baseline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𝑘</m:t>
                      </m:r>
                      <m:r>
                        <a:rPr lang="en-US" b="0" i="1" baseline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en-US" b="0" i="1" baseline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en-US" b="0" i="1" baseline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)</m:t>
                      </m:r>
                    </m:oMath>
                  </m:oMathPara>
                </a14:m>
                <a:endParaRPr lang="en-US" baseline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8" name="Text Box 5">
                <a:extLst>
                  <a:ext uri="{FF2B5EF4-FFF2-40B4-BE49-F238E27FC236}">
                    <a16:creationId xmlns:a16="http://schemas.microsoft.com/office/drawing/2014/main" id="{F07CF557-A1BE-B54D-942C-00A58641A3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0800" y="3363324"/>
                <a:ext cx="1170641" cy="461665"/>
              </a:xfrm>
              <a:prstGeom prst="rect">
                <a:avLst/>
              </a:prstGeom>
              <a:blipFill>
                <a:blip r:embed="rId6"/>
                <a:stretch>
                  <a:fillRect l="-1075" b="-1891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56CCCD37-33D9-454B-97EE-048F6666E714}"/>
              </a:ext>
            </a:extLst>
          </p:cNvPr>
          <p:cNvGrpSpPr/>
          <p:nvPr/>
        </p:nvGrpSpPr>
        <p:grpSpPr>
          <a:xfrm>
            <a:off x="5410200" y="1600200"/>
            <a:ext cx="4038600" cy="3200400"/>
            <a:chOff x="5410200" y="1600200"/>
            <a:chExt cx="4038600" cy="3200400"/>
          </a:xfrm>
        </p:grpSpPr>
        <p:sp>
          <p:nvSpPr>
            <p:cNvPr id="39" name="Text Box 11">
              <a:extLst>
                <a:ext uri="{FF2B5EF4-FFF2-40B4-BE49-F238E27FC236}">
                  <a16:creationId xmlns:a16="http://schemas.microsoft.com/office/drawing/2014/main" id="{CA5FECD9-878D-E544-A64D-BC7049A8D2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10200" y="1600200"/>
              <a:ext cx="4038600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baseline="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 random world </a:t>
              </a:r>
            </a:p>
          </p:txBody>
        </p:sp>
        <p:sp>
          <p:nvSpPr>
            <p:cNvPr id="40" name="Rectangle 3">
              <a:extLst>
                <a:ext uri="{FF2B5EF4-FFF2-40B4-BE49-F238E27FC236}">
                  <a16:creationId xmlns:a16="http://schemas.microsoft.com/office/drawing/2014/main" id="{5E0322FF-DD9F-3C4A-8032-62EF0F596E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6402" y="4038600"/>
              <a:ext cx="2133600" cy="762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p:sp>
          <p:nvSpPr>
            <p:cNvPr id="41" name="Oval 4">
              <a:extLst>
                <a:ext uri="{FF2B5EF4-FFF2-40B4-BE49-F238E27FC236}">
                  <a16:creationId xmlns:a16="http://schemas.microsoft.com/office/drawing/2014/main" id="{6B6468A3-1522-254F-820C-3F31745F5E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7402" y="2286000"/>
              <a:ext cx="1606322" cy="9906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 Box 5">
                  <a:extLst>
                    <a:ext uri="{FF2B5EF4-FFF2-40B4-BE49-F238E27FC236}">
                      <a16:creationId xmlns:a16="http://schemas.microsoft.com/office/drawing/2014/main" id="{9552C13E-5C26-7D4D-B145-EE066E4B72F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937478" y="2494756"/>
                  <a:ext cx="1436483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14:m>
                    <m:oMath xmlns:m="http://schemas.openxmlformats.org/officeDocument/2006/math">
                      <m:r>
                        <a:rPr lang="en-US" i="1" baseline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𝑓</m:t>
                      </m:r>
                      <m:r>
                        <a:rPr lang="en-US" i="1" baseline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←</m:t>
                      </m:r>
                    </m:oMath>
                  </a14:m>
                  <a:r>
                    <a:rPr lang="en-US" baseline="0" dirty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0" i="1" baseline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baseline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𝐴𝐿𝐿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i="1" baseline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ℓ</m:t>
                          </m:r>
                        </m:sub>
                      </m:sSub>
                    </m:oMath>
                  </a14:m>
                  <a:endParaRPr lang="en-US" baseline="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2" name="Text Box 5">
                  <a:extLst>
                    <a:ext uri="{FF2B5EF4-FFF2-40B4-BE49-F238E27FC236}">
                      <a16:creationId xmlns:a16="http://schemas.microsoft.com/office/drawing/2014/main" id="{9552C13E-5C26-7D4D-B145-EE066E4B72F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37478" y="2494756"/>
                  <a:ext cx="1436483" cy="461665"/>
                </a:xfrm>
                <a:prstGeom prst="rect">
                  <a:avLst/>
                </a:prstGeom>
                <a:blipFill>
                  <a:blip r:embed="rId7"/>
                  <a:stretch>
                    <a:fillRect l="-3509" b="-18919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Text Box 6">
              <a:extLst>
                <a:ext uri="{FF2B5EF4-FFF2-40B4-BE49-F238E27FC236}">
                  <a16:creationId xmlns:a16="http://schemas.microsoft.com/office/drawing/2014/main" id="{3D8764D0-4460-F84F-800B-77E9468950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2602" y="4230438"/>
              <a:ext cx="228600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sz="2000" baseline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Distinguisher D </a:t>
              </a:r>
            </a:p>
          </p:txBody>
        </p:sp>
        <p:sp>
          <p:nvSpPr>
            <p:cNvPr id="44" name="AutoShape 9">
              <a:extLst>
                <a:ext uri="{FF2B5EF4-FFF2-40B4-BE49-F238E27FC236}">
                  <a16:creationId xmlns:a16="http://schemas.microsoft.com/office/drawing/2014/main" id="{97EF0FF0-7D66-174B-B032-C1D2AF5BA8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1922" y="3269968"/>
              <a:ext cx="152400" cy="668148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 Box 5">
                  <a:extLst>
                    <a:ext uri="{FF2B5EF4-FFF2-40B4-BE49-F238E27FC236}">
                      <a16:creationId xmlns:a16="http://schemas.microsoft.com/office/drawing/2014/main" id="{A0F0AE08-3A6E-FC44-94DF-26761F925BE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752107" y="3332300"/>
                  <a:ext cx="442429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lang="en-US" b="0" i="1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oMath>
                    </m:oMathPara>
                  </a14:m>
                  <a:endParaRPr lang="en-US" baseline="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5" name="Text Box 5">
                  <a:extLst>
                    <a:ext uri="{FF2B5EF4-FFF2-40B4-BE49-F238E27FC236}">
                      <a16:creationId xmlns:a16="http://schemas.microsoft.com/office/drawing/2014/main" id="{A0F0AE08-3A6E-FC44-94DF-26761F925BE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52107" y="3332300"/>
                  <a:ext cx="442429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6" name="AutoShape 9">
              <a:extLst>
                <a:ext uri="{FF2B5EF4-FFF2-40B4-BE49-F238E27FC236}">
                  <a16:creationId xmlns:a16="http://schemas.microsoft.com/office/drawing/2014/main" id="{35C44FBD-F89B-7A4F-9141-92CB575F535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6688842" y="3267556"/>
              <a:ext cx="129160" cy="709330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 Box 5">
                  <a:extLst>
                    <a:ext uri="{FF2B5EF4-FFF2-40B4-BE49-F238E27FC236}">
                      <a16:creationId xmlns:a16="http://schemas.microsoft.com/office/drawing/2014/main" id="{F672AC4D-4ABB-E24B-B199-7C40683683A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858002" y="3276600"/>
                  <a:ext cx="877869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lang="en-US" b="0" i="1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  <m:r>
                          <a:rPr lang="en-US" b="0" i="1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(</m:t>
                        </m:r>
                        <m:r>
                          <a:rPr lang="en-US" b="0" i="1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  <m:r>
                          <a:rPr lang="en-US" b="0" i="1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)</m:t>
                        </m:r>
                      </m:oMath>
                    </m:oMathPara>
                  </a14:m>
                  <a:endParaRPr lang="en-US" baseline="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7" name="Text Box 5">
                  <a:extLst>
                    <a:ext uri="{FF2B5EF4-FFF2-40B4-BE49-F238E27FC236}">
                      <a16:creationId xmlns:a16="http://schemas.microsoft.com/office/drawing/2014/main" id="{F672AC4D-4ABB-E24B-B199-7C40683683A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58002" y="3276600"/>
                  <a:ext cx="877869" cy="461665"/>
                </a:xfrm>
                <a:prstGeom prst="rect">
                  <a:avLst/>
                </a:prstGeom>
                <a:blipFill>
                  <a:blip r:embed="rId8"/>
                  <a:stretch>
                    <a:fillRect l="-1429" b="-16216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 Box 26">
                <a:extLst>
                  <a:ext uri="{FF2B5EF4-FFF2-40B4-BE49-F238E27FC236}">
                    <a16:creationId xmlns:a16="http://schemas.microsoft.com/office/drawing/2014/main" id="{EE561D6D-7134-3D46-A312-EDB7E7B954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79305" y="6114192"/>
                <a:ext cx="3814570" cy="4723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altLang="en-US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Pr</m:t>
                      </m:r>
                      <m:r>
                        <a:rPr lang="en-US" alt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⁡[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𝑓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←</m:t>
                          </m:r>
                          <m:r>
                            <m:rPr>
                              <m:nor/>
                            </m:rPr>
                            <a:rPr lang="en-US" i="0" dirty="0">
                              <a:solidFill>
                                <a:srgbClr val="FF0000"/>
                              </a:solidFill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𝐴𝐿𝐿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ℓ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: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a:rPr lang="en-US" alt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𝐷</m:t>
                          </m:r>
                        </m:e>
                        <m:sup>
                          <m:r>
                            <a:rPr lang="en-US" alt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𝑓</m:t>
                          </m:r>
                        </m:sup>
                      </m:sSup>
                      <m:d>
                        <m:dPr>
                          <m:ctrlPr>
                            <a:rPr lang="en-US" alt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en-US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altLang="en-US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e>
                            <m:sup>
                              <m:r>
                                <a:rPr lang="en-US" altLang="en-US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  <m:r>
                        <a:rPr lang="en-US" alt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=1]</m:t>
                      </m:r>
                    </m:oMath>
                  </m:oMathPara>
                </a14:m>
                <a:endParaRPr lang="en-US" altLang="en-US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9" name="Text Box 26">
                <a:extLst>
                  <a:ext uri="{FF2B5EF4-FFF2-40B4-BE49-F238E27FC236}">
                    <a16:creationId xmlns:a16="http://schemas.microsoft.com/office/drawing/2014/main" id="{EE561D6D-7134-3D46-A312-EDB7E7B954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79305" y="6114192"/>
                <a:ext cx="3814570" cy="472373"/>
              </a:xfrm>
              <a:prstGeom prst="rect">
                <a:avLst/>
              </a:prstGeom>
              <a:blipFill>
                <a:blip r:embed="rId9"/>
                <a:stretch>
                  <a:fillRect b="-2105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1EBB75DA-719E-CF4C-9F55-091A3C9F9B35}"/>
              </a:ext>
            </a:extLst>
          </p:cNvPr>
          <p:cNvGrpSpPr/>
          <p:nvPr/>
        </p:nvGrpSpPr>
        <p:grpSpPr>
          <a:xfrm>
            <a:off x="2204686" y="4789541"/>
            <a:ext cx="5269038" cy="589956"/>
            <a:chOff x="2204686" y="4789541"/>
            <a:chExt cx="5269038" cy="589956"/>
          </a:xfrm>
        </p:grpSpPr>
        <p:sp>
          <p:nvSpPr>
            <p:cNvPr id="50" name="AutoShape 9">
              <a:extLst>
                <a:ext uri="{FF2B5EF4-FFF2-40B4-BE49-F238E27FC236}">
                  <a16:creationId xmlns:a16="http://schemas.microsoft.com/office/drawing/2014/main" id="{FE376482-9255-4743-9F8D-12674B6E54E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204686" y="4887324"/>
              <a:ext cx="157514" cy="492173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 Box 5">
                  <a:extLst>
                    <a:ext uri="{FF2B5EF4-FFF2-40B4-BE49-F238E27FC236}">
                      <a16:creationId xmlns:a16="http://schemas.microsoft.com/office/drawing/2014/main" id="{FC44FA6C-4E7E-9141-93D9-83EADDC9F28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402688" y="4872904"/>
                  <a:ext cx="760144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lang="en-US" b="0" i="1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0/1</m:t>
                        </m:r>
                      </m:oMath>
                    </m:oMathPara>
                  </a14:m>
                  <a:endParaRPr lang="en-US" baseline="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1" name="Text Box 5">
                  <a:extLst>
                    <a:ext uri="{FF2B5EF4-FFF2-40B4-BE49-F238E27FC236}">
                      <a16:creationId xmlns:a16="http://schemas.microsoft.com/office/drawing/2014/main" id="{FC44FA6C-4E7E-9141-93D9-83EADDC9F28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402688" y="4872904"/>
                  <a:ext cx="760144" cy="461665"/>
                </a:xfrm>
                <a:prstGeom prst="rect">
                  <a:avLst/>
                </a:prstGeom>
                <a:blipFill>
                  <a:blip r:embed="rId10"/>
                  <a:stretch>
                    <a:fillRect b="-15789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2" name="AutoShape 9">
              <a:extLst>
                <a:ext uri="{FF2B5EF4-FFF2-40B4-BE49-F238E27FC236}">
                  <a16:creationId xmlns:a16="http://schemas.microsoft.com/office/drawing/2014/main" id="{F3422EE6-92FE-5041-9CA0-AE5FBE06F2A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6515578" y="4803961"/>
              <a:ext cx="157514" cy="492173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 Box 5">
                  <a:extLst>
                    <a:ext uri="{FF2B5EF4-FFF2-40B4-BE49-F238E27FC236}">
                      <a16:creationId xmlns:a16="http://schemas.microsoft.com/office/drawing/2014/main" id="{1873D814-1314-D945-8C9A-0127B581AC0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713580" y="4789541"/>
                  <a:ext cx="760144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lang="en-US" b="0" i="1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0/1</m:t>
                        </m:r>
                      </m:oMath>
                    </m:oMathPara>
                  </a14:m>
                  <a:endParaRPr lang="en-US" baseline="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3" name="Text Box 5">
                  <a:extLst>
                    <a:ext uri="{FF2B5EF4-FFF2-40B4-BE49-F238E27FC236}">
                      <a16:creationId xmlns:a16="http://schemas.microsoft.com/office/drawing/2014/main" id="{1873D814-1314-D945-8C9A-0127B581AC0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13580" y="4789541"/>
                  <a:ext cx="760144" cy="461665"/>
                </a:xfrm>
                <a:prstGeom prst="rect">
                  <a:avLst/>
                </a:prstGeom>
                <a:blipFill>
                  <a:blip r:embed="rId11"/>
                  <a:stretch>
                    <a:fillRect b="-18919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61832DC-36A2-934C-B913-15BF25F7CD5F}"/>
              </a:ext>
            </a:extLst>
          </p:cNvPr>
          <p:cNvGrpSpPr/>
          <p:nvPr/>
        </p:nvGrpSpPr>
        <p:grpSpPr>
          <a:xfrm>
            <a:off x="228600" y="5578680"/>
            <a:ext cx="8845899" cy="1102095"/>
            <a:chOff x="228600" y="5578680"/>
            <a:chExt cx="8845899" cy="110209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 Box 26">
                  <a:extLst>
                    <a:ext uri="{FF2B5EF4-FFF2-40B4-BE49-F238E27FC236}">
                      <a16:creationId xmlns:a16="http://schemas.microsoft.com/office/drawing/2014/main" id="{E96374F9-7AC5-BD48-AAC4-F421AB24FBC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36302" y="6114192"/>
                  <a:ext cx="498855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</m:oMath>
                    </m:oMathPara>
                  </a14:m>
                  <a:endParaRPr lang="en-US" altLang="en-US" dirty="0">
                    <a:solidFill>
                      <a:srgbClr val="0033CC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8" name="Text Box 26">
                  <a:extLst>
                    <a:ext uri="{FF2B5EF4-FFF2-40B4-BE49-F238E27FC236}">
                      <a16:creationId xmlns:a16="http://schemas.microsoft.com/office/drawing/2014/main" id="{E96374F9-7AC5-BD48-AAC4-F421AB24FBC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36302" y="6114192"/>
                  <a:ext cx="498855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 Box 26">
                  <a:extLst>
                    <a:ext uri="{FF2B5EF4-FFF2-40B4-BE49-F238E27FC236}">
                      <a16:creationId xmlns:a16="http://schemas.microsoft.com/office/drawing/2014/main" id="{1FBF038C-7E09-834B-8139-33F597295C3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28600" y="6096000"/>
                  <a:ext cx="428322" cy="5847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|</m:t>
                        </m:r>
                      </m:oMath>
                    </m:oMathPara>
                  </a14:m>
                  <a:endParaRPr lang="en-US" altLang="en-US" sz="3200" dirty="0">
                    <a:solidFill>
                      <a:srgbClr val="0033CC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4" name="Text Box 26">
                  <a:extLst>
                    <a:ext uri="{FF2B5EF4-FFF2-40B4-BE49-F238E27FC236}">
                      <a16:creationId xmlns:a16="http://schemas.microsoft.com/office/drawing/2014/main" id="{1FBF038C-7E09-834B-8139-33F597295C3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28600" y="6096000"/>
                  <a:ext cx="428322" cy="584775"/>
                </a:xfrm>
                <a:prstGeom prst="rect">
                  <a:avLst/>
                </a:prstGeom>
                <a:blipFill>
                  <a:blip r:embed="rId13"/>
                  <a:stretch>
                    <a:fillRect l="-11765" r="-8824" b="-21277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 Box 26">
                  <a:extLst>
                    <a:ext uri="{FF2B5EF4-FFF2-40B4-BE49-F238E27FC236}">
                      <a16:creationId xmlns:a16="http://schemas.microsoft.com/office/drawing/2014/main" id="{2EB6E4E0-61BE-9946-8F0E-5193E1F9467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603514" y="6019800"/>
                  <a:ext cx="428322" cy="5847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|</m:t>
                        </m:r>
                      </m:oMath>
                    </m:oMathPara>
                  </a14:m>
                  <a:endParaRPr lang="en-US" altLang="en-US" sz="3200" dirty="0">
                    <a:solidFill>
                      <a:srgbClr val="0033CC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5" name="Text Box 26">
                  <a:extLst>
                    <a:ext uri="{FF2B5EF4-FFF2-40B4-BE49-F238E27FC236}">
                      <a16:creationId xmlns:a16="http://schemas.microsoft.com/office/drawing/2014/main" id="{2EB6E4E0-61BE-9946-8F0E-5193E1F9467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603514" y="6019800"/>
                  <a:ext cx="428322" cy="584775"/>
                </a:xfrm>
                <a:prstGeom prst="rect">
                  <a:avLst/>
                </a:prstGeom>
                <a:blipFill>
                  <a:blip r:embed="rId13"/>
                  <a:stretch>
                    <a:fillRect l="-8571" r="-8571" b="-23913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 Box 26">
                  <a:extLst>
                    <a:ext uri="{FF2B5EF4-FFF2-40B4-BE49-F238E27FC236}">
                      <a16:creationId xmlns:a16="http://schemas.microsoft.com/office/drawing/2014/main" id="{8254D2D8-C7F8-A24A-A037-1FF4C9900FF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873914" y="6091535"/>
                  <a:ext cx="1200585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≤</m:t>
                        </m:r>
                        <m:r>
                          <a:rPr lang="en-US" alt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𝜇</m:t>
                        </m:r>
                        <m:r>
                          <a:rPr lang="en-US" alt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en-US" alt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  <m:r>
                          <a:rPr lang="en-US" alt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)</m:t>
                        </m:r>
                      </m:oMath>
                    </m:oMathPara>
                  </a14:m>
                  <a:endParaRPr lang="en-US" altLang="en-US" dirty="0">
                    <a:solidFill>
                      <a:srgbClr val="0033CC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6" name="Text Box 26">
                  <a:extLst>
                    <a:ext uri="{FF2B5EF4-FFF2-40B4-BE49-F238E27FC236}">
                      <a16:creationId xmlns:a16="http://schemas.microsoft.com/office/drawing/2014/main" id="{8254D2D8-C7F8-A24A-A037-1FF4C9900F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73914" y="6091535"/>
                  <a:ext cx="1200585" cy="461665"/>
                </a:xfrm>
                <a:prstGeom prst="rect">
                  <a:avLst/>
                </a:prstGeom>
                <a:blipFill>
                  <a:blip r:embed="rId14"/>
                  <a:stretch>
                    <a:fillRect b="-18919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 Box 26">
                  <a:extLst>
                    <a:ext uri="{FF2B5EF4-FFF2-40B4-BE49-F238E27FC236}">
                      <a16:creationId xmlns:a16="http://schemas.microsoft.com/office/drawing/2014/main" id="{ED89791C-5982-D244-B2D0-4D688607A85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8425" y="5578680"/>
                  <a:ext cx="6266716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r>
                    <a:rPr lang="en-US" altLang="en-US" b="0" dirty="0">
                      <a:solidFill>
                        <a:schemeClr val="tx1"/>
                      </a:solidFill>
                      <a:ea typeface="Cambria Math" panose="02040503050406030204" pitchFamily="18" charset="0"/>
                      <a:cs typeface="Arial" panose="020B0604020202020204" pitchFamily="34" charset="0"/>
                    </a:rPr>
                    <a:t>For all ppt D, there is a negligible function </a:t>
                  </a:r>
                  <a14:m>
                    <m:oMath xmlns:m="http://schemas.openxmlformats.org/officeDocument/2006/math">
                      <m:r>
                        <a:rPr lang="en-US" alt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𝜇</m:t>
                      </m:r>
                    </m:oMath>
                  </a14:m>
                  <a:r>
                    <a:rPr lang="en-US" altLang="en-US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en-US" dirty="0" err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s.t.</a:t>
                  </a:r>
                  <a:r>
                    <a:rPr lang="en-US" altLang="en-US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57" name="Text Box 26">
                  <a:extLst>
                    <a:ext uri="{FF2B5EF4-FFF2-40B4-BE49-F238E27FC236}">
                      <a16:creationId xmlns:a16="http://schemas.microsoft.com/office/drawing/2014/main" id="{ED89791C-5982-D244-B2D0-4D688607A85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88425" y="5578680"/>
                  <a:ext cx="6266716" cy="461665"/>
                </a:xfrm>
                <a:prstGeom prst="rect">
                  <a:avLst/>
                </a:prstGeom>
                <a:blipFill>
                  <a:blip r:embed="rId15"/>
                  <a:stretch>
                    <a:fillRect l="-1414" t="-10811" b="-29730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359952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/>
      <p:bldP spid="20" grpId="0"/>
      <p:bldP spid="23" grpId="0" animBg="1"/>
      <p:bldP spid="34" grpId="0"/>
      <p:bldP spid="35" grpId="0"/>
      <p:bldP spid="37" grpId="0" animBg="1"/>
      <p:bldP spid="38" grpId="0"/>
      <p:bldP spid="4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1" name="Subtitle 1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251520" y="410563"/>
                <a:ext cx="8712968" cy="714181"/>
              </a:xfrm>
            </p:spPr>
            <p:txBody>
              <a:bodyPr>
                <a:normAutofit/>
              </a:bodyPr>
              <a:lstStyle/>
              <a:p>
                <a:r>
                  <a:rPr lang="en-US" sz="4000" b="1" dirty="0">
                    <a:solidFill>
                      <a:srgbClr val="891637"/>
                    </a:solidFill>
                    <a:latin typeface="Calibri" panose="020F0502020204030204" pitchFamily="34" charset="0"/>
                    <a:ea typeface="Cambria Math" pitchFamily="18" charset="0"/>
                    <a:cs typeface="Arial Unicode MS" pitchFamily="34" charset="-128"/>
                  </a:rPr>
                  <a:t>PRF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solidFill>
                          <a:srgbClr val="891637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 Unicode MS" pitchFamily="34" charset="-128"/>
                      </a:rPr>
                      <m:t>⟹</m:t>
                    </m:r>
                  </m:oMath>
                </a14:m>
                <a:r>
                  <a:rPr lang="en-US" sz="4000" b="1" dirty="0">
                    <a:solidFill>
                      <a:srgbClr val="891637"/>
                    </a:solidFill>
                    <a:latin typeface="Calibri" panose="020F0502020204030204" pitchFamily="34" charset="0"/>
                    <a:ea typeface="Cambria Math" pitchFamily="18" charset="0"/>
                    <a:cs typeface="Arial Unicode MS" pitchFamily="34" charset="-128"/>
                  </a:rPr>
                  <a:t> Stateless Secret-key Encryption</a:t>
                </a:r>
                <a:endParaRPr lang="en-US" sz="2400" i="1" dirty="0">
                  <a:solidFill>
                    <a:srgbClr val="891637"/>
                  </a:solidFill>
                  <a:latin typeface="Calibri" panose="020F0502020204030204" pitchFamily="34" charset="0"/>
                  <a:ea typeface="Cambria Math" pitchFamily="18" charset="0"/>
                  <a:cs typeface="Arial Unicode MS" pitchFamily="34" charset="-128"/>
                </a:endParaRPr>
              </a:p>
            </p:txBody>
          </p:sp>
        </mc:Choice>
        <mc:Fallback xmlns="">
          <p:sp>
            <p:nvSpPr>
              <p:cNvPr id="81" name="Sub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251520" y="410563"/>
                <a:ext cx="8712968" cy="714181"/>
              </a:xfrm>
              <a:blipFill>
                <a:blip r:embed="rId3"/>
                <a:stretch>
                  <a:fillRect l="-727" t="-14035" r="-581" b="-350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E41E77C-6C58-2047-AA9A-2EBB302B2328}"/>
                  </a:ext>
                </a:extLst>
              </p:cNvPr>
              <p:cNvSpPr/>
              <p:nvPr/>
            </p:nvSpPr>
            <p:spPr>
              <a:xfrm>
                <a:off x="751384" y="1371600"/>
                <a:ext cx="793541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𝐺𝑒𝑛</m:t>
                    </m:r>
                    <m:d>
                      <m:d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2400" dirty="0"/>
                  <a:t> Generate a random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/>
                  <a:t>-bit key k that defines  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E41E77C-6C58-2047-AA9A-2EBB302B23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384" y="1371600"/>
                <a:ext cx="7935416" cy="461665"/>
              </a:xfrm>
              <a:prstGeom prst="rect">
                <a:avLst/>
              </a:prstGeom>
              <a:blipFill>
                <a:blip r:embed="rId4"/>
                <a:stretch>
                  <a:fillRect l="-160"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592D04F-8485-844E-AEBC-E1E79A411E50}"/>
                  </a:ext>
                </a:extLst>
              </p:cNvPr>
              <p:cNvSpPr/>
              <p:nvPr/>
            </p:nvSpPr>
            <p:spPr>
              <a:xfrm>
                <a:off x="751384" y="3479031"/>
                <a:ext cx="16776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𝐸𝑛𝑐</m:t>
                    </m:r>
                    <m:d>
                      <m:d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</m:oMath>
                </a14:m>
                <a:r>
                  <a:rPr lang="en-US" sz="2400" dirty="0"/>
                  <a:t>: 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592D04F-8485-844E-AEBC-E1E79A411E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384" y="3479031"/>
                <a:ext cx="1677639" cy="461665"/>
              </a:xfrm>
              <a:prstGeom prst="rect">
                <a:avLst/>
              </a:prstGeom>
              <a:blipFill>
                <a:blip r:embed="rId5"/>
                <a:stretch>
                  <a:fillRect l="-752" t="-10811" r="-45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8174C9D-1904-6A4C-9AFF-4B629352A801}"/>
                  </a:ext>
                </a:extLst>
              </p:cNvPr>
              <p:cNvSpPr/>
              <p:nvPr/>
            </p:nvSpPr>
            <p:spPr>
              <a:xfrm>
                <a:off x="2392480" y="3463494"/>
                <a:ext cx="675152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Pick a random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</m:oMath>
                </a14:m>
                <a:r>
                  <a:rPr lang="en-US" sz="2400" dirty="0"/>
                  <a:t> and </a:t>
                </a:r>
                <a:br>
                  <a:rPr lang="en-US" sz="2400" dirty="0"/>
                </a:br>
                <a:r>
                  <a:rPr lang="en-US" dirty="0"/>
                  <a:t>let the ciphertext </a:t>
                </a:r>
                <a14:m>
                  <m:oMath xmlns:m="http://schemas.openxmlformats.org/officeDocument/2006/math">
                    <m:r>
                      <a:rPr lang="en-US" altLang="en-US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alt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be the pair 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).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8174C9D-1904-6A4C-9AFF-4B629352A8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2480" y="3463494"/>
                <a:ext cx="6751520" cy="830997"/>
              </a:xfrm>
              <a:prstGeom prst="rect">
                <a:avLst/>
              </a:prstGeom>
              <a:blipFill>
                <a:blip r:embed="rId6"/>
                <a:stretch>
                  <a:fillRect l="-1504" t="-6061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0429604-A0C9-234C-ADAC-316757770E0A}"/>
                  </a:ext>
                </a:extLst>
              </p:cNvPr>
              <p:cNvSpPr/>
              <p:nvPr/>
            </p:nvSpPr>
            <p:spPr>
              <a:xfrm>
                <a:off x="796589" y="4643735"/>
                <a:ext cx="260500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𝐷𝑒𝑐</m:t>
                    </m:r>
                    <m:d>
                      <m:d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=(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n-US" sz="2400" dirty="0"/>
                  <a:t>: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0429604-A0C9-234C-ADAC-316757770E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589" y="4643735"/>
                <a:ext cx="2605009" cy="461665"/>
              </a:xfrm>
              <a:prstGeom prst="rect">
                <a:avLst/>
              </a:prstGeom>
              <a:blipFill>
                <a:blip r:embed="rId7"/>
                <a:stretch>
                  <a:fillRect l="-485" t="-10526" r="-2913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09B5587-9630-8647-B8FA-73E71BD21184}"/>
                  </a:ext>
                </a:extLst>
              </p:cNvPr>
              <p:cNvSpPr/>
              <p:nvPr/>
            </p:nvSpPr>
            <p:spPr>
              <a:xfrm>
                <a:off x="755576" y="5487615"/>
                <a:ext cx="214033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en-US" sz="2400" b="1" i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𝐂𝐨𝐫𝐫𝐞𝐜𝐭𝐧𝐞𝐬𝐬</m:t>
                      </m:r>
                      <m:r>
                        <a:rPr lang="en-US" altLang="en-US" sz="2400" b="1" i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: </m:t>
                      </m:r>
                    </m:oMath>
                  </m:oMathPara>
                </a14:m>
                <a:endParaRPr lang="en-US" sz="24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09B5587-9630-8647-B8FA-73E71BD211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5487615"/>
                <a:ext cx="2140330" cy="461665"/>
              </a:xfrm>
              <a:prstGeom prst="rect">
                <a:avLst/>
              </a:prstGeom>
              <a:blipFill>
                <a:blip r:embed="rId9"/>
                <a:stretch>
                  <a:fillRect r="-588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551E1FBD-E4BC-1548-9C6E-4DC9D8543827}"/>
                  </a:ext>
                </a:extLst>
              </p:cNvPr>
              <p:cNvSpPr/>
              <p:nvPr/>
            </p:nvSpPr>
            <p:spPr>
              <a:xfrm>
                <a:off x="838200" y="5956122"/>
                <a:ext cx="770392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𝐷𝑒𝑐</m:t>
                    </m:r>
                    <m:d>
                      <m:d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2400" dirty="0"/>
                  <a:t> outputs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⨁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⨁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⨁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551E1FBD-E4BC-1548-9C6E-4DC9D85438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956122"/>
                <a:ext cx="7703928" cy="461665"/>
              </a:xfrm>
              <a:prstGeom prst="rect">
                <a:avLst/>
              </a:prstGeom>
              <a:blipFill>
                <a:blip r:embed="rId10"/>
                <a:stretch>
                  <a:fillRect l="-329" t="-789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9E8ADEB-A573-CF47-AFFD-4FCE708940FB}"/>
                  </a:ext>
                </a:extLst>
              </p:cNvPr>
              <p:cNvSpPr/>
              <p:nvPr/>
            </p:nvSpPr>
            <p:spPr>
              <a:xfrm>
                <a:off x="2720162" y="1963998"/>
                <a:ext cx="2736710" cy="4753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:{0,1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}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ℓ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→{0,1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}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9E8ADEB-A573-CF47-AFFD-4FCE708940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0162" y="1963998"/>
                <a:ext cx="2736710" cy="475323"/>
              </a:xfrm>
              <a:prstGeom prst="rect">
                <a:avLst/>
              </a:prstGeom>
              <a:blipFill>
                <a:blip r:embed="rId11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2E2978B-AA28-E944-9FAA-4B2455AF99C8}"/>
                  </a:ext>
                </a:extLst>
              </p:cNvPr>
              <p:cNvSpPr/>
              <p:nvPr/>
            </p:nvSpPr>
            <p:spPr>
              <a:xfrm>
                <a:off x="796589" y="2594913"/>
                <a:ext cx="8499811" cy="4748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i="1" dirty="0"/>
                  <a:t>(the domain size,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ℓ</m:t>
                        </m:r>
                      </m:sup>
                    </m:sSup>
                  </m:oMath>
                </a14:m>
                <a:r>
                  <a:rPr lang="en-US" sz="2400" i="1" dirty="0"/>
                  <a:t>, had better be super-</a:t>
                </a:r>
                <a:r>
                  <a:rPr lang="en-US" sz="2400" i="1" dirty="0" err="1"/>
                  <a:t>polynomially</a:t>
                </a:r>
                <a:r>
                  <a:rPr lang="en-US" sz="2400" i="1" dirty="0"/>
                  <a:t> large in n) 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2E2978B-AA28-E944-9FAA-4B2455AF99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589" y="2594913"/>
                <a:ext cx="8499811" cy="474810"/>
              </a:xfrm>
              <a:prstGeom prst="rect">
                <a:avLst/>
              </a:prstGeom>
              <a:blipFill>
                <a:blip r:embed="rId12"/>
                <a:stretch>
                  <a:fillRect l="-1045" t="-789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72F7455-FCB2-1C43-A29E-DBCA380F13F6}"/>
                  </a:ext>
                </a:extLst>
              </p:cNvPr>
              <p:cNvSpPr/>
              <p:nvPr/>
            </p:nvSpPr>
            <p:spPr>
              <a:xfrm>
                <a:off x="3429000" y="4648200"/>
                <a:ext cx="675152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O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utput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72F7455-FCB2-1C43-A29E-DBCA380F13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4648200"/>
                <a:ext cx="6751520" cy="461665"/>
              </a:xfrm>
              <a:prstGeom prst="rect">
                <a:avLst/>
              </a:prstGeom>
              <a:blipFill>
                <a:blip r:embed="rId13"/>
                <a:stretch>
                  <a:fillRect l="-1504" t="-13514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60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  <p:bldP spid="11" grpId="0"/>
      <p:bldP spid="13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Comic Sans MS"/>
        <a:ea typeface="ＭＳ Ｐゴシック"/>
        <a:cs typeface=""/>
      </a:majorFont>
      <a:minorFont>
        <a:latin typeface="Comic Sans M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21869</TotalTime>
  <Words>3983</Words>
  <Application>Microsoft Macintosh PowerPoint</Application>
  <PresentationFormat>On-screen Show (4:3)</PresentationFormat>
  <Paragraphs>620</Paragraphs>
  <Slides>46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62" baseType="lpstr">
      <vt:lpstr>Apple SD Gothic Neo Light</vt:lpstr>
      <vt:lpstr>American Typewriter</vt:lpstr>
      <vt:lpstr>Arial</vt:lpstr>
      <vt:lpstr>Arial Narrow</vt:lpstr>
      <vt:lpstr>Bradley Hand</vt:lpstr>
      <vt:lpstr>Calibri</vt:lpstr>
      <vt:lpstr>Cambria</vt:lpstr>
      <vt:lpstr>Cambria Math</vt:lpstr>
      <vt:lpstr>Comic Sans MS</vt:lpstr>
      <vt:lpstr>Courier New</vt:lpstr>
      <vt:lpstr>STIX Two Math</vt:lpstr>
      <vt:lpstr>System Font Regular</vt:lpstr>
      <vt:lpstr>Times New Roman</vt:lpstr>
      <vt:lpstr>Wingdings</vt:lpstr>
      <vt:lpstr>Blank Presentation</vt:lpstr>
      <vt:lpstr>Office Theme</vt:lpstr>
      <vt:lpstr>PowerPoint Presentation</vt:lpstr>
      <vt:lpstr>PowerPoint Presentation</vt:lpstr>
      <vt:lpstr>PowerPoint Presentation</vt:lpstr>
      <vt:lpstr>Three Definitions of Pseudorandomness</vt:lpstr>
      <vt:lpstr>PRG Def 1 (Recap): Indistinguishability</vt:lpstr>
      <vt:lpstr>PRG Def 2: Next-bit Unpredictability</vt:lpstr>
      <vt:lpstr>Def 1 and Def 2 are Equivalent</vt:lpstr>
      <vt:lpstr>1. Indistinguishability ⟹ NBU</vt:lpstr>
      <vt:lpstr>1. Indistinguishability ⟹ NBU</vt:lpstr>
      <vt:lpstr>1. Indistinguishability ⟹ NBU</vt:lpstr>
      <vt:lpstr>1. Indistinguishability ⟹ NBU</vt:lpstr>
      <vt:lpstr>1. Indistinguishability ⟹ NBU</vt:lpstr>
      <vt:lpstr>2. NBU ⟹ Indistinguishability</vt:lpstr>
      <vt:lpstr>2. NBU ⟹ Indistinguishability</vt:lpstr>
      <vt:lpstr>Before we go there, observe…</vt:lpstr>
      <vt:lpstr>Define Hybrid Distributions:</vt:lpstr>
      <vt:lpstr>Hybrid Distributions:</vt:lpstr>
      <vt:lpstr>Let’s dig a bit more.</vt:lpstr>
      <vt:lpstr>Our Predictor Pred</vt:lpstr>
      <vt:lpstr>PowerPoint Presentation</vt:lpstr>
      <vt:lpstr>Recap: NBU and Indistinguishability</vt:lpstr>
      <vt:lpstr>PowerPoint Presentation</vt:lpstr>
      <vt:lpstr>Recall: One-Way Functions</vt:lpstr>
      <vt:lpstr>Recall: Hard Core Predicates for OWF</vt:lpstr>
      <vt:lpstr>Constructing PSRG from f and B</vt:lpstr>
      <vt:lpstr>Picture Better than 1000 words</vt:lpstr>
      <vt:lpstr>Proof : Show outputs of G pass next-bit unpredictability </vt:lpstr>
      <vt:lpstr>Proof : Show outputs of G pass next-bit unpredictability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LCS MIT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 of the Adversary</dc:title>
  <dc:creator>Theory of Computation</dc:creator>
  <cp:lastModifiedBy>Shafi Goldwasser</cp:lastModifiedBy>
  <cp:revision>978</cp:revision>
  <cp:lastPrinted>2026-09-16T14:12:41Z</cp:lastPrinted>
  <dcterms:created xsi:type="dcterms:W3CDTF">2013-02-27T00:46:17Z</dcterms:created>
  <dcterms:modified xsi:type="dcterms:W3CDTF">2026-09-16T15:52:09Z</dcterms:modified>
</cp:coreProperties>
</file>