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media/image46.jpg" ContentType="image/jpeg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571" r:id="rId2"/>
    <p:sldId id="1120" r:id="rId3"/>
    <p:sldId id="579" r:id="rId4"/>
    <p:sldId id="530" r:id="rId5"/>
    <p:sldId id="531" r:id="rId6"/>
    <p:sldId id="267" r:id="rId7"/>
    <p:sldId id="268" r:id="rId8"/>
    <p:sldId id="1136" r:id="rId9"/>
    <p:sldId id="271" r:id="rId10"/>
    <p:sldId id="551" r:id="rId11"/>
    <p:sldId id="1135" r:id="rId12"/>
    <p:sldId id="1138" r:id="rId13"/>
    <p:sldId id="536" r:id="rId14"/>
    <p:sldId id="555" r:id="rId15"/>
    <p:sldId id="1125" r:id="rId16"/>
    <p:sldId id="1139" r:id="rId17"/>
    <p:sldId id="1128" r:id="rId18"/>
    <p:sldId id="1140" r:id="rId19"/>
    <p:sldId id="1179" r:id="rId20"/>
    <p:sldId id="276" r:id="rId21"/>
    <p:sldId id="277" r:id="rId22"/>
    <p:sldId id="537" r:id="rId23"/>
    <p:sldId id="278" r:id="rId24"/>
    <p:sldId id="988" r:id="rId25"/>
    <p:sldId id="280" r:id="rId26"/>
    <p:sldId id="960" r:id="rId27"/>
    <p:sldId id="1126" r:id="rId28"/>
    <p:sldId id="1141" r:id="rId29"/>
    <p:sldId id="991" r:id="rId30"/>
    <p:sldId id="558" r:id="rId31"/>
    <p:sldId id="1142" r:id="rId32"/>
    <p:sldId id="1116" r:id="rId33"/>
    <p:sldId id="985" r:id="rId34"/>
    <p:sldId id="288" r:id="rId35"/>
    <p:sldId id="1122" r:id="rId36"/>
    <p:sldId id="1103" r:id="rId37"/>
    <p:sldId id="1132" r:id="rId38"/>
    <p:sldId id="1134" r:id="rId39"/>
    <p:sldId id="1133" r:id="rId40"/>
    <p:sldId id="562" r:id="rId41"/>
    <p:sldId id="1155" r:id="rId42"/>
    <p:sldId id="1157" r:id="rId43"/>
    <p:sldId id="1158" r:id="rId44"/>
    <p:sldId id="1159" r:id="rId45"/>
    <p:sldId id="1173" r:id="rId46"/>
    <p:sldId id="550" r:id="rId47"/>
    <p:sldId id="1147" r:id="rId48"/>
    <p:sldId id="295" r:id="rId49"/>
    <p:sldId id="1148" r:id="rId50"/>
    <p:sldId id="296" r:id="rId51"/>
    <p:sldId id="297" r:id="rId52"/>
    <p:sldId id="298" r:id="rId53"/>
    <p:sldId id="299" r:id="rId54"/>
    <p:sldId id="300" r:id="rId55"/>
    <p:sldId id="301" r:id="rId56"/>
    <p:sldId id="30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62416"/>
    <a:srgbClr val="EA968D"/>
    <a:srgbClr val="1E177C"/>
    <a:srgbClr val="9290EA"/>
    <a:srgbClr val="FF0000"/>
    <a:srgbClr val="1A17A5"/>
    <a:srgbClr val="891637"/>
    <a:srgbClr val="CC0099"/>
    <a:srgbClr val="741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33"/>
    <p:restoredTop sz="76298" autoAdjust="0"/>
  </p:normalViewPr>
  <p:slideViewPr>
    <p:cSldViewPr>
      <p:cViewPr varScale="1">
        <p:scale>
          <a:sx n="115" d="100"/>
          <a:sy n="115" d="100"/>
        </p:scale>
        <p:origin x="224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B8A4AD-30BE-4EB0-88E7-04F008072919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C13DC-EB30-4E7B-9A79-FF6A33A169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268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DE5E11C-06A5-47B4-9150-823C84E42849}" type="slidenum">
              <a:rPr lang="en-US" smtClean="0"/>
              <a:pPr eaLnBrk="1" hangingPunct="1"/>
              <a:t>1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100822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/>
              <a:t>Question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54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/>
              <a:t>Question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582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/>
              <a:t>Question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31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DD87C-46A9-3DED-A329-E742245CF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04317D-DA50-E392-9F11-E86F74FE8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A38C94-A40B-955E-EDA6-94DE26A74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/>
              <a:t>This is a subtle definition. Think carefully about the order of quantifiers.   This says “for every polynomial function p(n), and for every polynomial function q(n) there is an n_0 </a:t>
            </a:r>
            <a:r>
              <a:rPr lang="en-US" baseline="0" dirty="0" err="1"/>
              <a:t>s.t.</a:t>
            </a:r>
            <a:r>
              <a:rPr lang="en-US" baseline="0" dirty="0"/>
              <a:t> for all n &gt; n_0,  </a:t>
            </a:r>
            <a:r>
              <a:rPr lang="en-US" baseline="0" dirty="0" err="1"/>
              <a:t>Pr</a:t>
            </a:r>
            <a:r>
              <a:rPr lang="en-US" baseline="0" dirty="0"/>
              <a:t>[p(n)-time EVE distinguishes] &lt;= 1/2 + 1/q(n).”</a:t>
            </a:r>
            <a:br>
              <a:rPr lang="en-US" baseline="0" dirty="0"/>
            </a:br>
            <a:br>
              <a:rPr lang="en-US" baseline="0" dirty="0"/>
            </a:br>
            <a:r>
              <a:rPr lang="en-US" baseline="0" dirty="0"/>
              <a:t>Question to reader: What effect does switching the order of quantifiers have?  i.e. in the def above, “There is a negligible function mu </a:t>
            </a:r>
            <a:r>
              <a:rPr lang="en-US" baseline="0" dirty="0" err="1"/>
              <a:t>s.t.</a:t>
            </a:r>
            <a:r>
              <a:rPr lang="en-US" baseline="0" dirty="0"/>
              <a:t> for all </a:t>
            </a:r>
            <a:r>
              <a:rPr lang="en-US" baseline="0" dirty="0" err="1"/>
              <a:t>p.p.t</a:t>
            </a:r>
            <a:r>
              <a:rPr lang="en-US" baseline="0" dirty="0"/>
              <a:t>. EVE,…”?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01221-BB8F-FE34-C4EB-4A1B234F0D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32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/>
              <a:t>Question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793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18217-B2B4-0C1A-FD69-7BEC68B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AA111E-C16E-4BBE-9F5A-23737F960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7666EB-7D81-47E0-DE48-90F49DF9A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/>
              <a:t>This is a subtle definition. Think carefully about the order of quantifiers.   This says “for every polynomial function p(n), and for every polynomial function q(n) there is an n_0 </a:t>
            </a:r>
            <a:r>
              <a:rPr lang="en-US" baseline="0" dirty="0" err="1"/>
              <a:t>s.t.</a:t>
            </a:r>
            <a:r>
              <a:rPr lang="en-US" baseline="0" dirty="0"/>
              <a:t> for all n &gt; n_0,  </a:t>
            </a:r>
            <a:r>
              <a:rPr lang="en-US" baseline="0" dirty="0" err="1"/>
              <a:t>Pr</a:t>
            </a:r>
            <a:r>
              <a:rPr lang="en-US" baseline="0" dirty="0"/>
              <a:t>[p(n)-time EVE distinguishes] &lt;= 1/2 + 1/q(n).”</a:t>
            </a:r>
            <a:br>
              <a:rPr lang="en-US" baseline="0" dirty="0"/>
            </a:br>
            <a:br>
              <a:rPr lang="en-US" baseline="0" dirty="0"/>
            </a:br>
            <a:r>
              <a:rPr lang="en-US" baseline="0" dirty="0"/>
              <a:t>Question to reader: What effect does switching the order of quantifiers have?  i.e. in the def above, “There is a negligible function mu </a:t>
            </a:r>
            <a:r>
              <a:rPr lang="en-US" baseline="0" dirty="0" err="1"/>
              <a:t>s.t.</a:t>
            </a:r>
            <a:r>
              <a:rPr lang="en-US" baseline="0" dirty="0"/>
              <a:t> for all </a:t>
            </a:r>
            <a:r>
              <a:rPr lang="en-US" baseline="0" dirty="0" err="1"/>
              <a:t>p.p.t</a:t>
            </a:r>
            <a:r>
              <a:rPr lang="en-US" baseline="0" dirty="0"/>
              <a:t>. EVE,…”?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91E6C-5CB0-E74C-6F6A-E0049F29B7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694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B8C0-A962-8D3E-5E27-57D0B94AD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55D117-397D-FE71-23C7-3B2781618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E14FCA-6EA9-9E89-7A36-04F07889F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/>
              <a:t>Question slide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9FA6D-E47C-37D8-C278-B54135CC81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249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9032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3C05C1-84C5-4B39-BB4F-CC8B8F769C80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195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3C05C1-84C5-4B39-BB4F-CC8B8F769C80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8314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0892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9925-D903-396E-ABAD-BDBD18952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C0E865-1ECC-BA71-5CAF-691F9A0B9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F28404-2FBF-BB79-1A73-0A4D2352A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1A38F-7646-A83D-6F5B-C3B5EF8834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3C05C1-84C5-4B39-BB4F-CC8B8F769C80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237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3C05C1-84C5-4B39-BB4F-CC8B8F769C80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1406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9849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C13DC-EB30-4E7B-9A79-FF6A33A169FE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08045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4695223D-9A69-4146-9CE3-A26646DD51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11DE11F-FC84-D64A-A7E0-799C81EC7897}" type="slidenum">
              <a:rPr lang="en-US" altLang="en-US" sz="1200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1269557E-8A12-7D42-ACFC-8FBCC31869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22957E5-5383-C64A-9F34-050521085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23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4695223D-9A69-4146-9CE3-A26646DD51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11DE11F-FC84-D64A-A7E0-799C81EC7897}" type="slidenum">
              <a:rPr lang="en-US" altLang="en-US" sz="1200">
                <a:latin typeface="Arial" panose="020B0604020202020204" pitchFamily="34" charset="0"/>
              </a:rPr>
              <a:pPr eaLnBrk="1" hangingPunct="1"/>
              <a:t>37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1269557E-8A12-7D42-ACFC-8FBCC31869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22957E5-5383-C64A-9F34-050521085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031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4695223D-9A69-4146-9CE3-A26646DD51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11DE11F-FC84-D64A-A7E0-799C81EC7897}" type="slidenum">
              <a:rPr lang="en-US" altLang="en-US" sz="1200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1269557E-8A12-7D42-ACFC-8FBCC31869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22957E5-5383-C64A-9F34-050521085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9932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4695223D-9A69-4146-9CE3-A26646DD51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11DE11F-FC84-D64A-A7E0-799C81EC7897}" type="slidenum">
              <a:rPr lang="en-US" altLang="en-US" sz="1200">
                <a:latin typeface="Arial" panose="020B0604020202020204" pitchFamily="34" charset="0"/>
              </a:rPr>
              <a:pPr eaLnBrk="1" hangingPunct="1"/>
              <a:t>39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1269557E-8A12-7D42-ACFC-8FBCC31869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22957E5-5383-C64A-9F34-050521085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</a:rPr>
              <a:t>Of course, the PRG output *can* be distinguished from random by a 2^n time algorithm, so c_1 necessarily has to be &lt; 1.</a:t>
            </a:r>
          </a:p>
        </p:txBody>
      </p:sp>
    </p:spTree>
    <p:extLst>
      <p:ext uri="{BB962C8B-B14F-4D97-AF65-F5344CB8AC3E}">
        <p14:creationId xmlns:p14="http://schemas.microsoft.com/office/powerpoint/2010/main" val="23813219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5165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3C05C1-84C5-4B39-BB4F-CC8B8F769C80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9050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7662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065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80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703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D7BA5-D7C5-43DA-4B48-0E2CD8E09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345952-645A-34BA-9CA8-87AF1683EF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42561D-D924-2389-711C-278B441634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9FE8FE-F5AF-8816-0BE3-3DBDF95241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718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010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870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24C4E-58A3-FB4C-F204-C8EDEE0CF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F7D57B-0719-B782-4B20-14B539082C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0C43DB-0E05-42D7-0275-21BAA0C950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/>
              <a:t>This is a subtle definition. Think carefully about the order of quantifiers.   This says “for every polynomial function p(n), and for every polynomial function q(n) there is an n_0 </a:t>
            </a:r>
            <a:r>
              <a:rPr lang="en-US" baseline="0" dirty="0" err="1"/>
              <a:t>s.t.</a:t>
            </a:r>
            <a:r>
              <a:rPr lang="en-US" baseline="0" dirty="0"/>
              <a:t> for all n &gt; n_0,  </a:t>
            </a:r>
            <a:r>
              <a:rPr lang="en-US" baseline="0" dirty="0" err="1"/>
              <a:t>Pr</a:t>
            </a:r>
            <a:r>
              <a:rPr lang="en-US" baseline="0" dirty="0"/>
              <a:t>[p(n)-time EVE distinguishes] &lt;= 1/2 + 1/q(n).”</a:t>
            </a:r>
            <a:br>
              <a:rPr lang="en-US" baseline="0" dirty="0"/>
            </a:br>
            <a:br>
              <a:rPr lang="en-US" baseline="0" dirty="0"/>
            </a:br>
            <a:r>
              <a:rPr lang="en-US" baseline="0" dirty="0"/>
              <a:t>Question to reader: What effect does switching the order of quantifiers have?  i.e. in the def above, “There is a negligible function mu </a:t>
            </a:r>
            <a:r>
              <a:rPr lang="en-US" baseline="0" dirty="0" err="1"/>
              <a:t>s.t.</a:t>
            </a:r>
            <a:r>
              <a:rPr lang="en-US" baseline="0" dirty="0"/>
              <a:t> for all </a:t>
            </a:r>
            <a:r>
              <a:rPr lang="en-US" baseline="0" dirty="0" err="1"/>
              <a:t>p.p.t</a:t>
            </a:r>
            <a:r>
              <a:rPr lang="en-US" baseline="0" dirty="0"/>
              <a:t>. EVE,…”?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BCB0A-FC49-372F-D86A-15E21C86C9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3AA87-90BF-49A7-94A5-EF67FCE141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878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74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814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9975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40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082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127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202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360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6582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4108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7539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B9363-F440-4E1D-B0AF-94655AD61F33}" type="datetimeFigureOut">
              <a:rPr lang="en-CA" smtClean="0"/>
              <a:t>2026-09-13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E53B9-1987-4B63-835A-50030CAE541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476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4.wmf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4.wmf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4.wmf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0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6"/>
          <p:cNvSpPr>
            <a:spLocks noChangeArrowheads="1"/>
          </p:cNvSpPr>
          <p:nvPr/>
        </p:nvSpPr>
        <p:spPr bwMode="auto">
          <a:xfrm>
            <a:off x="396652" y="188640"/>
            <a:ext cx="8458200" cy="170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n-US" sz="4400" b="1" dirty="0">
                <a:solidFill>
                  <a:srgbClr val="1A17A5"/>
                </a:solidFill>
                <a:latin typeface="Calibri" pitchFamily="34" charset="0"/>
              </a:rPr>
              <a:t>MIT 6.875/6.5620/18.425</a:t>
            </a: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1360884" y="3682752"/>
            <a:ext cx="6400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4000" b="1" dirty="0">
                <a:solidFill>
                  <a:srgbClr val="891637"/>
                </a:solidFill>
                <a:latin typeface="Calibri" pitchFamily="34" charset="0"/>
              </a:rPr>
              <a:t>Lecture 2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n-US" sz="4000" b="1" dirty="0">
              <a:solidFill>
                <a:srgbClr val="891637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4000" b="1" dirty="0">
                <a:solidFill>
                  <a:srgbClr val="891637"/>
                </a:solidFill>
                <a:latin typeface="Calibri" pitchFamily="34" charset="0"/>
              </a:rPr>
              <a:t>Shafi Goldwasser</a:t>
            </a: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1094184" y="2996952"/>
            <a:ext cx="6934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4000" b="1" dirty="0">
                <a:solidFill>
                  <a:srgbClr val="891637"/>
                </a:solidFill>
                <a:latin typeface="Calibri" pitchFamily="34" charset="0"/>
              </a:rPr>
              <a:t>Foundations of Cryptography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8B37B9-ED9B-2344-8B34-590274FEE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352" y="5949280"/>
            <a:ext cx="6400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2400" b="1" dirty="0">
                <a:latin typeface="Calibri" pitchFamily="34" charset="0"/>
              </a:rPr>
              <a:t>Course website: </a:t>
            </a:r>
            <a:r>
              <a:rPr lang="en-US" sz="2400" b="1" i="1" dirty="0">
                <a:latin typeface="Calibri" pitchFamily="34" charset="0"/>
              </a:rPr>
              <a:t>https://mit6875.github.io/ </a:t>
            </a:r>
          </a:p>
        </p:txBody>
      </p:sp>
    </p:spTree>
    <p:extLst>
      <p:ext uri="{BB962C8B-B14F-4D97-AF65-F5344CB8AC3E}">
        <p14:creationId xmlns:p14="http://schemas.microsoft.com/office/powerpoint/2010/main" val="428320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8C948F-D1CF-1D48-86D7-CC7E48BB1D4A}"/>
              </a:ext>
            </a:extLst>
          </p:cNvPr>
          <p:cNvSpPr/>
          <p:nvPr/>
        </p:nvSpPr>
        <p:spPr>
          <a:xfrm>
            <a:off x="251520" y="5107676"/>
            <a:ext cx="8640960" cy="1129636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Recall: Perfect Indistinguishability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C0DBFB7F-B86D-154B-A748-D266E04C0A2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823120" y="1339547"/>
                <a:ext cx="7632848" cy="666377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  <a:ea typeface="American Typewriter" charset="0"/>
                    <a:cs typeface="American Typewriter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sSub>
                      <m:sSub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Pr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⁡[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𝐸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𝒦</m:t>
                        </m:r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𝑐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]=</m:t>
                    </m:r>
                    <m:r>
                      <m:rPr>
                        <m:sty m:val="p"/>
                      </m:rPr>
                      <a:rPr lang="en-US" altLang="en-US" sz="24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Pr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⁡[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𝐸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𝒦</m:t>
                        </m:r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]</m:t>
                    </m:r>
                  </m:oMath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 xmlns="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C0DBFB7F-B86D-154B-A748-D266E04C0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20" y="1339547"/>
                <a:ext cx="7632848" cy="666377"/>
              </a:xfrm>
              <a:prstGeom prst="rect">
                <a:avLst/>
              </a:prstGeom>
              <a:blipFill>
                <a:blip r:embed="rId3"/>
                <a:stretch>
                  <a:fillRect l="-1163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F204C32-1AC8-224D-83D4-B561FA586F79}"/>
              </a:ext>
            </a:extLst>
          </p:cNvPr>
          <p:cNvSpPr/>
          <p:nvPr/>
        </p:nvSpPr>
        <p:spPr>
          <a:xfrm>
            <a:off x="1403648" y="227687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F0C642C-7FE7-734B-A066-9A566CD9A14C}"/>
              </a:ext>
            </a:extLst>
          </p:cNvPr>
          <p:cNvSpPr/>
          <p:nvPr/>
        </p:nvSpPr>
        <p:spPr>
          <a:xfrm>
            <a:off x="5292080" y="227687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63">
            <a:extLst>
              <a:ext uri="{FF2B5EF4-FFF2-40B4-BE49-F238E27FC236}">
                <a16:creationId xmlns:a16="http://schemas.microsoft.com/office/drawing/2014/main" id="{D401C2E1-BDAA-2444-80BB-B41B25FFF583}"/>
              </a:ext>
            </a:extLst>
          </p:cNvPr>
          <p:cNvSpPr txBox="1">
            <a:spLocks noChangeArrowheads="1"/>
          </p:cNvSpPr>
          <p:nvPr/>
        </p:nvSpPr>
        <p:spPr>
          <a:xfrm>
            <a:off x="1691680" y="235323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0000FF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0:</a:t>
            </a:r>
          </a:p>
        </p:txBody>
      </p:sp>
      <p:sp>
        <p:nvSpPr>
          <p:cNvPr id="16" name="Rectangle 63">
            <a:extLst>
              <a:ext uri="{FF2B5EF4-FFF2-40B4-BE49-F238E27FC236}">
                <a16:creationId xmlns:a16="http://schemas.microsoft.com/office/drawing/2014/main" id="{C67EE80D-BC80-A840-B4C8-2EF99E18163A}"/>
              </a:ext>
            </a:extLst>
          </p:cNvPr>
          <p:cNvSpPr txBox="1">
            <a:spLocks noChangeArrowheads="1"/>
          </p:cNvSpPr>
          <p:nvPr/>
        </p:nvSpPr>
        <p:spPr>
          <a:xfrm>
            <a:off x="5580112" y="235966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FF0000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63">
                <a:extLst>
                  <a:ext uri="{FF2B5EF4-FFF2-40B4-BE49-F238E27FC236}">
                    <a16:creationId xmlns:a16="http://schemas.microsoft.com/office/drawing/2014/main" id="{94309FF8-399F-D040-A88C-A4A56DC56159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601670" y="3431208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 xmlns="">
          <p:sp>
            <p:nvSpPr>
              <p:cNvPr id="17" name="Rectangle 63">
                <a:extLst>
                  <a:ext uri="{FF2B5EF4-FFF2-40B4-BE49-F238E27FC236}">
                    <a16:creationId xmlns:a16="http://schemas.microsoft.com/office/drawing/2014/main" id="{94309FF8-399F-D040-A88C-A4A56DC56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670" y="3431208"/>
                <a:ext cx="2196244" cy="386925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63">
                <a:extLst>
                  <a:ext uri="{FF2B5EF4-FFF2-40B4-BE49-F238E27FC236}">
                    <a16:creationId xmlns:a16="http://schemas.microsoft.com/office/drawing/2014/main" id="{3045BB3F-9869-A740-ABF2-9DE3D978A43D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472100" y="3390365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 xmlns="">
          <p:sp>
            <p:nvSpPr>
              <p:cNvPr id="20" name="Rectangle 63">
                <a:extLst>
                  <a:ext uri="{FF2B5EF4-FFF2-40B4-BE49-F238E27FC236}">
                    <a16:creationId xmlns:a16="http://schemas.microsoft.com/office/drawing/2014/main" id="{3045BB3F-9869-A740-ABF2-9DE3D978A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100" y="3390365"/>
                <a:ext cx="2196244" cy="386925"/>
              </a:xfrm>
              <a:prstGeom prst="rect">
                <a:avLst/>
              </a:prstGeom>
              <a:blipFill>
                <a:blip r:embed="rId5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19" descr="MCj04359310000[1]">
            <a:extLst>
              <a:ext uri="{FF2B5EF4-FFF2-40B4-BE49-F238E27FC236}">
                <a16:creationId xmlns:a16="http://schemas.microsoft.com/office/drawing/2014/main" id="{1C242B0B-B8A7-AD4B-A155-40F7DE829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938752" cy="74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63">
            <a:extLst>
              <a:ext uri="{FF2B5EF4-FFF2-40B4-BE49-F238E27FC236}">
                <a16:creationId xmlns:a16="http://schemas.microsoft.com/office/drawing/2014/main" id="{18DA5E60-402E-4A4B-9D4E-A770C0B43A67}"/>
              </a:ext>
            </a:extLst>
          </p:cNvPr>
          <p:cNvSpPr txBox="1">
            <a:spLocks noChangeArrowheads="1"/>
          </p:cNvSpPr>
          <p:nvPr/>
        </p:nvSpPr>
        <p:spPr>
          <a:xfrm>
            <a:off x="1325760" y="4077072"/>
            <a:ext cx="7566720" cy="9651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a </a:t>
            </a: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distinguisher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n-US" sz="2400" dirty="0">
              <a:solidFill>
                <a:schemeClr val="tx1"/>
              </a:solidFill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63">
                <a:extLst>
                  <a:ext uri="{FF2B5EF4-FFF2-40B4-BE49-F238E27FC236}">
                    <a16:creationId xmlns:a16="http://schemas.microsoft.com/office/drawing/2014/main" id="{E6621A36-CA00-AF49-9386-E3086BE5D1F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251520" y="5200108"/>
                <a:ext cx="8776048" cy="904940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For all EVE and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sSub>
                      <m:sSub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:</m:t>
                    </m:r>
                    <m:func>
                      <m:funcPr>
                        <m:ctrlPr>
                          <a:rPr lang="en-US" alt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𝐸𝑉𝐸</m:t>
                            </m:r>
                            <m:d>
                              <m:dPr>
                                <m:ctrlPr>
                                  <a:rPr lang="en-US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𝑐</m:t>
                                </m:r>
                              </m:e>
                            </m:d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=0 | 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𝑘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</a:rPr>
                              <m:t> ←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𝒦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;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𝑐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=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𝑘</m:t>
                                </m:r>
                                <m:r>
                                  <a:rPr lang="en-US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func>
                  </m:oMath>
                </a14:m>
                <a:b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func>
                      <m:funcPr>
                        <m:ctrlPr>
                          <a:rPr lang="en-US" altLang="en-US" sz="240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𝐸𝑉𝐸</m:t>
                            </m:r>
                            <m:d>
                              <m:d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𝑐</m:t>
                                </m:r>
                              </m:e>
                            </m:d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=0 | 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𝑘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</a:rPr>
                              <m:t> ←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𝒦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;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𝑐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=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𝑘</m:t>
                                </m:r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altLang="en-US" sz="2400" dirty="0">
                  <a:solidFill>
                    <a:schemeClr val="tx1"/>
                  </a:solidFill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Rectangle 63">
                <a:extLst>
                  <a:ext uri="{FF2B5EF4-FFF2-40B4-BE49-F238E27FC236}">
                    <a16:creationId xmlns:a16="http://schemas.microsoft.com/office/drawing/2014/main" id="{E6621A36-CA00-AF49-9386-E3086BE5D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200108"/>
                <a:ext cx="8776048" cy="904940"/>
              </a:xfrm>
              <a:prstGeom prst="rect">
                <a:avLst/>
              </a:prstGeom>
              <a:blipFill>
                <a:blip r:embed="rId7"/>
                <a:stretch>
                  <a:fillRect l="-1012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63">
                <a:extLst>
                  <a:ext uri="{FF2B5EF4-FFF2-40B4-BE49-F238E27FC236}">
                    <a16:creationId xmlns:a16="http://schemas.microsoft.com/office/drawing/2014/main" id="{42726470-68EB-2A4F-A0B7-1A9201D488F6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763688" y="2927152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</a:rPr>
                  <a:t>k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altLang="en-US" sz="2400" dirty="0">
                    <a:solidFill>
                      <a:schemeClr val="tx1"/>
                    </a:solidFill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  <a:r>
                  <a:rPr lang="en-US" altLang="en-US" sz="2400" dirty="0">
                    <a:solidFill>
                      <a:schemeClr val="tx1"/>
                    </a:solidFill>
                    <a:latin typeface="Apple Chancery" panose="03020702040506060504" pitchFamily="66" charset="-79"/>
                    <a:ea typeface="Brush Script MT" panose="03060802040406070304" pitchFamily="66" charset="-122"/>
                    <a:cs typeface="Apple Chancery" panose="03020702040506060504" pitchFamily="66" charset="-79"/>
                  </a:rPr>
                  <a:t>K</a:t>
                </a:r>
              </a:p>
            </p:txBody>
          </p:sp>
        </mc:Choice>
        <mc:Fallback xmlns="">
          <p:sp>
            <p:nvSpPr>
              <p:cNvPr id="24" name="Rectangle 63">
                <a:extLst>
                  <a:ext uri="{FF2B5EF4-FFF2-40B4-BE49-F238E27FC236}">
                    <a16:creationId xmlns:a16="http://schemas.microsoft.com/office/drawing/2014/main" id="{42726470-68EB-2A4F-A0B7-1A9201D48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927152"/>
                <a:ext cx="2196244" cy="386925"/>
              </a:xfrm>
              <a:prstGeom prst="rect">
                <a:avLst/>
              </a:prstGeom>
              <a:blipFill>
                <a:blip r:embed="rId8"/>
                <a:stretch>
                  <a:fillRect l="-4023" t="-25000" b="-4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63">
                <a:extLst>
                  <a:ext uri="{FF2B5EF4-FFF2-40B4-BE49-F238E27FC236}">
                    <a16:creationId xmlns:a16="http://schemas.microsoft.com/office/drawing/2014/main" id="{84DF3A0F-10BA-EB44-BA84-1929DAA39C39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616116" y="2886309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dirty="0"/>
                  <a:t>k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 ←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merican Typewriter" charset="0"/>
                        <a:ea typeface="American Typewriter" charset="0"/>
                        <a:cs typeface="American Typewriter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pple Chancery" panose="03020702040506060504" pitchFamily="66" charset="-79"/>
                        <a:ea typeface="Brush Script MT" panose="03060802040406070304" pitchFamily="66" charset="-122"/>
                        <a:cs typeface="Apple Chancery" panose="03020702040506060504" pitchFamily="66" charset="-79"/>
                      </a:rPr>
                      <m:t>K</m:t>
                    </m:r>
                  </m:oMath>
                </a14:m>
                <a:endParaRPr lang="en-US" altLang="en-US" sz="2400" dirty="0">
                  <a:latin typeface="Apple Chancery" panose="03020702040506060504" pitchFamily="66" charset="-79"/>
                  <a:ea typeface="Brush Script MT" panose="03060802040406070304" pitchFamily="66" charset="-122"/>
                  <a:cs typeface="Apple Chancery" panose="03020702040506060504" pitchFamily="66" charset="-79"/>
                </a:endParaRPr>
              </a:p>
            </p:txBody>
          </p:sp>
        </mc:Choice>
        <mc:Fallback xmlns="">
          <p:sp>
            <p:nvSpPr>
              <p:cNvPr id="25" name="Rectangle 63">
                <a:extLst>
                  <a:ext uri="{FF2B5EF4-FFF2-40B4-BE49-F238E27FC236}">
                    <a16:creationId xmlns:a16="http://schemas.microsoft.com/office/drawing/2014/main" id="{84DF3A0F-10BA-EB44-BA84-1929DAA39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116" y="2886309"/>
                <a:ext cx="2196244" cy="386925"/>
              </a:xfrm>
              <a:prstGeom prst="rect">
                <a:avLst/>
              </a:prstGeom>
              <a:blipFill>
                <a:blip r:embed="rId9"/>
                <a:stretch>
                  <a:fillRect l="-4598" t="-25806" b="-38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A704E7D-8844-F12E-6EAC-B3C3CC3ED062}"/>
              </a:ext>
            </a:extLst>
          </p:cNvPr>
          <p:cNvSpPr txBox="1"/>
          <p:nvPr/>
        </p:nvSpPr>
        <p:spPr>
          <a:xfrm>
            <a:off x="4427984" y="292715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58360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4" grpId="0" animBg="1"/>
      <p:bldP spid="15" grpId="0"/>
      <p:bldP spid="16" grpId="0"/>
      <p:bldP spid="17" grpId="0"/>
      <p:bldP spid="20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8C948F-D1CF-1D48-86D7-CC7E48BB1D4A}"/>
              </a:ext>
            </a:extLst>
          </p:cNvPr>
          <p:cNvSpPr/>
          <p:nvPr/>
        </p:nvSpPr>
        <p:spPr>
          <a:xfrm>
            <a:off x="251520" y="5107676"/>
            <a:ext cx="8640960" cy="1129636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Recall: Perfect Indistinguishability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C0DBFB7F-B86D-154B-A748-D266E04C0A2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823120" y="1339547"/>
                <a:ext cx="7632848" cy="666377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  <a:ea typeface="American Typewriter" charset="0"/>
                    <a:cs typeface="American Typewriter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sSub>
                      <m:sSub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Pr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⁡[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𝐸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𝒦</m:t>
                        </m:r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𝑐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]=</m:t>
                    </m:r>
                    <m:r>
                      <m:rPr>
                        <m:sty m:val="p"/>
                      </m:rPr>
                      <a:rPr lang="en-US" altLang="en-US" sz="24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Pr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⁡[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𝐸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𝒦</m:t>
                        </m:r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]</m:t>
                    </m:r>
                  </m:oMath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 xmlns="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C0DBFB7F-B86D-154B-A748-D266E04C0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20" y="1339547"/>
                <a:ext cx="7632848" cy="666377"/>
              </a:xfrm>
              <a:prstGeom prst="rect">
                <a:avLst/>
              </a:prstGeom>
              <a:blipFill>
                <a:blip r:embed="rId3"/>
                <a:stretch>
                  <a:fillRect l="-1163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F204C32-1AC8-224D-83D4-B561FA586F79}"/>
              </a:ext>
            </a:extLst>
          </p:cNvPr>
          <p:cNvSpPr/>
          <p:nvPr/>
        </p:nvSpPr>
        <p:spPr>
          <a:xfrm>
            <a:off x="1403648" y="227687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F0C642C-7FE7-734B-A066-9A566CD9A14C}"/>
              </a:ext>
            </a:extLst>
          </p:cNvPr>
          <p:cNvSpPr/>
          <p:nvPr/>
        </p:nvSpPr>
        <p:spPr>
          <a:xfrm>
            <a:off x="5292080" y="227687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63">
            <a:extLst>
              <a:ext uri="{FF2B5EF4-FFF2-40B4-BE49-F238E27FC236}">
                <a16:creationId xmlns:a16="http://schemas.microsoft.com/office/drawing/2014/main" id="{D401C2E1-BDAA-2444-80BB-B41B25FFF583}"/>
              </a:ext>
            </a:extLst>
          </p:cNvPr>
          <p:cNvSpPr txBox="1">
            <a:spLocks noChangeArrowheads="1"/>
          </p:cNvSpPr>
          <p:nvPr/>
        </p:nvSpPr>
        <p:spPr>
          <a:xfrm>
            <a:off x="1691680" y="235323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0000FF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0:</a:t>
            </a:r>
          </a:p>
        </p:txBody>
      </p:sp>
      <p:sp>
        <p:nvSpPr>
          <p:cNvPr id="16" name="Rectangle 63">
            <a:extLst>
              <a:ext uri="{FF2B5EF4-FFF2-40B4-BE49-F238E27FC236}">
                <a16:creationId xmlns:a16="http://schemas.microsoft.com/office/drawing/2014/main" id="{C67EE80D-BC80-A840-B4C8-2EF99E18163A}"/>
              </a:ext>
            </a:extLst>
          </p:cNvPr>
          <p:cNvSpPr txBox="1">
            <a:spLocks noChangeArrowheads="1"/>
          </p:cNvSpPr>
          <p:nvPr/>
        </p:nvSpPr>
        <p:spPr>
          <a:xfrm>
            <a:off x="5580112" y="235966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FF0000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63">
                <a:extLst>
                  <a:ext uri="{FF2B5EF4-FFF2-40B4-BE49-F238E27FC236}">
                    <a16:creationId xmlns:a16="http://schemas.microsoft.com/office/drawing/2014/main" id="{94309FF8-399F-D040-A88C-A4A56DC56159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601670" y="3431208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 xmlns="">
          <p:sp>
            <p:nvSpPr>
              <p:cNvPr id="17" name="Rectangle 63">
                <a:extLst>
                  <a:ext uri="{FF2B5EF4-FFF2-40B4-BE49-F238E27FC236}">
                    <a16:creationId xmlns:a16="http://schemas.microsoft.com/office/drawing/2014/main" id="{94309FF8-399F-D040-A88C-A4A56DC56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670" y="3431208"/>
                <a:ext cx="2196244" cy="386925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63">
                <a:extLst>
                  <a:ext uri="{FF2B5EF4-FFF2-40B4-BE49-F238E27FC236}">
                    <a16:creationId xmlns:a16="http://schemas.microsoft.com/office/drawing/2014/main" id="{3045BB3F-9869-A740-ABF2-9DE3D978A43D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472100" y="3390365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 xmlns="">
          <p:sp>
            <p:nvSpPr>
              <p:cNvPr id="20" name="Rectangle 63">
                <a:extLst>
                  <a:ext uri="{FF2B5EF4-FFF2-40B4-BE49-F238E27FC236}">
                    <a16:creationId xmlns:a16="http://schemas.microsoft.com/office/drawing/2014/main" id="{3045BB3F-9869-A740-ABF2-9DE3D978A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100" y="3390365"/>
                <a:ext cx="2196244" cy="386925"/>
              </a:xfrm>
              <a:prstGeom prst="rect">
                <a:avLst/>
              </a:prstGeom>
              <a:blipFill>
                <a:blip r:embed="rId5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19" descr="MCj04359310000[1]">
            <a:extLst>
              <a:ext uri="{FF2B5EF4-FFF2-40B4-BE49-F238E27FC236}">
                <a16:creationId xmlns:a16="http://schemas.microsoft.com/office/drawing/2014/main" id="{1C242B0B-B8A7-AD4B-A155-40F7DE829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938752" cy="74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63">
            <a:extLst>
              <a:ext uri="{FF2B5EF4-FFF2-40B4-BE49-F238E27FC236}">
                <a16:creationId xmlns:a16="http://schemas.microsoft.com/office/drawing/2014/main" id="{18DA5E60-402E-4A4B-9D4E-A770C0B43A67}"/>
              </a:ext>
            </a:extLst>
          </p:cNvPr>
          <p:cNvSpPr txBox="1">
            <a:spLocks noChangeArrowheads="1"/>
          </p:cNvSpPr>
          <p:nvPr/>
        </p:nvSpPr>
        <p:spPr>
          <a:xfrm>
            <a:off x="1325760" y="4077072"/>
            <a:ext cx="7566720" cy="9651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a </a:t>
            </a: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distinguisher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n-US" sz="2400" dirty="0">
              <a:solidFill>
                <a:schemeClr val="tx1"/>
              </a:solidFill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63">
                <a:extLst>
                  <a:ext uri="{FF2B5EF4-FFF2-40B4-BE49-F238E27FC236}">
                    <a16:creationId xmlns:a16="http://schemas.microsoft.com/office/drawing/2014/main" id="{E6621A36-CA00-AF49-9386-E3086BE5D1F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251520" y="5200108"/>
                <a:ext cx="8776048" cy="904940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For all EVE and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sSub>
                      <m:sSub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:</m:t>
                    </m:r>
                    <m:func>
                      <m:funcPr>
                        <m:ctrlPr>
                          <a:rPr lang="en-US" alt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𝑘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</a:rPr>
                              <m:t> ←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𝒦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;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𝑐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=</m:t>
                            </m:r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𝑘</m:t>
                                </m:r>
                                <m:r>
                                  <a:rPr lang="en-US" alt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en-US" sz="2400" b="0" i="1" dirty="0" smtClean="0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altLang="en-US" sz="2400" b="0" i="1" dirty="0" smtClean="0">
                                <a:latin typeface="Cambria Math" panose="02040503050406030204" pitchFamily="18" charset="0"/>
                              </a:rPr>
                              <m:t>𝐸𝑉𝐸</m:t>
                            </m:r>
                            <m:d>
                              <m:dPr>
                                <m:ctrlPr>
                                  <a:rPr lang="en-US" alt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dirty="0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d>
                            <m:r>
                              <a:rPr lang="en-US" altLang="en-US" sz="2400" b="0" i="1" dirty="0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func>
                      <m:funcPr>
                        <m:ctrlPr>
                          <a:rPr lang="en-US" altLang="en-US" sz="240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𝑘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</a:rPr>
                              <m:t> ←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𝒦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;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𝑐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=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𝑘</m:t>
                                </m:r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ea typeface="American Typewriter" charset="0"/>
                                    <a:cs typeface="American Typewrit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i="1" dirty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en-US" sz="2400" b="0" i="1" dirty="0" smtClean="0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altLang="en-US" sz="2400" b="0" i="1" dirty="0" smtClean="0">
                                <a:latin typeface="Cambria Math" panose="02040503050406030204" pitchFamily="18" charset="0"/>
                              </a:rPr>
                              <m:t>𝐸𝑉𝐸</m:t>
                            </m:r>
                            <m:d>
                              <m:dPr>
                                <m:ctrlPr>
                                  <a:rPr lang="en-US" alt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dirty="0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d>
                            <m:r>
                              <a:rPr lang="en-US" altLang="en-US" sz="2400" b="0" i="1" dirty="0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</m:d>
                      </m:e>
                    </m:func>
                  </m:oMath>
                </a14:m>
                <a:endParaRPr lang="en-US" altLang="en-US" sz="2400" dirty="0">
                  <a:solidFill>
                    <a:schemeClr val="tx1"/>
                  </a:solidFill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Rectangle 63">
                <a:extLst>
                  <a:ext uri="{FF2B5EF4-FFF2-40B4-BE49-F238E27FC236}">
                    <a16:creationId xmlns:a16="http://schemas.microsoft.com/office/drawing/2014/main" id="{E6621A36-CA00-AF49-9386-E3086BE5D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200108"/>
                <a:ext cx="8776048" cy="904940"/>
              </a:xfrm>
              <a:prstGeom prst="rect">
                <a:avLst/>
              </a:prstGeom>
              <a:blipFill>
                <a:blip r:embed="rId7"/>
                <a:stretch>
                  <a:fillRect l="-1012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63">
                <a:extLst>
                  <a:ext uri="{FF2B5EF4-FFF2-40B4-BE49-F238E27FC236}">
                    <a16:creationId xmlns:a16="http://schemas.microsoft.com/office/drawing/2014/main" id="{42726470-68EB-2A4F-A0B7-1A9201D488F6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763688" y="2927152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</a:rPr>
                  <a:t>k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altLang="en-US" sz="2400" dirty="0">
                    <a:solidFill>
                      <a:schemeClr val="tx1"/>
                    </a:solidFill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  <a:r>
                  <a:rPr lang="en-US" altLang="en-US" sz="2400" dirty="0">
                    <a:solidFill>
                      <a:schemeClr val="tx1"/>
                    </a:solidFill>
                    <a:latin typeface="Apple Chancery" panose="03020702040506060504" pitchFamily="66" charset="-79"/>
                    <a:ea typeface="Brush Script MT" panose="03060802040406070304" pitchFamily="66" charset="-122"/>
                    <a:cs typeface="Apple Chancery" panose="03020702040506060504" pitchFamily="66" charset="-79"/>
                  </a:rPr>
                  <a:t>K</a:t>
                </a:r>
              </a:p>
            </p:txBody>
          </p:sp>
        </mc:Choice>
        <mc:Fallback xmlns="">
          <p:sp>
            <p:nvSpPr>
              <p:cNvPr id="24" name="Rectangle 63">
                <a:extLst>
                  <a:ext uri="{FF2B5EF4-FFF2-40B4-BE49-F238E27FC236}">
                    <a16:creationId xmlns:a16="http://schemas.microsoft.com/office/drawing/2014/main" id="{42726470-68EB-2A4F-A0B7-1A9201D48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927152"/>
                <a:ext cx="2196244" cy="386925"/>
              </a:xfrm>
              <a:prstGeom prst="rect">
                <a:avLst/>
              </a:prstGeom>
              <a:blipFill>
                <a:blip r:embed="rId8"/>
                <a:stretch>
                  <a:fillRect l="-4023" t="-25000" b="-4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63">
                <a:extLst>
                  <a:ext uri="{FF2B5EF4-FFF2-40B4-BE49-F238E27FC236}">
                    <a16:creationId xmlns:a16="http://schemas.microsoft.com/office/drawing/2014/main" id="{84DF3A0F-10BA-EB44-BA84-1929DAA39C39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616116" y="2886309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dirty="0"/>
                  <a:t>k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 ←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merican Typewriter" charset="0"/>
                        <a:ea typeface="American Typewriter" charset="0"/>
                        <a:cs typeface="American Typewriter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pple Chancery" panose="03020702040506060504" pitchFamily="66" charset="-79"/>
                        <a:ea typeface="Brush Script MT" panose="03060802040406070304" pitchFamily="66" charset="-122"/>
                        <a:cs typeface="Apple Chancery" panose="03020702040506060504" pitchFamily="66" charset="-79"/>
                      </a:rPr>
                      <m:t>K</m:t>
                    </m:r>
                  </m:oMath>
                </a14:m>
                <a:endParaRPr lang="en-US" altLang="en-US" sz="2400" dirty="0">
                  <a:latin typeface="Apple Chancery" panose="03020702040506060504" pitchFamily="66" charset="-79"/>
                  <a:ea typeface="Brush Script MT" panose="03060802040406070304" pitchFamily="66" charset="-122"/>
                  <a:cs typeface="Apple Chancery" panose="03020702040506060504" pitchFamily="66" charset="-79"/>
                </a:endParaRPr>
              </a:p>
            </p:txBody>
          </p:sp>
        </mc:Choice>
        <mc:Fallback xmlns="">
          <p:sp>
            <p:nvSpPr>
              <p:cNvPr id="25" name="Rectangle 63">
                <a:extLst>
                  <a:ext uri="{FF2B5EF4-FFF2-40B4-BE49-F238E27FC236}">
                    <a16:creationId xmlns:a16="http://schemas.microsoft.com/office/drawing/2014/main" id="{84DF3A0F-10BA-EB44-BA84-1929DAA39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116" y="2886309"/>
                <a:ext cx="2196244" cy="386925"/>
              </a:xfrm>
              <a:prstGeom prst="rect">
                <a:avLst/>
              </a:prstGeom>
              <a:blipFill>
                <a:blip r:embed="rId9"/>
                <a:stretch>
                  <a:fillRect l="-4598" t="-25806" b="-38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B6213D6-A146-4709-F489-6346063EFA35}"/>
              </a:ext>
            </a:extLst>
          </p:cNvPr>
          <p:cNvSpPr txBox="1"/>
          <p:nvPr/>
        </p:nvSpPr>
        <p:spPr>
          <a:xfrm>
            <a:off x="4427984" y="292715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C03B21-26CD-B010-E6A9-3FFBDE8B1318}"/>
              </a:ext>
            </a:extLst>
          </p:cNvPr>
          <p:cNvSpPr txBox="1"/>
          <p:nvPr/>
        </p:nvSpPr>
        <p:spPr>
          <a:xfrm>
            <a:off x="323528" y="6444063"/>
            <a:ext cx="3702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Notion: left to right. Why? Tradition…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7F6CDB-CC1E-7AF5-F924-EC75E22890B4}"/>
              </a:ext>
            </a:extLst>
          </p:cNvPr>
          <p:cNvSpPr txBox="1"/>
          <p:nvPr/>
        </p:nvSpPr>
        <p:spPr>
          <a:xfrm>
            <a:off x="4143237" y="6429013"/>
            <a:ext cx="4914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=gRdfX7ut8gw</a:t>
            </a:r>
          </a:p>
        </p:txBody>
      </p:sp>
    </p:spTree>
    <p:extLst>
      <p:ext uri="{BB962C8B-B14F-4D97-AF65-F5344CB8AC3E}">
        <p14:creationId xmlns:p14="http://schemas.microsoft.com/office/powerpoint/2010/main" val="297264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F3EBF-2217-509F-7F23-D3C643690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>
            <a:extLst>
              <a:ext uri="{FF2B5EF4-FFF2-40B4-BE49-F238E27FC236}">
                <a16:creationId xmlns:a16="http://schemas.microsoft.com/office/drawing/2014/main" id="{DDC79778-62C1-B589-D102-F4FC89E32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3416" y="338555"/>
            <a:ext cx="9469952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Computational </a:t>
            </a:r>
            <a:r>
              <a:rPr lang="en-US" sz="4000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Indistinguishability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B842D6-7C00-618B-BECC-2F3BE6994E03}"/>
              </a:ext>
            </a:extLst>
          </p:cNvPr>
          <p:cNvSpPr/>
          <p:nvPr/>
        </p:nvSpPr>
        <p:spPr>
          <a:xfrm>
            <a:off x="179512" y="4085741"/>
            <a:ext cx="8640960" cy="1973308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B72DA3-E9B2-AFBE-53D1-65545B4484A0}"/>
              </a:ext>
            </a:extLst>
          </p:cNvPr>
          <p:cNvSpPr/>
          <p:nvPr/>
        </p:nvSpPr>
        <p:spPr>
          <a:xfrm>
            <a:off x="1331640" y="155679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A1FE72B-7146-8984-D9EB-0F2BD4E400DD}"/>
              </a:ext>
            </a:extLst>
          </p:cNvPr>
          <p:cNvSpPr/>
          <p:nvPr/>
        </p:nvSpPr>
        <p:spPr>
          <a:xfrm>
            <a:off x="5220072" y="155679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63">
            <a:extLst>
              <a:ext uri="{FF2B5EF4-FFF2-40B4-BE49-F238E27FC236}">
                <a16:creationId xmlns:a16="http://schemas.microsoft.com/office/drawing/2014/main" id="{EAE0D507-0E90-12D2-7D7A-8C44F438C1A0}"/>
              </a:ext>
            </a:extLst>
          </p:cNvPr>
          <p:cNvSpPr txBox="1">
            <a:spLocks noChangeArrowheads="1"/>
          </p:cNvSpPr>
          <p:nvPr/>
        </p:nvSpPr>
        <p:spPr>
          <a:xfrm>
            <a:off x="1619672" y="163315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0000FF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0:</a:t>
            </a:r>
          </a:p>
        </p:txBody>
      </p:sp>
      <p:sp>
        <p:nvSpPr>
          <p:cNvPr id="7" name="Rectangle 63">
            <a:extLst>
              <a:ext uri="{FF2B5EF4-FFF2-40B4-BE49-F238E27FC236}">
                <a16:creationId xmlns:a16="http://schemas.microsoft.com/office/drawing/2014/main" id="{B8B9308F-12A7-5163-7959-75C714CCECF7}"/>
              </a:ext>
            </a:extLst>
          </p:cNvPr>
          <p:cNvSpPr txBox="1">
            <a:spLocks noChangeArrowheads="1"/>
          </p:cNvSpPr>
          <p:nvPr/>
        </p:nvSpPr>
        <p:spPr>
          <a:xfrm>
            <a:off x="5508104" y="163958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FF0000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1: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63">
                <a:extLst>
                  <a:ext uri="{FF2B5EF4-FFF2-40B4-BE49-F238E27FC236}">
                    <a16:creationId xmlns:a16="http://schemas.microsoft.com/office/drawing/2014/main" id="{2EAD887F-4085-AD24-0646-A2C4A062B02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529662" y="2711128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>
          <p:sp>
            <p:nvSpPr>
              <p:cNvPr id="8" name="Rectangle 63">
                <a:extLst>
                  <a:ext uri="{FF2B5EF4-FFF2-40B4-BE49-F238E27FC236}">
                    <a16:creationId xmlns:a16="http://schemas.microsoft.com/office/drawing/2014/main" id="{2EAD887F-4085-AD24-0646-A2C4A062B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662" y="2711128"/>
                <a:ext cx="2196244" cy="386925"/>
              </a:xfrm>
              <a:prstGeom prst="rect">
                <a:avLst/>
              </a:prstGeom>
              <a:blipFill>
                <a:blip r:embed="rId3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63">
                <a:extLst>
                  <a:ext uri="{FF2B5EF4-FFF2-40B4-BE49-F238E27FC236}">
                    <a16:creationId xmlns:a16="http://schemas.microsoft.com/office/drawing/2014/main" id="{3602F515-75CD-E058-5D4F-598B440B01BD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400092" y="2670285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>
          <p:sp>
            <p:nvSpPr>
              <p:cNvPr id="9" name="Rectangle 63">
                <a:extLst>
                  <a:ext uri="{FF2B5EF4-FFF2-40B4-BE49-F238E27FC236}">
                    <a16:creationId xmlns:a16="http://schemas.microsoft.com/office/drawing/2014/main" id="{3602F515-75CD-E058-5D4F-598B440B0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92" y="2670285"/>
                <a:ext cx="2196244" cy="386925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9" descr="MCj04359310000[1]">
            <a:extLst>
              <a:ext uri="{FF2B5EF4-FFF2-40B4-BE49-F238E27FC236}">
                <a16:creationId xmlns:a16="http://schemas.microsoft.com/office/drawing/2014/main" id="{9BF20330-2EF7-9B50-043F-957BA309B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42069"/>
            <a:ext cx="938752" cy="74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3">
            <a:extLst>
              <a:ext uri="{FF2B5EF4-FFF2-40B4-BE49-F238E27FC236}">
                <a16:creationId xmlns:a16="http://schemas.microsoft.com/office/drawing/2014/main" id="{B121BE15-045F-E813-5E60-0651D2148D1E}"/>
              </a:ext>
            </a:extLst>
          </p:cNvPr>
          <p:cNvSpPr txBox="1">
            <a:spLocks noChangeArrowheads="1"/>
          </p:cNvSpPr>
          <p:nvPr/>
        </p:nvSpPr>
        <p:spPr>
          <a:xfrm>
            <a:off x="1253752" y="3242069"/>
            <a:ext cx="7566720" cy="9651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Can’t distinguish these worlds apart</a:t>
            </a:r>
            <a:endParaRPr lang="en-US" altLang="en-US" sz="2400" dirty="0">
              <a:solidFill>
                <a:schemeClr val="tx1"/>
              </a:solidFill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63">
                <a:extLst>
                  <a:ext uri="{FF2B5EF4-FFF2-40B4-BE49-F238E27FC236}">
                    <a16:creationId xmlns:a16="http://schemas.microsoft.com/office/drawing/2014/main" id="{D00E94D2-A558-875B-1E64-39138EF22314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280105" y="4727393"/>
                <a:ext cx="8776048" cy="1827221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For all </a:t>
                </a:r>
                <a:r>
                  <a:rPr lang="en-US" altLang="en-US" sz="4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p.p.t</a:t>
                </a:r>
                <a:r>
                  <a:rPr lang="en-US" altLang="en-US" sz="4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.</a:t>
                </a:r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EVE, 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sSub>
                      <m:sSub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algn="l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en-US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funcPr>
                        <m:fName>
                          <m:r>
                            <a:rPr lang="en-US" altLang="en-US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𝑘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←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i="0" dirty="0">
                                  <a:latin typeface="Calibri" panose="020F0502020204030204" pitchFamily="34" charset="0"/>
                                  <a:ea typeface="American Typewriter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i="0" dirty="0">
                                  <a:latin typeface="Calibri" panose="020F0502020204030204" pitchFamily="34" charset="0"/>
                                  <a:ea typeface="Brush Script MT" panose="03060802040406070304" pitchFamily="66" charset="-122"/>
                                  <a:cs typeface="Calibri" panose="020F0502020204030204" pitchFamily="34" charset="0"/>
                                </a:rPr>
                                <m:t>K</m:t>
                              </m:r>
                              <m:r>
                                <a:rPr lang="en-US" alt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;</m:t>
                              </m:r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𝑐</m:t>
                              </m:r>
                              <m:r>
                                <a:rPr lang="en-US" alt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</m:t>
                              </m:r>
                              <m:r>
                                <a:rPr lang="en-US" alt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𝑘</m:t>
                                  </m:r>
                                  <m:r>
                                    <a:rPr lang="en-US" alt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,</m:t>
                                  </m:r>
                                  <m:r>
                                    <a:rPr lang="en-US" alt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𝑚</m:t>
                                  </m:r>
                                  <m:r>
                                    <a:rPr lang="en-US" altLang="en-US" sz="2400" b="0" i="1" baseline="-250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altLang="en-US" sz="2400" b="0" i="1" dirty="0" smtClean="0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r>
                                <a:rPr lang="en-US" alt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𝐸𝑉𝐸</m:t>
                              </m:r>
                              <m:d>
                                <m:dPr>
                                  <m:ctrlPr>
                                    <a:rPr lang="en-US" alt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𝑐</m:t>
                                  </m:r>
                                </m:e>
                              </m:d>
                              <m:r>
                                <a:rPr lang="en-US" alt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=1</m:t>
                              </m:r>
                            </m:e>
                          </m:d>
                        </m:e>
                      </m:func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 −</m:t>
                      </m:r>
                    </m:oMath>
                  </m:oMathPara>
                </a14:m>
                <a:endParaRPr lang="en-US" altLang="en-US" sz="2400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American Typewriter" charset="0"/>
                  <a:cs typeface="American Typewriter" charset="0"/>
                </a:endParaRPr>
              </a:p>
              <a:p>
                <a:pPr algn="l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funcPr>
                        <m:fName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. </m:t>
                          </m:r>
                          <m:r>
                            <a:rPr lang="en-US" altLang="en-US" sz="2400" b="0" i="0" smtClean="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             </m:t>
                          </m:r>
                          <m:r>
                            <m:rPr>
                              <m:sty m:val="p"/>
                            </m:rP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𝑘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←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i="0" dirty="0">
                                  <a:latin typeface="Calibri" panose="020F0502020204030204" pitchFamily="34" charset="0"/>
                                  <a:ea typeface="American Typewriter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i="0" dirty="0">
                                  <a:latin typeface="Calibri" panose="020F0502020204030204" pitchFamily="34" charset="0"/>
                                  <a:ea typeface="Brush Script MT" panose="03060802040406070304" pitchFamily="66" charset="-122"/>
                                  <a:cs typeface="Calibri" panose="020F0502020204030204" pitchFamily="34" charset="0"/>
                                </a:rPr>
                                <m:t>K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;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𝑐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𝑘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,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𝑚</m:t>
                                  </m:r>
                                  <m:r>
                                    <a:rPr lang="en-US" altLang="en-US" sz="2400" b="0" i="1" baseline="-25000" smtClean="0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altLang="en-US" sz="2400" i="1" dirty="0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𝐸𝑉𝐸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𝑐</m:t>
                                  </m:r>
                                </m:e>
                              </m:d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</m:t>
                              </m:r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1</m:t>
                              </m:r>
                            </m:e>
                          </m:d>
                        </m:e>
                      </m:func>
                      <m:r>
                        <a:rPr lang="en-US" altLang="en-US" sz="2400" b="0" i="1" smtClean="0"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|&lt;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𝑠𝑚𝑎𝑙𝑙</m:t>
                      </m:r>
                    </m:oMath>
                  </m:oMathPara>
                </a14:m>
                <a:endParaRPr lang="en-US" altLang="en-US" sz="2400" i="1" dirty="0">
                  <a:latin typeface="Cambria Math" panose="02040503050406030204" pitchFamily="18" charset="0"/>
                  <a:ea typeface="American Typewriter" charset="0"/>
                  <a:cs typeface="American Typewriter" charset="0"/>
                </a:endParaRPr>
              </a:p>
              <a:p>
                <a:pPr algn="l"/>
                <a:endParaRPr lang="en-US" altLang="en-US" sz="2400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American Typewriter" charset="0"/>
                  <a:cs typeface="American Typewriter" charset="0"/>
                </a:endParaRPr>
              </a:p>
              <a:p>
                <a:pPr algn="l"/>
                <a:b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		</a:t>
                </a:r>
                <a:endParaRPr lang="en-US" altLang="en-US" sz="2400" dirty="0">
                  <a:solidFill>
                    <a:schemeClr val="tx1"/>
                  </a:solidFill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Rectangle 63">
                <a:extLst>
                  <a:ext uri="{FF2B5EF4-FFF2-40B4-BE49-F238E27FC236}">
                    <a16:creationId xmlns:a16="http://schemas.microsoft.com/office/drawing/2014/main" id="{D00E94D2-A558-875B-1E64-39138EF22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05" y="4727393"/>
                <a:ext cx="8776048" cy="1827221"/>
              </a:xfrm>
              <a:prstGeom prst="rect">
                <a:avLst/>
              </a:prstGeom>
              <a:blipFill>
                <a:blip r:embed="rId6"/>
                <a:stretch>
                  <a:fillRect l="-1156" t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CAA6D5C7-C382-5000-3AF0-038A09A50BFA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691680" y="2207072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</a:rPr>
                  <a:t>k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altLang="en-US" sz="2400" dirty="0">
                    <a:solidFill>
                      <a:schemeClr val="tx1"/>
                    </a:solidFill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  <a:r>
                  <a:rPr lang="en-US" altLang="en-US" sz="2400" dirty="0">
                    <a:solidFill>
                      <a:schemeClr val="tx1"/>
                    </a:solidFill>
                    <a:latin typeface="Apple Chancery" panose="03020702040506060504" pitchFamily="66" charset="-79"/>
                    <a:ea typeface="Brush Script MT" panose="03060802040406070304" pitchFamily="66" charset="-122"/>
                    <a:cs typeface="Apple Chancery" panose="03020702040506060504" pitchFamily="66" charset="-79"/>
                  </a:rPr>
                  <a:t>K</a:t>
                </a:r>
              </a:p>
            </p:txBody>
          </p:sp>
        </mc:Choice>
        <mc:Fallback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CAA6D5C7-C382-5000-3AF0-038A09A50B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207072"/>
                <a:ext cx="2196244" cy="386925"/>
              </a:xfrm>
              <a:prstGeom prst="rect">
                <a:avLst/>
              </a:prstGeom>
              <a:blipFill>
                <a:blip r:embed="rId7"/>
                <a:stretch>
                  <a:fillRect l="-4598" t="-21875" b="-4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63">
                <a:extLst>
                  <a:ext uri="{FF2B5EF4-FFF2-40B4-BE49-F238E27FC236}">
                    <a16:creationId xmlns:a16="http://schemas.microsoft.com/office/drawing/2014/main" id="{EFE89AF5-1DA7-ADA9-665C-D57E079AB73B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544108" y="2166229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dirty="0"/>
                  <a:t>k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 ←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merican Typewriter" charset="0"/>
                        <a:ea typeface="American Typewriter" charset="0"/>
                        <a:cs typeface="American Typewriter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pple Chancery" panose="03020702040506060504" pitchFamily="66" charset="-79"/>
                        <a:ea typeface="Brush Script MT" panose="03060802040406070304" pitchFamily="66" charset="-122"/>
                        <a:cs typeface="Apple Chancery" panose="03020702040506060504" pitchFamily="66" charset="-79"/>
                      </a:rPr>
                      <m:t>K</m:t>
                    </m:r>
                  </m:oMath>
                </a14:m>
                <a:endParaRPr lang="en-US" altLang="en-US" sz="2400" dirty="0">
                  <a:latin typeface="Apple Chancery" panose="03020702040506060504" pitchFamily="66" charset="-79"/>
                  <a:ea typeface="Brush Script MT" panose="03060802040406070304" pitchFamily="66" charset="-122"/>
                  <a:cs typeface="Apple Chancery" panose="03020702040506060504" pitchFamily="66" charset="-79"/>
                </a:endParaRPr>
              </a:p>
            </p:txBody>
          </p:sp>
        </mc:Choice>
        <mc:Fallback>
          <p:sp>
            <p:nvSpPr>
              <p:cNvPr id="14" name="Rectangle 63">
                <a:extLst>
                  <a:ext uri="{FF2B5EF4-FFF2-40B4-BE49-F238E27FC236}">
                    <a16:creationId xmlns:a16="http://schemas.microsoft.com/office/drawing/2014/main" id="{EFE89AF5-1DA7-ADA9-665C-D57E079AB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108" y="2166229"/>
                <a:ext cx="2196244" cy="386925"/>
              </a:xfrm>
              <a:prstGeom prst="rect">
                <a:avLst/>
              </a:prstGeom>
              <a:blipFill>
                <a:blip r:embed="rId8"/>
                <a:stretch>
                  <a:fillRect l="-4023" t="-25000" b="-3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CE6786-B5D4-D22B-5270-3D509D5153DE}"/>
                  </a:ext>
                </a:extLst>
              </p:cNvPr>
              <p:cNvSpPr txBox="1"/>
              <p:nvPr/>
            </p:nvSpPr>
            <p:spPr>
              <a:xfrm>
                <a:off x="4283968" y="2207072"/>
                <a:ext cx="530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CE6786-B5D4-D22B-5270-3D509D5153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207072"/>
                <a:ext cx="53091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7F04DD8E-6A38-0D20-2AEA-0C578A6D35B2}"/>
              </a:ext>
            </a:extLst>
          </p:cNvPr>
          <p:cNvSpPr txBox="1"/>
          <p:nvPr/>
        </p:nvSpPr>
        <p:spPr>
          <a:xfrm>
            <a:off x="6824586" y="6392581"/>
            <a:ext cx="1697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What is </a:t>
            </a:r>
            <a:r>
              <a:rPr lang="en-US" sz="2000" dirty="0">
                <a:solidFill>
                  <a:schemeClr val="accent2"/>
                </a:solidFill>
              </a:rPr>
              <a:t>small?</a:t>
            </a:r>
          </a:p>
        </p:txBody>
      </p:sp>
    </p:spTree>
    <p:extLst>
      <p:ext uri="{BB962C8B-B14F-4D97-AF65-F5344CB8AC3E}">
        <p14:creationId xmlns:p14="http://schemas.microsoft.com/office/powerpoint/2010/main" val="1042712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New Notion: Negligible Functions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" name="Rectangle 63">
            <a:extLst>
              <a:ext uri="{FF2B5EF4-FFF2-40B4-BE49-F238E27FC236}">
                <a16:creationId xmlns:a16="http://schemas.microsoft.com/office/drawing/2014/main" id="{35E6B2F9-84B3-8D48-947F-78B29B37A288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1124744"/>
            <a:ext cx="9217024" cy="12241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Functions that grow slower than 1/p(n) for any polynomial p. 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63">
                <a:extLst>
                  <a:ext uri="{FF2B5EF4-FFF2-40B4-BE49-F238E27FC236}">
                    <a16:creationId xmlns:a16="http://schemas.microsoft.com/office/drawing/2014/main" id="{B9582A27-22D8-5748-B16B-150096468CD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259632" y="2276872"/>
                <a:ext cx="6912768" cy="2548172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Definition: A function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ℕ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ℝ</m:t>
                    </m:r>
                  </m:oMath>
                </a14:m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is </a:t>
                </a:r>
                <a:r>
                  <a:rPr lang="en-US" alt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negligible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if 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for every polynomial function p,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for all sufficiently large n:</a:t>
                </a:r>
              </a:p>
              <a:p>
                <a:pPr algn="l"/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</a:t>
                </a:r>
              </a:p>
              <a:p>
                <a:pPr algn="l"/>
                <a:r>
                  <a:rPr 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(n) &lt; 1/p(n)</a:t>
                </a:r>
                <a:endParaRPr lang="en-US" altLang="en-US" sz="2400" b="1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Rectangle 63">
                <a:extLst>
                  <a:ext uri="{FF2B5EF4-FFF2-40B4-BE49-F238E27FC236}">
                    <a16:creationId xmlns:a16="http://schemas.microsoft.com/office/drawing/2014/main" id="{B9582A27-22D8-5748-B16B-150096468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276872"/>
                <a:ext cx="6912768" cy="2548172"/>
              </a:xfrm>
              <a:prstGeom prst="rect">
                <a:avLst/>
              </a:prstGeom>
              <a:blipFill>
                <a:blip r:embed="rId3"/>
                <a:stretch>
                  <a:fillRect l="-1280" b="-495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63">
                <a:extLst>
                  <a:ext uri="{FF2B5EF4-FFF2-40B4-BE49-F238E27FC236}">
                    <a16:creationId xmlns:a16="http://schemas.microsoft.com/office/drawing/2014/main" id="{D47BE6BD-A78D-0146-AF78-045CC864F172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2195736" y="3168860"/>
                <a:ext cx="3960440" cy="8289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there exists 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  <a:r>
                  <a:rPr lang="en-US" altLang="en-US" sz="2400" dirty="0" err="1">
                    <a:latin typeface="American Typewriter" charset="0"/>
                    <a:ea typeface="American Typewriter" charset="0"/>
                    <a:cs typeface="American Typewriter" charset="0"/>
                  </a:rPr>
                  <a:t>s.t.</a:t>
                </a:r>
                <a:b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</a:br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63">
                <a:extLst>
                  <a:ext uri="{FF2B5EF4-FFF2-40B4-BE49-F238E27FC236}">
                    <a16:creationId xmlns:a16="http://schemas.microsoft.com/office/drawing/2014/main" id="{D47BE6BD-A78D-0146-AF78-045CC864F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168860"/>
                <a:ext cx="3960440" cy="828944"/>
              </a:xfrm>
              <a:prstGeom prst="rect">
                <a:avLst/>
              </a:prstGeom>
              <a:blipFill>
                <a:blip r:embed="rId4"/>
                <a:stretch>
                  <a:fillRect l="-2236" t="-6061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63">
            <a:extLst>
              <a:ext uri="{FF2B5EF4-FFF2-40B4-BE49-F238E27FC236}">
                <a16:creationId xmlns:a16="http://schemas.microsoft.com/office/drawing/2014/main" id="{26E4D5B7-3F6C-734C-98D6-5E2E30F3A4D8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5338772"/>
            <a:ext cx="8892480" cy="12241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u="sng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Key property: 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Events that occur with negligible probability look </a:t>
            </a: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to poly-time algorithms 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like they </a:t>
            </a: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never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 occur. 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8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New Notion: Negligible Functions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" name="Rectangle 63">
            <a:extLst>
              <a:ext uri="{FF2B5EF4-FFF2-40B4-BE49-F238E27FC236}">
                <a16:creationId xmlns:a16="http://schemas.microsoft.com/office/drawing/2014/main" id="{35E6B2F9-84B3-8D48-947F-78B29B37A288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1124744"/>
            <a:ext cx="9217024" cy="12241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Functions that grow slower than 1/p(n) for any polynomial p. 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63">
                <a:extLst>
                  <a:ext uri="{FF2B5EF4-FFF2-40B4-BE49-F238E27FC236}">
                    <a16:creationId xmlns:a16="http://schemas.microsoft.com/office/drawing/2014/main" id="{B9582A27-22D8-5748-B16B-150096468CD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259632" y="2276872"/>
                <a:ext cx="6912768" cy="2548172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Definition: A function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ℕ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ℝ</m:t>
                    </m:r>
                  </m:oMath>
                </a14:m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is </a:t>
                </a:r>
                <a:r>
                  <a:rPr lang="en-US" alt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negligible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if 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for every polynomial function p,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for all sufficiently large n:</a:t>
                </a:r>
              </a:p>
              <a:p>
                <a:pPr algn="l"/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</a:t>
                </a:r>
              </a:p>
              <a:p>
                <a:pPr algn="l"/>
                <a:r>
                  <a:rPr 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(n) &lt; 1/p(n)</a:t>
                </a:r>
                <a:endParaRPr lang="en-US" altLang="en-US" sz="2400" b="1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Rectangle 63">
                <a:extLst>
                  <a:ext uri="{FF2B5EF4-FFF2-40B4-BE49-F238E27FC236}">
                    <a16:creationId xmlns:a16="http://schemas.microsoft.com/office/drawing/2014/main" id="{B9582A27-22D8-5748-B16B-150096468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276872"/>
                <a:ext cx="6912768" cy="2548172"/>
              </a:xfrm>
              <a:prstGeom prst="rect">
                <a:avLst/>
              </a:prstGeom>
              <a:blipFill>
                <a:blip r:embed="rId3"/>
                <a:stretch>
                  <a:fillRect l="-1280" b="-495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63">
                <a:extLst>
                  <a:ext uri="{FF2B5EF4-FFF2-40B4-BE49-F238E27FC236}">
                    <a16:creationId xmlns:a16="http://schemas.microsoft.com/office/drawing/2014/main" id="{D47BE6BD-A78D-0146-AF78-045CC864F172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2195736" y="3168860"/>
                <a:ext cx="3960440" cy="8289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there exists 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  <a:r>
                  <a:rPr lang="en-US" altLang="en-US" sz="2400" dirty="0" err="1">
                    <a:latin typeface="American Typewriter" charset="0"/>
                    <a:ea typeface="American Typewriter" charset="0"/>
                    <a:cs typeface="American Typewriter" charset="0"/>
                  </a:rPr>
                  <a:t>s.t.</a:t>
                </a:r>
                <a:b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</a:br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63">
                <a:extLst>
                  <a:ext uri="{FF2B5EF4-FFF2-40B4-BE49-F238E27FC236}">
                    <a16:creationId xmlns:a16="http://schemas.microsoft.com/office/drawing/2014/main" id="{D47BE6BD-A78D-0146-AF78-045CC864F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168860"/>
                <a:ext cx="3960440" cy="828944"/>
              </a:xfrm>
              <a:prstGeom prst="rect">
                <a:avLst/>
              </a:prstGeom>
              <a:blipFill>
                <a:blip r:embed="rId4"/>
                <a:stretch>
                  <a:fillRect l="-2236" t="-6061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63">
                <a:extLst>
                  <a:ext uri="{FF2B5EF4-FFF2-40B4-BE49-F238E27FC236}">
                    <a16:creationId xmlns:a16="http://schemas.microsoft.com/office/drawing/2014/main" id="{26E4D5B7-3F6C-734C-98D6-5E2E30F3A4D8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61764" y="5157192"/>
                <a:ext cx="8892480" cy="1224136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Question:  Let</a:t>
                </a:r>
                <a:r>
                  <a:rPr 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  <m:t>𝒏</m:t>
                        </m:r>
                      </m:e>
                    </m:d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/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</m:sup>
                    </m:sSup>
                  </m:oMath>
                </a14:m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if n is prime and </a:t>
                </a:r>
                <a:b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	  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  <m:t>𝒏</m:t>
                        </m:r>
                      </m:e>
                    </m:d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𝟏</m:t>
                    </m:r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/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otherwise. Is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negligible?  </a:t>
                </a:r>
                <a:r>
                  <a:rPr lang="en-US" altLang="en-US" sz="2400" b="1" u="sng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</a:t>
                </a:r>
                <a:endParaRPr lang="en-US" altLang="en-US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Rectangle 63">
                <a:extLst>
                  <a:ext uri="{FF2B5EF4-FFF2-40B4-BE49-F238E27FC236}">
                    <a16:creationId xmlns:a16="http://schemas.microsoft.com/office/drawing/2014/main" id="{26E4D5B7-3F6C-734C-98D6-5E2E30F3A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4" y="5157192"/>
                <a:ext cx="8892480" cy="1224136"/>
              </a:xfrm>
              <a:prstGeom prst="rect">
                <a:avLst/>
              </a:prstGeom>
              <a:blipFill>
                <a:blip r:embed="rId5"/>
                <a:stretch>
                  <a:fillRect l="-9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807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New Notion: Negligible Functions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" name="Rectangle 63">
            <a:extLst>
              <a:ext uri="{FF2B5EF4-FFF2-40B4-BE49-F238E27FC236}">
                <a16:creationId xmlns:a16="http://schemas.microsoft.com/office/drawing/2014/main" id="{35E6B2F9-84B3-8D48-947F-78B29B37A288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1124744"/>
            <a:ext cx="9217024" cy="12241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Functions that grow slower than 1/p(n) for any polynomial p. 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63">
                <a:extLst>
                  <a:ext uri="{FF2B5EF4-FFF2-40B4-BE49-F238E27FC236}">
                    <a16:creationId xmlns:a16="http://schemas.microsoft.com/office/drawing/2014/main" id="{B9582A27-22D8-5748-B16B-150096468CD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259632" y="2276872"/>
                <a:ext cx="6912768" cy="2548172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Definition: A function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ℕ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ℝ</m:t>
                    </m:r>
                  </m:oMath>
                </a14:m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is </a:t>
                </a:r>
                <a:r>
                  <a:rPr lang="en-US" alt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negligible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if 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for every polynomial function p,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for all sufficiently large n:</a:t>
                </a:r>
              </a:p>
              <a:p>
                <a:pPr algn="l"/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</a:t>
                </a:r>
                <a:b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</a:t>
                </a:r>
              </a:p>
              <a:p>
                <a:pPr algn="l"/>
                <a:r>
                  <a:rPr 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(n) &lt; 1/p(n)</a:t>
                </a:r>
                <a:endParaRPr lang="en-US" altLang="en-US" sz="2400" b="1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Rectangle 63">
                <a:extLst>
                  <a:ext uri="{FF2B5EF4-FFF2-40B4-BE49-F238E27FC236}">
                    <a16:creationId xmlns:a16="http://schemas.microsoft.com/office/drawing/2014/main" id="{B9582A27-22D8-5748-B16B-150096468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276872"/>
                <a:ext cx="6912768" cy="2548172"/>
              </a:xfrm>
              <a:prstGeom prst="rect">
                <a:avLst/>
              </a:prstGeom>
              <a:blipFill>
                <a:blip r:embed="rId3"/>
                <a:stretch>
                  <a:fillRect l="-1280" b="-495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63">
                <a:extLst>
                  <a:ext uri="{FF2B5EF4-FFF2-40B4-BE49-F238E27FC236}">
                    <a16:creationId xmlns:a16="http://schemas.microsoft.com/office/drawing/2014/main" id="{D47BE6BD-A78D-0146-AF78-045CC864F172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2195736" y="3168860"/>
                <a:ext cx="3960440" cy="8289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there exists 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  <a:r>
                  <a:rPr lang="en-US" altLang="en-US" sz="2400" dirty="0" err="1">
                    <a:latin typeface="American Typewriter" charset="0"/>
                    <a:ea typeface="American Typewriter" charset="0"/>
                    <a:cs typeface="American Typewriter" charset="0"/>
                  </a:rPr>
                  <a:t>s.t.</a:t>
                </a:r>
                <a:b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</a:br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en-US" sz="2400" dirty="0"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63">
                <a:extLst>
                  <a:ext uri="{FF2B5EF4-FFF2-40B4-BE49-F238E27FC236}">
                    <a16:creationId xmlns:a16="http://schemas.microsoft.com/office/drawing/2014/main" id="{D47BE6BD-A78D-0146-AF78-045CC864F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168860"/>
                <a:ext cx="3960440" cy="828944"/>
              </a:xfrm>
              <a:prstGeom prst="rect">
                <a:avLst/>
              </a:prstGeom>
              <a:blipFill>
                <a:blip r:embed="rId4"/>
                <a:stretch>
                  <a:fillRect l="-2236" t="-6061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63">
                <a:extLst>
                  <a:ext uri="{FF2B5EF4-FFF2-40B4-BE49-F238E27FC236}">
                    <a16:creationId xmlns:a16="http://schemas.microsoft.com/office/drawing/2014/main" id="{26E4D5B7-3F6C-734C-98D6-5E2E30F3A4D8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61764" y="5157192"/>
                <a:ext cx="8892480" cy="1224136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Question:   Let</a:t>
                </a:r>
                <a:r>
                  <a:rPr 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  <m:t>𝒏</m:t>
                        </m:r>
                      </m:e>
                    </m:d>
                  </m:oMath>
                </a14:m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be a negligible function and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𝐪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  <m:t>𝒏</m:t>
                        </m:r>
                      </m:e>
                    </m:d>
                  </m:oMath>
                </a14:m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a polynomial function. Is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merican Typewriter" charset="0"/>
                          </a:rPr>
                          <m:t>𝒏</m:t>
                        </m:r>
                      </m:e>
                    </m:d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𝒒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𝒏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)</m:t>
                    </m:r>
                  </m:oMath>
                </a14:m>
                <a:r>
                  <a:rPr lang="en-US" altLang="en-US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a negligible function?  </a:t>
                </a:r>
                <a:r>
                  <a:rPr lang="en-US" altLang="en-US" sz="2400" b="1" u="sng" dirty="0">
                    <a:solidFill>
                      <a:srgbClr val="C0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</a:t>
                </a:r>
                <a:endParaRPr lang="en-US" altLang="en-US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Rectangle 63">
                <a:extLst>
                  <a:ext uri="{FF2B5EF4-FFF2-40B4-BE49-F238E27FC236}">
                    <a16:creationId xmlns:a16="http://schemas.microsoft.com/office/drawing/2014/main" id="{26E4D5B7-3F6C-734C-98D6-5E2E30F3A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64" y="5157192"/>
                <a:ext cx="8892480" cy="1224136"/>
              </a:xfrm>
              <a:prstGeom prst="rect">
                <a:avLst/>
              </a:prstGeom>
              <a:blipFill>
                <a:blip r:embed="rId5"/>
                <a:stretch>
                  <a:fillRect l="-9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74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9DA77-8077-9BC4-CF80-69ECD42BC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>
            <a:extLst>
              <a:ext uri="{FF2B5EF4-FFF2-40B4-BE49-F238E27FC236}">
                <a16:creationId xmlns:a16="http://schemas.microsoft.com/office/drawing/2014/main" id="{48C908BD-F241-B04E-4C31-0A740AFB1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3416" y="338555"/>
            <a:ext cx="9469952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Computational Indistinguishability (take 2)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A6C087-D9B8-F002-3DBC-B1F5C2F145AE}"/>
              </a:ext>
            </a:extLst>
          </p:cNvPr>
          <p:cNvSpPr/>
          <p:nvPr/>
        </p:nvSpPr>
        <p:spPr>
          <a:xfrm>
            <a:off x="179512" y="4085741"/>
            <a:ext cx="8640960" cy="1973308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0D28987-AAE1-96F4-D57B-BDFDC0293868}"/>
              </a:ext>
            </a:extLst>
          </p:cNvPr>
          <p:cNvSpPr/>
          <p:nvPr/>
        </p:nvSpPr>
        <p:spPr>
          <a:xfrm>
            <a:off x="1331640" y="155679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85D687D-43AB-A30C-D397-665FDEFA11FF}"/>
              </a:ext>
            </a:extLst>
          </p:cNvPr>
          <p:cNvSpPr/>
          <p:nvPr/>
        </p:nvSpPr>
        <p:spPr>
          <a:xfrm>
            <a:off x="5220072" y="155679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63">
            <a:extLst>
              <a:ext uri="{FF2B5EF4-FFF2-40B4-BE49-F238E27FC236}">
                <a16:creationId xmlns:a16="http://schemas.microsoft.com/office/drawing/2014/main" id="{5121C7A5-0511-C7C3-C344-DAC3A9E7E292}"/>
              </a:ext>
            </a:extLst>
          </p:cNvPr>
          <p:cNvSpPr txBox="1">
            <a:spLocks noChangeArrowheads="1"/>
          </p:cNvSpPr>
          <p:nvPr/>
        </p:nvSpPr>
        <p:spPr>
          <a:xfrm>
            <a:off x="1619672" y="163315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0000FF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0:</a:t>
            </a:r>
          </a:p>
        </p:txBody>
      </p:sp>
      <p:sp>
        <p:nvSpPr>
          <p:cNvPr id="7" name="Rectangle 63">
            <a:extLst>
              <a:ext uri="{FF2B5EF4-FFF2-40B4-BE49-F238E27FC236}">
                <a16:creationId xmlns:a16="http://schemas.microsoft.com/office/drawing/2014/main" id="{A4983030-AEF0-2D9D-6DEE-19F556FBF3F4}"/>
              </a:ext>
            </a:extLst>
          </p:cNvPr>
          <p:cNvSpPr txBox="1">
            <a:spLocks noChangeArrowheads="1"/>
          </p:cNvSpPr>
          <p:nvPr/>
        </p:nvSpPr>
        <p:spPr>
          <a:xfrm>
            <a:off x="5508104" y="163958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FF0000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1: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63">
                <a:extLst>
                  <a:ext uri="{FF2B5EF4-FFF2-40B4-BE49-F238E27FC236}">
                    <a16:creationId xmlns:a16="http://schemas.microsoft.com/office/drawing/2014/main" id="{D725EE50-81F9-6375-69A4-7F90AF469A1F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529662" y="2711128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>
          <p:sp>
            <p:nvSpPr>
              <p:cNvPr id="8" name="Rectangle 63">
                <a:extLst>
                  <a:ext uri="{FF2B5EF4-FFF2-40B4-BE49-F238E27FC236}">
                    <a16:creationId xmlns:a16="http://schemas.microsoft.com/office/drawing/2014/main" id="{D725EE50-81F9-6375-69A4-7F90AF469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662" y="2711128"/>
                <a:ext cx="2196244" cy="386925"/>
              </a:xfrm>
              <a:prstGeom prst="rect">
                <a:avLst/>
              </a:prstGeom>
              <a:blipFill>
                <a:blip r:embed="rId3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63">
                <a:extLst>
                  <a:ext uri="{FF2B5EF4-FFF2-40B4-BE49-F238E27FC236}">
                    <a16:creationId xmlns:a16="http://schemas.microsoft.com/office/drawing/2014/main" id="{67C4E7D7-4643-2B58-7285-61B5FA08C076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400092" y="2670285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>
          <p:sp>
            <p:nvSpPr>
              <p:cNvPr id="9" name="Rectangle 63">
                <a:extLst>
                  <a:ext uri="{FF2B5EF4-FFF2-40B4-BE49-F238E27FC236}">
                    <a16:creationId xmlns:a16="http://schemas.microsoft.com/office/drawing/2014/main" id="{67C4E7D7-4643-2B58-7285-61B5FA08C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92" y="2670285"/>
                <a:ext cx="2196244" cy="386925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9" descr="MCj04359310000[1]">
            <a:extLst>
              <a:ext uri="{FF2B5EF4-FFF2-40B4-BE49-F238E27FC236}">
                <a16:creationId xmlns:a16="http://schemas.microsoft.com/office/drawing/2014/main" id="{DA272F67-EC4F-F269-29F1-553B138F4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42069"/>
            <a:ext cx="938752" cy="74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3">
            <a:extLst>
              <a:ext uri="{FF2B5EF4-FFF2-40B4-BE49-F238E27FC236}">
                <a16:creationId xmlns:a16="http://schemas.microsoft.com/office/drawing/2014/main" id="{8375552A-839E-2F00-659E-6D3D437D40C6}"/>
              </a:ext>
            </a:extLst>
          </p:cNvPr>
          <p:cNvSpPr txBox="1">
            <a:spLocks noChangeArrowheads="1"/>
          </p:cNvSpPr>
          <p:nvPr/>
        </p:nvSpPr>
        <p:spPr>
          <a:xfrm>
            <a:off x="1253752" y="3242069"/>
            <a:ext cx="7566720" cy="9651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a distinguisher.</a:t>
            </a:r>
            <a:endParaRPr lang="en-US" altLang="en-US" sz="2400" dirty="0">
              <a:solidFill>
                <a:schemeClr val="tx1"/>
              </a:solidFill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63">
                <a:extLst>
                  <a:ext uri="{FF2B5EF4-FFF2-40B4-BE49-F238E27FC236}">
                    <a16:creationId xmlns:a16="http://schemas.microsoft.com/office/drawing/2014/main" id="{56E0926C-20CC-488C-A5C3-A8C280A491D4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79512" y="4231828"/>
                <a:ext cx="8776048" cy="1827221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For all </a:t>
                </a:r>
                <a:r>
                  <a:rPr lang="en-US" altLang="en-US" sz="4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p.p.t</a:t>
                </a:r>
                <a:r>
                  <a:rPr lang="en-US" altLang="en-US" sz="4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.</a:t>
                </a:r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EVE, </a:t>
                </a:r>
                <a:r>
                  <a:rPr lang="en-US" alt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there is a negligible function </a:t>
                </a:r>
                <a14:m>
                  <m:oMath xmlns:m="http://schemas.openxmlformats.org/officeDocument/2006/math">
                    <m:r>
                      <a:rPr lang="en-US" alt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</a:t>
                </a:r>
                <a:br>
                  <a:rPr lang="en-US" alt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s</a:t>
                </a:r>
                <a:r>
                  <a:rPr lang="en-US" altLang="en-US" sz="2400" b="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.t.</a:t>
                </a:r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sSub>
                      <m:sSub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algn="l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funcPr>
                        <m:fName>
                          <m: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𝑘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←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dirty="0">
                                  <a:latin typeface="Calibri" panose="020F0502020204030204" pitchFamily="34" charset="0"/>
                                  <a:ea typeface="American Typewriter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dirty="0">
                                  <a:latin typeface="Calibri" panose="020F0502020204030204" pitchFamily="34" charset="0"/>
                                  <a:ea typeface="Brush Script MT" panose="03060802040406070304" pitchFamily="66" charset="-122"/>
                                  <a:cs typeface="Calibri" panose="020F0502020204030204" pitchFamily="34" charset="0"/>
                                </a:rPr>
                                <m:t>K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;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𝑐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𝑘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,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𝑚</m:t>
                                  </m:r>
                                  <m:r>
                                    <a:rPr lang="en-US" altLang="en-US" sz="2400" i="1" baseline="-25000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altLang="en-US" sz="2400" i="1" dirty="0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𝐸𝑉𝐸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𝑐</m:t>
                                  </m:r>
                                </m:e>
                              </m:d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=1</m:t>
                              </m:r>
                            </m:e>
                          </m:d>
                        </m:e>
                      </m:func>
                      <m:r>
                        <a:rPr lang="en-US" altLang="en-US" sz="2400" i="1"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 −</m:t>
                      </m:r>
                    </m:oMath>
                  </m:oMathPara>
                </a14:m>
                <a:endParaRPr lang="en-US" altLang="en-US" sz="2400" i="1" dirty="0">
                  <a:latin typeface="Cambria Math" panose="02040503050406030204" pitchFamily="18" charset="0"/>
                  <a:ea typeface="American Typewriter" charset="0"/>
                  <a:cs typeface="American Typewriter" charset="0"/>
                </a:endParaRPr>
              </a:p>
              <a:p>
                <a:pPr algn="l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en-US" sz="2400" i="1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funcPr>
                        <m:fName>
                          <m:r>
                            <a:rPr lang="en-US" altLang="en-US" sz="2400" i="1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. </m:t>
                          </m:r>
                          <m: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             </m:t>
                          </m:r>
                          <m:r>
                            <m:rPr>
                              <m:sty m:val="p"/>
                            </m:rP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𝑘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←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dirty="0">
                                  <a:latin typeface="Calibri" panose="020F0502020204030204" pitchFamily="34" charset="0"/>
                                  <a:ea typeface="American Typewriter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dirty="0">
                                  <a:latin typeface="Calibri" panose="020F0502020204030204" pitchFamily="34" charset="0"/>
                                  <a:ea typeface="Brush Script MT" panose="03060802040406070304" pitchFamily="66" charset="-122"/>
                                  <a:cs typeface="Calibri" panose="020F0502020204030204" pitchFamily="34" charset="0"/>
                                </a:rPr>
                                <m:t>K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;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𝑐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𝑘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,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𝑚</m:t>
                                  </m:r>
                                  <m:r>
                                    <a:rPr lang="en-US" altLang="en-US" sz="2400" i="1" baseline="-25000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altLang="en-US" sz="2400" i="1" dirty="0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𝐸𝑉𝐸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𝑐</m:t>
                                  </m:r>
                                </m:e>
                              </m:d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1</m:t>
                              </m:r>
                            </m:e>
                          </m:d>
                        </m:e>
                      </m:func>
                      <m:r>
                        <a:rPr lang="en-US" altLang="en-US" sz="2400" i="1"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|&lt;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𝜇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(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𝑛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)</m:t>
                      </m:r>
                    </m:oMath>
                  </m:oMathPara>
                </a14:m>
                <a:b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		</a:t>
                </a:r>
                <a:endParaRPr lang="en-US" altLang="en-US" sz="2400" dirty="0">
                  <a:solidFill>
                    <a:schemeClr val="tx1"/>
                  </a:solidFill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Rectangle 63">
                <a:extLst>
                  <a:ext uri="{FF2B5EF4-FFF2-40B4-BE49-F238E27FC236}">
                    <a16:creationId xmlns:a16="http://schemas.microsoft.com/office/drawing/2014/main" id="{56E0926C-20CC-488C-A5C3-A8C280A491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231828"/>
                <a:ext cx="8776048" cy="1827221"/>
              </a:xfrm>
              <a:prstGeom prst="rect">
                <a:avLst/>
              </a:prstGeom>
              <a:blipFill>
                <a:blip r:embed="rId6"/>
                <a:stretch>
                  <a:fillRect l="-1010" t="-1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5ED6508F-301A-7B6C-6352-1FB3356ED234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691680" y="2207072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</a:rPr>
                  <a:t>k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altLang="en-US" sz="2400" dirty="0">
                    <a:solidFill>
                      <a:schemeClr val="tx1"/>
                    </a:solidFill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  <a:r>
                  <a:rPr lang="en-US" altLang="en-US" sz="2400" dirty="0">
                    <a:solidFill>
                      <a:schemeClr val="tx1"/>
                    </a:solidFill>
                    <a:latin typeface="Apple Chancery" panose="03020702040506060504" pitchFamily="66" charset="-79"/>
                    <a:ea typeface="Brush Script MT" panose="03060802040406070304" pitchFamily="66" charset="-122"/>
                    <a:cs typeface="Apple Chancery" panose="03020702040506060504" pitchFamily="66" charset="-79"/>
                  </a:rPr>
                  <a:t>K</a:t>
                </a:r>
              </a:p>
            </p:txBody>
          </p:sp>
        </mc:Choice>
        <mc:Fallback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5ED6508F-301A-7B6C-6352-1FB3356ED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207072"/>
                <a:ext cx="2196244" cy="386925"/>
              </a:xfrm>
              <a:prstGeom prst="rect">
                <a:avLst/>
              </a:prstGeom>
              <a:blipFill>
                <a:blip r:embed="rId7"/>
                <a:stretch>
                  <a:fillRect l="-4598" t="-21875" b="-4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63">
                <a:extLst>
                  <a:ext uri="{FF2B5EF4-FFF2-40B4-BE49-F238E27FC236}">
                    <a16:creationId xmlns:a16="http://schemas.microsoft.com/office/drawing/2014/main" id="{FF047ECB-2B54-FAA9-1C64-EDDFDC9FC0B3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544108" y="2166229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dirty="0"/>
                  <a:t>k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 ←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merican Typewriter" charset="0"/>
                        <a:ea typeface="American Typewriter" charset="0"/>
                        <a:cs typeface="American Typewriter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pple Chancery" panose="03020702040506060504" pitchFamily="66" charset="-79"/>
                        <a:ea typeface="Brush Script MT" panose="03060802040406070304" pitchFamily="66" charset="-122"/>
                        <a:cs typeface="Apple Chancery" panose="03020702040506060504" pitchFamily="66" charset="-79"/>
                      </a:rPr>
                      <m:t>K</m:t>
                    </m:r>
                  </m:oMath>
                </a14:m>
                <a:endParaRPr lang="en-US" altLang="en-US" sz="2400" dirty="0">
                  <a:latin typeface="Apple Chancery" panose="03020702040506060504" pitchFamily="66" charset="-79"/>
                  <a:ea typeface="Brush Script MT" panose="03060802040406070304" pitchFamily="66" charset="-122"/>
                  <a:cs typeface="Apple Chancery" panose="03020702040506060504" pitchFamily="66" charset="-79"/>
                </a:endParaRPr>
              </a:p>
            </p:txBody>
          </p:sp>
        </mc:Choice>
        <mc:Fallback>
          <p:sp>
            <p:nvSpPr>
              <p:cNvPr id="14" name="Rectangle 63">
                <a:extLst>
                  <a:ext uri="{FF2B5EF4-FFF2-40B4-BE49-F238E27FC236}">
                    <a16:creationId xmlns:a16="http://schemas.microsoft.com/office/drawing/2014/main" id="{FF047ECB-2B54-FAA9-1C64-EDDFDC9FC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108" y="2166229"/>
                <a:ext cx="2196244" cy="386925"/>
              </a:xfrm>
              <a:prstGeom prst="rect">
                <a:avLst/>
              </a:prstGeom>
              <a:blipFill>
                <a:blip r:embed="rId8"/>
                <a:stretch>
                  <a:fillRect l="-4023" t="-25000" b="-3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FA821D8-E26F-B7B4-1EC9-288168FFDAFD}"/>
                  </a:ext>
                </a:extLst>
              </p:cNvPr>
              <p:cNvSpPr txBox="1"/>
              <p:nvPr/>
            </p:nvSpPr>
            <p:spPr>
              <a:xfrm>
                <a:off x="4283968" y="2207072"/>
                <a:ext cx="530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FA821D8-E26F-B7B4-1EC9-288168FFD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207072"/>
                <a:ext cx="53091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249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The Message Space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3">
                <a:extLst>
                  <a:ext uri="{FF2B5EF4-FFF2-40B4-BE49-F238E27FC236}">
                    <a16:creationId xmlns:a16="http://schemas.microsoft.com/office/drawing/2014/main" id="{9C35BFBE-D619-DD4B-942D-4EC61F7A326E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251520" y="1484784"/>
                <a:ext cx="8892480" cy="3240360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en-US" altLang="en-US" sz="2400" b="1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One thing we didn’t discuss: 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The messages come from a message Space M: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So far (implicit) messages were all of same length |m</a:t>
                </a:r>
                <a:r>
                  <a:rPr lang="en-US" altLang="en-US" sz="2400" baseline="-250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0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|=|m</a:t>
                </a:r>
                <a:r>
                  <a:rPr lang="en-US" altLang="en-US" sz="2400" baseline="-250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1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| otherwise the cyphertext may leak which message it is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More generally, can think of M as any </a:t>
                </a:r>
                <a:r>
                  <a:rPr lang="en-US" altLang="en-US" sz="2400" dirty="0" err="1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p.p.t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algorithm </a:t>
                </a:r>
                <a:r>
                  <a:rPr lang="en-US" altLang="en-US" sz="2400" dirty="0" err="1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s.t.</a:t>
                </a:r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    m</a:t>
                </a:r>
                <a:r>
                  <a:rPr lang="en-US" altLang="en-US" sz="2400" baseline="-250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0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, m</a:t>
                </a:r>
                <a:r>
                  <a:rPr lang="en-US" altLang="en-US" sz="2400" baseline="-250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1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←</m:t>
                    </m:r>
                    <m:r>
                      <m:rPr>
                        <m:nor/>
                      </m:rPr>
                      <a:rPr lang="en-US" altLang="en-US" sz="2400" dirty="0">
                        <a:latin typeface="Calibri" panose="020F0502020204030204" pitchFamily="34" charset="0"/>
                        <a:ea typeface="American Typewriter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400" b="0" i="0" dirty="0" smtClean="0">
                        <a:latin typeface="Cambria Math" panose="02040503050406030204" pitchFamily="18" charset="0"/>
                        <a:ea typeface="Brush Script MT" panose="03060802040406070304" pitchFamily="66" charset="-122"/>
                        <a:cs typeface="Calibri" panose="020F0502020204030204" pitchFamily="34" charset="0"/>
                      </a:rPr>
                      <m:t>M</m:t>
                    </m:r>
                    <m:r>
                      <a:rPr lang="en-US" altLang="en-US" sz="2400" b="0" i="0" dirty="0" smtClean="0">
                        <a:latin typeface="Cambria Math" panose="02040503050406030204" pitchFamily="18" charset="0"/>
                        <a:ea typeface="Brush Script MT" panose="03060802040406070304" pitchFamily="66" charset="-122"/>
                        <a:cs typeface="Calibri" panose="020F0502020204030204" pitchFamily="34" charset="0"/>
                      </a:rPr>
                      <m:t>(1</m:t>
                    </m:r>
                    <m:r>
                      <m:rPr>
                        <m:sty m:val="p"/>
                      </m:rPr>
                      <a:rPr lang="en-US" altLang="en-US" sz="2400" b="0" i="0" baseline="30000" dirty="0" smtClean="0">
                        <a:latin typeface="Cambria Math" panose="02040503050406030204" pitchFamily="18" charset="0"/>
                        <a:ea typeface="Brush Script MT" panose="03060802040406070304" pitchFamily="66" charset="-122"/>
                        <a:cs typeface="Calibri" panose="020F0502020204030204" pitchFamily="34" charset="0"/>
                      </a:rPr>
                      <m:t>n</m:t>
                    </m:r>
                    <m:r>
                      <a:rPr lang="en-US" altLang="en-US" sz="2400" b="0" i="0" dirty="0" smtClean="0">
                        <a:latin typeface="Cambria Math" panose="02040503050406030204" pitchFamily="18" charset="0"/>
                        <a:ea typeface="Brush Script MT" panose="03060802040406070304" pitchFamily="66" charset="-122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endParaRPr lang="en-US" altLang="en-US" sz="1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:endParaRPr lang="en-US" altLang="en-US" sz="1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:endParaRPr lang="en-US" altLang="en-US" sz="1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:endParaRPr lang="en-US" altLang="en-US" sz="1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:endParaRPr lang="en-US" altLang="en-US" sz="1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:endParaRPr lang="en-US" altLang="en-US" sz="1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en-US" altLang="en-US" sz="1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\</a:t>
                </a:r>
              </a:p>
              <a:p>
                <a:pPr algn="l"/>
                <a:endParaRPr lang="en-US" altLang="en-US" sz="1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Rectangle 63">
                <a:extLst>
                  <a:ext uri="{FF2B5EF4-FFF2-40B4-BE49-F238E27FC236}">
                    <a16:creationId xmlns:a16="http://schemas.microsoft.com/office/drawing/2014/main" id="{9C35BFBE-D619-DD4B-942D-4EC61F7A3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84784"/>
                <a:ext cx="8892480" cy="3240360"/>
              </a:xfrm>
              <a:prstGeom prst="rect">
                <a:avLst/>
              </a:prstGeom>
              <a:blipFill>
                <a:blip r:embed="rId3"/>
                <a:stretch>
                  <a:fillRect l="-9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2E85011-C57E-95DF-0782-E0668650CC8C}"/>
              </a:ext>
            </a:extLst>
          </p:cNvPr>
          <p:cNvSpPr txBox="1"/>
          <p:nvPr/>
        </p:nvSpPr>
        <p:spPr>
          <a:xfrm>
            <a:off x="539552" y="5142383"/>
            <a:ext cx="7452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scheme should work regardless of the message space.</a:t>
            </a:r>
          </a:p>
        </p:txBody>
      </p:sp>
    </p:spTree>
    <p:extLst>
      <p:ext uri="{BB962C8B-B14F-4D97-AF65-F5344CB8AC3E}">
        <p14:creationId xmlns:p14="http://schemas.microsoft.com/office/powerpoint/2010/main" val="369575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50F9F-3EC6-1256-DB87-968D0222D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>
            <a:extLst>
              <a:ext uri="{FF2B5EF4-FFF2-40B4-BE49-F238E27FC236}">
                <a16:creationId xmlns:a16="http://schemas.microsoft.com/office/drawing/2014/main" id="{61853BEB-5E81-6848-2D99-389D38A58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3416" y="338555"/>
            <a:ext cx="9469952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Computational Indistinguishability (take 3)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0DDF08-3893-4DB3-3FB5-9E0A8B4A50EA}"/>
              </a:ext>
            </a:extLst>
          </p:cNvPr>
          <p:cNvSpPr/>
          <p:nvPr/>
        </p:nvSpPr>
        <p:spPr>
          <a:xfrm>
            <a:off x="179512" y="4581255"/>
            <a:ext cx="8640960" cy="1973308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C23BDAB-96E3-3EBF-1FB7-9EAC68531421}"/>
              </a:ext>
            </a:extLst>
          </p:cNvPr>
          <p:cNvSpPr/>
          <p:nvPr/>
        </p:nvSpPr>
        <p:spPr>
          <a:xfrm>
            <a:off x="1331640" y="155679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4753EDB-1BA2-5862-9575-44CF14C89393}"/>
              </a:ext>
            </a:extLst>
          </p:cNvPr>
          <p:cNvSpPr/>
          <p:nvPr/>
        </p:nvSpPr>
        <p:spPr>
          <a:xfrm>
            <a:off x="5220072" y="1556792"/>
            <a:ext cx="2592288" cy="1613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63">
            <a:extLst>
              <a:ext uri="{FF2B5EF4-FFF2-40B4-BE49-F238E27FC236}">
                <a16:creationId xmlns:a16="http://schemas.microsoft.com/office/drawing/2014/main" id="{9DFDC4B3-90C7-B4E1-CB14-8D3BBF850632}"/>
              </a:ext>
            </a:extLst>
          </p:cNvPr>
          <p:cNvSpPr txBox="1">
            <a:spLocks noChangeArrowheads="1"/>
          </p:cNvSpPr>
          <p:nvPr/>
        </p:nvSpPr>
        <p:spPr>
          <a:xfrm>
            <a:off x="1619672" y="163315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0000FF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0:</a:t>
            </a:r>
          </a:p>
        </p:txBody>
      </p:sp>
      <p:sp>
        <p:nvSpPr>
          <p:cNvPr id="7" name="Rectangle 63">
            <a:extLst>
              <a:ext uri="{FF2B5EF4-FFF2-40B4-BE49-F238E27FC236}">
                <a16:creationId xmlns:a16="http://schemas.microsoft.com/office/drawing/2014/main" id="{C26A0590-DA4B-16A1-1E67-34A7BD07886B}"/>
              </a:ext>
            </a:extLst>
          </p:cNvPr>
          <p:cNvSpPr txBox="1">
            <a:spLocks noChangeArrowheads="1"/>
          </p:cNvSpPr>
          <p:nvPr/>
        </p:nvSpPr>
        <p:spPr>
          <a:xfrm>
            <a:off x="5508104" y="1639588"/>
            <a:ext cx="1740315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solidFill>
                  <a:srgbClr val="FF0000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World 1: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63">
                <a:extLst>
                  <a:ext uri="{FF2B5EF4-FFF2-40B4-BE49-F238E27FC236}">
                    <a16:creationId xmlns:a16="http://schemas.microsoft.com/office/drawing/2014/main" id="{159F2E0A-79CB-C0B7-87A5-6A13DF68DCD6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529662" y="2711128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>
          <p:sp>
            <p:nvSpPr>
              <p:cNvPr id="8" name="Rectangle 63">
                <a:extLst>
                  <a:ext uri="{FF2B5EF4-FFF2-40B4-BE49-F238E27FC236}">
                    <a16:creationId xmlns:a16="http://schemas.microsoft.com/office/drawing/2014/main" id="{159F2E0A-79CB-C0B7-87A5-6A13DF68D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662" y="2711128"/>
                <a:ext cx="2196244" cy="386925"/>
              </a:xfrm>
              <a:prstGeom prst="rect">
                <a:avLst/>
              </a:prstGeom>
              <a:blipFill>
                <a:blip r:embed="rId3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63">
                <a:extLst>
                  <a:ext uri="{FF2B5EF4-FFF2-40B4-BE49-F238E27FC236}">
                    <a16:creationId xmlns:a16="http://schemas.microsoft.com/office/drawing/2014/main" id="{0AA3280F-B207-90D0-23AF-13FE29078FD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400092" y="2670285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=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𝐸</m:t>
                      </m:r>
                      <m:d>
                        <m:dPr>
                          <m:ctrlP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𝑘</m:t>
                          </m:r>
                          <m:r>
                            <a:rPr lang="en-US" alt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en-US" sz="2400" dirty="0">
                  <a:solidFill>
                    <a:schemeClr val="tx1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>
          <p:sp>
            <p:nvSpPr>
              <p:cNvPr id="9" name="Rectangle 63">
                <a:extLst>
                  <a:ext uri="{FF2B5EF4-FFF2-40B4-BE49-F238E27FC236}">
                    <a16:creationId xmlns:a16="http://schemas.microsoft.com/office/drawing/2014/main" id="{0AA3280F-B207-90D0-23AF-13FE29078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92" y="2670285"/>
                <a:ext cx="2196244" cy="386925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9" descr="MCj04359310000[1]">
            <a:extLst>
              <a:ext uri="{FF2B5EF4-FFF2-40B4-BE49-F238E27FC236}">
                <a16:creationId xmlns:a16="http://schemas.microsoft.com/office/drawing/2014/main" id="{0D134CDE-87D8-B96C-8F1D-4130146CB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42069"/>
            <a:ext cx="938752" cy="74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3">
            <a:extLst>
              <a:ext uri="{FF2B5EF4-FFF2-40B4-BE49-F238E27FC236}">
                <a16:creationId xmlns:a16="http://schemas.microsoft.com/office/drawing/2014/main" id="{3A2B3305-E187-1BDC-3128-01AA57A01790}"/>
              </a:ext>
            </a:extLst>
          </p:cNvPr>
          <p:cNvSpPr txBox="1">
            <a:spLocks noChangeArrowheads="1"/>
          </p:cNvSpPr>
          <p:nvPr/>
        </p:nvSpPr>
        <p:spPr>
          <a:xfrm>
            <a:off x="1253752" y="3242069"/>
            <a:ext cx="7566720" cy="9651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a distinguisher.</a:t>
            </a:r>
            <a:endParaRPr lang="en-US" altLang="en-US" sz="2400" dirty="0">
              <a:solidFill>
                <a:schemeClr val="tx1"/>
              </a:solidFill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63">
                <a:extLst>
                  <a:ext uri="{FF2B5EF4-FFF2-40B4-BE49-F238E27FC236}">
                    <a16:creationId xmlns:a16="http://schemas.microsoft.com/office/drawing/2014/main" id="{4DCDFAC0-8C8D-11A6-067A-85121441E4DA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61401" y="4783330"/>
                <a:ext cx="8776048" cy="1827221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For all </a:t>
                </a:r>
                <a:r>
                  <a:rPr lang="en-US" altLang="en-US" sz="4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p.p.t</a:t>
                </a:r>
                <a:r>
                  <a:rPr lang="en-US" altLang="en-US" sz="4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.</a:t>
                </a:r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EVE,  for all </a:t>
                </a:r>
                <a:r>
                  <a:rPr lang="en-US" alt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p.p.t</a:t>
                </a:r>
                <a:r>
                  <a:rPr lang="en-US" alt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message space </a:t>
                </a:r>
                <a:r>
                  <a:rPr lang="en-US" alt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M, there is a negligible function </a:t>
                </a:r>
                <a14:m>
                  <m:oMath xmlns:m="http://schemas.openxmlformats.org/officeDocument/2006/math">
                    <m:r>
                      <a:rPr lang="en-US" alt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</a:t>
                </a:r>
                <a:br>
                  <a:rPr lang="en-US" alt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s</a:t>
                </a:r>
                <a:r>
                  <a:rPr lang="en-US" altLang="en-US" sz="2400" b="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.t.</a:t>
                </a:r>
                <a:r>
                  <a:rPr lang="en-US" altLang="en-US" sz="2400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sSub>
                      <m:sSub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←</m:t>
                    </m:r>
                    <m:r>
                      <m:rPr>
                        <m:nor/>
                      </m:rPr>
                      <a:rPr lang="en-US" altLang="en-US" sz="2400" dirty="0">
                        <a:latin typeface="Calibri" panose="020F0502020204030204" pitchFamily="34" charset="0"/>
                        <a:ea typeface="American Typewriter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400" dirty="0">
                        <a:latin typeface="Cambria Math" panose="02040503050406030204" pitchFamily="18" charset="0"/>
                        <a:ea typeface="Brush Script MT" panose="03060802040406070304" pitchFamily="66" charset="-122"/>
                        <a:cs typeface="Calibri" panose="020F0502020204030204" pitchFamily="34" charset="0"/>
                      </a:rPr>
                      <m:t>M</m:t>
                    </m:r>
                    <m:r>
                      <a:rPr lang="en-US" altLang="en-US" sz="2400" dirty="0">
                        <a:latin typeface="Cambria Math" panose="02040503050406030204" pitchFamily="18" charset="0"/>
                        <a:ea typeface="Brush Script MT" panose="03060802040406070304" pitchFamily="66" charset="-122"/>
                        <a:cs typeface="Calibri" panose="020F0502020204030204" pitchFamily="34" charset="0"/>
                      </a:rPr>
                      <m:t>(1</m:t>
                    </m:r>
                    <m:r>
                      <m:rPr>
                        <m:sty m:val="p"/>
                      </m:rPr>
                      <a:rPr lang="en-US" altLang="en-US" sz="2400" baseline="30000" dirty="0">
                        <a:latin typeface="Cambria Math" panose="02040503050406030204" pitchFamily="18" charset="0"/>
                        <a:ea typeface="Brush Script MT" panose="03060802040406070304" pitchFamily="66" charset="-122"/>
                        <a:cs typeface="Calibri" panose="020F0502020204030204" pitchFamily="34" charset="0"/>
                      </a:rPr>
                      <m:t>n</m:t>
                    </m:r>
                    <m:r>
                      <a:rPr lang="en-US" altLang="en-US" sz="2400" dirty="0">
                        <a:latin typeface="Cambria Math" panose="02040503050406030204" pitchFamily="18" charset="0"/>
                        <a:ea typeface="Brush Script MT" panose="03060802040406070304" pitchFamily="66" charset="-122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endParaRPr lang="en-US" altLang="en-US" sz="1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funcPr>
                        <m:fName>
                          <m: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𝑘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←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i="0" dirty="0">
                                  <a:latin typeface="Calibri" panose="020F0502020204030204" pitchFamily="34" charset="0"/>
                                  <a:ea typeface="American Typewriter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i="0" dirty="0">
                                  <a:latin typeface="Calibri" panose="020F0502020204030204" pitchFamily="34" charset="0"/>
                                  <a:ea typeface="Brush Script MT" panose="03060802040406070304" pitchFamily="66" charset="-122"/>
                                  <a:cs typeface="Calibri" panose="020F0502020204030204" pitchFamily="34" charset="0"/>
                                </a:rPr>
                                <m:t>K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;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𝑐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𝑘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,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𝑚</m:t>
                                  </m:r>
                                  <m:r>
                                    <a:rPr lang="en-US" altLang="en-US" sz="2400" i="1" baseline="-25000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altLang="en-US" sz="2400" i="1" dirty="0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𝐸𝑉𝐸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𝑐</m:t>
                                  </m:r>
                                </m:e>
                              </m:d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=1</m:t>
                              </m:r>
                            </m:e>
                          </m:d>
                        </m:e>
                      </m:func>
                      <m:r>
                        <a:rPr lang="en-US" altLang="en-US" sz="2400" i="1"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 −</m:t>
                      </m:r>
                    </m:oMath>
                  </m:oMathPara>
                </a14:m>
                <a:endParaRPr lang="en-US" altLang="en-US" sz="2400" i="1" dirty="0">
                  <a:latin typeface="Cambria Math" panose="02040503050406030204" pitchFamily="18" charset="0"/>
                  <a:ea typeface="American Typewriter" charset="0"/>
                  <a:cs typeface="American Typewriter" charset="0"/>
                </a:endParaRPr>
              </a:p>
              <a:p>
                <a:pPr algn="l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en-US" sz="2400" i="1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</m:ctrlPr>
                        </m:funcPr>
                        <m:fName>
                          <m:r>
                            <a:rPr lang="en-US" altLang="en-US" sz="2400" i="1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. </m:t>
                          </m:r>
                          <m: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             </m:t>
                          </m:r>
                          <m:r>
                            <m:rPr>
                              <m:sty m:val="p"/>
                            </m:rPr>
                            <a:rPr lang="en-US" altLang="en-US" sz="2400">
                              <a:latin typeface="Cambria Math" panose="02040503050406030204" pitchFamily="18" charset="0"/>
                              <a:ea typeface="American Typewriter" charset="0"/>
                              <a:cs typeface="American Typewriter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𝑘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←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i="0" dirty="0">
                                  <a:latin typeface="Calibri" panose="020F0502020204030204" pitchFamily="34" charset="0"/>
                                  <a:ea typeface="American Typewriter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400" i="0" dirty="0">
                                  <a:latin typeface="Calibri" panose="020F0502020204030204" pitchFamily="34" charset="0"/>
                                  <a:ea typeface="Brush Script MT" panose="03060802040406070304" pitchFamily="66" charset="-122"/>
                                  <a:cs typeface="Calibri" panose="020F0502020204030204" pitchFamily="34" charset="0"/>
                                </a:rPr>
                                <m:t>K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;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𝑐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𝑘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,</m:t>
                                  </m:r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𝑚</m:t>
                                  </m:r>
                                  <m:r>
                                    <a:rPr lang="en-US" altLang="en-US" sz="2400" i="1" baseline="-25000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altLang="en-US" sz="2400" i="1" dirty="0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𝐸𝑉𝐸</m:t>
                              </m:r>
                              <m:d>
                                <m:d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  <a:ea typeface="American Typewriter" charset="0"/>
                                      <a:cs typeface="American Typewriter" charset="0"/>
                                    </a:rPr>
                                    <m:t>𝑐</m:t>
                                  </m:r>
                                </m:e>
                              </m:d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ea typeface="American Typewriter" charset="0"/>
                                  <a:cs typeface="American Typewriter" charset="0"/>
                                </a:rPr>
                                <m:t>=1</m:t>
                              </m:r>
                            </m:e>
                          </m:d>
                        </m:e>
                      </m:func>
                      <m:r>
                        <a:rPr lang="en-US" altLang="en-US" sz="2400" i="1">
                          <a:latin typeface="Cambria Math" panose="02040503050406030204" pitchFamily="18" charset="0"/>
                          <a:ea typeface="American Typewriter" charset="0"/>
                          <a:cs typeface="American Typewriter" charset="0"/>
                        </a:rPr>
                        <m:t>|&lt;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𝜇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(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𝑛</m:t>
                      </m:r>
                      <m:r>
                        <a:rPr lang="en-US" alt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)</m:t>
                      </m:r>
                    </m:oMath>
                  </m:oMathPara>
                </a14:m>
                <a:b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altLang="en-US" sz="2400" b="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			</a:t>
                </a:r>
                <a:endParaRPr lang="en-US" altLang="en-US" sz="2400" dirty="0">
                  <a:solidFill>
                    <a:schemeClr val="tx1"/>
                  </a:solidFill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Rectangle 63">
                <a:extLst>
                  <a:ext uri="{FF2B5EF4-FFF2-40B4-BE49-F238E27FC236}">
                    <a16:creationId xmlns:a16="http://schemas.microsoft.com/office/drawing/2014/main" id="{4DCDFAC0-8C8D-11A6-067A-85121441E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401" y="4783330"/>
                <a:ext cx="8776048" cy="1827221"/>
              </a:xfrm>
              <a:prstGeom prst="rect">
                <a:avLst/>
              </a:prstGeom>
              <a:blipFill>
                <a:blip r:embed="rId6"/>
                <a:stretch>
                  <a:fillRect l="-1734" t="-28276" r="-289" b="-8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16037D92-08AA-6BC5-1F60-7AC792D36112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691680" y="2207072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chemeClr val="tx1"/>
                    </a:solidFill>
                  </a:rPr>
                  <a:t>k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altLang="en-US" sz="2400" dirty="0">
                    <a:solidFill>
                      <a:schemeClr val="tx1"/>
                    </a:solidFill>
                    <a:latin typeface="American Typewriter" charset="0"/>
                    <a:ea typeface="American Typewriter" charset="0"/>
                    <a:cs typeface="American Typewriter" charset="0"/>
                  </a:rPr>
                  <a:t> </a:t>
                </a:r>
                <a:r>
                  <a:rPr lang="en-US" altLang="en-US" sz="2400" dirty="0">
                    <a:solidFill>
                      <a:schemeClr val="tx1"/>
                    </a:solidFill>
                    <a:latin typeface="Apple Chancery" panose="03020702040506060504" pitchFamily="66" charset="-79"/>
                    <a:ea typeface="Brush Script MT" panose="03060802040406070304" pitchFamily="66" charset="-122"/>
                    <a:cs typeface="Apple Chancery" panose="03020702040506060504" pitchFamily="66" charset="-79"/>
                  </a:rPr>
                  <a:t>K</a:t>
                </a:r>
              </a:p>
            </p:txBody>
          </p:sp>
        </mc:Choice>
        <mc:Fallback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16037D92-08AA-6BC5-1F60-7AC792D36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207072"/>
                <a:ext cx="2196244" cy="386925"/>
              </a:xfrm>
              <a:prstGeom prst="rect">
                <a:avLst/>
              </a:prstGeom>
              <a:blipFill>
                <a:blip r:embed="rId7"/>
                <a:stretch>
                  <a:fillRect l="-4598" t="-21875" b="-4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63">
                <a:extLst>
                  <a:ext uri="{FF2B5EF4-FFF2-40B4-BE49-F238E27FC236}">
                    <a16:creationId xmlns:a16="http://schemas.microsoft.com/office/drawing/2014/main" id="{1ADE4A5F-E8A5-C60B-4389-3AB72F7A571D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544108" y="2166229"/>
                <a:ext cx="2196244" cy="386925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dirty="0"/>
                  <a:t>k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 ←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merican Typewriter" charset="0"/>
                        <a:ea typeface="American Typewriter" charset="0"/>
                        <a:cs typeface="American Typewriter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400" i="0" dirty="0">
                        <a:latin typeface="Apple Chancery" panose="03020702040506060504" pitchFamily="66" charset="-79"/>
                        <a:ea typeface="Brush Script MT" panose="03060802040406070304" pitchFamily="66" charset="-122"/>
                        <a:cs typeface="Apple Chancery" panose="03020702040506060504" pitchFamily="66" charset="-79"/>
                      </a:rPr>
                      <m:t>K</m:t>
                    </m:r>
                  </m:oMath>
                </a14:m>
                <a:endParaRPr lang="en-US" altLang="en-US" sz="2400" dirty="0">
                  <a:latin typeface="Apple Chancery" panose="03020702040506060504" pitchFamily="66" charset="-79"/>
                  <a:ea typeface="Brush Script MT" panose="03060802040406070304" pitchFamily="66" charset="-122"/>
                  <a:cs typeface="Apple Chancery" panose="03020702040506060504" pitchFamily="66" charset="-79"/>
                </a:endParaRPr>
              </a:p>
            </p:txBody>
          </p:sp>
        </mc:Choice>
        <mc:Fallback>
          <p:sp>
            <p:nvSpPr>
              <p:cNvPr id="14" name="Rectangle 63">
                <a:extLst>
                  <a:ext uri="{FF2B5EF4-FFF2-40B4-BE49-F238E27FC236}">
                    <a16:creationId xmlns:a16="http://schemas.microsoft.com/office/drawing/2014/main" id="{1ADE4A5F-E8A5-C60B-4389-3AB72F7A5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108" y="2166229"/>
                <a:ext cx="2196244" cy="386925"/>
              </a:xfrm>
              <a:prstGeom prst="rect">
                <a:avLst/>
              </a:prstGeom>
              <a:blipFill>
                <a:blip r:embed="rId8"/>
                <a:stretch>
                  <a:fillRect l="-4023" t="-25000" b="-3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482DE460-EDD3-CC1B-874D-0BB5424115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417" y="3112247"/>
            <a:ext cx="1397000" cy="1397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651B2BE-0B1E-E84E-4F62-2771D22660C2}"/>
                  </a:ext>
                </a:extLst>
              </p:cNvPr>
              <p:cNvSpPr txBox="1"/>
              <p:nvPr/>
            </p:nvSpPr>
            <p:spPr>
              <a:xfrm>
                <a:off x="4283968" y="2207072"/>
                <a:ext cx="530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651B2BE-0B1E-E84E-4F62-2771D2266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207072"/>
                <a:ext cx="53091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2198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88D7B-5CE5-0652-9958-19207F360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>
            <a:extLst>
              <a:ext uri="{FF2B5EF4-FFF2-40B4-BE49-F238E27FC236}">
                <a16:creationId xmlns:a16="http://schemas.microsoft.com/office/drawing/2014/main" id="{9989D084-39F3-F4DD-C8AD-3CF7E910E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i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The security Parameter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3">
                <a:extLst>
                  <a:ext uri="{FF2B5EF4-FFF2-40B4-BE49-F238E27FC236}">
                    <a16:creationId xmlns:a16="http://schemas.microsoft.com/office/drawing/2014/main" id="{CBE93A40-3685-7F89-0FEC-16004FFC5DD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251520" y="1700808"/>
                <a:ext cx="8892480" cy="3240360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n is the security parameter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Runtimes &amp; success probabilities are measured as a function of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altLang="en-US" sz="2400" b="1" i="1" u="sng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Design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: Honest parties run in time (fixed) polynomial in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. 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altLang="en-US" sz="2400" b="1" i="1" u="sng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Allow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: Adversaries to run in time (arbitrary) polynomial in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, 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altLang="en-US" sz="2400" b="1" i="1" u="sng" dirty="0">
                    <a:solidFill>
                      <a:srgbClr val="FF0000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Require</a:t>
                </a:r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: adversaries to have success probability negligible in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Rectangle 63">
                <a:extLst>
                  <a:ext uri="{FF2B5EF4-FFF2-40B4-BE49-F238E27FC236}">
                    <a16:creationId xmlns:a16="http://schemas.microsoft.com/office/drawing/2014/main" id="{CBE93A40-3685-7F89-0FEC-16004FFC5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0808"/>
                <a:ext cx="8892480" cy="3240360"/>
              </a:xfrm>
              <a:prstGeom prst="rect">
                <a:avLst/>
              </a:prstGeom>
              <a:blipFill>
                <a:blip r:embed="rId3"/>
                <a:stretch>
                  <a:fillRect l="-8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746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15516" y="2714819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Lecture 1 Recap</a:t>
            </a:r>
            <a:endParaRPr lang="en-US" sz="2400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896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96848" y="608058"/>
            <a:ext cx="7259527" cy="686246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176" dirty="0">
                <a:solidFill>
                  <a:schemeClr val="accent2"/>
                </a:solidFill>
              </a:rPr>
              <a:t>Now</a:t>
            </a:r>
            <a:r>
              <a:rPr spc="-195" dirty="0">
                <a:solidFill>
                  <a:schemeClr val="accent2"/>
                </a:solidFill>
              </a:rPr>
              <a:t> </a:t>
            </a:r>
            <a:r>
              <a:rPr spc="-341" dirty="0">
                <a:solidFill>
                  <a:schemeClr val="accent2"/>
                </a:solidFill>
              </a:rPr>
              <a:t>Can</a:t>
            </a:r>
            <a:r>
              <a:rPr spc="-195" dirty="0">
                <a:solidFill>
                  <a:schemeClr val="accent2"/>
                </a:solidFill>
              </a:rPr>
              <a:t> </a:t>
            </a:r>
            <a:r>
              <a:rPr spc="-311" dirty="0">
                <a:solidFill>
                  <a:schemeClr val="accent2"/>
                </a:solidFill>
              </a:rPr>
              <a:t>Ask</a:t>
            </a:r>
            <a:r>
              <a:rPr spc="-150" dirty="0">
                <a:solidFill>
                  <a:schemeClr val="accent2"/>
                </a:solidFill>
              </a:rPr>
              <a:t> </a:t>
            </a:r>
            <a:r>
              <a:rPr spc="-199" dirty="0">
                <a:solidFill>
                  <a:schemeClr val="accent2"/>
                </a:solidFill>
              </a:rPr>
              <a:t>New</a:t>
            </a:r>
            <a:r>
              <a:rPr spc="-146" dirty="0">
                <a:solidFill>
                  <a:schemeClr val="accent2"/>
                </a:solidFill>
              </a:rPr>
              <a:t> </a:t>
            </a:r>
            <a:r>
              <a:rPr spc="-165" dirty="0">
                <a:solidFill>
                  <a:schemeClr val="accent2"/>
                </a:solidFill>
              </a:rPr>
              <a:t>Questions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6849" y="2024253"/>
            <a:ext cx="7547560" cy="4488376"/>
          </a:xfrm>
          <a:prstGeom prst="rect">
            <a:avLst/>
          </a:prstGeom>
        </p:spPr>
        <p:txBody>
          <a:bodyPr vert="horz" wrap="square" lIns="0" tIns="46196" rIns="0" bIns="0" rtlCol="0">
            <a:spAutoFit/>
          </a:bodyPr>
          <a:lstStyle/>
          <a:p>
            <a:pPr marL="9525" marR="3810">
              <a:lnSpc>
                <a:spcPts val="2273"/>
              </a:lnSpc>
              <a:spcBef>
                <a:spcPts val="363"/>
              </a:spcBef>
              <a:tabLst>
                <a:tab pos="3413760" algn="l"/>
                <a:tab pos="3770471" algn="l"/>
              </a:tabLst>
            </a:pPr>
            <a:r>
              <a:rPr sz="2800" spc="-221" dirty="0">
                <a:cs typeface="Arial"/>
              </a:rPr>
              <a:t>Can</a:t>
            </a:r>
            <a:r>
              <a:rPr sz="2800" spc="-75" dirty="0">
                <a:cs typeface="Arial"/>
              </a:rPr>
              <a:t> </a:t>
            </a:r>
            <a:r>
              <a:rPr sz="2800" spc="-188" dirty="0">
                <a:cs typeface="Arial"/>
              </a:rPr>
              <a:t>A</a:t>
            </a:r>
            <a:r>
              <a:rPr sz="2800" spc="-131" dirty="0">
                <a:cs typeface="Arial"/>
              </a:rPr>
              <a:t> </a:t>
            </a:r>
            <a:r>
              <a:rPr sz="2800" spc="-109" dirty="0">
                <a:cs typeface="Arial"/>
              </a:rPr>
              <a:t>and</a:t>
            </a:r>
            <a:r>
              <a:rPr sz="2800" spc="-120" dirty="0">
                <a:cs typeface="Arial"/>
              </a:rPr>
              <a:t> </a:t>
            </a:r>
            <a:r>
              <a:rPr sz="2800" spc="-255" dirty="0">
                <a:cs typeface="Arial"/>
              </a:rPr>
              <a:t>B</a:t>
            </a:r>
            <a:r>
              <a:rPr sz="2800" spc="-113" dirty="0">
                <a:cs typeface="Arial"/>
              </a:rPr>
              <a:t> </a:t>
            </a:r>
            <a:r>
              <a:rPr lang="en-US" sz="2800" spc="-113" dirty="0">
                <a:cs typeface="Arial"/>
              </a:rPr>
              <a:t> </a:t>
            </a:r>
            <a:r>
              <a:rPr sz="2800" spc="-60" dirty="0">
                <a:cs typeface="Arial"/>
              </a:rPr>
              <a:t>meet</a:t>
            </a:r>
            <a:r>
              <a:rPr sz="2800" spc="-101" dirty="0">
                <a:cs typeface="Arial"/>
              </a:rPr>
              <a:t> </a:t>
            </a:r>
            <a:r>
              <a:rPr sz="2800" dirty="0">
                <a:cs typeface="Arial"/>
              </a:rPr>
              <a:t>to</a:t>
            </a:r>
            <a:r>
              <a:rPr sz="2800" spc="-79" dirty="0">
                <a:cs typeface="Arial"/>
              </a:rPr>
              <a:t> </a:t>
            </a:r>
            <a:r>
              <a:rPr sz="2800" spc="-131" dirty="0">
                <a:cs typeface="Arial"/>
              </a:rPr>
              <a:t>agree</a:t>
            </a:r>
            <a:r>
              <a:rPr sz="2800" spc="-120" dirty="0">
                <a:cs typeface="Arial"/>
              </a:rPr>
              <a:t> </a:t>
            </a:r>
            <a:r>
              <a:rPr sz="2800" spc="-94" dirty="0">
                <a:cs typeface="Arial"/>
              </a:rPr>
              <a:t>on</a:t>
            </a:r>
            <a:r>
              <a:rPr sz="2800" spc="-75" dirty="0">
                <a:cs typeface="Arial"/>
              </a:rPr>
              <a:t> </a:t>
            </a:r>
            <a:r>
              <a:rPr sz="2800" spc="-19" dirty="0">
                <a:cs typeface="Arial"/>
              </a:rPr>
              <a:t>key</a:t>
            </a:r>
            <a:r>
              <a:rPr lang="en-US" sz="2800" spc="-19" dirty="0">
                <a:cs typeface="Arial"/>
              </a:rPr>
              <a:t> </a:t>
            </a:r>
            <a:r>
              <a:rPr sz="2800" spc="-113" dirty="0">
                <a:cs typeface="Arial"/>
              </a:rPr>
              <a:t>and</a:t>
            </a:r>
            <a:r>
              <a:rPr sz="2800" spc="-38" dirty="0">
                <a:cs typeface="Arial"/>
              </a:rPr>
              <a:t> </a:t>
            </a:r>
            <a:r>
              <a:rPr sz="2800" spc="-98" dirty="0">
                <a:cs typeface="Arial"/>
              </a:rPr>
              <a:t>subsequently</a:t>
            </a:r>
            <a:r>
              <a:rPr sz="2800" spc="-105" dirty="0">
                <a:cs typeface="Arial"/>
              </a:rPr>
              <a:t> </a:t>
            </a:r>
            <a:r>
              <a:rPr sz="2800" spc="-143" dirty="0">
                <a:cs typeface="Arial"/>
              </a:rPr>
              <a:t>exchange </a:t>
            </a:r>
            <a:r>
              <a:rPr sz="2800" spc="-146" dirty="0">
                <a:cs typeface="Arial"/>
              </a:rPr>
              <a:t>P(n)</a:t>
            </a:r>
            <a:r>
              <a:rPr sz="2800" spc="-83" dirty="0">
                <a:cs typeface="Arial"/>
              </a:rPr>
              <a:t> </a:t>
            </a:r>
            <a:r>
              <a:rPr sz="2800" spc="-180" dirty="0">
                <a:cs typeface="Arial"/>
              </a:rPr>
              <a:t>messages</a:t>
            </a:r>
            <a:r>
              <a:rPr sz="2800" spc="-101" dirty="0">
                <a:cs typeface="Arial"/>
              </a:rPr>
              <a:t> </a:t>
            </a:r>
            <a:r>
              <a:rPr sz="2800" spc="-124" dirty="0">
                <a:cs typeface="Arial"/>
              </a:rPr>
              <a:t>securely,</a:t>
            </a:r>
            <a:r>
              <a:rPr sz="2800" spc="-75" dirty="0">
                <a:cs typeface="Arial"/>
              </a:rPr>
              <a:t> </a:t>
            </a:r>
            <a:r>
              <a:rPr sz="2800" spc="-8" dirty="0">
                <a:cs typeface="Arial"/>
              </a:rPr>
              <a:t>where</a:t>
            </a:r>
            <a:r>
              <a:rPr lang="en-US" sz="2800" spc="-8" dirty="0">
                <a:cs typeface="Arial"/>
              </a:rPr>
              <a:t> </a:t>
            </a:r>
            <a:r>
              <a:rPr sz="2800" spc="-307" dirty="0">
                <a:cs typeface="Arial"/>
              </a:rPr>
              <a:t>P</a:t>
            </a:r>
            <a:r>
              <a:rPr sz="2800" spc="-105" dirty="0">
                <a:cs typeface="Arial"/>
              </a:rPr>
              <a:t> </a:t>
            </a:r>
            <a:r>
              <a:rPr sz="2800" spc="-113" dirty="0">
                <a:cs typeface="Arial"/>
              </a:rPr>
              <a:t>is </a:t>
            </a:r>
            <a:r>
              <a:rPr sz="2800" spc="-124" dirty="0">
                <a:cs typeface="Arial"/>
              </a:rPr>
              <a:t>any</a:t>
            </a:r>
            <a:r>
              <a:rPr sz="2800" spc="-131" dirty="0">
                <a:cs typeface="Arial"/>
              </a:rPr>
              <a:t> </a:t>
            </a:r>
            <a:r>
              <a:rPr sz="2800" spc="-8" dirty="0">
                <a:cs typeface="Arial"/>
              </a:rPr>
              <a:t>polynomial?</a:t>
            </a:r>
            <a:endParaRPr sz="2800" dirty="0">
              <a:cs typeface="Arial"/>
            </a:endParaRPr>
          </a:p>
          <a:p>
            <a:pPr marL="9525">
              <a:spcBef>
                <a:spcPts val="476"/>
              </a:spcBef>
            </a:pPr>
            <a:r>
              <a:rPr sz="2800" spc="-330" dirty="0">
                <a:solidFill>
                  <a:srgbClr val="2D519E"/>
                </a:solidFill>
                <a:cs typeface="Arial"/>
              </a:rPr>
              <a:t>Yes</a:t>
            </a:r>
            <a:endParaRPr sz="2800" dirty="0">
              <a:cs typeface="Arial"/>
            </a:endParaRPr>
          </a:p>
          <a:p>
            <a:pPr>
              <a:spcBef>
                <a:spcPts val="559"/>
              </a:spcBef>
            </a:pPr>
            <a:endParaRPr sz="2800" dirty="0">
              <a:cs typeface="Arial"/>
            </a:endParaRPr>
          </a:p>
          <a:p>
            <a:pPr marL="9525" marR="1354454">
              <a:lnSpc>
                <a:spcPct val="120200"/>
              </a:lnSpc>
              <a:tabLst>
                <a:tab pos="4517231" algn="l"/>
              </a:tabLst>
            </a:pPr>
            <a:r>
              <a:rPr sz="2800" spc="-221" dirty="0">
                <a:cs typeface="Arial"/>
              </a:rPr>
              <a:t>Can</a:t>
            </a:r>
            <a:r>
              <a:rPr sz="2800" spc="-71" dirty="0">
                <a:cs typeface="Arial"/>
              </a:rPr>
              <a:t> </a:t>
            </a:r>
            <a:r>
              <a:rPr sz="2800" spc="-188" dirty="0">
                <a:cs typeface="Arial"/>
              </a:rPr>
              <a:t>A</a:t>
            </a:r>
            <a:r>
              <a:rPr sz="2800" spc="-131" dirty="0">
                <a:cs typeface="Arial"/>
              </a:rPr>
              <a:t> </a:t>
            </a:r>
            <a:r>
              <a:rPr sz="2800" spc="-109" dirty="0">
                <a:cs typeface="Arial"/>
              </a:rPr>
              <a:t>and</a:t>
            </a:r>
            <a:r>
              <a:rPr sz="2800" spc="-120" dirty="0">
                <a:cs typeface="Arial"/>
              </a:rPr>
              <a:t> </a:t>
            </a:r>
            <a:r>
              <a:rPr sz="2800" spc="-255" dirty="0">
                <a:cs typeface="Arial"/>
              </a:rPr>
              <a:t>B</a:t>
            </a:r>
            <a:r>
              <a:rPr sz="2800" spc="-109" dirty="0">
                <a:cs typeface="Arial"/>
              </a:rPr>
              <a:t> </a:t>
            </a:r>
            <a:r>
              <a:rPr sz="2800" spc="-150" dirty="0">
                <a:cs typeface="Arial"/>
              </a:rPr>
              <a:t>exchange</a:t>
            </a:r>
            <a:r>
              <a:rPr sz="2800" spc="-120" dirty="0">
                <a:cs typeface="Arial"/>
              </a:rPr>
              <a:t> </a:t>
            </a:r>
            <a:r>
              <a:rPr sz="2800" spc="-180" dirty="0">
                <a:cs typeface="Arial"/>
              </a:rPr>
              <a:t>messages</a:t>
            </a:r>
            <a:r>
              <a:rPr sz="2800" spc="-109" dirty="0">
                <a:cs typeface="Arial"/>
              </a:rPr>
              <a:t> </a:t>
            </a:r>
            <a:r>
              <a:rPr sz="2800" spc="-8" dirty="0">
                <a:cs typeface="Arial"/>
              </a:rPr>
              <a:t>without</a:t>
            </a:r>
            <a:r>
              <a:rPr lang="en-US" sz="2800" spc="-8" dirty="0">
                <a:cs typeface="Arial"/>
              </a:rPr>
              <a:t> </a:t>
            </a:r>
            <a:r>
              <a:rPr sz="2800" spc="-83" dirty="0">
                <a:cs typeface="Arial"/>
              </a:rPr>
              <a:t>meeting </a:t>
            </a:r>
            <a:endParaRPr lang="en-US" sz="2800" spc="-83" dirty="0">
              <a:cs typeface="Arial"/>
            </a:endParaRPr>
          </a:p>
          <a:p>
            <a:pPr marL="9525" marR="1354454">
              <a:lnSpc>
                <a:spcPct val="120200"/>
              </a:lnSpc>
              <a:tabLst>
                <a:tab pos="4517231" algn="l"/>
              </a:tabLst>
            </a:pPr>
            <a:r>
              <a:rPr sz="2800" spc="-330" dirty="0">
                <a:solidFill>
                  <a:srgbClr val="2D519E"/>
                </a:solidFill>
                <a:cs typeface="Arial"/>
              </a:rPr>
              <a:t>Yes</a:t>
            </a:r>
            <a:endParaRPr sz="2800" dirty="0">
              <a:cs typeface="Arial"/>
            </a:endParaRPr>
          </a:p>
          <a:p>
            <a:pPr>
              <a:spcBef>
                <a:spcPts val="1121"/>
              </a:spcBef>
            </a:pPr>
            <a:endParaRPr sz="2800" dirty="0">
              <a:cs typeface="Arial"/>
            </a:endParaRPr>
          </a:p>
          <a:p>
            <a:pPr marL="9525"/>
            <a:r>
              <a:rPr sz="2800" spc="-15" dirty="0">
                <a:cs typeface="Arial"/>
              </a:rPr>
              <a:t>How?</a:t>
            </a:r>
            <a:endParaRPr sz="2800" dirty="0"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16416" y="864295"/>
            <a:ext cx="8160039" cy="690093"/>
          </a:xfrm>
          <a:prstGeom prst="rect">
            <a:avLst/>
          </a:prstGeom>
        </p:spPr>
        <p:txBody>
          <a:bodyPr vert="horz" wrap="square" lIns="0" tIns="12859" rIns="0" bIns="0" rtlCol="0" anchor="ctr">
            <a:spAutoFit/>
          </a:bodyPr>
          <a:lstStyle/>
          <a:p>
            <a:pPr marL="9525">
              <a:spcBef>
                <a:spcPts val="101"/>
              </a:spcBef>
            </a:pPr>
            <a:r>
              <a:rPr lang="en-US" spc="-263" dirty="0">
                <a:solidFill>
                  <a:schemeClr val="accent2"/>
                </a:solidFill>
              </a:rPr>
              <a:t>How to Get Around </a:t>
            </a:r>
            <a:r>
              <a:rPr spc="-116" dirty="0">
                <a:solidFill>
                  <a:schemeClr val="accent2"/>
                </a:solidFill>
              </a:rPr>
              <a:t>Impossibilities</a:t>
            </a:r>
            <a:endParaRPr spc="-53"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095" y="2205322"/>
            <a:ext cx="7484305" cy="2754921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218599" indent="-211931">
              <a:spcBef>
                <a:spcPts val="83"/>
              </a:spcBef>
              <a:buSzPct val="96428"/>
              <a:buFont typeface="Wingdings"/>
              <a:buChar char=""/>
              <a:tabLst>
                <a:tab pos="218599" algn="l"/>
              </a:tabLst>
            </a:pPr>
            <a:r>
              <a:rPr sz="3200" spc="-150" dirty="0">
                <a:latin typeface="Arial"/>
                <a:cs typeface="Arial"/>
              </a:rPr>
              <a:t>Weaken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26" dirty="0">
                <a:latin typeface="Arial"/>
                <a:cs typeface="Arial"/>
              </a:rPr>
              <a:t>the</a:t>
            </a:r>
            <a:r>
              <a:rPr sz="3200" spc="-79" dirty="0">
                <a:latin typeface="Arial"/>
                <a:cs typeface="Arial"/>
              </a:rPr>
              <a:t> </a:t>
            </a:r>
            <a:r>
              <a:rPr sz="3200" spc="-116" dirty="0">
                <a:latin typeface="Arial"/>
                <a:cs typeface="Arial"/>
              </a:rPr>
              <a:t>adversary</a:t>
            </a:r>
            <a:r>
              <a:rPr sz="3200" spc="-139" dirty="0">
                <a:latin typeface="Arial"/>
                <a:cs typeface="Arial"/>
              </a:rPr>
              <a:t> </a:t>
            </a:r>
            <a:r>
              <a:rPr sz="3200" spc="-8" dirty="0">
                <a:latin typeface="Arial"/>
                <a:cs typeface="Arial"/>
              </a:rPr>
              <a:t>model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1125"/>
              </a:spcBef>
              <a:buFont typeface="Wingdings"/>
              <a:buChar char=""/>
            </a:pPr>
            <a:endParaRPr sz="3200" dirty="0">
              <a:latin typeface="Arial"/>
              <a:cs typeface="Arial"/>
            </a:endParaRPr>
          </a:p>
          <a:p>
            <a:pPr marL="218599" indent="-211931">
              <a:buSzPct val="96428"/>
              <a:buFont typeface="Wingdings"/>
              <a:buChar char=""/>
              <a:tabLst>
                <a:tab pos="218599" algn="l"/>
              </a:tabLst>
            </a:pPr>
            <a:r>
              <a:rPr sz="3200" spc="-150" dirty="0">
                <a:latin typeface="Arial"/>
                <a:cs typeface="Arial"/>
              </a:rPr>
              <a:t>Weaken</a:t>
            </a:r>
            <a:r>
              <a:rPr sz="3200" spc="-124" dirty="0">
                <a:latin typeface="Arial"/>
                <a:cs typeface="Arial"/>
              </a:rPr>
              <a:t> </a:t>
            </a:r>
            <a:r>
              <a:rPr sz="3200" spc="-71" dirty="0">
                <a:latin typeface="Arial"/>
                <a:cs typeface="Arial"/>
              </a:rPr>
              <a:t>your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26" dirty="0">
                <a:latin typeface="Arial"/>
                <a:cs typeface="Arial"/>
              </a:rPr>
              <a:t>definition</a:t>
            </a:r>
            <a:r>
              <a:rPr sz="3200" spc="-86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of</a:t>
            </a:r>
            <a:r>
              <a:rPr sz="3200" spc="-98" dirty="0">
                <a:latin typeface="Arial"/>
                <a:cs typeface="Arial"/>
              </a:rPr>
              <a:t> </a:t>
            </a:r>
            <a:r>
              <a:rPr sz="3200" spc="-41" dirty="0">
                <a:latin typeface="Arial"/>
                <a:cs typeface="Arial"/>
              </a:rPr>
              <a:t>security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1065"/>
              </a:spcBef>
            </a:pPr>
            <a:endParaRPr sz="3200" dirty="0">
              <a:latin typeface="Arial"/>
              <a:cs typeface="Arial"/>
            </a:endParaRPr>
          </a:p>
          <a:p>
            <a:pPr marL="180022" indent="-170497">
              <a:spcBef>
                <a:spcPts val="4"/>
              </a:spcBef>
              <a:buChar char="•"/>
              <a:tabLst>
                <a:tab pos="180022" algn="l"/>
              </a:tabLst>
            </a:pPr>
            <a:r>
              <a:rPr sz="3200" spc="-120" dirty="0">
                <a:solidFill>
                  <a:srgbClr val="2D519E"/>
                </a:solidFill>
                <a:latin typeface="Arial"/>
                <a:cs typeface="Arial"/>
              </a:rPr>
              <a:t>Make</a:t>
            </a:r>
            <a:r>
              <a:rPr sz="3200" spc="-79" dirty="0">
                <a:solidFill>
                  <a:srgbClr val="2D519E"/>
                </a:solidFill>
                <a:latin typeface="Arial"/>
                <a:cs typeface="Arial"/>
              </a:rPr>
              <a:t> </a:t>
            </a:r>
            <a:r>
              <a:rPr sz="3200" spc="-38" dirty="0">
                <a:solidFill>
                  <a:srgbClr val="2D519E"/>
                </a:solidFill>
                <a:latin typeface="Arial"/>
                <a:cs typeface="Arial"/>
              </a:rPr>
              <a:t>assumptions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D0BCA042-7756-9C4E-952E-DD3DD09C5B5A}"/>
              </a:ext>
            </a:extLst>
          </p:cNvPr>
          <p:cNvSpPr txBox="1">
            <a:spLocks/>
          </p:cNvSpPr>
          <p:nvPr/>
        </p:nvSpPr>
        <p:spPr>
          <a:xfrm>
            <a:off x="251520" y="2420888"/>
            <a:ext cx="8712968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Our First Crypto Tool: </a:t>
            </a:r>
            <a:b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</a:br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Pseudorandom Generators (PRG)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488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83568" y="476672"/>
            <a:ext cx="7992888" cy="690093"/>
          </a:xfrm>
          <a:prstGeom prst="rect">
            <a:avLst/>
          </a:prstGeom>
        </p:spPr>
        <p:txBody>
          <a:bodyPr vert="horz" wrap="square" lIns="0" tIns="12859" rIns="0" bIns="0" rtlCol="0" anchor="ctr">
            <a:spAutoFit/>
          </a:bodyPr>
          <a:lstStyle/>
          <a:p>
            <a:pPr marL="9525">
              <a:spcBef>
                <a:spcPts val="101"/>
              </a:spcBef>
            </a:pPr>
            <a:r>
              <a:rPr spc="-113" dirty="0">
                <a:solidFill>
                  <a:schemeClr val="accent2"/>
                </a:solidFill>
              </a:rPr>
              <a:t>Ambitious</a:t>
            </a:r>
            <a:r>
              <a:rPr spc="-172" dirty="0">
                <a:solidFill>
                  <a:schemeClr val="accent2"/>
                </a:solidFill>
              </a:rPr>
              <a:t> </a:t>
            </a:r>
            <a:r>
              <a:rPr spc="-225" dirty="0">
                <a:solidFill>
                  <a:schemeClr val="accent2"/>
                </a:solidFill>
              </a:rPr>
              <a:t>Plan</a:t>
            </a:r>
            <a:r>
              <a:rPr spc="-131" dirty="0">
                <a:solidFill>
                  <a:schemeClr val="accent2"/>
                </a:solidFill>
              </a:rPr>
              <a:t> </a:t>
            </a:r>
            <a:r>
              <a:rPr spc="-26" dirty="0">
                <a:solidFill>
                  <a:schemeClr val="accent2"/>
                </a:solidFill>
              </a:rPr>
              <a:t>for</a:t>
            </a:r>
            <a:r>
              <a:rPr spc="-146" dirty="0">
                <a:solidFill>
                  <a:schemeClr val="accent2"/>
                </a:solidFill>
              </a:rPr>
              <a:t> </a:t>
            </a:r>
            <a:r>
              <a:rPr spc="-113" dirty="0">
                <a:solidFill>
                  <a:schemeClr val="accent2"/>
                </a:solidFill>
              </a:rPr>
              <a:t>next</a:t>
            </a:r>
            <a:r>
              <a:rPr spc="-203" dirty="0">
                <a:solidFill>
                  <a:schemeClr val="accent2"/>
                </a:solidFill>
              </a:rPr>
              <a:t> </a:t>
            </a:r>
            <a:r>
              <a:rPr spc="-158" dirty="0">
                <a:solidFill>
                  <a:schemeClr val="accent2"/>
                </a:solidFill>
              </a:rPr>
              <a:t>2</a:t>
            </a:r>
            <a:r>
              <a:rPr spc="-150" dirty="0">
                <a:solidFill>
                  <a:schemeClr val="accent2"/>
                </a:solidFill>
              </a:rPr>
              <a:t> </a:t>
            </a:r>
            <a:r>
              <a:rPr spc="-94" dirty="0">
                <a:solidFill>
                  <a:schemeClr val="accent2"/>
                </a:solidFill>
              </a:rPr>
              <a:t>lectures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3528" y="1339894"/>
            <a:ext cx="9163667" cy="6449682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80975" indent="-171450">
              <a:spcBef>
                <a:spcPts val="94"/>
              </a:spcBef>
              <a:buFont typeface="Wingdings"/>
              <a:buChar char=""/>
              <a:tabLst>
                <a:tab pos="180975" algn="l"/>
              </a:tabLst>
            </a:pPr>
            <a:r>
              <a:rPr sz="2400" spc="-79" dirty="0">
                <a:cs typeface="Arial"/>
              </a:rPr>
              <a:t>New</a:t>
            </a:r>
            <a:r>
              <a:rPr sz="2400" spc="-68" dirty="0">
                <a:cs typeface="Arial"/>
              </a:rPr>
              <a:t> </a:t>
            </a:r>
            <a:r>
              <a:rPr sz="2400" spc="-30" dirty="0">
                <a:cs typeface="Arial"/>
              </a:rPr>
              <a:t>Primitive:</a:t>
            </a:r>
            <a:r>
              <a:rPr sz="2400" spc="-38" dirty="0">
                <a:cs typeface="Arial"/>
              </a:rPr>
              <a:t> </a:t>
            </a:r>
            <a:r>
              <a:rPr sz="2400" spc="-124" dirty="0">
                <a:solidFill>
                  <a:srgbClr val="4471C4"/>
                </a:solidFill>
                <a:cs typeface="Arial"/>
              </a:rPr>
              <a:t>Secure</a:t>
            </a:r>
            <a:r>
              <a:rPr sz="2400" spc="-56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24" dirty="0">
                <a:solidFill>
                  <a:srgbClr val="4471C4"/>
                </a:solidFill>
                <a:cs typeface="Arial"/>
              </a:rPr>
              <a:t>Pseudo</a:t>
            </a:r>
            <a:r>
              <a:rPr sz="2400" spc="-56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09" dirty="0">
                <a:solidFill>
                  <a:srgbClr val="4471C4"/>
                </a:solidFill>
                <a:cs typeface="Arial"/>
              </a:rPr>
              <a:t>Random</a:t>
            </a:r>
            <a:r>
              <a:rPr sz="2400" spc="-56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79" dirty="0">
                <a:solidFill>
                  <a:srgbClr val="4471C4"/>
                </a:solidFill>
                <a:cs typeface="Arial"/>
              </a:rPr>
              <a:t>Generators</a:t>
            </a:r>
            <a:r>
              <a:rPr sz="2400" spc="-86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8" dirty="0">
                <a:solidFill>
                  <a:srgbClr val="4471C4"/>
                </a:solidFill>
                <a:cs typeface="Arial"/>
              </a:rPr>
              <a:t>(PRG)</a:t>
            </a:r>
            <a:endParaRPr sz="2400" dirty="0">
              <a:cs typeface="Arial"/>
            </a:endParaRPr>
          </a:p>
          <a:p>
            <a:pPr>
              <a:spcBef>
                <a:spcPts val="1267"/>
              </a:spcBef>
              <a:buFont typeface="Wingdings"/>
              <a:buChar char=""/>
            </a:pPr>
            <a:endParaRPr sz="2400" dirty="0">
              <a:cs typeface="Arial"/>
            </a:endParaRPr>
          </a:p>
          <a:p>
            <a:pPr marL="180975" indent="-171450">
              <a:buFont typeface="Wingdings"/>
              <a:buChar char=""/>
              <a:tabLst>
                <a:tab pos="180975" algn="l"/>
              </a:tabLst>
            </a:pPr>
            <a:r>
              <a:rPr sz="2400" spc="-270" dirty="0">
                <a:solidFill>
                  <a:srgbClr val="4471C4"/>
                </a:solidFill>
                <a:cs typeface="Arial"/>
              </a:rPr>
              <a:t>PRG</a:t>
            </a:r>
            <a:r>
              <a:rPr sz="2400" spc="-64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26" dirty="0">
                <a:cs typeface="Arial"/>
              </a:rPr>
              <a:t>imply</a:t>
            </a:r>
            <a:r>
              <a:rPr sz="2400" spc="-30" dirty="0">
                <a:cs typeface="Arial"/>
              </a:rPr>
              <a:t> </a:t>
            </a:r>
            <a:r>
              <a:rPr lang="en-US" sz="2400" spc="-30" dirty="0">
                <a:cs typeface="Arial"/>
              </a:rPr>
              <a:t>stateful </a:t>
            </a:r>
            <a:r>
              <a:rPr sz="2400" spc="-56" dirty="0">
                <a:cs typeface="Arial"/>
              </a:rPr>
              <a:t>Encryption</a:t>
            </a:r>
            <a:r>
              <a:rPr sz="2400" spc="-53" dirty="0">
                <a:cs typeface="Arial"/>
              </a:rPr>
              <a:t> </a:t>
            </a:r>
            <a:r>
              <a:rPr sz="2400" spc="-113" dirty="0">
                <a:cs typeface="Arial"/>
              </a:rPr>
              <a:t>schemes</a:t>
            </a:r>
            <a:r>
              <a:rPr sz="2400" spc="-86" dirty="0">
                <a:cs typeface="Arial"/>
              </a:rPr>
              <a:t> </a:t>
            </a:r>
            <a:r>
              <a:rPr sz="2400" dirty="0">
                <a:cs typeface="Arial"/>
              </a:rPr>
              <a:t>that</a:t>
            </a:r>
            <a:r>
              <a:rPr sz="2400" spc="-94" dirty="0">
                <a:cs typeface="Arial"/>
              </a:rPr>
              <a:t> </a:t>
            </a:r>
            <a:r>
              <a:rPr sz="2400" spc="-60" dirty="0">
                <a:cs typeface="Arial"/>
              </a:rPr>
              <a:t>satisfy</a:t>
            </a:r>
            <a:r>
              <a:rPr sz="2400" spc="-86" dirty="0">
                <a:cs typeface="Arial"/>
              </a:rPr>
              <a:t> </a:t>
            </a:r>
            <a:r>
              <a:rPr sz="2400" spc="-53" dirty="0">
                <a:cs typeface="Arial"/>
              </a:rPr>
              <a:t>Computational</a:t>
            </a:r>
            <a:r>
              <a:rPr sz="2400" spc="-68" dirty="0">
                <a:cs typeface="Arial"/>
              </a:rPr>
              <a:t> </a:t>
            </a:r>
            <a:r>
              <a:rPr sz="2400" spc="-19" dirty="0">
                <a:cs typeface="Arial"/>
              </a:rPr>
              <a:t>Indistinguishability</a:t>
            </a:r>
            <a:endParaRPr sz="2400" dirty="0">
              <a:cs typeface="Arial"/>
            </a:endParaRPr>
          </a:p>
          <a:p>
            <a:pPr marL="214313">
              <a:spcBef>
                <a:spcPts val="593"/>
              </a:spcBef>
            </a:pPr>
            <a:r>
              <a:rPr sz="2400" dirty="0">
                <a:cs typeface="Arial"/>
              </a:rPr>
              <a:t>with</a:t>
            </a:r>
            <a:r>
              <a:rPr sz="2400" spc="-19" dirty="0">
                <a:cs typeface="Arial"/>
              </a:rPr>
              <a:t> </a:t>
            </a:r>
            <a:r>
              <a:rPr sz="2400" dirty="0">
                <a:cs typeface="Arial"/>
              </a:rPr>
              <a:t>|keys| </a:t>
            </a:r>
            <a:r>
              <a:rPr sz="2400" spc="-158" dirty="0">
                <a:cs typeface="Arial"/>
              </a:rPr>
              <a:t>&lt;&lt;</a:t>
            </a:r>
            <a:r>
              <a:rPr sz="2400" spc="45" dirty="0">
                <a:cs typeface="Arial"/>
              </a:rPr>
              <a:t> </a:t>
            </a:r>
            <a:r>
              <a:rPr sz="2400" spc="-75" dirty="0">
                <a:cs typeface="Arial"/>
              </a:rPr>
              <a:t>|message</a:t>
            </a:r>
            <a:r>
              <a:rPr sz="2400" spc="45" dirty="0">
                <a:cs typeface="Arial"/>
              </a:rPr>
              <a:t> </a:t>
            </a:r>
            <a:r>
              <a:rPr sz="2400" spc="38" dirty="0">
                <a:cs typeface="Arial"/>
              </a:rPr>
              <a:t>bits|</a:t>
            </a:r>
            <a:endParaRPr sz="2400" dirty="0">
              <a:cs typeface="Arial"/>
            </a:endParaRPr>
          </a:p>
          <a:p>
            <a:pPr>
              <a:spcBef>
                <a:spcPts val="1264"/>
              </a:spcBef>
            </a:pPr>
            <a:endParaRPr sz="2400" dirty="0">
              <a:cs typeface="Arial"/>
            </a:endParaRPr>
          </a:p>
          <a:p>
            <a:pPr marL="180499" indent="-170974">
              <a:buChar char="•"/>
              <a:tabLst>
                <a:tab pos="180499" algn="l"/>
                <a:tab pos="1687830" algn="l"/>
              </a:tabLst>
            </a:pPr>
            <a:r>
              <a:rPr sz="2400" spc="-60" dirty="0">
                <a:cs typeface="Arial"/>
              </a:rPr>
              <a:t>Build</a:t>
            </a:r>
            <a:r>
              <a:rPr sz="2400" spc="-64" dirty="0">
                <a:cs typeface="Arial"/>
              </a:rPr>
              <a:t> </a:t>
            </a:r>
            <a:r>
              <a:rPr sz="2400" spc="-270" dirty="0">
                <a:solidFill>
                  <a:srgbClr val="4471C4"/>
                </a:solidFill>
                <a:cs typeface="Arial"/>
              </a:rPr>
              <a:t>PRG</a:t>
            </a:r>
            <a:r>
              <a:rPr sz="2400" spc="-64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5" dirty="0">
                <a:cs typeface="Arial"/>
              </a:rPr>
              <a:t>from</a:t>
            </a:r>
            <a:r>
              <a:rPr lang="en-US" sz="2400" spc="-15" dirty="0">
                <a:cs typeface="Arial"/>
              </a:rPr>
              <a:t> </a:t>
            </a:r>
            <a:r>
              <a:rPr lang="en-US" sz="2400" b="1" spc="-15" dirty="0">
                <a:cs typeface="Arial"/>
              </a:rPr>
              <a:t>any</a:t>
            </a:r>
            <a:r>
              <a:rPr lang="en-US" sz="2400" spc="-15" dirty="0">
                <a:cs typeface="Arial"/>
              </a:rPr>
              <a:t>  </a:t>
            </a:r>
            <a:r>
              <a:rPr sz="2400" spc="-109" dirty="0">
                <a:solidFill>
                  <a:srgbClr val="4471C4"/>
                </a:solidFill>
                <a:cs typeface="Arial"/>
              </a:rPr>
              <a:t>One</a:t>
            </a:r>
            <a:r>
              <a:rPr lang="en-US" sz="2400" spc="-71" dirty="0">
                <a:solidFill>
                  <a:srgbClr val="4471C4"/>
                </a:solidFill>
                <a:cs typeface="Arial"/>
              </a:rPr>
              <a:t>-</a:t>
            </a:r>
            <a:r>
              <a:rPr sz="2400" spc="-124" dirty="0">
                <a:solidFill>
                  <a:srgbClr val="4471C4"/>
                </a:solidFill>
                <a:cs typeface="Arial"/>
              </a:rPr>
              <a:t>Way</a:t>
            </a:r>
            <a:r>
              <a:rPr sz="2400" spc="-98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8" dirty="0">
                <a:solidFill>
                  <a:srgbClr val="4471C4"/>
                </a:solidFill>
                <a:cs typeface="Arial"/>
              </a:rPr>
              <a:t>Functions</a:t>
            </a:r>
            <a:r>
              <a:rPr lang="en-US" sz="2400" spc="-8" dirty="0">
                <a:solidFill>
                  <a:srgbClr val="4471C4"/>
                </a:solidFill>
                <a:cs typeface="Arial"/>
              </a:rPr>
              <a:t>: </a:t>
            </a:r>
            <a:r>
              <a:rPr lang="en-US" sz="2400" spc="-8" dirty="0">
                <a:solidFill>
                  <a:schemeClr val="accent2"/>
                </a:solidFill>
                <a:cs typeface="Arial"/>
              </a:rPr>
              <a:t>the ASSUMPTION</a:t>
            </a:r>
            <a:endParaRPr sz="2400" dirty="0">
              <a:solidFill>
                <a:schemeClr val="accent2"/>
              </a:solidFill>
              <a:cs typeface="Arial"/>
            </a:endParaRPr>
          </a:p>
          <a:p>
            <a:pPr>
              <a:spcBef>
                <a:spcPts val="1211"/>
              </a:spcBef>
              <a:buFont typeface="Arial"/>
              <a:buChar char="•"/>
            </a:pPr>
            <a:endParaRPr sz="2400" dirty="0">
              <a:cs typeface="Arial"/>
            </a:endParaRPr>
          </a:p>
          <a:p>
            <a:pPr marL="231934" indent="-222409">
              <a:spcBef>
                <a:spcPts val="4"/>
              </a:spcBef>
              <a:buClr>
                <a:srgbClr val="000000"/>
              </a:buClr>
              <a:buChar char="•"/>
              <a:tabLst>
                <a:tab pos="231934" algn="l"/>
              </a:tabLst>
            </a:pPr>
            <a:r>
              <a:rPr sz="2400" spc="-83" dirty="0">
                <a:solidFill>
                  <a:srgbClr val="4471C4"/>
                </a:solidFill>
                <a:cs typeface="Arial"/>
              </a:rPr>
              <a:t>Candidate</a:t>
            </a:r>
            <a:r>
              <a:rPr sz="2400" spc="-45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09" dirty="0">
                <a:cs typeface="Arial"/>
              </a:rPr>
              <a:t>One</a:t>
            </a:r>
            <a:r>
              <a:rPr lang="en-US" sz="2400" spc="-75" dirty="0">
                <a:cs typeface="Arial"/>
              </a:rPr>
              <a:t>-</a:t>
            </a:r>
            <a:r>
              <a:rPr sz="2400" spc="-127" dirty="0">
                <a:cs typeface="Arial"/>
              </a:rPr>
              <a:t>Way</a:t>
            </a:r>
            <a:r>
              <a:rPr sz="2400" spc="-105" dirty="0">
                <a:cs typeface="Arial"/>
              </a:rPr>
              <a:t> </a:t>
            </a:r>
            <a:r>
              <a:rPr sz="2400" spc="-8" dirty="0">
                <a:cs typeface="Arial"/>
              </a:rPr>
              <a:t>Functions</a:t>
            </a:r>
            <a:r>
              <a:rPr lang="en-US" sz="2400" spc="-8" dirty="0">
                <a:cs typeface="Arial"/>
              </a:rPr>
              <a:t> from number theory, lattices</a:t>
            </a:r>
            <a:endParaRPr sz="2400" dirty="0">
              <a:cs typeface="Arial"/>
            </a:endParaRPr>
          </a:p>
          <a:p>
            <a:pPr>
              <a:spcBef>
                <a:spcPts val="1264"/>
              </a:spcBef>
              <a:buFont typeface="Arial"/>
              <a:buChar char="•"/>
            </a:pPr>
            <a:endParaRPr sz="2400" dirty="0">
              <a:cs typeface="Arial"/>
            </a:endParaRPr>
          </a:p>
          <a:p>
            <a:pPr marL="180499" indent="-170974">
              <a:buChar char="•"/>
              <a:tabLst>
                <a:tab pos="180499" algn="l"/>
              </a:tabLst>
            </a:pPr>
            <a:r>
              <a:rPr sz="2400" spc="-79" dirty="0">
                <a:cs typeface="Arial"/>
              </a:rPr>
              <a:t>New</a:t>
            </a:r>
            <a:r>
              <a:rPr sz="2400" spc="-86" dirty="0">
                <a:cs typeface="Arial"/>
              </a:rPr>
              <a:t> </a:t>
            </a:r>
            <a:r>
              <a:rPr sz="2400" spc="-30" dirty="0">
                <a:cs typeface="Arial"/>
              </a:rPr>
              <a:t>Primitive:</a:t>
            </a:r>
            <a:r>
              <a:rPr sz="2400" spc="-45" dirty="0">
                <a:cs typeface="Arial"/>
              </a:rPr>
              <a:t> </a:t>
            </a:r>
            <a:r>
              <a:rPr sz="2400" spc="-116" dirty="0">
                <a:solidFill>
                  <a:srgbClr val="4471C4"/>
                </a:solidFill>
                <a:cs typeface="Arial"/>
              </a:rPr>
              <a:t>Secure</a:t>
            </a:r>
            <a:r>
              <a:rPr sz="2400" spc="-68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20" dirty="0">
                <a:solidFill>
                  <a:srgbClr val="4471C4"/>
                </a:solidFill>
                <a:cs typeface="Arial"/>
              </a:rPr>
              <a:t>Pseudo</a:t>
            </a:r>
            <a:r>
              <a:rPr sz="2400" spc="-71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09" dirty="0">
                <a:solidFill>
                  <a:srgbClr val="4471C4"/>
                </a:solidFill>
                <a:cs typeface="Arial"/>
              </a:rPr>
              <a:t>Random</a:t>
            </a:r>
            <a:r>
              <a:rPr sz="2400" spc="-64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75" dirty="0">
                <a:solidFill>
                  <a:srgbClr val="4471C4"/>
                </a:solidFill>
                <a:cs typeface="Arial"/>
              </a:rPr>
              <a:t>Functions</a:t>
            </a:r>
            <a:r>
              <a:rPr sz="2400" spc="-38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99" dirty="0">
                <a:solidFill>
                  <a:srgbClr val="4471C4"/>
                </a:solidFill>
                <a:cs typeface="Arial"/>
              </a:rPr>
              <a:t>(PRF)</a:t>
            </a:r>
            <a:endParaRPr lang="en-US" sz="2400" spc="-199" dirty="0">
              <a:solidFill>
                <a:srgbClr val="4471C4"/>
              </a:solidFill>
              <a:cs typeface="Arial"/>
            </a:endParaRPr>
          </a:p>
          <a:p>
            <a:pPr marL="180499" indent="-170974">
              <a:buFontTx/>
              <a:buChar char="•"/>
              <a:tabLst>
                <a:tab pos="180499" algn="l"/>
              </a:tabLst>
            </a:pPr>
            <a:r>
              <a:rPr lang="en-US" sz="2400" spc="-26" dirty="0">
                <a:cs typeface="Arial"/>
              </a:rPr>
              <a:t>imply</a:t>
            </a:r>
            <a:r>
              <a:rPr lang="en-US" sz="2400" spc="-30" dirty="0">
                <a:cs typeface="Arial"/>
              </a:rPr>
              <a:t> stateless </a:t>
            </a:r>
            <a:r>
              <a:rPr lang="en-US" sz="2400" spc="-56" dirty="0">
                <a:cs typeface="Arial"/>
              </a:rPr>
              <a:t>Encryption</a:t>
            </a:r>
            <a:r>
              <a:rPr lang="en-US" sz="2400" spc="-53" dirty="0">
                <a:cs typeface="Arial"/>
              </a:rPr>
              <a:t> </a:t>
            </a:r>
            <a:r>
              <a:rPr lang="en-US" sz="2400" spc="-113" dirty="0">
                <a:cs typeface="Arial"/>
              </a:rPr>
              <a:t>schemes</a:t>
            </a:r>
            <a:r>
              <a:rPr lang="en-US" sz="2400" spc="-86" dirty="0">
                <a:cs typeface="Arial"/>
              </a:rPr>
              <a:t> </a:t>
            </a:r>
            <a:r>
              <a:rPr lang="en-US" sz="2400" dirty="0">
                <a:cs typeface="Arial"/>
              </a:rPr>
              <a:t>which is </a:t>
            </a:r>
            <a:r>
              <a:rPr lang="en-US" sz="2400" spc="-53" dirty="0">
                <a:cs typeface="Arial"/>
              </a:rPr>
              <a:t>Computational</a:t>
            </a:r>
            <a:r>
              <a:rPr lang="en-US" sz="2400" spc="-68" dirty="0">
                <a:cs typeface="Arial"/>
              </a:rPr>
              <a:t> </a:t>
            </a:r>
            <a:r>
              <a:rPr lang="en-US" sz="2400" spc="-19" dirty="0">
                <a:cs typeface="Arial"/>
              </a:rPr>
              <a:t>Indistinguishability</a:t>
            </a:r>
            <a:endParaRPr lang="en-US" sz="2400" dirty="0">
              <a:cs typeface="Arial"/>
            </a:endParaRPr>
          </a:p>
          <a:p>
            <a:pPr marL="180499" indent="-170974">
              <a:buChar char="•"/>
              <a:tabLst>
                <a:tab pos="180499" algn="l"/>
              </a:tabLst>
            </a:pPr>
            <a:endParaRPr sz="2400" dirty="0">
              <a:cs typeface="Arial"/>
            </a:endParaRPr>
          </a:p>
          <a:p>
            <a:pPr>
              <a:spcBef>
                <a:spcPts val="1267"/>
              </a:spcBef>
              <a:buFont typeface="Arial"/>
              <a:buChar char="•"/>
            </a:pPr>
            <a:endParaRPr sz="2400" dirty="0"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Pseudo-random Generators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752600"/>
            <a:ext cx="7772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sz="2800" kern="0" dirty="0"/>
              <a:t>Informally: </a:t>
            </a:r>
            <a:r>
              <a:rPr lang="en-US" altLang="en-US" sz="2800" b="1" kern="0" dirty="0">
                <a:solidFill>
                  <a:srgbClr val="FF0000"/>
                </a:solidFill>
              </a:rPr>
              <a:t>Deterministic</a:t>
            </a:r>
            <a:r>
              <a:rPr lang="en-US" altLang="en-US" sz="2800" kern="0" dirty="0"/>
              <a:t> Programs that stretch a “</a:t>
            </a:r>
            <a:r>
              <a:rPr lang="en-US" altLang="ja-JP" sz="2800" kern="0" dirty="0"/>
              <a:t>truly random” seed into a (much) longer sequence of </a:t>
            </a:r>
            <a:r>
              <a:rPr lang="en-US" altLang="ja-JP" sz="2800" b="1" kern="0" dirty="0">
                <a:solidFill>
                  <a:srgbClr val="FF0000"/>
                </a:solidFill>
              </a:rPr>
              <a:t>“seemingly random” </a:t>
            </a:r>
            <a:r>
              <a:rPr lang="en-US" altLang="ja-JP" sz="2800" kern="0" dirty="0"/>
              <a:t>bits.</a:t>
            </a:r>
            <a:endParaRPr lang="en-US" altLang="en-US" sz="2800" kern="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938650" y="3960866"/>
            <a:ext cx="15744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b1 b2 b3 ...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759074" y="3692769"/>
            <a:ext cx="22860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465511" y="4073769"/>
            <a:ext cx="10005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dirty="0">
                <a:solidFill>
                  <a:srgbClr val="00279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PRG G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219199" y="3967407"/>
            <a:ext cx="7745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seed</a:t>
            </a:r>
            <a:endParaRPr lang="en-US" altLang="en-US" dirty="0">
              <a:solidFill>
                <a:srgbClr val="00279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055812" y="4111869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5045074" y="4081707"/>
            <a:ext cx="838200" cy="228600"/>
          </a:xfrm>
          <a:prstGeom prst="rightArrow">
            <a:avLst>
              <a:gd name="adj1" fmla="val 50000"/>
              <a:gd name="adj2" fmla="val 91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BA50ADDC-C3A2-684D-A85F-3C25DB3AF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846440"/>
            <a:ext cx="7772400" cy="53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Can such a G exist? 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09EC432-15DB-274D-A9B0-C53F9CA16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229200"/>
            <a:ext cx="7772400" cy="53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How to define “seemingly random”?</a:t>
            </a:r>
          </a:p>
        </p:txBody>
      </p:sp>
    </p:spTree>
    <p:extLst>
      <p:ext uri="{BB962C8B-B14F-4D97-AF65-F5344CB8AC3E}">
        <p14:creationId xmlns:p14="http://schemas.microsoft.com/office/powerpoint/2010/main" val="211157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724024" y="581822"/>
            <a:ext cx="6088335" cy="842988"/>
          </a:xfrm>
          <a:prstGeom prst="rect">
            <a:avLst/>
          </a:prstGeom>
        </p:spPr>
        <p:txBody>
          <a:bodyPr vert="horz" wrap="square" lIns="0" tIns="56198" rIns="0" bIns="0" rtlCol="0" anchor="ctr">
            <a:spAutoFit/>
          </a:bodyPr>
          <a:lstStyle/>
          <a:p>
            <a:pPr marL="9525" marR="3810">
              <a:lnSpc>
                <a:spcPts val="2918"/>
              </a:lnSpc>
              <a:spcBef>
                <a:spcPts val="443"/>
              </a:spcBef>
            </a:pPr>
            <a:r>
              <a:rPr sz="3600" spc="-105" dirty="0">
                <a:solidFill>
                  <a:schemeClr val="accent2"/>
                </a:solidFill>
              </a:rPr>
              <a:t>What</a:t>
            </a:r>
            <a:r>
              <a:rPr sz="3600" spc="-116" dirty="0">
                <a:solidFill>
                  <a:schemeClr val="accent2"/>
                </a:solidFill>
              </a:rPr>
              <a:t> </a:t>
            </a:r>
            <a:r>
              <a:rPr sz="3600" spc="-83" dirty="0">
                <a:solidFill>
                  <a:schemeClr val="accent2"/>
                </a:solidFill>
              </a:rPr>
              <a:t>about</a:t>
            </a:r>
            <a:r>
              <a:rPr sz="3600" spc="-172" dirty="0">
                <a:solidFill>
                  <a:schemeClr val="accent2"/>
                </a:solidFill>
              </a:rPr>
              <a:t> </a:t>
            </a:r>
            <a:r>
              <a:rPr sz="3600" spc="-214" dirty="0">
                <a:solidFill>
                  <a:schemeClr val="accent2"/>
                </a:solidFill>
              </a:rPr>
              <a:t>Sources</a:t>
            </a:r>
            <a:r>
              <a:rPr sz="3600" spc="-113" dirty="0">
                <a:solidFill>
                  <a:schemeClr val="accent2"/>
                </a:solidFill>
              </a:rPr>
              <a:t> </a:t>
            </a:r>
            <a:r>
              <a:rPr sz="3600" spc="-23" dirty="0">
                <a:solidFill>
                  <a:schemeClr val="accent2"/>
                </a:solidFill>
              </a:rPr>
              <a:t>of</a:t>
            </a:r>
            <a:r>
              <a:rPr sz="3600" spc="-146" dirty="0">
                <a:solidFill>
                  <a:schemeClr val="accent2"/>
                </a:solidFill>
              </a:rPr>
              <a:t> </a:t>
            </a:r>
            <a:r>
              <a:rPr sz="3600" spc="-199" dirty="0">
                <a:solidFill>
                  <a:schemeClr val="accent2"/>
                </a:solidFill>
              </a:rPr>
              <a:t>True</a:t>
            </a:r>
            <a:r>
              <a:rPr sz="3600" spc="-131" dirty="0">
                <a:solidFill>
                  <a:schemeClr val="accent2"/>
                </a:solidFill>
              </a:rPr>
              <a:t> </a:t>
            </a:r>
            <a:r>
              <a:rPr sz="3600" spc="-217" dirty="0">
                <a:solidFill>
                  <a:schemeClr val="accent2"/>
                </a:solidFill>
              </a:rPr>
              <a:t>Randomness </a:t>
            </a:r>
            <a:r>
              <a:rPr sz="3600" spc="-26" dirty="0">
                <a:solidFill>
                  <a:schemeClr val="accent2"/>
                </a:solidFill>
              </a:rPr>
              <a:t>for</a:t>
            </a:r>
            <a:r>
              <a:rPr sz="3600" spc="-176" dirty="0">
                <a:solidFill>
                  <a:schemeClr val="accent2"/>
                </a:solidFill>
              </a:rPr>
              <a:t> </a:t>
            </a:r>
            <a:r>
              <a:rPr sz="3600" spc="-38" dirty="0">
                <a:solidFill>
                  <a:schemeClr val="accent2"/>
                </a:solidFill>
              </a:rPr>
              <a:t>the</a:t>
            </a:r>
            <a:r>
              <a:rPr sz="3600" spc="-150" dirty="0">
                <a:solidFill>
                  <a:schemeClr val="accent2"/>
                </a:solidFill>
              </a:rPr>
              <a:t> </a:t>
            </a:r>
            <a:r>
              <a:rPr sz="3600" spc="-221" dirty="0">
                <a:solidFill>
                  <a:schemeClr val="accent2"/>
                </a:solidFill>
              </a:rPr>
              <a:t>seed?</a:t>
            </a:r>
            <a:endParaRPr sz="3600"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1600" y="1942300"/>
            <a:ext cx="7848872" cy="3586014"/>
          </a:xfrm>
          <a:prstGeom prst="rect">
            <a:avLst/>
          </a:prstGeom>
        </p:spPr>
        <p:txBody>
          <a:bodyPr vert="horz" wrap="square" lIns="0" tIns="73819" rIns="0" bIns="0" rtlCol="0">
            <a:spAutoFit/>
          </a:bodyPr>
          <a:lstStyle/>
          <a:p>
            <a:pPr marL="282416" indent="-272891">
              <a:spcBef>
                <a:spcPts val="581"/>
              </a:spcBef>
              <a:buAutoNum type="arabicParenR"/>
              <a:tabLst>
                <a:tab pos="282416" algn="l"/>
              </a:tabLst>
            </a:pPr>
            <a:r>
              <a:rPr sz="2100" spc="-131" dirty="0">
                <a:solidFill>
                  <a:srgbClr val="0066FF"/>
                </a:solidFill>
                <a:latin typeface="Arial"/>
                <a:cs typeface="Arial"/>
              </a:rPr>
              <a:t>Specialized</a:t>
            </a:r>
            <a:r>
              <a:rPr sz="2100" spc="-53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100" spc="-90" dirty="0">
                <a:solidFill>
                  <a:srgbClr val="0066FF"/>
                </a:solidFill>
                <a:latin typeface="Arial"/>
                <a:cs typeface="Arial"/>
              </a:rPr>
              <a:t>Hardware:</a:t>
            </a:r>
            <a:r>
              <a:rPr sz="2100" spc="-86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100" spc="-124" dirty="0">
                <a:latin typeface="Arial"/>
                <a:cs typeface="Arial"/>
              </a:rPr>
              <a:t>e.g.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spc="-90" dirty="0">
                <a:latin typeface="Arial"/>
                <a:cs typeface="Arial"/>
              </a:rPr>
              <a:t>Transistor</a:t>
            </a:r>
            <a:r>
              <a:rPr sz="2100" spc="-109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noise</a:t>
            </a:r>
            <a:endParaRPr sz="2100" dirty="0">
              <a:latin typeface="Arial"/>
              <a:cs typeface="Arial"/>
            </a:endParaRPr>
          </a:p>
          <a:p>
            <a:pPr marL="282416" indent="-272891">
              <a:spcBef>
                <a:spcPts val="506"/>
              </a:spcBef>
              <a:buAutoNum type="arabicParenR"/>
              <a:tabLst>
                <a:tab pos="282416" algn="l"/>
              </a:tabLst>
            </a:pPr>
            <a:r>
              <a:rPr sz="2100" spc="-131" dirty="0">
                <a:solidFill>
                  <a:srgbClr val="0066FF"/>
                </a:solidFill>
                <a:latin typeface="Arial"/>
                <a:cs typeface="Arial"/>
              </a:rPr>
              <a:t>User</a:t>
            </a:r>
            <a:r>
              <a:rPr sz="2100" spc="-12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100" spc="-26" dirty="0">
                <a:solidFill>
                  <a:srgbClr val="0066FF"/>
                </a:solidFill>
                <a:latin typeface="Arial"/>
                <a:cs typeface="Arial"/>
              </a:rPr>
              <a:t>Input</a:t>
            </a:r>
            <a:r>
              <a:rPr sz="2100" spc="-26" dirty="0">
                <a:latin typeface="Arial"/>
                <a:cs typeface="Arial"/>
              </a:rPr>
              <a:t>:</a:t>
            </a:r>
            <a:r>
              <a:rPr sz="2100" spc="-109" dirty="0">
                <a:latin typeface="Arial"/>
                <a:cs typeface="Arial"/>
              </a:rPr>
              <a:t> </a:t>
            </a:r>
            <a:r>
              <a:rPr sz="2100" spc="-135" dirty="0">
                <a:latin typeface="Arial"/>
                <a:cs typeface="Arial"/>
              </a:rPr>
              <a:t>Every</a:t>
            </a:r>
            <a:r>
              <a:rPr sz="2100" spc="-120" dirty="0">
                <a:latin typeface="Arial"/>
                <a:cs typeface="Arial"/>
              </a:rPr>
              <a:t> </a:t>
            </a:r>
            <a:r>
              <a:rPr sz="2100" spc="-23" dirty="0">
                <a:latin typeface="Arial"/>
                <a:cs typeface="Arial"/>
              </a:rPr>
              <a:t>time</a:t>
            </a:r>
            <a:r>
              <a:rPr sz="2100" spc="-105" dirty="0">
                <a:latin typeface="Arial"/>
                <a:cs typeface="Arial"/>
              </a:rPr>
              <a:t> </a:t>
            </a:r>
            <a:r>
              <a:rPr sz="2100" spc="-75" dirty="0">
                <a:latin typeface="Arial"/>
                <a:cs typeface="Arial"/>
              </a:rPr>
              <a:t>random</a:t>
            </a:r>
            <a:r>
              <a:rPr sz="2100" spc="-146" dirty="0">
                <a:latin typeface="Arial"/>
                <a:cs typeface="Arial"/>
              </a:rPr>
              <a:t> </a:t>
            </a:r>
            <a:r>
              <a:rPr sz="2100" spc="-71" dirty="0">
                <a:latin typeface="Arial"/>
                <a:cs typeface="Arial"/>
              </a:rPr>
              <a:t>number</a:t>
            </a:r>
            <a:r>
              <a:rPr sz="2100" spc="-64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used,</a:t>
            </a:r>
            <a:endParaRPr sz="2100" dirty="0">
              <a:latin typeface="Arial"/>
              <a:cs typeface="Arial"/>
            </a:endParaRPr>
          </a:p>
          <a:p>
            <a:pPr marL="1589246">
              <a:spcBef>
                <a:spcPts val="510"/>
              </a:spcBef>
            </a:pPr>
            <a:r>
              <a:rPr sz="2100" spc="-109" dirty="0">
                <a:latin typeface="Arial"/>
                <a:cs typeface="Arial"/>
              </a:rPr>
              <a:t>user</a:t>
            </a:r>
            <a:r>
              <a:rPr sz="2100" spc="-127" dirty="0">
                <a:latin typeface="Arial"/>
                <a:cs typeface="Arial"/>
              </a:rPr>
              <a:t> </a:t>
            </a:r>
            <a:r>
              <a:rPr sz="2100" spc="-113" dirty="0">
                <a:latin typeface="Arial"/>
                <a:cs typeface="Arial"/>
              </a:rPr>
              <a:t>is</a:t>
            </a:r>
            <a:r>
              <a:rPr sz="2100" spc="-101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queried</a:t>
            </a:r>
            <a:endParaRPr sz="2100" dirty="0">
              <a:latin typeface="Arial"/>
              <a:cs typeface="Arial"/>
            </a:endParaRPr>
          </a:p>
          <a:p>
            <a:pPr>
              <a:spcBef>
                <a:spcPts val="1099"/>
              </a:spcBef>
            </a:pPr>
            <a:endParaRPr sz="2100" dirty="0">
              <a:latin typeface="Arial"/>
              <a:cs typeface="Arial"/>
            </a:endParaRPr>
          </a:p>
          <a:p>
            <a:pPr marL="9525" marR="3810">
              <a:lnSpc>
                <a:spcPct val="100899"/>
              </a:lnSpc>
            </a:pPr>
            <a:r>
              <a:rPr sz="2100" spc="-113" dirty="0">
                <a:latin typeface="Arial"/>
                <a:cs typeface="Arial"/>
              </a:rPr>
              <a:t>Usually</a:t>
            </a:r>
            <a:r>
              <a:rPr sz="2100" spc="-120" dirty="0">
                <a:latin typeface="Arial"/>
                <a:cs typeface="Arial"/>
              </a:rPr>
              <a:t> </a:t>
            </a:r>
            <a:r>
              <a:rPr sz="2100" spc="-113" dirty="0">
                <a:latin typeface="Arial"/>
                <a:cs typeface="Arial"/>
              </a:rPr>
              <a:t>biased,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but</a:t>
            </a:r>
            <a:r>
              <a:rPr sz="2100" spc="-86" dirty="0">
                <a:latin typeface="Arial"/>
                <a:cs typeface="Arial"/>
              </a:rPr>
              <a:t> </a:t>
            </a:r>
            <a:r>
              <a:rPr sz="2100" spc="-146" dirty="0">
                <a:latin typeface="Arial"/>
                <a:cs typeface="Arial"/>
              </a:rPr>
              <a:t>can</a:t>
            </a:r>
            <a:r>
              <a:rPr sz="2100" spc="-109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“extract”</a:t>
            </a:r>
            <a:r>
              <a:rPr sz="2100" spc="-109" dirty="0">
                <a:latin typeface="Arial"/>
                <a:cs typeface="Arial"/>
              </a:rPr>
              <a:t> </a:t>
            </a:r>
            <a:r>
              <a:rPr sz="2100" spc="-101" dirty="0">
                <a:latin typeface="Arial"/>
                <a:cs typeface="Arial"/>
              </a:rPr>
              <a:t>unbiased</a:t>
            </a:r>
            <a:r>
              <a:rPr sz="2100" spc="-109" dirty="0">
                <a:latin typeface="Arial"/>
                <a:cs typeface="Arial"/>
              </a:rPr>
              <a:t> </a:t>
            </a:r>
            <a:r>
              <a:rPr sz="2100" spc="-15" dirty="0">
                <a:latin typeface="Arial"/>
                <a:cs typeface="Arial"/>
              </a:rPr>
              <a:t>bits </a:t>
            </a:r>
            <a:r>
              <a:rPr sz="2100" spc="-131" dirty="0">
                <a:latin typeface="Arial"/>
                <a:cs typeface="Arial"/>
              </a:rPr>
              <a:t>assuming</a:t>
            </a:r>
            <a:r>
              <a:rPr sz="2100" spc="-109" dirty="0">
                <a:latin typeface="Arial"/>
                <a:cs typeface="Arial"/>
              </a:rPr>
              <a:t> </a:t>
            </a:r>
            <a:r>
              <a:rPr sz="2100" spc="-26" dirty="0">
                <a:latin typeface="Arial"/>
                <a:cs typeface="Arial"/>
              </a:rPr>
              <a:t>the</a:t>
            </a:r>
            <a:r>
              <a:rPr sz="2100" spc="-109" dirty="0">
                <a:latin typeface="Arial"/>
                <a:cs typeface="Arial"/>
              </a:rPr>
              <a:t> </a:t>
            </a:r>
            <a:r>
              <a:rPr sz="2100" spc="-116" dirty="0">
                <a:latin typeface="Arial"/>
                <a:cs typeface="Arial"/>
              </a:rPr>
              <a:t>source</a:t>
            </a:r>
            <a:r>
              <a:rPr sz="2100" spc="-105" dirty="0">
                <a:latin typeface="Arial"/>
                <a:cs typeface="Arial"/>
              </a:rPr>
              <a:t> </a:t>
            </a:r>
            <a:r>
              <a:rPr sz="2100" spc="-169" dirty="0">
                <a:latin typeface="Arial"/>
                <a:cs typeface="Arial"/>
              </a:rPr>
              <a:t>has</a:t>
            </a:r>
            <a:r>
              <a:rPr sz="2100" spc="-101" dirty="0">
                <a:latin typeface="Arial"/>
                <a:cs typeface="Arial"/>
              </a:rPr>
              <a:t> </a:t>
            </a:r>
            <a:r>
              <a:rPr sz="2100" spc="-71" dirty="0">
                <a:latin typeface="Arial"/>
                <a:cs typeface="Arial"/>
              </a:rPr>
              <a:t>“some</a:t>
            </a:r>
            <a:r>
              <a:rPr sz="2100" spc="-53" dirty="0">
                <a:latin typeface="Arial"/>
                <a:cs typeface="Arial"/>
              </a:rPr>
              <a:t> structure</a:t>
            </a:r>
            <a:r>
              <a:rPr sz="2100" spc="-105" dirty="0">
                <a:latin typeface="Arial"/>
                <a:cs typeface="Arial"/>
              </a:rPr>
              <a:t> </a:t>
            </a:r>
            <a:r>
              <a:rPr sz="2100" spc="-98" dirty="0">
                <a:latin typeface="Arial"/>
                <a:cs typeface="Arial"/>
              </a:rPr>
              <a:t>and</a:t>
            </a:r>
            <a:r>
              <a:rPr sz="2100" spc="-113" dirty="0">
                <a:latin typeface="Arial"/>
                <a:cs typeface="Arial"/>
              </a:rPr>
              <a:t> </a:t>
            </a:r>
            <a:r>
              <a:rPr sz="2100" spc="-60" dirty="0">
                <a:latin typeface="Arial"/>
                <a:cs typeface="Arial"/>
              </a:rPr>
              <a:t>enough </a:t>
            </a:r>
            <a:r>
              <a:rPr sz="2100" spc="-23" dirty="0">
                <a:latin typeface="Arial"/>
                <a:cs typeface="Arial"/>
              </a:rPr>
              <a:t>entropy”</a:t>
            </a:r>
            <a:r>
              <a:rPr sz="2100" spc="-98" dirty="0">
                <a:latin typeface="Arial"/>
                <a:cs typeface="Arial"/>
              </a:rPr>
              <a:t> </a:t>
            </a:r>
            <a:r>
              <a:rPr sz="2100" spc="-49" dirty="0">
                <a:latin typeface="Arial"/>
                <a:cs typeface="Arial"/>
              </a:rPr>
              <a:t>[von</a:t>
            </a:r>
            <a:r>
              <a:rPr sz="2100" spc="-101" dirty="0">
                <a:latin typeface="Arial"/>
                <a:cs typeface="Arial"/>
              </a:rPr>
              <a:t> </a:t>
            </a:r>
            <a:r>
              <a:rPr sz="2100" spc="-105" dirty="0">
                <a:latin typeface="Arial"/>
                <a:cs typeface="Arial"/>
              </a:rPr>
              <a:t>Neumann,</a:t>
            </a:r>
            <a:r>
              <a:rPr sz="2100" spc="-116" dirty="0">
                <a:latin typeface="Arial"/>
                <a:cs typeface="Arial"/>
              </a:rPr>
              <a:t> </a:t>
            </a:r>
            <a:r>
              <a:rPr sz="2100" spc="-143" dirty="0">
                <a:latin typeface="Arial"/>
                <a:cs typeface="Arial"/>
              </a:rPr>
              <a:t>Elias,</a:t>
            </a:r>
            <a:r>
              <a:rPr sz="2100" spc="-120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Blum]</a:t>
            </a:r>
            <a:endParaRPr sz="2100" dirty="0">
              <a:latin typeface="Arial"/>
              <a:cs typeface="Arial"/>
            </a:endParaRPr>
          </a:p>
          <a:p>
            <a:pPr>
              <a:spcBef>
                <a:spcPts val="990"/>
              </a:spcBef>
            </a:pPr>
            <a:endParaRPr sz="2100" dirty="0">
              <a:latin typeface="Arial"/>
              <a:cs typeface="Arial"/>
            </a:endParaRPr>
          </a:p>
          <a:p>
            <a:pPr marL="9525" marR="1727835">
              <a:lnSpc>
                <a:spcPct val="122100"/>
              </a:lnSpc>
              <a:spcBef>
                <a:spcPts val="4"/>
              </a:spcBef>
            </a:pPr>
            <a:r>
              <a:rPr sz="2363" spc="-105" dirty="0">
                <a:solidFill>
                  <a:srgbClr val="FF0000"/>
                </a:solidFill>
                <a:latin typeface="Arial"/>
                <a:cs typeface="Arial"/>
              </a:rPr>
              <a:t>True</a:t>
            </a:r>
            <a:r>
              <a:rPr sz="2363" spc="-9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63" spc="-113" dirty="0">
                <a:solidFill>
                  <a:srgbClr val="FF0000"/>
                </a:solidFill>
                <a:latin typeface="Arial"/>
                <a:cs typeface="Arial"/>
              </a:rPr>
              <a:t>randomness</a:t>
            </a:r>
            <a:r>
              <a:rPr sz="2363" spc="-5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63" spc="-127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2363" spc="-11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63" spc="-10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363" spc="-9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63" spc="-98" dirty="0">
                <a:solidFill>
                  <a:srgbClr val="FF0000"/>
                </a:solidFill>
                <a:latin typeface="Arial"/>
                <a:cs typeface="Arial"/>
              </a:rPr>
              <a:t>expensive</a:t>
            </a:r>
            <a:r>
              <a:rPr lang="en-US" sz="2363" spc="-9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63" spc="-60" dirty="0">
                <a:solidFill>
                  <a:srgbClr val="FF0000"/>
                </a:solidFill>
                <a:latin typeface="Arial"/>
                <a:cs typeface="Arial"/>
              </a:rPr>
              <a:t>non-replicable</a:t>
            </a:r>
            <a:r>
              <a:rPr sz="2363" spc="-10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63" spc="-8" dirty="0">
                <a:solidFill>
                  <a:srgbClr val="FF0000"/>
                </a:solidFill>
                <a:latin typeface="Arial"/>
                <a:cs typeface="Arial"/>
              </a:rPr>
              <a:t>commodity.</a:t>
            </a:r>
            <a:endParaRPr sz="2363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formally  </a:t>
            </a:r>
            <a:r>
              <a:rPr lang="en-US" alt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Strong </a:t>
            </a:r>
            <a:b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Pseudo Random Number Generator?</a:t>
            </a:r>
            <a:endParaRPr lang="en-US" alt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8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686800" cy="2286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 1 [Indistinguishability]</a:t>
            </a:r>
          </a:p>
          <a:p>
            <a:pPr marL="0" indent="0"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“No polynomial-time algorithm can distinguish between the output of a PRG on a random seed vs. a truly random string”</a:t>
            </a:r>
          </a:p>
          <a:p>
            <a:pPr marL="0" indent="0"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= “as good as” a truly random string for all practical purposes. 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3810000"/>
            <a:ext cx="8686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400" b="1" kern="0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 2 [Next-bit Unpredictability]</a:t>
            </a:r>
          </a:p>
          <a:p>
            <a:pPr marL="0" indent="0">
              <a:buFontTx/>
              <a:buNone/>
            </a:pPr>
            <a: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“No polynomial-time algorithm can predict the (i+1)</a:t>
            </a:r>
            <a:r>
              <a:rPr lang="en-US" altLang="en-US" sz="2400" kern="0" baseline="30000" dirty="0" err="1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 bit of the output of a PRG given the first </a:t>
            </a:r>
            <a:r>
              <a:rPr lang="en-US" altLang="en-US" sz="24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 bits, better than chance”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4800" y="5486400"/>
            <a:ext cx="8686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400" b="1" kern="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 3 [Incompressibility]</a:t>
            </a:r>
          </a:p>
          <a:p>
            <a:pPr marL="0" indent="0">
              <a:buFontTx/>
              <a:buNone/>
            </a:pP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“No polynomial-time algorithm can compress the output of the PRG into a shorter string”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304800" y="1524000"/>
            <a:ext cx="8534400" cy="18288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04800" y="3657600"/>
            <a:ext cx="8534400" cy="1447800"/>
          </a:xfrm>
          <a:prstGeom prst="rect">
            <a:avLst/>
          </a:prstGeom>
          <a:noFill/>
          <a:ln w="2540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04800" y="5410200"/>
            <a:ext cx="8534400" cy="1371600"/>
          </a:xfrm>
          <a:prstGeom prst="rect">
            <a:avLst/>
          </a:prstGeom>
          <a:noFill/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 rot="19321580">
            <a:off x="1553761" y="3751342"/>
            <a:ext cx="5705778" cy="573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en-US" b="1" kern="0" dirty="0">
                <a:latin typeface="Arial Narrow" panose="020B0606020202030204" pitchFamily="34" charset="0"/>
              </a:rPr>
              <a:t>ALL THREE DEFS EQUIVALENT!</a:t>
            </a:r>
            <a:endParaRPr lang="en-US" altLang="en-US" kern="0" dirty="0"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52400" y="5229200"/>
            <a:ext cx="9220200" cy="1676400"/>
          </a:xfrm>
          <a:prstGeom prst="rect">
            <a:avLst/>
          </a:prstGeom>
          <a:solidFill>
            <a:schemeClr val="bg1">
              <a:alpha val="84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40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 animBg="1"/>
      <p:bldP spid="9" grpId="0" animBg="1"/>
      <p:bldP spid="9" grpId="1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PRG Def 1: Indistinguishability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F76E94-256C-3643-9593-35CEE4FD7819}"/>
              </a:ext>
            </a:extLst>
          </p:cNvPr>
          <p:cNvSpPr/>
          <p:nvPr/>
        </p:nvSpPr>
        <p:spPr bwMode="auto">
          <a:xfrm>
            <a:off x="125016" y="2513112"/>
            <a:ext cx="3429000" cy="1557747"/>
          </a:xfrm>
          <a:prstGeom prst="rect">
            <a:avLst/>
          </a:prstGeom>
          <a:solidFill>
            <a:srgbClr val="FF0000">
              <a:alpha val="23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85AE5B4-A2A1-C844-BDA4-A8635D438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250" y="2551972"/>
            <a:ext cx="3734181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WORLD 1: </a:t>
            </a:r>
            <a:b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The Pseudorandom World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3">
                <a:extLst>
                  <a:ext uri="{FF2B5EF4-FFF2-40B4-BE49-F238E27FC236}">
                    <a16:creationId xmlns:a16="http://schemas.microsoft.com/office/drawing/2014/main" id="{18DFE7B0-E7B3-2341-B6F2-4E9CDFD0BD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1450" y="3466372"/>
                <a:ext cx="2073805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en-US" sz="2800" b="0" i="1" kern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altLang="en-US" sz="2800" b="0" i="1" kern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←</m:t>
                      </m:r>
                      <m:sSub>
                        <m:sSubPr>
                          <m:ctrlPr>
                            <a:rPr lang="en-US" altLang="en-US" sz="2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en-US" sz="2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𝐺</m:t>
                          </m:r>
                          <m:r>
                            <a:rPr lang="en-US" altLang="en-US" sz="2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altLang="en-US" sz="2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en-US" sz="2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altLang="en-US" sz="2800" b="0" i="1" kern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n-US" altLang="en-US" sz="2800" kern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Rectangle 3">
                <a:extLst>
                  <a:ext uri="{FF2B5EF4-FFF2-40B4-BE49-F238E27FC236}">
                    <a16:creationId xmlns:a16="http://schemas.microsoft.com/office/drawing/2014/main" id="{18DFE7B0-E7B3-2341-B6F2-4E9CDFD0BD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1450" y="3466372"/>
                <a:ext cx="2073805" cy="685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5FF3CA78-1655-5A40-BE13-DFAB50A1902F}"/>
              </a:ext>
            </a:extLst>
          </p:cNvPr>
          <p:cNvSpPr/>
          <p:nvPr/>
        </p:nvSpPr>
        <p:spPr bwMode="auto">
          <a:xfrm>
            <a:off x="5436096" y="2492896"/>
            <a:ext cx="3429000" cy="1676400"/>
          </a:xfrm>
          <a:prstGeom prst="rect">
            <a:avLst/>
          </a:prstGeom>
          <a:solidFill>
            <a:srgbClr val="3366FF">
              <a:alpha val="23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96288CDE-8B51-C841-A17A-F1229B497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584" y="2515344"/>
            <a:ext cx="3761456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WORLD 2: </a:t>
            </a:r>
            <a:b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The Truly Random World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3">
                <a:extLst>
                  <a:ext uri="{FF2B5EF4-FFF2-40B4-BE49-F238E27FC236}">
                    <a16:creationId xmlns:a16="http://schemas.microsoft.com/office/drawing/2014/main" id="{E1279AE8-A93F-3641-92D9-618DAA2CB0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09592" y="3459288"/>
                <a:ext cx="2073805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en-US" sz="2800" b="0" i="1" kern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altLang="en-US" sz="2800" b="0" i="1" kern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←</m:t>
                      </m:r>
                      <m:sSub>
                        <m:sSubPr>
                          <m:ctrlPr>
                            <a:rPr lang="en-US" altLang="en-US" sz="2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en-US" sz="2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en-US" sz="2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altLang="en-US" sz="2800" kern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Rectangle 3">
                <a:extLst>
                  <a:ext uri="{FF2B5EF4-FFF2-40B4-BE49-F238E27FC236}">
                    <a16:creationId xmlns:a16="http://schemas.microsoft.com/office/drawing/2014/main" id="{E1279AE8-A93F-3641-92D9-618DAA2CB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09592" y="3459288"/>
                <a:ext cx="2073805" cy="6858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827D36A6-5354-F04B-A327-2E7AFD53A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086" y="2867098"/>
            <a:ext cx="561939" cy="1366721"/>
          </a:xfrm>
          <a:prstGeom prst="rect">
            <a:avLst/>
          </a:prstGeom>
        </p:spPr>
      </p:pic>
      <p:sp>
        <p:nvSpPr>
          <p:cNvPr id="19" name="Rectangle 3">
            <a:extLst>
              <a:ext uri="{FF2B5EF4-FFF2-40B4-BE49-F238E27FC236}">
                <a16:creationId xmlns:a16="http://schemas.microsoft.com/office/drawing/2014/main" id="{903B9C74-EC7E-ED43-8D87-8B06F5464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490" y="4598640"/>
            <a:ext cx="8403841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PPT Distinguisher gets y but cannot tell which world she is in</a:t>
            </a:r>
          </a:p>
        </p:txBody>
      </p:sp>
    </p:spTree>
    <p:extLst>
      <p:ext uri="{BB962C8B-B14F-4D97-AF65-F5344CB8AC3E}">
        <p14:creationId xmlns:p14="http://schemas.microsoft.com/office/powerpoint/2010/main" val="1499877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55CBB-106B-A250-1F8C-245436300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266FC806-B3E1-EB59-DE5B-963F93032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PRG Def 1: Indistinguishability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0A53629-B781-6353-5CF1-A825869C0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399649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sz="2800" kern="0" dirty="0">
                <a:latin typeface="Arial Narrow" panose="020B0606020202030204" pitchFamily="34" charset="0"/>
              </a:rPr>
              <a:t>Notation: U</a:t>
            </a:r>
            <a:r>
              <a:rPr lang="en-US" altLang="en-US" sz="2800" kern="0" baseline="-25000" dirty="0">
                <a:latin typeface="Arial Narrow" panose="020B0606020202030204" pitchFamily="34" charset="0"/>
              </a:rPr>
              <a:t>n</a:t>
            </a:r>
            <a:r>
              <a:rPr lang="en-US" altLang="en-US" sz="2800" kern="0" dirty="0">
                <a:latin typeface="Arial Narrow" panose="020B0606020202030204" pitchFamily="34" charset="0"/>
              </a:rPr>
              <a:t> (resp. U</a:t>
            </a:r>
            <a:r>
              <a:rPr lang="en-US" altLang="en-US" sz="2800" kern="0" baseline="-25000" dirty="0">
                <a:latin typeface="Arial Narrow" panose="020B0606020202030204" pitchFamily="34" charset="0"/>
              </a:rPr>
              <a:t>m</a:t>
            </a:r>
            <a:r>
              <a:rPr lang="en-US" altLang="en-US" sz="2800" kern="0" dirty="0">
                <a:latin typeface="Arial Narrow" panose="020B0606020202030204" pitchFamily="34" charset="0"/>
              </a:rPr>
              <a:t>) denotes the random distribution on n-bit (resp. m-bit) strings; m is shorthand for m(n).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25F159B0-CC13-97FC-221B-E5334F4381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200" y="1447800"/>
                <a:ext cx="8686800" cy="1066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en-US" sz="2400" b="1" kern="0" dirty="0">
                    <a:solidFill>
                      <a:srgbClr val="3366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Definition [Indistinguishability]: </a:t>
                </a:r>
              </a:p>
              <a:p>
                <a:pPr>
                  <a:buFontTx/>
                  <a:buNone/>
                </a:pP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 </a:t>
                </a:r>
                <a:r>
                  <a:rPr lang="en-US" altLang="en-US" sz="2400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deterministic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polynomial-time computable function G: {0,1}</a:t>
                </a:r>
                <a:r>
                  <a:rPr lang="en-US" altLang="en-US" sz="2400" kern="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{0,1}</a:t>
                </a:r>
                <a:r>
                  <a:rPr lang="en-US" altLang="en-US" sz="2400" kern="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PRG if:</a:t>
                </a:r>
              </a:p>
              <a:p>
                <a:pPr marL="514350" indent="-514350">
                  <a:buFontTx/>
                  <a:buAutoNum type="alphaLcParenBoth"/>
                </a:pP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It is </a:t>
                </a:r>
                <a:r>
                  <a:rPr lang="en-US" altLang="en-US" sz="2400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expanding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m &gt; n and </a:t>
                </a:r>
              </a:p>
              <a:p>
                <a:pPr marL="514350" indent="-514350">
                  <a:buFontTx/>
                  <a:buAutoNum type="alphaLcParenBoth"/>
                </a:pP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every PPT algorithm D (called a distinguisher or a statistical test) if there is a negligible function </a:t>
                </a:r>
                <a14:m>
                  <m:oMath xmlns:m="http://schemas.openxmlformats.org/officeDocument/2006/math">
                    <m:r>
                      <a:rPr lang="en-US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such that:</a:t>
                </a:r>
              </a:p>
            </p:txBody>
          </p:sp>
        </mc:Choice>
        <mc:Fallback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25F159B0-CC13-97FC-221B-E5334F43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447800"/>
                <a:ext cx="8686800" cy="1066801"/>
              </a:xfrm>
              <a:prstGeom prst="rect">
                <a:avLst/>
              </a:prstGeom>
              <a:blipFill>
                <a:blip r:embed="rId3"/>
                <a:stretch>
                  <a:fillRect l="-1170" t="-5882" b="-1458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603983BD-8E3D-25BA-0478-5AE97ADAD404}"/>
              </a:ext>
            </a:extLst>
          </p:cNvPr>
          <p:cNvSpPr/>
          <p:nvPr/>
        </p:nvSpPr>
        <p:spPr bwMode="auto">
          <a:xfrm>
            <a:off x="457200" y="1374912"/>
            <a:ext cx="8534400" cy="335023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5449EB1-1349-F323-5F72-3699166CD6C6}"/>
                  </a:ext>
                </a:extLst>
              </p:cNvPr>
              <p:cNvSpPr/>
              <p:nvPr/>
            </p:nvSpPr>
            <p:spPr>
              <a:xfrm>
                <a:off x="1042091" y="4110836"/>
                <a:ext cx="71383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>
                      <m:r>
                        <a:rPr lang="en-US" alt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en-US" sz="2400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Pr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⁡[ 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alt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n-US" alt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)) = 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] – </m:t>
                      </m:r>
                      <m:r>
                        <m:rPr>
                          <m:sty m:val="p"/>
                        </m:rPr>
                        <a:rPr lang="en-US" altLang="en-US" sz="2400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Pr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⁡[ 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US" altLang="en-US" sz="2400" b="1" i="1" baseline="-250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] | =</m:t>
                      </m:r>
                      <m:r>
                        <a:rPr lang="en-US" alt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𝝁</m:t>
                      </m:r>
                      <m:r>
                        <a:rPr lang="en-US" altLang="en-US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en-US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400" b="1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5449EB1-1349-F323-5F72-3699166CD6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091" y="4110836"/>
                <a:ext cx="7138301" cy="461665"/>
              </a:xfrm>
              <a:prstGeom prst="rect">
                <a:avLst/>
              </a:prstGeom>
              <a:blipFill>
                <a:blip r:embed="rId4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6677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PRG Def 1: Indistinguishability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/>
              <p:cNvSpPr txBox="1">
                <a:spLocks noChangeArrowheads="1"/>
              </p:cNvSpPr>
              <p:nvPr/>
            </p:nvSpPr>
            <p:spPr bwMode="auto">
              <a:xfrm>
                <a:off x="457200" y="1447800"/>
                <a:ext cx="8686800" cy="1066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en-US" sz="2400" b="1" kern="0" dirty="0">
                    <a:solidFill>
                      <a:srgbClr val="3366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Definition [Indistinguishability]: </a:t>
                </a:r>
              </a:p>
              <a:p>
                <a:pPr>
                  <a:buFontTx/>
                  <a:buNone/>
                </a:pP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 </a:t>
                </a:r>
                <a:r>
                  <a:rPr lang="en-US" altLang="en-US" sz="2400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deterministic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polynomial-time computable function G: {0,1}</a:t>
                </a:r>
                <a:r>
                  <a:rPr lang="en-US" altLang="en-US" sz="2400" kern="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{0,1}</a:t>
                </a:r>
                <a:r>
                  <a:rPr lang="en-US" altLang="en-US" sz="2400" kern="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PRG if:</a:t>
                </a:r>
              </a:p>
              <a:p>
                <a:pPr marL="514350" indent="-514350">
                  <a:buFontTx/>
                  <a:buAutoNum type="alphaLcParenBoth"/>
                </a:pP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It is </a:t>
                </a:r>
                <a:r>
                  <a:rPr lang="en-US" altLang="en-US" sz="2400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expanding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m &gt; n and </a:t>
                </a:r>
              </a:p>
              <a:p>
                <a:pPr marL="514350" indent="-514350">
                  <a:buFontTx/>
                  <a:buAutoNum type="alphaLcParenBoth"/>
                </a:pP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every PPT algorithm D (called a distinguisher or a statistical test) if there is a negligible function </a:t>
                </a:r>
                <a14:m>
                  <m:oMath xmlns:m="http://schemas.openxmlformats.org/officeDocument/2006/math">
                    <m:r>
                      <a:rPr lang="en-US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such that:</a:t>
                </a:r>
              </a:p>
            </p:txBody>
          </p:sp>
        </mc:Choice>
        <mc:Fallback xmlns="">
          <p:sp>
            <p:nvSpPr>
              <p:cNvPr id="11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447800"/>
                <a:ext cx="8686800" cy="1066801"/>
              </a:xfrm>
              <a:prstGeom prst="rect">
                <a:avLst/>
              </a:prstGeom>
              <a:blipFill>
                <a:blip r:embed="rId3"/>
                <a:stretch>
                  <a:fillRect l="-1170" t="-5882" b="-1458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 bwMode="auto">
          <a:xfrm>
            <a:off x="457200" y="1374912"/>
            <a:ext cx="8534400" cy="335023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042091" y="4110836"/>
                <a:ext cx="71383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>
                      <m:r>
                        <a:rPr lang="en-US" alt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en-US" sz="2400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Pr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⁡[ 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alt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n-US" alt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)) = 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] – </m:t>
                      </m:r>
                      <m:r>
                        <m:rPr>
                          <m:sty m:val="p"/>
                        </m:rPr>
                        <a:rPr lang="en-US" altLang="en-US" sz="2400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Pr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⁡[ 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US" altLang="en-US" sz="2400" b="1" i="1" baseline="-250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] | =</m:t>
                      </m:r>
                      <m:r>
                        <a:rPr lang="en-US" alt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𝝁</m:t>
                      </m:r>
                      <m:r>
                        <a:rPr lang="en-US" altLang="en-US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en-US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400" b="1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091" y="4110836"/>
                <a:ext cx="7138301" cy="461665"/>
              </a:xfrm>
              <a:prstGeom prst="rect">
                <a:avLst/>
              </a:prstGeom>
              <a:blipFill>
                <a:blip r:embed="rId4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F55A1B7-B8A3-6FA4-B732-DD515583418B}"/>
              </a:ext>
            </a:extLst>
          </p:cNvPr>
          <p:cNvSpPr txBox="1"/>
          <p:nvPr/>
        </p:nvSpPr>
        <p:spPr>
          <a:xfrm>
            <a:off x="457200" y="5410200"/>
            <a:ext cx="8686800" cy="574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4773" marR="679133">
              <a:lnSpc>
                <a:spcPct val="120100"/>
              </a:lnSpc>
              <a:spcBef>
                <a:spcPts val="1950"/>
              </a:spcBef>
            </a:pPr>
            <a:r>
              <a:rPr lang="en-US" sz="2800" spc="-124" dirty="0">
                <a:solidFill>
                  <a:schemeClr val="accent2"/>
                </a:solidFill>
                <a:cs typeface="Arial"/>
              </a:rPr>
              <a:t>Statistical Test: </a:t>
            </a:r>
            <a:r>
              <a:rPr lang="en-US" sz="2800" spc="-229" dirty="0">
                <a:cs typeface="Arial"/>
              </a:rPr>
              <a:t>D</a:t>
            </a:r>
            <a:r>
              <a:rPr lang="en-US" sz="2800" spc="-83" dirty="0">
                <a:cs typeface="Arial"/>
              </a:rPr>
              <a:t> </a:t>
            </a:r>
            <a:r>
              <a:rPr lang="en-US" sz="2800" dirty="0">
                <a:cs typeface="Arial"/>
              </a:rPr>
              <a:t>that</a:t>
            </a:r>
            <a:r>
              <a:rPr lang="en-US" sz="2800" spc="-83" dirty="0">
                <a:cs typeface="Arial"/>
              </a:rPr>
              <a:t> </a:t>
            </a:r>
            <a:r>
              <a:rPr lang="en-US" sz="2800" spc="-109" dirty="0">
                <a:cs typeface="Arial"/>
              </a:rPr>
              <a:t>takes</a:t>
            </a:r>
            <a:r>
              <a:rPr lang="en-US" sz="2800" spc="-98" dirty="0">
                <a:cs typeface="Arial"/>
              </a:rPr>
              <a:t> </a:t>
            </a:r>
            <a:r>
              <a:rPr lang="en-US" sz="2800" spc="-169" dirty="0">
                <a:cs typeface="Arial"/>
              </a:rPr>
              <a:t>a</a:t>
            </a:r>
            <a:r>
              <a:rPr lang="en-US" sz="2800" spc="-120" dirty="0">
                <a:cs typeface="Arial"/>
              </a:rPr>
              <a:t> </a:t>
            </a:r>
            <a:r>
              <a:rPr lang="en-US" sz="2800" spc="-127" dirty="0">
                <a:cs typeface="Arial"/>
              </a:rPr>
              <a:t>sequence</a:t>
            </a:r>
            <a:r>
              <a:rPr lang="en-US" sz="2800" spc="-105" dirty="0">
                <a:cs typeface="Arial"/>
              </a:rPr>
              <a:t> </a:t>
            </a:r>
            <a:r>
              <a:rPr lang="en-US" sz="2800" spc="-113" dirty="0">
                <a:cs typeface="Arial"/>
              </a:rPr>
              <a:t>and</a:t>
            </a:r>
            <a:r>
              <a:rPr lang="en-US" sz="2800" spc="-105" dirty="0">
                <a:cs typeface="Arial"/>
              </a:rPr>
              <a:t> </a:t>
            </a:r>
            <a:r>
              <a:rPr lang="en-US" sz="2800" spc="-49" dirty="0">
                <a:cs typeface="Arial"/>
              </a:rPr>
              <a:t>outputs</a:t>
            </a:r>
            <a:r>
              <a:rPr lang="en-US" sz="2800" spc="-98" dirty="0">
                <a:cs typeface="Arial"/>
              </a:rPr>
              <a:t> </a:t>
            </a:r>
            <a:r>
              <a:rPr lang="en-US" sz="2800" spc="-113" dirty="0">
                <a:cs typeface="Arial"/>
              </a:rPr>
              <a:t>0</a:t>
            </a:r>
            <a:r>
              <a:rPr lang="en-US" sz="2800" spc="-75" dirty="0">
                <a:cs typeface="Arial"/>
              </a:rPr>
              <a:t> </a:t>
            </a:r>
            <a:r>
              <a:rPr lang="en-US" sz="2800" spc="-15" dirty="0">
                <a:cs typeface="Arial"/>
              </a:rPr>
              <a:t>or</a:t>
            </a:r>
            <a:r>
              <a:rPr lang="en-US" sz="2800" spc="-116" dirty="0">
                <a:cs typeface="Arial"/>
              </a:rPr>
              <a:t> </a:t>
            </a:r>
            <a:r>
              <a:rPr lang="en-US" sz="2800" spc="-38" dirty="0">
                <a:cs typeface="Arial"/>
              </a:rPr>
              <a:t>1</a:t>
            </a:r>
            <a:endParaRPr lang="en-US" sz="2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3432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Secure Communication</a:t>
            </a:r>
            <a:endParaRPr lang="en-US" sz="2400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61D4B50-D63D-D540-9538-C7FBA8017AAE}"/>
              </a:ext>
            </a:extLst>
          </p:cNvPr>
          <p:cNvCxnSpPr>
            <a:cxnSpLocks/>
          </p:cNvCxnSpPr>
          <p:nvPr/>
        </p:nvCxnSpPr>
        <p:spPr>
          <a:xfrm flipH="1">
            <a:off x="2939988" y="2540204"/>
            <a:ext cx="3384376" cy="0"/>
          </a:xfrm>
          <a:prstGeom prst="line">
            <a:avLst/>
          </a:prstGeom>
          <a:ln w="38100"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4BB0618-0F5C-7F4A-AD8D-88294547D1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5" t="-2132" r="10483" b="58956"/>
          <a:stretch/>
        </p:blipFill>
        <p:spPr>
          <a:xfrm>
            <a:off x="1560984" y="2275915"/>
            <a:ext cx="864096" cy="7069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84E76C-9E65-A942-9EA2-E28CB4EC59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14" b="59366"/>
          <a:stretch/>
        </p:blipFill>
        <p:spPr>
          <a:xfrm>
            <a:off x="6612396" y="2204864"/>
            <a:ext cx="648072" cy="670672"/>
          </a:xfrm>
          <a:prstGeom prst="rect">
            <a:avLst/>
          </a:prstGeom>
        </p:spPr>
      </p:pic>
      <p:sp>
        <p:nvSpPr>
          <p:cNvPr id="7" name="Rectangle 63">
            <a:extLst>
              <a:ext uri="{FF2B5EF4-FFF2-40B4-BE49-F238E27FC236}">
                <a16:creationId xmlns:a16="http://schemas.microsoft.com/office/drawing/2014/main" id="{83B9F4AA-5928-5D41-ABB3-C6EA77DC7B93}"/>
              </a:ext>
            </a:extLst>
          </p:cNvPr>
          <p:cNvSpPr txBox="1">
            <a:spLocks noChangeArrowheads="1"/>
          </p:cNvSpPr>
          <p:nvPr/>
        </p:nvSpPr>
        <p:spPr>
          <a:xfrm>
            <a:off x="1187624" y="3039690"/>
            <a:ext cx="1656184" cy="3780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erican Typewriter" charset="0"/>
                <a:ea typeface="American Typewriter" charset="0"/>
                <a:cs typeface="American Typewriter" charset="0"/>
              </a:rPr>
              <a:t>Alice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8" name="Rectangle 63">
            <a:extLst>
              <a:ext uri="{FF2B5EF4-FFF2-40B4-BE49-F238E27FC236}">
                <a16:creationId xmlns:a16="http://schemas.microsoft.com/office/drawing/2014/main" id="{E4F38A42-6FC8-1146-959A-90A4B6A6DB20}"/>
              </a:ext>
            </a:extLst>
          </p:cNvPr>
          <p:cNvSpPr txBox="1">
            <a:spLocks noChangeArrowheads="1"/>
          </p:cNvSpPr>
          <p:nvPr/>
        </p:nvSpPr>
        <p:spPr>
          <a:xfrm>
            <a:off x="6084168" y="2904750"/>
            <a:ext cx="1656184" cy="3780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erican Typewriter" charset="0"/>
                <a:ea typeface="American Typewriter" charset="0"/>
                <a:cs typeface="American Typewriter" charset="0"/>
              </a:rPr>
              <a:t>Bob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02CE4B7-E0E3-C544-B0F5-DF3C671AEAD9}"/>
              </a:ext>
            </a:extLst>
          </p:cNvPr>
          <p:cNvCxnSpPr>
            <a:cxnSpLocks/>
          </p:cNvCxnSpPr>
          <p:nvPr/>
        </p:nvCxnSpPr>
        <p:spPr>
          <a:xfrm>
            <a:off x="4678722" y="2580430"/>
            <a:ext cx="0" cy="74424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ysDot"/>
            <a:tailEnd type="stealth" w="lg" len="lg"/>
          </a:ln>
          <a:effectLst/>
        </p:spPr>
      </p:cxnSp>
      <p:sp>
        <p:nvSpPr>
          <p:cNvPr id="11" name="Rectangle 63">
            <a:extLst>
              <a:ext uri="{FF2B5EF4-FFF2-40B4-BE49-F238E27FC236}">
                <a16:creationId xmlns:a16="http://schemas.microsoft.com/office/drawing/2014/main" id="{6F1A3A69-AC4B-0A48-98EF-F7A6EBBFF853}"/>
              </a:ext>
            </a:extLst>
          </p:cNvPr>
          <p:cNvSpPr txBox="1">
            <a:spLocks noChangeArrowheads="1"/>
          </p:cNvSpPr>
          <p:nvPr/>
        </p:nvSpPr>
        <p:spPr>
          <a:xfrm>
            <a:off x="3203848" y="4098766"/>
            <a:ext cx="3060340" cy="3780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erican Typewriter" charset="0"/>
                <a:ea typeface="American Typewriter" charset="0"/>
                <a:cs typeface="American Typewriter" charset="0"/>
              </a:rPr>
              <a:t>Eavesdropper “Eve”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57EA21A9-F4AD-DE41-B2F3-86A3FD2EEF6B}"/>
              </a:ext>
            </a:extLst>
          </p:cNvPr>
          <p:cNvSpPr/>
          <p:nvPr/>
        </p:nvSpPr>
        <p:spPr>
          <a:xfrm>
            <a:off x="1403648" y="1596081"/>
            <a:ext cx="698376" cy="486136"/>
          </a:xfrm>
          <a:prstGeom prst="wedgeRectCallout">
            <a:avLst>
              <a:gd name="adj1" fmla="val 24265"/>
              <a:gd name="adj2" fmla="val 8591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</a:p>
        </p:txBody>
      </p:sp>
      <p:sp>
        <p:nvSpPr>
          <p:cNvPr id="14" name="Rectangle 63">
            <a:extLst>
              <a:ext uri="{FF2B5EF4-FFF2-40B4-BE49-F238E27FC236}">
                <a16:creationId xmlns:a16="http://schemas.microsoft.com/office/drawing/2014/main" id="{2157B1F7-649F-CA49-A10E-3366B04C050C}"/>
              </a:ext>
            </a:extLst>
          </p:cNvPr>
          <p:cNvSpPr txBox="1">
            <a:spLocks noChangeArrowheads="1"/>
          </p:cNvSpPr>
          <p:nvPr/>
        </p:nvSpPr>
        <p:spPr>
          <a:xfrm>
            <a:off x="1187624" y="3411001"/>
            <a:ext cx="1656184" cy="3780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erican Typewriter" charset="0"/>
                <a:ea typeface="American Typewriter" charset="0"/>
                <a:cs typeface="American Typewriter" charset="0"/>
              </a:rPr>
              <a:t>Key k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5" name="Rectangle 63">
            <a:extLst>
              <a:ext uri="{FF2B5EF4-FFF2-40B4-BE49-F238E27FC236}">
                <a16:creationId xmlns:a16="http://schemas.microsoft.com/office/drawing/2014/main" id="{AE384275-8983-7948-9589-2D9D4CA8483E}"/>
              </a:ext>
            </a:extLst>
          </p:cNvPr>
          <p:cNvSpPr txBox="1">
            <a:spLocks noChangeArrowheads="1"/>
          </p:cNvSpPr>
          <p:nvPr/>
        </p:nvSpPr>
        <p:spPr>
          <a:xfrm>
            <a:off x="6084168" y="3319991"/>
            <a:ext cx="1656184" cy="3780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erican Typewriter" charset="0"/>
                <a:ea typeface="American Typewriter" charset="0"/>
                <a:cs typeface="American Typewriter" charset="0"/>
              </a:rPr>
              <a:t>Key k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63">
                <a:extLst>
                  <a:ext uri="{FF2B5EF4-FFF2-40B4-BE49-F238E27FC236}">
                    <a16:creationId xmlns:a16="http://schemas.microsoft.com/office/drawing/2014/main" id="{91B6A240-835D-0B4F-9F0B-CBCA4A141333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827584" y="5171270"/>
                <a:ext cx="8470496" cy="1728192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342900" indent="-342900" algn="l">
                  <a:buFont typeface="Courier New" panose="02070309020205020404" pitchFamily="49" charset="0"/>
                  <a:buChar char="o"/>
                </a:pPr>
                <a:r>
                  <a:rPr lang="en-US" altLang="en-US" sz="2400" dirty="0">
                    <a:latin typeface="+mn-lt"/>
                    <a:ea typeface="American Typewriter" charset="0"/>
                    <a:cs typeface="American Typewriter" charset="0"/>
                  </a:rPr>
                  <a:t>Algorithms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𝐺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𝐸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𝐷</m:t>
                        </m:r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.</m:t>
                    </m:r>
                  </m:oMath>
                </a14:m>
                <a:endParaRPr lang="en-US" altLang="en-US" sz="2400" b="0" dirty="0">
                  <a:latin typeface="+mn-lt"/>
                  <a:ea typeface="American Typewriter" charset="0"/>
                  <a:cs typeface="American Typewriter" charset="0"/>
                </a:endParaRPr>
              </a:p>
              <a:p>
                <a:pPr marL="342900" indent="-342900" algn="l">
                  <a:buFont typeface="Courier New" panose="02070309020205020404" pitchFamily="49" charset="0"/>
                  <a:buChar char="o"/>
                </a:pPr>
                <a:r>
                  <a:rPr lang="en-US" altLang="en-US" sz="2400" dirty="0">
                    <a:latin typeface="+mn-lt"/>
                    <a:ea typeface="American Typewriter" charset="0"/>
                    <a:cs typeface="American Typewriter" charset="0"/>
                  </a:rPr>
                  <a:t>Correctness: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𝐷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𝑘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𝑘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,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𝑚</m:t>
                            </m:r>
                          </m:e>
                        </m:d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𝑚</m:t>
                    </m:r>
                    <m:r>
                      <a:rPr lang="en-US" altLang="en-US" sz="2400" b="0" i="0" smtClean="0"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 </m:t>
                    </m:r>
                  </m:oMath>
                </a14:m>
                <a:endParaRPr lang="en-US" altLang="en-US" sz="2400" b="0" dirty="0">
                  <a:latin typeface="+mn-lt"/>
                  <a:ea typeface="American Typewriter" charset="0"/>
                  <a:cs typeface="American Typewriter" charset="0"/>
                </a:endParaRPr>
              </a:p>
              <a:p>
                <a:pPr marL="342900" indent="-342900" algn="l">
                  <a:buFont typeface="Courier New" panose="02070309020205020404" pitchFamily="49" charset="0"/>
                  <a:buChar char="o"/>
                </a:pPr>
                <a:r>
                  <a:rPr lang="en-US" altLang="en-US" sz="2400" dirty="0">
                    <a:latin typeface="+mn-lt"/>
                    <a:ea typeface="American Typewriter" charset="0"/>
                    <a:cs typeface="American Typewriter" charset="0"/>
                  </a:rPr>
                  <a:t>Security: </a:t>
                </a:r>
                <a:r>
                  <a:rPr lang="en-US" altLang="en-US" sz="2400" dirty="0">
                    <a:solidFill>
                      <a:srgbClr val="FF0000"/>
                    </a:solidFill>
                    <a:latin typeface="+mn-lt"/>
                    <a:ea typeface="American Typewriter" charset="0"/>
                    <a:cs typeface="American Typewriter" charset="0"/>
                  </a:rPr>
                  <a:t>Perfect Secrecy = Perfect Indistinguishability.</a:t>
                </a:r>
              </a:p>
            </p:txBody>
          </p:sp>
        </mc:Choice>
        <mc:Fallback>
          <p:sp>
            <p:nvSpPr>
              <p:cNvPr id="17" name="Rectangle 63">
                <a:extLst>
                  <a:ext uri="{FF2B5EF4-FFF2-40B4-BE49-F238E27FC236}">
                    <a16:creationId xmlns:a16="http://schemas.microsoft.com/office/drawing/2014/main" id="{91B6A240-835D-0B4F-9F0B-CBCA4A141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5171270"/>
                <a:ext cx="8470496" cy="1728192"/>
              </a:xfrm>
              <a:prstGeom prst="rect">
                <a:avLst/>
              </a:prstGeom>
              <a:blipFill>
                <a:blip r:embed="rId4"/>
                <a:stretch>
                  <a:fillRect l="-1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object 31">
            <a:extLst>
              <a:ext uri="{FF2B5EF4-FFF2-40B4-BE49-F238E27FC236}">
                <a16:creationId xmlns:a16="http://schemas.microsoft.com/office/drawing/2014/main" id="{5674CC7E-68F5-29F7-E643-AEA0649F181A}"/>
              </a:ext>
            </a:extLst>
          </p:cNvPr>
          <p:cNvGrpSpPr/>
          <p:nvPr/>
        </p:nvGrpSpPr>
        <p:grpSpPr>
          <a:xfrm>
            <a:off x="3718580" y="3218201"/>
            <a:ext cx="931170" cy="747730"/>
            <a:chOff x="5018278" y="3418966"/>
            <a:chExt cx="916940" cy="1026794"/>
          </a:xfrm>
        </p:grpSpPr>
        <p:sp>
          <p:nvSpPr>
            <p:cNvPr id="6" name="object 32">
              <a:extLst>
                <a:ext uri="{FF2B5EF4-FFF2-40B4-BE49-F238E27FC236}">
                  <a16:creationId xmlns:a16="http://schemas.microsoft.com/office/drawing/2014/main" id="{FA01C1F8-C158-F0A3-D619-230C2E3E216A}"/>
                </a:ext>
              </a:extLst>
            </p:cNvPr>
            <p:cNvSpPr/>
            <p:nvPr/>
          </p:nvSpPr>
          <p:spPr>
            <a:xfrm>
              <a:off x="5253228" y="3425316"/>
              <a:ext cx="675640" cy="1014094"/>
            </a:xfrm>
            <a:custGeom>
              <a:avLst/>
              <a:gdLst/>
              <a:ahLst/>
              <a:cxnLst/>
              <a:rect l="l" t="t" r="r" b="b"/>
              <a:pathLst>
                <a:path w="675639" h="1014095">
                  <a:moveTo>
                    <a:pt x="278892" y="0"/>
                  </a:moveTo>
                  <a:lnTo>
                    <a:pt x="145796" y="0"/>
                  </a:lnTo>
                  <a:lnTo>
                    <a:pt x="117221" y="15748"/>
                  </a:lnTo>
                  <a:lnTo>
                    <a:pt x="88773" y="45847"/>
                  </a:lnTo>
                  <a:lnTo>
                    <a:pt x="72898" y="77597"/>
                  </a:lnTo>
                  <a:lnTo>
                    <a:pt x="44323" y="137795"/>
                  </a:lnTo>
                  <a:lnTo>
                    <a:pt x="28575" y="169418"/>
                  </a:lnTo>
                  <a:lnTo>
                    <a:pt x="14224" y="199517"/>
                  </a:lnTo>
                  <a:lnTo>
                    <a:pt x="14224" y="229616"/>
                  </a:lnTo>
                  <a:lnTo>
                    <a:pt x="0" y="261239"/>
                  </a:lnTo>
                  <a:lnTo>
                    <a:pt x="0" y="492506"/>
                  </a:lnTo>
                  <a:lnTo>
                    <a:pt x="28575" y="552704"/>
                  </a:lnTo>
                  <a:lnTo>
                    <a:pt x="88773" y="584454"/>
                  </a:lnTo>
                  <a:lnTo>
                    <a:pt x="117221" y="584454"/>
                  </a:lnTo>
                  <a:lnTo>
                    <a:pt x="145796" y="614553"/>
                  </a:lnTo>
                  <a:lnTo>
                    <a:pt x="175895" y="630301"/>
                  </a:lnTo>
                  <a:lnTo>
                    <a:pt x="205994" y="644525"/>
                  </a:lnTo>
                  <a:lnTo>
                    <a:pt x="220218" y="676275"/>
                  </a:lnTo>
                  <a:lnTo>
                    <a:pt x="248793" y="690499"/>
                  </a:lnTo>
                  <a:lnTo>
                    <a:pt x="264668" y="736473"/>
                  </a:lnTo>
                  <a:lnTo>
                    <a:pt x="293116" y="799846"/>
                  </a:lnTo>
                  <a:lnTo>
                    <a:pt x="308991" y="829945"/>
                  </a:lnTo>
                  <a:lnTo>
                    <a:pt x="321691" y="861568"/>
                  </a:lnTo>
                  <a:lnTo>
                    <a:pt x="321691" y="891667"/>
                  </a:lnTo>
                  <a:lnTo>
                    <a:pt x="353441" y="921766"/>
                  </a:lnTo>
                  <a:lnTo>
                    <a:pt x="366013" y="953389"/>
                  </a:lnTo>
                  <a:lnTo>
                    <a:pt x="396113" y="967740"/>
                  </a:lnTo>
                  <a:lnTo>
                    <a:pt x="426338" y="983488"/>
                  </a:lnTo>
                  <a:lnTo>
                    <a:pt x="454787" y="983488"/>
                  </a:lnTo>
                  <a:lnTo>
                    <a:pt x="499110" y="999363"/>
                  </a:lnTo>
                  <a:lnTo>
                    <a:pt x="529336" y="1013587"/>
                  </a:lnTo>
                  <a:lnTo>
                    <a:pt x="557784" y="1013587"/>
                  </a:lnTo>
                  <a:lnTo>
                    <a:pt x="586359" y="999363"/>
                  </a:lnTo>
                  <a:lnTo>
                    <a:pt x="616458" y="967740"/>
                  </a:lnTo>
                  <a:lnTo>
                    <a:pt x="630682" y="937641"/>
                  </a:lnTo>
                  <a:lnTo>
                    <a:pt x="646557" y="907542"/>
                  </a:lnTo>
                  <a:lnTo>
                    <a:pt x="660781" y="875792"/>
                  </a:lnTo>
                  <a:lnTo>
                    <a:pt x="675132" y="845693"/>
                  </a:lnTo>
                  <a:lnTo>
                    <a:pt x="675132" y="815594"/>
                  </a:lnTo>
                  <a:lnTo>
                    <a:pt x="660781" y="783971"/>
                  </a:lnTo>
                  <a:lnTo>
                    <a:pt x="675132" y="722249"/>
                  </a:lnTo>
                  <a:lnTo>
                    <a:pt x="646557" y="722249"/>
                  </a:lnTo>
                  <a:lnTo>
                    <a:pt x="630682" y="706374"/>
                  </a:lnTo>
                  <a:lnTo>
                    <a:pt x="602234" y="183642"/>
                  </a:lnTo>
                  <a:lnTo>
                    <a:pt x="586359" y="137795"/>
                  </a:lnTo>
                  <a:lnTo>
                    <a:pt x="573659" y="107696"/>
                  </a:lnTo>
                  <a:lnTo>
                    <a:pt x="543560" y="91821"/>
                  </a:lnTo>
                  <a:lnTo>
                    <a:pt x="513461" y="77597"/>
                  </a:lnTo>
                  <a:lnTo>
                    <a:pt x="469011" y="45847"/>
                  </a:lnTo>
                  <a:lnTo>
                    <a:pt x="440563" y="45847"/>
                  </a:lnTo>
                  <a:lnTo>
                    <a:pt x="396113" y="31623"/>
                  </a:lnTo>
                  <a:lnTo>
                    <a:pt x="353441" y="15748"/>
                  </a:lnTo>
                  <a:lnTo>
                    <a:pt x="321691" y="15748"/>
                  </a:lnTo>
                  <a:lnTo>
                    <a:pt x="278892" y="0"/>
                  </a:lnTo>
                  <a:close/>
                </a:path>
              </a:pathLst>
            </a:custGeom>
            <a:solidFill>
              <a:srgbClr val="F57A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33">
              <a:extLst>
                <a:ext uri="{FF2B5EF4-FFF2-40B4-BE49-F238E27FC236}">
                  <a16:creationId xmlns:a16="http://schemas.microsoft.com/office/drawing/2014/main" id="{B9BB4B88-A012-6758-5349-49095372F2BE}"/>
                </a:ext>
              </a:extLst>
            </p:cNvPr>
            <p:cNvSpPr/>
            <p:nvPr/>
          </p:nvSpPr>
          <p:spPr>
            <a:xfrm>
              <a:off x="5253228" y="3425316"/>
              <a:ext cx="675640" cy="1014094"/>
            </a:xfrm>
            <a:custGeom>
              <a:avLst/>
              <a:gdLst/>
              <a:ahLst/>
              <a:cxnLst/>
              <a:rect l="l" t="t" r="r" b="b"/>
              <a:pathLst>
                <a:path w="675639" h="1014095">
                  <a:moveTo>
                    <a:pt x="602234" y="183642"/>
                  </a:moveTo>
                  <a:lnTo>
                    <a:pt x="586359" y="137795"/>
                  </a:lnTo>
                  <a:lnTo>
                    <a:pt x="573659" y="107696"/>
                  </a:lnTo>
                  <a:lnTo>
                    <a:pt x="543560" y="91821"/>
                  </a:lnTo>
                  <a:lnTo>
                    <a:pt x="513461" y="77597"/>
                  </a:lnTo>
                  <a:lnTo>
                    <a:pt x="469011" y="45847"/>
                  </a:lnTo>
                  <a:lnTo>
                    <a:pt x="440563" y="45847"/>
                  </a:lnTo>
                  <a:lnTo>
                    <a:pt x="396113" y="31623"/>
                  </a:lnTo>
                  <a:lnTo>
                    <a:pt x="353441" y="15748"/>
                  </a:lnTo>
                  <a:lnTo>
                    <a:pt x="321691" y="15748"/>
                  </a:lnTo>
                  <a:lnTo>
                    <a:pt x="278892" y="0"/>
                  </a:lnTo>
                  <a:lnTo>
                    <a:pt x="234569" y="0"/>
                  </a:lnTo>
                  <a:lnTo>
                    <a:pt x="175895" y="0"/>
                  </a:lnTo>
                  <a:lnTo>
                    <a:pt x="145796" y="0"/>
                  </a:lnTo>
                  <a:lnTo>
                    <a:pt x="117221" y="15748"/>
                  </a:lnTo>
                  <a:lnTo>
                    <a:pt x="88773" y="45847"/>
                  </a:lnTo>
                  <a:lnTo>
                    <a:pt x="72898" y="77597"/>
                  </a:lnTo>
                  <a:lnTo>
                    <a:pt x="58674" y="107696"/>
                  </a:lnTo>
                  <a:lnTo>
                    <a:pt x="44323" y="137795"/>
                  </a:lnTo>
                  <a:lnTo>
                    <a:pt x="28575" y="169418"/>
                  </a:lnTo>
                  <a:lnTo>
                    <a:pt x="14224" y="199517"/>
                  </a:lnTo>
                  <a:lnTo>
                    <a:pt x="14224" y="229616"/>
                  </a:lnTo>
                  <a:lnTo>
                    <a:pt x="0" y="261239"/>
                  </a:lnTo>
                  <a:lnTo>
                    <a:pt x="0" y="492506"/>
                  </a:lnTo>
                  <a:lnTo>
                    <a:pt x="14224" y="522605"/>
                  </a:lnTo>
                  <a:lnTo>
                    <a:pt x="28575" y="552704"/>
                  </a:lnTo>
                  <a:lnTo>
                    <a:pt x="58674" y="568579"/>
                  </a:lnTo>
                  <a:lnTo>
                    <a:pt x="88773" y="584454"/>
                  </a:lnTo>
                  <a:lnTo>
                    <a:pt x="117221" y="584454"/>
                  </a:lnTo>
                  <a:lnTo>
                    <a:pt x="145796" y="614553"/>
                  </a:lnTo>
                  <a:lnTo>
                    <a:pt x="175895" y="630301"/>
                  </a:lnTo>
                  <a:lnTo>
                    <a:pt x="205994" y="644525"/>
                  </a:lnTo>
                  <a:lnTo>
                    <a:pt x="220218" y="676275"/>
                  </a:lnTo>
                  <a:lnTo>
                    <a:pt x="248793" y="690499"/>
                  </a:lnTo>
                  <a:lnTo>
                    <a:pt x="264668" y="736473"/>
                  </a:lnTo>
                  <a:lnTo>
                    <a:pt x="278892" y="768096"/>
                  </a:lnTo>
                  <a:lnTo>
                    <a:pt x="293116" y="799846"/>
                  </a:lnTo>
                  <a:lnTo>
                    <a:pt x="308991" y="829945"/>
                  </a:lnTo>
                  <a:lnTo>
                    <a:pt x="321691" y="861568"/>
                  </a:lnTo>
                  <a:lnTo>
                    <a:pt x="321691" y="891667"/>
                  </a:lnTo>
                  <a:lnTo>
                    <a:pt x="353441" y="921766"/>
                  </a:lnTo>
                  <a:lnTo>
                    <a:pt x="366013" y="953389"/>
                  </a:lnTo>
                  <a:lnTo>
                    <a:pt x="396113" y="967740"/>
                  </a:lnTo>
                  <a:lnTo>
                    <a:pt x="426338" y="983488"/>
                  </a:lnTo>
                  <a:lnTo>
                    <a:pt x="454787" y="983488"/>
                  </a:lnTo>
                  <a:lnTo>
                    <a:pt x="499110" y="999363"/>
                  </a:lnTo>
                  <a:lnTo>
                    <a:pt x="529336" y="1013587"/>
                  </a:lnTo>
                  <a:lnTo>
                    <a:pt x="557784" y="1013587"/>
                  </a:lnTo>
                  <a:lnTo>
                    <a:pt x="586359" y="999363"/>
                  </a:lnTo>
                  <a:lnTo>
                    <a:pt x="616458" y="967740"/>
                  </a:lnTo>
                  <a:lnTo>
                    <a:pt x="630682" y="937641"/>
                  </a:lnTo>
                  <a:lnTo>
                    <a:pt x="646557" y="907542"/>
                  </a:lnTo>
                  <a:lnTo>
                    <a:pt x="660781" y="875792"/>
                  </a:lnTo>
                  <a:lnTo>
                    <a:pt x="675132" y="845693"/>
                  </a:lnTo>
                  <a:lnTo>
                    <a:pt x="675132" y="815594"/>
                  </a:lnTo>
                  <a:lnTo>
                    <a:pt x="660781" y="783971"/>
                  </a:lnTo>
                  <a:lnTo>
                    <a:pt x="675132" y="722249"/>
                  </a:lnTo>
                  <a:lnTo>
                    <a:pt x="646557" y="722249"/>
                  </a:lnTo>
                  <a:lnTo>
                    <a:pt x="630682" y="70637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34">
              <a:extLst>
                <a:ext uri="{FF2B5EF4-FFF2-40B4-BE49-F238E27FC236}">
                  <a16:creationId xmlns:a16="http://schemas.microsoft.com/office/drawing/2014/main" id="{9533AAD5-A047-3930-8ADD-2FEF52DD04C1}"/>
                </a:ext>
              </a:extLst>
            </p:cNvPr>
            <p:cNvSpPr/>
            <p:nvPr/>
          </p:nvSpPr>
          <p:spPr>
            <a:xfrm>
              <a:off x="5335524" y="3507612"/>
              <a:ext cx="547370" cy="831215"/>
            </a:xfrm>
            <a:custGeom>
              <a:avLst/>
              <a:gdLst/>
              <a:ahLst/>
              <a:cxnLst/>
              <a:rect l="l" t="t" r="r" b="b"/>
              <a:pathLst>
                <a:path w="547370" h="831214">
                  <a:moveTo>
                    <a:pt x="224916" y="0"/>
                  </a:moveTo>
                  <a:lnTo>
                    <a:pt x="117983" y="0"/>
                  </a:lnTo>
                  <a:lnTo>
                    <a:pt x="95630" y="12700"/>
                  </a:lnTo>
                  <a:lnTo>
                    <a:pt x="71754" y="37973"/>
                  </a:lnTo>
                  <a:lnTo>
                    <a:pt x="46227" y="88773"/>
                  </a:lnTo>
                  <a:lnTo>
                    <a:pt x="35051" y="112522"/>
                  </a:lnTo>
                  <a:lnTo>
                    <a:pt x="23875" y="139445"/>
                  </a:lnTo>
                  <a:lnTo>
                    <a:pt x="11175" y="163322"/>
                  </a:lnTo>
                  <a:lnTo>
                    <a:pt x="11175" y="188594"/>
                  </a:lnTo>
                  <a:lnTo>
                    <a:pt x="0" y="213994"/>
                  </a:lnTo>
                  <a:lnTo>
                    <a:pt x="0" y="404241"/>
                  </a:lnTo>
                  <a:lnTo>
                    <a:pt x="11175" y="427989"/>
                  </a:lnTo>
                  <a:lnTo>
                    <a:pt x="23875" y="453389"/>
                  </a:lnTo>
                  <a:lnTo>
                    <a:pt x="46227" y="466089"/>
                  </a:lnTo>
                  <a:lnTo>
                    <a:pt x="71754" y="478789"/>
                  </a:lnTo>
                  <a:lnTo>
                    <a:pt x="95630" y="478789"/>
                  </a:lnTo>
                  <a:lnTo>
                    <a:pt x="117983" y="504189"/>
                  </a:lnTo>
                  <a:lnTo>
                    <a:pt x="165862" y="527938"/>
                  </a:lnTo>
                  <a:lnTo>
                    <a:pt x="178688" y="554863"/>
                  </a:lnTo>
                  <a:lnTo>
                    <a:pt x="202564" y="565912"/>
                  </a:lnTo>
                  <a:lnTo>
                    <a:pt x="213740" y="604012"/>
                  </a:lnTo>
                  <a:lnTo>
                    <a:pt x="224916" y="629412"/>
                  </a:lnTo>
                  <a:lnTo>
                    <a:pt x="250443" y="680085"/>
                  </a:lnTo>
                  <a:lnTo>
                    <a:pt x="261620" y="705485"/>
                  </a:lnTo>
                  <a:lnTo>
                    <a:pt x="261620" y="730885"/>
                  </a:lnTo>
                  <a:lnTo>
                    <a:pt x="285496" y="754634"/>
                  </a:lnTo>
                  <a:lnTo>
                    <a:pt x="296672" y="781557"/>
                  </a:lnTo>
                  <a:lnTo>
                    <a:pt x="322199" y="792607"/>
                  </a:lnTo>
                  <a:lnTo>
                    <a:pt x="344550" y="805307"/>
                  </a:lnTo>
                  <a:lnTo>
                    <a:pt x="368426" y="805307"/>
                  </a:lnTo>
                  <a:lnTo>
                    <a:pt x="403478" y="819657"/>
                  </a:lnTo>
                  <a:lnTo>
                    <a:pt x="429005" y="830707"/>
                  </a:lnTo>
                  <a:lnTo>
                    <a:pt x="453009" y="830707"/>
                  </a:lnTo>
                  <a:lnTo>
                    <a:pt x="475234" y="819657"/>
                  </a:lnTo>
                  <a:lnTo>
                    <a:pt x="500761" y="792607"/>
                  </a:lnTo>
                  <a:lnTo>
                    <a:pt x="511937" y="768857"/>
                  </a:lnTo>
                  <a:lnTo>
                    <a:pt x="523113" y="743457"/>
                  </a:lnTo>
                  <a:lnTo>
                    <a:pt x="535939" y="718185"/>
                  </a:lnTo>
                  <a:lnTo>
                    <a:pt x="546988" y="692785"/>
                  </a:lnTo>
                  <a:lnTo>
                    <a:pt x="546988" y="667385"/>
                  </a:lnTo>
                  <a:lnTo>
                    <a:pt x="535939" y="642112"/>
                  </a:lnTo>
                  <a:lnTo>
                    <a:pt x="546988" y="592963"/>
                  </a:lnTo>
                  <a:lnTo>
                    <a:pt x="523113" y="592963"/>
                  </a:lnTo>
                  <a:lnTo>
                    <a:pt x="511937" y="578612"/>
                  </a:lnTo>
                  <a:lnTo>
                    <a:pt x="488061" y="150622"/>
                  </a:lnTo>
                  <a:lnTo>
                    <a:pt x="475234" y="112522"/>
                  </a:lnTo>
                  <a:lnTo>
                    <a:pt x="464058" y="88773"/>
                  </a:lnTo>
                  <a:lnTo>
                    <a:pt x="416305" y="63373"/>
                  </a:lnTo>
                  <a:lnTo>
                    <a:pt x="381126" y="37973"/>
                  </a:lnTo>
                  <a:lnTo>
                    <a:pt x="357250" y="37973"/>
                  </a:lnTo>
                  <a:lnTo>
                    <a:pt x="322199" y="25400"/>
                  </a:lnTo>
                  <a:lnTo>
                    <a:pt x="285496" y="12700"/>
                  </a:lnTo>
                  <a:lnTo>
                    <a:pt x="261620" y="12700"/>
                  </a:lnTo>
                  <a:lnTo>
                    <a:pt x="224916" y="0"/>
                  </a:lnTo>
                  <a:close/>
                </a:path>
              </a:pathLst>
            </a:custGeom>
            <a:solidFill>
              <a:srgbClr val="FFA1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35">
              <a:extLst>
                <a:ext uri="{FF2B5EF4-FFF2-40B4-BE49-F238E27FC236}">
                  <a16:creationId xmlns:a16="http://schemas.microsoft.com/office/drawing/2014/main" id="{6467D51C-843F-AF81-9258-9D8373FD7ECF}"/>
                </a:ext>
              </a:extLst>
            </p:cNvPr>
            <p:cNvSpPr/>
            <p:nvPr/>
          </p:nvSpPr>
          <p:spPr>
            <a:xfrm>
              <a:off x="5335524" y="3507612"/>
              <a:ext cx="547370" cy="831215"/>
            </a:xfrm>
            <a:custGeom>
              <a:avLst/>
              <a:gdLst/>
              <a:ahLst/>
              <a:cxnLst/>
              <a:rect l="l" t="t" r="r" b="b"/>
              <a:pathLst>
                <a:path w="547370" h="831214">
                  <a:moveTo>
                    <a:pt x="488061" y="150622"/>
                  </a:moveTo>
                  <a:lnTo>
                    <a:pt x="475234" y="112522"/>
                  </a:lnTo>
                  <a:lnTo>
                    <a:pt x="464058" y="88773"/>
                  </a:lnTo>
                  <a:lnTo>
                    <a:pt x="440181" y="76073"/>
                  </a:lnTo>
                  <a:lnTo>
                    <a:pt x="416305" y="63373"/>
                  </a:lnTo>
                  <a:lnTo>
                    <a:pt x="381126" y="37973"/>
                  </a:lnTo>
                  <a:lnTo>
                    <a:pt x="357250" y="37973"/>
                  </a:lnTo>
                  <a:lnTo>
                    <a:pt x="322199" y="25400"/>
                  </a:lnTo>
                  <a:lnTo>
                    <a:pt x="285496" y="12700"/>
                  </a:lnTo>
                  <a:lnTo>
                    <a:pt x="261620" y="12700"/>
                  </a:lnTo>
                  <a:lnTo>
                    <a:pt x="224916" y="0"/>
                  </a:lnTo>
                  <a:lnTo>
                    <a:pt x="189737" y="0"/>
                  </a:lnTo>
                  <a:lnTo>
                    <a:pt x="143510" y="0"/>
                  </a:lnTo>
                  <a:lnTo>
                    <a:pt x="117983" y="0"/>
                  </a:lnTo>
                  <a:lnTo>
                    <a:pt x="95630" y="12700"/>
                  </a:lnTo>
                  <a:lnTo>
                    <a:pt x="71754" y="37973"/>
                  </a:lnTo>
                  <a:lnTo>
                    <a:pt x="59054" y="63373"/>
                  </a:lnTo>
                  <a:lnTo>
                    <a:pt x="46227" y="88773"/>
                  </a:lnTo>
                  <a:lnTo>
                    <a:pt x="35051" y="112522"/>
                  </a:lnTo>
                  <a:lnTo>
                    <a:pt x="23875" y="139445"/>
                  </a:lnTo>
                  <a:lnTo>
                    <a:pt x="11175" y="163322"/>
                  </a:lnTo>
                  <a:lnTo>
                    <a:pt x="11175" y="188594"/>
                  </a:lnTo>
                  <a:lnTo>
                    <a:pt x="0" y="213994"/>
                  </a:lnTo>
                  <a:lnTo>
                    <a:pt x="0" y="239394"/>
                  </a:lnTo>
                  <a:lnTo>
                    <a:pt x="0" y="404241"/>
                  </a:lnTo>
                  <a:lnTo>
                    <a:pt x="11175" y="427989"/>
                  </a:lnTo>
                  <a:lnTo>
                    <a:pt x="23875" y="453389"/>
                  </a:lnTo>
                  <a:lnTo>
                    <a:pt x="46227" y="466089"/>
                  </a:lnTo>
                  <a:lnTo>
                    <a:pt x="71754" y="478789"/>
                  </a:lnTo>
                  <a:lnTo>
                    <a:pt x="95630" y="478789"/>
                  </a:lnTo>
                  <a:lnTo>
                    <a:pt x="117983" y="504189"/>
                  </a:lnTo>
                  <a:lnTo>
                    <a:pt x="143510" y="516763"/>
                  </a:lnTo>
                  <a:lnTo>
                    <a:pt x="165862" y="527938"/>
                  </a:lnTo>
                  <a:lnTo>
                    <a:pt x="178688" y="554863"/>
                  </a:lnTo>
                  <a:lnTo>
                    <a:pt x="202564" y="565912"/>
                  </a:lnTo>
                  <a:lnTo>
                    <a:pt x="213740" y="604012"/>
                  </a:lnTo>
                  <a:lnTo>
                    <a:pt x="224916" y="629412"/>
                  </a:lnTo>
                  <a:lnTo>
                    <a:pt x="237616" y="654685"/>
                  </a:lnTo>
                  <a:lnTo>
                    <a:pt x="250443" y="680085"/>
                  </a:lnTo>
                  <a:lnTo>
                    <a:pt x="261620" y="705485"/>
                  </a:lnTo>
                  <a:lnTo>
                    <a:pt x="261620" y="730885"/>
                  </a:lnTo>
                  <a:lnTo>
                    <a:pt x="285496" y="754634"/>
                  </a:lnTo>
                  <a:lnTo>
                    <a:pt x="296672" y="781557"/>
                  </a:lnTo>
                  <a:lnTo>
                    <a:pt x="322199" y="792607"/>
                  </a:lnTo>
                  <a:lnTo>
                    <a:pt x="344550" y="805307"/>
                  </a:lnTo>
                  <a:lnTo>
                    <a:pt x="368426" y="805307"/>
                  </a:lnTo>
                  <a:lnTo>
                    <a:pt x="403478" y="819657"/>
                  </a:lnTo>
                  <a:lnTo>
                    <a:pt x="429005" y="830707"/>
                  </a:lnTo>
                  <a:lnTo>
                    <a:pt x="453009" y="830707"/>
                  </a:lnTo>
                  <a:lnTo>
                    <a:pt x="475234" y="819657"/>
                  </a:lnTo>
                  <a:lnTo>
                    <a:pt x="500761" y="792607"/>
                  </a:lnTo>
                  <a:lnTo>
                    <a:pt x="511937" y="768857"/>
                  </a:lnTo>
                  <a:lnTo>
                    <a:pt x="523113" y="743457"/>
                  </a:lnTo>
                  <a:lnTo>
                    <a:pt x="535939" y="718185"/>
                  </a:lnTo>
                  <a:lnTo>
                    <a:pt x="546988" y="692785"/>
                  </a:lnTo>
                  <a:lnTo>
                    <a:pt x="546988" y="667385"/>
                  </a:lnTo>
                  <a:lnTo>
                    <a:pt x="535939" y="642112"/>
                  </a:lnTo>
                  <a:lnTo>
                    <a:pt x="546988" y="592963"/>
                  </a:lnTo>
                  <a:lnTo>
                    <a:pt x="523113" y="592963"/>
                  </a:lnTo>
                  <a:lnTo>
                    <a:pt x="511937" y="57861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36">
              <a:extLst>
                <a:ext uri="{FF2B5EF4-FFF2-40B4-BE49-F238E27FC236}">
                  <a16:creationId xmlns:a16="http://schemas.microsoft.com/office/drawing/2014/main" id="{0830AAED-1542-06F9-2D25-EC392ADC6F62}"/>
                </a:ext>
              </a:extLst>
            </p:cNvPr>
            <p:cNvSpPr/>
            <p:nvPr/>
          </p:nvSpPr>
          <p:spPr>
            <a:xfrm>
              <a:off x="5637276" y="3699636"/>
              <a:ext cx="190500" cy="401320"/>
            </a:xfrm>
            <a:custGeom>
              <a:avLst/>
              <a:gdLst/>
              <a:ahLst/>
              <a:cxnLst/>
              <a:rect l="l" t="t" r="r" b="b"/>
              <a:pathLst>
                <a:path w="190500" h="401320">
                  <a:moveTo>
                    <a:pt x="190500" y="0"/>
                  </a:moveTo>
                  <a:lnTo>
                    <a:pt x="166624" y="0"/>
                  </a:lnTo>
                  <a:lnTo>
                    <a:pt x="142875" y="16001"/>
                  </a:lnTo>
                  <a:lnTo>
                    <a:pt x="118999" y="28701"/>
                  </a:lnTo>
                  <a:lnTo>
                    <a:pt x="106299" y="60451"/>
                  </a:lnTo>
                  <a:lnTo>
                    <a:pt x="84074" y="60451"/>
                  </a:lnTo>
                  <a:lnTo>
                    <a:pt x="60325" y="89154"/>
                  </a:lnTo>
                  <a:lnTo>
                    <a:pt x="34925" y="105029"/>
                  </a:lnTo>
                  <a:lnTo>
                    <a:pt x="34925" y="133604"/>
                  </a:lnTo>
                  <a:lnTo>
                    <a:pt x="12700" y="162306"/>
                  </a:lnTo>
                  <a:lnTo>
                    <a:pt x="0" y="194056"/>
                  </a:lnTo>
                  <a:lnTo>
                    <a:pt x="0" y="283210"/>
                  </a:lnTo>
                  <a:lnTo>
                    <a:pt x="23749" y="295910"/>
                  </a:lnTo>
                  <a:lnTo>
                    <a:pt x="60325" y="311785"/>
                  </a:lnTo>
                  <a:lnTo>
                    <a:pt x="84074" y="327660"/>
                  </a:lnTo>
                  <a:lnTo>
                    <a:pt x="106299" y="327660"/>
                  </a:lnTo>
                  <a:lnTo>
                    <a:pt x="106299" y="356362"/>
                  </a:lnTo>
                  <a:lnTo>
                    <a:pt x="118999" y="384937"/>
                  </a:lnTo>
                  <a:lnTo>
                    <a:pt x="142875" y="384937"/>
                  </a:lnTo>
                  <a:lnTo>
                    <a:pt x="166624" y="400938"/>
                  </a:lnTo>
                  <a:lnTo>
                    <a:pt x="190500" y="400938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57A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37">
              <a:extLst>
                <a:ext uri="{FF2B5EF4-FFF2-40B4-BE49-F238E27FC236}">
                  <a16:creationId xmlns:a16="http://schemas.microsoft.com/office/drawing/2014/main" id="{48FC862C-C561-FD2C-EB61-5D754FA93395}"/>
                </a:ext>
              </a:extLst>
            </p:cNvPr>
            <p:cNvSpPr/>
            <p:nvPr/>
          </p:nvSpPr>
          <p:spPr>
            <a:xfrm>
              <a:off x="5637276" y="3699636"/>
              <a:ext cx="190500" cy="401320"/>
            </a:xfrm>
            <a:custGeom>
              <a:avLst/>
              <a:gdLst/>
              <a:ahLst/>
              <a:cxnLst/>
              <a:rect l="l" t="t" r="r" b="b"/>
              <a:pathLst>
                <a:path w="190500" h="401320">
                  <a:moveTo>
                    <a:pt x="190500" y="0"/>
                  </a:moveTo>
                  <a:lnTo>
                    <a:pt x="166624" y="0"/>
                  </a:lnTo>
                  <a:lnTo>
                    <a:pt x="142875" y="16001"/>
                  </a:lnTo>
                  <a:lnTo>
                    <a:pt x="118999" y="28701"/>
                  </a:lnTo>
                  <a:lnTo>
                    <a:pt x="106299" y="60451"/>
                  </a:lnTo>
                  <a:lnTo>
                    <a:pt x="84074" y="60451"/>
                  </a:lnTo>
                  <a:lnTo>
                    <a:pt x="60325" y="89154"/>
                  </a:lnTo>
                  <a:lnTo>
                    <a:pt x="34925" y="105029"/>
                  </a:lnTo>
                  <a:lnTo>
                    <a:pt x="34925" y="133604"/>
                  </a:lnTo>
                  <a:lnTo>
                    <a:pt x="12700" y="162306"/>
                  </a:lnTo>
                  <a:lnTo>
                    <a:pt x="0" y="194056"/>
                  </a:lnTo>
                  <a:lnTo>
                    <a:pt x="0" y="222757"/>
                  </a:lnTo>
                  <a:lnTo>
                    <a:pt x="0" y="251332"/>
                  </a:lnTo>
                  <a:lnTo>
                    <a:pt x="0" y="283210"/>
                  </a:lnTo>
                  <a:lnTo>
                    <a:pt x="23749" y="295910"/>
                  </a:lnTo>
                  <a:lnTo>
                    <a:pt x="60325" y="311785"/>
                  </a:lnTo>
                  <a:lnTo>
                    <a:pt x="84074" y="327660"/>
                  </a:lnTo>
                  <a:lnTo>
                    <a:pt x="106299" y="327660"/>
                  </a:lnTo>
                  <a:lnTo>
                    <a:pt x="106299" y="356362"/>
                  </a:lnTo>
                  <a:lnTo>
                    <a:pt x="118999" y="384937"/>
                  </a:lnTo>
                  <a:lnTo>
                    <a:pt x="142875" y="384937"/>
                  </a:lnTo>
                  <a:lnTo>
                    <a:pt x="166624" y="400938"/>
                  </a:lnTo>
                  <a:lnTo>
                    <a:pt x="190500" y="40093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38">
              <a:extLst>
                <a:ext uri="{FF2B5EF4-FFF2-40B4-BE49-F238E27FC236}">
                  <a16:creationId xmlns:a16="http://schemas.microsoft.com/office/drawing/2014/main" id="{B42A83AE-7C67-FD31-C895-47AED39FF78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04662" y="3702430"/>
              <a:ext cx="120903" cy="349504"/>
            </a:xfrm>
            <a:prstGeom prst="rect">
              <a:avLst/>
            </a:prstGeom>
          </p:spPr>
        </p:pic>
        <p:sp>
          <p:nvSpPr>
            <p:cNvPr id="23" name="object 39">
              <a:extLst>
                <a:ext uri="{FF2B5EF4-FFF2-40B4-BE49-F238E27FC236}">
                  <a16:creationId xmlns:a16="http://schemas.microsoft.com/office/drawing/2014/main" id="{9F7E37B1-44E4-2488-4D1B-B955506B6457}"/>
                </a:ext>
              </a:extLst>
            </p:cNvPr>
            <p:cNvSpPr/>
            <p:nvPr/>
          </p:nvSpPr>
          <p:spPr>
            <a:xfrm>
              <a:off x="5024628" y="4111243"/>
              <a:ext cx="192405" cy="247015"/>
            </a:xfrm>
            <a:custGeom>
              <a:avLst/>
              <a:gdLst/>
              <a:ahLst/>
              <a:cxnLst/>
              <a:rect l="l" t="t" r="r" b="b"/>
              <a:pathLst>
                <a:path w="192404" h="247014">
                  <a:moveTo>
                    <a:pt x="0" y="100583"/>
                  </a:moveTo>
                  <a:lnTo>
                    <a:pt x="118872" y="0"/>
                  </a:lnTo>
                </a:path>
                <a:path w="192404" h="247014">
                  <a:moveTo>
                    <a:pt x="146304" y="247014"/>
                  </a:moveTo>
                  <a:lnTo>
                    <a:pt x="192024" y="11887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43">
            <a:extLst>
              <a:ext uri="{FF2B5EF4-FFF2-40B4-BE49-F238E27FC236}">
                <a16:creationId xmlns:a16="http://schemas.microsoft.com/office/drawing/2014/main" id="{9164D148-1A8D-7E8E-F9D0-CA0A5853965E}"/>
              </a:ext>
            </a:extLst>
          </p:cNvPr>
          <p:cNvSpPr txBox="1"/>
          <p:nvPr/>
        </p:nvSpPr>
        <p:spPr>
          <a:xfrm>
            <a:off x="1664622" y="4414608"/>
            <a:ext cx="7445058" cy="72051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80"/>
              </a:spcBef>
            </a:pPr>
            <a:endParaRPr sz="2000" dirty="0">
              <a:cs typeface="Times New Roman"/>
            </a:endParaRPr>
          </a:p>
          <a:p>
            <a:pPr marL="50800" marR="43180" indent="78740">
              <a:lnSpc>
                <a:spcPts val="3320"/>
              </a:lnSpc>
            </a:pPr>
            <a:r>
              <a:rPr sz="2400" dirty="0">
                <a:cs typeface="Arial"/>
              </a:rPr>
              <a:t>Alice</a:t>
            </a:r>
            <a:r>
              <a:rPr sz="2400" spc="-55" dirty="0">
                <a:cs typeface="Arial"/>
              </a:rPr>
              <a:t> </a:t>
            </a:r>
            <a:r>
              <a:rPr sz="2400" dirty="0">
                <a:cs typeface="Arial"/>
              </a:rPr>
              <a:t>and</a:t>
            </a:r>
            <a:r>
              <a:rPr sz="2400" spc="-50" dirty="0">
                <a:cs typeface="Arial"/>
              </a:rPr>
              <a:t> </a:t>
            </a:r>
            <a:r>
              <a:rPr sz="2400" dirty="0">
                <a:cs typeface="Arial"/>
              </a:rPr>
              <a:t>Bob</a:t>
            </a:r>
            <a:r>
              <a:rPr sz="2400" spc="-55" dirty="0">
                <a:cs typeface="Arial"/>
              </a:rPr>
              <a:t> </a:t>
            </a:r>
            <a:r>
              <a:rPr sz="2400" dirty="0">
                <a:cs typeface="Arial"/>
              </a:rPr>
              <a:t>met</a:t>
            </a:r>
            <a:r>
              <a:rPr sz="2400" spc="10" dirty="0">
                <a:cs typeface="Arial"/>
              </a:rPr>
              <a:t> </a:t>
            </a:r>
            <a:r>
              <a:rPr sz="2400" dirty="0">
                <a:cs typeface="Arial"/>
              </a:rPr>
              <a:t>to</a:t>
            </a:r>
            <a:r>
              <a:rPr sz="2400" spc="10" dirty="0">
                <a:cs typeface="Arial"/>
              </a:rPr>
              <a:t> </a:t>
            </a:r>
            <a:r>
              <a:rPr sz="2400" dirty="0">
                <a:cs typeface="Arial"/>
              </a:rPr>
              <a:t>agree</a:t>
            </a:r>
            <a:r>
              <a:rPr sz="2400" spc="-55" dirty="0">
                <a:cs typeface="Arial"/>
              </a:rPr>
              <a:t> </a:t>
            </a:r>
            <a:r>
              <a:rPr sz="2400" dirty="0">
                <a:cs typeface="Arial"/>
              </a:rPr>
              <a:t>on</a:t>
            </a:r>
            <a:r>
              <a:rPr sz="2400" spc="10" dirty="0">
                <a:cs typeface="Arial"/>
              </a:rPr>
              <a:t> </a:t>
            </a:r>
            <a:r>
              <a:rPr sz="2400" spc="-50" dirty="0">
                <a:cs typeface="Arial"/>
              </a:rPr>
              <a:t>a </a:t>
            </a:r>
            <a:r>
              <a:rPr sz="2400" dirty="0">
                <a:cs typeface="Arial"/>
              </a:rPr>
              <a:t>secret key</a:t>
            </a:r>
            <a:r>
              <a:rPr sz="2400" spc="-5" dirty="0">
                <a:cs typeface="Arial"/>
              </a:rPr>
              <a:t> </a:t>
            </a:r>
            <a:r>
              <a:rPr sz="2400" dirty="0">
                <a:solidFill>
                  <a:srgbClr val="EC7C30"/>
                </a:solidFill>
                <a:cs typeface="Arial"/>
              </a:rPr>
              <a:t>k</a:t>
            </a:r>
            <a:r>
              <a:rPr sz="2400" spc="-45" dirty="0">
                <a:solidFill>
                  <a:srgbClr val="EC7C30"/>
                </a:solidFill>
                <a:cs typeface="Arial"/>
              </a:rPr>
              <a:t> </a:t>
            </a:r>
            <a:r>
              <a:rPr sz="2400" dirty="0">
                <a:solidFill>
                  <a:srgbClr val="EC7C30"/>
                </a:solidFill>
                <a:cs typeface="Arial"/>
              </a:rPr>
              <a:t>in</a:t>
            </a:r>
            <a:r>
              <a:rPr sz="2400" spc="-55" dirty="0">
                <a:solidFill>
                  <a:srgbClr val="EC7C30"/>
                </a:solidFill>
                <a:cs typeface="Arial"/>
              </a:rPr>
              <a:t> </a:t>
            </a:r>
            <a:r>
              <a:rPr sz="2000" spc="-20" dirty="0">
                <a:solidFill>
                  <a:srgbClr val="EC7C30"/>
                </a:solidFill>
                <a:cs typeface="Arial"/>
              </a:rPr>
              <a:t>G(1</a:t>
            </a:r>
            <a:r>
              <a:rPr sz="2000" spc="-30" baseline="25525" dirty="0">
                <a:solidFill>
                  <a:srgbClr val="EC7C30"/>
                </a:solidFill>
                <a:cs typeface="Arial"/>
              </a:rPr>
              <a:t>n</a:t>
            </a:r>
            <a:r>
              <a:rPr sz="2000" spc="-20" dirty="0">
                <a:solidFill>
                  <a:srgbClr val="EC7C30"/>
                </a:solidFill>
                <a:cs typeface="Arial"/>
              </a:rPr>
              <a:t>)</a:t>
            </a:r>
            <a:endParaRPr sz="20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42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1" name="Subtitle 1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251520" y="410563"/>
                <a:ext cx="8712968" cy="714181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4000" b="1" dirty="0">
                    <a:solidFill>
                      <a:srgbClr val="891637"/>
                    </a:solidFill>
                    <a:latin typeface="Calibri" panose="020F0502020204030204" pitchFamily="34" charset="0"/>
                    <a:ea typeface="Cambria Math" pitchFamily="18" charset="0"/>
                    <a:cs typeface="Arial Unicode MS" pitchFamily="34" charset="-128"/>
                  </a:rPr>
                  <a:t>App: PRG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89163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 Unicode MS" pitchFamily="34" charset="-128"/>
                      </a:rPr>
                      <m:t>⟹</m:t>
                    </m:r>
                  </m:oMath>
                </a14:m>
                <a:r>
                  <a:rPr lang="en-US" sz="4000" b="1" dirty="0">
                    <a:solidFill>
                      <a:srgbClr val="891637"/>
                    </a:solidFill>
                    <a:latin typeface="Calibri" panose="020F0502020204030204" pitchFamily="34" charset="0"/>
                    <a:ea typeface="Cambria Math" pitchFamily="18" charset="0"/>
                    <a:cs typeface="Arial Unicode MS" pitchFamily="34" charset="-128"/>
                  </a:rPr>
                  <a:t> Overcoming Shannon’s Conundrum</a:t>
                </a:r>
                <a:endParaRPr lang="en-US" sz="2400" i="1" dirty="0">
                  <a:solidFill>
                    <a:srgbClr val="891637"/>
                  </a:solidFill>
                  <a:latin typeface="Calibri" panose="020F0502020204030204" pitchFamily="34" charset="0"/>
                  <a:ea typeface="Cambria Math" pitchFamily="18" charset="0"/>
                  <a:cs typeface="Arial Unicode MS" pitchFamily="34" charset="-128"/>
                </a:endParaRPr>
              </a:p>
            </p:txBody>
          </p:sp>
        </mc:Choice>
        <mc:Fallback>
          <p:sp>
            <p:nvSpPr>
              <p:cNvPr id="81" name="Sub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51520" y="410563"/>
                <a:ext cx="8712968" cy="714181"/>
              </a:xfrm>
              <a:blipFill>
                <a:blip r:embed="rId3"/>
                <a:stretch>
                  <a:fillRect t="-22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E41E77C-6C58-2047-AA9A-2EBB302B2328}"/>
                  </a:ext>
                </a:extLst>
              </p:cNvPr>
              <p:cNvSpPr/>
              <p:nvPr/>
            </p:nvSpPr>
            <p:spPr>
              <a:xfrm>
                <a:off x="827584" y="1988840"/>
                <a:ext cx="54026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𝐺𝑒𝑛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2400" dirty="0"/>
                  <a:t> Generate a random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-bit key k. </a:t>
                </a: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E41E77C-6C58-2047-AA9A-2EBB302B23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988840"/>
                <a:ext cx="5402697" cy="461665"/>
              </a:xfrm>
              <a:prstGeom prst="rect">
                <a:avLst/>
              </a:prstGeom>
              <a:blipFill>
                <a:blip r:embed="rId4"/>
                <a:stretch>
                  <a:fillRect l="-235" t="-8108" r="-704" b="-32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592D04F-8485-844E-AEBC-E1E79A411E50}"/>
                  </a:ext>
                </a:extLst>
              </p:cNvPr>
              <p:cNvSpPr/>
              <p:nvPr/>
            </p:nvSpPr>
            <p:spPr>
              <a:xfrm>
                <a:off x="827584" y="2751311"/>
                <a:ext cx="58101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2400" dirty="0"/>
                  <a:t> where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400" dirty="0"/>
                  <a:t> is an </a:t>
                </a:r>
                <a14:m>
                  <m:oMath xmlns:m="http://schemas.openxmlformats.org/officeDocument/2006/math">
                    <m:r>
                      <a:rPr lang="en-US" altLang="en-US" sz="2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en-US" sz="2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US" sz="2400" b="1" dirty="0">
                    <a:solidFill>
                      <a:srgbClr val="0000FF"/>
                    </a:solidFill>
                  </a:rPr>
                  <a:t>-bit </a:t>
                </a:r>
                <a:r>
                  <a:rPr lang="en-US" sz="2400" dirty="0"/>
                  <a:t>message: </a:t>
                </a: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592D04F-8485-844E-AEBC-E1E79A411E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751311"/>
                <a:ext cx="5810117" cy="461665"/>
              </a:xfrm>
              <a:prstGeom prst="rect">
                <a:avLst/>
              </a:prstGeom>
              <a:blipFill>
                <a:blip r:embed="rId5"/>
                <a:stretch>
                  <a:fillRect l="-218" t="-8108" r="-873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8174C9D-1904-6A4C-9AFF-4B629352A801}"/>
                  </a:ext>
                </a:extLst>
              </p:cNvPr>
              <p:cNvSpPr/>
              <p:nvPr/>
            </p:nvSpPr>
            <p:spPr>
              <a:xfrm>
                <a:off x="1331640" y="3337518"/>
                <a:ext cx="74124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Expand k into a (n+1)-bit pseudorandom string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400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p>
                        <m:r>
                          <a:rPr lang="en-US" altLang="en-US" sz="24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en-US" sz="2400" b="0" i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altLang="en-US" sz="24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en-US" sz="24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altLang="en-US" sz="24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8174C9D-1904-6A4C-9AFF-4B629352A8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337518"/>
                <a:ext cx="7412414" cy="461665"/>
              </a:xfrm>
              <a:prstGeom prst="rect">
                <a:avLst/>
              </a:prstGeom>
              <a:blipFill>
                <a:blip r:embed="rId6"/>
                <a:stretch>
                  <a:fillRect l="-1197"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21B69F0-56CA-FB44-95E6-D74454C6F98E}"/>
                  </a:ext>
                </a:extLst>
              </p:cNvPr>
              <p:cNvSpPr/>
              <p:nvPr/>
            </p:nvSpPr>
            <p:spPr>
              <a:xfrm>
                <a:off x="1331640" y="3903439"/>
                <a:ext cx="56081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One-time pad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40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p>
                        <m:r>
                          <a:rPr lang="en-US" altLang="en-US" sz="240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/>
                  <a:t>:  ciphertext is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′⨁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21B69F0-56CA-FB44-95E6-D74454C6F9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903439"/>
                <a:ext cx="5608138" cy="461665"/>
              </a:xfrm>
              <a:prstGeom prst="rect">
                <a:avLst/>
              </a:prstGeom>
              <a:blipFill>
                <a:blip r:embed="rId7"/>
                <a:stretch>
                  <a:fillRect l="-1580"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0429604-A0C9-234C-ADAC-316757770E0A}"/>
                  </a:ext>
                </a:extLst>
              </p:cNvPr>
              <p:cNvSpPr/>
              <p:nvPr/>
            </p:nvSpPr>
            <p:spPr>
              <a:xfrm>
                <a:off x="796589" y="4625876"/>
                <a:ext cx="33272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US" sz="2400" dirty="0"/>
                  <a:t> outputs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⨁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0429604-A0C9-234C-ADAC-316757770E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89" y="4625876"/>
                <a:ext cx="3327258" cy="461665"/>
              </a:xfrm>
              <a:prstGeom prst="rect">
                <a:avLst/>
              </a:prstGeom>
              <a:blipFill>
                <a:blip r:embed="rId8"/>
                <a:stretch>
                  <a:fillRect l="-380" t="-8108" r="-190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B91FE0C-EC0D-DF42-AE86-3D6DD8CC6C30}"/>
              </a:ext>
            </a:extLst>
          </p:cNvPr>
          <p:cNvSpPr/>
          <p:nvPr/>
        </p:nvSpPr>
        <p:spPr>
          <a:xfrm>
            <a:off x="1414899" y="1044315"/>
            <a:ext cx="6006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(or, How to Encrypt n+1 bits using an n-bit key)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09B5587-9630-8647-B8FA-73E71BD21184}"/>
                  </a:ext>
                </a:extLst>
              </p:cNvPr>
              <p:cNvSpPr/>
              <p:nvPr/>
            </p:nvSpPr>
            <p:spPr>
              <a:xfrm>
                <a:off x="755576" y="5487615"/>
                <a:ext cx="21403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en-US" sz="2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𝐂𝐨𝐫𝐫𝐞𝐜𝐭𝐧𝐞𝐬𝐬</m:t>
                      </m:r>
                      <m:r>
                        <a:rPr lang="en-US" altLang="en-US" sz="2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</m:oMath>
                  </m:oMathPara>
                </a14:m>
                <a:endParaRPr lang="en-US" sz="2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09B5587-9630-8647-B8FA-73E71BD21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487615"/>
                <a:ext cx="2140330" cy="461665"/>
              </a:xfrm>
              <a:prstGeom prst="rect">
                <a:avLst/>
              </a:prstGeom>
              <a:blipFill>
                <a:blip r:embed="rId9"/>
                <a:stretch>
                  <a:fillRect r="-588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51E1FBD-E4BC-1548-9C6E-4DC9D8543827}"/>
                  </a:ext>
                </a:extLst>
              </p:cNvPr>
              <p:cNvSpPr/>
              <p:nvPr/>
            </p:nvSpPr>
            <p:spPr>
              <a:xfrm>
                <a:off x="1059072" y="5956122"/>
                <a:ext cx="671765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US" sz="2400" dirty="0"/>
                  <a:t> outputs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G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⨁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G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⨁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⨁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51E1FBD-E4BC-1548-9C6E-4DC9D8543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072" y="5956122"/>
                <a:ext cx="6717656" cy="461665"/>
              </a:xfrm>
              <a:prstGeom prst="rect">
                <a:avLst/>
              </a:prstGeom>
              <a:blipFill>
                <a:blip r:embed="rId10"/>
                <a:stretch>
                  <a:fillRect l="-189" t="-526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30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9632" y="3284984"/>
            <a:ext cx="6858000" cy="3232309"/>
            <a:chOff x="1545336" y="2548494"/>
            <a:chExt cx="9144000" cy="430974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1211" y="2548494"/>
              <a:ext cx="7978046" cy="293930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5336" y="5460364"/>
              <a:ext cx="9144000" cy="139763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39125" y="3429000"/>
            <a:ext cx="1703070" cy="42559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700" spc="-8" dirty="0">
                <a:latin typeface="Arial Narrow"/>
                <a:cs typeface="Arial Narrow"/>
              </a:rPr>
              <a:t>Cryptography</a:t>
            </a:r>
            <a:endParaRPr sz="27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47664" y="5720199"/>
            <a:ext cx="1675924" cy="42559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700" spc="-8" dirty="0">
                <a:solidFill>
                  <a:srgbClr val="FFFFFF"/>
                </a:solidFill>
                <a:latin typeface="Arial Narrow"/>
                <a:cs typeface="Arial Narrow"/>
              </a:rPr>
              <a:t>Randomness</a:t>
            </a:r>
            <a:endParaRPr sz="2700" dirty="0">
              <a:latin typeface="Arial Narrow"/>
              <a:cs typeface="Arial Narrow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863402" y="186593"/>
            <a:ext cx="7879153" cy="1162530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marR="3810">
              <a:lnSpc>
                <a:spcPct val="122700"/>
              </a:lnSpc>
              <a:spcBef>
                <a:spcPts val="71"/>
              </a:spcBef>
            </a:pPr>
            <a:r>
              <a:rPr sz="3200" spc="-116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Randomness</a:t>
            </a:r>
            <a:r>
              <a:rPr sz="3200" spc="-49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109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3200" spc="-49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200" spc="-79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6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</a:t>
            </a:r>
            <a:r>
              <a:rPr sz="3200" spc="-7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3200" spc="-6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8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cryptography</a:t>
            </a:r>
            <a:r>
              <a:rPr lang="en-US" sz="3200" spc="-8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sz="3200" spc="-8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135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keys</a:t>
            </a:r>
            <a:r>
              <a:rPr sz="3200" spc="-3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pc="-105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</a:t>
            </a:r>
            <a:r>
              <a:rPr sz="3200" spc="-64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sz="3200" spc="-45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unpredictable</a:t>
            </a:r>
            <a:endParaRPr sz="3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3402" y="1600435"/>
            <a:ext cx="7864554" cy="1320073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266700" indent="-257175">
              <a:spcBef>
                <a:spcPts val="94"/>
              </a:spcBef>
              <a:buChar char="•"/>
              <a:tabLst>
                <a:tab pos="266700" algn="l"/>
              </a:tabLst>
            </a:pPr>
            <a:r>
              <a:rPr sz="2000" spc="-68" dirty="0">
                <a:latin typeface="Arial"/>
                <a:cs typeface="Arial"/>
              </a:rPr>
              <a:t>Cryptographic</a:t>
            </a:r>
            <a:r>
              <a:rPr sz="2000" spc="-94" dirty="0">
                <a:latin typeface="Arial"/>
                <a:cs typeface="Arial"/>
              </a:rPr>
              <a:t> </a:t>
            </a:r>
            <a:r>
              <a:rPr sz="2000" spc="-45" dirty="0">
                <a:latin typeface="Arial"/>
                <a:cs typeface="Arial"/>
              </a:rPr>
              <a:t>algorithms</a:t>
            </a:r>
            <a:r>
              <a:rPr sz="2000" spc="-34" dirty="0">
                <a:latin typeface="Arial"/>
                <a:cs typeface="Arial"/>
              </a:rPr>
              <a:t> </a:t>
            </a:r>
            <a:r>
              <a:rPr sz="2000" spc="-127" dirty="0">
                <a:latin typeface="Arial"/>
                <a:cs typeface="Arial"/>
              </a:rPr>
              <a:t>use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additional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86" dirty="0">
                <a:latin typeface="Arial"/>
                <a:cs typeface="Arial"/>
              </a:rPr>
              <a:t>randomness </a:t>
            </a:r>
            <a:r>
              <a:rPr sz="2000" spc="-60" dirty="0">
                <a:latin typeface="Arial"/>
                <a:cs typeface="Arial"/>
              </a:rPr>
              <a:t>(beyond</a:t>
            </a:r>
            <a:r>
              <a:rPr sz="2000" spc="-56" dirty="0">
                <a:latin typeface="Arial"/>
                <a:cs typeface="Arial"/>
              </a:rPr>
              <a:t> </a:t>
            </a:r>
            <a:r>
              <a:rPr sz="2000" spc="-19" dirty="0">
                <a:latin typeface="Arial"/>
                <a:cs typeface="Arial"/>
              </a:rPr>
              <a:t>the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key)</a:t>
            </a:r>
            <a:endParaRPr lang="en-US" sz="2000" spc="-15" dirty="0">
              <a:latin typeface="Arial"/>
              <a:cs typeface="Arial"/>
            </a:endParaRPr>
          </a:p>
          <a:p>
            <a:pPr marL="266700" indent="-257175">
              <a:spcBef>
                <a:spcPts val="94"/>
              </a:spcBef>
              <a:buChar char="•"/>
              <a:tabLst>
                <a:tab pos="266700" algn="l"/>
              </a:tabLst>
            </a:pPr>
            <a:endParaRPr sz="2000" dirty="0">
              <a:latin typeface="Arial"/>
              <a:cs typeface="Arial"/>
            </a:endParaRPr>
          </a:p>
          <a:p>
            <a:pPr marL="266700" indent="-257175">
              <a:spcBef>
                <a:spcPts val="484"/>
              </a:spcBef>
              <a:buChar char="•"/>
              <a:tabLst>
                <a:tab pos="266700" algn="l"/>
                <a:tab pos="5431155" algn="l"/>
              </a:tabLst>
            </a:pPr>
            <a:r>
              <a:rPr sz="2000" dirty="0">
                <a:latin typeface="Arial"/>
                <a:cs typeface="Arial"/>
              </a:rPr>
              <a:t>If</a:t>
            </a:r>
            <a:r>
              <a:rPr sz="2000" spc="-4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68" dirty="0">
                <a:latin typeface="Arial"/>
                <a:cs typeface="Arial"/>
              </a:rPr>
              <a:t> </a:t>
            </a:r>
            <a:r>
              <a:rPr sz="2000" spc="-64" dirty="0">
                <a:latin typeface="Arial"/>
                <a:cs typeface="Arial"/>
              </a:rPr>
              <a:t>random</a:t>
            </a:r>
            <a:r>
              <a:rPr sz="2000" spc="-68" dirty="0">
                <a:latin typeface="Arial"/>
                <a:cs typeface="Arial"/>
              </a:rPr>
              <a:t> </a:t>
            </a:r>
            <a:r>
              <a:rPr sz="2000" spc="-23" dirty="0">
                <a:latin typeface="Arial"/>
                <a:cs typeface="Arial"/>
              </a:rPr>
              <a:t>bits</a:t>
            </a:r>
            <a:r>
              <a:rPr sz="2000" spc="-94" dirty="0">
                <a:latin typeface="Arial"/>
                <a:cs typeface="Arial"/>
              </a:rPr>
              <a:t> </a:t>
            </a:r>
            <a:r>
              <a:rPr sz="2000" spc="-83" dirty="0">
                <a:latin typeface="Arial"/>
                <a:cs typeface="Arial"/>
              </a:rPr>
              <a:t>are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64" dirty="0">
                <a:latin typeface="Arial"/>
                <a:cs typeface="Arial"/>
              </a:rPr>
              <a:t>revealed </a:t>
            </a:r>
            <a:r>
              <a:rPr sz="2000" spc="-34" dirty="0">
                <a:latin typeface="Arial"/>
                <a:cs typeface="Arial"/>
              </a:rPr>
              <a:t>(or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68" dirty="0">
                <a:latin typeface="Arial"/>
                <a:cs typeface="Arial"/>
              </a:rPr>
              <a:t>are </a:t>
            </a:r>
            <a:r>
              <a:rPr sz="2000" spc="-49" dirty="0">
                <a:latin typeface="Arial"/>
                <a:cs typeface="Arial"/>
              </a:rPr>
              <a:t>predictable)</a:t>
            </a:r>
            <a:r>
              <a:rPr sz="2000" spc="-98" dirty="0">
                <a:latin typeface="Arial"/>
                <a:cs typeface="Arial"/>
              </a:rPr>
              <a:t> </a:t>
            </a:r>
            <a:r>
              <a:rPr sz="2000" spc="-19" dirty="0">
                <a:latin typeface="Arial"/>
                <a:cs typeface="Arial"/>
              </a:rPr>
              <a:t>the</a:t>
            </a:r>
            <a:r>
              <a:rPr lang="en-US" sz="2000" spc="-19" dirty="0">
                <a:latin typeface="Arial"/>
                <a:cs typeface="Arial"/>
              </a:rPr>
              <a:t> </a:t>
            </a:r>
            <a:r>
              <a:rPr sz="2000" spc="-8" dirty="0">
                <a:latin typeface="Arial"/>
                <a:cs typeface="Arial"/>
              </a:rPr>
              <a:t>entire</a:t>
            </a:r>
            <a:endParaRPr sz="2000" dirty="0">
              <a:latin typeface="Arial"/>
              <a:cs typeface="Arial"/>
            </a:endParaRPr>
          </a:p>
          <a:p>
            <a:pPr marL="266700">
              <a:spcBef>
                <a:spcPts val="45"/>
              </a:spcBef>
            </a:pPr>
            <a:r>
              <a:rPr sz="2000" spc="-30" dirty="0">
                <a:latin typeface="Arial"/>
                <a:cs typeface="Arial"/>
              </a:rPr>
              <a:t>structure</a:t>
            </a:r>
            <a:r>
              <a:rPr sz="2000" spc="-71" dirty="0">
                <a:latin typeface="Arial"/>
                <a:cs typeface="Arial"/>
              </a:rPr>
              <a:t> </a:t>
            </a:r>
            <a:r>
              <a:rPr sz="2000" spc="-109" dirty="0">
                <a:latin typeface="Arial"/>
                <a:cs typeface="Arial"/>
              </a:rPr>
              <a:t>can</a:t>
            </a:r>
            <a:r>
              <a:rPr sz="2000" spc="-68" dirty="0">
                <a:latin typeface="Arial"/>
                <a:cs typeface="Arial"/>
              </a:rPr>
              <a:t> </a:t>
            </a:r>
            <a:r>
              <a:rPr sz="2000" spc="-8" dirty="0">
                <a:latin typeface="Arial"/>
                <a:cs typeface="Arial"/>
              </a:rPr>
              <a:t>collapse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E4537-5F32-584D-A4E8-89888F9D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7772400" cy="11430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is this a </a:t>
            </a:r>
            <a:r>
              <a:rPr lang="en-US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GREAT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definition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663566BE-3019-F14A-964A-59122A217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276872"/>
            <a:ext cx="790188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MS PGothic" pitchFamily="34" charset="-128"/>
                <a:cs typeface="MS PGothic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l"/>
            <a:r>
              <a:rPr lang="en-US" altLang="en-US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Good for all Applications:</a:t>
            </a:r>
            <a:r>
              <a:rPr lang="en-US" altLang="en-US" sz="3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/>
            <a:r>
              <a:rPr lang="en-US" altLang="en-US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long as we can find truly random seeds, can replace </a:t>
            </a:r>
            <a:r>
              <a:rPr lang="en-US" altLang="en-US" sz="2800" kern="0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true randomness </a:t>
            </a:r>
            <a:r>
              <a:rPr lang="en-US" altLang="en-US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 </a:t>
            </a:r>
            <a:r>
              <a:rPr lang="en-US" altLang="en-US" sz="2800" kern="0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 of PRG(seed) </a:t>
            </a:r>
            <a:r>
              <a:rPr lang="en-US" altLang="en-US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ANY (polynomial-time) application</a:t>
            </a:r>
            <a:r>
              <a:rPr lang="en-US" altLang="ja-JP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/>
            <a:endParaRPr lang="en-US" altLang="ja-JP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altLang="ja-JP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application behaves differently, </a:t>
            </a:r>
            <a:r>
              <a:rPr lang="en-US" altLang="en-US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 it can be converted into a (polynomial-time) statistical test between PRG(seed) and a truly random string.</a:t>
            </a:r>
          </a:p>
          <a:p>
            <a:pPr algn="l"/>
            <a:endParaRPr lang="en-US" alt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altLang="en-US" sz="32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2032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 b="21111"/>
          <a:stretch/>
        </p:blipFill>
        <p:spPr>
          <a:xfrm>
            <a:off x="-26126" y="2514600"/>
            <a:ext cx="9170126" cy="2971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9" y="5459715"/>
            <a:ext cx="9144000" cy="2084085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5496" y="3521946"/>
            <a:ext cx="2590800" cy="838200"/>
          </a:xfrm>
        </p:spPr>
        <p:txBody>
          <a:bodyPr/>
          <a:lstStyle/>
          <a:p>
            <a:r>
              <a:rPr lang="en-US" altLang="en-US" sz="3600" dirty="0">
                <a:solidFill>
                  <a:schemeClr val="tx1"/>
                </a:solidFill>
                <a:latin typeface="Arial Narrow" panose="020B0606020202030204" pitchFamily="34" charset="0"/>
              </a:rPr>
              <a:t>Cryptography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533400" y="5791200"/>
            <a:ext cx="2590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MS PGothic" pitchFamily="34" charset="-128"/>
                <a:cs typeface="MS PGothic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altLang="en-US" sz="36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Randomness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15E5935-6307-2845-B043-FEEEF4DFB5A0}"/>
              </a:ext>
            </a:extLst>
          </p:cNvPr>
          <p:cNvSpPr txBox="1">
            <a:spLocks/>
          </p:cNvSpPr>
          <p:nvPr/>
        </p:nvSpPr>
        <p:spPr>
          <a:xfrm>
            <a:off x="-102368" y="2683746"/>
            <a:ext cx="4542656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dirty="0">
                <a:latin typeface="Arial Narrow" panose="020B0606020202030204" pitchFamily="34" charset="0"/>
              </a:rPr>
              <a:t>Probabilistic Algorithms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CC6C0A8-21C3-0147-93D6-45A5A21A41FF}"/>
              </a:ext>
            </a:extLst>
          </p:cNvPr>
          <p:cNvSpPr txBox="1">
            <a:spLocks/>
          </p:cNvSpPr>
          <p:nvPr/>
        </p:nvSpPr>
        <p:spPr>
          <a:xfrm>
            <a:off x="-180528" y="1896988"/>
            <a:ext cx="4542656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dirty="0">
                <a:latin typeface="Arial Narrow" panose="020B0606020202030204" pitchFamily="34" charset="0"/>
              </a:rPr>
              <a:t>Distributed Computing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2258E33-DB39-0646-B24E-40203680DF62}"/>
              </a:ext>
            </a:extLst>
          </p:cNvPr>
          <p:cNvSpPr txBox="1">
            <a:spLocks/>
          </p:cNvSpPr>
          <p:nvPr/>
        </p:nvSpPr>
        <p:spPr>
          <a:xfrm>
            <a:off x="-30360" y="1124744"/>
            <a:ext cx="4824536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dirty="0">
                <a:latin typeface="Arial Narrow" panose="020B0606020202030204" pitchFamily="34" charset="0"/>
              </a:rPr>
              <a:t>Simulation/Sampling/MCMC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8DF475A-C6E2-FE4D-A6D8-7BBC28051FC2}"/>
              </a:ext>
            </a:extLst>
          </p:cNvPr>
          <p:cNvSpPr txBox="1">
            <a:spLocks/>
          </p:cNvSpPr>
          <p:nvPr/>
        </p:nvSpPr>
        <p:spPr>
          <a:xfrm>
            <a:off x="539552" y="-18256"/>
            <a:ext cx="83506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chemeClr val="accent2"/>
                </a:solidFill>
                <a:latin typeface="Arial Narrow" panose="020B0606020202030204" pitchFamily="34" charset="0"/>
              </a:rPr>
              <a:t>Randomness is a Fundamental Resource</a:t>
            </a:r>
          </a:p>
        </p:txBody>
      </p:sp>
    </p:spTree>
    <p:extLst>
      <p:ext uri="{BB962C8B-B14F-4D97-AF65-F5344CB8AC3E}">
        <p14:creationId xmlns:p14="http://schemas.microsoft.com/office/powerpoint/2010/main" val="923210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29091" y="479431"/>
            <a:ext cx="6463189" cy="564096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r>
              <a:rPr sz="3600" spc="-214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Randomness</a:t>
            </a:r>
            <a:r>
              <a:rPr sz="3600" spc="-176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6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3600" spc="-135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124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</a:t>
            </a:r>
            <a:r>
              <a:rPr sz="3600" spc="-153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124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endParaRPr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02610" y="2747096"/>
            <a:ext cx="2160270" cy="47753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07156" rIns="0" bIns="0" rtlCol="0">
            <a:spAutoFit/>
          </a:bodyPr>
          <a:lstStyle/>
          <a:p>
            <a:pPr marL="122396">
              <a:spcBef>
                <a:spcPts val="844"/>
              </a:spcBef>
            </a:pPr>
            <a:r>
              <a:rPr sz="2400" dirty="0">
                <a:solidFill>
                  <a:srgbClr val="008080"/>
                </a:solidFill>
                <a:cs typeface="Comic Sans MS"/>
              </a:rPr>
              <a:t>LLM</a:t>
            </a:r>
            <a:r>
              <a:rPr sz="2400" spc="-15" dirty="0">
                <a:solidFill>
                  <a:srgbClr val="008080"/>
                </a:solidFill>
                <a:cs typeface="Comic Sans MS"/>
              </a:rPr>
              <a:t> </a:t>
            </a:r>
            <a:r>
              <a:rPr sz="2400" spc="-8" dirty="0">
                <a:solidFill>
                  <a:srgbClr val="008080"/>
                </a:solidFill>
                <a:cs typeface="Comic Sans MS"/>
              </a:rPr>
              <a:t>algorithm</a:t>
            </a:r>
            <a:endParaRPr sz="2400"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652713" y="2186750"/>
            <a:ext cx="297656" cy="229076"/>
            <a:chOff x="3536950" y="1772666"/>
            <a:chExt cx="396875" cy="305435"/>
          </a:xfrm>
        </p:grpSpPr>
        <p:sp>
          <p:nvSpPr>
            <p:cNvPr id="5" name="object 5"/>
            <p:cNvSpPr/>
            <p:nvPr/>
          </p:nvSpPr>
          <p:spPr>
            <a:xfrm>
              <a:off x="3552444" y="1852168"/>
              <a:ext cx="365760" cy="219710"/>
            </a:xfrm>
            <a:custGeom>
              <a:avLst/>
              <a:gdLst/>
              <a:ahLst/>
              <a:cxnLst/>
              <a:rect l="l" t="t" r="r" b="b"/>
              <a:pathLst>
                <a:path w="365760" h="219710">
                  <a:moveTo>
                    <a:pt x="182879" y="0"/>
                  </a:moveTo>
                  <a:lnTo>
                    <a:pt x="125089" y="5596"/>
                  </a:lnTo>
                  <a:lnTo>
                    <a:pt x="74889" y="21177"/>
                  </a:lnTo>
                  <a:lnTo>
                    <a:pt x="35295" y="44933"/>
                  </a:lnTo>
                  <a:lnTo>
                    <a:pt x="9326" y="75053"/>
                  </a:lnTo>
                  <a:lnTo>
                    <a:pt x="0" y="109728"/>
                  </a:lnTo>
                  <a:lnTo>
                    <a:pt x="9326" y="144402"/>
                  </a:lnTo>
                  <a:lnTo>
                    <a:pt x="35295" y="174522"/>
                  </a:lnTo>
                  <a:lnTo>
                    <a:pt x="74889" y="198278"/>
                  </a:lnTo>
                  <a:lnTo>
                    <a:pt x="125089" y="213859"/>
                  </a:lnTo>
                  <a:lnTo>
                    <a:pt x="182879" y="219456"/>
                  </a:lnTo>
                  <a:lnTo>
                    <a:pt x="240670" y="213859"/>
                  </a:lnTo>
                  <a:lnTo>
                    <a:pt x="290870" y="198278"/>
                  </a:lnTo>
                  <a:lnTo>
                    <a:pt x="330464" y="174522"/>
                  </a:lnTo>
                  <a:lnTo>
                    <a:pt x="356433" y="144402"/>
                  </a:lnTo>
                  <a:lnTo>
                    <a:pt x="365759" y="109728"/>
                  </a:lnTo>
                  <a:lnTo>
                    <a:pt x="356433" y="75053"/>
                  </a:lnTo>
                  <a:lnTo>
                    <a:pt x="330464" y="44933"/>
                  </a:lnTo>
                  <a:lnTo>
                    <a:pt x="290870" y="21177"/>
                  </a:lnTo>
                  <a:lnTo>
                    <a:pt x="240670" y="5596"/>
                  </a:lnTo>
                  <a:lnTo>
                    <a:pt x="182879" y="0"/>
                  </a:lnTo>
                  <a:close/>
                </a:path>
              </a:pathLst>
            </a:custGeom>
            <a:solidFill>
              <a:srgbClr val="F6BE6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" name="object 6"/>
            <p:cNvSpPr/>
            <p:nvPr/>
          </p:nvSpPr>
          <p:spPr>
            <a:xfrm>
              <a:off x="3552444" y="1852168"/>
              <a:ext cx="365760" cy="219710"/>
            </a:xfrm>
            <a:custGeom>
              <a:avLst/>
              <a:gdLst/>
              <a:ahLst/>
              <a:cxnLst/>
              <a:rect l="l" t="t" r="r" b="b"/>
              <a:pathLst>
                <a:path w="365760" h="219710">
                  <a:moveTo>
                    <a:pt x="0" y="109728"/>
                  </a:moveTo>
                  <a:lnTo>
                    <a:pt x="35295" y="44933"/>
                  </a:lnTo>
                  <a:lnTo>
                    <a:pt x="74889" y="21177"/>
                  </a:lnTo>
                  <a:lnTo>
                    <a:pt x="125089" y="5596"/>
                  </a:lnTo>
                  <a:lnTo>
                    <a:pt x="182879" y="0"/>
                  </a:lnTo>
                  <a:lnTo>
                    <a:pt x="240670" y="5596"/>
                  </a:lnTo>
                  <a:lnTo>
                    <a:pt x="290870" y="21177"/>
                  </a:lnTo>
                  <a:lnTo>
                    <a:pt x="330464" y="44933"/>
                  </a:lnTo>
                  <a:lnTo>
                    <a:pt x="356433" y="75053"/>
                  </a:lnTo>
                  <a:lnTo>
                    <a:pt x="365759" y="109728"/>
                  </a:lnTo>
                  <a:lnTo>
                    <a:pt x="356433" y="144402"/>
                  </a:lnTo>
                  <a:lnTo>
                    <a:pt x="330464" y="174522"/>
                  </a:lnTo>
                  <a:lnTo>
                    <a:pt x="290870" y="198278"/>
                  </a:lnTo>
                  <a:lnTo>
                    <a:pt x="240670" y="213859"/>
                  </a:lnTo>
                  <a:lnTo>
                    <a:pt x="182879" y="219456"/>
                  </a:lnTo>
                  <a:lnTo>
                    <a:pt x="125089" y="213859"/>
                  </a:lnTo>
                  <a:lnTo>
                    <a:pt x="74889" y="198278"/>
                  </a:lnTo>
                  <a:lnTo>
                    <a:pt x="35295" y="174522"/>
                  </a:lnTo>
                  <a:lnTo>
                    <a:pt x="9326" y="144402"/>
                  </a:lnTo>
                  <a:lnTo>
                    <a:pt x="0" y="109728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" name="object 7"/>
            <p:cNvSpPr/>
            <p:nvPr/>
          </p:nvSpPr>
          <p:spPr>
            <a:xfrm>
              <a:off x="3552444" y="1779016"/>
              <a:ext cx="365760" cy="210820"/>
            </a:xfrm>
            <a:custGeom>
              <a:avLst/>
              <a:gdLst/>
              <a:ahLst/>
              <a:cxnLst/>
              <a:rect l="l" t="t" r="r" b="b"/>
              <a:pathLst>
                <a:path w="365760" h="210819">
                  <a:moveTo>
                    <a:pt x="182879" y="0"/>
                  </a:moveTo>
                  <a:lnTo>
                    <a:pt x="125089" y="5352"/>
                  </a:lnTo>
                  <a:lnTo>
                    <a:pt x="74889" y="20263"/>
                  </a:lnTo>
                  <a:lnTo>
                    <a:pt x="35295" y="43013"/>
                  </a:lnTo>
                  <a:lnTo>
                    <a:pt x="9326" y="71884"/>
                  </a:lnTo>
                  <a:lnTo>
                    <a:pt x="0" y="105156"/>
                  </a:lnTo>
                  <a:lnTo>
                    <a:pt x="9326" y="138379"/>
                  </a:lnTo>
                  <a:lnTo>
                    <a:pt x="35295" y="167243"/>
                  </a:lnTo>
                  <a:lnTo>
                    <a:pt x="74889" y="190012"/>
                  </a:lnTo>
                  <a:lnTo>
                    <a:pt x="125089" y="204947"/>
                  </a:lnTo>
                  <a:lnTo>
                    <a:pt x="182879" y="210312"/>
                  </a:lnTo>
                  <a:lnTo>
                    <a:pt x="240670" y="204947"/>
                  </a:lnTo>
                  <a:lnTo>
                    <a:pt x="290870" y="190012"/>
                  </a:lnTo>
                  <a:lnTo>
                    <a:pt x="330464" y="167243"/>
                  </a:lnTo>
                  <a:lnTo>
                    <a:pt x="356433" y="138379"/>
                  </a:lnTo>
                  <a:lnTo>
                    <a:pt x="365759" y="105156"/>
                  </a:lnTo>
                  <a:lnTo>
                    <a:pt x="356433" y="71884"/>
                  </a:lnTo>
                  <a:lnTo>
                    <a:pt x="330464" y="43013"/>
                  </a:lnTo>
                  <a:lnTo>
                    <a:pt x="290870" y="20263"/>
                  </a:lnTo>
                  <a:lnTo>
                    <a:pt x="240670" y="5352"/>
                  </a:lnTo>
                  <a:lnTo>
                    <a:pt x="182879" y="0"/>
                  </a:lnTo>
                  <a:close/>
                </a:path>
              </a:pathLst>
            </a:custGeom>
            <a:solidFill>
              <a:srgbClr val="F6BE69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" name="object 8"/>
            <p:cNvSpPr/>
            <p:nvPr/>
          </p:nvSpPr>
          <p:spPr>
            <a:xfrm>
              <a:off x="3543300" y="1779016"/>
              <a:ext cx="384175" cy="210820"/>
            </a:xfrm>
            <a:custGeom>
              <a:avLst/>
              <a:gdLst/>
              <a:ahLst/>
              <a:cxnLst/>
              <a:rect l="l" t="t" r="r" b="b"/>
              <a:pathLst>
                <a:path w="384175" h="210819">
                  <a:moveTo>
                    <a:pt x="9144" y="105156"/>
                  </a:moveTo>
                  <a:lnTo>
                    <a:pt x="44439" y="43013"/>
                  </a:lnTo>
                  <a:lnTo>
                    <a:pt x="84033" y="20263"/>
                  </a:lnTo>
                  <a:lnTo>
                    <a:pt x="134233" y="5352"/>
                  </a:lnTo>
                  <a:lnTo>
                    <a:pt x="192024" y="0"/>
                  </a:lnTo>
                  <a:lnTo>
                    <a:pt x="249814" y="5352"/>
                  </a:lnTo>
                  <a:lnTo>
                    <a:pt x="300014" y="20263"/>
                  </a:lnTo>
                  <a:lnTo>
                    <a:pt x="339608" y="43013"/>
                  </a:lnTo>
                  <a:lnTo>
                    <a:pt x="365577" y="71884"/>
                  </a:lnTo>
                  <a:lnTo>
                    <a:pt x="374903" y="105156"/>
                  </a:lnTo>
                  <a:lnTo>
                    <a:pt x="365577" y="138379"/>
                  </a:lnTo>
                  <a:lnTo>
                    <a:pt x="339608" y="167243"/>
                  </a:lnTo>
                  <a:lnTo>
                    <a:pt x="300014" y="190012"/>
                  </a:lnTo>
                  <a:lnTo>
                    <a:pt x="249814" y="204947"/>
                  </a:lnTo>
                  <a:lnTo>
                    <a:pt x="192024" y="210312"/>
                  </a:lnTo>
                  <a:lnTo>
                    <a:pt x="134233" y="204947"/>
                  </a:lnTo>
                  <a:lnTo>
                    <a:pt x="84033" y="190012"/>
                  </a:lnTo>
                  <a:lnTo>
                    <a:pt x="44439" y="167243"/>
                  </a:lnTo>
                  <a:lnTo>
                    <a:pt x="18470" y="138379"/>
                  </a:lnTo>
                  <a:lnTo>
                    <a:pt x="9144" y="105156"/>
                  </a:lnTo>
                  <a:close/>
                </a:path>
                <a:path w="384175" h="210819">
                  <a:moveTo>
                    <a:pt x="384048" y="73151"/>
                  </a:moveTo>
                  <a:lnTo>
                    <a:pt x="384048" y="210312"/>
                  </a:lnTo>
                </a:path>
                <a:path w="384175" h="210819">
                  <a:moveTo>
                    <a:pt x="0" y="73151"/>
                  </a:moveTo>
                  <a:lnTo>
                    <a:pt x="0" y="21031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757297" y="2184987"/>
            <a:ext cx="111443" cy="197651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sz="1200" b="1" spc="-38" dirty="0">
                <a:solidFill>
                  <a:srgbClr val="4471C4"/>
                </a:solidFill>
                <a:cs typeface="Comic Sans MS"/>
              </a:rPr>
              <a:t>1</a:t>
            </a:r>
            <a:endParaRPr sz="1200">
              <a:cs typeface="Comic Sans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74554" y="2563939"/>
            <a:ext cx="290989" cy="167640"/>
            <a:chOff x="4899405" y="2275585"/>
            <a:chExt cx="387985" cy="223520"/>
          </a:xfrm>
        </p:grpSpPr>
        <p:sp>
          <p:nvSpPr>
            <p:cNvPr id="11" name="object 11"/>
            <p:cNvSpPr/>
            <p:nvPr/>
          </p:nvSpPr>
          <p:spPr>
            <a:xfrm>
              <a:off x="4905755" y="2281935"/>
              <a:ext cx="375285" cy="210820"/>
            </a:xfrm>
            <a:custGeom>
              <a:avLst/>
              <a:gdLst/>
              <a:ahLst/>
              <a:cxnLst/>
              <a:rect l="l" t="t" r="r" b="b"/>
              <a:pathLst>
                <a:path w="375285" h="210819">
                  <a:moveTo>
                    <a:pt x="281178" y="0"/>
                  </a:moveTo>
                  <a:lnTo>
                    <a:pt x="93726" y="0"/>
                  </a:lnTo>
                  <a:lnTo>
                    <a:pt x="93726" y="105283"/>
                  </a:lnTo>
                  <a:lnTo>
                    <a:pt x="0" y="105283"/>
                  </a:lnTo>
                  <a:lnTo>
                    <a:pt x="187452" y="210438"/>
                  </a:lnTo>
                  <a:lnTo>
                    <a:pt x="374904" y="105283"/>
                  </a:lnTo>
                  <a:lnTo>
                    <a:pt x="281178" y="105283"/>
                  </a:lnTo>
                  <a:lnTo>
                    <a:pt x="28117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905755" y="2281935"/>
              <a:ext cx="375285" cy="210820"/>
            </a:xfrm>
            <a:custGeom>
              <a:avLst/>
              <a:gdLst/>
              <a:ahLst/>
              <a:cxnLst/>
              <a:rect l="l" t="t" r="r" b="b"/>
              <a:pathLst>
                <a:path w="375285" h="210819">
                  <a:moveTo>
                    <a:pt x="93726" y="0"/>
                  </a:moveTo>
                  <a:lnTo>
                    <a:pt x="93726" y="105283"/>
                  </a:lnTo>
                  <a:lnTo>
                    <a:pt x="0" y="105283"/>
                  </a:lnTo>
                  <a:lnTo>
                    <a:pt x="187452" y="210438"/>
                  </a:lnTo>
                  <a:lnTo>
                    <a:pt x="374904" y="105283"/>
                  </a:lnTo>
                  <a:lnTo>
                    <a:pt x="281178" y="105283"/>
                  </a:lnTo>
                  <a:lnTo>
                    <a:pt x="281178" y="0"/>
                  </a:lnTo>
                  <a:lnTo>
                    <a:pt x="93726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885508" y="2977405"/>
            <a:ext cx="571976" cy="174308"/>
            <a:chOff x="6353302" y="3034792"/>
            <a:chExt cx="762635" cy="232410"/>
          </a:xfrm>
        </p:grpSpPr>
        <p:sp>
          <p:nvSpPr>
            <p:cNvPr id="14" name="object 14"/>
            <p:cNvSpPr/>
            <p:nvPr/>
          </p:nvSpPr>
          <p:spPr>
            <a:xfrm>
              <a:off x="6359652" y="3041142"/>
              <a:ext cx="749935" cy="219710"/>
            </a:xfrm>
            <a:custGeom>
              <a:avLst/>
              <a:gdLst/>
              <a:ahLst/>
              <a:cxnLst/>
              <a:rect l="l" t="t" r="r" b="b"/>
              <a:pathLst>
                <a:path w="749934" h="219710">
                  <a:moveTo>
                    <a:pt x="368934" y="0"/>
                  </a:moveTo>
                  <a:lnTo>
                    <a:pt x="368934" y="54863"/>
                  </a:lnTo>
                  <a:lnTo>
                    <a:pt x="0" y="54863"/>
                  </a:lnTo>
                  <a:lnTo>
                    <a:pt x="0" y="164592"/>
                  </a:lnTo>
                  <a:lnTo>
                    <a:pt x="368934" y="164592"/>
                  </a:lnTo>
                  <a:lnTo>
                    <a:pt x="368934" y="219456"/>
                  </a:lnTo>
                  <a:lnTo>
                    <a:pt x="749807" y="109728"/>
                  </a:lnTo>
                  <a:lnTo>
                    <a:pt x="36893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359652" y="3041142"/>
              <a:ext cx="749935" cy="219710"/>
            </a:xfrm>
            <a:custGeom>
              <a:avLst/>
              <a:gdLst/>
              <a:ahLst/>
              <a:cxnLst/>
              <a:rect l="l" t="t" r="r" b="b"/>
              <a:pathLst>
                <a:path w="749934" h="219710">
                  <a:moveTo>
                    <a:pt x="0" y="54863"/>
                  </a:moveTo>
                  <a:lnTo>
                    <a:pt x="368934" y="54863"/>
                  </a:lnTo>
                  <a:lnTo>
                    <a:pt x="368934" y="0"/>
                  </a:lnTo>
                  <a:lnTo>
                    <a:pt x="749807" y="109728"/>
                  </a:lnTo>
                  <a:lnTo>
                    <a:pt x="368934" y="219456"/>
                  </a:lnTo>
                  <a:lnTo>
                    <a:pt x="368934" y="164592"/>
                  </a:lnTo>
                  <a:lnTo>
                    <a:pt x="0" y="164592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27584" y="2844718"/>
            <a:ext cx="1134849" cy="379912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2400" spc="-8" dirty="0">
                <a:solidFill>
                  <a:srgbClr val="44536A"/>
                </a:solidFill>
                <a:cs typeface="Comic Sans MS"/>
              </a:rPr>
              <a:t>input</a:t>
            </a:r>
            <a:endParaRPr sz="2400" dirty="0"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80112" y="2795907"/>
            <a:ext cx="1506984" cy="379912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2400" spc="-8" dirty="0">
                <a:solidFill>
                  <a:srgbClr val="44536A"/>
                </a:solidFill>
                <a:cs typeface="Comic Sans MS"/>
              </a:rPr>
              <a:t>output</a:t>
            </a:r>
            <a:endParaRPr sz="2400" dirty="0"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86302" y="1844231"/>
            <a:ext cx="1996919" cy="741806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9525" marR="3810">
              <a:lnSpc>
                <a:spcPct val="100899"/>
              </a:lnSpc>
              <a:spcBef>
                <a:spcPts val="60"/>
              </a:spcBef>
            </a:pPr>
            <a:r>
              <a:rPr sz="2400" spc="-8" dirty="0">
                <a:solidFill>
                  <a:srgbClr val="44536A"/>
                </a:solidFill>
                <a:cs typeface="Comic Sans MS"/>
              </a:rPr>
              <a:t>Randomness Source</a:t>
            </a:r>
            <a:endParaRPr sz="2400" dirty="0">
              <a:cs typeface="Comic Sans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047669" y="2844718"/>
            <a:ext cx="431293" cy="333746"/>
            <a:chOff x="3162045" y="3034792"/>
            <a:chExt cx="296545" cy="76835"/>
          </a:xfrm>
        </p:grpSpPr>
        <p:sp>
          <p:nvSpPr>
            <p:cNvPr id="20" name="object 20"/>
            <p:cNvSpPr/>
            <p:nvPr/>
          </p:nvSpPr>
          <p:spPr>
            <a:xfrm>
              <a:off x="3168395" y="3041142"/>
              <a:ext cx="283845" cy="64135"/>
            </a:xfrm>
            <a:custGeom>
              <a:avLst/>
              <a:gdLst/>
              <a:ahLst/>
              <a:cxnLst/>
              <a:rect l="l" t="t" r="r" b="b"/>
              <a:pathLst>
                <a:path w="283845" h="64135">
                  <a:moveTo>
                    <a:pt x="136270" y="0"/>
                  </a:moveTo>
                  <a:lnTo>
                    <a:pt x="136270" y="16002"/>
                  </a:lnTo>
                  <a:lnTo>
                    <a:pt x="0" y="16002"/>
                  </a:lnTo>
                  <a:lnTo>
                    <a:pt x="0" y="48006"/>
                  </a:lnTo>
                  <a:lnTo>
                    <a:pt x="136270" y="48006"/>
                  </a:lnTo>
                  <a:lnTo>
                    <a:pt x="136270" y="64008"/>
                  </a:lnTo>
                  <a:lnTo>
                    <a:pt x="283464" y="32004"/>
                  </a:lnTo>
                  <a:lnTo>
                    <a:pt x="13627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3168395" y="3041142"/>
              <a:ext cx="283845" cy="64135"/>
            </a:xfrm>
            <a:custGeom>
              <a:avLst/>
              <a:gdLst/>
              <a:ahLst/>
              <a:cxnLst/>
              <a:rect l="l" t="t" r="r" b="b"/>
              <a:pathLst>
                <a:path w="283845" h="64135">
                  <a:moveTo>
                    <a:pt x="0" y="16002"/>
                  </a:moveTo>
                  <a:lnTo>
                    <a:pt x="136270" y="16002"/>
                  </a:lnTo>
                  <a:lnTo>
                    <a:pt x="136270" y="0"/>
                  </a:lnTo>
                  <a:lnTo>
                    <a:pt x="283464" y="32004"/>
                  </a:lnTo>
                  <a:lnTo>
                    <a:pt x="136270" y="64008"/>
                  </a:lnTo>
                  <a:lnTo>
                    <a:pt x="136270" y="48006"/>
                  </a:lnTo>
                  <a:lnTo>
                    <a:pt x="0" y="48006"/>
                  </a:lnTo>
                  <a:lnTo>
                    <a:pt x="0" y="16002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07870" y="3708416"/>
            <a:ext cx="6463189" cy="261327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70009" marR="1548765">
              <a:lnSpc>
                <a:spcPct val="100899"/>
              </a:lnSpc>
              <a:spcBef>
                <a:spcPts val="60"/>
              </a:spcBef>
              <a:tabLst>
                <a:tab pos="927735" algn="l"/>
              </a:tabLst>
            </a:pPr>
            <a:r>
              <a:rPr sz="2400" spc="-8" dirty="0">
                <a:solidFill>
                  <a:srgbClr val="4471C4"/>
                </a:solidFill>
                <a:cs typeface="Arial"/>
              </a:rPr>
              <a:t>Crucial</a:t>
            </a:r>
            <a:r>
              <a:rPr sz="2400" dirty="0">
                <a:solidFill>
                  <a:srgbClr val="4471C4"/>
                </a:solidFill>
                <a:cs typeface="Arial"/>
              </a:rPr>
              <a:t>	for</a:t>
            </a:r>
            <a:r>
              <a:rPr sz="2400" spc="-124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53" dirty="0">
                <a:solidFill>
                  <a:srgbClr val="4471C4"/>
                </a:solidFill>
                <a:cs typeface="Arial"/>
              </a:rPr>
              <a:t>training</a:t>
            </a:r>
            <a:r>
              <a:rPr sz="2400" spc="-109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240" dirty="0">
                <a:solidFill>
                  <a:srgbClr val="4471C4"/>
                </a:solidFill>
                <a:cs typeface="Arial"/>
              </a:rPr>
              <a:t>(SGD,</a:t>
            </a:r>
            <a:r>
              <a:rPr sz="2400" spc="-79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248" dirty="0">
                <a:solidFill>
                  <a:srgbClr val="4471C4"/>
                </a:solidFill>
                <a:cs typeface="Arial"/>
              </a:rPr>
              <a:t>ERM</a:t>
            </a:r>
            <a:r>
              <a:rPr sz="2400" spc="-109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46" dirty="0">
                <a:solidFill>
                  <a:srgbClr val="4471C4"/>
                </a:solidFill>
                <a:cs typeface="Arial"/>
              </a:rPr>
              <a:t>use</a:t>
            </a:r>
            <a:r>
              <a:rPr sz="2400" spc="-113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79" dirty="0">
                <a:solidFill>
                  <a:srgbClr val="4471C4"/>
                </a:solidFill>
                <a:cs typeface="Arial"/>
              </a:rPr>
              <a:t>sampling) </a:t>
            </a:r>
            <a:r>
              <a:rPr sz="2400" spc="-113" dirty="0">
                <a:solidFill>
                  <a:srgbClr val="4471C4"/>
                </a:solidFill>
                <a:cs typeface="Arial"/>
              </a:rPr>
              <a:t>and</a:t>
            </a:r>
            <a:r>
              <a:rPr sz="2400" spc="-120" dirty="0">
                <a:solidFill>
                  <a:srgbClr val="4471C4"/>
                </a:solidFill>
                <a:cs typeface="Arial"/>
              </a:rPr>
              <a:t> </a:t>
            </a:r>
            <a:r>
              <a:rPr sz="2400" dirty="0">
                <a:solidFill>
                  <a:srgbClr val="4471C4"/>
                </a:solidFill>
                <a:cs typeface="Arial"/>
              </a:rPr>
              <a:t>for</a:t>
            </a:r>
            <a:r>
              <a:rPr sz="2400" spc="-127" dirty="0">
                <a:solidFill>
                  <a:srgbClr val="4471C4"/>
                </a:solidFill>
                <a:cs typeface="Arial"/>
              </a:rPr>
              <a:t> </a:t>
            </a:r>
            <a:r>
              <a:rPr sz="2400" spc="-19" dirty="0">
                <a:solidFill>
                  <a:srgbClr val="4471C4"/>
                </a:solidFill>
                <a:cs typeface="Arial"/>
              </a:rPr>
              <a:t>generating</a:t>
            </a:r>
            <a:endParaRPr sz="2400" dirty="0">
              <a:cs typeface="Arial"/>
            </a:endParaRPr>
          </a:p>
          <a:p>
            <a:pPr>
              <a:spcBef>
                <a:spcPts val="94"/>
              </a:spcBef>
            </a:pPr>
            <a:endParaRPr sz="2400" dirty="0">
              <a:cs typeface="Arial"/>
            </a:endParaRPr>
          </a:p>
          <a:p>
            <a:pPr marL="9525"/>
            <a:r>
              <a:rPr sz="2400" spc="-195" dirty="0">
                <a:cs typeface="Arial"/>
              </a:rPr>
              <a:t>Raises</a:t>
            </a:r>
            <a:r>
              <a:rPr sz="2400" spc="-98" dirty="0">
                <a:cs typeface="Arial"/>
              </a:rPr>
              <a:t> </a:t>
            </a:r>
            <a:r>
              <a:rPr sz="2400" spc="-60" dirty="0">
                <a:cs typeface="Arial"/>
              </a:rPr>
              <a:t>interesting</a:t>
            </a:r>
            <a:r>
              <a:rPr sz="2400" spc="-105" dirty="0">
                <a:cs typeface="Arial"/>
              </a:rPr>
              <a:t> </a:t>
            </a:r>
            <a:r>
              <a:rPr sz="2400" spc="-8" dirty="0">
                <a:cs typeface="Arial"/>
              </a:rPr>
              <a:t>questions</a:t>
            </a:r>
            <a:endParaRPr sz="2400" dirty="0">
              <a:cs typeface="Arial"/>
            </a:endParaRPr>
          </a:p>
          <a:p>
            <a:pPr marL="351949" indent="-342424">
              <a:spcBef>
                <a:spcPts val="23"/>
              </a:spcBef>
              <a:buChar char="•"/>
              <a:tabLst>
                <a:tab pos="351949" algn="l"/>
              </a:tabLst>
            </a:pPr>
            <a:r>
              <a:rPr sz="2400" spc="-221" dirty="0">
                <a:cs typeface="Arial"/>
              </a:rPr>
              <a:t>Can</a:t>
            </a:r>
            <a:r>
              <a:rPr sz="2400" spc="-64" dirty="0">
                <a:cs typeface="Arial"/>
              </a:rPr>
              <a:t> </a:t>
            </a:r>
            <a:r>
              <a:rPr sz="2400" spc="-113" dirty="0">
                <a:cs typeface="Arial"/>
              </a:rPr>
              <a:t>bad</a:t>
            </a:r>
            <a:r>
              <a:rPr sz="2400" spc="-109" dirty="0">
                <a:cs typeface="Arial"/>
              </a:rPr>
              <a:t> </a:t>
            </a:r>
            <a:r>
              <a:rPr sz="2400" spc="-146" dirty="0">
                <a:cs typeface="Arial"/>
              </a:rPr>
              <a:t>use</a:t>
            </a:r>
            <a:r>
              <a:rPr sz="2400" spc="-109" dirty="0">
                <a:cs typeface="Arial"/>
              </a:rPr>
              <a:t> </a:t>
            </a:r>
            <a:r>
              <a:rPr sz="2400" dirty="0">
                <a:cs typeface="Arial"/>
              </a:rPr>
              <a:t>of</a:t>
            </a:r>
            <a:r>
              <a:rPr sz="2400" spc="-79" dirty="0">
                <a:cs typeface="Arial"/>
              </a:rPr>
              <a:t> </a:t>
            </a:r>
            <a:r>
              <a:rPr sz="2400" spc="-120" dirty="0">
                <a:cs typeface="Arial"/>
              </a:rPr>
              <a:t>randomness</a:t>
            </a:r>
            <a:r>
              <a:rPr sz="2400" spc="-98" dirty="0">
                <a:cs typeface="Arial"/>
              </a:rPr>
              <a:t> lead</a:t>
            </a:r>
            <a:r>
              <a:rPr sz="2400" spc="-113" dirty="0">
                <a:cs typeface="Arial"/>
              </a:rPr>
              <a:t> </a:t>
            </a:r>
            <a:r>
              <a:rPr sz="2400" dirty="0">
                <a:cs typeface="Arial"/>
              </a:rPr>
              <a:t>to</a:t>
            </a:r>
            <a:r>
              <a:rPr sz="2400" spc="-116" dirty="0">
                <a:cs typeface="Arial"/>
              </a:rPr>
              <a:t> </a:t>
            </a:r>
            <a:r>
              <a:rPr sz="2400" spc="-120" dirty="0">
                <a:cs typeface="Arial"/>
              </a:rPr>
              <a:t>bias</a:t>
            </a:r>
            <a:r>
              <a:rPr sz="2400" spc="-101" dirty="0">
                <a:cs typeface="Arial"/>
              </a:rPr>
              <a:t> </a:t>
            </a:r>
            <a:r>
              <a:rPr sz="2400" spc="-8" dirty="0">
                <a:cs typeface="Arial"/>
              </a:rPr>
              <a:t>outcomes</a:t>
            </a:r>
            <a:endParaRPr sz="2400" dirty="0">
              <a:cs typeface="Arial"/>
            </a:endParaRPr>
          </a:p>
          <a:p>
            <a:pPr marL="351949" indent="-342424">
              <a:spcBef>
                <a:spcPts val="23"/>
              </a:spcBef>
              <a:buChar char="•"/>
              <a:tabLst>
                <a:tab pos="351949" algn="l"/>
              </a:tabLst>
            </a:pPr>
            <a:r>
              <a:rPr sz="2400" spc="-221" dirty="0">
                <a:solidFill>
                  <a:srgbClr val="3366CC"/>
                </a:solidFill>
                <a:cs typeface="Arial"/>
              </a:rPr>
              <a:t>Can</a:t>
            </a:r>
            <a:r>
              <a:rPr sz="2400" spc="-64" dirty="0">
                <a:solidFill>
                  <a:srgbClr val="3366CC"/>
                </a:solidFill>
                <a:cs typeface="Arial"/>
              </a:rPr>
              <a:t> </a:t>
            </a:r>
            <a:r>
              <a:rPr sz="2400" spc="-158" dirty="0">
                <a:solidFill>
                  <a:srgbClr val="3366CC"/>
                </a:solidFill>
                <a:cs typeface="Arial"/>
              </a:rPr>
              <a:t>use</a:t>
            </a:r>
            <a:r>
              <a:rPr sz="2400" spc="-105" dirty="0">
                <a:solidFill>
                  <a:srgbClr val="3366CC"/>
                </a:solidFill>
                <a:cs typeface="Arial"/>
              </a:rPr>
              <a:t> </a:t>
            </a:r>
            <a:r>
              <a:rPr sz="2400" dirty="0">
                <a:solidFill>
                  <a:srgbClr val="3366CC"/>
                </a:solidFill>
                <a:cs typeface="Arial"/>
              </a:rPr>
              <a:t>of</a:t>
            </a:r>
            <a:r>
              <a:rPr sz="2400" spc="-79" dirty="0">
                <a:solidFill>
                  <a:srgbClr val="3366CC"/>
                </a:solidFill>
                <a:cs typeface="Arial"/>
              </a:rPr>
              <a:t> </a:t>
            </a:r>
            <a:r>
              <a:rPr sz="2400" spc="-113" dirty="0">
                <a:solidFill>
                  <a:srgbClr val="3366CC"/>
                </a:solidFill>
                <a:cs typeface="Arial"/>
              </a:rPr>
              <a:t>special</a:t>
            </a:r>
            <a:r>
              <a:rPr sz="2400" spc="-139" dirty="0">
                <a:solidFill>
                  <a:srgbClr val="3366CC"/>
                </a:solidFill>
                <a:cs typeface="Arial"/>
              </a:rPr>
              <a:t> </a:t>
            </a:r>
            <a:r>
              <a:rPr sz="2400" spc="-368" dirty="0">
                <a:solidFill>
                  <a:srgbClr val="3366CC"/>
                </a:solidFill>
                <a:cs typeface="Arial"/>
              </a:rPr>
              <a:t>PSRG</a:t>
            </a:r>
            <a:r>
              <a:rPr sz="2400" spc="-124" dirty="0">
                <a:solidFill>
                  <a:srgbClr val="3366CC"/>
                </a:solidFill>
                <a:cs typeface="Arial"/>
              </a:rPr>
              <a:t> </a:t>
            </a:r>
            <a:r>
              <a:rPr sz="2400" spc="-86" dirty="0">
                <a:solidFill>
                  <a:srgbClr val="3366CC"/>
                </a:solidFill>
                <a:cs typeface="Arial"/>
              </a:rPr>
              <a:t>enforce</a:t>
            </a:r>
            <a:r>
              <a:rPr sz="2400" spc="-105" dirty="0">
                <a:solidFill>
                  <a:srgbClr val="3366CC"/>
                </a:solidFill>
                <a:cs typeface="Arial"/>
              </a:rPr>
              <a:t> </a:t>
            </a:r>
            <a:r>
              <a:rPr sz="2400" spc="-116" dirty="0">
                <a:solidFill>
                  <a:srgbClr val="3366CC"/>
                </a:solidFill>
                <a:cs typeface="Arial"/>
              </a:rPr>
              <a:t>ML-</a:t>
            </a:r>
            <a:r>
              <a:rPr sz="2400" spc="-90" dirty="0">
                <a:solidFill>
                  <a:srgbClr val="3366CC"/>
                </a:solidFill>
                <a:cs typeface="Arial"/>
              </a:rPr>
              <a:t>desirable</a:t>
            </a:r>
            <a:r>
              <a:rPr sz="2400" spc="-109" dirty="0">
                <a:solidFill>
                  <a:srgbClr val="3366CC"/>
                </a:solidFill>
                <a:cs typeface="Arial"/>
              </a:rPr>
              <a:t> </a:t>
            </a:r>
            <a:r>
              <a:rPr sz="2400" spc="-23" dirty="0">
                <a:solidFill>
                  <a:srgbClr val="3366CC"/>
                </a:solidFill>
                <a:cs typeface="Arial"/>
              </a:rPr>
              <a:t>properties</a:t>
            </a:r>
            <a:endParaRPr sz="2400" dirty="0"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514D54-21CD-7048-B48A-6A3006ED3A31}"/>
              </a:ext>
            </a:extLst>
          </p:cNvPr>
          <p:cNvSpPr/>
          <p:nvPr/>
        </p:nvSpPr>
        <p:spPr>
          <a:xfrm>
            <a:off x="1259632" y="2782669"/>
            <a:ext cx="7236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Pseudorandom Generators and (T)CS</a:t>
            </a:r>
          </a:p>
        </p:txBody>
      </p:sp>
    </p:spTree>
    <p:extLst>
      <p:ext uri="{BB962C8B-B14F-4D97-AF65-F5344CB8AC3E}">
        <p14:creationId xmlns:p14="http://schemas.microsoft.com/office/powerpoint/2010/main" val="24965767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A51EFE0-7703-714B-9B1B-60B9AA887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Application of PRGs: De-randomization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8995" name="Rectangle 3">
                <a:extLst>
                  <a:ext uri="{FF2B5EF4-FFF2-40B4-BE49-F238E27FC236}">
                    <a16:creationId xmlns:a16="http://schemas.microsoft.com/office/drawing/2014/main" id="{69D01785-926E-A840-A913-7D73518C54C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447800"/>
                <a:ext cx="8610600" cy="3133328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Recall: L 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 </a:t>
                </a:r>
                <a:r>
                  <a:rPr lang="en-US" altLang="en-US" sz="28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BPP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 implies ∃ poly-time algorithm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lvl="1">
                  <a:lnSpc>
                    <a:spcPct val="90000"/>
                  </a:lnSpc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	</a:t>
                </a:r>
              </a:p>
              <a:p>
                <a:pPr lvl="1">
                  <a:lnSpc>
                    <a:spcPct val="90000"/>
                  </a:lnSpc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sSub>
                      <m:sSubPr>
                        <m:ctrlPr>
                          <a:rPr lang="en-US" alt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Pr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𝑐𝑜𝑖𝑛𝑠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accepts]</a:t>
                </a:r>
                <a:r>
                  <a:rPr lang="en-US" altLang="en-US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altLang="en-US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2/3</m:t>
                    </m:r>
                  </m:oMath>
                </a14:m>
                <a:endParaRPr lang="en-US" altLang="en-US" sz="2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itchFamily="2" charset="2"/>
                </a:endParaRPr>
              </a:p>
              <a:p>
                <a:pPr lvl="1">
                  <a:lnSpc>
                    <a:spcPct val="90000"/>
                  </a:lnSpc>
                  <a:buNone/>
                </a:pPr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sSub>
                      <m:sSubPr>
                        <m:ctrlPr>
                          <a:rPr lang="en-US" alt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Pr</m:t>
                        </m:r>
                      </m:e>
                      <m:sub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𝑐𝑜𝑖𝑛𝑠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accepts]</a:t>
                </a:r>
                <a:r>
                  <a:rPr lang="en-US" altLang="en-US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altLang="en-US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altLang="en-US" sz="2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/3</m:t>
                    </m:r>
                  </m:oMath>
                </a14:m>
                <a:endParaRPr lang="en-US" altLang="en-US" sz="2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itchFamily="2" charset="2"/>
                </a:endParaRPr>
              </a:p>
              <a:p>
                <a:pPr lvl="1">
                  <a:lnSpc>
                    <a:spcPct val="90000"/>
                  </a:lnSpc>
                  <a:buFontTx/>
                  <a:buNone/>
                </a:pPr>
                <a:endParaRPr lang="en-US" altLang="en-US" sz="2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itchFamily="2" charset="2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Use a </a:t>
                </a:r>
                <a:r>
                  <a:rPr lang="en-US" altLang="en-US" sz="28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PRG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to generate the </a:t>
                </a:r>
                <a:r>
                  <a:rPr lang="en-US" alt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random bits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endParaRPr lang="en-US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8995" name="Rectangle 3">
                <a:extLst>
                  <a:ext uri="{FF2B5EF4-FFF2-40B4-BE49-F238E27FC236}">
                    <a16:creationId xmlns:a16="http://schemas.microsoft.com/office/drawing/2014/main" id="{69D01785-926E-A840-A913-7D73518C54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447800"/>
                <a:ext cx="8610600" cy="3133328"/>
              </a:xfrm>
              <a:blipFill>
                <a:blip r:embed="rId3"/>
                <a:stretch>
                  <a:fillRect l="-1327" t="-44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8996" name="Text Box 4">
            <a:extLst>
              <a:ext uri="{FF2B5EF4-FFF2-40B4-BE49-F238E27FC236}">
                <a16:creationId xmlns:a16="http://schemas.microsoft.com/office/drawing/2014/main" id="{EAD38971-206B-EB43-8608-B99BAD630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5304259"/>
            <a:ext cx="914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>
                <a:latin typeface="Comic Sans MS" panose="030F0902030302020204" pitchFamily="66" charset="0"/>
              </a:rPr>
              <a:t>seed</a:t>
            </a:r>
          </a:p>
        </p:txBody>
      </p:sp>
      <p:sp>
        <p:nvSpPr>
          <p:cNvPr id="468997" name="Text Box 5">
            <a:extLst>
              <a:ext uri="{FF2B5EF4-FFF2-40B4-BE49-F238E27FC236}">
                <a16:creationId xmlns:a16="http://schemas.microsoft.com/office/drawing/2014/main" id="{4EF011E1-A221-1F40-A186-E7FE6C924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2000" y="5304259"/>
            <a:ext cx="25908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>
                <a:latin typeface="Comic Sans MS" panose="030F0902030302020204" pitchFamily="66" charset="0"/>
              </a:rPr>
              <a:t>output string y</a:t>
            </a:r>
          </a:p>
        </p:txBody>
      </p:sp>
      <p:sp>
        <p:nvSpPr>
          <p:cNvPr id="468998" name="Text Box 6">
            <a:extLst>
              <a:ext uri="{FF2B5EF4-FFF2-40B4-BE49-F238E27FC236}">
                <a16:creationId xmlns:a16="http://schemas.microsoft.com/office/drawing/2014/main" id="{5A49A3FD-DEAF-604E-A316-271CF5699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000" y="5085184"/>
            <a:ext cx="914400" cy="831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100000"/>
              </a:spcBef>
              <a:spcAft>
                <a:spcPct val="100000"/>
              </a:spcAft>
            </a:pPr>
            <a:r>
              <a:rPr lang="en-US" altLang="en-US">
                <a:latin typeface="Comic Sans MS" panose="030F0902030302020204" pitchFamily="66" charset="0"/>
              </a:rPr>
              <a:t>G</a:t>
            </a:r>
          </a:p>
        </p:txBody>
      </p:sp>
      <p:cxnSp>
        <p:nvCxnSpPr>
          <p:cNvPr id="468999" name="AutoShape 7">
            <a:extLst>
              <a:ext uri="{FF2B5EF4-FFF2-40B4-BE49-F238E27FC236}">
                <a16:creationId xmlns:a16="http://schemas.microsoft.com/office/drawing/2014/main" id="{63425C1F-C701-F247-AF9C-2E34084E67E4}"/>
              </a:ext>
            </a:extLst>
          </p:cNvPr>
          <p:cNvCxnSpPr>
            <a:cxnSpLocks noChangeShapeType="1"/>
            <a:stCxn id="468996" idx="3"/>
          </p:cNvCxnSpPr>
          <p:nvPr/>
        </p:nvCxnSpPr>
        <p:spPr bwMode="auto">
          <a:xfrm>
            <a:off x="1886000" y="5537622"/>
            <a:ext cx="762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9000" name="AutoShape 8">
            <a:extLst>
              <a:ext uri="{FF2B5EF4-FFF2-40B4-BE49-F238E27FC236}">
                <a16:creationId xmlns:a16="http://schemas.microsoft.com/office/drawing/2014/main" id="{BCF82E72-4430-B440-892A-F030D1476401}"/>
              </a:ext>
            </a:extLst>
          </p:cNvPr>
          <p:cNvCxnSpPr>
            <a:cxnSpLocks noChangeShapeType="1"/>
            <a:endCxn id="468997" idx="1"/>
          </p:cNvCxnSpPr>
          <p:nvPr/>
        </p:nvCxnSpPr>
        <p:spPr bwMode="auto">
          <a:xfrm flipV="1">
            <a:off x="3545632" y="5537622"/>
            <a:ext cx="626368" cy="930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9002" name="Text Box 10">
            <a:extLst>
              <a:ext uri="{FF2B5EF4-FFF2-40B4-BE49-F238E27FC236}">
                <a16:creationId xmlns:a16="http://schemas.microsoft.com/office/drawing/2014/main" id="{208A3F1D-EA10-C045-B397-E6C9C7AB6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3920" y="5309021"/>
            <a:ext cx="213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latin typeface="Comic Sans MS" panose="030F0902030302020204" pitchFamily="66" charset="0"/>
              </a:rPr>
              <a:t>Run  M(</a:t>
            </a:r>
            <a:r>
              <a:rPr lang="en-US" altLang="en-US" dirty="0" err="1">
                <a:latin typeface="Comic Sans MS" panose="030F0902030302020204" pitchFamily="66" charset="0"/>
              </a:rPr>
              <a:t>x,y</a:t>
            </a:r>
            <a:r>
              <a:rPr lang="en-US" altLang="en-US" dirty="0">
                <a:latin typeface="Comic Sans MS" panose="030F09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4849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996" grpId="0" animBg="1"/>
      <p:bldP spid="468997" grpId="0" animBg="1"/>
      <p:bldP spid="468998" grpId="0" animBg="1"/>
      <p:bldP spid="46900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A51EFE0-7703-714B-9B1B-60B9AA887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Application of PRGs: De-randomization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8995" name="Rectangle 3">
                <a:extLst>
                  <a:ext uri="{FF2B5EF4-FFF2-40B4-BE49-F238E27FC236}">
                    <a16:creationId xmlns:a16="http://schemas.microsoft.com/office/drawing/2014/main" id="{69D01785-926E-A840-A913-7D73518C54C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07504" y="1448248"/>
                <a:ext cx="8915400" cy="647848"/>
              </a:xfrm>
              <a:ln>
                <a:solidFill>
                  <a:schemeClr val="tx1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altLang="en-US" sz="28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Theorem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if PRGs exist, then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𝐵𝑃𝑃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⊆ </m:t>
                    </m:r>
                    <m:sSub>
                      <m:sSub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∩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&gt;0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𝑇𝐼𝑀𝐸</m:t>
                    </m:r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alt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𝜀</m:t>
                                </m:r>
                              </m:sup>
                            </m:sSup>
                          </m:sup>
                        </m:sSup>
                      </m:e>
                    </m:d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alt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8995" name="Rectangle 3">
                <a:extLst>
                  <a:ext uri="{FF2B5EF4-FFF2-40B4-BE49-F238E27FC236}">
                    <a16:creationId xmlns:a16="http://schemas.microsoft.com/office/drawing/2014/main" id="{69D01785-926E-A840-A913-7D73518C54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7504" y="1448248"/>
                <a:ext cx="8915400" cy="647848"/>
              </a:xfrm>
              <a:blipFill>
                <a:blip r:embed="rId3"/>
                <a:stretch>
                  <a:fillRect l="-1422" t="-9434" b="-377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3">
            <a:extLst>
              <a:ext uri="{FF2B5EF4-FFF2-40B4-BE49-F238E27FC236}">
                <a16:creationId xmlns:a16="http://schemas.microsoft.com/office/drawing/2014/main" id="{73370976-6263-C24B-8C51-DDAF83D9D027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205088"/>
            <a:ext cx="9383960" cy="1007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(in English) if PRGs exist, then every randomized poly-time algorithm can be simulated in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deterministic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sub-exponential time. </a:t>
            </a:r>
            <a:endParaRPr lang="en-US" alt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3FD8BD0-54CE-324B-A6B4-F528E945E37C}"/>
                  </a:ext>
                </a:extLst>
              </p:cNvPr>
              <p:cNvSpPr/>
              <p:nvPr/>
            </p:nvSpPr>
            <p:spPr>
              <a:xfrm>
                <a:off x="154538" y="3140968"/>
                <a:ext cx="938396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24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Proof Sketch: </a:t>
                </a:r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use PRG that expands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sup>
                    </m:sSup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bits to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bits.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3FD8BD0-54CE-324B-A6B4-F528E945E3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38" y="3140968"/>
                <a:ext cx="9383960" cy="461665"/>
              </a:xfrm>
              <a:prstGeom prst="rect">
                <a:avLst/>
              </a:prstGeom>
              <a:blipFill>
                <a:blip r:embed="rId4"/>
                <a:stretch>
                  <a:fillRect l="-1081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7F6175-1F77-754D-886E-759FE7B7FBE6}"/>
                  </a:ext>
                </a:extLst>
              </p:cNvPr>
              <p:cNvSpPr/>
              <p:nvPr/>
            </p:nvSpPr>
            <p:spPr>
              <a:xfrm>
                <a:off x="827584" y="3788160"/>
                <a:ext cx="8051304" cy="1153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lvl="1" indent="-285750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sSub>
                      <m:sSubPr>
                        <m:ctrlPr>
                          <a:rPr lang="en-US" altLang="en-US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Pr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𝑠𝑒𝑒𝑑</m:t>
                        </m:r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accepts]</a:t>
                </a:r>
                <a:r>
                  <a:rPr lang="en-US" altLang="en-US" sz="2400" dirty="0">
                    <a:solidFill>
                      <a:prstClr val="black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en-US" altLang="en-US" sz="24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4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altLang="en-US" sz="24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 </m:t>
                    </m:r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en-US" sz="24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itchFamily="2" charset="2"/>
                </a:endParaRPr>
              </a:p>
              <a:p>
                <a:pPr marL="742950" lvl="1" indent="-285750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sSub>
                      <m:sSubPr>
                        <m:ctrlPr>
                          <a:rPr lang="en-US" altLang="en-US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Pr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𝑠𝑒𝑒𝑑</m:t>
                        </m:r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accepts]</a:t>
                </a:r>
                <a:r>
                  <a:rPr lang="en-US" altLang="en-US" sz="2400" dirty="0">
                    <a:solidFill>
                      <a:prstClr val="black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en-US" altLang="en-US" sz="24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4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en-US" sz="24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alt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alt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altLang="en-US" sz="2400" dirty="0">
                    <a:solidFill>
                      <a:srgbClr val="C0504D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)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7F6175-1F77-754D-886E-759FE7B7FB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788160"/>
                <a:ext cx="8051304" cy="1153008"/>
              </a:xfrm>
              <a:prstGeom prst="rect">
                <a:avLst/>
              </a:prstGeom>
              <a:blipFill>
                <a:blip r:embed="rId5"/>
                <a:stretch>
                  <a:fillRect t="-1087" b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3">
            <a:extLst>
              <a:ext uri="{FF2B5EF4-FFF2-40B4-BE49-F238E27FC236}">
                <a16:creationId xmlns:a16="http://schemas.microsoft.com/office/drawing/2014/main" id="{56C9B074-43C9-9944-806B-BE02DF3060B4}"/>
              </a:ext>
            </a:extLst>
          </p:cNvPr>
          <p:cNvSpPr txBox="1">
            <a:spLocks noChangeArrowheads="1"/>
          </p:cNvSpPr>
          <p:nvPr/>
        </p:nvSpPr>
        <p:spPr>
          <a:xfrm>
            <a:off x="154538" y="5301209"/>
            <a:ext cx="1249110" cy="461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Why? </a:t>
            </a:r>
            <a:endParaRPr lang="en-US" altLang="en-US" sz="2400" b="1" dirty="0">
              <a:solidFill>
                <a:srgbClr val="0000FF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73771A-3DE3-904B-BD46-D7F39A40868D}"/>
              </a:ext>
            </a:extLst>
          </p:cNvPr>
          <p:cNvSpPr/>
          <p:nvPr/>
        </p:nvSpPr>
        <p:spPr>
          <a:xfrm>
            <a:off x="1259632" y="5271591"/>
            <a:ext cx="782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the above is not true, M is a distinguisher for the PRG!</a:t>
            </a:r>
            <a:endParaRPr lang="en-US" sz="2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8FF05A-A839-0047-8EDF-97773C57AD79}"/>
              </a:ext>
            </a:extLst>
          </p:cNvPr>
          <p:cNvSpPr/>
          <p:nvPr/>
        </p:nvSpPr>
        <p:spPr>
          <a:xfrm>
            <a:off x="1259632" y="5919663"/>
            <a:ext cx="69797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 is a (known, fixed, fixed poly-time) distinguisher.</a:t>
            </a:r>
            <a:endParaRPr lang="en-US" sz="2400" dirty="0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F700EAB5-C37F-6B49-96B3-4B206565D26B}"/>
              </a:ext>
            </a:extLst>
          </p:cNvPr>
          <p:cNvSpPr txBox="1">
            <a:spLocks noChangeArrowheads="1"/>
          </p:cNvSpPr>
          <p:nvPr/>
        </p:nvSpPr>
        <p:spPr>
          <a:xfrm>
            <a:off x="154538" y="5949280"/>
            <a:ext cx="1249110" cy="461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endParaRPr lang="en-US" altLang="en-US" sz="2400" b="1" dirty="0">
              <a:solidFill>
                <a:srgbClr val="0000FF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73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  <p:bldP spid="5" grpId="0"/>
      <p:bldP spid="18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A51EFE0-7703-714B-9B1B-60B9AA887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Application of PRGs: De-randomization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8995" name="Rectangle 3">
                <a:extLst>
                  <a:ext uri="{FF2B5EF4-FFF2-40B4-BE49-F238E27FC236}">
                    <a16:creationId xmlns:a16="http://schemas.microsoft.com/office/drawing/2014/main" id="{69D01785-926E-A840-A913-7D73518C54C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07504" y="1448248"/>
                <a:ext cx="8915400" cy="647848"/>
              </a:xfrm>
              <a:ln>
                <a:solidFill>
                  <a:schemeClr val="tx1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altLang="en-US" sz="28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Theorem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if PRGs exist, then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𝐵𝑃𝑃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⊆ </m:t>
                    </m:r>
                    <m:sSub>
                      <m:sSub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∩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&gt;0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𝑇𝐼𝑀𝐸</m:t>
                    </m:r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alt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𝜀</m:t>
                                </m:r>
                              </m:sup>
                            </m:sSup>
                          </m:sup>
                        </m:sSup>
                      </m:e>
                    </m:d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alt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8995" name="Rectangle 3">
                <a:extLst>
                  <a:ext uri="{FF2B5EF4-FFF2-40B4-BE49-F238E27FC236}">
                    <a16:creationId xmlns:a16="http://schemas.microsoft.com/office/drawing/2014/main" id="{69D01785-926E-A840-A913-7D73518C54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7504" y="1448248"/>
                <a:ext cx="8915400" cy="647848"/>
              </a:xfrm>
              <a:blipFill>
                <a:blip r:embed="rId3"/>
                <a:stretch>
                  <a:fillRect l="-1422" t="-9434" b="-377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3">
            <a:extLst>
              <a:ext uri="{FF2B5EF4-FFF2-40B4-BE49-F238E27FC236}">
                <a16:creationId xmlns:a16="http://schemas.microsoft.com/office/drawing/2014/main" id="{73370976-6263-C24B-8C51-DDAF83D9D027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205088"/>
            <a:ext cx="9383960" cy="1007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(in English) if PRGs exist, then every randomized poly-time algorithm can be simulated in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deterministic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sub-exponential time. </a:t>
            </a:r>
            <a:endParaRPr lang="en-US" alt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3FD8BD0-54CE-324B-A6B4-F528E945E37C}"/>
                  </a:ext>
                </a:extLst>
              </p:cNvPr>
              <p:cNvSpPr/>
              <p:nvPr/>
            </p:nvSpPr>
            <p:spPr>
              <a:xfrm>
                <a:off x="154538" y="3140968"/>
                <a:ext cx="938396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24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Proof Sketch: </a:t>
                </a:r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use PRG that expands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sup>
                    </m:sSup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bits to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bits.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3FD8BD0-54CE-324B-A6B4-F528E945E3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38" y="3140968"/>
                <a:ext cx="9383960" cy="461665"/>
              </a:xfrm>
              <a:prstGeom prst="rect">
                <a:avLst/>
              </a:prstGeom>
              <a:blipFill>
                <a:blip r:embed="rId4"/>
                <a:stretch>
                  <a:fillRect l="-1081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09CC09C4-5637-2A42-90D7-6FE35345247B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54538" y="5013401"/>
                <a:ext cx="9169990" cy="10078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Here is the deterministic algorithm: enumerate over all seeds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and run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d>
                      <m:dPr>
                        <m:ctrlP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  <m:d>
                          <m:dPr>
                            <m:ctrlPr>
                              <a:rPr lang="en-US" alt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US" alt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If #accepts </a:t>
                </a:r>
                <a14:m>
                  <m:oMath xmlns:m="http://schemas.openxmlformats.org/officeDocument/2006/math">
                    <m:r>
                      <a:rPr lang="en-US" altLang="en-US" sz="24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alt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0.65∗</m:t>
                    </m:r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accept else reject.</a:t>
                </a:r>
              </a:p>
            </p:txBody>
          </p:sp>
        </mc:Choice>
        <mc:Fallback xmlns=""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09CC09C4-5637-2A42-90D7-6FE353452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38" y="5013401"/>
                <a:ext cx="9169990" cy="1007887"/>
              </a:xfrm>
              <a:prstGeom prst="rect">
                <a:avLst/>
              </a:prstGeom>
              <a:blipFill>
                <a:blip r:embed="rId5"/>
                <a:stretch>
                  <a:fillRect l="-1107" t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7F6175-1F77-754D-886E-759FE7B7FBE6}"/>
                  </a:ext>
                </a:extLst>
              </p:cNvPr>
              <p:cNvSpPr/>
              <p:nvPr/>
            </p:nvSpPr>
            <p:spPr>
              <a:xfrm>
                <a:off x="-396552" y="3788160"/>
                <a:ext cx="9383960" cy="8987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lvl="1" indent="-285750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⟹#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𝑠𝑒𝑒𝑑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 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accepts</a:t>
                </a:r>
                <a:r>
                  <a:rPr lang="en-US" altLang="en-US" sz="2400" dirty="0">
                    <a:solidFill>
                      <a:prstClr val="black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0.65∗</m:t>
                    </m:r>
                    <m:sSup>
                      <m:sSupPr>
                        <m:ctrlPr>
                          <a:rPr lang="en-US" altLang="en-US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altLang="en-US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0.65∗</m:t>
                    </m:r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</m:sup>
                        </m:sSup>
                      </m:sup>
                    </m:sSup>
                  </m:oMath>
                </a14:m>
                <a:endParaRPr lang="en-US" altLang="en-US" sz="2400" b="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742950" lvl="1" indent="-285750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en-US" altLang="en-US" sz="2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⟹#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𝑠𝑒𝑒𝑑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 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alt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accepts </a:t>
                </a:r>
                <a14:m>
                  <m:oMath xmlns:m="http://schemas.openxmlformats.org/officeDocument/2006/math">
                    <m:r>
                      <a:rPr lang="en-US" altLang="en-US" sz="24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0.35</m:t>
                    </m:r>
                  </m:oMath>
                </a14:m>
                <a:r>
                  <a:rPr lang="en-US" altLang="en-US" sz="2400" dirty="0">
                    <a:solidFill>
                      <a:prstClr val="black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∗</m:t>
                    </m:r>
                    <m:sSup>
                      <m:sSupPr>
                        <m:ctrlPr>
                          <a:rPr lang="en-US" alt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alt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400" dirty="0">
                    <a:solidFill>
                      <a:prstClr val="black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=0.</m:t>
                    </m:r>
                    <m:r>
                      <a:rPr lang="en-US" altLang="en-US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alt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5∗</m:t>
                    </m:r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</m:sup>
                        </m:sSup>
                      </m:sup>
                    </m:sSup>
                  </m:oMath>
                </a14:m>
                <a:endParaRPr lang="en-US" altLang="en-US" sz="24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itchFamily="2" charset="2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7F6175-1F77-754D-886E-759FE7B7FB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6552" y="3788160"/>
                <a:ext cx="9383960" cy="898708"/>
              </a:xfrm>
              <a:prstGeom prst="rect">
                <a:avLst/>
              </a:prstGeom>
              <a:blipFill>
                <a:blip r:embed="rId6"/>
                <a:stretch>
                  <a:fillRect t="-6944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24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A51EFE0-7703-714B-9B1B-60B9AA887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en-US" sz="3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 of PRGs: De-randomization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8995" name="Rectangle 3">
                <a:extLst>
                  <a:ext uri="{FF2B5EF4-FFF2-40B4-BE49-F238E27FC236}">
                    <a16:creationId xmlns:a16="http://schemas.microsoft.com/office/drawing/2014/main" id="{69D01785-926E-A840-A913-7D73518C54C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07504" y="1448248"/>
                <a:ext cx="8915400" cy="900632"/>
              </a:xfrm>
              <a:ln>
                <a:solidFill>
                  <a:schemeClr val="tx1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altLang="en-US" sz="28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Theorem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if “exponentially secure” PRGs exist, then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𝐵𝑃𝑃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alt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8995" name="Rectangle 3">
                <a:extLst>
                  <a:ext uri="{FF2B5EF4-FFF2-40B4-BE49-F238E27FC236}">
                    <a16:creationId xmlns:a16="http://schemas.microsoft.com/office/drawing/2014/main" id="{69D01785-926E-A840-A913-7D73518C54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7504" y="1448248"/>
                <a:ext cx="8915400" cy="900632"/>
              </a:xfrm>
              <a:blipFill>
                <a:blip r:embed="rId3"/>
                <a:stretch>
                  <a:fillRect l="-1422" t="-958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D3FD8BD0-54CE-324B-A6B4-F528E945E37C}"/>
              </a:ext>
            </a:extLst>
          </p:cNvPr>
          <p:cNvSpPr/>
          <p:nvPr/>
        </p:nvSpPr>
        <p:spPr>
          <a:xfrm>
            <a:off x="154538" y="2564904"/>
            <a:ext cx="2185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Sketch: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09CC09C4-5637-2A42-90D7-6FE35345247B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54538" y="3212862"/>
                <a:ext cx="8989462" cy="14402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Use a PRG that expands from </a:t>
                </a:r>
                <a14:m>
                  <m:oMath xmlns:m="http://schemas.openxmlformats.org/officeDocument/2006/math">
                    <m:r>
                      <a:rPr lang="en-US" alt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unc>
                      <m:funcPr>
                        <m:ctrlPr>
                          <a:rPr lang="en-US" altLang="en-US" sz="2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log</m:t>
                        </m:r>
                      </m:fName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bits to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bits that are indistinguishable not just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poly</m:t>
                    </m:r>
                    <m:r>
                      <a:rPr lang="en-US" alt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-time algorithms but also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p>
                    </m:sSup>
                    <m:r>
                      <a:rPr lang="en-US" alt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sSub>
                          <m:sSub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- time algorithms (for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&lt;1</m:t>
                    </m:r>
                  </m:oMath>
                </a14:m>
                <a:r>
                  <a:rPr lang="en-US" alt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09CC09C4-5637-2A42-90D7-6FE353452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38" y="3212862"/>
                <a:ext cx="8989462" cy="1440274"/>
              </a:xfrm>
              <a:prstGeom prst="rect">
                <a:avLst/>
              </a:prstGeom>
              <a:blipFill>
                <a:blip r:embed="rId4"/>
                <a:stretch>
                  <a:fillRect l="-1130" t="-5217" r="-4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3">
            <a:extLst>
              <a:ext uri="{FF2B5EF4-FFF2-40B4-BE49-F238E27FC236}">
                <a16:creationId xmlns:a16="http://schemas.microsoft.com/office/drawing/2014/main" id="{488BCBF7-A108-5E43-A041-846E6B2A4FF4}"/>
              </a:ext>
            </a:extLst>
          </p:cNvPr>
          <p:cNvSpPr txBox="1">
            <a:spLocks noChangeArrowheads="1"/>
          </p:cNvSpPr>
          <p:nvPr/>
        </p:nvSpPr>
        <p:spPr>
          <a:xfrm>
            <a:off x="154538" y="4869046"/>
            <a:ext cx="8868366" cy="1440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previous proof goes through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mutatis mutandis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using crucially the fact that the randomized algorithm (adversary for us) runs in fixed polynomial-time.</a:t>
            </a:r>
            <a:endParaRPr lang="en-US" alt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12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How to Define Security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7" name="Rectangle 63">
            <a:extLst>
              <a:ext uri="{FF2B5EF4-FFF2-40B4-BE49-F238E27FC236}">
                <a16:creationId xmlns:a16="http://schemas.microsoft.com/office/drawing/2014/main" id="{E5735224-712A-794C-BAB9-C380B4CC83AC}"/>
              </a:ext>
            </a:extLst>
          </p:cNvPr>
          <p:cNvSpPr txBox="1">
            <a:spLocks noChangeArrowheads="1"/>
          </p:cNvSpPr>
          <p:nvPr/>
        </p:nvSpPr>
        <p:spPr>
          <a:xfrm>
            <a:off x="755576" y="1682503"/>
            <a:ext cx="7056784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u="sng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Perfect secrecy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: A Posteriori = A Priori  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10" name="Rectangle 63">
            <a:extLst>
              <a:ext uri="{FF2B5EF4-FFF2-40B4-BE49-F238E27FC236}">
                <a16:creationId xmlns:a16="http://schemas.microsoft.com/office/drawing/2014/main" id="{CBD4E65A-9505-494A-8335-393FAE74F5E6}"/>
              </a:ext>
            </a:extLst>
          </p:cNvPr>
          <p:cNvSpPr txBox="1">
            <a:spLocks noChangeArrowheads="1"/>
          </p:cNvSpPr>
          <p:nvPr/>
        </p:nvSpPr>
        <p:spPr>
          <a:xfrm>
            <a:off x="766826" y="3861048"/>
            <a:ext cx="8377174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u="sng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Perfect indistinguishability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: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11" name="Rectangle 63">
            <a:extLst>
              <a:ext uri="{FF2B5EF4-FFF2-40B4-BE49-F238E27FC236}">
                <a16:creationId xmlns:a16="http://schemas.microsoft.com/office/drawing/2014/main" id="{6AE33124-A7DF-7C4D-A554-B3B28F13A42D}"/>
              </a:ext>
            </a:extLst>
          </p:cNvPr>
          <p:cNvSpPr txBox="1">
            <a:spLocks noChangeArrowheads="1"/>
          </p:cNvSpPr>
          <p:nvPr/>
        </p:nvSpPr>
        <p:spPr>
          <a:xfrm>
            <a:off x="755576" y="6012135"/>
            <a:ext cx="7056784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The two definitions are equivalent!</a:t>
            </a:r>
            <a:endParaRPr lang="en-US" altLang="en-US" sz="2400" b="1" dirty="0">
              <a:solidFill>
                <a:srgbClr val="FF0000"/>
              </a:solidFill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63">
                <a:extLst>
                  <a:ext uri="{FF2B5EF4-FFF2-40B4-BE49-F238E27FC236}">
                    <a16:creationId xmlns:a16="http://schemas.microsoft.com/office/drawing/2014/main" id="{6BDB0F5F-FC88-0E4C-B2A2-4572E46F636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43608" y="2420888"/>
                <a:ext cx="7560840" cy="1286991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rgbClr val="0000FF"/>
                    </a:solidFill>
                    <a:ea typeface="American Typewriter" charset="0"/>
                    <a:cs typeface="American Typewriter" charset="0"/>
                  </a:rPr>
                  <a:t>For all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𝑚</m:t>
                    </m:r>
                    <m:r>
                      <a:rPr lang="en-US" altLang="en-US" sz="2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𝑐</m:t>
                    </m:r>
                    <m:r>
                      <a:rPr lang="en-US" altLang="en-US" sz="2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: </m:t>
                    </m:r>
                    <m:func>
                      <m:funcPr>
                        <m:ctrlPr>
                          <a:rPr lang="en-US" altLang="en-US" sz="24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en-US" sz="2400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n-US" altLang="en-US" sz="2400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ℳ</m:t>
                            </m:r>
                            <m:r>
                              <a:rPr lang="en-US" altLang="en-US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=</m:t>
                            </m:r>
                            <m:r>
                              <a:rPr lang="en-US" altLang="en-US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𝑚</m:t>
                            </m:r>
                            <m:r>
                              <a:rPr lang="en-US" altLang="en-US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American Typewriter" charset="0"/>
                                <a:cs typeface="American Typewriter" charset="0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𝐸</m:t>
                    </m:r>
                    <m:d>
                      <m:dPr>
                        <m:ctrlPr>
                          <a:rPr lang="en-US" alt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𝒦</m:t>
                        </m:r>
                        <m:r>
                          <a:rPr lang="en-US" alt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r>
                          <a:rPr lang="en-US" altLang="en-US" sz="24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ℳ</m:t>
                        </m:r>
                      </m:e>
                    </m:d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𝑐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]=</m:t>
                    </m:r>
                    <m:r>
                      <m:rPr>
                        <m:sty m:val="p"/>
                      </m:rPr>
                      <a:rPr lang="en-US" altLang="en-US" sz="240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Pr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⁡[</m:t>
                    </m:r>
                    <m:r>
                      <a:rPr lang="en-US" altLang="en-US" sz="24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ℳ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𝑚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]</m:t>
                    </m:r>
                  </m:oMath>
                </a14:m>
                <a:endParaRPr lang="en-US" altLang="en-US" sz="2400" dirty="0">
                  <a:solidFill>
                    <a:srgbClr val="0000FF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 xmlns="">
          <p:sp>
            <p:nvSpPr>
              <p:cNvPr id="12" name="Rectangle 63">
                <a:extLst>
                  <a:ext uri="{FF2B5EF4-FFF2-40B4-BE49-F238E27FC236}">
                    <a16:creationId xmlns:a16="http://schemas.microsoft.com/office/drawing/2014/main" id="{6BDB0F5F-FC88-0E4C-B2A2-4572E46F6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20888"/>
                <a:ext cx="7560840" cy="1286991"/>
              </a:xfrm>
              <a:prstGeom prst="rect">
                <a:avLst/>
              </a:prstGeom>
              <a:blipFill>
                <a:blip r:embed="rId3"/>
                <a:stretch>
                  <a:fillRect l="-13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C0DBFB7F-B86D-154B-A748-D266E04C0A25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43608" y="4464570"/>
                <a:ext cx="7632848" cy="1286991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en-US" sz="2400" b="0" dirty="0">
                    <a:solidFill>
                      <a:srgbClr val="0000FF"/>
                    </a:solidFill>
                    <a:ea typeface="American Typewriter" charset="0"/>
                    <a:cs typeface="American Typewriter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en-US" sz="2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,</m:t>
                    </m:r>
                    <m:sSub>
                      <m:sSubPr>
                        <m:ctrlPr>
                          <a:rPr lang="en-US" alt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en-US" sz="2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Pr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⁡[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𝐸</m:t>
                    </m:r>
                    <m:d>
                      <m:dPr>
                        <m:ctrlPr>
                          <a:rPr lang="en-US" alt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𝒦</m:t>
                        </m:r>
                        <m:r>
                          <a:rPr lang="en-US" alt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en-US" sz="2400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en-US" sz="2400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𝑐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]=</m:t>
                    </m:r>
                    <m:r>
                      <m:rPr>
                        <m:sty m:val="p"/>
                      </m:rPr>
                      <a:rPr lang="en-US" altLang="en-US" sz="240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Pr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⁡[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𝐸</m:t>
                    </m:r>
                    <m:d>
                      <m:dPr>
                        <m:ctrlPr>
                          <a:rPr lang="en-US" alt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𝒦</m:t>
                        </m:r>
                        <m:r>
                          <a:rPr lang="en-US" alt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en-US" sz="2400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en-US" sz="2400" b="0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en-US" sz="24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]</m:t>
                    </m:r>
                  </m:oMath>
                </a14:m>
                <a:endParaRPr lang="en-US" altLang="en-US" sz="2400" dirty="0">
                  <a:solidFill>
                    <a:srgbClr val="0000FF"/>
                  </a:solidFill>
                  <a:latin typeface="American Typewriter" charset="0"/>
                  <a:ea typeface="American Typewriter" charset="0"/>
                  <a:cs typeface="American Typewriter" charset="0"/>
                </a:endParaRPr>
              </a:p>
            </p:txBody>
          </p:sp>
        </mc:Choice>
        <mc:Fallback xmlns="">
          <p:sp>
            <p:nvSpPr>
              <p:cNvPr id="13" name="Rectangle 63">
                <a:extLst>
                  <a:ext uri="{FF2B5EF4-FFF2-40B4-BE49-F238E27FC236}">
                    <a16:creationId xmlns:a16="http://schemas.microsoft.com/office/drawing/2014/main" id="{C0DBFB7F-B86D-154B-A748-D266E04C0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464570"/>
                <a:ext cx="7632848" cy="1286991"/>
              </a:xfrm>
              <a:prstGeom prst="rect">
                <a:avLst/>
              </a:prstGeom>
              <a:blipFill>
                <a:blip r:embed="rId4"/>
                <a:stretch>
                  <a:fillRect l="-1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541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E41E77C-6C58-2047-AA9A-2EBB302B2328}"/>
                  </a:ext>
                </a:extLst>
              </p:cNvPr>
              <p:cNvSpPr/>
              <p:nvPr/>
            </p:nvSpPr>
            <p:spPr>
              <a:xfrm>
                <a:off x="296572" y="1629881"/>
                <a:ext cx="467147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𝑴𝒊𝒍𝒍𝒊𝒐𝒏</m:t>
                      </m:r>
                      <m:r>
                        <a:rPr lang="en-US" alt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$ </m:t>
                      </m:r>
                      <m:r>
                        <a:rPr lang="en-US" alt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𝑸𝒖𝒆𝒔𝒕𝒊𝒐𝒏</m:t>
                      </m:r>
                      <m:r>
                        <a:rPr lang="en-US" alt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</m:oMath>
                  </m:oMathPara>
                </a14:m>
                <a:endParaRPr lang="en-US" sz="36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E41E77C-6C58-2047-AA9A-2EBB302B23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72" y="1629881"/>
                <a:ext cx="4671472" cy="646331"/>
              </a:xfrm>
              <a:prstGeom prst="rect">
                <a:avLst/>
              </a:prstGeom>
              <a:blipFill>
                <a:blip r:embed="rId3"/>
                <a:stretch>
                  <a:fillRect r="-1355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592D04F-8485-844E-AEBC-E1E79A411E50}"/>
              </a:ext>
            </a:extLst>
          </p:cNvPr>
          <p:cNvSpPr/>
          <p:nvPr/>
        </p:nvSpPr>
        <p:spPr>
          <a:xfrm>
            <a:off x="1357940" y="2354936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Do PRGs exist?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3178DD-DA27-3349-8C9F-56D809FAA99D}"/>
              </a:ext>
            </a:extLst>
          </p:cNvPr>
          <p:cNvSpPr/>
          <p:nvPr/>
        </p:nvSpPr>
        <p:spPr>
          <a:xfrm>
            <a:off x="1331640" y="2781506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(Exercise: If P=NP, PRGs do not exist.)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CF606A6-F0CF-F4E3-47E6-AF92760B71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3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6CBA-1EB4-2778-B573-D274CCB4A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01CD11-5D44-6BFC-8C48-4F3ED73927F3}"/>
              </a:ext>
            </a:extLst>
          </p:cNvPr>
          <p:cNvSpPr/>
          <p:nvPr/>
        </p:nvSpPr>
        <p:spPr>
          <a:xfrm>
            <a:off x="1331640" y="908720"/>
            <a:ext cx="618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Maybe too Strong a Definition?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8FBB197-3B22-6C67-A7A9-37EB7434B618}"/>
              </a:ext>
            </a:extLst>
          </p:cNvPr>
          <p:cNvSpPr txBox="1"/>
          <p:nvPr/>
        </p:nvSpPr>
        <p:spPr>
          <a:xfrm>
            <a:off x="984566" y="1654524"/>
            <a:ext cx="7174867" cy="5203476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>
              <a:spcBef>
                <a:spcPts val="203"/>
              </a:spcBef>
            </a:pPr>
            <a:endParaRPr sz="2400" dirty="0">
              <a:latin typeface="Arial"/>
              <a:cs typeface="Arial"/>
            </a:endParaRP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r>
              <a:rPr lang="en-US" sz="2400" spc="-19" dirty="0">
                <a:latin typeface="Arial"/>
                <a:cs typeface="Arial"/>
              </a:rPr>
              <a:t>Can you ever show that a particular </a:t>
            </a:r>
            <a:r>
              <a:rPr sz="2400" spc="-371" dirty="0">
                <a:latin typeface="Arial"/>
                <a:cs typeface="Arial"/>
              </a:rPr>
              <a:t>PRG</a:t>
            </a:r>
            <a:r>
              <a:rPr sz="2400" spc="-86" dirty="0">
                <a:latin typeface="Arial"/>
                <a:cs typeface="Arial"/>
              </a:rPr>
              <a:t> </a:t>
            </a:r>
            <a:r>
              <a:rPr lang="en-US" sz="2400" spc="-86" dirty="0">
                <a:latin typeface="Arial"/>
                <a:cs typeface="Arial"/>
              </a:rPr>
              <a:t>passes</a:t>
            </a:r>
            <a:r>
              <a:rPr sz="2400" spc="-109" dirty="0">
                <a:latin typeface="Arial"/>
                <a:cs typeface="Arial"/>
              </a:rPr>
              <a:t> </a:t>
            </a:r>
            <a:r>
              <a:rPr sz="2400" spc="-38" dirty="0">
                <a:latin typeface="Arial"/>
                <a:cs typeface="Arial"/>
              </a:rPr>
              <a:t>all</a:t>
            </a:r>
            <a:r>
              <a:rPr sz="2400" spc="-109" dirty="0">
                <a:latin typeface="Arial"/>
                <a:cs typeface="Arial"/>
              </a:rPr>
              <a:t> </a:t>
            </a:r>
            <a:r>
              <a:rPr sz="2400" spc="-49" dirty="0">
                <a:latin typeface="Arial"/>
                <a:cs typeface="Arial"/>
              </a:rPr>
              <a:t>statistical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tests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?</a:t>
            </a:r>
            <a:endParaRPr lang="en-US" sz="2400" spc="-30" dirty="0">
              <a:latin typeface="Arial"/>
              <a:cs typeface="Arial"/>
            </a:endParaRP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endParaRPr lang="en-US" sz="2400" spc="-30" dirty="0">
              <a:latin typeface="Arial"/>
              <a:cs typeface="Arial"/>
            </a:endParaRP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r>
              <a:rPr lang="en-US" sz="2400" spc="-30" dirty="0">
                <a:solidFill>
                  <a:srgbClr val="FF0000"/>
                </a:solidFill>
                <a:latin typeface="Arial"/>
                <a:cs typeface="Arial"/>
              </a:rPr>
              <a:t>Yes</a:t>
            </a: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endParaRPr lang="en-US" sz="2400" spc="-30" dirty="0">
              <a:latin typeface="Arial"/>
              <a:cs typeface="Arial"/>
            </a:endParaRP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r>
              <a:rPr lang="en-US" sz="2400" spc="-49" dirty="0">
                <a:latin typeface="Arial"/>
                <a:cs typeface="Arial"/>
              </a:rPr>
              <a:t>But not directly working with this definition,</a:t>
            </a: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endParaRPr lang="en-US" sz="2400" spc="-49" dirty="0">
              <a:latin typeface="Arial"/>
              <a:cs typeface="Arial"/>
            </a:endParaRP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r>
              <a:rPr lang="en-US" sz="2400" spc="-49" dirty="0">
                <a:latin typeface="Arial"/>
                <a:cs typeface="Arial"/>
              </a:rPr>
              <a:t>First, reduce it to another definition “Next bit Unpredictability”</a:t>
            </a: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endParaRPr lang="en-US" sz="2400" spc="-49" dirty="0">
              <a:latin typeface="Arial"/>
              <a:cs typeface="Arial"/>
            </a:endParaRP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r>
              <a:rPr lang="en-US" sz="2400" spc="-49" dirty="0">
                <a:latin typeface="Arial"/>
                <a:cs typeface="Arial"/>
              </a:rPr>
              <a:t>Then, construct a PRG which passes “Next Bit </a:t>
            </a:r>
            <a:r>
              <a:rPr lang="en-US" sz="2400" spc="-49" dirty="0" err="1">
                <a:latin typeface="Arial"/>
                <a:cs typeface="Arial"/>
              </a:rPr>
              <a:t>Unpedictability</a:t>
            </a:r>
            <a:r>
              <a:rPr lang="en-US" sz="2400" spc="-49" dirty="0">
                <a:latin typeface="Arial"/>
                <a:cs typeface="Arial"/>
              </a:rPr>
              <a:t>”</a:t>
            </a:r>
          </a:p>
          <a:p>
            <a:pPr marL="9525" marR="305753">
              <a:lnSpc>
                <a:spcPct val="101099"/>
              </a:lnSpc>
              <a:tabLst>
                <a:tab pos="495300" algn="l"/>
              </a:tabLst>
            </a:pP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01362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15400" cy="114300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PRG Def 2: Next-bit Unpredictability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3"/>
              <p:cNvSpPr txBox="1">
                <a:spLocks noChangeArrowheads="1"/>
              </p:cNvSpPr>
              <p:nvPr/>
            </p:nvSpPr>
            <p:spPr bwMode="auto">
              <a:xfrm>
                <a:off x="152400" y="1447800"/>
                <a:ext cx="8686800" cy="1676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en-US" sz="2400" b="1" kern="0" dirty="0">
                    <a:solidFill>
                      <a:srgbClr val="3366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Definition [Next-bit Unpredictability]: </a:t>
                </a:r>
              </a:p>
              <a:p>
                <a:pPr>
                  <a:buFontTx/>
                  <a:buNone/>
                </a:pP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 </a:t>
                </a:r>
                <a:r>
                  <a:rPr lang="en-US" altLang="en-US" sz="2400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deterministic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polynomial-time computable function G: {0,1}</a:t>
                </a:r>
                <a:r>
                  <a:rPr lang="en-US" altLang="en-US" sz="2400" kern="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{0,1}</a:t>
                </a:r>
                <a:r>
                  <a:rPr lang="en-US" altLang="en-US" sz="2400" kern="0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next-bit unpredictable if:</a:t>
                </a:r>
              </a:p>
              <a:p>
                <a:pPr>
                  <a:buFontTx/>
                  <a:buNone/>
                </a:pPr>
                <a:r>
                  <a:rPr lang="en-US" altLang="en-US" sz="2400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(a) m&gt;n</a:t>
                </a:r>
              </a:p>
              <a:p>
                <a:pPr marL="0" indent="0">
                  <a:buNone/>
                </a:pPr>
                <a:r>
                  <a:rPr lang="en-US" altLang="en-US" sz="2400" i="1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(b) for every PPT algorithm P (called a next-bit predictor) and every </a:t>
                </a:r>
                <a14:m>
                  <m:oMath xmlns:m="http://schemas.openxmlformats.org/officeDocument/2006/math">
                    <m:r>
                      <a:rPr lang="en-US" altLang="en-US" sz="2400" b="0" i="1" kern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𝑖</m:t>
                    </m:r>
                    <m:r>
                      <a:rPr lang="en-US" altLang="en-US" sz="24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400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1,…,</m:t>
                        </m:r>
                        <m:r>
                          <a:rPr lang="en-US" altLang="en-US" sz="2400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</m:d>
                    <m:r>
                      <a:rPr lang="en-US" altLang="en-US" sz="24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</m:oMath>
                </a14:m>
                <a:r>
                  <a:rPr lang="en-US" altLang="en-US" sz="2400" i="1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if there is a negligible function </a:t>
                </a:r>
                <a14:m>
                  <m:oMath xmlns:m="http://schemas.openxmlformats.org/officeDocument/2006/math">
                    <m:r>
                      <a:rPr lang="en-US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𝝁</m:t>
                    </m:r>
                  </m:oMath>
                </a14:m>
                <a:r>
                  <a:rPr lang="en-US" altLang="en-US" sz="2400" i="1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such that:</a:t>
                </a:r>
              </a:p>
            </p:txBody>
          </p:sp>
        </mc:Choice>
        <mc:Fallback>
          <p:sp>
            <p:nvSpPr>
              <p:cNvPr id="11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400" y="1447800"/>
                <a:ext cx="8686800" cy="1676400"/>
              </a:xfrm>
              <a:prstGeom prst="rect">
                <a:avLst/>
              </a:prstGeom>
              <a:blipFill>
                <a:blip r:embed="rId3"/>
                <a:stretch>
                  <a:fillRect l="-1170" t="-3759" b="-571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 bwMode="auto">
          <a:xfrm>
            <a:off x="152400" y="1374912"/>
            <a:ext cx="8839200" cy="3120888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827584" y="3784884"/>
                <a:ext cx="6823022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en-US" sz="24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en-US" sz="24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𝐏𝐫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alt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←</m:t>
                              </m:r>
                              <m:r>
                                <a:rPr lang="en-US" alt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𝑮</m:t>
                              </m:r>
                              <m:d>
                                <m:dPr>
                                  <m:ctrlPr>
                                    <a:rPr lang="en-US" altLang="en-US" sz="24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alt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𝑷</m:t>
                              </m:r>
                              <m:d>
                                <m:dPr>
                                  <m:ctrlPr>
                                    <a:rPr lang="en-US" altLang="en-US" sz="24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altLang="en-US" sz="24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  <m:sSub>
                                    <m:sSubPr>
                                      <m:ctrlP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en-US" sz="24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en-US" sz="24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4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altLang="en-US" sz="24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alt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alt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merican Typewriter" charset="0"/>
                        </a:rPr>
                        <m:t>𝝁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400" b="1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784884"/>
                <a:ext cx="6823022" cy="783804"/>
              </a:xfrm>
              <a:prstGeom prst="rect">
                <a:avLst/>
              </a:prstGeom>
              <a:blipFill>
                <a:blip r:embed="rId4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3">
                <a:extLst>
                  <a:ext uri="{FF2B5EF4-FFF2-40B4-BE49-F238E27FC236}">
                    <a16:creationId xmlns:a16="http://schemas.microsoft.com/office/drawing/2014/main" id="{042D7357-73A7-7449-8D2F-31D9175DC4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200" y="4949688"/>
                <a:ext cx="8382000" cy="1066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MS PGothic" pitchFamily="34" charset="-128"/>
                    <a:cs typeface="MS PGothic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>
                  <a:buNone/>
                </a:pPr>
                <a:r>
                  <a:rPr lang="en-US" altLang="en-US" sz="2800" u="sng" kern="0" dirty="0">
                    <a:latin typeface="Arial Narrow" panose="020B0606020202030204" pitchFamily="34" charset="0"/>
                  </a:rPr>
                  <a:t>Notation</a:t>
                </a:r>
                <a:r>
                  <a:rPr lang="en-US" altLang="en-US" sz="2800" kern="0" dirty="0">
                    <a:latin typeface="Arial Narrow" panose="020B060602020203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8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altLang="en-US" sz="28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altLang="en-US" sz="28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1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8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altLang="en-US" sz="28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altLang="en-US" sz="2800" b="1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800" b="1" i="1" dirty="0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US" altLang="en-US" sz="28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altLang="en-US" sz="2800" b="1" i="1" dirty="0" smtClean="0"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altLang="en-US" sz="2800" kern="0" dirty="0">
                    <a:latin typeface="Arial Narrow" panose="020B0606020202030204" pitchFamily="34" charset="0"/>
                  </a:rPr>
                  <a:t> are the bits of the m-bit string </a:t>
                </a:r>
                <a14:m>
                  <m:oMath xmlns:m="http://schemas.openxmlformats.org/officeDocument/2006/math">
                    <m:r>
                      <a:rPr lang="en-US" altLang="en-US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altLang="en-US" sz="2800" kern="0" dirty="0">
                    <a:latin typeface="Arial Narrow" panose="020B060602020203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altLang="en-US" sz="2800" kern="0" dirty="0">
                  <a:latin typeface="Arial Narrow" panose="020B0606020202030204" pitchFamily="34" charset="0"/>
                </a:endParaRPr>
              </a:p>
            </p:txBody>
          </p:sp>
        </mc:Choice>
        <mc:Fallback>
          <p:sp>
            <p:nvSpPr>
              <p:cNvPr id="7" name="Rectangle 3">
                <a:extLst>
                  <a:ext uri="{FF2B5EF4-FFF2-40B4-BE49-F238E27FC236}">
                    <a16:creationId xmlns:a16="http://schemas.microsoft.com/office/drawing/2014/main" id="{042D7357-73A7-7449-8D2F-31D9175DC4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4949688"/>
                <a:ext cx="8382000" cy="1066800"/>
              </a:xfrm>
              <a:prstGeom prst="rect">
                <a:avLst/>
              </a:prstGeom>
              <a:blipFill>
                <a:blip r:embed="rId5"/>
                <a:stretch>
                  <a:fillRect l="-1667" t="-58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7">
            <a:extLst>
              <a:ext uri="{FF2B5EF4-FFF2-40B4-BE49-F238E27FC236}">
                <a16:creationId xmlns:a16="http://schemas.microsoft.com/office/drawing/2014/main" id="{320CED56-E4CF-0B0E-8018-7CD47D98A958}"/>
              </a:ext>
            </a:extLst>
          </p:cNvPr>
          <p:cNvSpPr txBox="1"/>
          <p:nvPr/>
        </p:nvSpPr>
        <p:spPr>
          <a:xfrm>
            <a:off x="611560" y="5847963"/>
            <a:ext cx="7416824" cy="414216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9525" marR="3810">
              <a:lnSpc>
                <a:spcPct val="100899"/>
              </a:lnSpc>
              <a:spcBef>
                <a:spcPts val="60"/>
              </a:spcBef>
            </a:pPr>
            <a:r>
              <a:rPr lang="en-US" sz="2800" dirty="0">
                <a:latin typeface="Arial Narrow"/>
                <a:cs typeface="Arial Narrow"/>
              </a:rPr>
              <a:t>If (b)  </a:t>
            </a:r>
            <a:r>
              <a:rPr sz="2800" dirty="0">
                <a:latin typeface="Arial Narrow"/>
                <a:cs typeface="Arial Narrow"/>
              </a:rPr>
              <a:t>holds, we</a:t>
            </a:r>
            <a:r>
              <a:rPr sz="2800" spc="-53" dirty="0">
                <a:latin typeface="Arial Narrow"/>
                <a:cs typeface="Arial Narrow"/>
              </a:rPr>
              <a:t> </a:t>
            </a:r>
            <a:r>
              <a:rPr sz="2800" spc="-19" dirty="0">
                <a:latin typeface="Arial Narrow"/>
                <a:cs typeface="Arial Narrow"/>
              </a:rPr>
              <a:t>say </a:t>
            </a:r>
            <a:r>
              <a:rPr sz="2800" dirty="0">
                <a:latin typeface="Arial Narrow"/>
                <a:cs typeface="Arial Narrow"/>
              </a:rPr>
              <a:t>that</a:t>
            </a:r>
            <a:r>
              <a:rPr sz="2800" spc="-15" dirty="0">
                <a:latin typeface="Arial Narrow"/>
                <a:cs typeface="Arial Narrow"/>
              </a:rPr>
              <a:t> </a:t>
            </a:r>
            <a:r>
              <a:rPr sz="2800" dirty="0">
                <a:latin typeface="Arial Narrow"/>
                <a:cs typeface="Arial Narrow"/>
              </a:rPr>
              <a:t>G</a:t>
            </a:r>
            <a:r>
              <a:rPr sz="2800" spc="-11" dirty="0">
                <a:latin typeface="Arial Narrow"/>
                <a:cs typeface="Arial Narrow"/>
              </a:rPr>
              <a:t> </a:t>
            </a:r>
            <a:r>
              <a:rPr sz="2800" dirty="0">
                <a:latin typeface="Arial Narrow"/>
                <a:cs typeface="Arial Narrow"/>
              </a:rPr>
              <a:t>“passes</a:t>
            </a:r>
            <a:r>
              <a:rPr sz="2800" spc="-11" dirty="0">
                <a:latin typeface="Arial Narrow"/>
                <a:cs typeface="Arial Narrow"/>
              </a:rPr>
              <a:t> </a:t>
            </a:r>
            <a:r>
              <a:rPr sz="2800" dirty="0">
                <a:latin typeface="Arial Narrow"/>
                <a:cs typeface="Arial Narrow"/>
              </a:rPr>
              <a:t>all</a:t>
            </a:r>
            <a:r>
              <a:rPr sz="2800" spc="-23" dirty="0">
                <a:latin typeface="Arial Narrow"/>
                <a:cs typeface="Arial Narrow"/>
              </a:rPr>
              <a:t> </a:t>
            </a:r>
            <a:r>
              <a:rPr sz="2800" dirty="0">
                <a:latin typeface="Arial Narrow"/>
                <a:cs typeface="Arial Narrow"/>
              </a:rPr>
              <a:t>next</a:t>
            </a:r>
            <a:r>
              <a:rPr sz="2800" spc="-8" dirty="0">
                <a:latin typeface="Arial Narrow"/>
                <a:cs typeface="Arial Narrow"/>
              </a:rPr>
              <a:t> </a:t>
            </a:r>
            <a:r>
              <a:rPr sz="2800" dirty="0">
                <a:latin typeface="Arial Narrow"/>
                <a:cs typeface="Arial Narrow"/>
              </a:rPr>
              <a:t>bit</a:t>
            </a:r>
            <a:r>
              <a:rPr sz="2800" spc="-60" dirty="0">
                <a:latin typeface="Arial Narrow"/>
                <a:cs typeface="Arial Narrow"/>
              </a:rPr>
              <a:t> </a:t>
            </a:r>
            <a:r>
              <a:rPr sz="2800" dirty="0">
                <a:latin typeface="Arial Narrow"/>
                <a:cs typeface="Arial Narrow"/>
              </a:rPr>
              <a:t>tests</a:t>
            </a:r>
            <a:r>
              <a:rPr sz="2800" spc="-15" dirty="0">
                <a:latin typeface="Arial Narrow"/>
                <a:cs typeface="Arial Narrow"/>
              </a:rPr>
              <a:t> </a:t>
            </a:r>
            <a:r>
              <a:rPr sz="2800" spc="-38" dirty="0">
                <a:latin typeface="Arial Narrow"/>
                <a:cs typeface="Arial Narrow"/>
              </a:rPr>
              <a:t>“</a:t>
            </a:r>
            <a:endParaRPr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9381016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149087"/>
            <a:ext cx="8229600" cy="114300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 1 and Def 2 are Equivalent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28600" y="2667000"/>
            <a:ext cx="8077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Tx/>
              <a:buNone/>
            </a:pPr>
            <a:r>
              <a:rPr lang="en-US" altLang="en-US" sz="2800" b="1" kern="0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Theorem: </a:t>
            </a:r>
            <a:br>
              <a:rPr lang="en-US" altLang="en-US" sz="2800" b="1" kern="0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A PRG G is indistinguishable if and only if it is next-bit unpredictable.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28600" y="2670312"/>
            <a:ext cx="8610600" cy="1596887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8921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149087"/>
            <a:ext cx="8229600" cy="114300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 1 and Def 2 are Equivalent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28600" y="2667000"/>
            <a:ext cx="8686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Tx/>
              <a:buNone/>
            </a:pPr>
            <a:r>
              <a:rPr lang="en-US" altLang="en-US" sz="2800" b="1" kern="0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Theorem: </a:t>
            </a:r>
            <a:br>
              <a:rPr lang="en-US" altLang="en-US" sz="2800" b="1" kern="0" dirty="0">
                <a:solidFill>
                  <a:srgbClr val="3366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A PRG G passes all (poly-time) statistical tests if and only if it passes (poly-time) next-bit tests.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28600" y="2670312"/>
            <a:ext cx="8610600" cy="1596887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2686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149087"/>
            <a:ext cx="9144000" cy="114300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NBU and Indistinguishability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C805C0F-1020-4F46-BF99-530445ED1BF1}"/>
              </a:ext>
            </a:extLst>
          </p:cNvPr>
          <p:cNvSpPr>
            <a:spLocks/>
          </p:cNvSpPr>
          <p:nvPr/>
        </p:nvSpPr>
        <p:spPr bwMode="auto">
          <a:xfrm>
            <a:off x="685800" y="1524000"/>
            <a:ext cx="830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0000CC"/>
              </a:buClr>
              <a:buFont typeface="Wingdings" pitchFamily="2" charset="2"/>
              <a:buChar char="t"/>
            </a:pPr>
            <a:r>
              <a:rPr lang="en-US" altLang="en-US" sz="2400" dirty="0">
                <a:cs typeface="Arial" charset="0"/>
              </a:rPr>
              <a:t>Next-bit Unpredictability (NBU): Seemingly much weaker requirement. Only says that next bit predictors, a particular type of distinguishers, cannot succeed.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1EFA196-7288-6548-8C9A-44845C4D2840}"/>
              </a:ext>
            </a:extLst>
          </p:cNvPr>
          <p:cNvSpPr>
            <a:spLocks/>
          </p:cNvSpPr>
          <p:nvPr/>
        </p:nvSpPr>
        <p:spPr bwMode="auto">
          <a:xfrm>
            <a:off x="685800" y="3124200"/>
            <a:ext cx="830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0000CC"/>
              </a:buClr>
              <a:buFont typeface="Wingdings" pitchFamily="2" charset="2"/>
              <a:buChar char="t"/>
            </a:pPr>
            <a:r>
              <a:rPr lang="en-US" altLang="en-US" sz="2400" dirty="0">
                <a:cs typeface="Arial" charset="0"/>
              </a:rPr>
              <a:t>Yet, surprisingly, Next-bit Unpredictability (NBU) = Indistinguishability.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E933F25-7856-1247-892E-076F6970CECA}"/>
              </a:ext>
            </a:extLst>
          </p:cNvPr>
          <p:cNvSpPr>
            <a:spLocks/>
          </p:cNvSpPr>
          <p:nvPr/>
        </p:nvSpPr>
        <p:spPr bwMode="auto">
          <a:xfrm>
            <a:off x="685800" y="4343400"/>
            <a:ext cx="8305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0000CC"/>
              </a:buClr>
              <a:buFont typeface="Wingdings" pitchFamily="2" charset="2"/>
              <a:buChar char="t"/>
            </a:pPr>
            <a:r>
              <a:rPr lang="en-US" altLang="en-US" dirty="0">
                <a:cs typeface="Arial" charset="0"/>
              </a:rPr>
              <a:t>NBU often much easier to use.</a:t>
            </a:r>
            <a:endParaRPr lang="en-US" altLang="en-US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3459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Constructing PRGs: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" name="Rectangle 63">
            <a:extLst>
              <a:ext uri="{FF2B5EF4-FFF2-40B4-BE49-F238E27FC236}">
                <a16:creationId xmlns:a16="http://schemas.microsoft.com/office/drawing/2014/main" id="{99AE327B-68E2-A644-A059-969B35F7FC74}"/>
              </a:ext>
            </a:extLst>
          </p:cNvPr>
          <p:cNvSpPr txBox="1">
            <a:spLocks noChangeArrowheads="1"/>
          </p:cNvSpPr>
          <p:nvPr/>
        </p:nvSpPr>
        <p:spPr>
          <a:xfrm>
            <a:off x="503548" y="1124744"/>
            <a:ext cx="8460940" cy="8432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The Foundational Methodology (much of this course)</a:t>
            </a:r>
            <a:endParaRPr lang="en-US" altLang="en-US" sz="2400" b="1" u="sng" dirty="0">
              <a:solidFill>
                <a:srgbClr val="0000FF"/>
              </a:solidFill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4" name="Rectangle 63">
            <a:extLst>
              <a:ext uri="{FF2B5EF4-FFF2-40B4-BE49-F238E27FC236}">
                <a16:creationId xmlns:a16="http://schemas.microsoft.com/office/drawing/2014/main" id="{3FABEC87-B421-2946-9F5F-FF990C5B3B75}"/>
              </a:ext>
            </a:extLst>
          </p:cNvPr>
          <p:cNvSpPr txBox="1">
            <a:spLocks noChangeArrowheads="1"/>
          </p:cNvSpPr>
          <p:nvPr/>
        </p:nvSpPr>
        <p:spPr>
          <a:xfrm>
            <a:off x="503548" y="1844824"/>
            <a:ext cx="8748972" cy="67484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Reduce to </a:t>
            </a:r>
            <a:r>
              <a:rPr lang="en-US" sz="2800" b="1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simpler</a:t>
            </a:r>
            <a:r>
              <a:rPr lang="en-US" sz="2400" b="1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 primitives.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5" name="Rectangle 63">
            <a:extLst>
              <a:ext uri="{FF2B5EF4-FFF2-40B4-BE49-F238E27FC236}">
                <a16:creationId xmlns:a16="http://schemas.microsoft.com/office/drawing/2014/main" id="{434956BF-CBEA-244F-BDE1-7795C111DCC1}"/>
              </a:ext>
            </a:extLst>
          </p:cNvPr>
          <p:cNvSpPr txBox="1">
            <a:spLocks noChangeArrowheads="1"/>
          </p:cNvSpPr>
          <p:nvPr/>
        </p:nvSpPr>
        <p:spPr>
          <a:xfrm>
            <a:off x="3653214" y="4619844"/>
            <a:ext cx="985023" cy="6748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rgbClr val="FF0000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OWF</a:t>
            </a:r>
            <a:endParaRPr lang="en-US" altLang="en-US" sz="2400" b="1" dirty="0">
              <a:solidFill>
                <a:srgbClr val="FF0000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Rectangle 63">
            <a:extLst>
              <a:ext uri="{FF2B5EF4-FFF2-40B4-BE49-F238E27FC236}">
                <a16:creationId xmlns:a16="http://schemas.microsoft.com/office/drawing/2014/main" id="{8FEC0755-0561-EB4D-8706-F0C13932A4CD}"/>
              </a:ext>
            </a:extLst>
          </p:cNvPr>
          <p:cNvSpPr txBox="1">
            <a:spLocks noChangeArrowheads="1"/>
          </p:cNvSpPr>
          <p:nvPr/>
        </p:nvSpPr>
        <p:spPr>
          <a:xfrm>
            <a:off x="-540568" y="5969536"/>
            <a:ext cx="10621180" cy="6694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i="1" dirty="0">
                <a:solidFill>
                  <a:srgbClr val="0000FF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well-studied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, average-case hard, problems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43BA1E4-139D-714A-8AA2-EA8131E6F3BA}"/>
              </a:ext>
            </a:extLst>
          </p:cNvPr>
          <p:cNvCxnSpPr>
            <a:cxnSpLocks/>
          </p:cNvCxnSpPr>
          <p:nvPr/>
        </p:nvCxnSpPr>
        <p:spPr>
          <a:xfrm flipV="1">
            <a:off x="4103265" y="5294690"/>
            <a:ext cx="0" cy="4052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F3F7561-88D6-0740-8F02-CDA64ABCDEF2}"/>
              </a:ext>
            </a:extLst>
          </p:cNvPr>
          <p:cNvCxnSpPr>
            <a:cxnSpLocks/>
          </p:cNvCxnSpPr>
          <p:nvPr/>
        </p:nvCxnSpPr>
        <p:spPr>
          <a:xfrm flipV="1">
            <a:off x="4350212" y="4187796"/>
            <a:ext cx="576064" cy="4320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63">
            <a:extLst>
              <a:ext uri="{FF2B5EF4-FFF2-40B4-BE49-F238E27FC236}">
                <a16:creationId xmlns:a16="http://schemas.microsoft.com/office/drawing/2014/main" id="{EF835A04-AB18-3443-8272-B5C1306ED0E3}"/>
              </a:ext>
            </a:extLst>
          </p:cNvPr>
          <p:cNvSpPr txBox="1">
            <a:spLocks noChangeArrowheads="1"/>
          </p:cNvSpPr>
          <p:nvPr/>
        </p:nvSpPr>
        <p:spPr>
          <a:xfrm>
            <a:off x="4638244" y="3512950"/>
            <a:ext cx="900100" cy="6748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merican Typewriter" charset="0"/>
                <a:ea typeface="American Typewriter" charset="0"/>
                <a:cs typeface="American Typewriter" charset="0"/>
              </a:rPr>
              <a:t>PRG</a:t>
            </a:r>
            <a:endParaRPr lang="en-US" altLang="en-US" sz="2400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AEB0E58-58B7-C74F-908C-CCC1941F2161}"/>
              </a:ext>
            </a:extLst>
          </p:cNvPr>
          <p:cNvCxnSpPr>
            <a:cxnSpLocks/>
          </p:cNvCxnSpPr>
          <p:nvPr/>
        </p:nvCxnSpPr>
        <p:spPr>
          <a:xfrm flipV="1">
            <a:off x="5538344" y="3530494"/>
            <a:ext cx="576064" cy="4320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63">
            <a:extLst>
              <a:ext uri="{FF2B5EF4-FFF2-40B4-BE49-F238E27FC236}">
                <a16:creationId xmlns:a16="http://schemas.microsoft.com/office/drawing/2014/main" id="{519357CF-DB64-1647-AA27-7E76E93BD84D}"/>
              </a:ext>
            </a:extLst>
          </p:cNvPr>
          <p:cNvSpPr txBox="1">
            <a:spLocks noChangeArrowheads="1"/>
          </p:cNvSpPr>
          <p:nvPr/>
        </p:nvSpPr>
        <p:spPr>
          <a:xfrm>
            <a:off x="5826376" y="2855648"/>
            <a:ext cx="900100" cy="6748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merican Typewriter" charset="0"/>
                <a:ea typeface="American Typewriter" charset="0"/>
                <a:cs typeface="American Typewriter" charset="0"/>
              </a:rPr>
              <a:t>PRF</a:t>
            </a:r>
            <a:endParaRPr lang="en-US" altLang="en-US" sz="2400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5" name="Rectangle 63">
            <a:extLst>
              <a:ext uri="{FF2B5EF4-FFF2-40B4-BE49-F238E27FC236}">
                <a16:creationId xmlns:a16="http://schemas.microsoft.com/office/drawing/2014/main" id="{C5E6AAE2-B90A-7D40-BFF4-7FEB08E2CC51}"/>
              </a:ext>
            </a:extLst>
          </p:cNvPr>
          <p:cNvSpPr txBox="1">
            <a:spLocks noChangeArrowheads="1"/>
          </p:cNvSpPr>
          <p:nvPr/>
        </p:nvSpPr>
        <p:spPr>
          <a:xfrm>
            <a:off x="2215922" y="3850373"/>
            <a:ext cx="1096018" cy="6748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latin typeface="American Typewriter" charset="0"/>
                <a:ea typeface="American Typewriter" charset="0"/>
                <a:cs typeface="American Typewriter" charset="0"/>
              </a:rPr>
              <a:t>Hashing</a:t>
            </a:r>
            <a:endParaRPr lang="en-US" altLang="en-US" sz="1600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342B13D-11A9-0C42-B0FF-6C253C3CC943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2974112" y="4525219"/>
            <a:ext cx="679102" cy="4320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03F09FB-D2DA-A74A-A7E7-35ECFF6D61C0}"/>
              </a:ext>
            </a:extLst>
          </p:cNvPr>
          <p:cNvCxnSpPr>
            <a:cxnSpLocks/>
            <a:endCxn id="19" idx="2"/>
          </p:cNvCxnSpPr>
          <p:nvPr/>
        </p:nvCxnSpPr>
        <p:spPr>
          <a:xfrm flipH="1" flipV="1">
            <a:off x="3265803" y="3512950"/>
            <a:ext cx="752192" cy="10931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63">
            <a:extLst>
              <a:ext uri="{FF2B5EF4-FFF2-40B4-BE49-F238E27FC236}">
                <a16:creationId xmlns:a16="http://schemas.microsoft.com/office/drawing/2014/main" id="{65220DBB-E943-5F41-80AE-DE3BF03B4DB7}"/>
              </a:ext>
            </a:extLst>
          </p:cNvPr>
          <p:cNvSpPr txBox="1">
            <a:spLocks noChangeArrowheads="1"/>
          </p:cNvSpPr>
          <p:nvPr/>
        </p:nvSpPr>
        <p:spPr>
          <a:xfrm>
            <a:off x="2627784" y="2838104"/>
            <a:ext cx="1276037" cy="6748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latin typeface="American Typewriter" charset="0"/>
                <a:ea typeface="American Typewriter" charset="0"/>
                <a:cs typeface="American Typewriter" charset="0"/>
              </a:rPr>
              <a:t>Digital Signatures</a:t>
            </a:r>
            <a:endParaRPr lang="en-US" altLang="en-US" sz="1600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1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06275" y="910780"/>
            <a:ext cx="873919" cy="2273618"/>
            <a:chOff x="8008366" y="71373"/>
            <a:chExt cx="1165225" cy="3031490"/>
          </a:xfrm>
        </p:grpSpPr>
        <p:sp>
          <p:nvSpPr>
            <p:cNvPr id="3" name="object 3"/>
            <p:cNvSpPr/>
            <p:nvPr/>
          </p:nvSpPr>
          <p:spPr>
            <a:xfrm>
              <a:off x="8014716" y="77723"/>
              <a:ext cx="1152525" cy="3018790"/>
            </a:xfrm>
            <a:custGeom>
              <a:avLst/>
              <a:gdLst/>
              <a:ahLst/>
              <a:cxnLst/>
              <a:rect l="l" t="t" r="r" b="b"/>
              <a:pathLst>
                <a:path w="1152525" h="3018790">
                  <a:moveTo>
                    <a:pt x="576072" y="0"/>
                  </a:moveTo>
                  <a:lnTo>
                    <a:pt x="525041" y="5840"/>
                  </a:lnTo>
                  <a:lnTo>
                    <a:pt x="475253" y="23035"/>
                  </a:lnTo>
                  <a:lnTo>
                    <a:pt x="426895" y="51093"/>
                  </a:lnTo>
                  <a:lnTo>
                    <a:pt x="380155" y="89523"/>
                  </a:lnTo>
                  <a:lnTo>
                    <a:pt x="335220" y="137836"/>
                  </a:lnTo>
                  <a:lnTo>
                    <a:pt x="292277" y="195540"/>
                  </a:lnTo>
                  <a:lnTo>
                    <a:pt x="271611" y="227760"/>
                  </a:lnTo>
                  <a:lnTo>
                    <a:pt x="251513" y="262145"/>
                  </a:lnTo>
                  <a:lnTo>
                    <a:pt x="232007" y="298631"/>
                  </a:lnTo>
                  <a:lnTo>
                    <a:pt x="213116" y="337159"/>
                  </a:lnTo>
                  <a:lnTo>
                    <a:pt x="194864" y="377667"/>
                  </a:lnTo>
                  <a:lnTo>
                    <a:pt x="177274" y="420094"/>
                  </a:lnTo>
                  <a:lnTo>
                    <a:pt x="160370" y="464377"/>
                  </a:lnTo>
                  <a:lnTo>
                    <a:pt x="144174" y="510457"/>
                  </a:lnTo>
                  <a:lnTo>
                    <a:pt x="128711" y="558271"/>
                  </a:lnTo>
                  <a:lnTo>
                    <a:pt x="114003" y="607758"/>
                  </a:lnTo>
                  <a:lnTo>
                    <a:pt x="100074" y="658857"/>
                  </a:lnTo>
                  <a:lnTo>
                    <a:pt x="86948" y="711506"/>
                  </a:lnTo>
                  <a:lnTo>
                    <a:pt x="74648" y="765645"/>
                  </a:lnTo>
                  <a:lnTo>
                    <a:pt x="63197" y="821211"/>
                  </a:lnTo>
                  <a:lnTo>
                    <a:pt x="52620" y="878144"/>
                  </a:lnTo>
                  <a:lnTo>
                    <a:pt x="42938" y="936383"/>
                  </a:lnTo>
                  <a:lnTo>
                    <a:pt x="34176" y="995865"/>
                  </a:lnTo>
                  <a:lnTo>
                    <a:pt x="26357" y="1056529"/>
                  </a:lnTo>
                  <a:lnTo>
                    <a:pt x="19505" y="1118315"/>
                  </a:lnTo>
                  <a:lnTo>
                    <a:pt x="13642" y="1181161"/>
                  </a:lnTo>
                  <a:lnTo>
                    <a:pt x="8793" y="1245005"/>
                  </a:lnTo>
                  <a:lnTo>
                    <a:pt x="4981" y="1309786"/>
                  </a:lnTo>
                  <a:lnTo>
                    <a:pt x="2229" y="1375444"/>
                  </a:lnTo>
                  <a:lnTo>
                    <a:pt x="561" y="1441915"/>
                  </a:lnTo>
                  <a:lnTo>
                    <a:pt x="0" y="1509140"/>
                  </a:lnTo>
                  <a:lnTo>
                    <a:pt x="561" y="1576366"/>
                  </a:lnTo>
                  <a:lnTo>
                    <a:pt x="2229" y="1642837"/>
                  </a:lnTo>
                  <a:lnTo>
                    <a:pt x="4981" y="1708495"/>
                  </a:lnTo>
                  <a:lnTo>
                    <a:pt x="8793" y="1773276"/>
                  </a:lnTo>
                  <a:lnTo>
                    <a:pt x="13642" y="1837120"/>
                  </a:lnTo>
                  <a:lnTo>
                    <a:pt x="19505" y="1899966"/>
                  </a:lnTo>
                  <a:lnTo>
                    <a:pt x="26357" y="1961752"/>
                  </a:lnTo>
                  <a:lnTo>
                    <a:pt x="34176" y="2022416"/>
                  </a:lnTo>
                  <a:lnTo>
                    <a:pt x="42938" y="2081898"/>
                  </a:lnTo>
                  <a:lnTo>
                    <a:pt x="52620" y="2140137"/>
                  </a:lnTo>
                  <a:lnTo>
                    <a:pt x="63197" y="2197070"/>
                  </a:lnTo>
                  <a:lnTo>
                    <a:pt x="74648" y="2252636"/>
                  </a:lnTo>
                  <a:lnTo>
                    <a:pt x="86948" y="2306775"/>
                  </a:lnTo>
                  <a:lnTo>
                    <a:pt x="100074" y="2359424"/>
                  </a:lnTo>
                  <a:lnTo>
                    <a:pt x="114003" y="2410523"/>
                  </a:lnTo>
                  <a:lnTo>
                    <a:pt x="128711" y="2460010"/>
                  </a:lnTo>
                  <a:lnTo>
                    <a:pt x="144174" y="2507824"/>
                  </a:lnTo>
                  <a:lnTo>
                    <a:pt x="160370" y="2553904"/>
                  </a:lnTo>
                  <a:lnTo>
                    <a:pt x="177274" y="2598187"/>
                  </a:lnTo>
                  <a:lnTo>
                    <a:pt x="194864" y="2640614"/>
                  </a:lnTo>
                  <a:lnTo>
                    <a:pt x="213116" y="2681122"/>
                  </a:lnTo>
                  <a:lnTo>
                    <a:pt x="232007" y="2719650"/>
                  </a:lnTo>
                  <a:lnTo>
                    <a:pt x="251513" y="2756136"/>
                  </a:lnTo>
                  <a:lnTo>
                    <a:pt x="271611" y="2790521"/>
                  </a:lnTo>
                  <a:lnTo>
                    <a:pt x="292277" y="2822741"/>
                  </a:lnTo>
                  <a:lnTo>
                    <a:pt x="335220" y="2880445"/>
                  </a:lnTo>
                  <a:lnTo>
                    <a:pt x="380155" y="2928758"/>
                  </a:lnTo>
                  <a:lnTo>
                    <a:pt x="426895" y="2967188"/>
                  </a:lnTo>
                  <a:lnTo>
                    <a:pt x="475253" y="2995246"/>
                  </a:lnTo>
                  <a:lnTo>
                    <a:pt x="525041" y="3012441"/>
                  </a:lnTo>
                  <a:lnTo>
                    <a:pt x="576072" y="3018281"/>
                  </a:lnTo>
                  <a:lnTo>
                    <a:pt x="601730" y="3016811"/>
                  </a:lnTo>
                  <a:lnTo>
                    <a:pt x="652163" y="3005232"/>
                  </a:lnTo>
                  <a:lnTo>
                    <a:pt x="701259" y="2982545"/>
                  </a:lnTo>
                  <a:lnTo>
                    <a:pt x="748832" y="2949239"/>
                  </a:lnTo>
                  <a:lnTo>
                    <a:pt x="794693" y="2905806"/>
                  </a:lnTo>
                  <a:lnTo>
                    <a:pt x="838656" y="2852736"/>
                  </a:lnTo>
                  <a:lnTo>
                    <a:pt x="880532" y="2790521"/>
                  </a:lnTo>
                  <a:lnTo>
                    <a:pt x="900630" y="2756136"/>
                  </a:lnTo>
                  <a:lnTo>
                    <a:pt x="920136" y="2719650"/>
                  </a:lnTo>
                  <a:lnTo>
                    <a:pt x="939027" y="2681122"/>
                  </a:lnTo>
                  <a:lnTo>
                    <a:pt x="957279" y="2640614"/>
                  </a:lnTo>
                  <a:lnTo>
                    <a:pt x="974869" y="2598187"/>
                  </a:lnTo>
                  <a:lnTo>
                    <a:pt x="991773" y="2553904"/>
                  </a:lnTo>
                  <a:lnTo>
                    <a:pt x="1007969" y="2507824"/>
                  </a:lnTo>
                  <a:lnTo>
                    <a:pt x="1023432" y="2460010"/>
                  </a:lnTo>
                  <a:lnTo>
                    <a:pt x="1038140" y="2410523"/>
                  </a:lnTo>
                  <a:lnTo>
                    <a:pt x="1052069" y="2359424"/>
                  </a:lnTo>
                  <a:lnTo>
                    <a:pt x="1065195" y="2306775"/>
                  </a:lnTo>
                  <a:lnTo>
                    <a:pt x="1077495" y="2252636"/>
                  </a:lnTo>
                  <a:lnTo>
                    <a:pt x="1088946" y="2197070"/>
                  </a:lnTo>
                  <a:lnTo>
                    <a:pt x="1099523" y="2140137"/>
                  </a:lnTo>
                  <a:lnTo>
                    <a:pt x="1109205" y="2081898"/>
                  </a:lnTo>
                  <a:lnTo>
                    <a:pt x="1117967" y="2022416"/>
                  </a:lnTo>
                  <a:lnTo>
                    <a:pt x="1125786" y="1961752"/>
                  </a:lnTo>
                  <a:lnTo>
                    <a:pt x="1132638" y="1899966"/>
                  </a:lnTo>
                  <a:lnTo>
                    <a:pt x="1138501" y="1837120"/>
                  </a:lnTo>
                  <a:lnTo>
                    <a:pt x="1143350" y="1773276"/>
                  </a:lnTo>
                  <a:lnTo>
                    <a:pt x="1147162" y="1708495"/>
                  </a:lnTo>
                  <a:lnTo>
                    <a:pt x="1149914" y="1642837"/>
                  </a:lnTo>
                  <a:lnTo>
                    <a:pt x="1151582" y="1576366"/>
                  </a:lnTo>
                  <a:lnTo>
                    <a:pt x="1152143" y="1509140"/>
                  </a:lnTo>
                  <a:lnTo>
                    <a:pt x="1151582" y="1441915"/>
                  </a:lnTo>
                  <a:lnTo>
                    <a:pt x="1149914" y="1375444"/>
                  </a:lnTo>
                  <a:lnTo>
                    <a:pt x="1147162" y="1309786"/>
                  </a:lnTo>
                  <a:lnTo>
                    <a:pt x="1143350" y="1245005"/>
                  </a:lnTo>
                  <a:lnTo>
                    <a:pt x="1138501" y="1181161"/>
                  </a:lnTo>
                  <a:lnTo>
                    <a:pt x="1132638" y="1118315"/>
                  </a:lnTo>
                  <a:lnTo>
                    <a:pt x="1125786" y="1056529"/>
                  </a:lnTo>
                  <a:lnTo>
                    <a:pt x="1117967" y="995865"/>
                  </a:lnTo>
                  <a:lnTo>
                    <a:pt x="1109205" y="936383"/>
                  </a:lnTo>
                  <a:lnTo>
                    <a:pt x="1099523" y="878144"/>
                  </a:lnTo>
                  <a:lnTo>
                    <a:pt x="1088946" y="821211"/>
                  </a:lnTo>
                  <a:lnTo>
                    <a:pt x="1077495" y="765645"/>
                  </a:lnTo>
                  <a:lnTo>
                    <a:pt x="1065195" y="711506"/>
                  </a:lnTo>
                  <a:lnTo>
                    <a:pt x="1052069" y="658857"/>
                  </a:lnTo>
                  <a:lnTo>
                    <a:pt x="1038140" y="607758"/>
                  </a:lnTo>
                  <a:lnTo>
                    <a:pt x="1023432" y="558271"/>
                  </a:lnTo>
                  <a:lnTo>
                    <a:pt x="1007969" y="510457"/>
                  </a:lnTo>
                  <a:lnTo>
                    <a:pt x="991773" y="464377"/>
                  </a:lnTo>
                  <a:lnTo>
                    <a:pt x="974869" y="420094"/>
                  </a:lnTo>
                  <a:lnTo>
                    <a:pt x="957279" y="377667"/>
                  </a:lnTo>
                  <a:lnTo>
                    <a:pt x="939027" y="337159"/>
                  </a:lnTo>
                  <a:lnTo>
                    <a:pt x="920136" y="298631"/>
                  </a:lnTo>
                  <a:lnTo>
                    <a:pt x="900630" y="262145"/>
                  </a:lnTo>
                  <a:lnTo>
                    <a:pt x="880532" y="227760"/>
                  </a:lnTo>
                  <a:lnTo>
                    <a:pt x="859866" y="195540"/>
                  </a:lnTo>
                  <a:lnTo>
                    <a:pt x="816923" y="137836"/>
                  </a:lnTo>
                  <a:lnTo>
                    <a:pt x="771988" y="89523"/>
                  </a:lnTo>
                  <a:lnTo>
                    <a:pt x="725248" y="51093"/>
                  </a:lnTo>
                  <a:lnTo>
                    <a:pt x="676890" y="23035"/>
                  </a:lnTo>
                  <a:lnTo>
                    <a:pt x="627102" y="5840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" name="object 4"/>
            <p:cNvSpPr/>
            <p:nvPr/>
          </p:nvSpPr>
          <p:spPr>
            <a:xfrm>
              <a:off x="8014716" y="77723"/>
              <a:ext cx="1152525" cy="3018790"/>
            </a:xfrm>
            <a:custGeom>
              <a:avLst/>
              <a:gdLst/>
              <a:ahLst/>
              <a:cxnLst/>
              <a:rect l="l" t="t" r="r" b="b"/>
              <a:pathLst>
                <a:path w="1152525" h="3018790">
                  <a:moveTo>
                    <a:pt x="0" y="1509140"/>
                  </a:moveTo>
                  <a:lnTo>
                    <a:pt x="561" y="1441915"/>
                  </a:lnTo>
                  <a:lnTo>
                    <a:pt x="2229" y="1375444"/>
                  </a:lnTo>
                  <a:lnTo>
                    <a:pt x="4981" y="1309786"/>
                  </a:lnTo>
                  <a:lnTo>
                    <a:pt x="8793" y="1245005"/>
                  </a:lnTo>
                  <a:lnTo>
                    <a:pt x="13642" y="1181161"/>
                  </a:lnTo>
                  <a:lnTo>
                    <a:pt x="19505" y="1118315"/>
                  </a:lnTo>
                  <a:lnTo>
                    <a:pt x="26357" y="1056529"/>
                  </a:lnTo>
                  <a:lnTo>
                    <a:pt x="34176" y="995865"/>
                  </a:lnTo>
                  <a:lnTo>
                    <a:pt x="42938" y="936383"/>
                  </a:lnTo>
                  <a:lnTo>
                    <a:pt x="52620" y="878144"/>
                  </a:lnTo>
                  <a:lnTo>
                    <a:pt x="63197" y="821211"/>
                  </a:lnTo>
                  <a:lnTo>
                    <a:pt x="74648" y="765645"/>
                  </a:lnTo>
                  <a:lnTo>
                    <a:pt x="86948" y="711506"/>
                  </a:lnTo>
                  <a:lnTo>
                    <a:pt x="100074" y="658857"/>
                  </a:lnTo>
                  <a:lnTo>
                    <a:pt x="114003" y="607758"/>
                  </a:lnTo>
                  <a:lnTo>
                    <a:pt x="128711" y="558271"/>
                  </a:lnTo>
                  <a:lnTo>
                    <a:pt x="144174" y="510457"/>
                  </a:lnTo>
                  <a:lnTo>
                    <a:pt x="160370" y="464377"/>
                  </a:lnTo>
                  <a:lnTo>
                    <a:pt x="177274" y="420094"/>
                  </a:lnTo>
                  <a:lnTo>
                    <a:pt x="194864" y="377667"/>
                  </a:lnTo>
                  <a:lnTo>
                    <a:pt x="213116" y="337159"/>
                  </a:lnTo>
                  <a:lnTo>
                    <a:pt x="232007" y="298631"/>
                  </a:lnTo>
                  <a:lnTo>
                    <a:pt x="251513" y="262145"/>
                  </a:lnTo>
                  <a:lnTo>
                    <a:pt x="271611" y="227760"/>
                  </a:lnTo>
                  <a:lnTo>
                    <a:pt x="292277" y="195540"/>
                  </a:lnTo>
                  <a:lnTo>
                    <a:pt x="335220" y="137836"/>
                  </a:lnTo>
                  <a:lnTo>
                    <a:pt x="380155" y="89523"/>
                  </a:lnTo>
                  <a:lnTo>
                    <a:pt x="426895" y="51093"/>
                  </a:lnTo>
                  <a:lnTo>
                    <a:pt x="475253" y="23035"/>
                  </a:lnTo>
                  <a:lnTo>
                    <a:pt x="525041" y="5840"/>
                  </a:lnTo>
                  <a:lnTo>
                    <a:pt x="576072" y="0"/>
                  </a:lnTo>
                  <a:lnTo>
                    <a:pt x="601730" y="1470"/>
                  </a:lnTo>
                  <a:lnTo>
                    <a:pt x="652163" y="13049"/>
                  </a:lnTo>
                  <a:lnTo>
                    <a:pt x="701259" y="35736"/>
                  </a:lnTo>
                  <a:lnTo>
                    <a:pt x="748832" y="69042"/>
                  </a:lnTo>
                  <a:lnTo>
                    <a:pt x="794693" y="112475"/>
                  </a:lnTo>
                  <a:lnTo>
                    <a:pt x="838656" y="165545"/>
                  </a:lnTo>
                  <a:lnTo>
                    <a:pt x="880532" y="227760"/>
                  </a:lnTo>
                  <a:lnTo>
                    <a:pt x="900630" y="262145"/>
                  </a:lnTo>
                  <a:lnTo>
                    <a:pt x="920136" y="298631"/>
                  </a:lnTo>
                  <a:lnTo>
                    <a:pt x="939027" y="337159"/>
                  </a:lnTo>
                  <a:lnTo>
                    <a:pt x="957279" y="377667"/>
                  </a:lnTo>
                  <a:lnTo>
                    <a:pt x="974869" y="420094"/>
                  </a:lnTo>
                  <a:lnTo>
                    <a:pt x="991773" y="464377"/>
                  </a:lnTo>
                  <a:lnTo>
                    <a:pt x="1007969" y="510457"/>
                  </a:lnTo>
                  <a:lnTo>
                    <a:pt x="1023432" y="558271"/>
                  </a:lnTo>
                  <a:lnTo>
                    <a:pt x="1038140" y="607758"/>
                  </a:lnTo>
                  <a:lnTo>
                    <a:pt x="1052069" y="658857"/>
                  </a:lnTo>
                  <a:lnTo>
                    <a:pt x="1065195" y="711506"/>
                  </a:lnTo>
                  <a:lnTo>
                    <a:pt x="1077495" y="765645"/>
                  </a:lnTo>
                  <a:lnTo>
                    <a:pt x="1088946" y="821211"/>
                  </a:lnTo>
                  <a:lnTo>
                    <a:pt x="1099523" y="878144"/>
                  </a:lnTo>
                  <a:lnTo>
                    <a:pt x="1109205" y="936383"/>
                  </a:lnTo>
                  <a:lnTo>
                    <a:pt x="1117967" y="995865"/>
                  </a:lnTo>
                  <a:lnTo>
                    <a:pt x="1125786" y="1056529"/>
                  </a:lnTo>
                  <a:lnTo>
                    <a:pt x="1132638" y="1118315"/>
                  </a:lnTo>
                  <a:lnTo>
                    <a:pt x="1138501" y="1181161"/>
                  </a:lnTo>
                  <a:lnTo>
                    <a:pt x="1143350" y="1245005"/>
                  </a:lnTo>
                  <a:lnTo>
                    <a:pt x="1147162" y="1309786"/>
                  </a:lnTo>
                  <a:lnTo>
                    <a:pt x="1149914" y="1375444"/>
                  </a:lnTo>
                  <a:lnTo>
                    <a:pt x="1151582" y="1441915"/>
                  </a:lnTo>
                  <a:lnTo>
                    <a:pt x="1152143" y="1509140"/>
                  </a:lnTo>
                  <a:lnTo>
                    <a:pt x="1151582" y="1576366"/>
                  </a:lnTo>
                  <a:lnTo>
                    <a:pt x="1149914" y="1642837"/>
                  </a:lnTo>
                  <a:lnTo>
                    <a:pt x="1147162" y="1708495"/>
                  </a:lnTo>
                  <a:lnTo>
                    <a:pt x="1143350" y="1773276"/>
                  </a:lnTo>
                  <a:lnTo>
                    <a:pt x="1138501" y="1837120"/>
                  </a:lnTo>
                  <a:lnTo>
                    <a:pt x="1132638" y="1899966"/>
                  </a:lnTo>
                  <a:lnTo>
                    <a:pt x="1125786" y="1961752"/>
                  </a:lnTo>
                  <a:lnTo>
                    <a:pt x="1117967" y="2022416"/>
                  </a:lnTo>
                  <a:lnTo>
                    <a:pt x="1109205" y="2081898"/>
                  </a:lnTo>
                  <a:lnTo>
                    <a:pt x="1099523" y="2140137"/>
                  </a:lnTo>
                  <a:lnTo>
                    <a:pt x="1088946" y="2197070"/>
                  </a:lnTo>
                  <a:lnTo>
                    <a:pt x="1077495" y="2252636"/>
                  </a:lnTo>
                  <a:lnTo>
                    <a:pt x="1065195" y="2306775"/>
                  </a:lnTo>
                  <a:lnTo>
                    <a:pt x="1052069" y="2359424"/>
                  </a:lnTo>
                  <a:lnTo>
                    <a:pt x="1038140" y="2410523"/>
                  </a:lnTo>
                  <a:lnTo>
                    <a:pt x="1023432" y="2460010"/>
                  </a:lnTo>
                  <a:lnTo>
                    <a:pt x="1007969" y="2507824"/>
                  </a:lnTo>
                  <a:lnTo>
                    <a:pt x="991773" y="2553904"/>
                  </a:lnTo>
                  <a:lnTo>
                    <a:pt x="974869" y="2598187"/>
                  </a:lnTo>
                  <a:lnTo>
                    <a:pt x="957279" y="2640614"/>
                  </a:lnTo>
                  <a:lnTo>
                    <a:pt x="939027" y="2681122"/>
                  </a:lnTo>
                  <a:lnTo>
                    <a:pt x="920136" y="2719650"/>
                  </a:lnTo>
                  <a:lnTo>
                    <a:pt x="900630" y="2756136"/>
                  </a:lnTo>
                  <a:lnTo>
                    <a:pt x="880532" y="2790521"/>
                  </a:lnTo>
                  <a:lnTo>
                    <a:pt x="859866" y="2822741"/>
                  </a:lnTo>
                  <a:lnTo>
                    <a:pt x="816923" y="2880445"/>
                  </a:lnTo>
                  <a:lnTo>
                    <a:pt x="771988" y="2928758"/>
                  </a:lnTo>
                  <a:lnTo>
                    <a:pt x="725248" y="2967188"/>
                  </a:lnTo>
                  <a:lnTo>
                    <a:pt x="676890" y="2995246"/>
                  </a:lnTo>
                  <a:lnTo>
                    <a:pt x="627102" y="3012441"/>
                  </a:lnTo>
                  <a:lnTo>
                    <a:pt x="576072" y="3018281"/>
                  </a:lnTo>
                  <a:lnTo>
                    <a:pt x="550413" y="3016811"/>
                  </a:lnTo>
                  <a:lnTo>
                    <a:pt x="499980" y="3005232"/>
                  </a:lnTo>
                  <a:lnTo>
                    <a:pt x="450884" y="2982545"/>
                  </a:lnTo>
                  <a:lnTo>
                    <a:pt x="403311" y="2949239"/>
                  </a:lnTo>
                  <a:lnTo>
                    <a:pt x="357450" y="2905806"/>
                  </a:lnTo>
                  <a:lnTo>
                    <a:pt x="313487" y="2852736"/>
                  </a:lnTo>
                  <a:lnTo>
                    <a:pt x="271611" y="2790521"/>
                  </a:lnTo>
                  <a:lnTo>
                    <a:pt x="251513" y="2756136"/>
                  </a:lnTo>
                  <a:lnTo>
                    <a:pt x="232007" y="2719650"/>
                  </a:lnTo>
                  <a:lnTo>
                    <a:pt x="213116" y="2681122"/>
                  </a:lnTo>
                  <a:lnTo>
                    <a:pt x="194864" y="2640614"/>
                  </a:lnTo>
                  <a:lnTo>
                    <a:pt x="177274" y="2598187"/>
                  </a:lnTo>
                  <a:lnTo>
                    <a:pt x="160370" y="2553904"/>
                  </a:lnTo>
                  <a:lnTo>
                    <a:pt x="144174" y="2507824"/>
                  </a:lnTo>
                  <a:lnTo>
                    <a:pt x="128711" y="2460010"/>
                  </a:lnTo>
                  <a:lnTo>
                    <a:pt x="114003" y="2410523"/>
                  </a:lnTo>
                  <a:lnTo>
                    <a:pt x="100074" y="2359424"/>
                  </a:lnTo>
                  <a:lnTo>
                    <a:pt x="86948" y="2306775"/>
                  </a:lnTo>
                  <a:lnTo>
                    <a:pt x="74648" y="2252636"/>
                  </a:lnTo>
                  <a:lnTo>
                    <a:pt x="63197" y="2197070"/>
                  </a:lnTo>
                  <a:lnTo>
                    <a:pt x="52620" y="2140137"/>
                  </a:lnTo>
                  <a:lnTo>
                    <a:pt x="42938" y="2081898"/>
                  </a:lnTo>
                  <a:lnTo>
                    <a:pt x="34176" y="2022416"/>
                  </a:lnTo>
                  <a:lnTo>
                    <a:pt x="26357" y="1961752"/>
                  </a:lnTo>
                  <a:lnTo>
                    <a:pt x="19505" y="1899966"/>
                  </a:lnTo>
                  <a:lnTo>
                    <a:pt x="13642" y="1837120"/>
                  </a:lnTo>
                  <a:lnTo>
                    <a:pt x="8793" y="1773276"/>
                  </a:lnTo>
                  <a:lnTo>
                    <a:pt x="4981" y="1708495"/>
                  </a:lnTo>
                  <a:lnTo>
                    <a:pt x="2229" y="1642837"/>
                  </a:lnTo>
                  <a:lnTo>
                    <a:pt x="561" y="1576366"/>
                  </a:lnTo>
                  <a:lnTo>
                    <a:pt x="0" y="150914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208211" y="1150906"/>
            <a:ext cx="2863215" cy="1793081"/>
            <a:chOff x="4277614" y="391540"/>
            <a:chExt cx="3817620" cy="2390775"/>
          </a:xfrm>
        </p:grpSpPr>
        <p:sp>
          <p:nvSpPr>
            <p:cNvPr id="6" name="object 6"/>
            <p:cNvSpPr/>
            <p:nvPr/>
          </p:nvSpPr>
          <p:spPr>
            <a:xfrm>
              <a:off x="4283964" y="397890"/>
              <a:ext cx="1143000" cy="2378075"/>
            </a:xfrm>
            <a:custGeom>
              <a:avLst/>
              <a:gdLst/>
              <a:ahLst/>
              <a:cxnLst/>
              <a:rect l="l" t="t" r="r" b="b"/>
              <a:pathLst>
                <a:path w="1143000" h="2378075">
                  <a:moveTo>
                    <a:pt x="0" y="1188974"/>
                  </a:moveTo>
                  <a:lnTo>
                    <a:pt x="792" y="1125822"/>
                  </a:lnTo>
                  <a:lnTo>
                    <a:pt x="3142" y="1063531"/>
                  </a:lnTo>
                  <a:lnTo>
                    <a:pt x="7012" y="1002180"/>
                  </a:lnTo>
                  <a:lnTo>
                    <a:pt x="12360" y="941853"/>
                  </a:lnTo>
                  <a:lnTo>
                    <a:pt x="19148" y="882632"/>
                  </a:lnTo>
                  <a:lnTo>
                    <a:pt x="27336" y="824598"/>
                  </a:lnTo>
                  <a:lnTo>
                    <a:pt x="36885" y="767834"/>
                  </a:lnTo>
                  <a:lnTo>
                    <a:pt x="47755" y="712422"/>
                  </a:lnTo>
                  <a:lnTo>
                    <a:pt x="59907" y="658444"/>
                  </a:lnTo>
                  <a:lnTo>
                    <a:pt x="73300" y="605983"/>
                  </a:lnTo>
                  <a:lnTo>
                    <a:pt x="87896" y="555120"/>
                  </a:lnTo>
                  <a:lnTo>
                    <a:pt x="103656" y="505937"/>
                  </a:lnTo>
                  <a:lnTo>
                    <a:pt x="120538" y="458517"/>
                  </a:lnTo>
                  <a:lnTo>
                    <a:pt x="138505" y="412942"/>
                  </a:lnTo>
                  <a:lnTo>
                    <a:pt x="157516" y="369294"/>
                  </a:lnTo>
                  <a:lnTo>
                    <a:pt x="177533" y="327654"/>
                  </a:lnTo>
                  <a:lnTo>
                    <a:pt x="198514" y="288106"/>
                  </a:lnTo>
                  <a:lnTo>
                    <a:pt x="220422" y="250731"/>
                  </a:lnTo>
                  <a:lnTo>
                    <a:pt x="243216" y="215612"/>
                  </a:lnTo>
                  <a:lnTo>
                    <a:pt x="266857" y="182830"/>
                  </a:lnTo>
                  <a:lnTo>
                    <a:pt x="291305" y="152468"/>
                  </a:lnTo>
                  <a:lnTo>
                    <a:pt x="342466" y="99332"/>
                  </a:lnTo>
                  <a:lnTo>
                    <a:pt x="396382" y="56859"/>
                  </a:lnTo>
                  <a:lnTo>
                    <a:pt x="452737" y="25709"/>
                  </a:lnTo>
                  <a:lnTo>
                    <a:pt x="511215" y="6536"/>
                  </a:lnTo>
                  <a:lnTo>
                    <a:pt x="571500" y="0"/>
                  </a:lnTo>
                  <a:lnTo>
                    <a:pt x="601848" y="1647"/>
                  </a:lnTo>
                  <a:lnTo>
                    <a:pt x="661269" y="14584"/>
                  </a:lnTo>
                  <a:lnTo>
                    <a:pt x="718725" y="39828"/>
                  </a:lnTo>
                  <a:lnTo>
                    <a:pt x="773900" y="76721"/>
                  </a:lnTo>
                  <a:lnTo>
                    <a:pt x="826478" y="124608"/>
                  </a:lnTo>
                  <a:lnTo>
                    <a:pt x="876142" y="182830"/>
                  </a:lnTo>
                  <a:lnTo>
                    <a:pt x="899783" y="215612"/>
                  </a:lnTo>
                  <a:lnTo>
                    <a:pt x="922577" y="250731"/>
                  </a:lnTo>
                  <a:lnTo>
                    <a:pt x="944485" y="288106"/>
                  </a:lnTo>
                  <a:lnTo>
                    <a:pt x="965466" y="327654"/>
                  </a:lnTo>
                  <a:lnTo>
                    <a:pt x="985483" y="369294"/>
                  </a:lnTo>
                  <a:lnTo>
                    <a:pt x="1004494" y="412942"/>
                  </a:lnTo>
                  <a:lnTo>
                    <a:pt x="1022461" y="458517"/>
                  </a:lnTo>
                  <a:lnTo>
                    <a:pt x="1039343" y="505937"/>
                  </a:lnTo>
                  <a:lnTo>
                    <a:pt x="1055103" y="555120"/>
                  </a:lnTo>
                  <a:lnTo>
                    <a:pt x="1069699" y="605983"/>
                  </a:lnTo>
                  <a:lnTo>
                    <a:pt x="1083092" y="658444"/>
                  </a:lnTo>
                  <a:lnTo>
                    <a:pt x="1095244" y="712422"/>
                  </a:lnTo>
                  <a:lnTo>
                    <a:pt x="1106114" y="767834"/>
                  </a:lnTo>
                  <a:lnTo>
                    <a:pt x="1115663" y="824598"/>
                  </a:lnTo>
                  <a:lnTo>
                    <a:pt x="1123851" y="882632"/>
                  </a:lnTo>
                  <a:lnTo>
                    <a:pt x="1130639" y="941853"/>
                  </a:lnTo>
                  <a:lnTo>
                    <a:pt x="1135987" y="1002180"/>
                  </a:lnTo>
                  <a:lnTo>
                    <a:pt x="1139857" y="1063531"/>
                  </a:lnTo>
                  <a:lnTo>
                    <a:pt x="1142207" y="1125822"/>
                  </a:lnTo>
                  <a:lnTo>
                    <a:pt x="1143000" y="1188974"/>
                  </a:lnTo>
                  <a:lnTo>
                    <a:pt x="1142207" y="1252125"/>
                  </a:lnTo>
                  <a:lnTo>
                    <a:pt x="1139857" y="1314416"/>
                  </a:lnTo>
                  <a:lnTo>
                    <a:pt x="1135987" y="1375767"/>
                  </a:lnTo>
                  <a:lnTo>
                    <a:pt x="1130639" y="1436094"/>
                  </a:lnTo>
                  <a:lnTo>
                    <a:pt x="1123851" y="1495315"/>
                  </a:lnTo>
                  <a:lnTo>
                    <a:pt x="1115663" y="1553349"/>
                  </a:lnTo>
                  <a:lnTo>
                    <a:pt x="1106114" y="1610113"/>
                  </a:lnTo>
                  <a:lnTo>
                    <a:pt x="1095244" y="1665525"/>
                  </a:lnTo>
                  <a:lnTo>
                    <a:pt x="1083092" y="1719503"/>
                  </a:lnTo>
                  <a:lnTo>
                    <a:pt x="1069699" y="1771964"/>
                  </a:lnTo>
                  <a:lnTo>
                    <a:pt x="1055103" y="1822827"/>
                  </a:lnTo>
                  <a:lnTo>
                    <a:pt x="1039343" y="1872010"/>
                  </a:lnTo>
                  <a:lnTo>
                    <a:pt x="1022461" y="1919430"/>
                  </a:lnTo>
                  <a:lnTo>
                    <a:pt x="1004494" y="1965005"/>
                  </a:lnTo>
                  <a:lnTo>
                    <a:pt x="985483" y="2008653"/>
                  </a:lnTo>
                  <a:lnTo>
                    <a:pt x="965466" y="2050293"/>
                  </a:lnTo>
                  <a:lnTo>
                    <a:pt x="944485" y="2089841"/>
                  </a:lnTo>
                  <a:lnTo>
                    <a:pt x="922577" y="2127216"/>
                  </a:lnTo>
                  <a:lnTo>
                    <a:pt x="899783" y="2162335"/>
                  </a:lnTo>
                  <a:lnTo>
                    <a:pt x="876142" y="2195117"/>
                  </a:lnTo>
                  <a:lnTo>
                    <a:pt x="851694" y="2225479"/>
                  </a:lnTo>
                  <a:lnTo>
                    <a:pt x="800533" y="2278615"/>
                  </a:lnTo>
                  <a:lnTo>
                    <a:pt x="746617" y="2321088"/>
                  </a:lnTo>
                  <a:lnTo>
                    <a:pt x="690262" y="2352238"/>
                  </a:lnTo>
                  <a:lnTo>
                    <a:pt x="631784" y="2371411"/>
                  </a:lnTo>
                  <a:lnTo>
                    <a:pt x="571500" y="2377948"/>
                  </a:lnTo>
                  <a:lnTo>
                    <a:pt x="541151" y="2376300"/>
                  </a:lnTo>
                  <a:lnTo>
                    <a:pt x="481730" y="2363363"/>
                  </a:lnTo>
                  <a:lnTo>
                    <a:pt x="424274" y="2338119"/>
                  </a:lnTo>
                  <a:lnTo>
                    <a:pt x="369099" y="2301226"/>
                  </a:lnTo>
                  <a:lnTo>
                    <a:pt x="316521" y="2253339"/>
                  </a:lnTo>
                  <a:lnTo>
                    <a:pt x="266857" y="2195117"/>
                  </a:lnTo>
                  <a:lnTo>
                    <a:pt x="243216" y="2162335"/>
                  </a:lnTo>
                  <a:lnTo>
                    <a:pt x="220422" y="2127216"/>
                  </a:lnTo>
                  <a:lnTo>
                    <a:pt x="198514" y="2089841"/>
                  </a:lnTo>
                  <a:lnTo>
                    <a:pt x="177533" y="2050293"/>
                  </a:lnTo>
                  <a:lnTo>
                    <a:pt x="157516" y="2008653"/>
                  </a:lnTo>
                  <a:lnTo>
                    <a:pt x="138505" y="1965005"/>
                  </a:lnTo>
                  <a:lnTo>
                    <a:pt x="120538" y="1919430"/>
                  </a:lnTo>
                  <a:lnTo>
                    <a:pt x="103656" y="1872010"/>
                  </a:lnTo>
                  <a:lnTo>
                    <a:pt x="87896" y="1822827"/>
                  </a:lnTo>
                  <a:lnTo>
                    <a:pt x="73300" y="1771964"/>
                  </a:lnTo>
                  <a:lnTo>
                    <a:pt x="59907" y="1719503"/>
                  </a:lnTo>
                  <a:lnTo>
                    <a:pt x="47755" y="1665525"/>
                  </a:lnTo>
                  <a:lnTo>
                    <a:pt x="36885" y="1610113"/>
                  </a:lnTo>
                  <a:lnTo>
                    <a:pt x="27336" y="1553349"/>
                  </a:lnTo>
                  <a:lnTo>
                    <a:pt x="19148" y="1495315"/>
                  </a:lnTo>
                  <a:lnTo>
                    <a:pt x="12360" y="1436094"/>
                  </a:lnTo>
                  <a:lnTo>
                    <a:pt x="7012" y="1375767"/>
                  </a:lnTo>
                  <a:lnTo>
                    <a:pt x="3142" y="1314416"/>
                  </a:lnTo>
                  <a:lnTo>
                    <a:pt x="792" y="1252125"/>
                  </a:lnTo>
                  <a:lnTo>
                    <a:pt x="0" y="118897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4826000" y="1320927"/>
              <a:ext cx="3268979" cy="756920"/>
            </a:xfrm>
            <a:custGeom>
              <a:avLst/>
              <a:gdLst/>
              <a:ahLst/>
              <a:cxnLst/>
              <a:rect l="l" t="t" r="r" b="b"/>
              <a:pathLst>
                <a:path w="3268979" h="756919">
                  <a:moveTo>
                    <a:pt x="127478" y="139429"/>
                  </a:moveTo>
                  <a:lnTo>
                    <a:pt x="81811" y="173870"/>
                  </a:lnTo>
                  <a:lnTo>
                    <a:pt x="145287" y="247396"/>
                  </a:lnTo>
                  <a:lnTo>
                    <a:pt x="216915" y="317373"/>
                  </a:lnTo>
                  <a:lnTo>
                    <a:pt x="292480" y="382270"/>
                  </a:lnTo>
                  <a:lnTo>
                    <a:pt x="371855" y="441833"/>
                  </a:lnTo>
                  <a:lnTo>
                    <a:pt x="454660" y="496188"/>
                  </a:lnTo>
                  <a:lnTo>
                    <a:pt x="540765" y="545338"/>
                  </a:lnTo>
                  <a:lnTo>
                    <a:pt x="629920" y="589407"/>
                  </a:lnTo>
                  <a:lnTo>
                    <a:pt x="722122" y="628269"/>
                  </a:lnTo>
                  <a:lnTo>
                    <a:pt x="816737" y="661924"/>
                  </a:lnTo>
                  <a:lnTo>
                    <a:pt x="913891" y="690499"/>
                  </a:lnTo>
                  <a:lnTo>
                    <a:pt x="1013333" y="713994"/>
                  </a:lnTo>
                  <a:lnTo>
                    <a:pt x="1114805" y="732282"/>
                  </a:lnTo>
                  <a:lnTo>
                    <a:pt x="1218184" y="745489"/>
                  </a:lnTo>
                  <a:lnTo>
                    <a:pt x="1323213" y="753618"/>
                  </a:lnTo>
                  <a:lnTo>
                    <a:pt x="1429639" y="756665"/>
                  </a:lnTo>
                  <a:lnTo>
                    <a:pt x="1537335" y="754761"/>
                  </a:lnTo>
                  <a:lnTo>
                    <a:pt x="1646047" y="747649"/>
                  </a:lnTo>
                  <a:lnTo>
                    <a:pt x="1755648" y="735584"/>
                  </a:lnTo>
                  <a:lnTo>
                    <a:pt x="1865883" y="718438"/>
                  </a:lnTo>
                  <a:lnTo>
                    <a:pt x="1960716" y="699515"/>
                  </a:lnTo>
                  <a:lnTo>
                    <a:pt x="1428496" y="699515"/>
                  </a:lnTo>
                  <a:lnTo>
                    <a:pt x="1324864" y="696468"/>
                  </a:lnTo>
                  <a:lnTo>
                    <a:pt x="1222628" y="688594"/>
                  </a:lnTo>
                  <a:lnTo>
                    <a:pt x="1122172" y="675513"/>
                  </a:lnTo>
                  <a:lnTo>
                    <a:pt x="1023492" y="657733"/>
                  </a:lnTo>
                  <a:lnTo>
                    <a:pt x="926973" y="635000"/>
                  </a:lnTo>
                  <a:lnTo>
                    <a:pt x="832865" y="607187"/>
                  </a:lnTo>
                  <a:lnTo>
                    <a:pt x="741172" y="574548"/>
                  </a:lnTo>
                  <a:lnTo>
                    <a:pt x="652145" y="536828"/>
                  </a:lnTo>
                  <a:lnTo>
                    <a:pt x="566038" y="494157"/>
                  </a:lnTo>
                  <a:lnTo>
                    <a:pt x="482980" y="446532"/>
                  </a:lnTo>
                  <a:lnTo>
                    <a:pt x="403351" y="394081"/>
                  </a:lnTo>
                  <a:lnTo>
                    <a:pt x="326898" y="336550"/>
                  </a:lnTo>
                  <a:lnTo>
                    <a:pt x="254253" y="274065"/>
                  </a:lnTo>
                  <a:lnTo>
                    <a:pt x="185292" y="206501"/>
                  </a:lnTo>
                  <a:lnTo>
                    <a:pt x="127478" y="139429"/>
                  </a:lnTo>
                  <a:close/>
                </a:path>
                <a:path w="3268979" h="756919">
                  <a:moveTo>
                    <a:pt x="3233166" y="0"/>
                  </a:moveTo>
                  <a:lnTo>
                    <a:pt x="3133090" y="80772"/>
                  </a:lnTo>
                  <a:lnTo>
                    <a:pt x="3031998" y="155956"/>
                  </a:lnTo>
                  <a:lnTo>
                    <a:pt x="2929254" y="226313"/>
                  </a:lnTo>
                  <a:lnTo>
                    <a:pt x="2825115" y="291846"/>
                  </a:lnTo>
                  <a:lnTo>
                    <a:pt x="2719704" y="352551"/>
                  </a:lnTo>
                  <a:lnTo>
                    <a:pt x="2613152" y="408305"/>
                  </a:lnTo>
                  <a:lnTo>
                    <a:pt x="2505964" y="459232"/>
                  </a:lnTo>
                  <a:lnTo>
                    <a:pt x="2397886" y="505460"/>
                  </a:lnTo>
                  <a:lnTo>
                    <a:pt x="2289302" y="546608"/>
                  </a:lnTo>
                  <a:lnTo>
                    <a:pt x="2180590" y="582930"/>
                  </a:lnTo>
                  <a:lnTo>
                    <a:pt x="2071751" y="614299"/>
                  </a:lnTo>
                  <a:lnTo>
                    <a:pt x="1963166" y="640842"/>
                  </a:lnTo>
                  <a:lnTo>
                    <a:pt x="1854707" y="662305"/>
                  </a:lnTo>
                  <a:lnTo>
                    <a:pt x="1746757" y="679069"/>
                  </a:lnTo>
                  <a:lnTo>
                    <a:pt x="1639824" y="690880"/>
                  </a:lnTo>
                  <a:lnTo>
                    <a:pt x="1533652" y="697611"/>
                  </a:lnTo>
                  <a:lnTo>
                    <a:pt x="1428496" y="699515"/>
                  </a:lnTo>
                  <a:lnTo>
                    <a:pt x="1960716" y="699515"/>
                  </a:lnTo>
                  <a:lnTo>
                    <a:pt x="2087626" y="669289"/>
                  </a:lnTo>
                  <a:lnTo>
                    <a:pt x="2198624" y="637032"/>
                  </a:lnTo>
                  <a:lnTo>
                    <a:pt x="2309622" y="600075"/>
                  </a:lnTo>
                  <a:lnTo>
                    <a:pt x="2420366" y="557911"/>
                  </a:lnTo>
                  <a:lnTo>
                    <a:pt x="2530348" y="510921"/>
                  </a:lnTo>
                  <a:lnTo>
                    <a:pt x="2639695" y="458977"/>
                  </a:lnTo>
                  <a:lnTo>
                    <a:pt x="2748279" y="402082"/>
                  </a:lnTo>
                  <a:lnTo>
                    <a:pt x="2855595" y="340233"/>
                  </a:lnTo>
                  <a:lnTo>
                    <a:pt x="2961640" y="273558"/>
                  </a:lnTo>
                  <a:lnTo>
                    <a:pt x="3066160" y="201802"/>
                  </a:lnTo>
                  <a:lnTo>
                    <a:pt x="3168904" y="125222"/>
                  </a:lnTo>
                  <a:lnTo>
                    <a:pt x="3268979" y="44450"/>
                  </a:lnTo>
                  <a:lnTo>
                    <a:pt x="3233166" y="0"/>
                  </a:lnTo>
                  <a:close/>
                </a:path>
                <a:path w="3268979" h="756919">
                  <a:moveTo>
                    <a:pt x="0" y="20827"/>
                  </a:moveTo>
                  <a:lnTo>
                    <a:pt x="34671" y="209423"/>
                  </a:lnTo>
                  <a:lnTo>
                    <a:pt x="81811" y="173870"/>
                  </a:lnTo>
                  <a:lnTo>
                    <a:pt x="64262" y="153543"/>
                  </a:lnTo>
                  <a:lnTo>
                    <a:pt x="107569" y="116332"/>
                  </a:lnTo>
                  <a:lnTo>
                    <a:pt x="158105" y="116332"/>
                  </a:lnTo>
                  <a:lnTo>
                    <a:pt x="171576" y="106172"/>
                  </a:lnTo>
                  <a:lnTo>
                    <a:pt x="0" y="20827"/>
                  </a:lnTo>
                  <a:close/>
                </a:path>
                <a:path w="3268979" h="756919">
                  <a:moveTo>
                    <a:pt x="107569" y="116332"/>
                  </a:moveTo>
                  <a:lnTo>
                    <a:pt x="64262" y="153543"/>
                  </a:lnTo>
                  <a:lnTo>
                    <a:pt x="81811" y="173870"/>
                  </a:lnTo>
                  <a:lnTo>
                    <a:pt x="127478" y="139429"/>
                  </a:lnTo>
                  <a:lnTo>
                    <a:pt x="107569" y="116332"/>
                  </a:lnTo>
                  <a:close/>
                </a:path>
                <a:path w="3268979" h="756919">
                  <a:moveTo>
                    <a:pt x="158105" y="116332"/>
                  </a:moveTo>
                  <a:lnTo>
                    <a:pt x="107569" y="116332"/>
                  </a:lnTo>
                  <a:lnTo>
                    <a:pt x="127478" y="139429"/>
                  </a:lnTo>
                  <a:lnTo>
                    <a:pt x="158105" y="116332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48818" y="493122"/>
            <a:ext cx="4771254" cy="502541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r>
              <a:rPr sz="3200" spc="-203" dirty="0">
                <a:solidFill>
                  <a:schemeClr val="accent2"/>
                </a:solidFill>
              </a:rPr>
              <a:t>One</a:t>
            </a:r>
            <a:r>
              <a:rPr lang="en-US" sz="3200" spc="-143" dirty="0">
                <a:solidFill>
                  <a:schemeClr val="accent2"/>
                </a:solidFill>
              </a:rPr>
              <a:t>-</a:t>
            </a:r>
            <a:r>
              <a:rPr sz="3200" spc="-244" dirty="0">
                <a:solidFill>
                  <a:schemeClr val="accent2"/>
                </a:solidFill>
              </a:rPr>
              <a:t>Way</a:t>
            </a:r>
            <a:r>
              <a:rPr sz="3200" spc="-153" dirty="0">
                <a:solidFill>
                  <a:schemeClr val="accent2"/>
                </a:solidFill>
              </a:rPr>
              <a:t> </a:t>
            </a:r>
            <a:r>
              <a:rPr sz="3200" spc="-120" dirty="0">
                <a:solidFill>
                  <a:schemeClr val="accent2"/>
                </a:solidFill>
              </a:rPr>
              <a:t>Functions</a:t>
            </a:r>
            <a:endParaRPr sz="3200" dirty="0">
              <a:solidFill>
                <a:schemeClr val="accent2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24726" y="1582912"/>
            <a:ext cx="102394" cy="241892"/>
          </a:xfrm>
          <a:prstGeom prst="rect">
            <a:avLst/>
          </a:prstGeom>
        </p:spPr>
        <p:txBody>
          <a:bodyPr vert="horz" wrap="square" lIns="0" tIns="10953" rIns="0" bIns="0" rtlCol="0">
            <a:spAutoFit/>
          </a:bodyPr>
          <a:lstStyle/>
          <a:p>
            <a:pPr marL="9525">
              <a:spcBef>
                <a:spcPts val="86"/>
              </a:spcBef>
            </a:pPr>
            <a:r>
              <a:rPr sz="1500" spc="-56" dirty="0">
                <a:latin typeface="Arial"/>
                <a:cs typeface="Arial"/>
              </a:rPr>
              <a:t>x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44467" y="1650396"/>
            <a:ext cx="2263140" cy="397193"/>
            <a:chOff x="4992623" y="1057528"/>
            <a:chExt cx="3017520" cy="529590"/>
          </a:xfrm>
        </p:grpSpPr>
        <p:sp>
          <p:nvSpPr>
            <p:cNvPr id="11" name="object 11"/>
            <p:cNvSpPr/>
            <p:nvPr/>
          </p:nvSpPr>
          <p:spPr>
            <a:xfrm>
              <a:off x="4992623" y="1057528"/>
              <a:ext cx="3017520" cy="171450"/>
            </a:xfrm>
            <a:custGeom>
              <a:avLst/>
              <a:gdLst/>
              <a:ahLst/>
              <a:cxnLst/>
              <a:rect l="l" t="t" r="r" b="b"/>
              <a:pathLst>
                <a:path w="3017520" h="171450">
                  <a:moveTo>
                    <a:pt x="2846070" y="0"/>
                  </a:moveTo>
                  <a:lnTo>
                    <a:pt x="2846070" y="171450"/>
                  </a:lnTo>
                  <a:lnTo>
                    <a:pt x="2960370" y="114300"/>
                  </a:lnTo>
                  <a:lnTo>
                    <a:pt x="2874645" y="114300"/>
                  </a:lnTo>
                  <a:lnTo>
                    <a:pt x="2874645" y="57150"/>
                  </a:lnTo>
                  <a:lnTo>
                    <a:pt x="2960370" y="57150"/>
                  </a:lnTo>
                  <a:lnTo>
                    <a:pt x="2846070" y="0"/>
                  </a:lnTo>
                  <a:close/>
                </a:path>
                <a:path w="3017520" h="171450">
                  <a:moveTo>
                    <a:pt x="2846070" y="57150"/>
                  </a:moveTo>
                  <a:lnTo>
                    <a:pt x="0" y="57150"/>
                  </a:lnTo>
                  <a:lnTo>
                    <a:pt x="0" y="114300"/>
                  </a:lnTo>
                  <a:lnTo>
                    <a:pt x="2846070" y="114300"/>
                  </a:lnTo>
                  <a:lnTo>
                    <a:pt x="2846070" y="57150"/>
                  </a:lnTo>
                  <a:close/>
                </a:path>
                <a:path w="3017520" h="171450">
                  <a:moveTo>
                    <a:pt x="2960370" y="57150"/>
                  </a:moveTo>
                  <a:lnTo>
                    <a:pt x="2874645" y="57150"/>
                  </a:lnTo>
                  <a:lnTo>
                    <a:pt x="2874645" y="114300"/>
                  </a:lnTo>
                  <a:lnTo>
                    <a:pt x="2960370" y="114300"/>
                  </a:lnTo>
                  <a:lnTo>
                    <a:pt x="3017520" y="85725"/>
                  </a:lnTo>
                  <a:lnTo>
                    <a:pt x="2960370" y="57150"/>
                  </a:lnTo>
                  <a:close/>
                </a:path>
              </a:pathLst>
            </a:custGeom>
            <a:solidFill>
              <a:srgbClr val="339933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052059" y="1507997"/>
              <a:ext cx="82550" cy="79375"/>
            </a:xfrm>
            <a:custGeom>
              <a:avLst/>
              <a:gdLst/>
              <a:ahLst/>
              <a:cxnLst/>
              <a:rect l="l" t="t" r="r" b="b"/>
              <a:pathLst>
                <a:path w="82550" h="79375">
                  <a:moveTo>
                    <a:pt x="32257" y="0"/>
                  </a:moveTo>
                  <a:lnTo>
                    <a:pt x="0" y="78866"/>
                  </a:lnTo>
                  <a:lnTo>
                    <a:pt x="82423" y="57403"/>
                  </a:lnTo>
                  <a:lnTo>
                    <a:pt x="322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048661" y="1570149"/>
            <a:ext cx="276225" cy="241892"/>
          </a:xfrm>
          <a:prstGeom prst="rect">
            <a:avLst/>
          </a:prstGeom>
        </p:spPr>
        <p:txBody>
          <a:bodyPr vert="horz" wrap="square" lIns="0" tIns="10953" rIns="0" bIns="0" rtlCol="0">
            <a:spAutoFit/>
          </a:bodyPr>
          <a:lstStyle/>
          <a:p>
            <a:pPr marL="9525">
              <a:spcBef>
                <a:spcPts val="86"/>
              </a:spcBef>
            </a:pPr>
            <a:r>
              <a:rPr sz="1500" spc="-30" dirty="0">
                <a:latin typeface="Arial"/>
                <a:cs typeface="Arial"/>
              </a:rPr>
              <a:t>f(x)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66686" y="1357360"/>
            <a:ext cx="1671638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165" dirty="0">
                <a:solidFill>
                  <a:srgbClr val="339933"/>
                </a:solidFill>
                <a:latin typeface="Arial"/>
                <a:cs typeface="Arial"/>
              </a:rPr>
              <a:t>Easy</a:t>
            </a:r>
            <a:r>
              <a:rPr sz="1350" spc="-71" dirty="0">
                <a:solidFill>
                  <a:srgbClr val="339933"/>
                </a:solidFill>
                <a:latin typeface="Arial"/>
                <a:cs typeface="Arial"/>
              </a:rPr>
              <a:t> </a:t>
            </a:r>
            <a:r>
              <a:rPr sz="1350" dirty="0">
                <a:solidFill>
                  <a:srgbClr val="339933"/>
                </a:solidFill>
                <a:latin typeface="Arial"/>
                <a:cs typeface="Arial"/>
              </a:rPr>
              <a:t>to</a:t>
            </a:r>
            <a:r>
              <a:rPr sz="1350" spc="-94" dirty="0">
                <a:solidFill>
                  <a:srgbClr val="339933"/>
                </a:solidFill>
                <a:latin typeface="Arial"/>
                <a:cs typeface="Arial"/>
              </a:rPr>
              <a:t> </a:t>
            </a:r>
            <a:r>
              <a:rPr sz="1350" spc="-23" dirty="0">
                <a:solidFill>
                  <a:srgbClr val="339933"/>
                </a:solidFill>
                <a:latin typeface="Arial"/>
                <a:cs typeface="Arial"/>
              </a:rPr>
              <a:t>compute</a:t>
            </a:r>
            <a:r>
              <a:rPr sz="1350" spc="146" dirty="0">
                <a:solidFill>
                  <a:srgbClr val="339933"/>
                </a:solidFill>
                <a:latin typeface="Arial"/>
                <a:cs typeface="Arial"/>
              </a:rPr>
              <a:t> </a:t>
            </a:r>
            <a:r>
              <a:rPr sz="1350" dirty="0">
                <a:solidFill>
                  <a:srgbClr val="339933"/>
                </a:solidFill>
                <a:latin typeface="Arial"/>
                <a:cs typeface="Arial"/>
              </a:rPr>
              <a:t>in</a:t>
            </a:r>
            <a:r>
              <a:rPr sz="1350" spc="-94" dirty="0">
                <a:solidFill>
                  <a:srgbClr val="339933"/>
                </a:solidFill>
                <a:latin typeface="Arial"/>
                <a:cs typeface="Arial"/>
              </a:rPr>
              <a:t> </a:t>
            </a:r>
            <a:r>
              <a:rPr sz="1350" spc="-236" dirty="0">
                <a:solidFill>
                  <a:srgbClr val="339933"/>
                </a:solidFill>
                <a:latin typeface="Arial"/>
                <a:cs typeface="Arial"/>
              </a:rPr>
              <a:t>PPT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44822" y="2387917"/>
            <a:ext cx="7503641" cy="407582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976086">
              <a:spcBef>
                <a:spcPts val="79"/>
              </a:spcBef>
            </a:pPr>
            <a:r>
              <a:rPr sz="1600" dirty="0">
                <a:solidFill>
                  <a:srgbClr val="FF3300"/>
                </a:solidFill>
                <a:latin typeface="Arial"/>
                <a:cs typeface="Arial"/>
              </a:rPr>
              <a:t>hard</a:t>
            </a:r>
            <a:r>
              <a:rPr sz="1600" spc="79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3300"/>
                </a:solidFill>
                <a:latin typeface="Arial"/>
                <a:cs typeface="Arial"/>
              </a:rPr>
              <a:t>to</a:t>
            </a:r>
            <a:r>
              <a:rPr sz="1600" spc="-94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600" spc="-23" dirty="0">
                <a:solidFill>
                  <a:srgbClr val="FF3300"/>
                </a:solidFill>
                <a:latin typeface="Arial"/>
                <a:cs typeface="Arial"/>
              </a:rPr>
              <a:t>invert</a:t>
            </a:r>
            <a:r>
              <a:rPr sz="1600" spc="-7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600" spc="-19" dirty="0">
                <a:solidFill>
                  <a:srgbClr val="FF3300"/>
                </a:solidFill>
                <a:latin typeface="Arial"/>
                <a:cs typeface="Arial"/>
              </a:rPr>
              <a:t>in</a:t>
            </a:r>
            <a:endParaRPr sz="1600" dirty="0">
              <a:latin typeface="Arial"/>
              <a:cs typeface="Arial"/>
            </a:endParaRPr>
          </a:p>
          <a:p>
            <a:pPr marL="2976086">
              <a:spcBef>
                <a:spcPts val="4"/>
              </a:spcBef>
            </a:pPr>
            <a:r>
              <a:rPr sz="1600" spc="-195" dirty="0">
                <a:solidFill>
                  <a:srgbClr val="FF3300"/>
                </a:solidFill>
                <a:latin typeface="Arial"/>
                <a:cs typeface="Arial"/>
              </a:rPr>
              <a:t>PPT</a:t>
            </a:r>
            <a:r>
              <a:rPr sz="1600" spc="-116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FF3300"/>
                </a:solidFill>
                <a:latin typeface="Arial"/>
                <a:cs typeface="Arial"/>
              </a:rPr>
              <a:t>on</a:t>
            </a:r>
            <a:r>
              <a:rPr sz="1600" spc="-7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600" spc="-8" dirty="0">
                <a:solidFill>
                  <a:srgbClr val="FF3300"/>
                </a:solidFill>
                <a:latin typeface="Arial"/>
                <a:cs typeface="Arial"/>
              </a:rPr>
              <a:t>average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 dirty="0">
              <a:latin typeface="Arial"/>
              <a:cs typeface="Arial"/>
            </a:endParaRPr>
          </a:p>
          <a:p>
            <a:pPr>
              <a:spcBef>
                <a:spcPts val="1339"/>
              </a:spcBef>
            </a:pPr>
            <a:endParaRPr sz="1600" dirty="0">
              <a:latin typeface="Arial"/>
              <a:cs typeface="Arial"/>
            </a:endParaRPr>
          </a:p>
          <a:p>
            <a:pPr marL="229553">
              <a:tabLst>
                <a:tab pos="1110615" algn="l"/>
                <a:tab pos="2035016" algn="l"/>
              </a:tabLst>
            </a:pPr>
            <a:r>
              <a:rPr sz="2000" dirty="0">
                <a:solidFill>
                  <a:srgbClr val="0441FF"/>
                </a:solidFill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:</a:t>
            </a:r>
            <a:r>
              <a:rPr sz="2000" spc="-56" dirty="0">
                <a:latin typeface="Arial"/>
                <a:cs typeface="Arial"/>
              </a:rPr>
              <a:t> </a:t>
            </a:r>
            <a:r>
              <a:rPr sz="2000" spc="-8" dirty="0">
                <a:latin typeface="Arial"/>
                <a:cs typeface="Arial"/>
              </a:rPr>
              <a:t>{0,1}*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266" dirty="0">
                <a:latin typeface="Apple SD Gothic Neo Light"/>
                <a:cs typeface="Apple SD Gothic Neo Light"/>
              </a:rPr>
              <a:t>⇒</a:t>
            </a:r>
            <a:r>
              <a:rPr sz="2000" spc="-49" dirty="0">
                <a:latin typeface="Apple SD Gothic Neo Light"/>
                <a:cs typeface="Apple SD Gothic Neo Light"/>
              </a:rPr>
              <a:t> </a:t>
            </a:r>
            <a:r>
              <a:rPr sz="2000" spc="-8" dirty="0">
                <a:latin typeface="Arial"/>
                <a:cs typeface="Arial"/>
              </a:rPr>
              <a:t>{0,1}*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83" dirty="0">
                <a:latin typeface="Arial"/>
                <a:cs typeface="Arial"/>
              </a:rPr>
              <a:t>is</a:t>
            </a:r>
            <a:r>
              <a:rPr sz="2000" spc="-109" dirty="0">
                <a:latin typeface="Arial"/>
                <a:cs typeface="Arial"/>
              </a:rPr>
              <a:t> </a:t>
            </a:r>
            <a:r>
              <a:rPr sz="2000" spc="-143" dirty="0">
                <a:latin typeface="Arial"/>
                <a:cs typeface="Arial"/>
              </a:rPr>
              <a:t>a</a:t>
            </a:r>
            <a:r>
              <a:rPr sz="2000" spc="-71" dirty="0">
                <a:latin typeface="Arial"/>
                <a:cs typeface="Arial"/>
              </a:rPr>
              <a:t> </a:t>
            </a:r>
            <a:r>
              <a:rPr sz="2000" spc="-60" dirty="0">
                <a:solidFill>
                  <a:srgbClr val="4471C4"/>
                </a:solidFill>
                <a:latin typeface="Arial"/>
                <a:cs typeface="Arial"/>
              </a:rPr>
              <a:t>one-</a:t>
            </a:r>
            <a:r>
              <a:rPr sz="2000" spc="-86" dirty="0">
                <a:solidFill>
                  <a:srgbClr val="4471C4"/>
                </a:solidFill>
                <a:latin typeface="Arial"/>
                <a:cs typeface="Arial"/>
              </a:rPr>
              <a:t>way</a:t>
            </a:r>
            <a:r>
              <a:rPr sz="2000" spc="-113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3" dirty="0">
                <a:solidFill>
                  <a:srgbClr val="4471C4"/>
                </a:solidFill>
                <a:latin typeface="Arial"/>
                <a:cs typeface="Arial"/>
              </a:rPr>
              <a:t>function(OWF)</a:t>
            </a:r>
            <a:r>
              <a:rPr sz="2000" spc="23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19" dirty="0">
                <a:latin typeface="Arial"/>
                <a:cs typeface="Arial"/>
              </a:rPr>
              <a:t>if:</a:t>
            </a:r>
            <a:endParaRPr sz="2000" dirty="0">
              <a:latin typeface="Arial"/>
              <a:cs typeface="Arial"/>
            </a:endParaRPr>
          </a:p>
          <a:p>
            <a:pPr marL="451961" indent="-222409">
              <a:spcBef>
                <a:spcPts val="593"/>
              </a:spcBef>
              <a:buClr>
                <a:srgbClr val="000000"/>
              </a:buClr>
              <a:buChar char="•"/>
              <a:tabLst>
                <a:tab pos="451961" algn="l"/>
              </a:tabLst>
            </a:pPr>
            <a:r>
              <a:rPr sz="2000" spc="-195" dirty="0">
                <a:solidFill>
                  <a:srgbClr val="0441FF"/>
                </a:solidFill>
                <a:latin typeface="Arial"/>
                <a:cs typeface="Arial"/>
              </a:rPr>
              <a:t>Easy</a:t>
            </a:r>
            <a:r>
              <a:rPr sz="2000" spc="-53" dirty="0">
                <a:solidFill>
                  <a:srgbClr val="0441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441FF"/>
                </a:solidFill>
                <a:latin typeface="Arial"/>
                <a:cs typeface="Arial"/>
              </a:rPr>
              <a:t>to</a:t>
            </a:r>
            <a:r>
              <a:rPr sz="2000" spc="-71" dirty="0">
                <a:solidFill>
                  <a:srgbClr val="0441FF"/>
                </a:solidFill>
                <a:latin typeface="Arial"/>
                <a:cs typeface="Arial"/>
              </a:rPr>
              <a:t> </a:t>
            </a:r>
            <a:r>
              <a:rPr sz="2000" spc="-83" dirty="0">
                <a:solidFill>
                  <a:srgbClr val="0441FF"/>
                </a:solidFill>
                <a:latin typeface="Arial"/>
                <a:cs typeface="Arial"/>
              </a:rPr>
              <a:t>Evaluate</a:t>
            </a:r>
            <a:r>
              <a:rPr sz="2000" spc="-83" dirty="0">
                <a:latin typeface="Arial"/>
                <a:cs typeface="Arial"/>
              </a:rPr>
              <a:t>:</a:t>
            </a:r>
            <a:r>
              <a:rPr sz="2000" spc="-79" dirty="0">
                <a:latin typeface="Arial"/>
                <a:cs typeface="Arial"/>
              </a:rPr>
              <a:t> </a:t>
            </a:r>
            <a:r>
              <a:rPr sz="2000" spc="-525" dirty="0">
                <a:latin typeface="Apple SD Gothic Neo Light"/>
                <a:cs typeface="Apple SD Gothic Neo Light"/>
              </a:rPr>
              <a:t>∃</a:t>
            </a:r>
            <a:r>
              <a:rPr sz="2000" spc="-45" dirty="0">
                <a:latin typeface="Apple SD Gothic Neo Light"/>
                <a:cs typeface="Apple SD Gothic Neo Light"/>
              </a:rPr>
              <a:t> </a:t>
            </a:r>
            <a:r>
              <a:rPr sz="2000" spc="-248" dirty="0">
                <a:latin typeface="Arial"/>
                <a:cs typeface="Arial"/>
              </a:rPr>
              <a:t>PPT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34" dirty="0">
                <a:latin typeface="Arial"/>
                <a:cs typeface="Arial"/>
              </a:rPr>
              <a:t>algorithm</a:t>
            </a:r>
            <a:r>
              <a:rPr sz="2000" spc="-71" dirty="0">
                <a:latin typeface="Arial"/>
                <a:cs typeface="Arial"/>
              </a:rPr>
              <a:t> </a:t>
            </a:r>
            <a:r>
              <a:rPr sz="2000" spc="-146" dirty="0">
                <a:latin typeface="Arial"/>
                <a:cs typeface="Arial"/>
              </a:rPr>
              <a:t>A</a:t>
            </a:r>
            <a:r>
              <a:rPr sz="2000" spc="-19" dirty="0">
                <a:latin typeface="Arial"/>
                <a:cs typeface="Arial"/>
              </a:rPr>
              <a:t> </a:t>
            </a:r>
            <a:r>
              <a:rPr sz="2000" spc="-49" dirty="0">
                <a:latin typeface="Arial"/>
                <a:cs typeface="Arial"/>
              </a:rPr>
              <a:t>s.t.</a:t>
            </a:r>
            <a:r>
              <a:rPr sz="2000" spc="-98" dirty="0">
                <a:latin typeface="Arial"/>
                <a:cs typeface="Arial"/>
              </a:rPr>
              <a:t> </a:t>
            </a:r>
            <a:r>
              <a:rPr sz="2000" spc="-79" dirty="0">
                <a:latin typeface="Arial"/>
                <a:cs typeface="Arial"/>
              </a:rPr>
              <a:t>A(x)=f(x)</a:t>
            </a:r>
            <a:r>
              <a:rPr sz="2000" spc="-64" dirty="0">
                <a:latin typeface="Arial"/>
                <a:cs typeface="Arial"/>
              </a:rPr>
              <a:t> </a:t>
            </a:r>
            <a:r>
              <a:rPr sz="2000" spc="-225" dirty="0">
                <a:latin typeface="Apple SD Gothic Neo Light"/>
                <a:cs typeface="Apple SD Gothic Neo Light"/>
              </a:rPr>
              <a:t>∀</a:t>
            </a:r>
            <a:r>
              <a:rPr sz="2000" spc="-38" dirty="0">
                <a:latin typeface="Apple SD Gothic Neo Light"/>
                <a:cs typeface="Apple SD Gothic Neo Light"/>
              </a:rPr>
              <a:t> </a:t>
            </a:r>
            <a:r>
              <a:rPr sz="2000" spc="-19" dirty="0">
                <a:latin typeface="Arial"/>
                <a:cs typeface="Arial"/>
              </a:rPr>
              <a:t>x.</a:t>
            </a:r>
            <a:endParaRPr sz="2000" dirty="0">
              <a:latin typeface="Arial"/>
              <a:cs typeface="Arial"/>
            </a:endParaRPr>
          </a:p>
          <a:p>
            <a:pPr marL="451961" marR="51435" indent="-222885">
              <a:lnSpc>
                <a:spcPct val="127800"/>
              </a:lnSpc>
              <a:buClr>
                <a:srgbClr val="000000"/>
              </a:buClr>
              <a:buChar char="•"/>
              <a:tabLst>
                <a:tab pos="915353" algn="l"/>
                <a:tab pos="2121694" algn="l"/>
              </a:tabLst>
            </a:pPr>
            <a:r>
              <a:rPr sz="2000" spc="-90" dirty="0">
                <a:solidFill>
                  <a:srgbClr val="0441FF"/>
                </a:solidFill>
                <a:latin typeface="Arial"/>
                <a:cs typeface="Arial"/>
              </a:rPr>
              <a:t>Hard</a:t>
            </a:r>
            <a:r>
              <a:rPr sz="2000" spc="-68" dirty="0">
                <a:solidFill>
                  <a:srgbClr val="0441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441FF"/>
                </a:solidFill>
                <a:latin typeface="Arial"/>
                <a:cs typeface="Arial"/>
              </a:rPr>
              <a:t>to</a:t>
            </a:r>
            <a:r>
              <a:rPr sz="2000" spc="-71" dirty="0">
                <a:solidFill>
                  <a:srgbClr val="0441FF"/>
                </a:solidFill>
                <a:latin typeface="Arial"/>
                <a:cs typeface="Arial"/>
              </a:rPr>
              <a:t> </a:t>
            </a:r>
            <a:r>
              <a:rPr sz="2000" spc="-23" dirty="0">
                <a:solidFill>
                  <a:srgbClr val="0441FF"/>
                </a:solidFill>
                <a:latin typeface="Arial"/>
                <a:cs typeface="Arial"/>
              </a:rPr>
              <a:t>Invert:</a:t>
            </a:r>
            <a:r>
              <a:rPr sz="2000" spc="-45" dirty="0">
                <a:solidFill>
                  <a:srgbClr val="0441FF"/>
                </a:solidFill>
                <a:latin typeface="Arial"/>
                <a:cs typeface="Arial"/>
              </a:rPr>
              <a:t> </a:t>
            </a:r>
            <a:r>
              <a:rPr sz="2000" spc="-263" dirty="0">
                <a:latin typeface="Apple SD Gothic Neo Light"/>
                <a:cs typeface="Apple SD Gothic Neo Light"/>
              </a:rPr>
              <a:t>∀</a:t>
            </a:r>
            <a:r>
              <a:rPr sz="2000" spc="-248" dirty="0">
                <a:latin typeface="Arial"/>
                <a:cs typeface="Arial"/>
              </a:rPr>
              <a:t>PPT</a:t>
            </a:r>
            <a:r>
              <a:rPr sz="2000" spc="-49" dirty="0">
                <a:latin typeface="Arial"/>
                <a:cs typeface="Arial"/>
              </a:rPr>
              <a:t> algorithms</a:t>
            </a:r>
            <a:r>
              <a:rPr sz="2000" spc="-94" dirty="0">
                <a:latin typeface="Arial"/>
                <a:cs typeface="Arial"/>
              </a:rPr>
              <a:t> </a:t>
            </a:r>
            <a:r>
              <a:rPr sz="2000" spc="-98" dirty="0">
                <a:latin typeface="Arial"/>
                <a:cs typeface="Arial"/>
              </a:rPr>
              <a:t>Inv,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25" dirty="0">
                <a:latin typeface="Apple SD Gothic Neo Light"/>
                <a:cs typeface="Apple SD Gothic Neo Light"/>
              </a:rPr>
              <a:t>∀</a:t>
            </a:r>
            <a:r>
              <a:rPr sz="2000" spc="-30" dirty="0">
                <a:latin typeface="Apple SD Gothic Neo Light"/>
                <a:cs typeface="Apple SD Gothic Neo Light"/>
              </a:rPr>
              <a:t> </a:t>
            </a:r>
            <a:r>
              <a:rPr sz="2000" spc="-53" dirty="0">
                <a:latin typeface="Arial"/>
                <a:cs typeface="Arial"/>
              </a:rPr>
              <a:t>n</a:t>
            </a:r>
            <a:r>
              <a:rPr sz="2000" spc="-68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sufficiently</a:t>
            </a:r>
            <a:r>
              <a:rPr sz="2000" spc="-94" dirty="0">
                <a:latin typeface="Arial"/>
                <a:cs typeface="Arial"/>
              </a:rPr>
              <a:t> </a:t>
            </a:r>
            <a:r>
              <a:rPr sz="2000" spc="-38" dirty="0">
                <a:latin typeface="Arial"/>
                <a:cs typeface="Arial"/>
              </a:rPr>
              <a:t>large, 	prob</a:t>
            </a:r>
            <a:r>
              <a:rPr sz="2000" spc="-83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spc="-64" dirty="0">
                <a:latin typeface="Arial"/>
                <a:cs typeface="Arial"/>
              </a:rPr>
              <a:t> </a:t>
            </a:r>
            <a:r>
              <a:rPr sz="2000" spc="-68" dirty="0">
                <a:latin typeface="Arial"/>
                <a:cs typeface="Arial"/>
              </a:rPr>
              <a:t>Inv(y)</a:t>
            </a:r>
            <a:r>
              <a:rPr sz="2000" spc="-64" dirty="0">
                <a:latin typeface="Arial"/>
                <a:cs typeface="Arial"/>
              </a:rPr>
              <a:t> </a:t>
            </a:r>
            <a:r>
              <a:rPr sz="2000" spc="-56" dirty="0">
                <a:latin typeface="Arial"/>
                <a:cs typeface="Arial"/>
              </a:rPr>
              <a:t>=x’</a:t>
            </a:r>
            <a:r>
              <a:rPr sz="2000" spc="-83" dirty="0">
                <a:latin typeface="Arial"/>
                <a:cs typeface="Arial"/>
              </a:rPr>
              <a:t> </a:t>
            </a:r>
            <a:r>
              <a:rPr sz="2000" spc="-49" dirty="0">
                <a:latin typeface="Arial"/>
                <a:cs typeface="Arial"/>
              </a:rPr>
              <a:t>s.t.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41" dirty="0">
                <a:latin typeface="Arial"/>
                <a:cs typeface="Arial"/>
              </a:rPr>
              <a:t>y=f(x’))</a:t>
            </a:r>
            <a:r>
              <a:rPr sz="2000" spc="-68" dirty="0">
                <a:latin typeface="Arial"/>
                <a:cs typeface="Arial"/>
              </a:rPr>
              <a:t> </a:t>
            </a:r>
            <a:r>
              <a:rPr sz="2000" spc="-150" dirty="0">
                <a:latin typeface="Arial"/>
                <a:cs typeface="Arial"/>
              </a:rPr>
              <a:t>&lt;</a:t>
            </a:r>
            <a:r>
              <a:rPr sz="2000" spc="-86" dirty="0">
                <a:latin typeface="Arial"/>
                <a:cs typeface="Arial"/>
              </a:rPr>
              <a:t> </a:t>
            </a:r>
            <a:r>
              <a:rPr sz="2000" spc="-8" dirty="0">
                <a:latin typeface="Arial"/>
                <a:cs typeface="Arial"/>
              </a:rPr>
              <a:t>neg(n)</a:t>
            </a:r>
            <a:endParaRPr sz="2000" dirty="0">
              <a:latin typeface="Arial"/>
              <a:cs typeface="Arial"/>
            </a:endParaRPr>
          </a:p>
          <a:p>
            <a:pPr marL="943928">
              <a:spcBef>
                <a:spcPts val="581"/>
              </a:spcBef>
            </a:pPr>
            <a:r>
              <a:rPr dirty="0">
                <a:latin typeface="Arial"/>
                <a:cs typeface="Arial"/>
              </a:rPr>
              <a:t>x</a:t>
            </a:r>
            <a:r>
              <a:rPr spc="221" dirty="0">
                <a:latin typeface="Arial"/>
                <a:cs typeface="Arial"/>
              </a:rPr>
              <a:t> </a:t>
            </a:r>
            <a:r>
              <a:rPr spc="-221" dirty="0">
                <a:latin typeface="Apple SD Gothic Neo Light"/>
                <a:cs typeface="Apple SD Gothic Neo Light"/>
              </a:rPr>
              <a:t>∈</a:t>
            </a:r>
            <a:r>
              <a:rPr spc="-68" dirty="0">
                <a:latin typeface="Apple SD Gothic Neo Light"/>
                <a:cs typeface="Apple SD Gothic Neo Light"/>
              </a:rPr>
              <a:t> </a:t>
            </a:r>
            <a:r>
              <a:rPr spc="-53" dirty="0">
                <a:latin typeface="Arial"/>
                <a:cs typeface="Arial"/>
              </a:rPr>
              <a:t>{0,1}</a:t>
            </a:r>
            <a:r>
              <a:rPr spc="-78" baseline="24691" dirty="0">
                <a:latin typeface="Arial"/>
                <a:cs typeface="Arial"/>
              </a:rPr>
              <a:t>n</a:t>
            </a:r>
            <a:r>
              <a:rPr spc="-53" dirty="0">
                <a:latin typeface="Arial"/>
                <a:cs typeface="Arial"/>
              </a:rPr>
              <a:t>,</a:t>
            </a:r>
            <a:r>
              <a:rPr spc="-94" dirty="0">
                <a:latin typeface="Arial"/>
                <a:cs typeface="Arial"/>
              </a:rPr>
              <a:t> </a:t>
            </a:r>
            <a:r>
              <a:rPr spc="-60" dirty="0">
                <a:latin typeface="Arial"/>
                <a:cs typeface="Arial"/>
              </a:rPr>
              <a:t>y=f(x),</a:t>
            </a:r>
            <a:r>
              <a:rPr spc="-94" dirty="0">
                <a:latin typeface="Arial"/>
                <a:cs typeface="Arial"/>
              </a:rPr>
              <a:t> </a:t>
            </a:r>
            <a:r>
              <a:rPr spc="-86" dirty="0">
                <a:latin typeface="Arial"/>
                <a:cs typeface="Arial"/>
              </a:rPr>
              <a:t>coins</a:t>
            </a:r>
            <a:r>
              <a:rPr spc="-38" dirty="0">
                <a:latin typeface="Arial"/>
                <a:cs typeface="Arial"/>
              </a:rPr>
              <a:t> </a:t>
            </a:r>
            <a:r>
              <a:rPr spc="-8" dirty="0">
                <a:latin typeface="Arial"/>
                <a:cs typeface="Arial"/>
              </a:rPr>
              <a:t>of</a:t>
            </a:r>
            <a:r>
              <a:rPr spc="-75" dirty="0">
                <a:latin typeface="Arial"/>
                <a:cs typeface="Arial"/>
              </a:rPr>
              <a:t> </a:t>
            </a:r>
            <a:r>
              <a:rPr spc="-19" dirty="0">
                <a:latin typeface="Arial"/>
                <a:cs typeface="Arial"/>
              </a:rPr>
              <a:t>Inv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551"/>
              </a:spcBef>
            </a:pPr>
            <a:endParaRPr dirty="0">
              <a:latin typeface="Arial"/>
              <a:cs typeface="Arial"/>
            </a:endParaRPr>
          </a:p>
          <a:p>
            <a:pPr marL="73343">
              <a:tabLst>
                <a:tab pos="2464594" algn="l"/>
                <a:tab pos="4286250" algn="l"/>
                <a:tab pos="4592479" algn="l"/>
              </a:tabLst>
            </a:pPr>
            <a:r>
              <a:rPr sz="2000" spc="-90" dirty="0">
                <a:solidFill>
                  <a:srgbClr val="4471C4"/>
                </a:solidFill>
                <a:latin typeface="Arial"/>
                <a:cs typeface="Arial"/>
              </a:rPr>
              <a:t>Length</a:t>
            </a:r>
            <a:r>
              <a:rPr sz="2000" spc="-64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6" dirty="0">
                <a:solidFill>
                  <a:srgbClr val="4471C4"/>
                </a:solidFill>
                <a:latin typeface="Arial"/>
                <a:cs typeface="Arial"/>
              </a:rPr>
              <a:t>preserving </a:t>
            </a:r>
            <a:r>
              <a:rPr sz="2000" spc="-15" dirty="0" err="1">
                <a:latin typeface="Arial"/>
                <a:cs typeface="Arial"/>
              </a:rPr>
              <a:t>OWF:</a:t>
            </a:r>
            <a:r>
              <a:rPr sz="3200" spc="-50" baseline="1182" dirty="0" err="1">
                <a:latin typeface="Arial"/>
                <a:cs typeface="Arial"/>
              </a:rPr>
              <a:t>functions</a:t>
            </a:r>
            <a:r>
              <a:rPr sz="3200" spc="-113" baseline="1182" dirty="0">
                <a:latin typeface="Arial"/>
                <a:cs typeface="Arial"/>
              </a:rPr>
              <a:t> </a:t>
            </a:r>
            <a:r>
              <a:rPr sz="3200" spc="-73" baseline="1182" dirty="0">
                <a:latin typeface="Arial"/>
                <a:cs typeface="Arial"/>
              </a:rPr>
              <a:t>s.t.</a:t>
            </a:r>
            <a:r>
              <a:rPr sz="3200" spc="-152" baseline="1182" dirty="0">
                <a:latin typeface="Arial"/>
                <a:cs typeface="Arial"/>
              </a:rPr>
              <a:t> </a:t>
            </a:r>
            <a:r>
              <a:rPr sz="3200" spc="67" baseline="1182" dirty="0">
                <a:latin typeface="STIX Two Math"/>
                <a:cs typeface="STIX Two Math"/>
              </a:rPr>
              <a:t>|f</a:t>
            </a:r>
            <a:r>
              <a:rPr sz="3200" spc="506" baseline="1182" dirty="0">
                <a:latin typeface="STIX Two Math"/>
                <a:cs typeface="STIX Two Math"/>
              </a:rPr>
              <a:t> </a:t>
            </a:r>
            <a:r>
              <a:rPr lang="en-US" sz="3200" spc="506" baseline="1182" dirty="0">
                <a:latin typeface="STIX Two Math"/>
                <a:cs typeface="STIX Two Math"/>
              </a:rPr>
              <a:t>(</a:t>
            </a:r>
            <a:r>
              <a:rPr sz="3200" spc="62" baseline="1182" dirty="0">
                <a:latin typeface="STIX Two Math"/>
                <a:cs typeface="STIX Two Math"/>
              </a:rPr>
              <a:t>x</a:t>
            </a:r>
            <a:r>
              <a:rPr lang="en-US" sz="3200" spc="62" baseline="1182" dirty="0">
                <a:latin typeface="STIX Two Math"/>
                <a:cs typeface="STIX Two Math"/>
              </a:rPr>
              <a:t>)</a:t>
            </a:r>
            <a:r>
              <a:rPr sz="3200" spc="62" baseline="1182" dirty="0">
                <a:latin typeface="STIX Two Math"/>
                <a:cs typeface="STIX Two Math"/>
              </a:rPr>
              <a:t>|</a:t>
            </a:r>
            <a:r>
              <a:rPr sz="3200" baseline="1182" dirty="0">
                <a:latin typeface="STIX Two Math"/>
                <a:cs typeface="STIX Two Math"/>
              </a:rPr>
              <a:t>	</a:t>
            </a:r>
            <a:r>
              <a:rPr sz="3200" spc="33" baseline="1182" dirty="0">
                <a:latin typeface="STIX Two Math"/>
                <a:cs typeface="STIX Two Math"/>
              </a:rPr>
              <a:t>=</a:t>
            </a:r>
            <a:r>
              <a:rPr lang="en-US" sz="3200" spc="33" baseline="1182" dirty="0">
                <a:latin typeface="STIX Two Math"/>
                <a:cs typeface="STIX Two Math"/>
              </a:rPr>
              <a:t>|</a:t>
            </a:r>
            <a:r>
              <a:rPr sz="3200" baseline="1182" dirty="0">
                <a:latin typeface="STIX Two Math"/>
                <a:cs typeface="STIX Two Math"/>
              </a:rPr>
              <a:t>x</a:t>
            </a:r>
            <a:r>
              <a:rPr sz="3200" spc="264" baseline="1182" dirty="0">
                <a:latin typeface="STIX Two Math"/>
                <a:cs typeface="STIX Two Math"/>
              </a:rPr>
              <a:t> </a:t>
            </a:r>
            <a:r>
              <a:rPr lang="en-US" sz="3200" spc="264" baseline="1182" dirty="0">
                <a:latin typeface="STIX Two Math"/>
                <a:cs typeface="STIX Two Math"/>
              </a:rPr>
              <a:t>|</a:t>
            </a:r>
            <a:r>
              <a:rPr sz="3200" spc="-56" baseline="1182" dirty="0">
                <a:latin typeface="STIX Two Math"/>
                <a:cs typeface="STIX Two Math"/>
              </a:rPr>
              <a:t>.</a:t>
            </a:r>
            <a:endParaRPr sz="3200" baseline="1182" dirty="0">
              <a:latin typeface="STIX Two Math"/>
              <a:cs typeface="STIX Two Math"/>
            </a:endParaRPr>
          </a:p>
          <a:p>
            <a:pPr marL="38100">
              <a:spcBef>
                <a:spcPts val="705"/>
              </a:spcBef>
            </a:pPr>
            <a:r>
              <a:rPr sz="2000" spc="-98" dirty="0">
                <a:latin typeface="Arial"/>
                <a:cs typeface="Arial"/>
              </a:rPr>
              <a:t>One-</a:t>
            </a:r>
            <a:r>
              <a:rPr sz="2000" spc="-86" dirty="0">
                <a:latin typeface="Arial"/>
                <a:cs typeface="Arial"/>
              </a:rPr>
              <a:t>way</a:t>
            </a:r>
            <a:r>
              <a:rPr sz="2000" spc="-53" dirty="0">
                <a:latin typeface="Arial"/>
                <a:cs typeface="Arial"/>
              </a:rPr>
              <a:t> </a:t>
            </a:r>
            <a:r>
              <a:rPr sz="2000" spc="-56" dirty="0">
                <a:solidFill>
                  <a:srgbClr val="4471C4"/>
                </a:solidFill>
                <a:latin typeface="Arial"/>
                <a:cs typeface="Arial"/>
              </a:rPr>
              <a:t>Permutations</a:t>
            </a:r>
            <a:r>
              <a:rPr sz="2000" spc="-56" dirty="0">
                <a:latin typeface="Arial"/>
                <a:cs typeface="Arial"/>
              </a:rPr>
              <a:t>:</a:t>
            </a:r>
            <a:r>
              <a:rPr sz="2000" spc="-64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One-</a:t>
            </a:r>
            <a:r>
              <a:rPr sz="2000" dirty="0">
                <a:latin typeface="Arial"/>
                <a:cs typeface="Arial"/>
              </a:rPr>
              <a:t>to-</a:t>
            </a:r>
            <a:r>
              <a:rPr sz="2000" spc="-71" dirty="0">
                <a:latin typeface="Arial"/>
                <a:cs typeface="Arial"/>
              </a:rPr>
              <a:t>one</a:t>
            </a:r>
            <a:r>
              <a:rPr sz="2000" spc="-45" dirty="0">
                <a:latin typeface="Arial"/>
                <a:cs typeface="Arial"/>
              </a:rPr>
              <a:t> length</a:t>
            </a:r>
            <a:r>
              <a:rPr sz="2000" spc="-41" dirty="0">
                <a:latin typeface="Arial"/>
                <a:cs typeface="Arial"/>
              </a:rPr>
              <a:t> </a:t>
            </a:r>
            <a:r>
              <a:rPr sz="2000" spc="-56" dirty="0">
                <a:latin typeface="Arial"/>
                <a:cs typeface="Arial"/>
              </a:rPr>
              <a:t>preserving</a:t>
            </a:r>
            <a:r>
              <a:rPr sz="2000" spc="-49" dirty="0">
                <a:latin typeface="Arial"/>
                <a:cs typeface="Arial"/>
              </a:rPr>
              <a:t> </a:t>
            </a:r>
            <a:r>
              <a:rPr sz="2000" spc="-19" dirty="0">
                <a:latin typeface="Arial"/>
                <a:cs typeface="Arial"/>
              </a:rPr>
              <a:t>OWF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CE139-FA88-D2F7-82BB-FD316DD1E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108967B0-CF3F-AD5B-C21C-628F83B534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192" y="584599"/>
            <a:ext cx="8160224" cy="931735"/>
          </a:xfrm>
          <a:prstGeom prst="rect">
            <a:avLst/>
          </a:prstGeom>
        </p:spPr>
        <p:txBody>
          <a:bodyPr vert="horz" wrap="square" lIns="0" tIns="252164" rIns="0" bIns="0" rtlCol="0" anchor="ctr">
            <a:spAutoFit/>
          </a:bodyPr>
          <a:lstStyle/>
          <a:p>
            <a:pPr marL="1430179">
              <a:spcBef>
                <a:spcPts val="101"/>
              </a:spcBef>
            </a:pPr>
            <a:r>
              <a:rPr spc="-206" dirty="0">
                <a:solidFill>
                  <a:schemeClr val="accent2"/>
                </a:solidFill>
              </a:rPr>
              <a:t>One-</a:t>
            </a:r>
            <a:r>
              <a:rPr spc="-214" dirty="0">
                <a:solidFill>
                  <a:schemeClr val="accent2"/>
                </a:solidFill>
              </a:rPr>
              <a:t>way</a:t>
            </a:r>
            <a:r>
              <a:rPr spc="-161" dirty="0">
                <a:solidFill>
                  <a:schemeClr val="accent2"/>
                </a:solidFill>
              </a:rPr>
              <a:t> </a:t>
            </a:r>
            <a:r>
              <a:rPr spc="-143" dirty="0">
                <a:solidFill>
                  <a:schemeClr val="accent2"/>
                </a:solidFill>
              </a:rPr>
              <a:t>Functions:</a:t>
            </a:r>
            <a:r>
              <a:rPr spc="-153" dirty="0">
                <a:solidFill>
                  <a:schemeClr val="accent2"/>
                </a:solidFill>
              </a:rPr>
              <a:t> </a:t>
            </a:r>
            <a:r>
              <a:rPr spc="-203" dirty="0">
                <a:solidFill>
                  <a:schemeClr val="accent2"/>
                </a:solidFill>
              </a:rPr>
              <a:t>Candidates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A812EB0-D11B-A055-F10F-33E467F6DB3E}"/>
              </a:ext>
            </a:extLst>
          </p:cNvPr>
          <p:cNvSpPr txBox="1"/>
          <p:nvPr/>
        </p:nvSpPr>
        <p:spPr>
          <a:xfrm>
            <a:off x="5571596" y="2210238"/>
            <a:ext cx="357868" cy="227948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400" spc="83" dirty="0">
                <a:latin typeface="STIX Two Math"/>
                <a:cs typeface="STIX Two Math"/>
              </a:rPr>
              <a:t>𝑖=1</a:t>
            </a:r>
            <a:endParaRPr sz="1400">
              <a:latin typeface="STIX Two Math"/>
              <a:cs typeface="STIX Two Math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DE9AAF4-3E86-A32D-01F8-594973626798}"/>
              </a:ext>
            </a:extLst>
          </p:cNvPr>
          <p:cNvSpPr txBox="1"/>
          <p:nvPr/>
        </p:nvSpPr>
        <p:spPr>
          <a:xfrm>
            <a:off x="1547664" y="2091509"/>
            <a:ext cx="7765712" cy="299762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38100">
              <a:spcBef>
                <a:spcPts val="98"/>
              </a:spcBef>
              <a:tabLst>
                <a:tab pos="4353401" algn="l"/>
                <a:tab pos="4884419" algn="l"/>
              </a:tabLst>
            </a:pPr>
            <a:r>
              <a:rPr dirty="0">
                <a:latin typeface="Courier New"/>
                <a:cs typeface="Courier New"/>
              </a:rPr>
              <a:t>f(</a:t>
            </a:r>
            <a:r>
              <a:rPr dirty="0">
                <a:latin typeface="STIX Two Math"/>
                <a:cs typeface="STIX Two Math"/>
              </a:rPr>
              <a:t>𝑎</a:t>
            </a:r>
            <a:r>
              <a:rPr sz="2000" baseline="-16339" dirty="0">
                <a:latin typeface="STIX Two Math"/>
                <a:cs typeface="STIX Two Math"/>
              </a:rPr>
              <a:t>1</a:t>
            </a:r>
            <a:r>
              <a:rPr dirty="0">
                <a:latin typeface="STIX Two Math"/>
                <a:cs typeface="STIX Two Math"/>
              </a:rPr>
              <a:t>,</a:t>
            </a:r>
            <a:r>
              <a:rPr spc="-98" dirty="0">
                <a:latin typeface="STIX Two Math"/>
                <a:cs typeface="STIX Two Math"/>
              </a:rPr>
              <a:t> </a:t>
            </a:r>
            <a:r>
              <a:rPr spc="-236" dirty="0">
                <a:latin typeface="STIX Two Math"/>
                <a:cs typeface="STIX Two Math"/>
              </a:rPr>
              <a:t>…</a:t>
            </a:r>
            <a:r>
              <a:rPr spc="-86" dirty="0">
                <a:latin typeface="STIX Two Math"/>
                <a:cs typeface="STIX Two Math"/>
              </a:rPr>
              <a:t> </a:t>
            </a:r>
            <a:r>
              <a:rPr spc="-75" dirty="0">
                <a:latin typeface="STIX Two Math"/>
                <a:cs typeface="STIX Two Math"/>
              </a:rPr>
              <a:t>,</a:t>
            </a:r>
            <a:r>
              <a:rPr spc="-94" dirty="0">
                <a:latin typeface="STIX Two Math"/>
                <a:cs typeface="STIX Two Math"/>
              </a:rPr>
              <a:t> </a:t>
            </a:r>
            <a:r>
              <a:rPr spc="86" dirty="0">
                <a:latin typeface="STIX Two Math"/>
                <a:cs typeface="STIX Two Math"/>
              </a:rPr>
              <a:t>𝑎</a:t>
            </a:r>
            <a:r>
              <a:rPr sz="2000" spc="129" baseline="-16339" dirty="0">
                <a:latin typeface="STIX Two Math"/>
                <a:cs typeface="STIX Two Math"/>
              </a:rPr>
              <a:t>𝑛</a:t>
            </a:r>
            <a:r>
              <a:rPr spc="86" dirty="0">
                <a:latin typeface="Courier New"/>
                <a:cs typeface="Courier New"/>
              </a:rPr>
              <a:t>,</a:t>
            </a:r>
            <a:r>
              <a:rPr spc="-623" dirty="0">
                <a:latin typeface="Courier New"/>
                <a:cs typeface="Courier New"/>
              </a:rPr>
              <a:t> </a:t>
            </a:r>
            <a:r>
              <a:rPr dirty="0">
                <a:latin typeface="STIX Two Math"/>
                <a:cs typeface="STIX Two Math"/>
              </a:rPr>
              <a:t>𝑥</a:t>
            </a:r>
            <a:r>
              <a:rPr sz="2000" baseline="-16339" dirty="0">
                <a:latin typeface="STIX Two Math"/>
                <a:cs typeface="STIX Two Math"/>
              </a:rPr>
              <a:t>1</a:t>
            </a:r>
            <a:r>
              <a:rPr dirty="0">
                <a:latin typeface="STIX Two Math"/>
                <a:cs typeface="STIX Two Math"/>
              </a:rPr>
              <a:t>,</a:t>
            </a:r>
            <a:r>
              <a:rPr spc="-98" dirty="0">
                <a:latin typeface="STIX Two Math"/>
                <a:cs typeface="STIX Two Math"/>
              </a:rPr>
              <a:t> </a:t>
            </a:r>
            <a:r>
              <a:rPr spc="-236" dirty="0">
                <a:latin typeface="STIX Two Math"/>
                <a:cs typeface="STIX Two Math"/>
              </a:rPr>
              <a:t>…</a:t>
            </a:r>
            <a:r>
              <a:rPr spc="-83" dirty="0">
                <a:latin typeface="STIX Two Math"/>
                <a:cs typeface="STIX Two Math"/>
              </a:rPr>
              <a:t> </a:t>
            </a:r>
            <a:r>
              <a:rPr spc="-75" dirty="0">
                <a:latin typeface="STIX Two Math"/>
                <a:cs typeface="STIX Two Math"/>
              </a:rPr>
              <a:t>,</a:t>
            </a:r>
            <a:r>
              <a:rPr spc="-98" dirty="0">
                <a:latin typeface="STIX Two Math"/>
                <a:cs typeface="STIX Two Math"/>
              </a:rPr>
              <a:t> </a:t>
            </a:r>
            <a:r>
              <a:rPr spc="56" dirty="0">
                <a:latin typeface="STIX Two Math"/>
                <a:cs typeface="STIX Two Math"/>
              </a:rPr>
              <a:t>𝑥</a:t>
            </a:r>
            <a:r>
              <a:rPr sz="2000" spc="84" baseline="-16339" dirty="0">
                <a:latin typeface="STIX Two Math"/>
                <a:cs typeface="STIX Two Math"/>
              </a:rPr>
              <a:t>𝑛</a:t>
            </a:r>
            <a:r>
              <a:rPr spc="56" dirty="0">
                <a:latin typeface="Courier New"/>
                <a:cs typeface="Courier New"/>
              </a:rPr>
              <a:t>)</a:t>
            </a:r>
            <a:r>
              <a:rPr spc="109" dirty="0">
                <a:latin typeface="Courier New"/>
                <a:cs typeface="Courier New"/>
              </a:rPr>
              <a:t> </a:t>
            </a:r>
            <a:r>
              <a:rPr dirty="0">
                <a:latin typeface="Courier New"/>
                <a:cs typeface="Courier New"/>
              </a:rPr>
              <a:t>=</a:t>
            </a:r>
            <a:r>
              <a:rPr spc="101" dirty="0">
                <a:latin typeface="Courier New"/>
                <a:cs typeface="Courier New"/>
              </a:rPr>
              <a:t> </a:t>
            </a:r>
            <a:r>
              <a:rPr dirty="0">
                <a:latin typeface="Courier New"/>
                <a:cs typeface="Courier New"/>
              </a:rPr>
              <a:t>(</a:t>
            </a:r>
            <a:r>
              <a:rPr dirty="0">
                <a:latin typeface="STIX Two Math"/>
                <a:cs typeface="STIX Two Math"/>
              </a:rPr>
              <a:t>𝑎</a:t>
            </a:r>
            <a:r>
              <a:rPr sz="2000" baseline="-16339" dirty="0">
                <a:latin typeface="STIX Two Math"/>
                <a:cs typeface="STIX Two Math"/>
              </a:rPr>
              <a:t>1</a:t>
            </a:r>
            <a:r>
              <a:rPr dirty="0">
                <a:latin typeface="STIX Two Math"/>
                <a:cs typeface="STIX Two Math"/>
              </a:rPr>
              <a:t>,</a:t>
            </a:r>
            <a:r>
              <a:rPr spc="-98" dirty="0">
                <a:latin typeface="STIX Two Math"/>
                <a:cs typeface="STIX Two Math"/>
              </a:rPr>
              <a:t> </a:t>
            </a:r>
            <a:r>
              <a:rPr spc="-236" dirty="0">
                <a:latin typeface="STIX Two Math"/>
                <a:cs typeface="STIX Two Math"/>
              </a:rPr>
              <a:t>…</a:t>
            </a:r>
            <a:r>
              <a:rPr spc="-86" dirty="0">
                <a:latin typeface="STIX Two Math"/>
                <a:cs typeface="STIX Two Math"/>
              </a:rPr>
              <a:t> </a:t>
            </a:r>
            <a:r>
              <a:rPr spc="-75" dirty="0">
                <a:latin typeface="STIX Two Math"/>
                <a:cs typeface="STIX Two Math"/>
              </a:rPr>
              <a:t>,</a:t>
            </a:r>
            <a:r>
              <a:rPr spc="-98" dirty="0">
                <a:latin typeface="STIX Two Math"/>
                <a:cs typeface="STIX Two Math"/>
              </a:rPr>
              <a:t> </a:t>
            </a:r>
            <a:r>
              <a:rPr spc="131" dirty="0">
                <a:latin typeface="STIX Two Math"/>
                <a:cs typeface="STIX Two Math"/>
              </a:rPr>
              <a:t>𝑎</a:t>
            </a:r>
            <a:r>
              <a:rPr sz="2000" spc="197" baseline="-16339" dirty="0">
                <a:latin typeface="STIX Two Math"/>
                <a:cs typeface="STIX Two Math"/>
              </a:rPr>
              <a:t>𝑛</a:t>
            </a:r>
            <a:r>
              <a:rPr spc="131" dirty="0">
                <a:latin typeface="Courier New"/>
                <a:cs typeface="Courier New"/>
              </a:rPr>
              <a:t>,</a:t>
            </a:r>
            <a:r>
              <a:rPr sz="2800" spc="197" baseline="2364" dirty="0">
                <a:latin typeface="STIX Two Math"/>
                <a:cs typeface="STIX Two Math"/>
              </a:rPr>
              <a:t>σ</a:t>
            </a:r>
            <a:r>
              <a:rPr sz="2000" spc="197" baseline="32679" dirty="0">
                <a:latin typeface="STIX Two Math"/>
                <a:cs typeface="STIX Two Math"/>
              </a:rPr>
              <a:t>𝑛</a:t>
            </a:r>
            <a:r>
              <a:rPr sz="2000" baseline="32679" dirty="0">
                <a:latin typeface="STIX Two Math"/>
                <a:cs typeface="STIX Two Math"/>
              </a:rPr>
              <a:t>	</a:t>
            </a:r>
            <a:r>
              <a:rPr spc="60" dirty="0">
                <a:latin typeface="STIX Two Math"/>
                <a:cs typeface="STIX Two Math"/>
              </a:rPr>
              <a:t>𝑥</a:t>
            </a:r>
            <a:r>
              <a:rPr sz="2000" spc="90" baseline="-16339" dirty="0">
                <a:latin typeface="STIX Two Math"/>
                <a:cs typeface="STIX Two Math"/>
              </a:rPr>
              <a:t>𝑖</a:t>
            </a:r>
            <a:r>
              <a:rPr spc="60" dirty="0">
                <a:latin typeface="STIX Two Math"/>
                <a:cs typeface="STIX Two Math"/>
              </a:rPr>
              <a:t>𝑎</a:t>
            </a:r>
            <a:r>
              <a:rPr sz="2000" spc="90" baseline="-16339" dirty="0">
                <a:latin typeface="STIX Two Math"/>
                <a:cs typeface="STIX Two Math"/>
              </a:rPr>
              <a:t>𝑖</a:t>
            </a:r>
            <a:r>
              <a:rPr sz="2000" baseline="-16339" dirty="0">
                <a:latin typeface="STIX Two Math"/>
                <a:cs typeface="STIX Two Math"/>
              </a:rPr>
              <a:t>	</a:t>
            </a:r>
            <a:r>
              <a:rPr spc="-19" dirty="0">
                <a:latin typeface="Courier New"/>
                <a:cs typeface="Courier New"/>
              </a:rPr>
              <a:t>mod</a:t>
            </a:r>
            <a:endParaRPr dirty="0">
              <a:latin typeface="Courier New"/>
              <a:cs typeface="Courier New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F9AF5B8-1328-7FE8-6AD5-07A8297AFD88}"/>
              </a:ext>
            </a:extLst>
          </p:cNvPr>
          <p:cNvSpPr txBox="1"/>
          <p:nvPr/>
        </p:nvSpPr>
        <p:spPr>
          <a:xfrm>
            <a:off x="6995059" y="2030861"/>
            <a:ext cx="783791" cy="299762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28575">
              <a:spcBef>
                <a:spcPts val="98"/>
              </a:spcBef>
            </a:pPr>
            <a:r>
              <a:rPr sz="2800" spc="134" baseline="-21276" dirty="0">
                <a:latin typeface="STIX Two Math"/>
                <a:cs typeface="STIX Two Math"/>
              </a:rPr>
              <a:t>2</a:t>
            </a:r>
            <a:r>
              <a:rPr sz="1400" spc="90" dirty="0">
                <a:latin typeface="STIX Two Math"/>
                <a:cs typeface="STIX Two Math"/>
              </a:rPr>
              <a:t>𝑛+1</a:t>
            </a:r>
            <a:r>
              <a:rPr sz="2800" spc="134" baseline="-21276" dirty="0">
                <a:latin typeface="Courier New"/>
                <a:cs typeface="Courier New"/>
              </a:rPr>
              <a:t>)</a:t>
            </a:r>
            <a:endParaRPr sz="2800" baseline="-21276" dirty="0">
              <a:latin typeface="Courier New"/>
              <a:cs typeface="Courier New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E6A81C8-3A58-04D8-346A-E1DA9C0907BA}"/>
              </a:ext>
            </a:extLst>
          </p:cNvPr>
          <p:cNvSpPr txBox="1"/>
          <p:nvPr/>
        </p:nvSpPr>
        <p:spPr>
          <a:xfrm>
            <a:off x="1568428" y="1843907"/>
            <a:ext cx="1819395" cy="289021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b="1" dirty="0">
                <a:solidFill>
                  <a:schemeClr val="accent2"/>
                </a:solidFill>
                <a:latin typeface="Courier New"/>
                <a:cs typeface="Courier New"/>
              </a:rPr>
              <a:t>Subset</a:t>
            </a:r>
            <a:r>
              <a:rPr b="1" spc="124" dirty="0">
                <a:solidFill>
                  <a:schemeClr val="accent2"/>
                </a:solidFill>
                <a:latin typeface="Courier New"/>
                <a:cs typeface="Courier New"/>
              </a:rPr>
              <a:t> </a:t>
            </a:r>
            <a:r>
              <a:rPr b="1" spc="-15" dirty="0">
                <a:solidFill>
                  <a:schemeClr val="accent2"/>
                </a:solidFill>
                <a:latin typeface="Courier New"/>
                <a:cs typeface="Courier New"/>
              </a:rPr>
              <a:t>sum:</a:t>
            </a:r>
            <a:endParaRPr dirty="0">
              <a:solidFill>
                <a:schemeClr val="accent2"/>
              </a:solidFill>
              <a:latin typeface="Courier New"/>
              <a:cs typeface="Courier New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294E2F4-AC5A-C824-CF95-885C9538C26E}"/>
              </a:ext>
            </a:extLst>
          </p:cNvPr>
          <p:cNvSpPr txBox="1"/>
          <p:nvPr/>
        </p:nvSpPr>
        <p:spPr>
          <a:xfrm>
            <a:off x="1549379" y="2563044"/>
            <a:ext cx="6334989" cy="289021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28575">
              <a:spcBef>
                <a:spcPts val="94"/>
              </a:spcBef>
            </a:pPr>
            <a:r>
              <a:rPr spc="-45" dirty="0">
                <a:latin typeface="Arial"/>
                <a:cs typeface="Arial"/>
              </a:rPr>
              <a:t>where</a:t>
            </a:r>
            <a:r>
              <a:rPr spc="-34" dirty="0">
                <a:latin typeface="Arial"/>
                <a:cs typeface="Arial"/>
              </a:rPr>
              <a:t> </a:t>
            </a:r>
            <a:r>
              <a:rPr spc="60" dirty="0">
                <a:latin typeface="STIX Two Math"/>
                <a:cs typeface="STIX Two Math"/>
              </a:rPr>
              <a:t>𝑎</a:t>
            </a:r>
            <a:r>
              <a:rPr sz="2000" spc="90" baseline="-16339" dirty="0">
                <a:latin typeface="STIX Two Math"/>
                <a:cs typeface="STIX Two Math"/>
              </a:rPr>
              <a:t>𝑖</a:t>
            </a:r>
            <a:r>
              <a:rPr sz="2000" spc="394" baseline="-16339" dirty="0">
                <a:latin typeface="STIX Two Math"/>
                <a:cs typeface="STIX Two Math"/>
              </a:rPr>
              <a:t> </a:t>
            </a:r>
            <a:r>
              <a:rPr spc="-56" dirty="0">
                <a:latin typeface="Arial"/>
                <a:cs typeface="Arial"/>
              </a:rPr>
              <a:t>random</a:t>
            </a:r>
            <a:r>
              <a:rPr spc="-49" dirty="0">
                <a:latin typeface="Arial"/>
                <a:cs typeface="Arial"/>
              </a:rPr>
              <a:t> </a:t>
            </a:r>
            <a:r>
              <a:rPr spc="-56" dirty="0">
                <a:latin typeface="Arial"/>
                <a:cs typeface="Arial"/>
              </a:rPr>
              <a:t>n-</a:t>
            </a:r>
            <a:r>
              <a:rPr dirty="0">
                <a:latin typeface="Arial"/>
                <a:cs typeface="Arial"/>
              </a:rPr>
              <a:t>bit</a:t>
            </a:r>
            <a:r>
              <a:rPr spc="-30" dirty="0">
                <a:latin typeface="Arial"/>
                <a:cs typeface="Arial"/>
              </a:rPr>
              <a:t> </a:t>
            </a:r>
            <a:r>
              <a:rPr spc="-38" dirty="0">
                <a:latin typeface="Arial"/>
                <a:cs typeface="Arial"/>
              </a:rPr>
              <a:t>n</a:t>
            </a:r>
            <a:r>
              <a:rPr spc="-915" dirty="0">
                <a:latin typeface="Arial"/>
                <a:cs typeface="Arial"/>
              </a:rPr>
              <a:t>u</a:t>
            </a:r>
            <a:r>
              <a:rPr spc="-23" baseline="-35842" dirty="0">
                <a:latin typeface="Courier New"/>
                <a:cs typeface="Courier New"/>
              </a:rPr>
              <a:t>2</a:t>
            </a:r>
            <a:r>
              <a:rPr spc="-770" baseline="-35842" dirty="0">
                <a:latin typeface="Courier New"/>
                <a:cs typeface="Courier New"/>
              </a:rPr>
              <a:t> </a:t>
            </a:r>
            <a:r>
              <a:rPr spc="-71" dirty="0">
                <a:latin typeface="Arial"/>
                <a:cs typeface="Arial"/>
              </a:rPr>
              <a:t>mbers,</a:t>
            </a:r>
            <a:r>
              <a:rPr spc="-98" dirty="0">
                <a:latin typeface="Arial"/>
                <a:cs typeface="Arial"/>
              </a:rPr>
              <a:t> </a:t>
            </a:r>
            <a:r>
              <a:rPr spc="-71" dirty="0">
                <a:latin typeface="Arial"/>
                <a:cs typeface="Arial"/>
              </a:rPr>
              <a:t>and</a:t>
            </a:r>
            <a:r>
              <a:rPr spc="-56" dirty="0">
                <a:latin typeface="Arial"/>
                <a:cs typeface="Arial"/>
              </a:rPr>
              <a:t> </a:t>
            </a:r>
            <a:r>
              <a:rPr dirty="0">
                <a:latin typeface="STIX Two Math"/>
                <a:cs typeface="STIX Two Math"/>
              </a:rPr>
              <a:t>𝑥</a:t>
            </a:r>
            <a:r>
              <a:rPr sz="2000" baseline="-16339" dirty="0">
                <a:latin typeface="STIX Two Math"/>
                <a:cs typeface="STIX Two Math"/>
              </a:rPr>
              <a:t>𝑖</a:t>
            </a:r>
            <a:r>
              <a:rPr sz="2000" spc="394" baseline="-16339" dirty="0">
                <a:latin typeface="STIX Two Math"/>
                <a:cs typeface="STIX Two Math"/>
              </a:rPr>
              <a:t> </a:t>
            </a:r>
            <a:r>
              <a:rPr spc="-83" dirty="0">
                <a:latin typeface="Arial"/>
                <a:cs typeface="Arial"/>
              </a:rPr>
              <a:t>are</a:t>
            </a:r>
            <a:r>
              <a:rPr spc="-49" dirty="0">
                <a:latin typeface="Arial"/>
                <a:cs typeface="Arial"/>
              </a:rPr>
              <a:t> </a:t>
            </a:r>
            <a:r>
              <a:rPr spc="-56" dirty="0">
                <a:latin typeface="Arial"/>
                <a:cs typeface="Arial"/>
              </a:rPr>
              <a:t>random </a:t>
            </a:r>
            <a:r>
              <a:rPr spc="-15" dirty="0">
                <a:latin typeface="Arial"/>
                <a:cs typeface="Arial"/>
              </a:rPr>
              <a:t>bits.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CDEEB73-9166-991F-D85B-0C8B1579B165}"/>
              </a:ext>
            </a:extLst>
          </p:cNvPr>
          <p:cNvSpPr txBox="1"/>
          <p:nvPr/>
        </p:nvSpPr>
        <p:spPr>
          <a:xfrm>
            <a:off x="1534881" y="3287342"/>
            <a:ext cx="3263741" cy="283315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28575">
              <a:spcBef>
                <a:spcPts val="94"/>
              </a:spcBef>
              <a:tabLst>
                <a:tab pos="1123950" algn="l"/>
                <a:tab pos="2540794" algn="l"/>
              </a:tabLst>
            </a:pPr>
            <a:r>
              <a:rPr sz="1763" b="1" spc="-8" dirty="0">
                <a:solidFill>
                  <a:schemeClr val="accent2"/>
                </a:solidFill>
                <a:latin typeface="Courier New"/>
                <a:cs typeface="Courier New"/>
              </a:rPr>
              <a:t>Rabin:</a:t>
            </a:r>
            <a:r>
              <a:rPr sz="1763" b="1" dirty="0">
                <a:solidFill>
                  <a:schemeClr val="accent2"/>
                </a:solidFill>
                <a:latin typeface="Courier New"/>
                <a:cs typeface="Courier New"/>
              </a:rPr>
              <a:t>	</a:t>
            </a:r>
            <a:r>
              <a:rPr sz="1763" dirty="0">
                <a:latin typeface="Courier New"/>
                <a:cs typeface="Courier New"/>
              </a:rPr>
              <a:t>f</a:t>
            </a:r>
            <a:r>
              <a:rPr sz="1744" baseline="-17921" dirty="0">
                <a:latin typeface="Courier New"/>
                <a:cs typeface="Courier New"/>
              </a:rPr>
              <a:t>N</a:t>
            </a:r>
            <a:r>
              <a:rPr sz="1763" dirty="0">
                <a:latin typeface="Courier New"/>
                <a:cs typeface="Courier New"/>
              </a:rPr>
              <a:t>(x)</a:t>
            </a:r>
            <a:r>
              <a:rPr sz="1763" spc="71" dirty="0">
                <a:latin typeface="Courier New"/>
                <a:cs typeface="Courier New"/>
              </a:rPr>
              <a:t> </a:t>
            </a:r>
            <a:r>
              <a:rPr sz="1763" dirty="0">
                <a:latin typeface="Courier New"/>
                <a:cs typeface="Courier New"/>
              </a:rPr>
              <a:t>=</a:t>
            </a:r>
            <a:r>
              <a:rPr sz="1763" spc="79" dirty="0">
                <a:latin typeface="Courier New"/>
                <a:cs typeface="Courier New"/>
              </a:rPr>
              <a:t> </a:t>
            </a:r>
            <a:r>
              <a:rPr sz="1763" spc="-38" dirty="0">
                <a:latin typeface="Courier New"/>
                <a:cs typeface="Courier New"/>
              </a:rPr>
              <a:t>x</a:t>
            </a:r>
            <a:r>
              <a:rPr lang="en-US" sz="1763" spc="-38" baseline="30000" dirty="0">
                <a:latin typeface="Courier New"/>
                <a:cs typeface="Courier New"/>
              </a:rPr>
              <a:t>2</a:t>
            </a:r>
            <a:r>
              <a:rPr sz="1763" dirty="0">
                <a:latin typeface="Courier New"/>
                <a:cs typeface="Courier New"/>
              </a:rPr>
              <a:t>	mod</a:t>
            </a:r>
            <a:r>
              <a:rPr sz="1763" spc="75" dirty="0">
                <a:latin typeface="Courier New"/>
                <a:cs typeface="Courier New"/>
              </a:rPr>
              <a:t> </a:t>
            </a:r>
            <a:r>
              <a:rPr sz="1763" spc="-38" dirty="0">
                <a:latin typeface="Courier New"/>
                <a:cs typeface="Courier New"/>
              </a:rPr>
              <a:t>N</a:t>
            </a:r>
            <a:endParaRPr sz="1763" dirty="0">
              <a:latin typeface="Courier New"/>
              <a:cs typeface="Courier New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object 9">
                <a:extLst>
                  <a:ext uri="{FF2B5EF4-FFF2-40B4-BE49-F238E27FC236}">
                    <a16:creationId xmlns:a16="http://schemas.microsoft.com/office/drawing/2014/main" id="{C01B01C3-B8D8-B5BE-D2D2-5FFDAA65477B}"/>
                  </a:ext>
                </a:extLst>
              </p:cNvPr>
              <p:cNvSpPr txBox="1"/>
              <p:nvPr/>
            </p:nvSpPr>
            <p:spPr>
              <a:xfrm>
                <a:off x="1450479" y="3570657"/>
                <a:ext cx="7225977" cy="2987485"/>
              </a:xfrm>
              <a:prstGeom prst="rect">
                <a:avLst/>
              </a:prstGeom>
            </p:spPr>
            <p:txBody>
              <a:bodyPr vert="horz" wrap="square" lIns="0" tIns="5715" rIns="0" bIns="0" rtlCol="0">
                <a:spAutoFit/>
              </a:bodyPr>
              <a:lstStyle/>
              <a:p>
                <a:pPr marL="118110" marR="2293620">
                  <a:lnSpc>
                    <a:spcPct val="102299"/>
                  </a:lnSpc>
                  <a:spcBef>
                    <a:spcPts val="45"/>
                  </a:spcBef>
                </a:pPr>
                <a:r>
                  <a:rPr sz="1763" dirty="0">
                    <a:latin typeface="Courier New"/>
                    <a:cs typeface="Courier New"/>
                  </a:rPr>
                  <a:t>Is</a:t>
                </a:r>
                <a:r>
                  <a:rPr sz="1763" spc="94" dirty="0">
                    <a:latin typeface="Courier New"/>
                    <a:cs typeface="Courier New"/>
                  </a:rPr>
                  <a:t> </a:t>
                </a:r>
                <a:r>
                  <a:rPr sz="1763" dirty="0">
                    <a:latin typeface="Courier New"/>
                    <a:cs typeface="Courier New"/>
                  </a:rPr>
                  <a:t>as</a:t>
                </a:r>
                <a:r>
                  <a:rPr sz="1763" spc="94" dirty="0">
                    <a:latin typeface="Courier New"/>
                    <a:cs typeface="Courier New"/>
                  </a:rPr>
                  <a:t> </a:t>
                </a:r>
                <a:r>
                  <a:rPr sz="1763" dirty="0">
                    <a:latin typeface="Courier New"/>
                    <a:cs typeface="Courier New"/>
                  </a:rPr>
                  <a:t>hard</a:t>
                </a:r>
                <a:r>
                  <a:rPr sz="1763" spc="90" dirty="0">
                    <a:latin typeface="Courier New"/>
                    <a:cs typeface="Courier New"/>
                  </a:rPr>
                  <a:t> </a:t>
                </a:r>
                <a:r>
                  <a:rPr sz="1763" dirty="0">
                    <a:latin typeface="Courier New"/>
                    <a:cs typeface="Courier New"/>
                  </a:rPr>
                  <a:t>to</a:t>
                </a:r>
                <a:r>
                  <a:rPr sz="1763" spc="38" dirty="0">
                    <a:latin typeface="Courier New"/>
                    <a:cs typeface="Courier New"/>
                  </a:rPr>
                  <a:t> </a:t>
                </a:r>
                <a:r>
                  <a:rPr sz="1763" dirty="0">
                    <a:latin typeface="Courier New"/>
                    <a:cs typeface="Courier New"/>
                  </a:rPr>
                  <a:t>invert</a:t>
                </a:r>
                <a:r>
                  <a:rPr sz="1763" spc="94" dirty="0">
                    <a:latin typeface="Courier New"/>
                    <a:cs typeface="Courier New"/>
                  </a:rPr>
                  <a:t> </a:t>
                </a:r>
                <a:r>
                  <a:rPr sz="1763" spc="-19" dirty="0">
                    <a:latin typeface="Courier New"/>
                    <a:cs typeface="Courier New"/>
                  </a:rPr>
                  <a:t>as </a:t>
                </a:r>
                <a:r>
                  <a:rPr sz="1763" dirty="0">
                    <a:latin typeface="Courier New"/>
                    <a:cs typeface="Courier New"/>
                  </a:rPr>
                  <a:t>factoring</a:t>
                </a:r>
                <a:r>
                  <a:rPr sz="1763" spc="217" dirty="0">
                    <a:latin typeface="Courier New"/>
                    <a:cs typeface="Courier New"/>
                  </a:rPr>
                  <a:t> </a:t>
                </a:r>
                <a:r>
                  <a:rPr sz="1763" spc="-38" dirty="0">
                    <a:latin typeface="Courier New"/>
                    <a:cs typeface="Courier New"/>
                  </a:rPr>
                  <a:t>N</a:t>
                </a:r>
                <a:endParaRPr sz="1763" dirty="0">
                  <a:latin typeface="Courier New"/>
                  <a:cs typeface="Courier New"/>
                </a:endParaRPr>
              </a:p>
              <a:p>
                <a:pPr marL="118110">
                  <a:spcBef>
                    <a:spcPts val="4"/>
                  </a:spcBef>
                  <a:tabLst>
                    <a:tab pos="1351121" algn="l"/>
                    <a:tab pos="2767489" algn="l"/>
                  </a:tabLst>
                </a:pPr>
                <a:endParaRPr lang="en-US" sz="1763" b="1" spc="-15" dirty="0">
                  <a:latin typeface="Courier New"/>
                  <a:cs typeface="Courier New"/>
                </a:endParaRPr>
              </a:p>
              <a:p>
                <a:pPr marL="118110">
                  <a:spcBef>
                    <a:spcPts val="4"/>
                  </a:spcBef>
                  <a:tabLst>
                    <a:tab pos="1351121" algn="l"/>
                    <a:tab pos="2767489" algn="l"/>
                  </a:tabLst>
                </a:pPr>
                <a:r>
                  <a:rPr sz="1763" b="1" spc="-15" dirty="0">
                    <a:solidFill>
                      <a:schemeClr val="accent2"/>
                    </a:solidFill>
                    <a:latin typeface="Courier New"/>
                    <a:cs typeface="Courier New"/>
                  </a:rPr>
                  <a:t>RSA</a:t>
                </a:r>
                <a:r>
                  <a:rPr sz="1763" b="1" spc="-15" dirty="0">
                    <a:latin typeface="Courier New"/>
                    <a:cs typeface="Courier New"/>
                  </a:rPr>
                  <a:t>.</a:t>
                </a:r>
                <a:r>
                  <a:rPr lang="en-US" sz="1763" b="1" spc="-15" dirty="0">
                    <a:latin typeface="Courier New"/>
                    <a:cs typeface="Courier New"/>
                  </a:rPr>
                  <a:t> </a:t>
                </a:r>
                <a:r>
                  <a:rPr sz="1763" dirty="0" err="1">
                    <a:latin typeface="Courier New"/>
                    <a:cs typeface="Courier New"/>
                  </a:rPr>
                  <a:t>f</a:t>
                </a:r>
                <a:r>
                  <a:rPr sz="1744" baseline="-17921" dirty="0" err="1">
                    <a:latin typeface="Courier New"/>
                    <a:cs typeface="Courier New"/>
                  </a:rPr>
                  <a:t>N</a:t>
                </a:r>
                <a:r>
                  <a:rPr sz="1763" dirty="0">
                    <a:latin typeface="Courier New"/>
                    <a:cs typeface="Courier New"/>
                  </a:rPr>
                  <a:t>(x)</a:t>
                </a:r>
                <a:r>
                  <a:rPr sz="1763" spc="68" dirty="0">
                    <a:latin typeface="Courier New"/>
                    <a:cs typeface="Courier New"/>
                  </a:rPr>
                  <a:t> </a:t>
                </a:r>
                <a:r>
                  <a:rPr sz="1763" dirty="0">
                    <a:latin typeface="Courier New"/>
                    <a:cs typeface="Courier New"/>
                  </a:rPr>
                  <a:t>=</a:t>
                </a:r>
                <a:r>
                  <a:rPr sz="1763" spc="71" dirty="0">
                    <a:latin typeface="Courier New"/>
                    <a:cs typeface="Courier New"/>
                  </a:rPr>
                  <a:t> </a:t>
                </a:r>
                <a:r>
                  <a:rPr sz="1763" spc="-19" dirty="0" err="1">
                    <a:latin typeface="Courier New"/>
                    <a:cs typeface="Courier New"/>
                  </a:rPr>
                  <a:t>x</a:t>
                </a:r>
                <a:r>
                  <a:rPr sz="1744" spc="-28" baseline="25089" dirty="0" err="1">
                    <a:latin typeface="Courier New"/>
                    <a:cs typeface="Courier New"/>
                  </a:rPr>
                  <a:t>e</a:t>
                </a:r>
                <a:r>
                  <a:rPr lang="en-US" sz="1744" spc="-28" baseline="25089" dirty="0">
                    <a:latin typeface="Courier New"/>
                    <a:cs typeface="Courier New"/>
                  </a:rPr>
                  <a:t> </a:t>
                </a:r>
                <a:r>
                  <a:rPr sz="1763" dirty="0">
                    <a:latin typeface="Courier New"/>
                    <a:cs typeface="Courier New"/>
                  </a:rPr>
                  <a:t>mod</a:t>
                </a:r>
                <a:r>
                  <a:rPr sz="1763" spc="75" dirty="0">
                    <a:latin typeface="Courier New"/>
                    <a:cs typeface="Courier New"/>
                  </a:rPr>
                  <a:t> </a:t>
                </a:r>
                <a:r>
                  <a:rPr sz="1763" spc="-38" dirty="0">
                    <a:latin typeface="Courier New"/>
                    <a:cs typeface="Courier New"/>
                  </a:rPr>
                  <a:t>N</a:t>
                </a:r>
                <a:r>
                  <a:rPr lang="en-US" sz="1763" spc="-38" dirty="0">
                    <a:latin typeface="Courier New"/>
                    <a:cs typeface="Courier New"/>
                  </a:rPr>
                  <a:t> where (</a:t>
                </a:r>
                <a:r>
                  <a:rPr lang="en-US" sz="1763" spc="-38" dirty="0" err="1">
                    <a:latin typeface="Courier New"/>
                    <a:cs typeface="Courier New"/>
                  </a:rPr>
                  <a:t>e,</a:t>
                </a:r>
                <a14:m>
                  <m:oMath xmlns:m="http://schemas.openxmlformats.org/officeDocument/2006/math">
                    <m:r>
                      <a:rPr lang="en-US" sz="1763" i="1" spc="-38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urier New"/>
                      </a:rPr>
                      <m:t>𝜑</m:t>
                    </m:r>
                  </m:oMath>
                </a14:m>
                <a:r>
                  <a:rPr lang="en-US" sz="1763" spc="-38" dirty="0">
                    <a:latin typeface="Courier New"/>
                    <a:cs typeface="Courier New"/>
                  </a:rPr>
                  <a:t>(n))=1</a:t>
                </a:r>
                <a:endParaRPr sz="1763" dirty="0">
                  <a:latin typeface="Courier New"/>
                  <a:cs typeface="Courier New"/>
                </a:endParaRPr>
              </a:p>
              <a:p>
                <a:pPr>
                  <a:spcBef>
                    <a:spcPts val="214"/>
                  </a:spcBef>
                </a:pPr>
                <a:endParaRPr sz="1763" dirty="0">
                  <a:latin typeface="Courier New"/>
                  <a:cs typeface="Courier New"/>
                </a:endParaRPr>
              </a:p>
              <a:p>
                <a:pPr marL="118110">
                  <a:lnSpc>
                    <a:spcPts val="2048"/>
                  </a:lnSpc>
                </a:pPr>
                <a:r>
                  <a:rPr sz="1763" b="1" dirty="0">
                    <a:solidFill>
                      <a:schemeClr val="accent2"/>
                    </a:solidFill>
                    <a:latin typeface="Courier New"/>
                    <a:cs typeface="Courier New"/>
                  </a:rPr>
                  <a:t>DH</a:t>
                </a:r>
                <a:r>
                  <a:rPr sz="1744" baseline="-17921" dirty="0">
                    <a:latin typeface="Courier New"/>
                    <a:cs typeface="Courier New"/>
                  </a:rPr>
                  <a:t>g,p</a:t>
                </a:r>
                <a:r>
                  <a:rPr sz="1763" dirty="0">
                    <a:latin typeface="Courier New"/>
                    <a:cs typeface="Courier New"/>
                  </a:rPr>
                  <a:t>(x)</a:t>
                </a:r>
                <a:r>
                  <a:rPr sz="1763" spc="98" dirty="0">
                    <a:latin typeface="Courier New"/>
                    <a:cs typeface="Courier New"/>
                  </a:rPr>
                  <a:t> </a:t>
                </a:r>
                <a:r>
                  <a:rPr sz="1763" dirty="0">
                    <a:latin typeface="Courier New"/>
                    <a:cs typeface="Courier New"/>
                  </a:rPr>
                  <a:t>=</a:t>
                </a:r>
                <a:r>
                  <a:rPr sz="1763" spc="79" dirty="0">
                    <a:latin typeface="Courier New"/>
                    <a:cs typeface="Courier New"/>
                  </a:rPr>
                  <a:t> </a:t>
                </a:r>
                <a:r>
                  <a:rPr sz="1763" dirty="0" err="1">
                    <a:latin typeface="Courier New"/>
                    <a:cs typeface="Courier New"/>
                  </a:rPr>
                  <a:t>g</a:t>
                </a:r>
                <a:r>
                  <a:rPr lang="en-US" sz="1763" baseline="30000" dirty="0" err="1">
                    <a:latin typeface="Courier New"/>
                    <a:cs typeface="Courier New"/>
                  </a:rPr>
                  <a:t>x</a:t>
                </a:r>
                <a:r>
                  <a:rPr lang="en-US" sz="1763" dirty="0">
                    <a:latin typeface="Courier New"/>
                    <a:cs typeface="Courier New"/>
                  </a:rPr>
                  <a:t> </a:t>
                </a:r>
                <a:r>
                  <a:rPr sz="1763" dirty="0">
                    <a:latin typeface="Courier New"/>
                    <a:cs typeface="Courier New"/>
                  </a:rPr>
                  <a:t>mod</a:t>
                </a:r>
                <a:r>
                  <a:rPr sz="1763" spc="98" dirty="0">
                    <a:latin typeface="Courier New"/>
                    <a:cs typeface="Courier New"/>
                  </a:rPr>
                  <a:t> </a:t>
                </a:r>
                <a:r>
                  <a:rPr sz="1763" spc="-38" dirty="0">
                    <a:latin typeface="Courier New"/>
                    <a:cs typeface="Courier New"/>
                  </a:rPr>
                  <a:t>p</a:t>
                </a:r>
                <a:r>
                  <a:rPr lang="en-US" sz="1763" spc="-38" dirty="0">
                    <a:latin typeface="Courier New"/>
                    <a:cs typeface="Courier New"/>
                  </a:rPr>
                  <a:t>, p prime, g generator</a:t>
                </a:r>
              </a:p>
              <a:p>
                <a:pPr marL="118110">
                  <a:lnSpc>
                    <a:spcPts val="2048"/>
                  </a:lnSpc>
                </a:pPr>
                <a:endParaRPr sz="1763" dirty="0">
                  <a:latin typeface="Courier New"/>
                  <a:cs typeface="Courier New"/>
                </a:endParaRPr>
              </a:p>
              <a:p>
                <a:pPr marL="47625">
                  <a:lnSpc>
                    <a:spcPts val="2048"/>
                  </a:lnSpc>
                </a:pPr>
                <a:endParaRPr lang="en-US" sz="1763" spc="-94" dirty="0">
                  <a:latin typeface="Arial"/>
                  <a:cs typeface="Arial"/>
                </a:endParaRPr>
              </a:p>
              <a:p>
                <a:pPr marL="47625">
                  <a:lnSpc>
                    <a:spcPts val="2048"/>
                  </a:lnSpc>
                </a:pPr>
                <a:r>
                  <a:rPr sz="1763" spc="-94" dirty="0">
                    <a:latin typeface="Arial"/>
                    <a:cs typeface="Arial"/>
                  </a:rPr>
                  <a:t>One-</a:t>
                </a:r>
                <a:r>
                  <a:rPr sz="1763" spc="-83" dirty="0">
                    <a:latin typeface="Arial"/>
                    <a:cs typeface="Arial"/>
                  </a:rPr>
                  <a:t>way</a:t>
                </a:r>
                <a:r>
                  <a:rPr sz="1763" spc="-101" dirty="0">
                    <a:latin typeface="Arial"/>
                    <a:cs typeface="Arial"/>
                  </a:rPr>
                  <a:t> </a:t>
                </a:r>
                <a:r>
                  <a:rPr sz="1763" spc="-30" dirty="0">
                    <a:latin typeface="Arial"/>
                    <a:cs typeface="Arial"/>
                  </a:rPr>
                  <a:t>functions</a:t>
                </a:r>
                <a:r>
                  <a:rPr sz="1763" spc="-49" dirty="0">
                    <a:latin typeface="Arial"/>
                    <a:cs typeface="Arial"/>
                  </a:rPr>
                  <a:t> </a:t>
                </a:r>
                <a:r>
                  <a:rPr sz="1763" spc="-75" dirty="0">
                    <a:latin typeface="Arial"/>
                    <a:cs typeface="Arial"/>
                  </a:rPr>
                  <a:t>candidates</a:t>
                </a:r>
                <a:r>
                  <a:rPr sz="1763" spc="-101" dirty="0">
                    <a:latin typeface="Arial"/>
                    <a:cs typeface="Arial"/>
                  </a:rPr>
                  <a:t> </a:t>
                </a:r>
                <a:r>
                  <a:rPr sz="1763" spc="-64" dirty="0">
                    <a:latin typeface="Arial"/>
                    <a:cs typeface="Arial"/>
                  </a:rPr>
                  <a:t>are</a:t>
                </a:r>
                <a:r>
                  <a:rPr sz="1763" spc="-75" dirty="0">
                    <a:latin typeface="Arial"/>
                    <a:cs typeface="Arial"/>
                  </a:rPr>
                  <a:t> </a:t>
                </a:r>
                <a:r>
                  <a:rPr sz="1763" spc="-49" dirty="0">
                    <a:latin typeface="Arial"/>
                    <a:cs typeface="Arial"/>
                  </a:rPr>
                  <a:t>abundant</a:t>
                </a:r>
                <a:r>
                  <a:rPr sz="1763" spc="-53" dirty="0">
                    <a:latin typeface="Arial"/>
                    <a:cs typeface="Arial"/>
                  </a:rPr>
                  <a:t> </a:t>
                </a:r>
                <a:r>
                  <a:rPr sz="1763" spc="-34" dirty="0">
                    <a:latin typeface="Arial"/>
                    <a:cs typeface="Arial"/>
                  </a:rPr>
                  <a:t>in</a:t>
                </a:r>
                <a:r>
                  <a:rPr sz="1763" spc="-71" dirty="0">
                    <a:latin typeface="Arial"/>
                    <a:cs typeface="Arial"/>
                  </a:rPr>
                  <a:t> </a:t>
                </a:r>
                <a:r>
                  <a:rPr sz="1763" spc="-8" dirty="0">
                    <a:latin typeface="Arial"/>
                    <a:cs typeface="Arial"/>
                  </a:rPr>
                  <a:t>nature.</a:t>
                </a:r>
                <a:endParaRPr sz="1763" dirty="0">
                  <a:latin typeface="Arial"/>
                  <a:cs typeface="Arial"/>
                </a:endParaRPr>
              </a:p>
              <a:p>
                <a:pPr>
                  <a:spcBef>
                    <a:spcPts val="184"/>
                  </a:spcBef>
                </a:pPr>
                <a:endParaRPr sz="1763" dirty="0">
                  <a:latin typeface="Arial"/>
                  <a:cs typeface="Arial"/>
                </a:endParaRPr>
              </a:p>
              <a:p>
                <a:pPr marL="47625"/>
                <a:r>
                  <a:rPr sz="1763" spc="-71" dirty="0">
                    <a:latin typeface="Arial"/>
                    <a:cs typeface="Arial"/>
                  </a:rPr>
                  <a:t>Many</a:t>
                </a:r>
                <a:r>
                  <a:rPr sz="1763" spc="-49" dirty="0">
                    <a:latin typeface="Arial"/>
                    <a:cs typeface="Arial"/>
                  </a:rPr>
                  <a:t> </a:t>
                </a:r>
                <a:r>
                  <a:rPr sz="1763" spc="-8" dirty="0">
                    <a:latin typeface="Arial"/>
                    <a:cs typeface="Arial"/>
                  </a:rPr>
                  <a:t>other</a:t>
                </a:r>
                <a:r>
                  <a:rPr sz="1763" spc="-79" dirty="0">
                    <a:latin typeface="Arial"/>
                    <a:cs typeface="Arial"/>
                  </a:rPr>
                  <a:t> </a:t>
                </a:r>
                <a:r>
                  <a:rPr sz="1763" spc="-75" dirty="0">
                    <a:latin typeface="Arial"/>
                    <a:cs typeface="Arial"/>
                  </a:rPr>
                  <a:t>candidates</a:t>
                </a:r>
                <a:r>
                  <a:rPr sz="1763" spc="-94" dirty="0">
                    <a:latin typeface="Arial"/>
                    <a:cs typeface="Arial"/>
                  </a:rPr>
                  <a:t> </a:t>
                </a:r>
                <a:r>
                  <a:rPr sz="1763" dirty="0">
                    <a:latin typeface="Arial"/>
                    <a:cs typeface="Arial"/>
                  </a:rPr>
                  <a:t>from</a:t>
                </a:r>
                <a:r>
                  <a:rPr sz="1763" spc="-68" dirty="0">
                    <a:latin typeface="Arial"/>
                    <a:cs typeface="Arial"/>
                  </a:rPr>
                  <a:t> </a:t>
                </a:r>
                <a:r>
                  <a:rPr sz="1763" spc="-41" dirty="0">
                    <a:latin typeface="Arial"/>
                    <a:cs typeface="Arial"/>
                  </a:rPr>
                  <a:t>number</a:t>
                </a:r>
                <a:r>
                  <a:rPr sz="1763" spc="-79" dirty="0">
                    <a:latin typeface="Arial"/>
                    <a:cs typeface="Arial"/>
                  </a:rPr>
                  <a:t> </a:t>
                </a:r>
                <a:r>
                  <a:rPr sz="1763" spc="-49" dirty="0">
                    <a:latin typeface="Arial"/>
                    <a:cs typeface="Arial"/>
                  </a:rPr>
                  <a:t>theory,</a:t>
                </a:r>
                <a:r>
                  <a:rPr sz="1763" spc="-60" dirty="0">
                    <a:latin typeface="Arial"/>
                    <a:cs typeface="Arial"/>
                  </a:rPr>
                  <a:t> </a:t>
                </a:r>
                <a:r>
                  <a:rPr sz="1763" spc="-71" dirty="0">
                    <a:latin typeface="Arial"/>
                    <a:cs typeface="Arial"/>
                  </a:rPr>
                  <a:t>coding</a:t>
                </a:r>
                <a:r>
                  <a:rPr sz="1763" spc="-79" dirty="0">
                    <a:latin typeface="Arial"/>
                    <a:cs typeface="Arial"/>
                  </a:rPr>
                  <a:t> </a:t>
                </a:r>
                <a:r>
                  <a:rPr sz="1763" spc="-8" dirty="0">
                    <a:latin typeface="Arial"/>
                    <a:cs typeface="Arial"/>
                  </a:rPr>
                  <a:t>theory,</a:t>
                </a:r>
                <a:endParaRPr sz="1763" dirty="0">
                  <a:latin typeface="Arial"/>
                  <a:cs typeface="Arial"/>
                </a:endParaRPr>
              </a:p>
              <a:p>
                <a:pPr marL="47625">
                  <a:spcBef>
                    <a:spcPts val="49"/>
                  </a:spcBef>
                </a:pPr>
                <a:r>
                  <a:rPr sz="1763" spc="-56" dirty="0">
                    <a:latin typeface="Arial"/>
                    <a:cs typeface="Arial"/>
                  </a:rPr>
                  <a:t>combinatorics</a:t>
                </a:r>
                <a:r>
                  <a:rPr sz="1763" spc="-105" dirty="0">
                    <a:latin typeface="Arial"/>
                    <a:cs typeface="Arial"/>
                  </a:rPr>
                  <a:t> </a:t>
                </a:r>
                <a:r>
                  <a:rPr sz="1763" spc="-19" dirty="0">
                    <a:latin typeface="Arial"/>
                    <a:cs typeface="Arial"/>
                  </a:rPr>
                  <a:t>later</a:t>
                </a:r>
                <a:r>
                  <a:rPr sz="1763" spc="-86" dirty="0">
                    <a:latin typeface="Arial"/>
                    <a:cs typeface="Arial"/>
                  </a:rPr>
                  <a:t> </a:t>
                </a:r>
                <a:r>
                  <a:rPr sz="1763" dirty="0">
                    <a:latin typeface="Arial"/>
                    <a:cs typeface="Arial"/>
                  </a:rPr>
                  <a:t>in</a:t>
                </a:r>
                <a:r>
                  <a:rPr sz="1763" spc="-75" dirty="0">
                    <a:latin typeface="Arial"/>
                    <a:cs typeface="Arial"/>
                  </a:rPr>
                  <a:t> </a:t>
                </a:r>
                <a:r>
                  <a:rPr sz="1763" spc="-8" dirty="0">
                    <a:latin typeface="Arial"/>
                    <a:cs typeface="Arial"/>
                  </a:rPr>
                  <a:t>class.</a:t>
                </a:r>
                <a:endParaRPr sz="1763" dirty="0">
                  <a:latin typeface="Arial"/>
                  <a:cs typeface="Arial"/>
                </a:endParaRPr>
              </a:p>
            </p:txBody>
          </p:sp>
        </mc:Choice>
        <mc:Fallback>
          <p:sp>
            <p:nvSpPr>
              <p:cNvPr id="9" name="object 9">
                <a:extLst>
                  <a:ext uri="{FF2B5EF4-FFF2-40B4-BE49-F238E27FC236}">
                    <a16:creationId xmlns:a16="http://schemas.microsoft.com/office/drawing/2014/main" id="{C01B01C3-B8D8-B5BE-D2D2-5FFDAA654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479" y="3570657"/>
                <a:ext cx="7225977" cy="2987485"/>
              </a:xfrm>
              <a:prstGeom prst="rect">
                <a:avLst/>
              </a:prstGeom>
              <a:blipFill>
                <a:blip r:embed="rId2"/>
                <a:stretch>
                  <a:fillRect l="-1228" t="-2119"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8785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-73438" y="410979"/>
            <a:ext cx="6172200" cy="655890"/>
          </a:xfrm>
          <a:prstGeom prst="rect">
            <a:avLst/>
          </a:prstGeom>
        </p:spPr>
        <p:txBody>
          <a:bodyPr vert="horz" wrap="square" lIns="0" tIns="161867" rIns="0" bIns="0" rtlCol="0" anchor="ctr">
            <a:spAutoFit/>
          </a:bodyPr>
          <a:lstStyle/>
          <a:p>
            <a:pPr marL="264795">
              <a:spcBef>
                <a:spcPts val="79"/>
              </a:spcBef>
            </a:pPr>
            <a:r>
              <a:rPr sz="3200" spc="-131" dirty="0">
                <a:solidFill>
                  <a:schemeClr val="accent2"/>
                </a:solidFill>
              </a:rPr>
              <a:t>Collection</a:t>
            </a:r>
            <a:r>
              <a:rPr sz="3200" spc="-203" dirty="0">
                <a:solidFill>
                  <a:schemeClr val="accent2"/>
                </a:solidFill>
              </a:rPr>
              <a:t> </a:t>
            </a:r>
            <a:r>
              <a:rPr sz="3200" spc="-15" dirty="0">
                <a:solidFill>
                  <a:schemeClr val="accent2"/>
                </a:solidFill>
              </a:rPr>
              <a:t>of</a:t>
            </a:r>
            <a:r>
              <a:rPr sz="3200" spc="-135" dirty="0">
                <a:solidFill>
                  <a:schemeClr val="accent2"/>
                </a:solidFill>
              </a:rPr>
              <a:t> </a:t>
            </a:r>
            <a:r>
              <a:rPr sz="3200" spc="-206" dirty="0">
                <a:solidFill>
                  <a:schemeClr val="accent2"/>
                </a:solidFill>
              </a:rPr>
              <a:t>One-way</a:t>
            </a:r>
            <a:r>
              <a:rPr sz="3200" spc="-203" dirty="0">
                <a:solidFill>
                  <a:schemeClr val="accent2"/>
                </a:solidFill>
              </a:rPr>
              <a:t> </a:t>
            </a:r>
            <a:r>
              <a:rPr sz="3200" spc="-131" dirty="0">
                <a:solidFill>
                  <a:schemeClr val="accent2"/>
                </a:solidFill>
              </a:rPr>
              <a:t>Functions</a:t>
            </a:r>
            <a:endParaRPr sz="3200"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12662" y="2071592"/>
            <a:ext cx="357663" cy="210979"/>
          </a:xfrm>
          <a:custGeom>
            <a:avLst/>
            <a:gdLst/>
            <a:ahLst/>
            <a:cxnLst/>
            <a:rect l="l" t="t" r="r" b="b"/>
            <a:pathLst>
              <a:path w="476885" h="281305">
                <a:moveTo>
                  <a:pt x="386206" y="0"/>
                </a:moveTo>
                <a:lnTo>
                  <a:pt x="382396" y="0"/>
                </a:lnTo>
                <a:lnTo>
                  <a:pt x="382396" y="11175"/>
                </a:lnTo>
                <a:lnTo>
                  <a:pt x="384682" y="11175"/>
                </a:lnTo>
                <a:lnTo>
                  <a:pt x="394759" y="11868"/>
                </a:lnTo>
                <a:lnTo>
                  <a:pt x="427116" y="37083"/>
                </a:lnTo>
                <a:lnTo>
                  <a:pt x="430149" y="59054"/>
                </a:lnTo>
                <a:lnTo>
                  <a:pt x="430056" y="61722"/>
                </a:lnTo>
                <a:lnTo>
                  <a:pt x="429960" y="64508"/>
                </a:lnTo>
                <a:lnTo>
                  <a:pt x="429402" y="70580"/>
                </a:lnTo>
                <a:lnTo>
                  <a:pt x="428488" y="77271"/>
                </a:lnTo>
                <a:lnTo>
                  <a:pt x="427227" y="84581"/>
                </a:lnTo>
                <a:lnTo>
                  <a:pt x="425195" y="94741"/>
                </a:lnTo>
                <a:lnTo>
                  <a:pt x="424306" y="101980"/>
                </a:lnTo>
                <a:lnTo>
                  <a:pt x="424306" y="114553"/>
                </a:lnTo>
                <a:lnTo>
                  <a:pt x="426719" y="121412"/>
                </a:lnTo>
                <a:lnTo>
                  <a:pt x="436499" y="132206"/>
                </a:lnTo>
                <a:lnTo>
                  <a:pt x="442340" y="136143"/>
                </a:lnTo>
                <a:lnTo>
                  <a:pt x="449199" y="138684"/>
                </a:lnTo>
                <a:lnTo>
                  <a:pt x="449199" y="141350"/>
                </a:lnTo>
                <a:lnTo>
                  <a:pt x="442340" y="143890"/>
                </a:lnTo>
                <a:lnTo>
                  <a:pt x="436499" y="147827"/>
                </a:lnTo>
                <a:lnTo>
                  <a:pt x="431672" y="153162"/>
                </a:lnTo>
                <a:lnTo>
                  <a:pt x="426719" y="158496"/>
                </a:lnTo>
                <a:lnTo>
                  <a:pt x="424306" y="165353"/>
                </a:lnTo>
                <a:lnTo>
                  <a:pt x="424306" y="178053"/>
                </a:lnTo>
                <a:lnTo>
                  <a:pt x="425195" y="185292"/>
                </a:lnTo>
                <a:lnTo>
                  <a:pt x="427227" y="195452"/>
                </a:lnTo>
                <a:lnTo>
                  <a:pt x="428488" y="202690"/>
                </a:lnTo>
                <a:lnTo>
                  <a:pt x="429402" y="209343"/>
                </a:lnTo>
                <a:lnTo>
                  <a:pt x="429960" y="215401"/>
                </a:lnTo>
                <a:lnTo>
                  <a:pt x="430061" y="218312"/>
                </a:lnTo>
                <a:lnTo>
                  <a:pt x="430149" y="220852"/>
                </a:lnTo>
                <a:lnTo>
                  <a:pt x="429397" y="233100"/>
                </a:lnTo>
                <a:lnTo>
                  <a:pt x="429388" y="233231"/>
                </a:lnTo>
                <a:lnTo>
                  <a:pt x="427116" y="243681"/>
                </a:lnTo>
                <a:lnTo>
                  <a:pt x="394759" y="269182"/>
                </a:lnTo>
                <a:lnTo>
                  <a:pt x="384682" y="269875"/>
                </a:lnTo>
                <a:lnTo>
                  <a:pt x="382396" y="269875"/>
                </a:lnTo>
                <a:lnTo>
                  <a:pt x="382396" y="281050"/>
                </a:lnTo>
                <a:lnTo>
                  <a:pt x="386206" y="281050"/>
                </a:lnTo>
                <a:lnTo>
                  <a:pt x="402447" y="279838"/>
                </a:lnTo>
                <a:lnTo>
                  <a:pt x="438022" y="265175"/>
                </a:lnTo>
                <a:lnTo>
                  <a:pt x="454063" y="233231"/>
                </a:lnTo>
                <a:lnTo>
                  <a:pt x="454096" y="233100"/>
                </a:lnTo>
                <a:lnTo>
                  <a:pt x="455167" y="218312"/>
                </a:lnTo>
                <a:lnTo>
                  <a:pt x="455070" y="215401"/>
                </a:lnTo>
                <a:lnTo>
                  <a:pt x="454953" y="211929"/>
                </a:lnTo>
                <a:lnTo>
                  <a:pt x="454310" y="205152"/>
                </a:lnTo>
                <a:lnTo>
                  <a:pt x="453239" y="197971"/>
                </a:lnTo>
                <a:lnTo>
                  <a:pt x="451738" y="190373"/>
                </a:lnTo>
                <a:lnTo>
                  <a:pt x="449452" y="179959"/>
                </a:lnTo>
                <a:lnTo>
                  <a:pt x="448309" y="172974"/>
                </a:lnTo>
                <a:lnTo>
                  <a:pt x="448309" y="162687"/>
                </a:lnTo>
                <a:lnTo>
                  <a:pt x="450595" y="157225"/>
                </a:lnTo>
                <a:lnTo>
                  <a:pt x="459993" y="148589"/>
                </a:lnTo>
                <a:lnTo>
                  <a:pt x="466978" y="146303"/>
                </a:lnTo>
                <a:lnTo>
                  <a:pt x="476376" y="146050"/>
                </a:lnTo>
                <a:lnTo>
                  <a:pt x="476376" y="133985"/>
                </a:lnTo>
                <a:lnTo>
                  <a:pt x="466978" y="133603"/>
                </a:lnTo>
                <a:lnTo>
                  <a:pt x="459993" y="131444"/>
                </a:lnTo>
                <a:lnTo>
                  <a:pt x="450595" y="122809"/>
                </a:lnTo>
                <a:lnTo>
                  <a:pt x="448309" y="117348"/>
                </a:lnTo>
                <a:lnTo>
                  <a:pt x="448309" y="106934"/>
                </a:lnTo>
                <a:lnTo>
                  <a:pt x="449452" y="100075"/>
                </a:lnTo>
                <a:lnTo>
                  <a:pt x="451738" y="89662"/>
                </a:lnTo>
                <a:lnTo>
                  <a:pt x="453239" y="82045"/>
                </a:lnTo>
                <a:lnTo>
                  <a:pt x="454310" y="74834"/>
                </a:lnTo>
                <a:lnTo>
                  <a:pt x="454953" y="68052"/>
                </a:lnTo>
                <a:lnTo>
                  <a:pt x="455073" y="64508"/>
                </a:lnTo>
                <a:lnTo>
                  <a:pt x="455167" y="61722"/>
                </a:lnTo>
                <a:lnTo>
                  <a:pt x="445523" y="24449"/>
                </a:lnTo>
                <a:lnTo>
                  <a:pt x="402447" y="1212"/>
                </a:lnTo>
                <a:lnTo>
                  <a:pt x="386206" y="0"/>
                </a:lnTo>
                <a:close/>
              </a:path>
              <a:path w="476885" h="281305">
                <a:moveTo>
                  <a:pt x="93979" y="0"/>
                </a:moveTo>
                <a:lnTo>
                  <a:pt x="90169" y="0"/>
                </a:lnTo>
                <a:lnTo>
                  <a:pt x="73929" y="1212"/>
                </a:lnTo>
                <a:lnTo>
                  <a:pt x="38353" y="15875"/>
                </a:lnTo>
                <a:lnTo>
                  <a:pt x="21409" y="58927"/>
                </a:lnTo>
                <a:lnTo>
                  <a:pt x="21423" y="67905"/>
                </a:lnTo>
                <a:lnTo>
                  <a:pt x="22066" y="74644"/>
                </a:lnTo>
                <a:lnTo>
                  <a:pt x="23137" y="81811"/>
                </a:lnTo>
                <a:lnTo>
                  <a:pt x="24637" y="89407"/>
                </a:lnTo>
                <a:lnTo>
                  <a:pt x="26924" y="99822"/>
                </a:lnTo>
                <a:lnTo>
                  <a:pt x="28066" y="106806"/>
                </a:lnTo>
                <a:lnTo>
                  <a:pt x="28066" y="117221"/>
                </a:lnTo>
                <a:lnTo>
                  <a:pt x="25780" y="122681"/>
                </a:lnTo>
                <a:lnTo>
                  <a:pt x="21081" y="127000"/>
                </a:lnTo>
                <a:lnTo>
                  <a:pt x="16382" y="131190"/>
                </a:lnTo>
                <a:lnTo>
                  <a:pt x="9397" y="133476"/>
                </a:lnTo>
                <a:lnTo>
                  <a:pt x="0" y="133857"/>
                </a:lnTo>
                <a:lnTo>
                  <a:pt x="0" y="145923"/>
                </a:lnTo>
                <a:lnTo>
                  <a:pt x="9397" y="146176"/>
                </a:lnTo>
                <a:lnTo>
                  <a:pt x="16382" y="148462"/>
                </a:lnTo>
                <a:lnTo>
                  <a:pt x="21081" y="152780"/>
                </a:lnTo>
                <a:lnTo>
                  <a:pt x="25780" y="156972"/>
                </a:lnTo>
                <a:lnTo>
                  <a:pt x="28066" y="162560"/>
                </a:lnTo>
                <a:lnTo>
                  <a:pt x="28066" y="172847"/>
                </a:lnTo>
                <a:lnTo>
                  <a:pt x="26924" y="179831"/>
                </a:lnTo>
                <a:lnTo>
                  <a:pt x="24637" y="190246"/>
                </a:lnTo>
                <a:lnTo>
                  <a:pt x="23137" y="197842"/>
                </a:lnTo>
                <a:lnTo>
                  <a:pt x="22066" y="205009"/>
                </a:lnTo>
                <a:lnTo>
                  <a:pt x="21423" y="211748"/>
                </a:lnTo>
                <a:lnTo>
                  <a:pt x="21303" y="215274"/>
                </a:lnTo>
                <a:lnTo>
                  <a:pt x="21208" y="218059"/>
                </a:lnTo>
                <a:lnTo>
                  <a:pt x="22280" y="232993"/>
                </a:lnTo>
                <a:lnTo>
                  <a:pt x="48021" y="271889"/>
                </a:lnTo>
                <a:lnTo>
                  <a:pt x="90169" y="281050"/>
                </a:lnTo>
                <a:lnTo>
                  <a:pt x="93979" y="281050"/>
                </a:lnTo>
                <a:lnTo>
                  <a:pt x="93979" y="269875"/>
                </a:lnTo>
                <a:lnTo>
                  <a:pt x="91693" y="269875"/>
                </a:lnTo>
                <a:lnTo>
                  <a:pt x="81599" y="269182"/>
                </a:lnTo>
                <a:lnTo>
                  <a:pt x="49260" y="243665"/>
                </a:lnTo>
                <a:lnTo>
                  <a:pt x="46227" y="220725"/>
                </a:lnTo>
                <a:lnTo>
                  <a:pt x="46320" y="218059"/>
                </a:lnTo>
                <a:lnTo>
                  <a:pt x="51053" y="185165"/>
                </a:lnTo>
                <a:lnTo>
                  <a:pt x="52069" y="177926"/>
                </a:lnTo>
                <a:lnTo>
                  <a:pt x="52069" y="165226"/>
                </a:lnTo>
                <a:lnTo>
                  <a:pt x="49656" y="158368"/>
                </a:lnTo>
                <a:lnTo>
                  <a:pt x="44703" y="153035"/>
                </a:lnTo>
                <a:lnTo>
                  <a:pt x="39877" y="147700"/>
                </a:lnTo>
                <a:lnTo>
                  <a:pt x="34036" y="143763"/>
                </a:lnTo>
                <a:lnTo>
                  <a:pt x="27177" y="141224"/>
                </a:lnTo>
                <a:lnTo>
                  <a:pt x="27177" y="138556"/>
                </a:lnTo>
                <a:lnTo>
                  <a:pt x="34036" y="136016"/>
                </a:lnTo>
                <a:lnTo>
                  <a:pt x="39877" y="132079"/>
                </a:lnTo>
                <a:lnTo>
                  <a:pt x="44703" y="126618"/>
                </a:lnTo>
                <a:lnTo>
                  <a:pt x="49656" y="121285"/>
                </a:lnTo>
                <a:lnTo>
                  <a:pt x="52069" y="114426"/>
                </a:lnTo>
                <a:lnTo>
                  <a:pt x="52069" y="101726"/>
                </a:lnTo>
                <a:lnTo>
                  <a:pt x="51053" y="94614"/>
                </a:lnTo>
                <a:lnTo>
                  <a:pt x="49149" y="84454"/>
                </a:lnTo>
                <a:lnTo>
                  <a:pt x="47888" y="77144"/>
                </a:lnTo>
                <a:lnTo>
                  <a:pt x="46974" y="70453"/>
                </a:lnTo>
                <a:lnTo>
                  <a:pt x="46416" y="64381"/>
                </a:lnTo>
                <a:lnTo>
                  <a:pt x="46320" y="61594"/>
                </a:lnTo>
                <a:lnTo>
                  <a:pt x="46227" y="58927"/>
                </a:lnTo>
                <a:lnTo>
                  <a:pt x="58292" y="22351"/>
                </a:lnTo>
                <a:lnTo>
                  <a:pt x="91693" y="11175"/>
                </a:lnTo>
                <a:lnTo>
                  <a:pt x="93979" y="11175"/>
                </a:lnTo>
                <a:lnTo>
                  <a:pt x="939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object 4"/>
              <p:cNvSpPr txBox="1"/>
              <p:nvPr/>
            </p:nvSpPr>
            <p:spPr>
              <a:xfrm>
                <a:off x="839856" y="2007204"/>
                <a:ext cx="8124631" cy="842571"/>
              </a:xfrm>
              <a:prstGeom prst="rect">
                <a:avLst/>
              </a:prstGeom>
            </p:spPr>
            <p:txBody>
              <a:bodyPr vert="horz" wrap="square" lIns="0" tIns="6191" rIns="0" bIns="0" rtlCol="0">
                <a:spAutoFit/>
              </a:bodyPr>
              <a:lstStyle/>
              <a:p>
                <a:pPr marL="19050" marR="22860">
                  <a:lnSpc>
                    <a:spcPct val="102299"/>
                  </a:lnSpc>
                  <a:spcBef>
                    <a:spcPts val="49"/>
                  </a:spcBef>
                  <a:tabLst>
                    <a:tab pos="2252663" algn="l"/>
                    <a:tab pos="2543651" algn="l"/>
                  </a:tabLst>
                </a:pPr>
                <a:r>
                  <a:rPr spc="-146" dirty="0">
                    <a:latin typeface="Arial"/>
                    <a:cs typeface="Arial"/>
                  </a:rPr>
                  <a:t>A</a:t>
                </a:r>
                <a:r>
                  <a:rPr spc="-60" dirty="0">
                    <a:latin typeface="Arial"/>
                    <a:cs typeface="Arial"/>
                  </a:rPr>
                  <a:t> </a:t>
                </a:r>
                <a:r>
                  <a:rPr spc="-19" dirty="0">
                    <a:latin typeface="Arial"/>
                    <a:cs typeface="Arial"/>
                  </a:rPr>
                  <a:t>function</a:t>
                </a:r>
                <a:r>
                  <a:rPr spc="-71" dirty="0">
                    <a:latin typeface="Arial"/>
                    <a:cs typeface="Arial"/>
                  </a:rPr>
                  <a:t> </a:t>
                </a:r>
                <a:r>
                  <a:rPr spc="-8" dirty="0">
                    <a:latin typeface="Arial"/>
                    <a:cs typeface="Arial"/>
                  </a:rPr>
                  <a:t>(c</a:t>
                </a:r>
                <a:r>
                  <a:rPr spc="-8" dirty="0">
                    <a:latin typeface="STIX Two Math"/>
                    <a:cs typeface="STIX Two Math"/>
                  </a:rPr>
                  <a:t>ollection</a:t>
                </a:r>
                <a:r>
                  <a:rPr spc="-8" dirty="0">
                    <a:latin typeface="Arial"/>
                    <a:cs typeface="Arial"/>
                  </a:rPr>
                  <a:t>)</a:t>
                </a:r>
                <a:r>
                  <a:rPr dirty="0">
                    <a:latin typeface="Arial"/>
                    <a:cs typeface="Arial"/>
                  </a:rPr>
                  <a:t>	</a:t>
                </a:r>
                <a:r>
                  <a:rPr spc="-19" dirty="0">
                    <a:latin typeface="STIX Two Math"/>
                    <a:cs typeface="STIX Two Math"/>
                  </a:rPr>
                  <a:t>𝑓</a:t>
                </a:r>
                <a:r>
                  <a:rPr sz="2000" spc="-28" baseline="-16339" dirty="0">
                    <a:latin typeface="STIX Two Math"/>
                    <a:cs typeface="STIX Two Math"/>
                  </a:rPr>
                  <a:t>𝑛</a:t>
                </a:r>
                <a:r>
                  <a:rPr sz="2000" baseline="-16339" dirty="0">
                    <a:latin typeface="STIX Two Math"/>
                    <a:cs typeface="STIX Two Math"/>
                  </a:rPr>
                  <a:t>	𝑛∈ℕ</a:t>
                </a:r>
                <a:r>
                  <a:rPr sz="2000" spc="326" baseline="-16339" dirty="0">
                    <a:latin typeface="STIX Two Math"/>
                    <a:cs typeface="STIX Two Math"/>
                  </a:rPr>
                  <a:t> </a:t>
                </a:r>
                <a:r>
                  <a:rPr spc="-49" dirty="0">
                    <a:latin typeface="Arial"/>
                    <a:cs typeface="Arial"/>
                  </a:rPr>
                  <a:t>where</a:t>
                </a:r>
                <a:r>
                  <a:rPr spc="-38" dirty="0">
                    <a:latin typeface="Arial"/>
                    <a:cs typeface="Arial"/>
                  </a:rPr>
                  <a:t> </a:t>
                </a:r>
                <a:r>
                  <a:rPr spc="-319" dirty="0">
                    <a:latin typeface="STIX Two Math"/>
                    <a:cs typeface="STIX Two Math"/>
                  </a:rPr>
                  <a:t>𝑓</a:t>
                </a:r>
                <a:r>
                  <a:rPr sz="2000" spc="213" baseline="-16339" dirty="0">
                    <a:latin typeface="STIX Two Math"/>
                    <a:cs typeface="STIX Two Math"/>
                  </a:rPr>
                  <a:t>𝑛</a:t>
                </a:r>
                <a:r>
                  <a:rPr spc="38" dirty="0">
                    <a:latin typeface="STIX Two Math"/>
                    <a:cs typeface="STIX Two Math"/>
                  </a:rPr>
                  <a:t>:</a:t>
                </a:r>
                <a:r>
                  <a:rPr spc="-90" dirty="0">
                    <a:latin typeface="STIX Two Math"/>
                    <a:cs typeface="STIX Two Math"/>
                  </a:rPr>
                  <a:t> </a:t>
                </a:r>
                <a:r>
                  <a:rPr spc="60" dirty="0">
                    <a:latin typeface="STIX Two Math"/>
                    <a:cs typeface="STIX Two Math"/>
                  </a:rPr>
                  <a:t>{0,1}</a:t>
                </a:r>
                <a:r>
                  <a:rPr sz="2000" spc="90" baseline="29411" dirty="0">
                    <a:latin typeface="STIX Two Math"/>
                    <a:cs typeface="STIX Two Math"/>
                  </a:rPr>
                  <a:t>𝑛</a:t>
                </a:r>
                <a:r>
                  <a:rPr spc="60" dirty="0">
                    <a:latin typeface="STIX Two Math"/>
                    <a:cs typeface="STIX Two Math"/>
                  </a:rPr>
                  <a:t>→</a:t>
                </a:r>
                <a:r>
                  <a:rPr spc="127" dirty="0">
                    <a:latin typeface="STIX Two Math"/>
                    <a:cs typeface="STIX Two Math"/>
                  </a:rPr>
                  <a:t> </a:t>
                </a:r>
                <a:r>
                  <a:rPr spc="98" dirty="0">
                    <a:latin typeface="STIX Two Math"/>
                    <a:cs typeface="STIX Two Math"/>
                  </a:rPr>
                  <a:t>{0,1}</a:t>
                </a:r>
                <a:r>
                  <a:rPr sz="2000" spc="146" baseline="29411" dirty="0">
                    <a:latin typeface="STIX Two Math"/>
                    <a:cs typeface="STIX Two Math"/>
                  </a:rPr>
                  <a:t>𝑚(𝑛)</a:t>
                </a:r>
                <a:r>
                  <a:rPr sz="2000" spc="314" baseline="29411" dirty="0">
                    <a:latin typeface="STIX Two Math"/>
                    <a:cs typeface="STIX Two Math"/>
                  </a:rPr>
                  <a:t> </a:t>
                </a:r>
                <a:r>
                  <a:rPr spc="-19" dirty="0">
                    <a:latin typeface="Arial"/>
                    <a:cs typeface="Arial"/>
                  </a:rPr>
                  <a:t>is </a:t>
                </a:r>
                <a:r>
                  <a:rPr spc="-60" dirty="0">
                    <a:solidFill>
                      <a:srgbClr val="4471C4"/>
                    </a:solidFill>
                    <a:latin typeface="Arial"/>
                    <a:cs typeface="Arial"/>
                  </a:rPr>
                  <a:t>one-</a:t>
                </a:r>
                <a:r>
                  <a:rPr spc="-86" dirty="0">
                    <a:solidFill>
                      <a:srgbClr val="4471C4"/>
                    </a:solidFill>
                    <a:latin typeface="Arial"/>
                    <a:cs typeface="Arial"/>
                  </a:rPr>
                  <a:t>way</a:t>
                </a:r>
                <a:r>
                  <a:rPr spc="-90" dirty="0">
                    <a:solidFill>
                      <a:srgbClr val="4471C4"/>
                    </a:solidFill>
                    <a:latin typeface="Arial"/>
                    <a:cs typeface="Arial"/>
                  </a:rPr>
                  <a:t> </a:t>
                </a:r>
                <a:r>
                  <a:rPr spc="41" dirty="0">
                    <a:latin typeface="Arial"/>
                    <a:cs typeface="Arial"/>
                  </a:rPr>
                  <a:t>if</a:t>
                </a:r>
                <a:r>
                  <a:rPr spc="-83" dirty="0">
                    <a:latin typeface="Arial"/>
                    <a:cs typeface="Arial"/>
                  </a:rPr>
                  <a:t> </a:t>
                </a:r>
                <a:r>
                  <a:rPr spc="-135" dirty="0">
                    <a:solidFill>
                      <a:srgbClr val="004FF0"/>
                    </a:solidFill>
                    <a:latin typeface="Arial"/>
                    <a:cs typeface="Arial"/>
                  </a:rPr>
                  <a:t>easy</a:t>
                </a:r>
                <a:r>
                  <a:rPr spc="-45" dirty="0">
                    <a:solidFill>
                      <a:srgbClr val="004FF0"/>
                    </a:solidFill>
                    <a:latin typeface="Arial"/>
                    <a:cs typeface="Arial"/>
                  </a:rPr>
                  <a:t> </a:t>
                </a:r>
                <a:r>
                  <a:rPr dirty="0">
                    <a:solidFill>
                      <a:srgbClr val="004FF0"/>
                    </a:solidFill>
                    <a:latin typeface="Arial"/>
                    <a:cs typeface="Arial"/>
                  </a:rPr>
                  <a:t>to</a:t>
                </a:r>
                <a:r>
                  <a:rPr spc="-71" dirty="0">
                    <a:solidFill>
                      <a:srgbClr val="004FF0"/>
                    </a:solidFill>
                    <a:latin typeface="Arial"/>
                    <a:cs typeface="Arial"/>
                  </a:rPr>
                  <a:t> </a:t>
                </a:r>
                <a:r>
                  <a:rPr spc="-64" dirty="0">
                    <a:solidFill>
                      <a:srgbClr val="004FF0"/>
                    </a:solidFill>
                    <a:latin typeface="Arial"/>
                    <a:cs typeface="Arial"/>
                  </a:rPr>
                  <a:t>evaluate</a:t>
                </a:r>
                <a:r>
                  <a:rPr spc="-45" dirty="0">
                    <a:solidFill>
                      <a:srgbClr val="004FF0"/>
                    </a:solidFill>
                    <a:latin typeface="Arial"/>
                    <a:cs typeface="Arial"/>
                  </a:rPr>
                  <a:t> </a:t>
                </a:r>
                <a:r>
                  <a:rPr spc="-41" dirty="0">
                    <a:latin typeface="Arial"/>
                    <a:cs typeface="Arial"/>
                  </a:rPr>
                  <a:t>f</a:t>
                </a:r>
                <a:r>
                  <a:rPr spc="-62" baseline="-17921" dirty="0">
                    <a:latin typeface="Arial"/>
                    <a:cs typeface="Arial"/>
                  </a:rPr>
                  <a:t>n</a:t>
                </a:r>
                <a:r>
                  <a:rPr spc="-41" dirty="0">
                    <a:latin typeface="Arial"/>
                    <a:cs typeface="Arial"/>
                  </a:rPr>
                  <a:t>(x)</a:t>
                </a:r>
                <a:r>
                  <a:rPr spc="-45" dirty="0">
                    <a:latin typeface="Arial"/>
                    <a:cs typeface="Arial"/>
                  </a:rPr>
                  <a:t> </a:t>
                </a:r>
                <a:r>
                  <a:rPr dirty="0">
                    <a:latin typeface="Arial"/>
                    <a:cs typeface="Arial"/>
                  </a:rPr>
                  <a:t>for</a:t>
                </a:r>
                <a:r>
                  <a:rPr spc="-75" dirty="0">
                    <a:latin typeface="Arial"/>
                    <a:cs typeface="Arial"/>
                  </a:rPr>
                  <a:t> </a:t>
                </a:r>
                <a:r>
                  <a:rPr spc="-30" dirty="0">
                    <a:latin typeface="Arial"/>
                    <a:cs typeface="Arial"/>
                  </a:rPr>
                  <a:t>all</a:t>
                </a:r>
                <a:r>
                  <a:rPr spc="-79" dirty="0">
                    <a:latin typeface="Arial"/>
                    <a:cs typeface="Arial"/>
                  </a:rPr>
                  <a:t> </a:t>
                </a:r>
                <a:r>
                  <a:rPr spc="-94" dirty="0">
                    <a:latin typeface="Arial"/>
                    <a:cs typeface="Arial"/>
                  </a:rPr>
                  <a:t>x,</a:t>
                </a:r>
                <a:r>
                  <a:rPr spc="-60" dirty="0">
                    <a:latin typeface="Arial"/>
                    <a:cs typeface="Arial"/>
                  </a:rPr>
                  <a:t> </a:t>
                </a:r>
                <a:r>
                  <a:rPr spc="-19" dirty="0">
                    <a:latin typeface="Arial"/>
                    <a:cs typeface="Arial"/>
                  </a:rPr>
                  <a:t>and</a:t>
                </a:r>
                <a:endParaRPr dirty="0">
                  <a:latin typeface="Arial"/>
                  <a:cs typeface="Arial"/>
                </a:endParaRPr>
              </a:p>
              <a:p>
                <a:pPr marL="889635">
                  <a:spcBef>
                    <a:spcPts val="49"/>
                  </a:spcBef>
                  <a:tabLst>
                    <a:tab pos="3664268" algn="l"/>
                  </a:tabLst>
                </a:pPr>
                <a:r>
                  <a:rPr spc="-56" dirty="0">
                    <a:solidFill>
                      <a:srgbClr val="004FF0"/>
                    </a:solidFill>
                    <a:latin typeface="Arial"/>
                    <a:cs typeface="Arial"/>
                  </a:rPr>
                  <a:t>hard</a:t>
                </a:r>
                <a:r>
                  <a:rPr spc="-83" dirty="0">
                    <a:solidFill>
                      <a:srgbClr val="004FF0"/>
                    </a:solidFill>
                    <a:latin typeface="Arial"/>
                    <a:cs typeface="Arial"/>
                  </a:rPr>
                  <a:t> </a:t>
                </a:r>
                <a:r>
                  <a:rPr dirty="0">
                    <a:solidFill>
                      <a:srgbClr val="004FF0"/>
                    </a:solidFill>
                    <a:latin typeface="Arial"/>
                    <a:cs typeface="Arial"/>
                  </a:rPr>
                  <a:t>to</a:t>
                </a:r>
                <a:r>
                  <a:rPr spc="-120" dirty="0">
                    <a:solidFill>
                      <a:srgbClr val="004FF0"/>
                    </a:solidFill>
                    <a:latin typeface="Arial"/>
                    <a:cs typeface="Arial"/>
                  </a:rPr>
                  <a:t> </a:t>
                </a:r>
                <a:r>
                  <a:rPr spc="-8" dirty="0">
                    <a:solidFill>
                      <a:srgbClr val="004FF0"/>
                    </a:solidFill>
                    <a:latin typeface="Arial"/>
                    <a:cs typeface="Arial"/>
                  </a:rPr>
                  <a:t>invert:</a:t>
                </a:r>
                <a:r>
                  <a:rPr spc="-75" dirty="0">
                    <a:solidFill>
                      <a:srgbClr val="004FF0"/>
                    </a:solidFill>
                    <a:latin typeface="Arial"/>
                    <a:cs typeface="Arial"/>
                  </a:rPr>
                  <a:t> </a:t>
                </a:r>
                <a:r>
                  <a:rPr spc="-15" dirty="0">
                    <a:latin typeface="STIX Two Math"/>
                    <a:cs typeface="STIX Two Math"/>
                  </a:rPr>
                  <a:t>∀</a:t>
                </a:r>
                <a:r>
                  <a:rPr spc="-15" dirty="0">
                    <a:latin typeface="Arial"/>
                    <a:cs typeface="Arial"/>
                  </a:rPr>
                  <a:t>P</a:t>
                </a:r>
                <a:r>
                  <a:rPr spc="-15" dirty="0">
                    <a:latin typeface="STIX Two Math"/>
                    <a:cs typeface="STIX Two Math"/>
                  </a:rPr>
                  <a:t>PT</a:t>
                </a:r>
                <a:r>
                  <a:rPr spc="-30" dirty="0">
                    <a:latin typeface="STIX Two Math"/>
                    <a:cs typeface="STIX Two Math"/>
                  </a:rPr>
                  <a:t> </a:t>
                </a:r>
                <a:r>
                  <a:rPr spc="45" dirty="0">
                    <a:latin typeface="STIX Two Math"/>
                    <a:cs typeface="STIX Two Math"/>
                  </a:rPr>
                  <a:t>𝐼𝑛𝑣</a:t>
                </a:r>
                <a:r>
                  <a:rPr spc="45" dirty="0">
                    <a:latin typeface="Arial"/>
                    <a:cs typeface="Arial"/>
                  </a:rPr>
                  <a:t>,</a:t>
                </a:r>
                <a:r>
                  <a:rPr spc="-98" dirty="0">
                    <a:latin typeface="Arial"/>
                    <a:cs typeface="Arial"/>
                  </a:rPr>
                  <a:t> </a:t>
                </a:r>
                <a:r>
                  <a:rPr spc="-19" dirty="0">
                    <a:latin typeface="STIX Two Math"/>
                    <a:cs typeface="STIX Two Math"/>
                  </a:rPr>
                  <a:t>∀</a:t>
                </a:r>
                <a:r>
                  <a:rPr spc="-19" dirty="0">
                    <a:latin typeface="Arial"/>
                    <a:cs typeface="Arial"/>
                  </a:rPr>
                  <a:t>n</a:t>
                </a:r>
                <a:r>
                  <a:rPr dirty="0">
                    <a:latin typeface="Arial"/>
                    <a:cs typeface="Arial"/>
                  </a:rPr>
                  <a:t>	</a:t>
                </a:r>
                <a:r>
                  <a:rPr spc="-26" dirty="0">
                    <a:latin typeface="Arial"/>
                    <a:cs typeface="Arial"/>
                  </a:rPr>
                  <a:t>sufficiently</a:t>
                </a:r>
                <a:r>
                  <a:rPr spc="-68" dirty="0">
                    <a:latin typeface="Arial"/>
                    <a:cs typeface="Arial"/>
                  </a:rPr>
                  <a:t> </a:t>
                </a:r>
                <a:r>
                  <a:rPr spc="-8" dirty="0">
                    <a:latin typeface="Arial"/>
                    <a:cs typeface="Arial"/>
                  </a:rPr>
                  <a:t>large</a:t>
                </a:r>
                <a:r>
                  <a:rPr lang="en-US" spc="-8" dirty="0">
                    <a:latin typeface="Arial"/>
                    <a:cs typeface="Arial"/>
                  </a:rPr>
                  <a:t> there exist negligible </a:t>
                </a:r>
                <a14:m>
                  <m:oMath xmlns:m="http://schemas.openxmlformats.org/officeDocument/2006/math">
                    <m:r>
                      <a:rPr lang="en-US" i="1" spc="-8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</a:rPr>
                      <m:t>𝜇</m:t>
                    </m:r>
                  </m:oMath>
                </a14:m>
                <a:r>
                  <a:rPr lang="en-US" spc="-8" dirty="0">
                    <a:latin typeface="Arial"/>
                    <a:cs typeface="Arial"/>
                  </a:rPr>
                  <a:t> </a:t>
                </a:r>
                <a:endParaRPr dirty="0">
                  <a:latin typeface="Arial"/>
                  <a:cs typeface="Arial"/>
                </a:endParaRPr>
              </a:p>
            </p:txBody>
          </p:sp>
        </mc:Choice>
        <mc:Fallback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56" y="2007204"/>
                <a:ext cx="8124631" cy="842571"/>
              </a:xfrm>
              <a:prstGeom prst="rect">
                <a:avLst/>
              </a:prstGeom>
              <a:blipFill>
                <a:blip r:embed="rId2"/>
                <a:stretch>
                  <a:fillRect l="-1560" t="-8824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"/>
          <p:cNvSpPr/>
          <p:nvPr/>
        </p:nvSpPr>
        <p:spPr>
          <a:xfrm>
            <a:off x="2109597" y="2953702"/>
            <a:ext cx="2727008" cy="210503"/>
          </a:xfrm>
          <a:custGeom>
            <a:avLst/>
            <a:gdLst/>
            <a:ahLst/>
            <a:cxnLst/>
            <a:rect l="l" t="t" r="r" b="b"/>
            <a:pathLst>
              <a:path w="3636010" h="280669">
                <a:moveTo>
                  <a:pt x="65659" y="0"/>
                </a:moveTo>
                <a:lnTo>
                  <a:pt x="0" y="0"/>
                </a:lnTo>
                <a:lnTo>
                  <a:pt x="0" y="11430"/>
                </a:lnTo>
                <a:lnTo>
                  <a:pt x="0" y="269240"/>
                </a:lnTo>
                <a:lnTo>
                  <a:pt x="0" y="280670"/>
                </a:lnTo>
                <a:lnTo>
                  <a:pt x="65659" y="280670"/>
                </a:lnTo>
                <a:lnTo>
                  <a:pt x="65659" y="269240"/>
                </a:lnTo>
                <a:lnTo>
                  <a:pt x="24384" y="269240"/>
                </a:lnTo>
                <a:lnTo>
                  <a:pt x="24384" y="11430"/>
                </a:lnTo>
                <a:lnTo>
                  <a:pt x="65659" y="11430"/>
                </a:lnTo>
                <a:lnTo>
                  <a:pt x="65659" y="0"/>
                </a:lnTo>
                <a:close/>
              </a:path>
              <a:path w="3636010" h="280669">
                <a:moveTo>
                  <a:pt x="657098" y="11684"/>
                </a:moveTo>
                <a:lnTo>
                  <a:pt x="653161" y="381"/>
                </a:lnTo>
                <a:lnTo>
                  <a:pt x="632891" y="7670"/>
                </a:lnTo>
                <a:lnTo>
                  <a:pt x="615124" y="18262"/>
                </a:lnTo>
                <a:lnTo>
                  <a:pt x="586994" y="49276"/>
                </a:lnTo>
                <a:lnTo>
                  <a:pt x="569734" y="90893"/>
                </a:lnTo>
                <a:lnTo>
                  <a:pt x="564083" y="138684"/>
                </a:lnTo>
                <a:lnTo>
                  <a:pt x="564007" y="140208"/>
                </a:lnTo>
                <a:lnTo>
                  <a:pt x="565429" y="165887"/>
                </a:lnTo>
                <a:lnTo>
                  <a:pt x="576910" y="211277"/>
                </a:lnTo>
                <a:lnTo>
                  <a:pt x="599757" y="248145"/>
                </a:lnTo>
                <a:lnTo>
                  <a:pt x="632815" y="272580"/>
                </a:lnTo>
                <a:lnTo>
                  <a:pt x="653161" y="279908"/>
                </a:lnTo>
                <a:lnTo>
                  <a:pt x="656717" y="268605"/>
                </a:lnTo>
                <a:lnTo>
                  <a:pt x="640753" y="261518"/>
                </a:lnTo>
                <a:lnTo>
                  <a:pt x="626986" y="251675"/>
                </a:lnTo>
                <a:lnTo>
                  <a:pt x="598792" y="205892"/>
                </a:lnTo>
                <a:lnTo>
                  <a:pt x="590550" y="163360"/>
                </a:lnTo>
                <a:lnTo>
                  <a:pt x="589534" y="138684"/>
                </a:lnTo>
                <a:lnTo>
                  <a:pt x="590550" y="114871"/>
                </a:lnTo>
                <a:lnTo>
                  <a:pt x="598792" y="73533"/>
                </a:lnTo>
                <a:lnTo>
                  <a:pt x="627087" y="28473"/>
                </a:lnTo>
                <a:lnTo>
                  <a:pt x="640969" y="18745"/>
                </a:lnTo>
                <a:lnTo>
                  <a:pt x="657098" y="11684"/>
                </a:lnTo>
                <a:close/>
              </a:path>
              <a:path w="3636010" h="280669">
                <a:moveTo>
                  <a:pt x="937641" y="140208"/>
                </a:moveTo>
                <a:lnTo>
                  <a:pt x="936218" y="114871"/>
                </a:lnTo>
                <a:lnTo>
                  <a:pt x="936205" y="114592"/>
                </a:lnTo>
                <a:lnTo>
                  <a:pt x="931900" y="90893"/>
                </a:lnTo>
                <a:lnTo>
                  <a:pt x="914654" y="49276"/>
                </a:lnTo>
                <a:lnTo>
                  <a:pt x="886561" y="18262"/>
                </a:lnTo>
                <a:lnTo>
                  <a:pt x="848487" y="381"/>
                </a:lnTo>
                <a:lnTo>
                  <a:pt x="844550" y="11684"/>
                </a:lnTo>
                <a:lnTo>
                  <a:pt x="860742" y="18745"/>
                </a:lnTo>
                <a:lnTo>
                  <a:pt x="874661" y="28473"/>
                </a:lnTo>
                <a:lnTo>
                  <a:pt x="902906" y="73533"/>
                </a:lnTo>
                <a:lnTo>
                  <a:pt x="911148" y="114592"/>
                </a:lnTo>
                <a:lnTo>
                  <a:pt x="912241" y="138684"/>
                </a:lnTo>
                <a:lnTo>
                  <a:pt x="911186" y="163360"/>
                </a:lnTo>
                <a:lnTo>
                  <a:pt x="902855" y="205892"/>
                </a:lnTo>
                <a:lnTo>
                  <a:pt x="874661" y="251675"/>
                </a:lnTo>
                <a:lnTo>
                  <a:pt x="845058" y="268605"/>
                </a:lnTo>
                <a:lnTo>
                  <a:pt x="848487" y="279908"/>
                </a:lnTo>
                <a:lnTo>
                  <a:pt x="886663" y="261988"/>
                </a:lnTo>
                <a:lnTo>
                  <a:pt x="914654" y="231013"/>
                </a:lnTo>
                <a:lnTo>
                  <a:pt x="931900" y="189572"/>
                </a:lnTo>
                <a:lnTo>
                  <a:pt x="936205" y="165887"/>
                </a:lnTo>
                <a:lnTo>
                  <a:pt x="937641" y="140208"/>
                </a:lnTo>
                <a:close/>
              </a:path>
              <a:path w="3636010" h="280669">
                <a:moveTo>
                  <a:pt x="3160141" y="11684"/>
                </a:moveTo>
                <a:lnTo>
                  <a:pt x="3156204" y="381"/>
                </a:lnTo>
                <a:lnTo>
                  <a:pt x="3135934" y="7670"/>
                </a:lnTo>
                <a:lnTo>
                  <a:pt x="3118180" y="18262"/>
                </a:lnTo>
                <a:lnTo>
                  <a:pt x="3090164" y="49276"/>
                </a:lnTo>
                <a:lnTo>
                  <a:pt x="3072841" y="90893"/>
                </a:lnTo>
                <a:lnTo>
                  <a:pt x="3067126" y="138684"/>
                </a:lnTo>
                <a:lnTo>
                  <a:pt x="3067050" y="140208"/>
                </a:lnTo>
                <a:lnTo>
                  <a:pt x="3068472" y="165887"/>
                </a:lnTo>
                <a:lnTo>
                  <a:pt x="3079953" y="211277"/>
                </a:lnTo>
                <a:lnTo>
                  <a:pt x="3102800" y="248145"/>
                </a:lnTo>
                <a:lnTo>
                  <a:pt x="3135858" y="272580"/>
                </a:lnTo>
                <a:lnTo>
                  <a:pt x="3156204" y="279908"/>
                </a:lnTo>
                <a:lnTo>
                  <a:pt x="3159760" y="268605"/>
                </a:lnTo>
                <a:lnTo>
                  <a:pt x="3143796" y="261518"/>
                </a:lnTo>
                <a:lnTo>
                  <a:pt x="3130042" y="251675"/>
                </a:lnTo>
                <a:lnTo>
                  <a:pt x="3101835" y="205892"/>
                </a:lnTo>
                <a:lnTo>
                  <a:pt x="3093593" y="163360"/>
                </a:lnTo>
                <a:lnTo>
                  <a:pt x="3092577" y="138684"/>
                </a:lnTo>
                <a:lnTo>
                  <a:pt x="3093593" y="114871"/>
                </a:lnTo>
                <a:lnTo>
                  <a:pt x="3101835" y="73533"/>
                </a:lnTo>
                <a:lnTo>
                  <a:pt x="3130131" y="28473"/>
                </a:lnTo>
                <a:lnTo>
                  <a:pt x="3144012" y="18745"/>
                </a:lnTo>
                <a:lnTo>
                  <a:pt x="3160141" y="11684"/>
                </a:lnTo>
                <a:close/>
              </a:path>
              <a:path w="3636010" h="280669">
                <a:moveTo>
                  <a:pt x="3536188" y="140208"/>
                </a:moveTo>
                <a:lnTo>
                  <a:pt x="3534765" y="114871"/>
                </a:lnTo>
                <a:lnTo>
                  <a:pt x="3534753" y="114592"/>
                </a:lnTo>
                <a:lnTo>
                  <a:pt x="3530447" y="90893"/>
                </a:lnTo>
                <a:lnTo>
                  <a:pt x="3513201" y="49276"/>
                </a:lnTo>
                <a:lnTo>
                  <a:pt x="3485108" y="18262"/>
                </a:lnTo>
                <a:lnTo>
                  <a:pt x="3447034" y="381"/>
                </a:lnTo>
                <a:lnTo>
                  <a:pt x="3443097" y="11684"/>
                </a:lnTo>
                <a:lnTo>
                  <a:pt x="3459289" y="18745"/>
                </a:lnTo>
                <a:lnTo>
                  <a:pt x="3473208" y="28473"/>
                </a:lnTo>
                <a:lnTo>
                  <a:pt x="3501440" y="73533"/>
                </a:lnTo>
                <a:lnTo>
                  <a:pt x="3509594" y="114592"/>
                </a:lnTo>
                <a:lnTo>
                  <a:pt x="3510661" y="138684"/>
                </a:lnTo>
                <a:lnTo>
                  <a:pt x="3509632" y="163360"/>
                </a:lnTo>
                <a:lnTo>
                  <a:pt x="3501390" y="205892"/>
                </a:lnTo>
                <a:lnTo>
                  <a:pt x="3473196" y="251675"/>
                </a:lnTo>
                <a:lnTo>
                  <a:pt x="3443478" y="268605"/>
                </a:lnTo>
                <a:lnTo>
                  <a:pt x="3447034" y="279908"/>
                </a:lnTo>
                <a:lnTo>
                  <a:pt x="3485210" y="261988"/>
                </a:lnTo>
                <a:lnTo>
                  <a:pt x="3513201" y="231013"/>
                </a:lnTo>
                <a:lnTo>
                  <a:pt x="3530447" y="189572"/>
                </a:lnTo>
                <a:lnTo>
                  <a:pt x="3534753" y="165887"/>
                </a:lnTo>
                <a:lnTo>
                  <a:pt x="3536188" y="140208"/>
                </a:lnTo>
                <a:close/>
              </a:path>
              <a:path w="3636010" h="280669">
                <a:moveTo>
                  <a:pt x="3636010" y="0"/>
                </a:moveTo>
                <a:lnTo>
                  <a:pt x="3570351" y="0"/>
                </a:lnTo>
                <a:lnTo>
                  <a:pt x="3570351" y="11430"/>
                </a:lnTo>
                <a:lnTo>
                  <a:pt x="3611499" y="11430"/>
                </a:lnTo>
                <a:lnTo>
                  <a:pt x="3611499" y="269240"/>
                </a:lnTo>
                <a:lnTo>
                  <a:pt x="3570351" y="269240"/>
                </a:lnTo>
                <a:lnTo>
                  <a:pt x="3570351" y="280670"/>
                </a:lnTo>
                <a:lnTo>
                  <a:pt x="3636010" y="280670"/>
                </a:lnTo>
                <a:lnTo>
                  <a:pt x="3636010" y="269240"/>
                </a:lnTo>
                <a:lnTo>
                  <a:pt x="3636010" y="11430"/>
                </a:lnTo>
                <a:lnTo>
                  <a:pt x="36360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00"/>
          </a:p>
        </p:txBody>
      </p:sp>
      <p:sp>
        <p:nvSpPr>
          <p:cNvPr id="6" name="object 6"/>
          <p:cNvSpPr txBox="1"/>
          <p:nvPr/>
        </p:nvSpPr>
        <p:spPr>
          <a:xfrm>
            <a:off x="4503984" y="2831646"/>
            <a:ext cx="376215" cy="299280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9050">
              <a:spcBef>
                <a:spcPts val="94"/>
              </a:spcBef>
            </a:pPr>
            <a:r>
              <a:rPr sz="2800" spc="84" baseline="-21276" dirty="0">
                <a:latin typeface="STIX Two Math"/>
                <a:cs typeface="STIX Two Math"/>
              </a:rPr>
              <a:t>𝑥</a:t>
            </a:r>
            <a:r>
              <a:rPr sz="1400" spc="56" dirty="0">
                <a:latin typeface="STIX Two Math"/>
                <a:cs typeface="STIX Two Math"/>
              </a:rPr>
              <a:t>′</a:t>
            </a:r>
            <a:endParaRPr sz="1400" dirty="0">
              <a:latin typeface="STIX Two Math"/>
              <a:cs typeface="STIX Two Math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object 7"/>
              <p:cNvSpPr txBox="1"/>
              <p:nvPr/>
            </p:nvSpPr>
            <p:spPr>
              <a:xfrm>
                <a:off x="1833467" y="2890504"/>
                <a:ext cx="5200936" cy="289021"/>
              </a:xfrm>
              <a:prstGeom prst="rect">
                <a:avLst/>
              </a:prstGeom>
            </p:spPr>
            <p:txBody>
              <a:bodyPr vert="horz" wrap="square" lIns="0" tIns="11906" rIns="0" bIns="0" rtlCol="0">
                <a:spAutoFit/>
              </a:bodyPr>
              <a:lstStyle/>
              <a:p>
                <a:pPr marL="28575">
                  <a:spcBef>
                    <a:spcPts val="94"/>
                  </a:spcBef>
                  <a:tabLst>
                    <a:tab pos="775811" algn="l"/>
                    <a:tab pos="1065371" algn="l"/>
                    <a:tab pos="3096101" algn="l"/>
                  </a:tabLst>
                </a:pPr>
                <a:r>
                  <a:rPr spc="38" dirty="0">
                    <a:latin typeface="STIX Two Math"/>
                    <a:cs typeface="STIX Two Math"/>
                  </a:rPr>
                  <a:t>Pr</a:t>
                </a:r>
                <a:r>
                  <a:rPr spc="206" dirty="0">
                    <a:latin typeface="STIX Two Math"/>
                    <a:cs typeface="STIX Two Math"/>
                  </a:rPr>
                  <a:t> </a:t>
                </a:r>
                <a:r>
                  <a:rPr spc="45" dirty="0">
                    <a:latin typeface="STIX Two Math"/>
                    <a:cs typeface="STIX Two Math"/>
                  </a:rPr>
                  <a:t>𝐼𝑛𝑣</a:t>
                </a:r>
                <a:r>
                  <a:rPr dirty="0">
                    <a:latin typeface="STIX Two Math"/>
                    <a:cs typeface="STIX Two Math"/>
                  </a:rPr>
                  <a:t>	</a:t>
                </a:r>
                <a:r>
                  <a:rPr spc="53" dirty="0">
                    <a:latin typeface="STIX Two Math"/>
                    <a:cs typeface="STIX Two Math"/>
                  </a:rPr>
                  <a:t>𝑦</a:t>
                </a:r>
                <a:r>
                  <a:rPr dirty="0">
                    <a:latin typeface="STIX Two Math"/>
                    <a:cs typeface="STIX Two Math"/>
                  </a:rPr>
                  <a:t>	</a:t>
                </a:r>
                <a:r>
                  <a:rPr spc="60" dirty="0">
                    <a:latin typeface="STIX Two Math"/>
                    <a:cs typeface="STIX Two Math"/>
                  </a:rPr>
                  <a:t>=</a:t>
                </a:r>
                <a:r>
                  <a:rPr spc="98" dirty="0">
                    <a:latin typeface="STIX Two Math"/>
                    <a:cs typeface="STIX Two Math"/>
                  </a:rPr>
                  <a:t> </a:t>
                </a:r>
                <a:r>
                  <a:rPr spc="75" dirty="0">
                    <a:latin typeface="STIX Two Math"/>
                    <a:cs typeface="STIX Two Math"/>
                  </a:rPr>
                  <a:t>𝑥</a:t>
                </a:r>
                <a:r>
                  <a:rPr sz="2000" spc="113" baseline="29411" dirty="0">
                    <a:latin typeface="STIX Two Math"/>
                    <a:cs typeface="STIX Two Math"/>
                  </a:rPr>
                  <a:t>′</a:t>
                </a:r>
                <a:r>
                  <a:rPr sz="2000" spc="259" baseline="29411" dirty="0">
                    <a:latin typeface="STIX Two Math"/>
                    <a:cs typeface="STIX Two Math"/>
                  </a:rPr>
                  <a:t> </a:t>
                </a:r>
                <a:r>
                  <a:rPr spc="56" dirty="0">
                    <a:latin typeface="STIX Two Math"/>
                    <a:cs typeface="STIX Two Math"/>
                  </a:rPr>
                  <a:t>𝑠.</a:t>
                </a:r>
                <a:r>
                  <a:rPr spc="-113" dirty="0">
                    <a:latin typeface="STIX Two Math"/>
                    <a:cs typeface="STIX Two Math"/>
                  </a:rPr>
                  <a:t> </a:t>
                </a:r>
                <a:r>
                  <a:rPr spc="38" dirty="0">
                    <a:latin typeface="STIX Two Math"/>
                    <a:cs typeface="STIX Two Math"/>
                  </a:rPr>
                  <a:t>𝑡.</a:t>
                </a:r>
                <a:r>
                  <a:rPr spc="-116" dirty="0">
                    <a:latin typeface="STIX Two Math"/>
                    <a:cs typeface="STIX Two Math"/>
                  </a:rPr>
                  <a:t> </a:t>
                </a:r>
                <a:r>
                  <a:rPr spc="90" dirty="0">
                    <a:latin typeface="STIX Two Math"/>
                    <a:cs typeface="STIX Two Math"/>
                  </a:rPr>
                  <a:t>𝑦</a:t>
                </a:r>
                <a:r>
                  <a:rPr spc="124" dirty="0">
                    <a:latin typeface="STIX Two Math"/>
                    <a:cs typeface="STIX Two Math"/>
                  </a:rPr>
                  <a:t> </a:t>
                </a:r>
                <a:r>
                  <a:rPr spc="60" dirty="0">
                    <a:latin typeface="STIX Two Math"/>
                    <a:cs typeface="STIX Two Math"/>
                  </a:rPr>
                  <a:t>=</a:t>
                </a:r>
                <a:r>
                  <a:rPr spc="98" dirty="0">
                    <a:latin typeface="STIX Two Math"/>
                    <a:cs typeface="STIX Two Math"/>
                  </a:rPr>
                  <a:t> </a:t>
                </a:r>
                <a:r>
                  <a:rPr spc="-26" dirty="0">
                    <a:latin typeface="STIX Two Math"/>
                    <a:cs typeface="STIX Two Math"/>
                  </a:rPr>
                  <a:t>𝑓</a:t>
                </a:r>
                <a:r>
                  <a:rPr sz="2000" spc="-39" baseline="-16339" dirty="0">
                    <a:latin typeface="STIX Two Math"/>
                    <a:cs typeface="STIX Two Math"/>
                  </a:rPr>
                  <a:t>𝑛</a:t>
                </a:r>
                <a:r>
                  <a:rPr sz="2000" baseline="-16339" dirty="0">
                    <a:latin typeface="STIX Two Math"/>
                    <a:cs typeface="STIX Two Math"/>
                  </a:rPr>
                  <a:t>	</a:t>
                </a:r>
                <a:r>
                  <a:rPr spc="60" dirty="0">
                    <a:latin typeface="STIX Two Math"/>
                    <a:cs typeface="STIX Two Math"/>
                  </a:rPr>
                  <a:t>≤</a:t>
                </a:r>
                <a:r>
                  <a:rPr spc="98" dirty="0">
                    <a:latin typeface="STIX Two Math"/>
                    <a:cs typeface="STIX Two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pc="10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TIX Two Math"/>
                      </a:rPr>
                      <m:t>𝜇</m:t>
                    </m:r>
                  </m:oMath>
                </a14:m>
                <a:r>
                  <a:rPr spc="101" dirty="0">
                    <a:latin typeface="STIX Two Math"/>
                    <a:cs typeface="STIX Two Math"/>
                  </a:rPr>
                  <a:t> (𝑛)</a:t>
                </a:r>
                <a:endParaRPr dirty="0">
                  <a:latin typeface="STIX Two Math"/>
                  <a:cs typeface="STIX Two Math"/>
                </a:endParaRPr>
              </a:p>
            </p:txBody>
          </p:sp>
        </mc:Choice>
        <mc:Fallback>
          <p:sp>
            <p:nvSpPr>
              <p:cNvPr id="7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467" y="2890504"/>
                <a:ext cx="5200936" cy="289021"/>
              </a:xfrm>
              <a:prstGeom prst="rect">
                <a:avLst/>
              </a:prstGeom>
              <a:blipFill>
                <a:blip r:embed="rId3"/>
                <a:stretch>
                  <a:fillRect l="-2195" t="-20833" b="-45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8"/>
          <p:cNvSpPr/>
          <p:nvPr/>
        </p:nvSpPr>
        <p:spPr>
          <a:xfrm>
            <a:off x="2871029" y="3361731"/>
            <a:ext cx="1612583" cy="210979"/>
          </a:xfrm>
          <a:custGeom>
            <a:avLst/>
            <a:gdLst/>
            <a:ahLst/>
            <a:cxnLst/>
            <a:rect l="l" t="t" r="r" b="b"/>
            <a:pathLst>
              <a:path w="2150110" h="281304">
                <a:moveTo>
                  <a:pt x="93980" y="0"/>
                </a:moveTo>
                <a:lnTo>
                  <a:pt x="90170" y="0"/>
                </a:lnTo>
                <a:lnTo>
                  <a:pt x="73926" y="1219"/>
                </a:lnTo>
                <a:lnTo>
                  <a:pt x="38354" y="15875"/>
                </a:lnTo>
                <a:lnTo>
                  <a:pt x="22326" y="47129"/>
                </a:lnTo>
                <a:lnTo>
                  <a:pt x="22275" y="47307"/>
                </a:lnTo>
                <a:lnTo>
                  <a:pt x="21399" y="58928"/>
                </a:lnTo>
                <a:lnTo>
                  <a:pt x="21412" y="67932"/>
                </a:lnTo>
                <a:lnTo>
                  <a:pt x="22059" y="74714"/>
                </a:lnTo>
                <a:lnTo>
                  <a:pt x="23126" y="81927"/>
                </a:lnTo>
                <a:lnTo>
                  <a:pt x="24638" y="89535"/>
                </a:lnTo>
                <a:lnTo>
                  <a:pt x="26924" y="99949"/>
                </a:lnTo>
                <a:lnTo>
                  <a:pt x="28067" y="106807"/>
                </a:lnTo>
                <a:lnTo>
                  <a:pt x="28067" y="117221"/>
                </a:lnTo>
                <a:lnTo>
                  <a:pt x="25781" y="122682"/>
                </a:lnTo>
                <a:lnTo>
                  <a:pt x="21082" y="127000"/>
                </a:lnTo>
                <a:lnTo>
                  <a:pt x="16510" y="131318"/>
                </a:lnTo>
                <a:lnTo>
                  <a:pt x="9398" y="133604"/>
                </a:lnTo>
                <a:lnTo>
                  <a:pt x="0" y="133858"/>
                </a:lnTo>
                <a:lnTo>
                  <a:pt x="0" y="145923"/>
                </a:lnTo>
                <a:lnTo>
                  <a:pt x="9398" y="146177"/>
                </a:lnTo>
                <a:lnTo>
                  <a:pt x="16510" y="148463"/>
                </a:lnTo>
                <a:lnTo>
                  <a:pt x="21082" y="152781"/>
                </a:lnTo>
                <a:lnTo>
                  <a:pt x="25781" y="157099"/>
                </a:lnTo>
                <a:lnTo>
                  <a:pt x="28067" y="162560"/>
                </a:lnTo>
                <a:lnTo>
                  <a:pt x="28067" y="172847"/>
                </a:lnTo>
                <a:lnTo>
                  <a:pt x="26924" y="179832"/>
                </a:lnTo>
                <a:lnTo>
                  <a:pt x="24638" y="190246"/>
                </a:lnTo>
                <a:lnTo>
                  <a:pt x="23126" y="197853"/>
                </a:lnTo>
                <a:lnTo>
                  <a:pt x="22059" y="205028"/>
                </a:lnTo>
                <a:lnTo>
                  <a:pt x="21412" y="211810"/>
                </a:lnTo>
                <a:lnTo>
                  <a:pt x="21297" y="215328"/>
                </a:lnTo>
                <a:lnTo>
                  <a:pt x="21209" y="218186"/>
                </a:lnTo>
                <a:lnTo>
                  <a:pt x="22275" y="233057"/>
                </a:lnTo>
                <a:lnTo>
                  <a:pt x="48018" y="271894"/>
                </a:lnTo>
                <a:lnTo>
                  <a:pt x="90170" y="281051"/>
                </a:lnTo>
                <a:lnTo>
                  <a:pt x="93980" y="281051"/>
                </a:lnTo>
                <a:lnTo>
                  <a:pt x="93980" y="269875"/>
                </a:lnTo>
                <a:lnTo>
                  <a:pt x="91821" y="269875"/>
                </a:lnTo>
                <a:lnTo>
                  <a:pt x="81661" y="269189"/>
                </a:lnTo>
                <a:lnTo>
                  <a:pt x="49250" y="243687"/>
                </a:lnTo>
                <a:lnTo>
                  <a:pt x="46228" y="220853"/>
                </a:lnTo>
                <a:lnTo>
                  <a:pt x="46316" y="218186"/>
                </a:lnTo>
                <a:lnTo>
                  <a:pt x="46405" y="215328"/>
                </a:lnTo>
                <a:lnTo>
                  <a:pt x="46964" y="209232"/>
                </a:lnTo>
                <a:lnTo>
                  <a:pt x="47879" y="202565"/>
                </a:lnTo>
                <a:lnTo>
                  <a:pt x="49149" y="195326"/>
                </a:lnTo>
                <a:lnTo>
                  <a:pt x="51181" y="185166"/>
                </a:lnTo>
                <a:lnTo>
                  <a:pt x="52070" y="177927"/>
                </a:lnTo>
                <a:lnTo>
                  <a:pt x="52070" y="165227"/>
                </a:lnTo>
                <a:lnTo>
                  <a:pt x="49657" y="158369"/>
                </a:lnTo>
                <a:lnTo>
                  <a:pt x="44704" y="153035"/>
                </a:lnTo>
                <a:lnTo>
                  <a:pt x="39878" y="147701"/>
                </a:lnTo>
                <a:lnTo>
                  <a:pt x="34036" y="143764"/>
                </a:lnTo>
                <a:lnTo>
                  <a:pt x="27178" y="141224"/>
                </a:lnTo>
                <a:lnTo>
                  <a:pt x="27178" y="138557"/>
                </a:lnTo>
                <a:lnTo>
                  <a:pt x="34036" y="136017"/>
                </a:lnTo>
                <a:lnTo>
                  <a:pt x="39878" y="132080"/>
                </a:lnTo>
                <a:lnTo>
                  <a:pt x="49657" y="121285"/>
                </a:lnTo>
                <a:lnTo>
                  <a:pt x="52070" y="114427"/>
                </a:lnTo>
                <a:lnTo>
                  <a:pt x="52070" y="101854"/>
                </a:lnTo>
                <a:lnTo>
                  <a:pt x="51181" y="94615"/>
                </a:lnTo>
                <a:lnTo>
                  <a:pt x="49149" y="84455"/>
                </a:lnTo>
                <a:lnTo>
                  <a:pt x="47879" y="77152"/>
                </a:lnTo>
                <a:lnTo>
                  <a:pt x="46964" y="70459"/>
                </a:lnTo>
                <a:lnTo>
                  <a:pt x="46405" y="64389"/>
                </a:lnTo>
                <a:lnTo>
                  <a:pt x="46316" y="61595"/>
                </a:lnTo>
                <a:lnTo>
                  <a:pt x="46228" y="58928"/>
                </a:lnTo>
                <a:lnTo>
                  <a:pt x="58293" y="22352"/>
                </a:lnTo>
                <a:lnTo>
                  <a:pt x="91821" y="11176"/>
                </a:lnTo>
                <a:lnTo>
                  <a:pt x="93980" y="11176"/>
                </a:lnTo>
                <a:lnTo>
                  <a:pt x="93980" y="0"/>
                </a:lnTo>
                <a:close/>
              </a:path>
              <a:path w="2150110" h="281304">
                <a:moveTo>
                  <a:pt x="605155" y="133985"/>
                </a:moveTo>
                <a:lnTo>
                  <a:pt x="595757" y="133731"/>
                </a:lnTo>
                <a:lnTo>
                  <a:pt x="588772" y="131445"/>
                </a:lnTo>
                <a:lnTo>
                  <a:pt x="579374" y="122809"/>
                </a:lnTo>
                <a:lnTo>
                  <a:pt x="577088" y="117348"/>
                </a:lnTo>
                <a:lnTo>
                  <a:pt x="577088" y="107061"/>
                </a:lnTo>
                <a:lnTo>
                  <a:pt x="578231" y="100076"/>
                </a:lnTo>
                <a:lnTo>
                  <a:pt x="580517" y="89662"/>
                </a:lnTo>
                <a:lnTo>
                  <a:pt x="582015" y="82067"/>
                </a:lnTo>
                <a:lnTo>
                  <a:pt x="583082" y="74891"/>
                </a:lnTo>
                <a:lnTo>
                  <a:pt x="583730" y="68110"/>
                </a:lnTo>
                <a:lnTo>
                  <a:pt x="583844" y="64643"/>
                </a:lnTo>
                <a:lnTo>
                  <a:pt x="583946" y="61722"/>
                </a:lnTo>
                <a:lnTo>
                  <a:pt x="574294" y="24460"/>
                </a:lnTo>
                <a:lnTo>
                  <a:pt x="531215" y="1219"/>
                </a:lnTo>
                <a:lnTo>
                  <a:pt x="514985" y="0"/>
                </a:lnTo>
                <a:lnTo>
                  <a:pt x="511175" y="0"/>
                </a:lnTo>
                <a:lnTo>
                  <a:pt x="511175" y="11176"/>
                </a:lnTo>
                <a:lnTo>
                  <a:pt x="513461" y="11176"/>
                </a:lnTo>
                <a:lnTo>
                  <a:pt x="523532" y="11887"/>
                </a:lnTo>
                <a:lnTo>
                  <a:pt x="555891" y="37109"/>
                </a:lnTo>
                <a:lnTo>
                  <a:pt x="558927" y="59182"/>
                </a:lnTo>
                <a:lnTo>
                  <a:pt x="558838" y="61722"/>
                </a:lnTo>
                <a:lnTo>
                  <a:pt x="558736" y="64643"/>
                </a:lnTo>
                <a:lnTo>
                  <a:pt x="558177" y="70700"/>
                </a:lnTo>
                <a:lnTo>
                  <a:pt x="557263" y="77355"/>
                </a:lnTo>
                <a:lnTo>
                  <a:pt x="556006" y="84582"/>
                </a:lnTo>
                <a:lnTo>
                  <a:pt x="553974" y="94742"/>
                </a:lnTo>
                <a:lnTo>
                  <a:pt x="553085" y="101981"/>
                </a:lnTo>
                <a:lnTo>
                  <a:pt x="553085" y="114681"/>
                </a:lnTo>
                <a:lnTo>
                  <a:pt x="555498" y="121539"/>
                </a:lnTo>
                <a:lnTo>
                  <a:pt x="560451" y="126873"/>
                </a:lnTo>
                <a:lnTo>
                  <a:pt x="565277" y="132207"/>
                </a:lnTo>
                <a:lnTo>
                  <a:pt x="571119" y="136144"/>
                </a:lnTo>
                <a:lnTo>
                  <a:pt x="577977" y="138684"/>
                </a:lnTo>
                <a:lnTo>
                  <a:pt x="577977" y="141351"/>
                </a:lnTo>
                <a:lnTo>
                  <a:pt x="571119" y="143891"/>
                </a:lnTo>
                <a:lnTo>
                  <a:pt x="565277" y="147828"/>
                </a:lnTo>
                <a:lnTo>
                  <a:pt x="555498" y="158623"/>
                </a:lnTo>
                <a:lnTo>
                  <a:pt x="553085" y="165481"/>
                </a:lnTo>
                <a:lnTo>
                  <a:pt x="553085" y="178054"/>
                </a:lnTo>
                <a:lnTo>
                  <a:pt x="553974" y="185293"/>
                </a:lnTo>
                <a:lnTo>
                  <a:pt x="556006" y="195453"/>
                </a:lnTo>
                <a:lnTo>
                  <a:pt x="557263" y="202768"/>
                </a:lnTo>
                <a:lnTo>
                  <a:pt x="558177" y="209461"/>
                </a:lnTo>
                <a:lnTo>
                  <a:pt x="558736" y="215531"/>
                </a:lnTo>
                <a:lnTo>
                  <a:pt x="558825" y="218313"/>
                </a:lnTo>
                <a:lnTo>
                  <a:pt x="558927" y="220980"/>
                </a:lnTo>
                <a:lnTo>
                  <a:pt x="558177" y="233108"/>
                </a:lnTo>
                <a:lnTo>
                  <a:pt x="558165" y="233349"/>
                </a:lnTo>
                <a:lnTo>
                  <a:pt x="555891" y="243751"/>
                </a:lnTo>
                <a:lnTo>
                  <a:pt x="523532" y="269189"/>
                </a:lnTo>
                <a:lnTo>
                  <a:pt x="513461" y="269875"/>
                </a:lnTo>
                <a:lnTo>
                  <a:pt x="511175" y="269875"/>
                </a:lnTo>
                <a:lnTo>
                  <a:pt x="511175" y="281051"/>
                </a:lnTo>
                <a:lnTo>
                  <a:pt x="514985" y="281051"/>
                </a:lnTo>
                <a:lnTo>
                  <a:pt x="531215" y="279844"/>
                </a:lnTo>
                <a:lnTo>
                  <a:pt x="566801" y="265176"/>
                </a:lnTo>
                <a:lnTo>
                  <a:pt x="582803" y="233349"/>
                </a:lnTo>
                <a:lnTo>
                  <a:pt x="582866" y="233108"/>
                </a:lnTo>
                <a:lnTo>
                  <a:pt x="583946" y="218313"/>
                </a:lnTo>
                <a:lnTo>
                  <a:pt x="583844" y="215531"/>
                </a:lnTo>
                <a:lnTo>
                  <a:pt x="583730" y="211988"/>
                </a:lnTo>
                <a:lnTo>
                  <a:pt x="583082" y="205206"/>
                </a:lnTo>
                <a:lnTo>
                  <a:pt x="582015" y="197993"/>
                </a:lnTo>
                <a:lnTo>
                  <a:pt x="580517" y="190373"/>
                </a:lnTo>
                <a:lnTo>
                  <a:pt x="578231" y="179959"/>
                </a:lnTo>
                <a:lnTo>
                  <a:pt x="577088" y="173101"/>
                </a:lnTo>
                <a:lnTo>
                  <a:pt x="577088" y="162687"/>
                </a:lnTo>
                <a:lnTo>
                  <a:pt x="579374" y="157226"/>
                </a:lnTo>
                <a:lnTo>
                  <a:pt x="588772" y="148590"/>
                </a:lnTo>
                <a:lnTo>
                  <a:pt x="595757" y="146304"/>
                </a:lnTo>
                <a:lnTo>
                  <a:pt x="605155" y="146050"/>
                </a:lnTo>
                <a:lnTo>
                  <a:pt x="605155" y="133985"/>
                </a:lnTo>
                <a:close/>
              </a:path>
              <a:path w="2150110" h="281304">
                <a:moveTo>
                  <a:pt x="1873504" y="12192"/>
                </a:moveTo>
                <a:lnTo>
                  <a:pt x="1869440" y="762"/>
                </a:lnTo>
                <a:lnTo>
                  <a:pt x="1849170" y="8102"/>
                </a:lnTo>
                <a:lnTo>
                  <a:pt x="1831416" y="18707"/>
                </a:lnTo>
                <a:lnTo>
                  <a:pt x="1803400" y="49784"/>
                </a:lnTo>
                <a:lnTo>
                  <a:pt x="1786077" y="91351"/>
                </a:lnTo>
                <a:lnTo>
                  <a:pt x="1780362" y="139192"/>
                </a:lnTo>
                <a:lnTo>
                  <a:pt x="1780286" y="140716"/>
                </a:lnTo>
                <a:lnTo>
                  <a:pt x="1781733" y="166395"/>
                </a:lnTo>
                <a:lnTo>
                  <a:pt x="1793240" y="211785"/>
                </a:lnTo>
                <a:lnTo>
                  <a:pt x="1816049" y="248653"/>
                </a:lnTo>
                <a:lnTo>
                  <a:pt x="1849145" y="273088"/>
                </a:lnTo>
                <a:lnTo>
                  <a:pt x="1869440" y="280416"/>
                </a:lnTo>
                <a:lnTo>
                  <a:pt x="1872996" y="268986"/>
                </a:lnTo>
                <a:lnTo>
                  <a:pt x="1857057" y="261975"/>
                </a:lnTo>
                <a:lnTo>
                  <a:pt x="1843341" y="252158"/>
                </a:lnTo>
                <a:lnTo>
                  <a:pt x="1815185" y="206400"/>
                </a:lnTo>
                <a:lnTo>
                  <a:pt x="1806854" y="163868"/>
                </a:lnTo>
                <a:lnTo>
                  <a:pt x="1805813" y="139192"/>
                </a:lnTo>
                <a:lnTo>
                  <a:pt x="1806854" y="115316"/>
                </a:lnTo>
                <a:lnTo>
                  <a:pt x="1815185" y="73926"/>
                </a:lnTo>
                <a:lnTo>
                  <a:pt x="1843493" y="28867"/>
                </a:lnTo>
                <a:lnTo>
                  <a:pt x="1857375" y="19177"/>
                </a:lnTo>
                <a:lnTo>
                  <a:pt x="1873504" y="12192"/>
                </a:lnTo>
                <a:close/>
              </a:path>
              <a:path w="2150110" h="281304">
                <a:moveTo>
                  <a:pt x="2150110" y="140716"/>
                </a:moveTo>
                <a:lnTo>
                  <a:pt x="2148662" y="115316"/>
                </a:lnTo>
                <a:lnTo>
                  <a:pt x="2148649" y="115049"/>
                </a:lnTo>
                <a:lnTo>
                  <a:pt x="2144306" y="91351"/>
                </a:lnTo>
                <a:lnTo>
                  <a:pt x="2126996" y="49784"/>
                </a:lnTo>
                <a:lnTo>
                  <a:pt x="2098967" y="18707"/>
                </a:lnTo>
                <a:lnTo>
                  <a:pt x="2060956" y="762"/>
                </a:lnTo>
                <a:lnTo>
                  <a:pt x="2057019" y="12192"/>
                </a:lnTo>
                <a:lnTo>
                  <a:pt x="2073148" y="19177"/>
                </a:lnTo>
                <a:lnTo>
                  <a:pt x="2087067" y="28867"/>
                </a:lnTo>
                <a:lnTo>
                  <a:pt x="2115312" y="73926"/>
                </a:lnTo>
                <a:lnTo>
                  <a:pt x="2123516" y="115049"/>
                </a:lnTo>
                <a:lnTo>
                  <a:pt x="2123554" y="115316"/>
                </a:lnTo>
                <a:lnTo>
                  <a:pt x="2124583" y="139192"/>
                </a:lnTo>
                <a:lnTo>
                  <a:pt x="2123554" y="163868"/>
                </a:lnTo>
                <a:lnTo>
                  <a:pt x="2120468" y="186270"/>
                </a:lnTo>
                <a:lnTo>
                  <a:pt x="2108073" y="224282"/>
                </a:lnTo>
                <a:lnTo>
                  <a:pt x="2073351" y="261975"/>
                </a:lnTo>
                <a:lnTo>
                  <a:pt x="2057400" y="268986"/>
                </a:lnTo>
                <a:lnTo>
                  <a:pt x="2060956" y="280416"/>
                </a:lnTo>
                <a:lnTo>
                  <a:pt x="2099081" y="262496"/>
                </a:lnTo>
                <a:lnTo>
                  <a:pt x="2127123" y="231521"/>
                </a:lnTo>
                <a:lnTo>
                  <a:pt x="2144331" y="190080"/>
                </a:lnTo>
                <a:lnTo>
                  <a:pt x="2148649" y="166395"/>
                </a:lnTo>
                <a:lnTo>
                  <a:pt x="2150110" y="1407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00"/>
          </a:p>
        </p:txBody>
      </p:sp>
      <p:sp>
        <p:nvSpPr>
          <p:cNvPr id="9" name="object 9"/>
          <p:cNvSpPr txBox="1"/>
          <p:nvPr/>
        </p:nvSpPr>
        <p:spPr>
          <a:xfrm>
            <a:off x="1905953" y="3313856"/>
            <a:ext cx="2666047" cy="289021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9050">
              <a:spcBef>
                <a:spcPts val="94"/>
              </a:spcBef>
              <a:tabLst>
                <a:tab pos="1020604" algn="l"/>
                <a:tab pos="2353628" algn="l"/>
                <a:tab pos="2577465" algn="l"/>
              </a:tabLst>
            </a:pPr>
            <a:r>
              <a:rPr spc="-56" dirty="0">
                <a:latin typeface="Arial"/>
                <a:cs typeface="Arial"/>
              </a:rPr>
              <a:t>over</a:t>
            </a:r>
            <a:r>
              <a:rPr spc="-98" dirty="0">
                <a:latin typeface="Arial"/>
                <a:cs typeface="Arial"/>
              </a:rPr>
              <a:t> </a:t>
            </a:r>
            <a:r>
              <a:rPr dirty="0">
                <a:latin typeface="STIX Two Math"/>
                <a:cs typeface="STIX Two Math"/>
              </a:rPr>
              <a:t>𝑥</a:t>
            </a:r>
            <a:r>
              <a:rPr spc="135" dirty="0">
                <a:latin typeface="STIX Two Math"/>
                <a:cs typeface="STIX Two Math"/>
              </a:rPr>
              <a:t> </a:t>
            </a:r>
            <a:r>
              <a:rPr spc="-38" dirty="0">
                <a:latin typeface="STIX Two Math"/>
                <a:cs typeface="STIX Two Math"/>
              </a:rPr>
              <a:t>←</a:t>
            </a:r>
            <a:r>
              <a:rPr dirty="0">
                <a:latin typeface="STIX Two Math"/>
                <a:cs typeface="STIX Two Math"/>
              </a:rPr>
              <a:t>	</a:t>
            </a:r>
            <a:r>
              <a:rPr spc="53" dirty="0">
                <a:latin typeface="STIX Two Math"/>
                <a:cs typeface="STIX Two Math"/>
              </a:rPr>
              <a:t>0,1</a:t>
            </a:r>
            <a:r>
              <a:rPr spc="293" dirty="0">
                <a:latin typeface="STIX Two Math"/>
                <a:cs typeface="STIX Two Math"/>
              </a:rPr>
              <a:t> </a:t>
            </a:r>
            <a:r>
              <a:rPr sz="2000" spc="191" baseline="29411" dirty="0">
                <a:latin typeface="STIX Two Math"/>
                <a:cs typeface="STIX Two Math"/>
              </a:rPr>
              <a:t>𝑛</a:t>
            </a:r>
            <a:r>
              <a:rPr spc="127" dirty="0">
                <a:latin typeface="STIX Two Math"/>
                <a:cs typeface="STIX Two Math"/>
              </a:rPr>
              <a:t>;</a:t>
            </a:r>
            <a:r>
              <a:rPr spc="-109" dirty="0">
                <a:latin typeface="STIX Two Math"/>
                <a:cs typeface="STIX Two Math"/>
              </a:rPr>
              <a:t> </a:t>
            </a:r>
            <a:r>
              <a:rPr spc="90" dirty="0">
                <a:latin typeface="STIX Two Math"/>
                <a:cs typeface="STIX Two Math"/>
              </a:rPr>
              <a:t>𝑦</a:t>
            </a:r>
            <a:r>
              <a:rPr spc="124" dirty="0">
                <a:latin typeface="STIX Two Math"/>
                <a:cs typeface="STIX Two Math"/>
              </a:rPr>
              <a:t> </a:t>
            </a:r>
            <a:r>
              <a:rPr spc="60" dirty="0">
                <a:latin typeface="STIX Two Math"/>
                <a:cs typeface="STIX Two Math"/>
              </a:rPr>
              <a:t>=</a:t>
            </a:r>
            <a:r>
              <a:rPr spc="94" dirty="0">
                <a:latin typeface="STIX Two Math"/>
                <a:cs typeface="STIX Two Math"/>
              </a:rPr>
              <a:t> </a:t>
            </a:r>
            <a:r>
              <a:rPr spc="-19" dirty="0">
                <a:latin typeface="STIX Two Math"/>
                <a:cs typeface="STIX Two Math"/>
              </a:rPr>
              <a:t>𝑓</a:t>
            </a:r>
            <a:r>
              <a:rPr sz="2000" spc="-28" baseline="-16339" dirty="0">
                <a:latin typeface="STIX Two Math"/>
                <a:cs typeface="STIX Two Math"/>
              </a:rPr>
              <a:t>𝑛</a:t>
            </a:r>
            <a:r>
              <a:rPr sz="2000" baseline="-16339" dirty="0">
                <a:latin typeface="STIX Two Math"/>
                <a:cs typeface="STIX Two Math"/>
              </a:rPr>
              <a:t>	</a:t>
            </a:r>
            <a:r>
              <a:rPr spc="-38" dirty="0">
                <a:latin typeface="STIX Two Math"/>
                <a:cs typeface="STIX Two Math"/>
              </a:rPr>
              <a:t>𝑥</a:t>
            </a:r>
            <a:r>
              <a:rPr dirty="0">
                <a:latin typeface="STIX Two Math"/>
                <a:cs typeface="STIX Two Math"/>
              </a:rPr>
              <a:t>	;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8807" y="5013176"/>
            <a:ext cx="5485924" cy="773097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266700" indent="-257175">
              <a:spcBef>
                <a:spcPts val="98"/>
              </a:spcBef>
              <a:buChar char="•"/>
              <a:tabLst>
                <a:tab pos="266700" algn="l"/>
              </a:tabLst>
            </a:pPr>
            <a:r>
              <a:rPr sz="1763" spc="-169" dirty="0">
                <a:latin typeface="Arial"/>
                <a:cs typeface="Arial"/>
              </a:rPr>
              <a:t>Can</a:t>
            </a:r>
            <a:r>
              <a:rPr sz="1763" spc="-49" dirty="0">
                <a:latin typeface="Arial"/>
                <a:cs typeface="Arial"/>
              </a:rPr>
              <a:t> </a:t>
            </a:r>
            <a:r>
              <a:rPr sz="1763" spc="-101" dirty="0">
                <a:latin typeface="Arial"/>
                <a:cs typeface="Arial"/>
              </a:rPr>
              <a:t>always</a:t>
            </a:r>
            <a:r>
              <a:rPr sz="1763" spc="-79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find</a:t>
            </a:r>
            <a:r>
              <a:rPr sz="1763" spc="-68" dirty="0">
                <a:latin typeface="Arial"/>
                <a:cs typeface="Arial"/>
              </a:rPr>
              <a:t> </a:t>
            </a:r>
            <a:r>
              <a:rPr sz="1763" i="1" spc="-75" dirty="0">
                <a:latin typeface="Arial"/>
                <a:cs typeface="Arial"/>
              </a:rPr>
              <a:t>an</a:t>
            </a:r>
            <a:r>
              <a:rPr sz="1763" i="1" spc="-34" dirty="0">
                <a:latin typeface="Arial"/>
                <a:cs typeface="Arial"/>
              </a:rPr>
              <a:t> </a:t>
            </a:r>
            <a:r>
              <a:rPr sz="1763" spc="-75" dirty="0">
                <a:latin typeface="Arial"/>
                <a:cs typeface="Arial"/>
              </a:rPr>
              <a:t>inverse</a:t>
            </a:r>
            <a:r>
              <a:rPr sz="1763" spc="-56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with</a:t>
            </a:r>
            <a:r>
              <a:rPr sz="1763" spc="-53" dirty="0">
                <a:latin typeface="Arial"/>
                <a:cs typeface="Arial"/>
              </a:rPr>
              <a:t> unbounded</a:t>
            </a:r>
            <a:r>
              <a:rPr sz="1763" spc="-49" dirty="0">
                <a:latin typeface="Arial"/>
                <a:cs typeface="Arial"/>
              </a:rPr>
              <a:t> </a:t>
            </a:r>
            <a:r>
              <a:rPr sz="1763" spc="-15" dirty="0">
                <a:latin typeface="Arial"/>
                <a:cs typeface="Arial"/>
              </a:rPr>
              <a:t>time</a:t>
            </a:r>
            <a:endParaRPr sz="1763">
              <a:latin typeface="Arial"/>
              <a:cs typeface="Arial"/>
            </a:endParaRPr>
          </a:p>
          <a:p>
            <a:pPr marL="301466" indent="-257175">
              <a:spcBef>
                <a:spcPts val="1718"/>
              </a:spcBef>
              <a:buChar char="•"/>
              <a:tabLst>
                <a:tab pos="301466" algn="l"/>
              </a:tabLst>
            </a:pPr>
            <a:r>
              <a:rPr sz="1763" spc="-548" dirty="0">
                <a:latin typeface="Arial"/>
                <a:cs typeface="Arial"/>
              </a:rPr>
              <a:t>…</a:t>
            </a:r>
            <a:r>
              <a:rPr sz="1763" spc="-30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but</a:t>
            </a:r>
            <a:r>
              <a:rPr sz="1763" spc="-94" dirty="0">
                <a:latin typeface="Arial"/>
                <a:cs typeface="Arial"/>
              </a:rPr>
              <a:t> </a:t>
            </a:r>
            <a:r>
              <a:rPr sz="1763" spc="-68" dirty="0">
                <a:latin typeface="Arial"/>
                <a:cs typeface="Arial"/>
              </a:rPr>
              <a:t>should</a:t>
            </a:r>
            <a:r>
              <a:rPr sz="1763" spc="-53" dirty="0">
                <a:latin typeface="Arial"/>
                <a:cs typeface="Arial"/>
              </a:rPr>
              <a:t> </a:t>
            </a:r>
            <a:r>
              <a:rPr sz="1763" spc="-60" dirty="0">
                <a:latin typeface="Arial"/>
                <a:cs typeface="Arial"/>
              </a:rPr>
              <a:t>be </a:t>
            </a:r>
            <a:r>
              <a:rPr sz="1763" spc="-53" dirty="0">
                <a:latin typeface="Arial"/>
                <a:cs typeface="Arial"/>
              </a:rPr>
              <a:t>hard </a:t>
            </a:r>
            <a:r>
              <a:rPr sz="1763" dirty="0">
                <a:latin typeface="Arial"/>
                <a:cs typeface="Arial"/>
              </a:rPr>
              <a:t>with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63" spc="-38" dirty="0">
                <a:latin typeface="Arial"/>
                <a:cs typeface="Arial"/>
              </a:rPr>
              <a:t>probabilistic</a:t>
            </a:r>
            <a:r>
              <a:rPr sz="1763" spc="-90" dirty="0">
                <a:latin typeface="Arial"/>
                <a:cs typeface="Arial"/>
              </a:rPr>
              <a:t> </a:t>
            </a:r>
            <a:r>
              <a:rPr sz="1763" spc="-41" dirty="0">
                <a:latin typeface="Arial"/>
                <a:cs typeface="Arial"/>
              </a:rPr>
              <a:t>polynomial</a:t>
            </a:r>
            <a:r>
              <a:rPr sz="1763" spc="-71" dirty="0">
                <a:latin typeface="Arial"/>
                <a:cs typeface="Arial"/>
              </a:rPr>
              <a:t> </a:t>
            </a:r>
            <a:r>
              <a:rPr sz="1763" spc="-15" dirty="0">
                <a:latin typeface="Arial"/>
                <a:cs typeface="Arial"/>
              </a:rPr>
              <a:t>time</a:t>
            </a:r>
            <a:endParaRPr sz="1763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1222" y="1834706"/>
            <a:ext cx="8395274" cy="2099310"/>
          </a:xfrm>
          <a:custGeom>
            <a:avLst/>
            <a:gdLst/>
            <a:ahLst/>
            <a:cxnLst/>
            <a:rect l="l" t="t" r="r" b="b"/>
            <a:pathLst>
              <a:path w="9034780" h="2799079">
                <a:moveTo>
                  <a:pt x="0" y="2798826"/>
                </a:moveTo>
                <a:lnTo>
                  <a:pt x="9034272" y="2798826"/>
                </a:lnTo>
                <a:lnTo>
                  <a:pt x="9034272" y="0"/>
                </a:lnTo>
                <a:lnTo>
                  <a:pt x="0" y="0"/>
                </a:lnTo>
                <a:lnTo>
                  <a:pt x="0" y="2798826"/>
                </a:lnTo>
                <a:close/>
              </a:path>
            </a:pathLst>
          </a:custGeom>
          <a:ln w="12700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/>
          <p:cNvSpPr>
            <a:spLocks noGrp="1"/>
          </p:cNvSpPr>
          <p:nvPr>
            <p:ph type="subTitle" idx="1"/>
          </p:nvPr>
        </p:nvSpPr>
        <p:spPr>
          <a:xfrm>
            <a:off x="251520" y="410563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Is there a perfectly secure scheme? 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63">
                <a:extLst>
                  <a:ext uri="{FF2B5EF4-FFF2-40B4-BE49-F238E27FC236}">
                    <a16:creationId xmlns:a16="http://schemas.microsoft.com/office/drawing/2014/main" id="{E5735224-712A-794C-BAB9-C380B4CC83AC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755576" y="1682503"/>
                <a:ext cx="7200800" cy="450353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One-time Pad</a:t>
                </a:r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𝐸</m:t>
                    </m:r>
                    <m:d>
                      <m:d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𝑘</m:t>
                        </m:r>
                        <m: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,</m:t>
                        </m:r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merican Typewriter" charset="0"/>
                            <a:cs typeface="American Typewriter" charset="0"/>
                          </a:rPr>
                          <m:t>𝑚</m:t>
                        </m:r>
                      </m:e>
                    </m:d>
                    <m:r>
                      <a:rPr lang="en-US" alt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𝑘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⨁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merican Typewriter" charset="0"/>
                        <a:cs typeface="American Typewriter" charset="0"/>
                      </a:rPr>
                      <m:t>𝑚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 </a:t>
                </a:r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7" name="Rectangle 63">
                <a:extLst>
                  <a:ext uri="{FF2B5EF4-FFF2-40B4-BE49-F238E27FC236}">
                    <a16:creationId xmlns:a16="http://schemas.microsoft.com/office/drawing/2014/main" id="{E5735224-712A-794C-BAB9-C380B4CC8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682503"/>
                <a:ext cx="7200800" cy="450353"/>
              </a:xfrm>
              <a:prstGeom prst="rect">
                <a:avLst/>
              </a:prstGeom>
              <a:blipFill>
                <a:blip r:embed="rId3"/>
                <a:stretch>
                  <a:fillRect l="-1232" t="-8333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63">
            <a:extLst>
              <a:ext uri="{FF2B5EF4-FFF2-40B4-BE49-F238E27FC236}">
                <a16:creationId xmlns:a16="http://schemas.microsoft.com/office/drawing/2014/main" id="{CBD4E65A-9505-494A-8335-393FAE74F5E6}"/>
              </a:ext>
            </a:extLst>
          </p:cNvPr>
          <p:cNvSpPr txBox="1">
            <a:spLocks noChangeArrowheads="1"/>
          </p:cNvSpPr>
          <p:nvPr/>
        </p:nvSpPr>
        <p:spPr>
          <a:xfrm>
            <a:off x="744905" y="2352179"/>
            <a:ext cx="8055096" cy="8867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However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:  Keys are as long as Messages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63">
                <a:extLst>
                  <a:ext uri="{FF2B5EF4-FFF2-40B4-BE49-F238E27FC236}">
                    <a16:creationId xmlns:a16="http://schemas.microsoft.com/office/drawing/2014/main" id="{299C31CD-F397-4D49-9393-4CB827C438B2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755576" y="3284984"/>
                <a:ext cx="8208912" cy="1121173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WORSE, Shannon’s theorem</a:t>
                </a:r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: </a:t>
                </a:r>
                <a:b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</a:br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for </a:t>
                </a:r>
                <a:r>
                  <a:rPr lang="en-US" sz="2400" b="1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any</a:t>
                </a:r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 perfectly secure scheme, |key|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merican Typewriter" charset="0"/>
                      </a:rPr>
                      <m:t>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American Typewriter" charset="0"/>
                    <a:cs typeface="Calibri" panose="020F0502020204030204" pitchFamily="34" charset="0"/>
                  </a:rPr>
                  <a:t>|message|.</a:t>
                </a:r>
                <a:endParaRPr lang="en-US" altLang="en-US" sz="2400" dirty="0">
                  <a:latin typeface="Calibri" panose="020F0502020204030204" pitchFamily="34" charset="0"/>
                  <a:ea typeface="American Typewriter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Rectangle 63">
                <a:extLst>
                  <a:ext uri="{FF2B5EF4-FFF2-40B4-BE49-F238E27FC236}">
                    <a16:creationId xmlns:a16="http://schemas.microsoft.com/office/drawing/2014/main" id="{299C31CD-F397-4D49-9393-4CB827C43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284984"/>
                <a:ext cx="8208912" cy="1121173"/>
              </a:xfrm>
              <a:prstGeom prst="rect">
                <a:avLst/>
              </a:prstGeom>
              <a:blipFill>
                <a:blip r:embed="rId4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ubtitle 1">
            <a:extLst>
              <a:ext uri="{FF2B5EF4-FFF2-40B4-BE49-F238E27FC236}">
                <a16:creationId xmlns:a16="http://schemas.microsoft.com/office/drawing/2014/main" id="{EE8F0E9B-4DB8-4044-A83D-E297A3469C50}"/>
              </a:ext>
            </a:extLst>
          </p:cNvPr>
          <p:cNvSpPr txBox="1">
            <a:spLocks/>
          </p:cNvSpPr>
          <p:nvPr/>
        </p:nvSpPr>
        <p:spPr>
          <a:xfrm>
            <a:off x="261900" y="5175497"/>
            <a:ext cx="8712968" cy="714181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Can we overcome Shannon’s conundrum?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424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183671" y="402777"/>
            <a:ext cx="6969679" cy="815865"/>
          </a:xfrm>
          <a:prstGeom prst="rect">
            <a:avLst/>
          </a:prstGeom>
        </p:spPr>
        <p:txBody>
          <a:bodyPr vert="horz" wrap="square" lIns="0" tIns="56198" rIns="0" bIns="0" rtlCol="0" anchor="ctr">
            <a:spAutoFit/>
          </a:bodyPr>
          <a:lstStyle/>
          <a:p>
            <a:pPr marL="9525" marR="3810">
              <a:lnSpc>
                <a:spcPts val="2918"/>
              </a:lnSpc>
              <a:spcBef>
                <a:spcPts val="443"/>
              </a:spcBef>
            </a:pPr>
            <a:r>
              <a:rPr sz="3200" spc="-64" dirty="0">
                <a:solidFill>
                  <a:schemeClr val="accent2"/>
                </a:solidFill>
              </a:rPr>
              <a:t>Attempt:</a:t>
            </a:r>
            <a:r>
              <a:rPr sz="3200" spc="-83" dirty="0">
                <a:solidFill>
                  <a:schemeClr val="accent2"/>
                </a:solidFill>
              </a:rPr>
              <a:t> </a:t>
            </a:r>
            <a:r>
              <a:rPr sz="3200" spc="-153" dirty="0">
                <a:solidFill>
                  <a:schemeClr val="accent2"/>
                </a:solidFill>
              </a:rPr>
              <a:t>Strong-</a:t>
            </a:r>
            <a:r>
              <a:rPr sz="3200" spc="-113" dirty="0">
                <a:solidFill>
                  <a:schemeClr val="accent2"/>
                </a:solidFill>
              </a:rPr>
              <a:t> </a:t>
            </a:r>
            <a:r>
              <a:rPr sz="3200" spc="-521" dirty="0">
                <a:solidFill>
                  <a:schemeClr val="accent2"/>
                </a:solidFill>
              </a:rPr>
              <a:t>PRG</a:t>
            </a:r>
            <a:r>
              <a:rPr sz="3200" spc="675" dirty="0">
                <a:solidFill>
                  <a:schemeClr val="accent2"/>
                </a:solidFill>
              </a:rPr>
              <a:t> </a:t>
            </a:r>
            <a:r>
              <a:rPr sz="3200" spc="-56" dirty="0">
                <a:solidFill>
                  <a:schemeClr val="accent2"/>
                </a:solidFill>
              </a:rPr>
              <a:t>from</a:t>
            </a:r>
            <a:r>
              <a:rPr sz="3200" spc="-120" dirty="0">
                <a:solidFill>
                  <a:schemeClr val="accent2"/>
                </a:solidFill>
              </a:rPr>
              <a:t> one-</a:t>
            </a:r>
            <a:r>
              <a:rPr sz="3200" spc="-191" dirty="0">
                <a:solidFill>
                  <a:schemeClr val="accent2"/>
                </a:solidFill>
              </a:rPr>
              <a:t>way</a:t>
            </a:r>
            <a:r>
              <a:rPr sz="3200" spc="-131" dirty="0">
                <a:solidFill>
                  <a:schemeClr val="accent2"/>
                </a:solidFill>
              </a:rPr>
              <a:t> </a:t>
            </a:r>
            <a:r>
              <a:rPr sz="3200" spc="-98" dirty="0">
                <a:solidFill>
                  <a:schemeClr val="accent2"/>
                </a:solidFill>
              </a:rPr>
              <a:t>permutations</a:t>
            </a:r>
            <a:endParaRPr sz="3200"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6764" y="1706808"/>
            <a:ext cx="6851619" cy="2849659"/>
          </a:xfrm>
          <a:prstGeom prst="rect">
            <a:avLst/>
          </a:prstGeom>
        </p:spPr>
        <p:txBody>
          <a:bodyPr vert="horz" wrap="square" lIns="0" tIns="35719" rIns="0" bIns="0" rtlCol="0">
            <a:spAutoFit/>
          </a:bodyPr>
          <a:lstStyle/>
          <a:p>
            <a:pPr marL="38100">
              <a:spcBef>
                <a:spcPts val="281"/>
              </a:spcBef>
            </a:pPr>
            <a:r>
              <a:rPr spc="-71" dirty="0">
                <a:solidFill>
                  <a:srgbClr val="0066FF"/>
                </a:solidFill>
                <a:cs typeface="Arial"/>
              </a:rPr>
              <a:t>Idea:</a:t>
            </a:r>
            <a:r>
              <a:rPr spc="-41" dirty="0">
                <a:solidFill>
                  <a:srgbClr val="0066FF"/>
                </a:solidFill>
                <a:cs typeface="Arial"/>
              </a:rPr>
              <a:t> </a:t>
            </a:r>
            <a:r>
              <a:rPr spc="-71" dirty="0">
                <a:cs typeface="Arial"/>
              </a:rPr>
              <a:t>Let</a:t>
            </a:r>
            <a:r>
              <a:rPr spc="-105" dirty="0">
                <a:cs typeface="Arial"/>
              </a:rPr>
              <a:t> </a:t>
            </a:r>
            <a:r>
              <a:rPr spc="53" dirty="0">
                <a:cs typeface="Arial"/>
              </a:rPr>
              <a:t>f</a:t>
            </a:r>
            <a:r>
              <a:rPr spc="-49" dirty="0">
                <a:cs typeface="Arial"/>
              </a:rPr>
              <a:t> </a:t>
            </a:r>
            <a:r>
              <a:rPr spc="-90" dirty="0">
                <a:cs typeface="Arial"/>
              </a:rPr>
              <a:t>be</a:t>
            </a:r>
            <a:r>
              <a:rPr spc="-68" dirty="0">
                <a:cs typeface="Arial"/>
              </a:rPr>
              <a:t> </a:t>
            </a:r>
            <a:r>
              <a:rPr spc="-53" dirty="0">
                <a:cs typeface="Arial"/>
              </a:rPr>
              <a:t>one-</a:t>
            </a:r>
            <a:r>
              <a:rPr spc="-83" dirty="0">
                <a:cs typeface="Arial"/>
              </a:rPr>
              <a:t>way</a:t>
            </a:r>
            <a:r>
              <a:rPr spc="-98" dirty="0">
                <a:cs typeface="Arial"/>
              </a:rPr>
              <a:t> </a:t>
            </a:r>
            <a:r>
              <a:rPr spc="-8" dirty="0">
                <a:cs typeface="Arial"/>
              </a:rPr>
              <a:t>permutation.</a:t>
            </a:r>
            <a:endParaRPr dirty="0">
              <a:cs typeface="Arial"/>
            </a:endParaRPr>
          </a:p>
          <a:p>
            <a:pPr marL="551498" indent="-170497">
              <a:spcBef>
                <a:spcPts val="210"/>
              </a:spcBef>
              <a:buChar char="•"/>
              <a:tabLst>
                <a:tab pos="551498" algn="l"/>
                <a:tab pos="2745581" algn="l"/>
              </a:tabLst>
            </a:pPr>
            <a:r>
              <a:rPr spc="-135" dirty="0">
                <a:cs typeface="Arial"/>
              </a:rPr>
              <a:t>Choose</a:t>
            </a:r>
            <a:r>
              <a:rPr spc="-49" dirty="0">
                <a:cs typeface="Arial"/>
              </a:rPr>
              <a:t> </a:t>
            </a:r>
            <a:r>
              <a:rPr spc="-56" dirty="0">
                <a:cs typeface="Arial"/>
              </a:rPr>
              <a:t>random</a:t>
            </a:r>
            <a:r>
              <a:rPr spc="-53" dirty="0">
                <a:cs typeface="Arial"/>
              </a:rPr>
              <a:t> </a:t>
            </a:r>
            <a:r>
              <a:rPr spc="-116" dirty="0">
                <a:cs typeface="Arial"/>
              </a:rPr>
              <a:t>seed</a:t>
            </a:r>
            <a:r>
              <a:rPr spc="-49" dirty="0">
                <a:cs typeface="Arial"/>
              </a:rPr>
              <a:t> </a:t>
            </a:r>
            <a:r>
              <a:rPr spc="-38" dirty="0">
                <a:cs typeface="Arial"/>
              </a:rPr>
              <a:t>s</a:t>
            </a:r>
            <a:r>
              <a:rPr dirty="0">
                <a:cs typeface="Arial"/>
              </a:rPr>
              <a:t>	in</a:t>
            </a:r>
            <a:r>
              <a:rPr spc="-98" dirty="0">
                <a:cs typeface="Arial"/>
              </a:rPr>
              <a:t> </a:t>
            </a:r>
            <a:r>
              <a:rPr spc="-8" dirty="0">
                <a:cs typeface="Arial"/>
              </a:rPr>
              <a:t>{0,1}</a:t>
            </a:r>
            <a:r>
              <a:rPr spc="-11" baseline="25089" dirty="0">
                <a:cs typeface="Arial"/>
              </a:rPr>
              <a:t>n</a:t>
            </a:r>
            <a:endParaRPr baseline="25089" dirty="0">
              <a:cs typeface="Arial"/>
            </a:endParaRPr>
          </a:p>
          <a:p>
            <a:pPr marL="551498" indent="-170497">
              <a:spcBef>
                <a:spcPts val="210"/>
              </a:spcBef>
              <a:buChar char="•"/>
              <a:tabLst>
                <a:tab pos="551498" algn="l"/>
              </a:tabLst>
            </a:pPr>
            <a:r>
              <a:rPr spc="-79" dirty="0">
                <a:cs typeface="Arial"/>
              </a:rPr>
              <a:t>Compute </a:t>
            </a:r>
            <a:r>
              <a:rPr spc="-64" dirty="0">
                <a:cs typeface="Arial"/>
              </a:rPr>
              <a:t>f(s)</a:t>
            </a:r>
            <a:r>
              <a:rPr spc="-45" dirty="0">
                <a:cs typeface="Arial"/>
              </a:rPr>
              <a:t> </a:t>
            </a:r>
            <a:r>
              <a:rPr spc="-56" dirty="0">
                <a:cs typeface="Arial"/>
              </a:rPr>
              <a:t>f</a:t>
            </a:r>
            <a:r>
              <a:rPr spc="-84" baseline="25089" dirty="0">
                <a:cs typeface="Arial"/>
              </a:rPr>
              <a:t>2</a:t>
            </a:r>
            <a:r>
              <a:rPr spc="-56" dirty="0">
                <a:cs typeface="Arial"/>
              </a:rPr>
              <a:t>(s)</a:t>
            </a:r>
            <a:r>
              <a:rPr spc="-45" dirty="0">
                <a:cs typeface="Arial"/>
              </a:rPr>
              <a:t> </a:t>
            </a:r>
            <a:r>
              <a:rPr spc="-64" dirty="0">
                <a:cs typeface="Arial"/>
              </a:rPr>
              <a:t>f</a:t>
            </a:r>
            <a:r>
              <a:rPr spc="-95" baseline="25089" dirty="0">
                <a:cs typeface="Arial"/>
              </a:rPr>
              <a:t>3</a:t>
            </a:r>
            <a:r>
              <a:rPr spc="-64" dirty="0">
                <a:cs typeface="Arial"/>
              </a:rPr>
              <a:t>(s)</a:t>
            </a:r>
            <a:r>
              <a:rPr spc="-45" dirty="0">
                <a:cs typeface="Arial"/>
              </a:rPr>
              <a:t> </a:t>
            </a:r>
            <a:r>
              <a:rPr spc="-548" dirty="0">
                <a:cs typeface="Arial"/>
              </a:rPr>
              <a:t>…</a:t>
            </a:r>
            <a:r>
              <a:rPr spc="-90" dirty="0">
                <a:cs typeface="Arial"/>
              </a:rPr>
              <a:t> </a:t>
            </a:r>
            <a:r>
              <a:rPr spc="53" dirty="0">
                <a:cs typeface="Arial"/>
              </a:rPr>
              <a:t>f</a:t>
            </a:r>
            <a:r>
              <a:rPr spc="-49" dirty="0">
                <a:cs typeface="Arial"/>
              </a:rPr>
              <a:t> </a:t>
            </a:r>
            <a:r>
              <a:rPr spc="-23" baseline="25089" dirty="0">
                <a:cs typeface="Arial"/>
              </a:rPr>
              <a:t>m</a:t>
            </a:r>
            <a:r>
              <a:rPr spc="-15" dirty="0">
                <a:cs typeface="Arial"/>
              </a:rPr>
              <a:t>(s)</a:t>
            </a:r>
            <a:endParaRPr dirty="0">
              <a:cs typeface="Arial"/>
            </a:endParaRPr>
          </a:p>
          <a:p>
            <a:pPr marL="551498" indent="-170497">
              <a:spcBef>
                <a:spcPts val="210"/>
              </a:spcBef>
              <a:buChar char="•"/>
              <a:tabLst>
                <a:tab pos="551498" algn="l"/>
              </a:tabLst>
            </a:pPr>
            <a:r>
              <a:rPr spc="-19" dirty="0">
                <a:cs typeface="Arial"/>
              </a:rPr>
              <a:t>Output</a:t>
            </a:r>
            <a:r>
              <a:rPr spc="-116" dirty="0">
                <a:cs typeface="Arial"/>
              </a:rPr>
              <a:t> </a:t>
            </a:r>
            <a:r>
              <a:rPr dirty="0">
                <a:cs typeface="Arial"/>
              </a:rPr>
              <a:t>in</a:t>
            </a:r>
            <a:r>
              <a:rPr spc="-75" dirty="0">
                <a:cs typeface="Arial"/>
              </a:rPr>
              <a:t> </a:t>
            </a:r>
            <a:r>
              <a:rPr spc="-83" dirty="0">
                <a:cs typeface="Arial"/>
              </a:rPr>
              <a:t>reverse</a:t>
            </a:r>
            <a:r>
              <a:rPr spc="-75" dirty="0">
                <a:cs typeface="Arial"/>
              </a:rPr>
              <a:t> </a:t>
            </a:r>
            <a:r>
              <a:rPr spc="-15" dirty="0">
                <a:cs typeface="Arial"/>
              </a:rPr>
              <a:t>order</a:t>
            </a:r>
            <a:endParaRPr dirty="0">
              <a:cs typeface="Arial"/>
            </a:endParaRPr>
          </a:p>
          <a:p>
            <a:pPr>
              <a:spcBef>
                <a:spcPts val="889"/>
              </a:spcBef>
            </a:pPr>
            <a:endParaRPr dirty="0">
              <a:cs typeface="Arial"/>
            </a:endParaRPr>
          </a:p>
          <a:p>
            <a:pPr marL="208598" indent="-170497">
              <a:buChar char="•"/>
              <a:tabLst>
                <a:tab pos="208598" algn="l"/>
              </a:tabLst>
            </a:pPr>
            <a:r>
              <a:rPr spc="-68" dirty="0">
                <a:solidFill>
                  <a:schemeClr val="accent2"/>
                </a:solidFill>
                <a:cs typeface="Arial"/>
              </a:rPr>
              <a:t>Why</a:t>
            </a:r>
            <a:r>
              <a:rPr spc="-101" dirty="0">
                <a:solidFill>
                  <a:schemeClr val="accent2"/>
                </a:solidFill>
                <a:cs typeface="Arial"/>
              </a:rPr>
              <a:t> </a:t>
            </a:r>
            <a:r>
              <a:rPr spc="-83" dirty="0">
                <a:solidFill>
                  <a:schemeClr val="accent2"/>
                </a:solidFill>
                <a:cs typeface="Arial"/>
              </a:rPr>
              <a:t>is</a:t>
            </a:r>
            <a:r>
              <a:rPr spc="-101" dirty="0">
                <a:solidFill>
                  <a:schemeClr val="accent2"/>
                </a:solidFill>
                <a:cs typeface="Arial"/>
              </a:rPr>
              <a:t> </a:t>
            </a:r>
            <a:r>
              <a:rPr spc="-19" dirty="0">
                <a:solidFill>
                  <a:schemeClr val="accent2"/>
                </a:solidFill>
                <a:cs typeface="Arial"/>
              </a:rPr>
              <a:t>this</a:t>
            </a:r>
            <a:r>
              <a:rPr spc="-98" dirty="0">
                <a:solidFill>
                  <a:schemeClr val="accent2"/>
                </a:solidFill>
                <a:cs typeface="Arial"/>
              </a:rPr>
              <a:t> </a:t>
            </a:r>
            <a:r>
              <a:rPr spc="-143" dirty="0">
                <a:solidFill>
                  <a:schemeClr val="accent2"/>
                </a:solidFill>
                <a:cs typeface="Arial"/>
              </a:rPr>
              <a:t>a</a:t>
            </a:r>
            <a:r>
              <a:rPr spc="-98" dirty="0">
                <a:solidFill>
                  <a:schemeClr val="accent2"/>
                </a:solidFill>
                <a:cs typeface="Arial"/>
              </a:rPr>
              <a:t> </a:t>
            </a:r>
            <a:r>
              <a:rPr spc="-71" dirty="0">
                <a:solidFill>
                  <a:schemeClr val="accent2"/>
                </a:solidFill>
                <a:cs typeface="Arial"/>
              </a:rPr>
              <a:t>good</a:t>
            </a:r>
            <a:r>
              <a:rPr spc="-68" dirty="0">
                <a:solidFill>
                  <a:schemeClr val="accent2"/>
                </a:solidFill>
                <a:cs typeface="Arial"/>
              </a:rPr>
              <a:t> </a:t>
            </a:r>
            <a:r>
              <a:rPr spc="-60" dirty="0">
                <a:solidFill>
                  <a:schemeClr val="accent2"/>
                </a:solidFill>
                <a:cs typeface="Arial"/>
              </a:rPr>
              <a:t>idea, </a:t>
            </a:r>
            <a:r>
              <a:rPr spc="-26" dirty="0">
                <a:solidFill>
                  <a:schemeClr val="accent2"/>
                </a:solidFill>
                <a:cs typeface="Arial"/>
              </a:rPr>
              <a:t>Intuitively,</a:t>
            </a:r>
            <a:r>
              <a:rPr spc="-64" dirty="0">
                <a:solidFill>
                  <a:schemeClr val="accent2"/>
                </a:solidFill>
                <a:cs typeface="Arial"/>
              </a:rPr>
              <a:t> </a:t>
            </a:r>
            <a:r>
              <a:rPr spc="-38" dirty="0">
                <a:solidFill>
                  <a:schemeClr val="accent2"/>
                </a:solidFill>
                <a:cs typeface="Arial"/>
              </a:rPr>
              <a:t>?</a:t>
            </a:r>
            <a:endParaRPr dirty="0">
              <a:solidFill>
                <a:schemeClr val="accent2"/>
              </a:solidFill>
              <a:cs typeface="Arial"/>
            </a:endParaRPr>
          </a:p>
          <a:p>
            <a:pPr marL="551498" lvl="1" indent="-170497">
              <a:spcBef>
                <a:spcPts val="210"/>
              </a:spcBef>
              <a:buChar char="•"/>
              <a:tabLst>
                <a:tab pos="551498" algn="l"/>
                <a:tab pos="5354955" algn="l"/>
              </a:tabLst>
            </a:pPr>
            <a:r>
              <a:rPr spc="-79" dirty="0">
                <a:cs typeface="Arial"/>
              </a:rPr>
              <a:t>Somewhat</a:t>
            </a:r>
            <a:r>
              <a:rPr spc="-53" dirty="0">
                <a:cs typeface="Arial"/>
              </a:rPr>
              <a:t> </a:t>
            </a:r>
            <a:r>
              <a:rPr spc="-49" dirty="0">
                <a:solidFill>
                  <a:srgbClr val="4471C4"/>
                </a:solidFill>
                <a:cs typeface="Arial"/>
              </a:rPr>
              <a:t>Unpredictable</a:t>
            </a:r>
            <a:r>
              <a:rPr spc="-49" dirty="0">
                <a:cs typeface="Arial"/>
              </a:rPr>
              <a:t>:</a:t>
            </a:r>
            <a:r>
              <a:rPr spc="-68" dirty="0">
                <a:cs typeface="Arial"/>
              </a:rPr>
              <a:t> </a:t>
            </a:r>
            <a:r>
              <a:rPr spc="-94" dirty="0">
                <a:cs typeface="Arial"/>
              </a:rPr>
              <a:t>From</a:t>
            </a:r>
            <a:r>
              <a:rPr spc="-41" dirty="0">
                <a:cs typeface="Arial"/>
              </a:rPr>
              <a:t> </a:t>
            </a:r>
            <a:r>
              <a:rPr spc="-49" dirty="0">
                <a:cs typeface="Arial"/>
              </a:rPr>
              <a:t>f</a:t>
            </a:r>
            <a:r>
              <a:rPr spc="-73" baseline="25089" dirty="0">
                <a:cs typeface="Arial"/>
              </a:rPr>
              <a:t>i</a:t>
            </a:r>
            <a:r>
              <a:rPr spc="-49" dirty="0">
                <a:cs typeface="Arial"/>
              </a:rPr>
              <a:t>(s)</a:t>
            </a:r>
            <a:r>
              <a:rPr spc="-188" dirty="0">
                <a:cs typeface="Arial"/>
              </a:rPr>
              <a:t> </a:t>
            </a:r>
            <a:r>
              <a:rPr spc="-34" dirty="0">
                <a:cs typeface="Arial"/>
              </a:rPr>
              <a:t>can’t</a:t>
            </a:r>
            <a:r>
              <a:rPr spc="-86" dirty="0">
                <a:cs typeface="Arial"/>
              </a:rPr>
              <a:t> </a:t>
            </a:r>
            <a:r>
              <a:rPr spc="-8" dirty="0">
                <a:cs typeface="Arial"/>
              </a:rPr>
              <a:t>compute</a:t>
            </a:r>
            <a:r>
              <a:rPr lang="en-US" spc="-8" dirty="0">
                <a:cs typeface="Arial"/>
              </a:rPr>
              <a:t> </a:t>
            </a:r>
            <a:r>
              <a:rPr dirty="0">
                <a:cs typeface="Arial"/>
              </a:rPr>
              <a:t>f</a:t>
            </a:r>
            <a:r>
              <a:rPr baseline="25089" dirty="0">
                <a:cs typeface="Arial"/>
              </a:rPr>
              <a:t>i-</a:t>
            </a:r>
            <a:r>
              <a:rPr spc="-23" baseline="25089" dirty="0">
                <a:cs typeface="Arial"/>
              </a:rPr>
              <a:t>1</a:t>
            </a:r>
            <a:r>
              <a:rPr spc="-15" dirty="0">
                <a:cs typeface="Arial"/>
              </a:rPr>
              <a:t>(s)</a:t>
            </a:r>
            <a:endParaRPr dirty="0">
              <a:cs typeface="Arial"/>
            </a:endParaRPr>
          </a:p>
          <a:p>
            <a:pPr marL="208598" indent="-170497">
              <a:spcBef>
                <a:spcPts val="589"/>
              </a:spcBef>
              <a:buChar char="•"/>
              <a:tabLst>
                <a:tab pos="208598" algn="l"/>
                <a:tab pos="1101566" algn="l"/>
              </a:tabLst>
            </a:pPr>
            <a:r>
              <a:rPr spc="-68" dirty="0">
                <a:solidFill>
                  <a:schemeClr val="accent2"/>
                </a:solidFill>
                <a:cs typeface="Arial"/>
              </a:rPr>
              <a:t>Why</a:t>
            </a:r>
            <a:r>
              <a:rPr spc="-109" dirty="0">
                <a:solidFill>
                  <a:schemeClr val="accent2"/>
                </a:solidFill>
                <a:cs typeface="Arial"/>
              </a:rPr>
              <a:t> </a:t>
            </a:r>
            <a:r>
              <a:rPr spc="-19" dirty="0">
                <a:solidFill>
                  <a:schemeClr val="accent2"/>
                </a:solidFill>
                <a:cs typeface="Arial"/>
              </a:rPr>
              <a:t>not</a:t>
            </a:r>
            <a:r>
              <a:rPr dirty="0">
                <a:solidFill>
                  <a:schemeClr val="accent2"/>
                </a:solidFill>
                <a:cs typeface="Arial"/>
              </a:rPr>
              <a:t>	</a:t>
            </a:r>
            <a:r>
              <a:rPr spc="-71" dirty="0">
                <a:solidFill>
                  <a:schemeClr val="accent2"/>
                </a:solidFill>
                <a:cs typeface="Arial"/>
              </a:rPr>
              <a:t>good</a:t>
            </a:r>
            <a:r>
              <a:rPr spc="-49" dirty="0">
                <a:solidFill>
                  <a:schemeClr val="accent2"/>
                </a:solidFill>
                <a:cs typeface="Arial"/>
              </a:rPr>
              <a:t> </a:t>
            </a:r>
            <a:r>
              <a:rPr spc="-75" dirty="0">
                <a:solidFill>
                  <a:schemeClr val="accent2"/>
                </a:solidFill>
                <a:cs typeface="Arial"/>
              </a:rPr>
              <a:t>enough</a:t>
            </a:r>
            <a:r>
              <a:rPr spc="-49" dirty="0">
                <a:solidFill>
                  <a:schemeClr val="accent2"/>
                </a:solidFill>
                <a:cs typeface="Arial"/>
              </a:rPr>
              <a:t> </a:t>
            </a:r>
            <a:r>
              <a:rPr spc="-38" dirty="0">
                <a:solidFill>
                  <a:schemeClr val="accent2"/>
                </a:solidFill>
                <a:cs typeface="Arial"/>
              </a:rPr>
              <a:t>?</a:t>
            </a:r>
            <a:endParaRPr dirty="0">
              <a:solidFill>
                <a:schemeClr val="accent2"/>
              </a:solidFill>
              <a:cs typeface="Arial"/>
            </a:endParaRPr>
          </a:p>
          <a:p>
            <a:pPr marL="551498" lvl="1" indent="-170497">
              <a:spcBef>
                <a:spcPts val="210"/>
              </a:spcBef>
              <a:buChar char="•"/>
              <a:tabLst>
                <a:tab pos="551498" algn="l"/>
                <a:tab pos="3600450" algn="l"/>
                <a:tab pos="5534978" algn="l"/>
              </a:tabLst>
            </a:pPr>
            <a:r>
              <a:rPr spc="-146" dirty="0">
                <a:cs typeface="Arial"/>
              </a:rPr>
              <a:t>Even</a:t>
            </a:r>
            <a:r>
              <a:rPr spc="-60" dirty="0">
                <a:cs typeface="Arial"/>
              </a:rPr>
              <a:t> </a:t>
            </a:r>
            <a:r>
              <a:rPr spc="-45" dirty="0">
                <a:cs typeface="Arial"/>
              </a:rPr>
              <a:t>though</a:t>
            </a:r>
            <a:r>
              <a:rPr spc="-60" dirty="0">
                <a:cs typeface="Arial"/>
              </a:rPr>
              <a:t> </a:t>
            </a:r>
            <a:r>
              <a:rPr spc="-56" dirty="0">
                <a:cs typeface="Arial"/>
              </a:rPr>
              <a:t>you</a:t>
            </a:r>
            <a:r>
              <a:rPr spc="-60" dirty="0">
                <a:cs typeface="Arial"/>
              </a:rPr>
              <a:t> cannot</a:t>
            </a:r>
            <a:r>
              <a:rPr spc="-101" dirty="0">
                <a:cs typeface="Arial"/>
              </a:rPr>
              <a:t> </a:t>
            </a:r>
            <a:r>
              <a:rPr spc="-8" dirty="0">
                <a:cs typeface="Arial"/>
              </a:rPr>
              <a:t>predict</a:t>
            </a:r>
            <a:r>
              <a:rPr dirty="0">
                <a:cs typeface="Arial"/>
              </a:rPr>
              <a:t>	f</a:t>
            </a:r>
            <a:r>
              <a:rPr baseline="25089" dirty="0">
                <a:cs typeface="Arial"/>
              </a:rPr>
              <a:t>i-</a:t>
            </a:r>
            <a:r>
              <a:rPr spc="-134" baseline="25089" dirty="0">
                <a:cs typeface="Arial"/>
              </a:rPr>
              <a:t>1</a:t>
            </a:r>
            <a:r>
              <a:rPr spc="-90" dirty="0">
                <a:cs typeface="Arial"/>
              </a:rPr>
              <a:t>(s)</a:t>
            </a:r>
            <a:r>
              <a:rPr spc="-38" dirty="0">
                <a:cs typeface="Arial"/>
              </a:rPr>
              <a:t> </a:t>
            </a:r>
            <a:r>
              <a:rPr spc="-105" dirty="0">
                <a:cs typeface="Arial"/>
              </a:rPr>
              <a:t>some</a:t>
            </a:r>
            <a:r>
              <a:rPr spc="-68" dirty="0">
                <a:cs typeface="Arial"/>
              </a:rPr>
              <a:t> </a:t>
            </a:r>
            <a:r>
              <a:rPr spc="-23" dirty="0">
                <a:cs typeface="Arial"/>
              </a:rPr>
              <a:t>bits</a:t>
            </a:r>
            <a:r>
              <a:rPr spc="-41" dirty="0">
                <a:cs typeface="Arial"/>
              </a:rPr>
              <a:t> </a:t>
            </a:r>
            <a:r>
              <a:rPr dirty="0">
                <a:cs typeface="Arial"/>
              </a:rPr>
              <a:t>of</a:t>
            </a:r>
            <a:r>
              <a:rPr spc="-45" dirty="0">
                <a:cs typeface="Arial"/>
              </a:rPr>
              <a:t> </a:t>
            </a:r>
            <a:r>
              <a:rPr spc="23" dirty="0">
                <a:cs typeface="Arial"/>
              </a:rPr>
              <a:t>it</a:t>
            </a:r>
            <a:r>
              <a:rPr dirty="0">
                <a:cs typeface="Arial"/>
              </a:rPr>
              <a:t>	</a:t>
            </a:r>
            <a:r>
              <a:rPr spc="-15" dirty="0">
                <a:cs typeface="Arial"/>
              </a:rPr>
              <a:t>may</a:t>
            </a:r>
            <a:endParaRPr dirty="0"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17261" y="4601861"/>
            <a:ext cx="1412558" cy="283315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sz="1763" spc="-64" dirty="0">
                <a:latin typeface="Arial"/>
                <a:cs typeface="Arial"/>
              </a:rPr>
              <a:t>be</a:t>
            </a:r>
            <a:r>
              <a:rPr sz="1763" spc="-79" dirty="0">
                <a:latin typeface="Arial"/>
                <a:cs typeface="Arial"/>
              </a:rPr>
              <a:t> </a:t>
            </a:r>
            <a:r>
              <a:rPr sz="1763" spc="-38" dirty="0">
                <a:latin typeface="Arial"/>
                <a:cs typeface="Arial"/>
              </a:rPr>
              <a:t>predictable.</a:t>
            </a:r>
            <a:endParaRPr sz="1763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3671" y="5281536"/>
            <a:ext cx="5944076" cy="551433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99073" marR="22860" indent="-170497">
              <a:lnSpc>
                <a:spcPts val="1950"/>
              </a:lnSpc>
              <a:spcBef>
                <a:spcPts val="300"/>
              </a:spcBef>
              <a:buChar char="•"/>
              <a:tabLst>
                <a:tab pos="200025" algn="l"/>
              </a:tabLst>
            </a:pPr>
            <a:r>
              <a:rPr sz="1763" spc="-45" dirty="0">
                <a:solidFill>
                  <a:srgbClr val="4471C4"/>
                </a:solidFill>
                <a:latin typeface="Arial"/>
                <a:cs typeface="Arial"/>
              </a:rPr>
              <a:t>Still,</a:t>
            </a:r>
            <a:r>
              <a:rPr sz="1763" spc="-71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1763" spc="-101" dirty="0">
                <a:solidFill>
                  <a:srgbClr val="4471C4"/>
                </a:solidFill>
                <a:latin typeface="Arial"/>
                <a:cs typeface="Arial"/>
              </a:rPr>
              <a:t>may</a:t>
            </a:r>
            <a:r>
              <a:rPr sz="1763" spc="-53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1763" spc="-90" dirty="0">
                <a:solidFill>
                  <a:srgbClr val="4471C4"/>
                </a:solidFill>
                <a:latin typeface="Arial"/>
                <a:cs typeface="Arial"/>
              </a:rPr>
              <a:t>be</a:t>
            </a:r>
            <a:r>
              <a:rPr sz="1763" spc="-79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1763" spc="-105" dirty="0">
                <a:solidFill>
                  <a:srgbClr val="4471C4"/>
                </a:solidFill>
                <a:latin typeface="Arial"/>
                <a:cs typeface="Arial"/>
              </a:rPr>
              <a:t>can</a:t>
            </a:r>
            <a:r>
              <a:rPr sz="1763" spc="-79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1763" spc="-75" dirty="0">
                <a:solidFill>
                  <a:srgbClr val="4471C4"/>
                </a:solidFill>
                <a:latin typeface="Arial"/>
                <a:cs typeface="Arial"/>
              </a:rPr>
              <a:t>be</a:t>
            </a:r>
            <a:r>
              <a:rPr sz="1763" spc="-26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1763" spc="-98" dirty="0">
                <a:solidFill>
                  <a:srgbClr val="4471C4"/>
                </a:solidFill>
                <a:latin typeface="Arial"/>
                <a:cs typeface="Arial"/>
              </a:rPr>
              <a:t>salvaged:</a:t>
            </a:r>
            <a:r>
              <a:rPr sz="1763" spc="-79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1763" spc="-15" dirty="0">
                <a:latin typeface="Arial"/>
                <a:cs typeface="Arial"/>
              </a:rPr>
              <a:t>there</a:t>
            </a:r>
            <a:r>
              <a:rPr sz="1763" spc="-30" dirty="0">
                <a:latin typeface="Arial"/>
                <a:cs typeface="Arial"/>
              </a:rPr>
              <a:t> </a:t>
            </a:r>
            <a:r>
              <a:rPr sz="1763" spc="-60" dirty="0">
                <a:latin typeface="Arial"/>
                <a:cs typeface="Arial"/>
              </a:rPr>
              <a:t>must </a:t>
            </a:r>
            <a:r>
              <a:rPr sz="1763" spc="-83" dirty="0">
                <a:latin typeface="Arial"/>
                <a:cs typeface="Arial"/>
              </a:rPr>
              <a:t>be</a:t>
            </a:r>
            <a:r>
              <a:rPr sz="1763" spc="-30" dirty="0">
                <a:latin typeface="Arial"/>
                <a:cs typeface="Arial"/>
              </a:rPr>
              <a:t> </a:t>
            </a:r>
            <a:r>
              <a:rPr sz="1763" spc="-105" dirty="0">
                <a:latin typeface="Arial"/>
                <a:cs typeface="Arial"/>
              </a:rPr>
              <a:t>some</a:t>
            </a:r>
            <a:r>
              <a:rPr sz="1763" spc="-86" dirty="0">
                <a:latin typeface="Arial"/>
                <a:cs typeface="Arial"/>
              </a:rPr>
              <a:t> </a:t>
            </a:r>
            <a:r>
              <a:rPr sz="1763" spc="-23" dirty="0">
                <a:latin typeface="Arial"/>
                <a:cs typeface="Arial"/>
              </a:rPr>
              <a:t>bits</a:t>
            </a:r>
            <a:r>
              <a:rPr sz="1763" spc="-56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of</a:t>
            </a:r>
            <a:r>
              <a:rPr sz="1763" spc="-68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f</a:t>
            </a:r>
            <a:r>
              <a:rPr sz="1744" baseline="25089" dirty="0">
                <a:latin typeface="Arial"/>
                <a:cs typeface="Arial"/>
              </a:rPr>
              <a:t>-</a:t>
            </a:r>
            <a:r>
              <a:rPr sz="1744" spc="-23" baseline="25089" dirty="0">
                <a:latin typeface="Arial"/>
                <a:cs typeface="Arial"/>
              </a:rPr>
              <a:t>1</a:t>
            </a:r>
            <a:r>
              <a:rPr sz="1763" spc="-15" dirty="0">
                <a:latin typeface="Arial"/>
                <a:cs typeface="Arial"/>
              </a:rPr>
              <a:t>(s) 	</a:t>
            </a:r>
            <a:r>
              <a:rPr sz="1763" dirty="0">
                <a:latin typeface="Arial"/>
                <a:cs typeface="Arial"/>
              </a:rPr>
              <a:t>that</a:t>
            </a:r>
            <a:r>
              <a:rPr sz="1763" spc="-41" dirty="0">
                <a:latin typeface="Arial"/>
                <a:cs typeface="Arial"/>
              </a:rPr>
              <a:t> </a:t>
            </a:r>
            <a:r>
              <a:rPr sz="1763" spc="-83" dirty="0">
                <a:latin typeface="Arial"/>
                <a:cs typeface="Arial"/>
              </a:rPr>
              <a:t>are</a:t>
            </a:r>
            <a:r>
              <a:rPr sz="1763" spc="-64" dirty="0">
                <a:latin typeface="Arial"/>
                <a:cs typeface="Arial"/>
              </a:rPr>
              <a:t> </a:t>
            </a:r>
            <a:r>
              <a:rPr sz="1763" spc="-53" dirty="0">
                <a:latin typeface="Arial"/>
                <a:cs typeface="Arial"/>
              </a:rPr>
              <a:t>hard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to</a:t>
            </a:r>
            <a:r>
              <a:rPr sz="1763" spc="-64" dirty="0">
                <a:latin typeface="Arial"/>
                <a:cs typeface="Arial"/>
              </a:rPr>
              <a:t> </a:t>
            </a:r>
            <a:r>
              <a:rPr sz="1763" spc="-60" dirty="0">
                <a:latin typeface="Arial"/>
                <a:cs typeface="Arial"/>
              </a:rPr>
              <a:t>compute</a:t>
            </a:r>
            <a:r>
              <a:rPr sz="1763" spc="-64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for</a:t>
            </a:r>
            <a:r>
              <a:rPr sz="1763" spc="-15" dirty="0">
                <a:latin typeface="Arial"/>
                <a:cs typeface="Arial"/>
              </a:rPr>
              <a:t> </a:t>
            </a:r>
            <a:r>
              <a:rPr sz="1763" spc="-143" dirty="0">
                <a:latin typeface="Arial"/>
                <a:cs typeface="Arial"/>
              </a:rPr>
              <a:t>a</a:t>
            </a:r>
            <a:r>
              <a:rPr sz="1763" spc="-86" dirty="0">
                <a:latin typeface="Arial"/>
                <a:cs typeface="Arial"/>
              </a:rPr>
              <a:t> </a:t>
            </a:r>
            <a:r>
              <a:rPr sz="1763" spc="-56" dirty="0">
                <a:latin typeface="Arial"/>
                <a:cs typeface="Arial"/>
              </a:rPr>
              <a:t>random</a:t>
            </a:r>
            <a:r>
              <a:rPr sz="1763" spc="-4" dirty="0">
                <a:latin typeface="Arial"/>
                <a:cs typeface="Arial"/>
              </a:rPr>
              <a:t> </a:t>
            </a:r>
            <a:r>
              <a:rPr sz="1763" spc="-19" dirty="0">
                <a:latin typeface="Arial"/>
                <a:cs typeface="Arial"/>
              </a:rPr>
              <a:t>s.</a:t>
            </a:r>
            <a:endParaRPr sz="1763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82316" y="4687662"/>
            <a:ext cx="4254341" cy="503087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953" rIns="0" bIns="0" rtlCol="0">
            <a:spAutoFit/>
          </a:bodyPr>
          <a:lstStyle/>
          <a:p>
            <a:pPr marL="2381" marR="2381">
              <a:spcBef>
                <a:spcPts val="8"/>
              </a:spcBef>
            </a:pPr>
            <a:r>
              <a:rPr sz="1763" i="1" spc="-113" dirty="0">
                <a:solidFill>
                  <a:srgbClr val="FF0000"/>
                </a:solidFill>
                <a:latin typeface="Arial"/>
                <a:cs typeface="Arial"/>
              </a:rPr>
              <a:t>Exercise</a:t>
            </a:r>
            <a:r>
              <a:rPr sz="1763" spc="-113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sz="1763" spc="-7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00" spc="-90" dirty="0">
                <a:latin typeface="Arial"/>
                <a:cs typeface="Arial"/>
              </a:rPr>
              <a:t>There</a:t>
            </a:r>
            <a:r>
              <a:rPr sz="1500" spc="-79" dirty="0">
                <a:latin typeface="Arial"/>
                <a:cs typeface="Arial"/>
              </a:rPr>
              <a:t> </a:t>
            </a:r>
            <a:r>
              <a:rPr sz="1500" spc="-60" dirty="0">
                <a:latin typeface="Arial"/>
                <a:cs typeface="Arial"/>
              </a:rPr>
              <a:t>are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spc="-64" dirty="0">
                <a:latin typeface="Arial"/>
                <a:cs typeface="Arial"/>
              </a:rPr>
              <a:t>one-</a:t>
            </a:r>
            <a:r>
              <a:rPr sz="1500" spc="-98" dirty="0">
                <a:latin typeface="Arial"/>
                <a:cs typeface="Arial"/>
              </a:rPr>
              <a:t>way</a:t>
            </a:r>
            <a:r>
              <a:rPr sz="1500" spc="-68" dirty="0">
                <a:latin typeface="Arial"/>
                <a:cs typeface="Arial"/>
              </a:rPr>
              <a:t> </a:t>
            </a:r>
            <a:r>
              <a:rPr sz="1500" spc="-41" dirty="0">
                <a:latin typeface="Arial"/>
                <a:cs typeface="Arial"/>
              </a:rPr>
              <a:t>functions</a:t>
            </a:r>
            <a:r>
              <a:rPr sz="1500" spc="-26" dirty="0">
                <a:latin typeface="Arial"/>
                <a:cs typeface="Arial"/>
              </a:rPr>
              <a:t> </a:t>
            </a:r>
            <a:r>
              <a:rPr sz="1500" spc="-15" dirty="0">
                <a:latin typeface="Arial"/>
                <a:cs typeface="Arial"/>
              </a:rPr>
              <a:t>for</a:t>
            </a:r>
            <a:r>
              <a:rPr sz="1500" spc="-71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which</a:t>
            </a:r>
            <a:r>
              <a:rPr sz="1500" spc="-71" dirty="0">
                <a:latin typeface="Arial"/>
                <a:cs typeface="Arial"/>
              </a:rPr>
              <a:t> </a:t>
            </a:r>
            <a:r>
              <a:rPr sz="1500" spc="38" dirty="0">
                <a:latin typeface="Arial"/>
                <a:cs typeface="Arial"/>
              </a:rPr>
              <a:t>it</a:t>
            </a:r>
            <a:r>
              <a:rPr sz="1500" spc="-49" dirty="0">
                <a:latin typeface="Arial"/>
                <a:cs typeface="Arial"/>
              </a:rPr>
              <a:t> </a:t>
            </a:r>
            <a:r>
              <a:rPr sz="1500" spc="-19" dirty="0">
                <a:latin typeface="Arial"/>
                <a:cs typeface="Arial"/>
              </a:rPr>
              <a:t>is</a:t>
            </a:r>
            <a:endParaRPr sz="1500">
              <a:latin typeface="Arial"/>
              <a:cs typeface="Arial"/>
            </a:endParaRPr>
          </a:p>
          <a:p>
            <a:pPr marL="2381">
              <a:spcBef>
                <a:spcPts val="41"/>
              </a:spcBef>
            </a:pPr>
            <a:r>
              <a:rPr sz="1500" spc="-116" dirty="0">
                <a:latin typeface="Arial"/>
                <a:cs typeface="Arial"/>
              </a:rPr>
              <a:t>easy</a:t>
            </a:r>
            <a:r>
              <a:rPr sz="1500" spc="-127" dirty="0">
                <a:latin typeface="Arial"/>
                <a:cs typeface="Arial"/>
              </a:rPr>
              <a:t> </a:t>
            </a:r>
            <a:r>
              <a:rPr sz="1500" spc="38" dirty="0">
                <a:latin typeface="Arial"/>
                <a:cs typeface="Arial"/>
              </a:rPr>
              <a:t>to</a:t>
            </a:r>
            <a:r>
              <a:rPr sz="1500" spc="-127" dirty="0">
                <a:latin typeface="Arial"/>
                <a:cs typeface="Arial"/>
              </a:rPr>
              <a:t> </a:t>
            </a:r>
            <a:r>
              <a:rPr sz="1500" spc="-53" dirty="0">
                <a:latin typeface="Arial"/>
                <a:cs typeface="Arial"/>
              </a:rPr>
              <a:t>compute</a:t>
            </a:r>
            <a:r>
              <a:rPr sz="1500" spc="-86" dirty="0">
                <a:latin typeface="Arial"/>
                <a:cs typeface="Arial"/>
              </a:rPr>
              <a:t> </a:t>
            </a:r>
            <a:r>
              <a:rPr sz="1500" spc="-23" dirty="0">
                <a:latin typeface="Arial"/>
                <a:cs typeface="Arial"/>
              </a:rPr>
              <a:t>the</a:t>
            </a:r>
            <a:r>
              <a:rPr sz="1500" spc="-83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first</a:t>
            </a:r>
            <a:r>
              <a:rPr sz="1500" spc="-53" dirty="0">
                <a:latin typeface="Arial"/>
                <a:cs typeface="Arial"/>
              </a:rPr>
              <a:t> </a:t>
            </a:r>
            <a:r>
              <a:rPr sz="1500" spc="-38" dirty="0">
                <a:latin typeface="Arial"/>
                <a:cs typeface="Arial"/>
              </a:rPr>
              <a:t>half</a:t>
            </a:r>
            <a:r>
              <a:rPr sz="1500" spc="-64" dirty="0">
                <a:latin typeface="Arial"/>
                <a:cs typeface="Arial"/>
              </a:rPr>
              <a:t> </a:t>
            </a:r>
            <a:r>
              <a:rPr sz="1500" spc="-8" dirty="0">
                <a:latin typeface="Arial"/>
                <a:cs typeface="Arial"/>
              </a:rPr>
              <a:t>of</a:t>
            </a:r>
            <a:r>
              <a:rPr sz="1500" spc="-64" dirty="0">
                <a:latin typeface="Arial"/>
                <a:cs typeface="Arial"/>
              </a:rPr>
              <a:t> </a:t>
            </a:r>
            <a:r>
              <a:rPr sz="1500" spc="-23" dirty="0">
                <a:latin typeface="Arial"/>
                <a:cs typeface="Arial"/>
              </a:rPr>
              <a:t>the</a:t>
            </a:r>
            <a:r>
              <a:rPr sz="1500" spc="-83" dirty="0">
                <a:latin typeface="Arial"/>
                <a:cs typeface="Arial"/>
              </a:rPr>
              <a:t> </a:t>
            </a:r>
            <a:r>
              <a:rPr sz="1500" spc="-26" dirty="0">
                <a:latin typeface="Arial"/>
                <a:cs typeface="Arial"/>
              </a:rPr>
              <a:t>bits</a:t>
            </a:r>
            <a:r>
              <a:rPr sz="1500" spc="-90" dirty="0">
                <a:latin typeface="Arial"/>
                <a:cs typeface="Arial"/>
              </a:rPr>
              <a:t> </a:t>
            </a:r>
            <a:r>
              <a:rPr sz="1500" spc="-8" dirty="0">
                <a:latin typeface="Arial"/>
                <a:cs typeface="Arial"/>
              </a:rPr>
              <a:t>of</a:t>
            </a:r>
            <a:r>
              <a:rPr sz="1500" spc="-64" dirty="0">
                <a:latin typeface="Arial"/>
                <a:cs typeface="Arial"/>
              </a:rPr>
              <a:t> </a:t>
            </a:r>
            <a:r>
              <a:rPr sz="1500" spc="-23" dirty="0">
                <a:latin typeface="Arial"/>
                <a:cs typeface="Arial"/>
              </a:rPr>
              <a:t>the</a:t>
            </a:r>
            <a:r>
              <a:rPr sz="1500" spc="-83" dirty="0">
                <a:latin typeface="Arial"/>
                <a:cs typeface="Arial"/>
              </a:rPr>
              <a:t> </a:t>
            </a:r>
            <a:r>
              <a:rPr sz="1500" spc="-38" dirty="0">
                <a:latin typeface="Arial"/>
                <a:cs typeface="Arial"/>
              </a:rPr>
              <a:t>inverse.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23528" y="555194"/>
            <a:ext cx="7820737" cy="848886"/>
          </a:xfrm>
          <a:prstGeom prst="rect">
            <a:avLst/>
          </a:prstGeom>
        </p:spPr>
        <p:txBody>
          <a:bodyPr vert="horz" wrap="square" lIns="0" tIns="170116" rIns="0" bIns="0" rtlCol="0" anchor="ctr">
            <a:spAutoFit/>
          </a:bodyPr>
          <a:lstStyle/>
          <a:p>
            <a:pPr marL="1132523">
              <a:spcBef>
                <a:spcPts val="105"/>
              </a:spcBef>
            </a:pPr>
            <a:r>
              <a:rPr dirty="0">
                <a:solidFill>
                  <a:schemeClr val="accent2"/>
                </a:solidFill>
                <a:latin typeface="Arial Narrow"/>
                <a:cs typeface="Arial Narrow"/>
              </a:rPr>
              <a:t>Hard</a:t>
            </a:r>
            <a:r>
              <a:rPr spc="-56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chemeClr val="accent2"/>
                </a:solidFill>
                <a:latin typeface="Arial Narrow"/>
                <a:cs typeface="Arial Narrow"/>
              </a:rPr>
              <a:t>Core</a:t>
            </a:r>
            <a:r>
              <a:rPr spc="-53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chemeClr val="accent2"/>
                </a:solidFill>
                <a:latin typeface="Arial Narrow"/>
                <a:cs typeface="Arial Narrow"/>
              </a:rPr>
              <a:t>Predicates</a:t>
            </a:r>
            <a:r>
              <a:rPr spc="-75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chemeClr val="accent2"/>
                </a:solidFill>
                <a:latin typeface="Arial Narrow"/>
                <a:cs typeface="Arial Narrow"/>
              </a:rPr>
              <a:t>for</a:t>
            </a:r>
            <a:r>
              <a:rPr spc="-41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spc="-19" dirty="0">
                <a:solidFill>
                  <a:schemeClr val="accent2"/>
                </a:solidFill>
                <a:latin typeface="Arial Narrow"/>
                <a:cs typeface="Arial Narrow"/>
              </a:rPr>
              <a:t>OWF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117854" y="1879092"/>
            <a:ext cx="2527459" cy="607219"/>
            <a:chOff x="1490472" y="1362455"/>
            <a:chExt cx="3369945" cy="8096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0472" y="1362455"/>
              <a:ext cx="1165860" cy="8092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7984" y="1362455"/>
              <a:ext cx="608076" cy="8092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7712" y="1362455"/>
              <a:ext cx="2592324" cy="80924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70991" y="1886007"/>
            <a:ext cx="6639878" cy="1818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129540">
              <a:lnSpc>
                <a:spcPct val="120100"/>
              </a:lnSpc>
              <a:spcBef>
                <a:spcPts val="75"/>
              </a:spcBef>
              <a:tabLst>
                <a:tab pos="3796189" algn="l"/>
              </a:tabLst>
            </a:pPr>
            <a:r>
              <a:rPr sz="2100" spc="-188" dirty="0">
                <a:latin typeface="Arial"/>
                <a:cs typeface="Arial"/>
              </a:rPr>
              <a:t>A</a:t>
            </a:r>
            <a:r>
              <a:rPr sz="2100" spc="-94" dirty="0">
                <a:latin typeface="Arial"/>
                <a:cs typeface="Arial"/>
              </a:rPr>
              <a:t> </a:t>
            </a:r>
            <a:r>
              <a:rPr sz="2100" spc="-79" dirty="0">
                <a:solidFill>
                  <a:srgbClr val="4471C4"/>
                </a:solidFill>
                <a:latin typeface="Arial"/>
                <a:cs typeface="Arial"/>
              </a:rPr>
              <a:t>hard-</a:t>
            </a:r>
            <a:r>
              <a:rPr sz="2100" spc="-86" dirty="0">
                <a:solidFill>
                  <a:srgbClr val="4471C4"/>
                </a:solidFill>
                <a:latin typeface="Arial"/>
                <a:cs typeface="Arial"/>
              </a:rPr>
              <a:t>core</a:t>
            </a:r>
            <a:r>
              <a:rPr sz="2100" spc="-113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100" spc="-79" dirty="0">
                <a:solidFill>
                  <a:srgbClr val="4471C4"/>
                </a:solidFill>
                <a:latin typeface="Arial"/>
                <a:cs typeface="Arial"/>
              </a:rPr>
              <a:t>predicate</a:t>
            </a:r>
            <a:r>
              <a:rPr sz="2100" spc="-68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for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spc="-98" dirty="0">
                <a:latin typeface="Arial"/>
                <a:cs typeface="Arial"/>
              </a:rPr>
              <a:t>one-</a:t>
            </a:r>
            <a:r>
              <a:rPr sz="2100" spc="-116" dirty="0">
                <a:latin typeface="Arial"/>
                <a:cs typeface="Arial"/>
              </a:rPr>
              <a:t>way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spc="-41" dirty="0">
                <a:latin typeface="Arial"/>
                <a:cs typeface="Arial"/>
              </a:rPr>
              <a:t>function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-19" dirty="0">
                <a:latin typeface="Arial"/>
                <a:cs typeface="Arial"/>
              </a:rPr>
              <a:t>f:{0,1}*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→{0,1}* </a:t>
            </a:r>
            <a:r>
              <a:rPr sz="2100" spc="-113" dirty="0">
                <a:latin typeface="Arial"/>
                <a:cs typeface="Arial"/>
              </a:rPr>
              <a:t>is </a:t>
            </a:r>
            <a:r>
              <a:rPr sz="2100" spc="-165" dirty="0">
                <a:latin typeface="Arial"/>
                <a:cs typeface="Arial"/>
              </a:rPr>
              <a:t>a</a:t>
            </a:r>
            <a:r>
              <a:rPr sz="2100" spc="-131" dirty="0">
                <a:latin typeface="Arial"/>
                <a:cs typeface="Arial"/>
              </a:rPr>
              <a:t> </a:t>
            </a:r>
            <a:r>
              <a:rPr sz="2100" spc="-116" dirty="0">
                <a:latin typeface="Arial"/>
                <a:cs typeface="Arial"/>
              </a:rPr>
              <a:t>Boolean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spc="-75" dirty="0">
                <a:latin typeface="Arial"/>
                <a:cs typeface="Arial"/>
              </a:rPr>
              <a:t>predicate</a:t>
            </a:r>
            <a:r>
              <a:rPr sz="2100" spc="-120" dirty="0">
                <a:latin typeface="Arial"/>
                <a:cs typeface="Arial"/>
              </a:rPr>
              <a:t> B: </a:t>
            </a:r>
            <a:r>
              <a:rPr sz="2100" spc="-26" dirty="0">
                <a:latin typeface="Arial"/>
                <a:cs typeface="Arial"/>
              </a:rPr>
              <a:t>{0,1}*</a:t>
            </a:r>
            <a:r>
              <a:rPr sz="2100" spc="-68" dirty="0">
                <a:latin typeface="Arial"/>
                <a:cs typeface="Arial"/>
              </a:rPr>
              <a:t> </a:t>
            </a:r>
            <a:r>
              <a:rPr sz="2100" spc="-248" dirty="0">
                <a:latin typeface="Arial"/>
                <a:cs typeface="Arial"/>
              </a:rPr>
              <a:t>→</a:t>
            </a:r>
            <a:r>
              <a:rPr sz="2100" dirty="0">
                <a:latin typeface="Arial"/>
                <a:cs typeface="Arial"/>
              </a:rPr>
              <a:t>	</a:t>
            </a:r>
            <a:r>
              <a:rPr sz="2100" spc="-86" dirty="0">
                <a:latin typeface="Arial"/>
                <a:cs typeface="Arial"/>
              </a:rPr>
              <a:t>{0,1}</a:t>
            </a:r>
            <a:r>
              <a:rPr sz="2100" spc="-90" dirty="0">
                <a:latin typeface="Arial"/>
                <a:cs typeface="Arial"/>
              </a:rPr>
              <a:t> </a:t>
            </a:r>
            <a:r>
              <a:rPr sz="2100" spc="-146" dirty="0">
                <a:latin typeface="Arial"/>
                <a:cs typeface="Arial"/>
              </a:rPr>
              <a:t>such</a:t>
            </a:r>
            <a:r>
              <a:rPr sz="2100" spc="-53" dirty="0">
                <a:latin typeface="Arial"/>
                <a:cs typeface="Arial"/>
              </a:rPr>
              <a:t> </a:t>
            </a:r>
            <a:r>
              <a:rPr sz="2100" spc="-15" dirty="0">
                <a:latin typeface="Arial"/>
                <a:cs typeface="Arial"/>
              </a:rPr>
              <a:t>that</a:t>
            </a:r>
            <a:endParaRPr sz="2100">
              <a:latin typeface="Arial"/>
              <a:cs typeface="Arial"/>
            </a:endParaRPr>
          </a:p>
          <a:p>
            <a:pPr marL="9525">
              <a:spcBef>
                <a:spcPts val="510"/>
              </a:spcBef>
              <a:tabLst>
                <a:tab pos="550069" algn="l"/>
              </a:tabLst>
            </a:pPr>
            <a:r>
              <a:rPr sz="2100" spc="-15" dirty="0">
                <a:solidFill>
                  <a:srgbClr val="00AF50"/>
                </a:solidFill>
                <a:latin typeface="Arial"/>
                <a:cs typeface="Arial"/>
              </a:rPr>
              <a:t>B(x)</a:t>
            </a:r>
            <a:r>
              <a:rPr sz="2100" dirty="0">
                <a:solidFill>
                  <a:srgbClr val="00AF50"/>
                </a:solidFill>
                <a:latin typeface="Arial"/>
                <a:cs typeface="Arial"/>
              </a:rPr>
              <a:t>	</a:t>
            </a:r>
            <a:r>
              <a:rPr sz="2100" spc="-113" dirty="0">
                <a:solidFill>
                  <a:srgbClr val="00AF50"/>
                </a:solidFill>
                <a:latin typeface="Arial"/>
                <a:cs typeface="Arial"/>
              </a:rPr>
              <a:t>is</a:t>
            </a:r>
            <a:r>
              <a:rPr sz="2100" spc="-94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100" spc="-169" dirty="0">
                <a:solidFill>
                  <a:srgbClr val="00AF50"/>
                </a:solidFill>
                <a:latin typeface="Arial"/>
                <a:cs typeface="Arial"/>
              </a:rPr>
              <a:t>easy</a:t>
            </a:r>
            <a:r>
              <a:rPr sz="2100" spc="-49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to</a:t>
            </a:r>
            <a:r>
              <a:rPr sz="2100" spc="-116" dirty="0">
                <a:latin typeface="Arial"/>
                <a:cs typeface="Arial"/>
              </a:rPr>
              <a:t> </a:t>
            </a:r>
            <a:r>
              <a:rPr sz="2100" spc="-75" dirty="0">
                <a:latin typeface="Arial"/>
                <a:cs typeface="Arial"/>
              </a:rPr>
              <a:t>compute</a:t>
            </a:r>
            <a:r>
              <a:rPr sz="2100" spc="-68" dirty="0">
                <a:latin typeface="Arial"/>
                <a:cs typeface="Arial"/>
              </a:rPr>
              <a:t> </a:t>
            </a:r>
            <a:r>
              <a:rPr sz="2100" b="1" spc="-172" dirty="0">
                <a:latin typeface="Arial"/>
                <a:cs typeface="Arial"/>
              </a:rPr>
              <a:t>given</a:t>
            </a:r>
            <a:r>
              <a:rPr sz="2100" b="1" spc="-71" dirty="0">
                <a:latin typeface="Arial"/>
                <a:cs typeface="Arial"/>
              </a:rPr>
              <a:t> </a:t>
            </a:r>
            <a:r>
              <a:rPr sz="2100" b="1" spc="-214" dirty="0">
                <a:latin typeface="Arial"/>
                <a:cs typeface="Arial"/>
              </a:rPr>
              <a:t>x</a:t>
            </a:r>
            <a:r>
              <a:rPr sz="2100" b="1" spc="-101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but</a:t>
            </a:r>
            <a:r>
              <a:rPr sz="2100" spc="-79" dirty="0">
                <a:latin typeface="Arial"/>
                <a:cs typeface="Arial"/>
              </a:rPr>
              <a:t> </a:t>
            </a:r>
            <a:r>
              <a:rPr sz="2100" spc="-86" dirty="0">
                <a:latin typeface="Arial"/>
                <a:cs typeface="Arial"/>
              </a:rPr>
              <a:t>hard</a:t>
            </a:r>
            <a:r>
              <a:rPr sz="2100" spc="-49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to</a:t>
            </a:r>
            <a:r>
              <a:rPr sz="2100" spc="-113" dirty="0">
                <a:latin typeface="Arial"/>
                <a:cs typeface="Arial"/>
              </a:rPr>
              <a:t> </a:t>
            </a:r>
            <a:r>
              <a:rPr sz="2100" spc="-49" dirty="0">
                <a:latin typeface="Arial"/>
                <a:cs typeface="Arial"/>
              </a:rPr>
              <a:t>predict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b="1" spc="-172" dirty="0">
                <a:latin typeface="Arial"/>
                <a:cs typeface="Arial"/>
              </a:rPr>
              <a:t>given</a:t>
            </a:r>
            <a:r>
              <a:rPr sz="2100" b="1" spc="-75" dirty="0">
                <a:latin typeface="Arial"/>
                <a:cs typeface="Arial"/>
              </a:rPr>
              <a:t> </a:t>
            </a:r>
            <a:r>
              <a:rPr sz="2100" b="1" spc="-15" dirty="0">
                <a:latin typeface="Arial"/>
                <a:cs typeface="Arial"/>
              </a:rPr>
              <a:t>f(x)</a:t>
            </a:r>
            <a:endParaRPr sz="2100">
              <a:latin typeface="Arial"/>
              <a:cs typeface="Arial"/>
            </a:endParaRPr>
          </a:p>
          <a:p>
            <a:pPr>
              <a:spcBef>
                <a:spcPts val="446"/>
              </a:spcBef>
            </a:pPr>
            <a:endParaRPr sz="2100">
              <a:latin typeface="Arial"/>
              <a:cs typeface="Arial"/>
            </a:endParaRPr>
          </a:p>
          <a:p>
            <a:pPr marR="1421129" algn="r">
              <a:spcBef>
                <a:spcPts val="4"/>
              </a:spcBef>
            </a:pPr>
            <a:r>
              <a:rPr sz="1763" spc="-15" dirty="0">
                <a:solidFill>
                  <a:srgbClr val="FF0000"/>
                </a:solidFill>
                <a:latin typeface="Arial Narrow"/>
                <a:cs typeface="Arial Narrow"/>
              </a:rPr>
              <a:t>Hard</a:t>
            </a:r>
            <a:endParaRPr sz="1763">
              <a:latin typeface="Arial Narrow"/>
              <a:cs typeface="Arial Narrow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061204" y="4311967"/>
            <a:ext cx="2174081" cy="1046798"/>
            <a:chOff x="6748271" y="4606290"/>
            <a:chExt cx="2898775" cy="1395730"/>
          </a:xfrm>
        </p:grpSpPr>
        <p:sp>
          <p:nvSpPr>
            <p:cNvPr id="9" name="object 9"/>
            <p:cNvSpPr/>
            <p:nvPr/>
          </p:nvSpPr>
          <p:spPr>
            <a:xfrm>
              <a:off x="6748271" y="4606290"/>
              <a:ext cx="2898775" cy="171450"/>
            </a:xfrm>
            <a:custGeom>
              <a:avLst/>
              <a:gdLst/>
              <a:ahLst/>
              <a:cxnLst/>
              <a:rect l="l" t="t" r="r" b="b"/>
              <a:pathLst>
                <a:path w="2898775" h="171450">
                  <a:moveTo>
                    <a:pt x="2727198" y="0"/>
                  </a:moveTo>
                  <a:lnTo>
                    <a:pt x="2727198" y="171450"/>
                  </a:lnTo>
                  <a:lnTo>
                    <a:pt x="2841498" y="114300"/>
                  </a:lnTo>
                  <a:lnTo>
                    <a:pt x="2755773" y="114300"/>
                  </a:lnTo>
                  <a:lnTo>
                    <a:pt x="2755773" y="57150"/>
                  </a:lnTo>
                  <a:lnTo>
                    <a:pt x="2841498" y="57150"/>
                  </a:lnTo>
                  <a:lnTo>
                    <a:pt x="2727198" y="0"/>
                  </a:lnTo>
                  <a:close/>
                </a:path>
                <a:path w="2898775" h="171450">
                  <a:moveTo>
                    <a:pt x="2727198" y="57150"/>
                  </a:moveTo>
                  <a:lnTo>
                    <a:pt x="0" y="57150"/>
                  </a:lnTo>
                  <a:lnTo>
                    <a:pt x="0" y="114300"/>
                  </a:lnTo>
                  <a:lnTo>
                    <a:pt x="2727198" y="114300"/>
                  </a:lnTo>
                  <a:lnTo>
                    <a:pt x="2727198" y="57150"/>
                  </a:lnTo>
                  <a:close/>
                </a:path>
                <a:path w="2898775" h="171450">
                  <a:moveTo>
                    <a:pt x="2841498" y="57150"/>
                  </a:moveTo>
                  <a:lnTo>
                    <a:pt x="2755773" y="57150"/>
                  </a:lnTo>
                  <a:lnTo>
                    <a:pt x="2755773" y="114300"/>
                  </a:lnTo>
                  <a:lnTo>
                    <a:pt x="2841498" y="114300"/>
                  </a:lnTo>
                  <a:lnTo>
                    <a:pt x="2898648" y="85725"/>
                  </a:lnTo>
                  <a:lnTo>
                    <a:pt x="2841498" y="5715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830567" y="4821301"/>
              <a:ext cx="2672715" cy="1181100"/>
            </a:xfrm>
            <a:custGeom>
              <a:avLst/>
              <a:gdLst/>
              <a:ahLst/>
              <a:cxnLst/>
              <a:rect l="l" t="t" r="r" b="b"/>
              <a:pathLst>
                <a:path w="2672715" h="1181100">
                  <a:moveTo>
                    <a:pt x="123698" y="1023086"/>
                  </a:moveTo>
                  <a:lnTo>
                    <a:pt x="0" y="1169517"/>
                  </a:lnTo>
                  <a:lnTo>
                    <a:pt x="191261" y="1180617"/>
                  </a:lnTo>
                  <a:lnTo>
                    <a:pt x="173575" y="1139380"/>
                  </a:lnTo>
                  <a:lnTo>
                    <a:pt x="142493" y="1139380"/>
                  </a:lnTo>
                  <a:lnTo>
                    <a:pt x="120014" y="1086878"/>
                  </a:lnTo>
                  <a:lnTo>
                    <a:pt x="146227" y="1075616"/>
                  </a:lnTo>
                  <a:lnTo>
                    <a:pt x="123698" y="1023086"/>
                  </a:lnTo>
                  <a:close/>
                </a:path>
                <a:path w="2672715" h="1181100">
                  <a:moveTo>
                    <a:pt x="146227" y="1075616"/>
                  </a:moveTo>
                  <a:lnTo>
                    <a:pt x="120014" y="1086878"/>
                  </a:lnTo>
                  <a:lnTo>
                    <a:pt x="142493" y="1139380"/>
                  </a:lnTo>
                  <a:lnTo>
                    <a:pt x="168739" y="1128103"/>
                  </a:lnTo>
                  <a:lnTo>
                    <a:pt x="146227" y="1075616"/>
                  </a:lnTo>
                  <a:close/>
                </a:path>
                <a:path w="2672715" h="1181100">
                  <a:moveTo>
                    <a:pt x="168739" y="1128103"/>
                  </a:moveTo>
                  <a:lnTo>
                    <a:pt x="142493" y="1139380"/>
                  </a:lnTo>
                  <a:lnTo>
                    <a:pt x="173575" y="1139380"/>
                  </a:lnTo>
                  <a:lnTo>
                    <a:pt x="168739" y="1128103"/>
                  </a:lnTo>
                  <a:close/>
                </a:path>
                <a:path w="2672715" h="1181100">
                  <a:moveTo>
                    <a:pt x="2649601" y="0"/>
                  </a:moveTo>
                  <a:lnTo>
                    <a:pt x="146227" y="1075616"/>
                  </a:lnTo>
                  <a:lnTo>
                    <a:pt x="168739" y="1128103"/>
                  </a:lnTo>
                  <a:lnTo>
                    <a:pt x="2672206" y="52450"/>
                  </a:lnTo>
                  <a:lnTo>
                    <a:pt x="264960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27936" y="4097227"/>
            <a:ext cx="112395" cy="283315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sz="1763" spc="-38" dirty="0">
                <a:latin typeface="Arial Narrow"/>
                <a:cs typeface="Arial Narrow"/>
              </a:rPr>
              <a:t>x</a:t>
            </a:r>
            <a:endParaRPr sz="1763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25459" y="4465415"/>
            <a:ext cx="128588" cy="919639"/>
          </a:xfrm>
          <a:custGeom>
            <a:avLst/>
            <a:gdLst/>
            <a:ahLst/>
            <a:cxnLst/>
            <a:rect l="l" t="t" r="r" b="b"/>
            <a:pathLst>
              <a:path w="171450" h="1226185">
                <a:moveTo>
                  <a:pt x="57150" y="1054214"/>
                </a:moveTo>
                <a:lnTo>
                  <a:pt x="0" y="1054214"/>
                </a:lnTo>
                <a:lnTo>
                  <a:pt x="85725" y="1225664"/>
                </a:lnTo>
                <a:lnTo>
                  <a:pt x="157162" y="1082789"/>
                </a:lnTo>
                <a:lnTo>
                  <a:pt x="57150" y="1082789"/>
                </a:lnTo>
                <a:lnTo>
                  <a:pt x="57150" y="1054214"/>
                </a:lnTo>
                <a:close/>
              </a:path>
              <a:path w="171450" h="1226185">
                <a:moveTo>
                  <a:pt x="114300" y="0"/>
                </a:moveTo>
                <a:lnTo>
                  <a:pt x="57150" y="0"/>
                </a:lnTo>
                <a:lnTo>
                  <a:pt x="57150" y="1082789"/>
                </a:lnTo>
                <a:lnTo>
                  <a:pt x="114300" y="1082789"/>
                </a:lnTo>
                <a:lnTo>
                  <a:pt x="114300" y="0"/>
                </a:lnTo>
                <a:close/>
              </a:path>
              <a:path w="171450" h="1226185">
                <a:moveTo>
                  <a:pt x="171450" y="1054214"/>
                </a:moveTo>
                <a:lnTo>
                  <a:pt x="114300" y="1054214"/>
                </a:lnTo>
                <a:lnTo>
                  <a:pt x="114300" y="1082789"/>
                </a:lnTo>
                <a:lnTo>
                  <a:pt x="157162" y="1082789"/>
                </a:lnTo>
                <a:lnTo>
                  <a:pt x="171450" y="1054214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13"/>
          <p:cNvSpPr txBox="1"/>
          <p:nvPr/>
        </p:nvSpPr>
        <p:spPr>
          <a:xfrm>
            <a:off x="5868923" y="4020597"/>
            <a:ext cx="434340" cy="283797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763" spc="-15" dirty="0">
                <a:solidFill>
                  <a:srgbClr val="008000"/>
                </a:solidFill>
                <a:latin typeface="Arial Narrow"/>
                <a:cs typeface="Arial Narrow"/>
              </a:rPr>
              <a:t>Easy</a:t>
            </a:r>
            <a:endParaRPr sz="1763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43679" y="4097227"/>
            <a:ext cx="492443" cy="283315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sz="1763" spc="-8" dirty="0">
                <a:latin typeface="Arial Narrow"/>
                <a:cs typeface="Arial Narrow"/>
              </a:rPr>
              <a:t>y=f(x)</a:t>
            </a:r>
            <a:endParaRPr sz="1763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63667" y="4686348"/>
            <a:ext cx="434340" cy="283315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sz="1763" spc="-15" dirty="0">
                <a:solidFill>
                  <a:srgbClr val="008000"/>
                </a:solidFill>
                <a:latin typeface="Arial Narrow"/>
                <a:cs typeface="Arial Narrow"/>
              </a:rPr>
              <a:t>Easy</a:t>
            </a:r>
            <a:endParaRPr sz="1763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25353" y="5455120"/>
            <a:ext cx="390525" cy="283797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763" spc="-15" dirty="0">
                <a:latin typeface="Arial Narrow"/>
                <a:cs typeface="Arial Narrow"/>
              </a:rPr>
              <a:t>B(X)</a:t>
            </a:r>
            <a:endParaRPr sz="1763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34742" y="5102991"/>
            <a:ext cx="1178243" cy="283315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sz="1763" spc="-8" dirty="0">
                <a:solidFill>
                  <a:srgbClr val="FF0000"/>
                </a:solidFill>
                <a:latin typeface="Arial Narrow"/>
                <a:cs typeface="Arial Narrow"/>
              </a:rPr>
              <a:t>Unpredictable</a:t>
            </a:r>
            <a:endParaRPr sz="1763">
              <a:latin typeface="Arial Narrow"/>
              <a:cs typeface="Arial Narrow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198364" y="3698748"/>
            <a:ext cx="1991678" cy="447199"/>
          </a:xfrm>
          <a:custGeom>
            <a:avLst/>
            <a:gdLst/>
            <a:ahLst/>
            <a:cxnLst/>
            <a:rect l="l" t="t" r="r" b="b"/>
            <a:pathLst>
              <a:path w="2655570" h="596264">
                <a:moveTo>
                  <a:pt x="1613368" y="50800"/>
                </a:moveTo>
                <a:lnTo>
                  <a:pt x="1266825" y="50800"/>
                </a:lnTo>
                <a:lnTo>
                  <a:pt x="1307211" y="51816"/>
                </a:lnTo>
                <a:lnTo>
                  <a:pt x="1347851" y="54483"/>
                </a:lnTo>
                <a:lnTo>
                  <a:pt x="1388745" y="58419"/>
                </a:lnTo>
                <a:lnTo>
                  <a:pt x="1429766" y="63754"/>
                </a:lnTo>
                <a:lnTo>
                  <a:pt x="1470914" y="70612"/>
                </a:lnTo>
                <a:lnTo>
                  <a:pt x="1512316" y="78612"/>
                </a:lnTo>
                <a:lnTo>
                  <a:pt x="1553845" y="88011"/>
                </a:lnTo>
                <a:lnTo>
                  <a:pt x="1595627" y="98552"/>
                </a:lnTo>
                <a:lnTo>
                  <a:pt x="1637411" y="110362"/>
                </a:lnTo>
                <a:lnTo>
                  <a:pt x="1679448" y="123317"/>
                </a:lnTo>
                <a:lnTo>
                  <a:pt x="1721612" y="137287"/>
                </a:lnTo>
                <a:lnTo>
                  <a:pt x="1763902" y="152273"/>
                </a:lnTo>
                <a:lnTo>
                  <a:pt x="1806448" y="168275"/>
                </a:lnTo>
                <a:lnTo>
                  <a:pt x="1848993" y="185293"/>
                </a:lnTo>
                <a:lnTo>
                  <a:pt x="1891665" y="203073"/>
                </a:lnTo>
                <a:lnTo>
                  <a:pt x="1934464" y="221869"/>
                </a:lnTo>
                <a:lnTo>
                  <a:pt x="1977390" y="241300"/>
                </a:lnTo>
                <a:lnTo>
                  <a:pt x="2020443" y="261493"/>
                </a:lnTo>
                <a:lnTo>
                  <a:pt x="2063496" y="282448"/>
                </a:lnTo>
                <a:lnTo>
                  <a:pt x="2106676" y="304038"/>
                </a:lnTo>
                <a:lnTo>
                  <a:pt x="2149982" y="326263"/>
                </a:lnTo>
                <a:lnTo>
                  <a:pt x="2193290" y="348996"/>
                </a:lnTo>
                <a:lnTo>
                  <a:pt x="2280157" y="395986"/>
                </a:lnTo>
                <a:lnTo>
                  <a:pt x="2367279" y="444627"/>
                </a:lnTo>
                <a:lnTo>
                  <a:pt x="2454782" y="494411"/>
                </a:lnTo>
                <a:lnTo>
                  <a:pt x="2629789" y="596138"/>
                </a:lnTo>
                <a:lnTo>
                  <a:pt x="2655443" y="552196"/>
                </a:lnTo>
                <a:lnTo>
                  <a:pt x="2392553" y="400431"/>
                </a:lnTo>
                <a:lnTo>
                  <a:pt x="2304923" y="351536"/>
                </a:lnTo>
                <a:lnTo>
                  <a:pt x="2217420" y="304292"/>
                </a:lnTo>
                <a:lnTo>
                  <a:pt x="2173604" y="281305"/>
                </a:lnTo>
                <a:lnTo>
                  <a:pt x="2129790" y="258825"/>
                </a:lnTo>
                <a:lnTo>
                  <a:pt x="2086228" y="236981"/>
                </a:lnTo>
                <a:lnTo>
                  <a:pt x="1999106" y="195325"/>
                </a:lnTo>
                <a:lnTo>
                  <a:pt x="1955546" y="175513"/>
                </a:lnTo>
                <a:lnTo>
                  <a:pt x="1911984" y="156591"/>
                </a:lnTo>
                <a:lnTo>
                  <a:pt x="1868551" y="138430"/>
                </a:lnTo>
                <a:lnTo>
                  <a:pt x="1825244" y="121031"/>
                </a:lnTo>
                <a:lnTo>
                  <a:pt x="1781809" y="104775"/>
                </a:lnTo>
                <a:lnTo>
                  <a:pt x="1738629" y="89408"/>
                </a:lnTo>
                <a:lnTo>
                  <a:pt x="1695450" y="75056"/>
                </a:lnTo>
                <a:lnTo>
                  <a:pt x="1652270" y="61849"/>
                </a:lnTo>
                <a:lnTo>
                  <a:pt x="1613368" y="50800"/>
                </a:lnTo>
                <a:close/>
              </a:path>
              <a:path w="2655570" h="596264">
                <a:moveTo>
                  <a:pt x="145161" y="311150"/>
                </a:moveTo>
                <a:lnTo>
                  <a:pt x="0" y="555244"/>
                </a:lnTo>
                <a:lnTo>
                  <a:pt x="282321" y="525018"/>
                </a:lnTo>
                <a:lnTo>
                  <a:pt x="191769" y="494411"/>
                </a:lnTo>
                <a:lnTo>
                  <a:pt x="141858" y="494411"/>
                </a:lnTo>
                <a:lnTo>
                  <a:pt x="114553" y="451485"/>
                </a:lnTo>
                <a:lnTo>
                  <a:pt x="131644" y="440623"/>
                </a:lnTo>
                <a:lnTo>
                  <a:pt x="145161" y="311150"/>
                </a:lnTo>
                <a:close/>
              </a:path>
              <a:path w="2655570" h="596264">
                <a:moveTo>
                  <a:pt x="128270" y="472948"/>
                </a:moveTo>
                <a:lnTo>
                  <a:pt x="130953" y="477266"/>
                </a:lnTo>
                <a:lnTo>
                  <a:pt x="141858" y="494411"/>
                </a:lnTo>
                <a:lnTo>
                  <a:pt x="159111" y="483372"/>
                </a:lnTo>
                <a:lnTo>
                  <a:pt x="128270" y="472948"/>
                </a:lnTo>
                <a:close/>
              </a:path>
              <a:path w="2655570" h="596264">
                <a:moveTo>
                  <a:pt x="159111" y="483372"/>
                </a:moveTo>
                <a:lnTo>
                  <a:pt x="141858" y="494411"/>
                </a:lnTo>
                <a:lnTo>
                  <a:pt x="191769" y="494411"/>
                </a:lnTo>
                <a:lnTo>
                  <a:pt x="159111" y="483372"/>
                </a:lnTo>
                <a:close/>
              </a:path>
              <a:path w="2655570" h="596264">
                <a:moveTo>
                  <a:pt x="1268095" y="0"/>
                </a:moveTo>
                <a:lnTo>
                  <a:pt x="1225930" y="508"/>
                </a:lnTo>
                <a:lnTo>
                  <a:pt x="1184021" y="2540"/>
                </a:lnTo>
                <a:lnTo>
                  <a:pt x="1142111" y="6096"/>
                </a:lnTo>
                <a:lnTo>
                  <a:pt x="1100454" y="11175"/>
                </a:lnTo>
                <a:lnTo>
                  <a:pt x="1059052" y="17525"/>
                </a:lnTo>
                <a:lnTo>
                  <a:pt x="1017777" y="25273"/>
                </a:lnTo>
                <a:lnTo>
                  <a:pt x="976502" y="34417"/>
                </a:lnTo>
                <a:lnTo>
                  <a:pt x="935608" y="44831"/>
                </a:lnTo>
                <a:lnTo>
                  <a:pt x="894715" y="56387"/>
                </a:lnTo>
                <a:lnTo>
                  <a:pt x="854075" y="68961"/>
                </a:lnTo>
                <a:lnTo>
                  <a:pt x="813562" y="82677"/>
                </a:lnTo>
                <a:lnTo>
                  <a:pt x="773176" y="97662"/>
                </a:lnTo>
                <a:lnTo>
                  <a:pt x="733044" y="113284"/>
                </a:lnTo>
                <a:lnTo>
                  <a:pt x="692912" y="130048"/>
                </a:lnTo>
                <a:lnTo>
                  <a:pt x="652906" y="147700"/>
                </a:lnTo>
                <a:lnTo>
                  <a:pt x="613028" y="166116"/>
                </a:lnTo>
                <a:lnTo>
                  <a:pt x="573277" y="185293"/>
                </a:lnTo>
                <a:lnTo>
                  <a:pt x="533653" y="205359"/>
                </a:lnTo>
                <a:lnTo>
                  <a:pt x="494029" y="225933"/>
                </a:lnTo>
                <a:lnTo>
                  <a:pt x="454532" y="247269"/>
                </a:lnTo>
                <a:lnTo>
                  <a:pt x="415290" y="269113"/>
                </a:lnTo>
                <a:lnTo>
                  <a:pt x="375920" y="291465"/>
                </a:lnTo>
                <a:lnTo>
                  <a:pt x="297688" y="337693"/>
                </a:lnTo>
                <a:lnTo>
                  <a:pt x="219582" y="385444"/>
                </a:lnTo>
                <a:lnTo>
                  <a:pt x="131644" y="440623"/>
                </a:lnTo>
                <a:lnTo>
                  <a:pt x="128270" y="472948"/>
                </a:lnTo>
                <a:lnTo>
                  <a:pt x="159111" y="483372"/>
                </a:lnTo>
                <a:lnTo>
                  <a:pt x="168655" y="477266"/>
                </a:lnTo>
                <a:lnTo>
                  <a:pt x="245999" y="428752"/>
                </a:lnTo>
                <a:lnTo>
                  <a:pt x="323469" y="381381"/>
                </a:lnTo>
                <a:lnTo>
                  <a:pt x="401066" y="335661"/>
                </a:lnTo>
                <a:lnTo>
                  <a:pt x="439927" y="313563"/>
                </a:lnTo>
                <a:lnTo>
                  <a:pt x="478663" y="291973"/>
                </a:lnTo>
                <a:lnTo>
                  <a:pt x="517525" y="271018"/>
                </a:lnTo>
                <a:lnTo>
                  <a:pt x="556387" y="250698"/>
                </a:lnTo>
                <a:lnTo>
                  <a:pt x="595376" y="231140"/>
                </a:lnTo>
                <a:lnTo>
                  <a:pt x="634365" y="212217"/>
                </a:lnTo>
                <a:lnTo>
                  <a:pt x="673353" y="194183"/>
                </a:lnTo>
                <a:lnTo>
                  <a:pt x="712470" y="177037"/>
                </a:lnTo>
                <a:lnTo>
                  <a:pt x="751586" y="160655"/>
                </a:lnTo>
                <a:lnTo>
                  <a:pt x="790701" y="145287"/>
                </a:lnTo>
                <a:lnTo>
                  <a:pt x="829818" y="130810"/>
                </a:lnTo>
                <a:lnTo>
                  <a:pt x="869188" y="117475"/>
                </a:lnTo>
                <a:lnTo>
                  <a:pt x="908557" y="105156"/>
                </a:lnTo>
                <a:lnTo>
                  <a:pt x="948054" y="94106"/>
                </a:lnTo>
                <a:lnTo>
                  <a:pt x="987551" y="84074"/>
                </a:lnTo>
                <a:lnTo>
                  <a:pt x="1027049" y="75311"/>
                </a:lnTo>
                <a:lnTo>
                  <a:pt x="1066800" y="67818"/>
                </a:lnTo>
                <a:lnTo>
                  <a:pt x="1106677" y="61594"/>
                </a:lnTo>
                <a:lnTo>
                  <a:pt x="1146555" y="56768"/>
                </a:lnTo>
                <a:lnTo>
                  <a:pt x="1186433" y="53340"/>
                </a:lnTo>
                <a:lnTo>
                  <a:pt x="1226566" y="51308"/>
                </a:lnTo>
                <a:lnTo>
                  <a:pt x="1266825" y="50800"/>
                </a:lnTo>
                <a:lnTo>
                  <a:pt x="1613368" y="50800"/>
                </a:lnTo>
                <a:lnTo>
                  <a:pt x="1609344" y="49656"/>
                </a:lnTo>
                <a:lnTo>
                  <a:pt x="1566291" y="38735"/>
                </a:lnTo>
                <a:lnTo>
                  <a:pt x="1523492" y="29083"/>
                </a:lnTo>
                <a:lnTo>
                  <a:pt x="1480693" y="20700"/>
                </a:lnTo>
                <a:lnTo>
                  <a:pt x="1438021" y="13588"/>
                </a:lnTo>
                <a:lnTo>
                  <a:pt x="1395349" y="8000"/>
                </a:lnTo>
                <a:lnTo>
                  <a:pt x="1352803" y="3810"/>
                </a:lnTo>
                <a:lnTo>
                  <a:pt x="1310513" y="1143"/>
                </a:lnTo>
                <a:lnTo>
                  <a:pt x="1268095" y="0"/>
                </a:lnTo>
                <a:close/>
              </a:path>
              <a:path w="2655570" h="596264">
                <a:moveTo>
                  <a:pt x="131644" y="440623"/>
                </a:moveTo>
                <a:lnTo>
                  <a:pt x="114553" y="451485"/>
                </a:lnTo>
                <a:lnTo>
                  <a:pt x="128206" y="472948"/>
                </a:lnTo>
                <a:lnTo>
                  <a:pt x="130510" y="451485"/>
                </a:lnTo>
                <a:lnTo>
                  <a:pt x="131644" y="44062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 txBox="1"/>
          <p:nvPr/>
        </p:nvSpPr>
        <p:spPr>
          <a:xfrm>
            <a:off x="1004697" y="3604593"/>
            <a:ext cx="3072765" cy="1492203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163353">
              <a:spcBef>
                <a:spcPts val="285"/>
              </a:spcBef>
            </a:pPr>
            <a:r>
              <a:rPr sz="2100" spc="-285" dirty="0">
                <a:latin typeface="Apple SD Gothic Neo Light"/>
                <a:cs typeface="Apple SD Gothic Neo Light"/>
              </a:rPr>
              <a:t>∀</a:t>
            </a:r>
            <a:r>
              <a:rPr sz="2100" spc="-53" dirty="0">
                <a:latin typeface="Apple SD Gothic Neo Light"/>
                <a:cs typeface="Apple SD Gothic Neo Light"/>
              </a:rPr>
              <a:t> </a:t>
            </a:r>
            <a:r>
              <a:rPr sz="1763" dirty="0">
                <a:latin typeface="Arial Narrow"/>
                <a:cs typeface="Arial Narrow"/>
              </a:rPr>
              <a:t>PPT</a:t>
            </a:r>
            <a:r>
              <a:rPr sz="1763" spc="30" dirty="0">
                <a:latin typeface="Arial Narrow"/>
                <a:cs typeface="Arial Narrow"/>
              </a:rPr>
              <a:t> </a:t>
            </a:r>
            <a:r>
              <a:rPr sz="1763" dirty="0">
                <a:latin typeface="Arial Narrow"/>
                <a:cs typeface="Arial Narrow"/>
              </a:rPr>
              <a:t>algorithm</a:t>
            </a:r>
            <a:r>
              <a:rPr sz="1763" spc="56" dirty="0">
                <a:latin typeface="Arial Narrow"/>
                <a:cs typeface="Arial Narrow"/>
              </a:rPr>
              <a:t> </a:t>
            </a:r>
            <a:r>
              <a:rPr sz="1763" b="1" dirty="0">
                <a:latin typeface="Arial Narrow"/>
                <a:cs typeface="Arial Narrow"/>
              </a:rPr>
              <a:t>P</a:t>
            </a:r>
            <a:r>
              <a:rPr sz="1763" b="1" spc="53" dirty="0">
                <a:latin typeface="Arial Narrow"/>
                <a:cs typeface="Arial Narrow"/>
              </a:rPr>
              <a:t> </a:t>
            </a:r>
            <a:r>
              <a:rPr sz="1763" spc="-8" dirty="0">
                <a:latin typeface="Arial Narrow"/>
                <a:cs typeface="Arial Narrow"/>
              </a:rPr>
              <a:t>(“predictor”),</a:t>
            </a:r>
            <a:endParaRPr sz="1763">
              <a:latin typeface="Arial Narrow"/>
              <a:cs typeface="Arial Narrow"/>
            </a:endParaRPr>
          </a:p>
          <a:p>
            <a:pPr>
              <a:spcBef>
                <a:spcPts val="172"/>
              </a:spcBef>
            </a:pPr>
            <a:endParaRPr sz="1763">
              <a:latin typeface="Arial Narrow"/>
              <a:cs typeface="Arial Narrow"/>
            </a:endParaRPr>
          </a:p>
          <a:p>
            <a:pPr marL="163353"/>
            <a:r>
              <a:rPr sz="1763" dirty="0">
                <a:latin typeface="Arial Narrow"/>
                <a:cs typeface="Arial Narrow"/>
              </a:rPr>
              <a:t>Prob</a:t>
            </a:r>
            <a:r>
              <a:rPr sz="1763" spc="-8" dirty="0">
                <a:latin typeface="Arial Narrow"/>
                <a:cs typeface="Arial Narrow"/>
              </a:rPr>
              <a:t> </a:t>
            </a:r>
            <a:r>
              <a:rPr sz="1763" dirty="0">
                <a:latin typeface="Arial Narrow"/>
                <a:cs typeface="Arial Narrow"/>
              </a:rPr>
              <a:t>[</a:t>
            </a:r>
            <a:r>
              <a:rPr sz="1763" spc="60" dirty="0">
                <a:latin typeface="Arial Narrow"/>
                <a:cs typeface="Arial Narrow"/>
              </a:rPr>
              <a:t> </a:t>
            </a:r>
            <a:r>
              <a:rPr sz="1763" b="1" dirty="0">
                <a:latin typeface="Arial Narrow"/>
                <a:cs typeface="Arial Narrow"/>
              </a:rPr>
              <a:t>P</a:t>
            </a:r>
            <a:r>
              <a:rPr sz="1763" dirty="0">
                <a:latin typeface="Arial Narrow"/>
                <a:cs typeface="Arial Narrow"/>
              </a:rPr>
              <a:t>(y)</a:t>
            </a:r>
            <a:r>
              <a:rPr sz="1763" spc="-8" dirty="0">
                <a:latin typeface="Arial Narrow"/>
                <a:cs typeface="Arial Narrow"/>
              </a:rPr>
              <a:t> </a:t>
            </a:r>
            <a:r>
              <a:rPr sz="1763" dirty="0">
                <a:latin typeface="Arial Narrow"/>
                <a:cs typeface="Arial Narrow"/>
              </a:rPr>
              <a:t>=</a:t>
            </a:r>
            <a:r>
              <a:rPr sz="1763" spc="56" dirty="0">
                <a:latin typeface="Arial Narrow"/>
                <a:cs typeface="Arial Narrow"/>
              </a:rPr>
              <a:t> </a:t>
            </a:r>
            <a:r>
              <a:rPr sz="1763" dirty="0">
                <a:latin typeface="Arial Narrow"/>
                <a:cs typeface="Arial Narrow"/>
              </a:rPr>
              <a:t>B(x)</a:t>
            </a:r>
            <a:r>
              <a:rPr sz="1763" spc="49" dirty="0">
                <a:latin typeface="Arial Narrow"/>
                <a:cs typeface="Arial Narrow"/>
              </a:rPr>
              <a:t> </a:t>
            </a:r>
            <a:r>
              <a:rPr sz="1763" dirty="0">
                <a:latin typeface="Arial Narrow"/>
                <a:cs typeface="Arial Narrow"/>
              </a:rPr>
              <a:t>]=</a:t>
            </a:r>
            <a:r>
              <a:rPr sz="1763" spc="56" dirty="0">
                <a:latin typeface="Arial Narrow"/>
                <a:cs typeface="Arial Narrow"/>
              </a:rPr>
              <a:t> </a:t>
            </a:r>
            <a:r>
              <a:rPr sz="1763" dirty="0">
                <a:latin typeface="Arial Narrow"/>
                <a:cs typeface="Arial Narrow"/>
              </a:rPr>
              <a:t>½</a:t>
            </a:r>
            <a:r>
              <a:rPr sz="1763" spc="11" dirty="0">
                <a:latin typeface="Arial Narrow"/>
                <a:cs typeface="Arial Narrow"/>
              </a:rPr>
              <a:t> </a:t>
            </a:r>
            <a:r>
              <a:rPr sz="1763" dirty="0">
                <a:latin typeface="Arial Narrow"/>
                <a:cs typeface="Arial Narrow"/>
              </a:rPr>
              <a:t>+</a:t>
            </a:r>
            <a:r>
              <a:rPr sz="1763" spc="71" dirty="0">
                <a:latin typeface="Arial Narrow"/>
                <a:cs typeface="Arial Narrow"/>
              </a:rPr>
              <a:t> </a:t>
            </a:r>
            <a:r>
              <a:rPr sz="1763" spc="-8" dirty="0">
                <a:latin typeface="Arial Narrow"/>
                <a:cs typeface="Arial Narrow"/>
              </a:rPr>
              <a:t>negl(n)</a:t>
            </a:r>
            <a:endParaRPr sz="1763">
              <a:latin typeface="Arial Narrow"/>
              <a:cs typeface="Arial Narrow"/>
            </a:endParaRPr>
          </a:p>
          <a:p>
            <a:pPr marL="147161">
              <a:lnSpc>
                <a:spcPts val="1793"/>
              </a:lnSpc>
              <a:spcBef>
                <a:spcPts val="844"/>
              </a:spcBef>
            </a:pPr>
            <a:r>
              <a:rPr sz="1500" dirty="0">
                <a:latin typeface="Arial Narrow"/>
                <a:cs typeface="Arial Narrow"/>
              </a:rPr>
              <a:t>(over</a:t>
            </a:r>
            <a:r>
              <a:rPr sz="1500" spc="-19" dirty="0">
                <a:latin typeface="Arial Narrow"/>
                <a:cs typeface="Arial Narrow"/>
              </a:rPr>
              <a:t> </a:t>
            </a:r>
            <a:r>
              <a:rPr sz="1500" dirty="0">
                <a:latin typeface="Arial Narrow"/>
                <a:cs typeface="Arial Narrow"/>
              </a:rPr>
              <a:t>x</a:t>
            </a:r>
            <a:r>
              <a:rPr sz="1500" spc="-8" dirty="0">
                <a:latin typeface="Arial Narrow"/>
                <a:cs typeface="Arial Narrow"/>
              </a:rPr>
              <a:t> </a:t>
            </a:r>
            <a:r>
              <a:rPr sz="1500" dirty="0">
                <a:latin typeface="Arial Narrow"/>
                <a:cs typeface="Arial Narrow"/>
              </a:rPr>
              <a:t>in</a:t>
            </a:r>
            <a:r>
              <a:rPr sz="1500" spc="-26" dirty="0">
                <a:latin typeface="Arial Narrow"/>
                <a:cs typeface="Arial Narrow"/>
              </a:rPr>
              <a:t> </a:t>
            </a:r>
            <a:r>
              <a:rPr sz="1500" dirty="0">
                <a:latin typeface="Arial Narrow"/>
                <a:cs typeface="Arial Narrow"/>
              </a:rPr>
              <a:t>{0,1}</a:t>
            </a:r>
            <a:r>
              <a:rPr sz="1519" baseline="24691" dirty="0">
                <a:latin typeface="Arial Narrow"/>
                <a:cs typeface="Arial Narrow"/>
              </a:rPr>
              <a:t>n</a:t>
            </a:r>
            <a:r>
              <a:rPr sz="1519" spc="129" baseline="24691" dirty="0">
                <a:latin typeface="Arial Narrow"/>
                <a:cs typeface="Arial Narrow"/>
              </a:rPr>
              <a:t> </a:t>
            </a:r>
            <a:r>
              <a:rPr sz="1500" dirty="0">
                <a:latin typeface="Arial Narrow"/>
                <a:cs typeface="Arial Narrow"/>
              </a:rPr>
              <a:t>,</a:t>
            </a:r>
            <a:r>
              <a:rPr sz="1500" spc="-53" dirty="0">
                <a:latin typeface="Arial Narrow"/>
                <a:cs typeface="Arial Narrow"/>
              </a:rPr>
              <a:t> </a:t>
            </a:r>
            <a:r>
              <a:rPr sz="1500" spc="-8" dirty="0">
                <a:latin typeface="Arial Narrow"/>
                <a:cs typeface="Arial Narrow"/>
              </a:rPr>
              <a:t>y=f(x)</a:t>
            </a:r>
            <a:endParaRPr sz="1500">
              <a:latin typeface="Arial Narrow"/>
              <a:cs typeface="Arial Narrow"/>
            </a:endParaRPr>
          </a:p>
          <a:p>
            <a:pPr marL="147161">
              <a:lnSpc>
                <a:spcPts val="1793"/>
              </a:lnSpc>
            </a:pPr>
            <a:r>
              <a:rPr sz="1500" dirty="0">
                <a:latin typeface="Arial Narrow"/>
                <a:cs typeface="Arial Narrow"/>
              </a:rPr>
              <a:t>and</a:t>
            </a:r>
            <a:r>
              <a:rPr sz="1500" spc="-26" dirty="0">
                <a:latin typeface="Arial Narrow"/>
                <a:cs typeface="Arial Narrow"/>
              </a:rPr>
              <a:t> </a:t>
            </a:r>
            <a:r>
              <a:rPr sz="1500" dirty="0">
                <a:latin typeface="Arial Narrow"/>
                <a:cs typeface="Arial Narrow"/>
              </a:rPr>
              <a:t>Pred’s</a:t>
            </a:r>
            <a:r>
              <a:rPr sz="1500" spc="-11" dirty="0">
                <a:latin typeface="Arial Narrow"/>
                <a:cs typeface="Arial Narrow"/>
              </a:rPr>
              <a:t> </a:t>
            </a:r>
            <a:r>
              <a:rPr sz="1500" dirty="0">
                <a:latin typeface="Arial Narrow"/>
                <a:cs typeface="Arial Narrow"/>
              </a:rPr>
              <a:t>coins</a:t>
            </a:r>
            <a:r>
              <a:rPr sz="1500" spc="-60" dirty="0">
                <a:latin typeface="Arial Narrow"/>
                <a:cs typeface="Arial Narrow"/>
              </a:rPr>
              <a:t> </a:t>
            </a:r>
            <a:r>
              <a:rPr sz="1500" spc="-38" dirty="0">
                <a:latin typeface="Arial Narrow"/>
                <a:cs typeface="Arial Narrow"/>
              </a:rPr>
              <a:t>)</a:t>
            </a:r>
            <a:endParaRPr sz="15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42900" y="612218"/>
            <a:ext cx="7507986" cy="1608843"/>
          </a:xfrm>
          <a:prstGeom prst="rect">
            <a:avLst/>
          </a:prstGeom>
        </p:spPr>
        <p:txBody>
          <a:bodyPr vert="horz" wrap="square" lIns="0" tIns="252164" rIns="0" bIns="0" rtlCol="0" anchor="ctr">
            <a:spAutoFit/>
          </a:bodyPr>
          <a:lstStyle/>
          <a:p>
            <a:pPr marL="1699736">
              <a:spcBef>
                <a:spcPts val="101"/>
              </a:spcBef>
            </a:pPr>
            <a:r>
              <a:rPr spc="-203" dirty="0">
                <a:solidFill>
                  <a:schemeClr val="accent2"/>
                </a:solidFill>
              </a:rPr>
              <a:t>Discussion</a:t>
            </a:r>
            <a:r>
              <a:rPr spc="-127" dirty="0">
                <a:solidFill>
                  <a:schemeClr val="accent2"/>
                </a:solidFill>
              </a:rPr>
              <a:t> </a:t>
            </a:r>
            <a:r>
              <a:rPr spc="-109" dirty="0">
                <a:solidFill>
                  <a:schemeClr val="accent2"/>
                </a:solidFill>
              </a:rPr>
              <a:t>on</a:t>
            </a:r>
            <a:r>
              <a:rPr spc="-188" dirty="0">
                <a:solidFill>
                  <a:schemeClr val="accent2"/>
                </a:solidFill>
              </a:rPr>
              <a:t> </a:t>
            </a:r>
            <a:r>
              <a:rPr spc="-64" dirty="0">
                <a:solidFill>
                  <a:schemeClr val="accent2"/>
                </a:solidFill>
              </a:rPr>
              <a:t>the</a:t>
            </a:r>
            <a:r>
              <a:rPr spc="-165" dirty="0">
                <a:solidFill>
                  <a:schemeClr val="accent2"/>
                </a:solidFill>
              </a:rPr>
              <a:t> </a:t>
            </a:r>
            <a:r>
              <a:rPr spc="-56" dirty="0">
                <a:solidFill>
                  <a:schemeClr val="accent2"/>
                </a:solidFill>
              </a:rPr>
              <a:t>Definition</a:t>
            </a:r>
          </a:p>
        </p:txBody>
      </p:sp>
      <p:sp>
        <p:nvSpPr>
          <p:cNvPr id="3" name="object 3"/>
          <p:cNvSpPr/>
          <p:nvPr/>
        </p:nvSpPr>
        <p:spPr>
          <a:xfrm>
            <a:off x="2497170" y="3632549"/>
            <a:ext cx="277654" cy="210026"/>
          </a:xfrm>
          <a:custGeom>
            <a:avLst/>
            <a:gdLst/>
            <a:ahLst/>
            <a:cxnLst/>
            <a:rect l="l" t="t" r="r" b="b"/>
            <a:pathLst>
              <a:path w="370204" h="280035">
                <a:moveTo>
                  <a:pt x="280542" y="0"/>
                </a:moveTo>
                <a:lnTo>
                  <a:pt x="276605" y="11302"/>
                </a:lnTo>
                <a:lnTo>
                  <a:pt x="292744" y="18353"/>
                </a:lnTo>
                <a:lnTo>
                  <a:pt x="306657" y="28082"/>
                </a:lnTo>
                <a:lnTo>
                  <a:pt x="334900" y="73153"/>
                </a:lnTo>
                <a:lnTo>
                  <a:pt x="343096" y="114208"/>
                </a:lnTo>
                <a:lnTo>
                  <a:pt x="344169" y="138430"/>
                </a:lnTo>
                <a:lnTo>
                  <a:pt x="343144" y="163046"/>
                </a:lnTo>
                <a:lnTo>
                  <a:pt x="334900" y="205563"/>
                </a:lnTo>
                <a:lnTo>
                  <a:pt x="306704" y="251332"/>
                </a:lnTo>
                <a:lnTo>
                  <a:pt x="276987" y="268224"/>
                </a:lnTo>
                <a:lnTo>
                  <a:pt x="280542" y="279526"/>
                </a:lnTo>
                <a:lnTo>
                  <a:pt x="318674" y="261667"/>
                </a:lnTo>
                <a:lnTo>
                  <a:pt x="346710" y="230758"/>
                </a:lnTo>
                <a:lnTo>
                  <a:pt x="363966" y="189245"/>
                </a:lnTo>
                <a:lnTo>
                  <a:pt x="369696" y="139826"/>
                </a:lnTo>
                <a:lnTo>
                  <a:pt x="368265" y="114544"/>
                </a:lnTo>
                <a:lnTo>
                  <a:pt x="368246" y="114208"/>
                </a:lnTo>
                <a:lnTo>
                  <a:pt x="356677" y="68782"/>
                </a:lnTo>
                <a:lnTo>
                  <a:pt x="333817" y="31807"/>
                </a:lnTo>
                <a:lnTo>
                  <a:pt x="300809" y="7284"/>
                </a:lnTo>
                <a:lnTo>
                  <a:pt x="280542" y="0"/>
                </a:lnTo>
                <a:close/>
              </a:path>
              <a:path w="370204" h="280035">
                <a:moveTo>
                  <a:pt x="89026" y="0"/>
                </a:moveTo>
                <a:lnTo>
                  <a:pt x="51053" y="17891"/>
                </a:lnTo>
                <a:lnTo>
                  <a:pt x="22987" y="49021"/>
                </a:lnTo>
                <a:lnTo>
                  <a:pt x="5730" y="90519"/>
                </a:lnTo>
                <a:lnTo>
                  <a:pt x="78" y="138430"/>
                </a:lnTo>
                <a:lnTo>
                  <a:pt x="0" y="139826"/>
                </a:lnTo>
                <a:lnTo>
                  <a:pt x="5730" y="189245"/>
                </a:lnTo>
                <a:lnTo>
                  <a:pt x="22987" y="230758"/>
                </a:lnTo>
                <a:lnTo>
                  <a:pt x="50958" y="261667"/>
                </a:lnTo>
                <a:lnTo>
                  <a:pt x="89026" y="279526"/>
                </a:lnTo>
                <a:lnTo>
                  <a:pt x="92582" y="268224"/>
                </a:lnTo>
                <a:lnTo>
                  <a:pt x="76702" y="261147"/>
                </a:lnTo>
                <a:lnTo>
                  <a:pt x="62976" y="251332"/>
                </a:lnTo>
                <a:lnTo>
                  <a:pt x="34776" y="205563"/>
                </a:lnTo>
                <a:lnTo>
                  <a:pt x="26445" y="163046"/>
                </a:lnTo>
                <a:lnTo>
                  <a:pt x="25459" y="139826"/>
                </a:lnTo>
                <a:lnTo>
                  <a:pt x="25400" y="138430"/>
                </a:lnTo>
                <a:lnTo>
                  <a:pt x="29575" y="92789"/>
                </a:lnTo>
                <a:lnTo>
                  <a:pt x="42037" y="55625"/>
                </a:lnTo>
                <a:lnTo>
                  <a:pt x="76969" y="18353"/>
                </a:lnTo>
                <a:lnTo>
                  <a:pt x="93090" y="11302"/>
                </a:lnTo>
                <a:lnTo>
                  <a:pt x="890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/>
          <p:nvPr/>
        </p:nvSpPr>
        <p:spPr>
          <a:xfrm>
            <a:off x="2004156" y="3906964"/>
            <a:ext cx="277654" cy="210026"/>
          </a:xfrm>
          <a:custGeom>
            <a:avLst/>
            <a:gdLst/>
            <a:ahLst/>
            <a:cxnLst/>
            <a:rect l="l" t="t" r="r" b="b"/>
            <a:pathLst>
              <a:path w="370205" h="280035">
                <a:moveTo>
                  <a:pt x="280669" y="0"/>
                </a:moveTo>
                <a:lnTo>
                  <a:pt x="276606" y="11302"/>
                </a:lnTo>
                <a:lnTo>
                  <a:pt x="292800" y="18353"/>
                </a:lnTo>
                <a:lnTo>
                  <a:pt x="306720" y="28082"/>
                </a:lnTo>
                <a:lnTo>
                  <a:pt x="335027" y="73151"/>
                </a:lnTo>
                <a:lnTo>
                  <a:pt x="343230" y="114206"/>
                </a:lnTo>
                <a:lnTo>
                  <a:pt x="344297" y="138302"/>
                </a:lnTo>
                <a:lnTo>
                  <a:pt x="343269" y="162974"/>
                </a:lnTo>
                <a:lnTo>
                  <a:pt x="334974" y="205507"/>
                </a:lnTo>
                <a:lnTo>
                  <a:pt x="306768" y="251285"/>
                </a:lnTo>
                <a:lnTo>
                  <a:pt x="277113" y="268224"/>
                </a:lnTo>
                <a:lnTo>
                  <a:pt x="280669" y="279526"/>
                </a:lnTo>
                <a:lnTo>
                  <a:pt x="318754" y="261604"/>
                </a:lnTo>
                <a:lnTo>
                  <a:pt x="346837" y="230631"/>
                </a:lnTo>
                <a:lnTo>
                  <a:pt x="364045" y="189182"/>
                </a:lnTo>
                <a:lnTo>
                  <a:pt x="369824" y="139826"/>
                </a:lnTo>
                <a:lnTo>
                  <a:pt x="368389" y="114490"/>
                </a:lnTo>
                <a:lnTo>
                  <a:pt x="356804" y="68728"/>
                </a:lnTo>
                <a:lnTo>
                  <a:pt x="333944" y="31753"/>
                </a:lnTo>
                <a:lnTo>
                  <a:pt x="300936" y="7282"/>
                </a:lnTo>
                <a:lnTo>
                  <a:pt x="280669" y="0"/>
                </a:lnTo>
                <a:close/>
              </a:path>
              <a:path w="370205" h="280035">
                <a:moveTo>
                  <a:pt x="89154" y="0"/>
                </a:moveTo>
                <a:lnTo>
                  <a:pt x="51133" y="17875"/>
                </a:lnTo>
                <a:lnTo>
                  <a:pt x="23113" y="48894"/>
                </a:lnTo>
                <a:lnTo>
                  <a:pt x="5794" y="90503"/>
                </a:lnTo>
                <a:lnTo>
                  <a:pt x="86" y="138302"/>
                </a:lnTo>
                <a:lnTo>
                  <a:pt x="0" y="139826"/>
                </a:lnTo>
                <a:lnTo>
                  <a:pt x="1448" y="165498"/>
                </a:lnTo>
                <a:lnTo>
                  <a:pt x="12965" y="210889"/>
                </a:lnTo>
                <a:lnTo>
                  <a:pt x="35772" y="247755"/>
                </a:lnTo>
                <a:lnTo>
                  <a:pt x="68867" y="272190"/>
                </a:lnTo>
                <a:lnTo>
                  <a:pt x="89154" y="279526"/>
                </a:lnTo>
                <a:lnTo>
                  <a:pt x="92710" y="268224"/>
                </a:lnTo>
                <a:lnTo>
                  <a:pt x="76775" y="261129"/>
                </a:lnTo>
                <a:lnTo>
                  <a:pt x="63055" y="251285"/>
                </a:lnTo>
                <a:lnTo>
                  <a:pt x="34903" y="205507"/>
                </a:lnTo>
                <a:lnTo>
                  <a:pt x="26572" y="162974"/>
                </a:lnTo>
                <a:lnTo>
                  <a:pt x="25526" y="138302"/>
                </a:lnTo>
                <a:lnTo>
                  <a:pt x="26572" y="114490"/>
                </a:lnTo>
                <a:lnTo>
                  <a:pt x="34903" y="73151"/>
                </a:lnTo>
                <a:lnTo>
                  <a:pt x="63214" y="28082"/>
                </a:lnTo>
                <a:lnTo>
                  <a:pt x="93218" y="11302"/>
                </a:lnTo>
                <a:lnTo>
                  <a:pt x="891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 txBox="1"/>
          <p:nvPr/>
        </p:nvSpPr>
        <p:spPr>
          <a:xfrm>
            <a:off x="1853470" y="2346055"/>
            <a:ext cx="5997416" cy="2908008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235268" indent="-225743">
              <a:spcBef>
                <a:spcPts val="94"/>
              </a:spcBef>
              <a:buAutoNum type="arabicPeriod"/>
              <a:tabLst>
                <a:tab pos="235268" algn="l"/>
              </a:tabLst>
            </a:pPr>
            <a:r>
              <a:rPr sz="1763" spc="-150" dirty="0">
                <a:latin typeface="Arial"/>
                <a:cs typeface="Arial"/>
              </a:rPr>
              <a:t>Some</a:t>
            </a:r>
            <a:r>
              <a:rPr sz="1763" spc="-56" dirty="0">
                <a:latin typeface="Arial"/>
                <a:cs typeface="Arial"/>
              </a:rPr>
              <a:t> </a:t>
            </a:r>
            <a:r>
              <a:rPr sz="1763" spc="-34" dirty="0">
                <a:latin typeface="Arial"/>
                <a:cs typeface="Arial"/>
              </a:rPr>
              <a:t>functions</a:t>
            </a:r>
            <a:r>
              <a:rPr sz="1763" spc="-26" dirty="0">
                <a:latin typeface="Arial"/>
                <a:cs typeface="Arial"/>
              </a:rPr>
              <a:t> </a:t>
            </a:r>
            <a:r>
              <a:rPr sz="1763" spc="-105" dirty="0">
                <a:latin typeface="Arial"/>
                <a:cs typeface="Arial"/>
              </a:rPr>
              <a:t>can</a:t>
            </a:r>
            <a:r>
              <a:rPr sz="1763" spc="-49" dirty="0">
                <a:latin typeface="Arial"/>
                <a:cs typeface="Arial"/>
              </a:rPr>
              <a:t> </a:t>
            </a:r>
            <a:r>
              <a:rPr sz="1763" spc="-113" dirty="0">
                <a:latin typeface="Arial"/>
                <a:cs typeface="Arial"/>
              </a:rPr>
              <a:t>have</a:t>
            </a:r>
            <a:r>
              <a:rPr sz="1763" spc="-56" dirty="0">
                <a:latin typeface="Arial"/>
                <a:cs typeface="Arial"/>
              </a:rPr>
              <a:t> </a:t>
            </a:r>
            <a:r>
              <a:rPr sz="1763" spc="-26" dirty="0">
                <a:latin typeface="Arial"/>
                <a:cs typeface="Arial"/>
              </a:rPr>
              <a:t>information-theoretically</a:t>
            </a:r>
            <a:r>
              <a:rPr sz="1763" spc="-30" dirty="0">
                <a:latin typeface="Arial"/>
                <a:cs typeface="Arial"/>
              </a:rPr>
              <a:t> </a:t>
            </a:r>
            <a:r>
              <a:rPr sz="1763" spc="-53" dirty="0">
                <a:latin typeface="Arial"/>
                <a:cs typeface="Arial"/>
              </a:rPr>
              <a:t>hard</a:t>
            </a:r>
            <a:r>
              <a:rPr sz="1763" spc="-49" dirty="0">
                <a:latin typeface="Arial"/>
                <a:cs typeface="Arial"/>
              </a:rPr>
              <a:t> </a:t>
            </a:r>
            <a:r>
              <a:rPr sz="1763" spc="-19" dirty="0">
                <a:latin typeface="Arial"/>
                <a:cs typeface="Arial"/>
              </a:rPr>
              <a:t>to</a:t>
            </a:r>
            <a:endParaRPr sz="1763">
              <a:latin typeface="Arial"/>
              <a:cs typeface="Arial"/>
            </a:endParaRPr>
          </a:p>
          <a:p>
            <a:pPr marL="9525">
              <a:spcBef>
                <a:spcPts val="49"/>
              </a:spcBef>
            </a:pPr>
            <a:r>
              <a:rPr sz="1763" spc="-131" dirty="0">
                <a:latin typeface="Arial"/>
                <a:cs typeface="Arial"/>
              </a:rPr>
              <a:t>guess</a:t>
            </a:r>
            <a:r>
              <a:rPr sz="1763" spc="-86" dirty="0">
                <a:latin typeface="Arial"/>
                <a:cs typeface="Arial"/>
              </a:rPr>
              <a:t> </a:t>
            </a:r>
            <a:r>
              <a:rPr sz="1763" spc="-60" dirty="0">
                <a:latin typeface="Arial"/>
                <a:cs typeface="Arial"/>
              </a:rPr>
              <a:t>predicates</a:t>
            </a:r>
            <a:r>
              <a:rPr sz="1763" spc="-83" dirty="0">
                <a:latin typeface="Arial"/>
                <a:cs typeface="Arial"/>
              </a:rPr>
              <a:t> </a:t>
            </a:r>
            <a:r>
              <a:rPr sz="1763" spc="-64" dirty="0">
                <a:latin typeface="Arial"/>
                <a:cs typeface="Arial"/>
              </a:rPr>
              <a:t>(e.g.,</a:t>
            </a:r>
            <a:r>
              <a:rPr sz="1763" spc="-98" dirty="0">
                <a:latin typeface="Arial"/>
                <a:cs typeface="Arial"/>
              </a:rPr>
              <a:t> </a:t>
            </a:r>
            <a:r>
              <a:rPr sz="1763" spc="-83" dirty="0">
                <a:latin typeface="Arial"/>
                <a:cs typeface="Arial"/>
              </a:rPr>
              <a:t>compressing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63" spc="-8" dirty="0">
                <a:latin typeface="Arial"/>
                <a:cs typeface="Arial"/>
              </a:rPr>
              <a:t>functions)</a:t>
            </a:r>
            <a:endParaRPr sz="1763">
              <a:latin typeface="Arial"/>
              <a:cs typeface="Arial"/>
            </a:endParaRPr>
          </a:p>
          <a:p>
            <a:pPr>
              <a:spcBef>
                <a:spcPts val="1121"/>
              </a:spcBef>
            </a:pPr>
            <a:endParaRPr sz="1763">
              <a:latin typeface="Arial"/>
              <a:cs typeface="Arial"/>
            </a:endParaRPr>
          </a:p>
          <a:p>
            <a:pPr marL="9525" marR="3810" indent="217646">
              <a:lnSpc>
                <a:spcPct val="102299"/>
              </a:lnSpc>
              <a:buAutoNum type="arabicPeriod" startAt="2"/>
              <a:tabLst>
                <a:tab pos="227171" algn="l"/>
                <a:tab pos="235268" algn="l"/>
                <a:tab pos="450533" algn="l"/>
                <a:tab pos="720566" algn="l"/>
                <a:tab pos="943451" algn="l"/>
              </a:tabLst>
            </a:pPr>
            <a:r>
              <a:rPr sz="1763" dirty="0">
                <a:latin typeface="Arial"/>
                <a:cs typeface="Arial"/>
              </a:rPr>
              <a:t>	</a:t>
            </a:r>
            <a:r>
              <a:rPr sz="1763" spc="-34" dirty="0">
                <a:latin typeface="Arial"/>
                <a:cs typeface="Arial"/>
              </a:rPr>
              <a:t>We’ll</a:t>
            </a:r>
            <a:r>
              <a:rPr sz="1763" spc="-90" dirty="0">
                <a:latin typeface="Arial"/>
                <a:cs typeface="Arial"/>
              </a:rPr>
              <a:t> be</a:t>
            </a:r>
            <a:r>
              <a:rPr sz="1763" spc="-83" dirty="0">
                <a:latin typeface="Arial"/>
                <a:cs typeface="Arial"/>
              </a:rPr>
              <a:t> </a:t>
            </a:r>
            <a:r>
              <a:rPr sz="1763" spc="-30" dirty="0">
                <a:latin typeface="Arial"/>
                <a:cs typeface="Arial"/>
              </a:rPr>
              <a:t>interested</a:t>
            </a:r>
            <a:r>
              <a:rPr sz="1763" spc="-75" dirty="0">
                <a:latin typeface="Arial"/>
                <a:cs typeface="Arial"/>
              </a:rPr>
              <a:t> </a:t>
            </a:r>
            <a:r>
              <a:rPr sz="1763" spc="-23" dirty="0">
                <a:latin typeface="Arial"/>
                <a:cs typeface="Arial"/>
              </a:rPr>
              <a:t>in</a:t>
            </a:r>
            <a:r>
              <a:rPr sz="1763" spc="-79" dirty="0">
                <a:latin typeface="Arial"/>
                <a:cs typeface="Arial"/>
              </a:rPr>
              <a:t> </a:t>
            </a:r>
            <a:r>
              <a:rPr sz="1763" spc="-60" dirty="0">
                <a:latin typeface="Arial"/>
                <a:cs typeface="Arial"/>
              </a:rPr>
              <a:t>settings</a:t>
            </a:r>
            <a:r>
              <a:rPr sz="1763" spc="-56" dirty="0">
                <a:latin typeface="Arial"/>
                <a:cs typeface="Arial"/>
              </a:rPr>
              <a:t> </a:t>
            </a:r>
            <a:r>
              <a:rPr sz="1763" spc="-45" dirty="0">
                <a:latin typeface="Arial"/>
                <a:cs typeface="Arial"/>
              </a:rPr>
              <a:t>where</a:t>
            </a:r>
            <a:r>
              <a:rPr sz="1763" spc="-94" dirty="0">
                <a:latin typeface="Arial"/>
                <a:cs typeface="Arial"/>
              </a:rPr>
              <a:t> </a:t>
            </a:r>
            <a:r>
              <a:rPr sz="1763" dirty="0">
                <a:latin typeface="STIX Two Math"/>
                <a:cs typeface="STIX Two Math"/>
              </a:rPr>
              <a:t>𝑥</a:t>
            </a:r>
            <a:r>
              <a:rPr sz="1763" spc="53" dirty="0">
                <a:latin typeface="STIX Two Math"/>
                <a:cs typeface="STIX Two Math"/>
              </a:rPr>
              <a:t> </a:t>
            </a:r>
            <a:r>
              <a:rPr sz="1763" spc="-83" dirty="0">
                <a:latin typeface="Arial"/>
                <a:cs typeface="Arial"/>
              </a:rPr>
              <a:t>is</a:t>
            </a:r>
            <a:r>
              <a:rPr sz="1763" spc="-109" dirty="0">
                <a:latin typeface="Arial"/>
                <a:cs typeface="Arial"/>
              </a:rPr>
              <a:t> </a:t>
            </a:r>
            <a:r>
              <a:rPr sz="1763" spc="-38" dirty="0">
                <a:latin typeface="Arial"/>
                <a:cs typeface="Arial"/>
              </a:rPr>
              <a:t>uniquely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63" spc="-19" dirty="0">
                <a:latin typeface="Arial"/>
                <a:cs typeface="Arial"/>
              </a:rPr>
              <a:t>determined </a:t>
            </a:r>
            <a:r>
              <a:rPr sz="1763" spc="-75" dirty="0">
                <a:latin typeface="Arial"/>
                <a:cs typeface="Arial"/>
              </a:rPr>
              <a:t>given</a:t>
            </a:r>
            <a:r>
              <a:rPr sz="1763" spc="-68" dirty="0">
                <a:latin typeface="Arial"/>
                <a:cs typeface="Arial"/>
              </a:rPr>
              <a:t> </a:t>
            </a:r>
            <a:r>
              <a:rPr sz="1763" spc="-38" dirty="0">
                <a:latin typeface="STIX Two Math"/>
                <a:cs typeface="STIX Two Math"/>
              </a:rPr>
              <a:t>f</a:t>
            </a:r>
            <a:r>
              <a:rPr sz="1763" dirty="0">
                <a:latin typeface="STIX Two Math"/>
                <a:cs typeface="STIX Two Math"/>
              </a:rPr>
              <a:t>	</a:t>
            </a:r>
            <a:r>
              <a:rPr sz="1763" spc="-38" dirty="0">
                <a:latin typeface="STIX Two Math"/>
                <a:cs typeface="STIX Two Math"/>
              </a:rPr>
              <a:t>𝑥</a:t>
            </a:r>
            <a:r>
              <a:rPr sz="1763" dirty="0">
                <a:latin typeface="STIX Two Math"/>
                <a:cs typeface="STIX Two Math"/>
              </a:rPr>
              <a:t>	</a:t>
            </a:r>
            <a:r>
              <a:rPr sz="1763" spc="60" dirty="0">
                <a:latin typeface="STIX Two Math"/>
                <a:cs typeface="STIX Two Math"/>
              </a:rPr>
              <a:t>(𝑖.</a:t>
            </a:r>
            <a:r>
              <a:rPr sz="1763" spc="-101" dirty="0">
                <a:latin typeface="STIX Two Math"/>
                <a:cs typeface="STIX Two Math"/>
              </a:rPr>
              <a:t> </a:t>
            </a:r>
            <a:r>
              <a:rPr sz="1763" spc="135" dirty="0">
                <a:latin typeface="STIX Two Math"/>
                <a:cs typeface="STIX Two Math"/>
              </a:rPr>
              <a:t>𝑒</a:t>
            </a:r>
            <a:r>
              <a:rPr sz="1763" spc="45" dirty="0">
                <a:latin typeface="STIX Two Math"/>
                <a:cs typeface="STIX Two Math"/>
              </a:rPr>
              <a:t> </a:t>
            </a:r>
            <a:r>
              <a:rPr sz="1763" spc="79" dirty="0">
                <a:latin typeface="STIX Two Math"/>
                <a:cs typeface="STIX Two Math"/>
              </a:rPr>
              <a:t>𝑝𝑒𝑟𝑚𝑢𝑡𝑎𝑡𝑖𝑜𝑛𝑠)</a:t>
            </a:r>
            <a:r>
              <a:rPr sz="1763" spc="15" dirty="0">
                <a:latin typeface="STIX Two Math"/>
                <a:cs typeface="STIX Two Math"/>
              </a:rPr>
              <a:t> </a:t>
            </a:r>
            <a:r>
              <a:rPr sz="1763" spc="-34" dirty="0">
                <a:latin typeface="Arial"/>
                <a:cs typeface="Arial"/>
              </a:rPr>
              <a:t>yet</a:t>
            </a:r>
            <a:r>
              <a:rPr sz="1763" spc="-56" dirty="0">
                <a:latin typeface="Arial"/>
                <a:cs typeface="Arial"/>
              </a:rPr>
              <a:t> </a:t>
            </a:r>
            <a:r>
              <a:rPr sz="1763" dirty="0">
                <a:latin typeface="STIX Two Math"/>
                <a:cs typeface="STIX Two Math"/>
              </a:rPr>
              <a:t>B(𝑥)</a:t>
            </a:r>
            <a:r>
              <a:rPr sz="1763" dirty="0">
                <a:latin typeface="Arial"/>
                <a:cs typeface="Arial"/>
              </a:rPr>
              <a:t>is</a:t>
            </a:r>
            <a:r>
              <a:rPr sz="1763" spc="-90" dirty="0">
                <a:latin typeface="Arial"/>
                <a:cs typeface="Arial"/>
              </a:rPr>
              <a:t> </a:t>
            </a:r>
            <a:r>
              <a:rPr sz="1763" spc="-53" dirty="0">
                <a:latin typeface="Arial"/>
                <a:cs typeface="Arial"/>
              </a:rPr>
              <a:t>hard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to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63" spc="-26" dirty="0">
                <a:latin typeface="Arial"/>
                <a:cs typeface="Arial"/>
              </a:rPr>
              <a:t>predict</a:t>
            </a:r>
            <a:r>
              <a:rPr sz="1763" spc="-38" dirty="0">
                <a:latin typeface="Arial"/>
                <a:cs typeface="Arial"/>
              </a:rPr>
              <a:t> </a:t>
            </a:r>
            <a:r>
              <a:rPr sz="1763" spc="-8" dirty="0">
                <a:latin typeface="Arial"/>
                <a:cs typeface="Arial"/>
              </a:rPr>
              <a:t>given </a:t>
            </a:r>
            <a:r>
              <a:rPr sz="1763" spc="-38" dirty="0">
                <a:latin typeface="STIX Two Math"/>
                <a:cs typeface="STIX Two Math"/>
              </a:rPr>
              <a:t>F</a:t>
            </a:r>
            <a:r>
              <a:rPr sz="1763" dirty="0">
                <a:latin typeface="STIX Two Math"/>
                <a:cs typeface="STIX Two Math"/>
              </a:rPr>
              <a:t>	</a:t>
            </a:r>
            <a:r>
              <a:rPr sz="1763" spc="-38" dirty="0">
                <a:latin typeface="STIX Two Math"/>
                <a:cs typeface="STIX Two Math"/>
              </a:rPr>
              <a:t>𝑥</a:t>
            </a:r>
            <a:r>
              <a:rPr sz="1763" dirty="0">
                <a:latin typeface="STIX Two Math"/>
                <a:cs typeface="STIX Two Math"/>
              </a:rPr>
              <a:t>	</a:t>
            </a:r>
            <a:r>
              <a:rPr sz="1763" spc="-38" dirty="0">
                <a:latin typeface="STIX Two Math"/>
                <a:cs typeface="STIX Two Math"/>
              </a:rPr>
              <a:t>.</a:t>
            </a:r>
            <a:endParaRPr sz="1763">
              <a:latin typeface="STIX Two Math"/>
              <a:cs typeface="STIX Two Math"/>
            </a:endParaRPr>
          </a:p>
          <a:p>
            <a:pPr>
              <a:spcBef>
                <a:spcPts val="8"/>
              </a:spcBef>
              <a:buFont typeface="Arial"/>
              <a:buAutoNum type="arabicPeriod" startAt="2"/>
            </a:pPr>
            <a:endParaRPr sz="1763">
              <a:latin typeface="STIX Two Math"/>
              <a:cs typeface="STIX Two Math"/>
            </a:endParaRPr>
          </a:p>
          <a:p>
            <a:pPr marL="232410" indent="-222885">
              <a:buAutoNum type="arabicPeriod" startAt="2"/>
              <a:tabLst>
                <a:tab pos="232410" algn="l"/>
              </a:tabLst>
            </a:pPr>
            <a:r>
              <a:rPr sz="1763" spc="-139" dirty="0">
                <a:latin typeface="Arial"/>
                <a:cs typeface="Arial"/>
              </a:rPr>
              <a:t>Ex:</a:t>
            </a:r>
            <a:r>
              <a:rPr sz="1763" spc="-90" dirty="0">
                <a:latin typeface="Arial"/>
                <a:cs typeface="Arial"/>
              </a:rPr>
              <a:t> </a:t>
            </a:r>
            <a:r>
              <a:rPr sz="1763" spc="-169" dirty="0">
                <a:latin typeface="Arial"/>
                <a:cs typeface="Arial"/>
              </a:rPr>
              <a:t>LSB(x)</a:t>
            </a:r>
            <a:r>
              <a:rPr sz="1763" spc="-94" dirty="0">
                <a:latin typeface="Arial"/>
                <a:cs typeface="Arial"/>
              </a:rPr>
              <a:t> </a:t>
            </a:r>
            <a:r>
              <a:rPr sz="1763" spc="-83" dirty="0">
                <a:latin typeface="Arial"/>
                <a:cs typeface="Arial"/>
              </a:rPr>
              <a:t>is</a:t>
            </a:r>
            <a:r>
              <a:rPr sz="1763" spc="-38" dirty="0">
                <a:latin typeface="Arial"/>
                <a:cs typeface="Arial"/>
              </a:rPr>
              <a:t> </a:t>
            </a:r>
            <a:r>
              <a:rPr sz="1763" spc="-60" dirty="0">
                <a:latin typeface="Arial"/>
                <a:cs typeface="Arial"/>
              </a:rPr>
              <a:t>hard-</a:t>
            </a:r>
            <a:r>
              <a:rPr sz="1763" spc="-71" dirty="0">
                <a:latin typeface="Arial"/>
                <a:cs typeface="Arial"/>
              </a:rPr>
              <a:t>core </a:t>
            </a:r>
            <a:r>
              <a:rPr sz="1763" dirty="0">
                <a:latin typeface="Arial"/>
                <a:cs typeface="Arial"/>
              </a:rPr>
              <a:t>for</a:t>
            </a:r>
            <a:r>
              <a:rPr sz="1763" spc="-75" dirty="0">
                <a:latin typeface="Arial"/>
                <a:cs typeface="Arial"/>
              </a:rPr>
              <a:t> </a:t>
            </a:r>
            <a:r>
              <a:rPr sz="1763" spc="-184" dirty="0">
                <a:latin typeface="Arial"/>
                <a:cs typeface="Arial"/>
              </a:rPr>
              <a:t>RSA(x)</a:t>
            </a:r>
            <a:r>
              <a:rPr sz="1763" spc="-45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but</a:t>
            </a:r>
            <a:r>
              <a:rPr sz="1763" spc="-101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not</a:t>
            </a:r>
            <a:r>
              <a:rPr sz="1763" spc="-45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for</a:t>
            </a:r>
            <a:r>
              <a:rPr sz="1763" spc="-75" dirty="0">
                <a:latin typeface="Arial"/>
                <a:cs typeface="Arial"/>
              </a:rPr>
              <a:t> </a:t>
            </a:r>
            <a:r>
              <a:rPr sz="1763" spc="-8" dirty="0">
                <a:latin typeface="Arial"/>
                <a:cs typeface="Arial"/>
              </a:rPr>
              <a:t>DH(x)</a:t>
            </a:r>
            <a:endParaRPr sz="1763">
              <a:latin typeface="Arial"/>
              <a:cs typeface="Arial"/>
            </a:endParaRPr>
          </a:p>
          <a:p>
            <a:pPr>
              <a:spcBef>
                <a:spcPts val="184"/>
              </a:spcBef>
              <a:buFont typeface="Arial"/>
              <a:buAutoNum type="arabicPeriod" startAt="2"/>
            </a:pPr>
            <a:endParaRPr sz="1763">
              <a:latin typeface="Arial"/>
              <a:cs typeface="Arial"/>
            </a:endParaRPr>
          </a:p>
          <a:p>
            <a:pPr marL="235268" indent="-225743">
              <a:buAutoNum type="arabicPeriod" startAt="2"/>
              <a:tabLst>
                <a:tab pos="235268" algn="l"/>
              </a:tabLst>
            </a:pPr>
            <a:r>
              <a:rPr sz="1763" spc="-127" dirty="0">
                <a:latin typeface="Arial"/>
                <a:cs typeface="Arial"/>
              </a:rPr>
              <a:t>Is</a:t>
            </a:r>
            <a:r>
              <a:rPr sz="1763" spc="-98" dirty="0">
                <a:latin typeface="Arial"/>
                <a:cs typeface="Arial"/>
              </a:rPr>
              <a:t> </a:t>
            </a:r>
            <a:r>
              <a:rPr sz="1763" spc="-15" dirty="0">
                <a:latin typeface="Arial"/>
                <a:cs typeface="Arial"/>
              </a:rPr>
              <a:t>there</a:t>
            </a:r>
            <a:r>
              <a:rPr sz="1763" spc="-68" dirty="0">
                <a:latin typeface="Arial"/>
                <a:cs typeface="Arial"/>
              </a:rPr>
              <a:t> </a:t>
            </a:r>
            <a:r>
              <a:rPr sz="1763" spc="-143" dirty="0">
                <a:latin typeface="Arial"/>
                <a:cs typeface="Arial"/>
              </a:rPr>
              <a:t>a</a:t>
            </a:r>
            <a:r>
              <a:rPr sz="1763" spc="-86" dirty="0">
                <a:latin typeface="Arial"/>
                <a:cs typeface="Arial"/>
              </a:rPr>
              <a:t> </a:t>
            </a:r>
            <a:r>
              <a:rPr sz="1763" spc="-56" dirty="0">
                <a:latin typeface="Arial"/>
                <a:cs typeface="Arial"/>
              </a:rPr>
              <a:t>universal</a:t>
            </a:r>
            <a:r>
              <a:rPr sz="1763" spc="-75" dirty="0">
                <a:latin typeface="Arial"/>
                <a:cs typeface="Arial"/>
              </a:rPr>
              <a:t> </a:t>
            </a:r>
            <a:r>
              <a:rPr sz="1763" spc="-60" dirty="0">
                <a:latin typeface="Arial"/>
                <a:cs typeface="Arial"/>
              </a:rPr>
              <a:t>hard-</a:t>
            </a:r>
            <a:r>
              <a:rPr sz="1763" spc="-71" dirty="0">
                <a:latin typeface="Arial"/>
                <a:cs typeface="Arial"/>
              </a:rPr>
              <a:t>core </a:t>
            </a:r>
            <a:r>
              <a:rPr sz="1763" spc="-8" dirty="0">
                <a:latin typeface="Arial"/>
                <a:cs typeface="Arial"/>
              </a:rPr>
              <a:t>predicate?</a:t>
            </a:r>
            <a:endParaRPr sz="1763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-396552" y="479432"/>
            <a:ext cx="6172200" cy="660853"/>
          </a:xfrm>
          <a:prstGeom prst="rect">
            <a:avLst/>
          </a:prstGeom>
        </p:spPr>
        <p:txBody>
          <a:bodyPr vert="horz" wrap="square" lIns="0" tIns="105822" rIns="0" bIns="0" rtlCol="0" anchor="ctr">
            <a:spAutoFit/>
          </a:bodyPr>
          <a:lstStyle/>
          <a:p>
            <a:pPr marL="920115">
              <a:spcBef>
                <a:spcPts val="79"/>
              </a:spcBef>
            </a:pPr>
            <a:r>
              <a:rPr sz="3600" dirty="0">
                <a:solidFill>
                  <a:schemeClr val="accent2"/>
                </a:solidFill>
              </a:rPr>
              <a:t>Constructing</a:t>
            </a:r>
            <a:r>
              <a:rPr sz="3600" spc="-86" dirty="0">
                <a:solidFill>
                  <a:schemeClr val="accent2"/>
                </a:solidFill>
              </a:rPr>
              <a:t> </a:t>
            </a:r>
            <a:r>
              <a:rPr sz="3600" spc="-15" dirty="0">
                <a:solidFill>
                  <a:schemeClr val="accent2"/>
                </a:solidFill>
              </a:rPr>
              <a:t>PSRG</a:t>
            </a:r>
            <a:endParaRPr sz="3600"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8187" y="2195655"/>
            <a:ext cx="6040279" cy="2653195"/>
          </a:xfrm>
          <a:prstGeom prst="rect">
            <a:avLst/>
          </a:prstGeom>
        </p:spPr>
        <p:txBody>
          <a:bodyPr vert="horz" wrap="square" lIns="0" tIns="37624" rIns="0" bIns="0" rtlCol="0">
            <a:spAutoFit/>
          </a:bodyPr>
          <a:lstStyle/>
          <a:p>
            <a:pPr marL="228600" marR="32385" indent="-171450">
              <a:lnSpc>
                <a:spcPts val="1950"/>
              </a:lnSpc>
              <a:spcBef>
                <a:spcPts val="296"/>
              </a:spcBef>
              <a:tabLst>
                <a:tab pos="1248728" algn="l"/>
                <a:tab pos="2317909" algn="l"/>
              </a:tabLst>
            </a:pPr>
            <a:r>
              <a:rPr sz="1763" b="1" spc="-101" dirty="0">
                <a:solidFill>
                  <a:srgbClr val="3366FF"/>
                </a:solidFill>
                <a:latin typeface="Arial"/>
                <a:cs typeface="Arial"/>
              </a:rPr>
              <a:t>Theorem</a:t>
            </a:r>
            <a:r>
              <a:rPr sz="1763" spc="-101" dirty="0">
                <a:solidFill>
                  <a:srgbClr val="3366FF"/>
                </a:solidFill>
                <a:latin typeface="Arial"/>
                <a:cs typeface="Arial"/>
              </a:rPr>
              <a:t>:</a:t>
            </a:r>
            <a:r>
              <a:rPr sz="1763" spc="-79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763" spc="-26" dirty="0">
                <a:latin typeface="Arial"/>
                <a:cs typeface="Arial"/>
              </a:rPr>
              <a:t>If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15" dirty="0">
                <a:latin typeface="Arial"/>
                <a:cs typeface="Arial"/>
              </a:rPr>
              <a:t>there</a:t>
            </a:r>
            <a:r>
              <a:rPr sz="1763" spc="-98" dirty="0">
                <a:latin typeface="Arial"/>
                <a:cs typeface="Arial"/>
              </a:rPr>
              <a:t> </a:t>
            </a:r>
            <a:r>
              <a:rPr sz="1763" spc="-15" dirty="0">
                <a:latin typeface="Arial"/>
                <a:cs typeface="Arial"/>
              </a:rPr>
              <a:t>exist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379" dirty="0">
                <a:latin typeface="Arial"/>
                <a:cs typeface="Arial"/>
              </a:rPr>
              <a:t> </a:t>
            </a:r>
            <a:r>
              <a:rPr sz="1763" spc="-56" dirty="0">
                <a:latin typeface="Arial"/>
                <a:cs typeface="Arial"/>
              </a:rPr>
              <a:t>one-</a:t>
            </a:r>
            <a:r>
              <a:rPr sz="1763" spc="-79" dirty="0">
                <a:latin typeface="Arial"/>
                <a:cs typeface="Arial"/>
              </a:rPr>
              <a:t>way-</a:t>
            </a:r>
            <a:r>
              <a:rPr sz="1763" b="1" spc="-105" dirty="0">
                <a:latin typeface="Arial"/>
                <a:cs typeface="Arial"/>
              </a:rPr>
              <a:t>permutations</a:t>
            </a:r>
            <a:r>
              <a:rPr sz="1763" b="1" spc="19" dirty="0">
                <a:latin typeface="Arial"/>
                <a:cs typeface="Arial"/>
              </a:rPr>
              <a:t> </a:t>
            </a:r>
            <a:r>
              <a:rPr sz="1763" spc="53" dirty="0">
                <a:latin typeface="Arial"/>
                <a:cs typeface="Arial"/>
              </a:rPr>
              <a:t>f</a:t>
            </a:r>
            <a:r>
              <a:rPr sz="1763" spc="-19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with</a:t>
            </a:r>
            <a:r>
              <a:rPr sz="1763" spc="-34" dirty="0">
                <a:latin typeface="Arial"/>
                <a:cs typeface="Arial"/>
              </a:rPr>
              <a:t> </a:t>
            </a:r>
            <a:r>
              <a:rPr sz="1763" spc="-56" dirty="0">
                <a:latin typeface="Arial"/>
                <a:cs typeface="Arial"/>
              </a:rPr>
              <a:t>hard</a:t>
            </a:r>
            <a:r>
              <a:rPr sz="1763" spc="-30" dirty="0">
                <a:latin typeface="Arial"/>
                <a:cs typeface="Arial"/>
              </a:rPr>
              <a:t> </a:t>
            </a:r>
            <a:r>
              <a:rPr sz="1763" spc="-38" dirty="0">
                <a:latin typeface="Arial"/>
                <a:cs typeface="Arial"/>
              </a:rPr>
              <a:t>core </a:t>
            </a:r>
            <a:r>
              <a:rPr sz="1763" dirty="0">
                <a:latin typeface="Arial"/>
                <a:cs typeface="Arial"/>
              </a:rPr>
              <a:t>bit</a:t>
            </a:r>
            <a:r>
              <a:rPr sz="1763" spc="-53" dirty="0">
                <a:latin typeface="Arial"/>
                <a:cs typeface="Arial"/>
              </a:rPr>
              <a:t> </a:t>
            </a:r>
            <a:r>
              <a:rPr sz="1763" spc="-158" dirty="0">
                <a:latin typeface="Arial"/>
                <a:cs typeface="Arial"/>
              </a:rPr>
              <a:t>B,</a:t>
            </a:r>
            <a:r>
              <a:rPr sz="1763" spc="-64" dirty="0">
                <a:latin typeface="Arial"/>
                <a:cs typeface="Arial"/>
              </a:rPr>
              <a:t> </a:t>
            </a:r>
            <a:r>
              <a:rPr sz="1763" spc="-19" dirty="0">
                <a:latin typeface="Arial"/>
                <a:cs typeface="Arial"/>
              </a:rPr>
              <a:t>then</a:t>
            </a:r>
            <a:r>
              <a:rPr sz="1763" spc="-71" dirty="0">
                <a:latin typeface="Arial"/>
                <a:cs typeface="Arial"/>
              </a:rPr>
              <a:t> </a:t>
            </a:r>
            <a:r>
              <a:rPr sz="1763" spc="-15" dirty="0">
                <a:latin typeface="Arial"/>
                <a:cs typeface="Arial"/>
              </a:rPr>
              <a:t>there</a:t>
            </a:r>
            <a:r>
              <a:rPr sz="1763" spc="-71" dirty="0">
                <a:latin typeface="Arial"/>
                <a:cs typeface="Arial"/>
              </a:rPr>
              <a:t> </a:t>
            </a:r>
            <a:r>
              <a:rPr sz="1763" spc="-15" dirty="0">
                <a:latin typeface="Arial"/>
                <a:cs typeface="Arial"/>
              </a:rPr>
              <a:t>exist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56" dirty="0">
                <a:latin typeface="Arial"/>
                <a:cs typeface="Arial"/>
              </a:rPr>
              <a:t>strong</a:t>
            </a:r>
            <a:r>
              <a:rPr sz="1763" spc="-83" dirty="0">
                <a:latin typeface="Arial"/>
                <a:cs typeface="Arial"/>
              </a:rPr>
              <a:t> </a:t>
            </a:r>
            <a:r>
              <a:rPr sz="1763" spc="-289" dirty="0">
                <a:latin typeface="Arial"/>
                <a:cs typeface="Arial"/>
              </a:rPr>
              <a:t>PRG</a:t>
            </a:r>
            <a:endParaRPr sz="1763">
              <a:latin typeface="Arial"/>
              <a:cs typeface="Arial"/>
            </a:endParaRPr>
          </a:p>
          <a:p>
            <a:pPr marL="1388745">
              <a:spcBef>
                <a:spcPts val="551"/>
              </a:spcBef>
            </a:pPr>
            <a:r>
              <a:rPr sz="1763" spc="-71" dirty="0">
                <a:latin typeface="Arial"/>
                <a:cs typeface="Arial"/>
              </a:rPr>
              <a:t>G:{0,1}</a:t>
            </a:r>
            <a:r>
              <a:rPr sz="1744" spc="-107" baseline="25089" dirty="0">
                <a:latin typeface="Arial"/>
                <a:cs typeface="Arial"/>
              </a:rPr>
              <a:t>n</a:t>
            </a:r>
            <a:r>
              <a:rPr sz="1763" spc="-71" dirty="0">
                <a:latin typeface="Arial"/>
                <a:cs typeface="Arial"/>
              </a:rPr>
              <a:t>-</a:t>
            </a:r>
            <a:r>
              <a:rPr sz="1763" spc="-53" dirty="0">
                <a:latin typeface="Arial"/>
                <a:cs typeface="Arial"/>
              </a:rPr>
              <a:t>&gt;{0,1}</a:t>
            </a:r>
            <a:r>
              <a:rPr sz="1744" spc="-78" baseline="25089" dirty="0">
                <a:latin typeface="Arial"/>
                <a:cs typeface="Arial"/>
              </a:rPr>
              <a:t>P(n)</a:t>
            </a:r>
            <a:r>
              <a:rPr sz="1744" spc="293" baseline="25089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for</a:t>
            </a:r>
            <a:r>
              <a:rPr sz="1763" spc="-98" dirty="0">
                <a:latin typeface="Arial"/>
                <a:cs typeface="Arial"/>
              </a:rPr>
              <a:t> </a:t>
            </a:r>
            <a:r>
              <a:rPr sz="1763" spc="-101" dirty="0">
                <a:latin typeface="Arial"/>
                <a:cs typeface="Arial"/>
              </a:rPr>
              <a:t>any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63" spc="-45" dirty="0">
                <a:latin typeface="Arial"/>
                <a:cs typeface="Arial"/>
              </a:rPr>
              <a:t>polynomial</a:t>
            </a:r>
            <a:r>
              <a:rPr sz="1763" spc="-94" dirty="0">
                <a:latin typeface="Arial"/>
                <a:cs typeface="Arial"/>
              </a:rPr>
              <a:t> </a:t>
            </a:r>
            <a:r>
              <a:rPr sz="1763" spc="-281" dirty="0">
                <a:latin typeface="Arial"/>
                <a:cs typeface="Arial"/>
              </a:rPr>
              <a:t>P.</a:t>
            </a:r>
            <a:endParaRPr sz="1763">
              <a:latin typeface="Arial"/>
              <a:cs typeface="Arial"/>
            </a:endParaRPr>
          </a:p>
          <a:p>
            <a:pPr>
              <a:spcBef>
                <a:spcPts val="1264"/>
              </a:spcBef>
            </a:pPr>
            <a:endParaRPr sz="1763">
              <a:latin typeface="Arial"/>
              <a:cs typeface="Arial"/>
            </a:endParaRPr>
          </a:p>
          <a:p>
            <a:pPr marL="57150">
              <a:tabLst>
                <a:tab pos="3981926" algn="l"/>
              </a:tabLst>
            </a:pPr>
            <a:r>
              <a:rPr sz="1763" b="1" spc="-94" dirty="0">
                <a:solidFill>
                  <a:srgbClr val="3366FF"/>
                </a:solidFill>
                <a:latin typeface="Arial"/>
                <a:cs typeface="Arial"/>
              </a:rPr>
              <a:t>Proof</a:t>
            </a:r>
            <a:r>
              <a:rPr sz="1763" spc="-94" dirty="0">
                <a:solidFill>
                  <a:srgbClr val="3366FF"/>
                </a:solidFill>
                <a:latin typeface="Arial"/>
                <a:cs typeface="Arial"/>
              </a:rPr>
              <a:t>:</a:t>
            </a:r>
            <a:r>
              <a:rPr sz="1763" spc="-79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763" spc="-71" dirty="0">
                <a:latin typeface="Arial"/>
                <a:cs typeface="Arial"/>
              </a:rPr>
              <a:t>Let</a:t>
            </a:r>
            <a:r>
              <a:rPr sz="1763" spc="-109" dirty="0">
                <a:latin typeface="Arial"/>
                <a:cs typeface="Arial"/>
              </a:rPr>
              <a:t> </a:t>
            </a:r>
            <a:r>
              <a:rPr sz="1763" spc="-259" dirty="0">
                <a:latin typeface="Arial"/>
                <a:cs typeface="Arial"/>
              </a:rPr>
              <a:t>P</a:t>
            </a:r>
            <a:r>
              <a:rPr sz="1763" spc="-53" dirty="0">
                <a:latin typeface="Arial"/>
                <a:cs typeface="Arial"/>
              </a:rPr>
              <a:t> </a:t>
            </a:r>
            <a:r>
              <a:rPr sz="1763" spc="-90" dirty="0">
                <a:latin typeface="Arial"/>
                <a:cs typeface="Arial"/>
              </a:rPr>
              <a:t>be</a:t>
            </a:r>
            <a:r>
              <a:rPr sz="1763" spc="-75" dirty="0">
                <a:latin typeface="Arial"/>
                <a:cs typeface="Arial"/>
              </a:rPr>
              <a:t> </a:t>
            </a:r>
            <a:r>
              <a:rPr sz="1763" spc="-143" dirty="0">
                <a:latin typeface="Arial"/>
                <a:cs typeface="Arial"/>
              </a:rPr>
              <a:t>a</a:t>
            </a:r>
            <a:r>
              <a:rPr sz="1763" spc="-41" dirty="0">
                <a:latin typeface="Arial"/>
                <a:cs typeface="Arial"/>
              </a:rPr>
              <a:t> </a:t>
            </a:r>
            <a:r>
              <a:rPr sz="1763" spc="-45" dirty="0">
                <a:latin typeface="Arial"/>
                <a:cs typeface="Arial"/>
              </a:rPr>
              <a:t>polynomial</a:t>
            </a:r>
            <a:r>
              <a:rPr sz="1763" spc="-86" dirty="0">
                <a:latin typeface="Arial"/>
                <a:cs typeface="Arial"/>
              </a:rPr>
              <a:t> </a:t>
            </a:r>
            <a:r>
              <a:rPr sz="1763" spc="-19" dirty="0">
                <a:latin typeface="Arial"/>
                <a:cs typeface="Arial"/>
              </a:rPr>
              <a:t>function,</a:t>
            </a:r>
            <a:r>
              <a:rPr sz="1763" spc="-64" dirty="0">
                <a:latin typeface="Arial"/>
                <a:cs typeface="Arial"/>
              </a:rPr>
              <a:t> </a:t>
            </a:r>
            <a:r>
              <a:rPr sz="1763" spc="-19" dirty="0">
                <a:latin typeface="Arial"/>
                <a:cs typeface="Arial"/>
              </a:rPr>
              <a:t>set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8" dirty="0">
                <a:latin typeface="Arial"/>
                <a:cs typeface="Arial"/>
              </a:rPr>
              <a:t>m=P(n)</a:t>
            </a:r>
            <a:endParaRPr sz="1763">
              <a:latin typeface="Arial"/>
              <a:cs typeface="Arial"/>
            </a:endParaRPr>
          </a:p>
          <a:p>
            <a:pPr marL="228600">
              <a:spcBef>
                <a:spcPts val="593"/>
              </a:spcBef>
            </a:pPr>
            <a:r>
              <a:rPr sz="1763" spc="-124" dirty="0">
                <a:latin typeface="Arial"/>
                <a:cs typeface="Arial"/>
              </a:rPr>
              <a:t>On</a:t>
            </a:r>
            <a:r>
              <a:rPr sz="1763" spc="-79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input</a:t>
            </a:r>
            <a:r>
              <a:rPr sz="1763" spc="-71" dirty="0">
                <a:latin typeface="Arial"/>
                <a:cs typeface="Arial"/>
              </a:rPr>
              <a:t> </a:t>
            </a:r>
            <a:r>
              <a:rPr sz="1763" spc="-116" dirty="0">
                <a:latin typeface="Arial"/>
                <a:cs typeface="Arial"/>
              </a:rPr>
              <a:t>seed</a:t>
            </a:r>
            <a:r>
              <a:rPr sz="1763" spc="-79" dirty="0">
                <a:latin typeface="Arial"/>
                <a:cs typeface="Arial"/>
              </a:rPr>
              <a:t> </a:t>
            </a:r>
            <a:r>
              <a:rPr sz="1763" spc="-191" dirty="0">
                <a:latin typeface="Arial"/>
                <a:cs typeface="Arial"/>
              </a:rPr>
              <a:t>s</a:t>
            </a:r>
            <a:r>
              <a:rPr sz="1763" spc="-56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from</a:t>
            </a:r>
            <a:r>
              <a:rPr sz="1763" spc="-83" dirty="0">
                <a:latin typeface="Arial"/>
                <a:cs typeface="Arial"/>
              </a:rPr>
              <a:t> </a:t>
            </a:r>
            <a:r>
              <a:rPr sz="1763" spc="-19" dirty="0">
                <a:latin typeface="Arial"/>
                <a:cs typeface="Arial"/>
              </a:rPr>
              <a:t>U</a:t>
            </a:r>
            <a:r>
              <a:rPr sz="1744" spc="-28" baseline="-17921" dirty="0">
                <a:latin typeface="Arial"/>
                <a:cs typeface="Arial"/>
              </a:rPr>
              <a:t>n</a:t>
            </a:r>
            <a:r>
              <a:rPr sz="1763" spc="-19" dirty="0">
                <a:latin typeface="Arial"/>
                <a:cs typeface="Arial"/>
              </a:rPr>
              <a:t>,</a:t>
            </a:r>
            <a:endParaRPr sz="1763">
              <a:latin typeface="Arial"/>
              <a:cs typeface="Arial"/>
            </a:endParaRPr>
          </a:p>
          <a:p>
            <a:pPr marL="228600">
              <a:spcBef>
                <a:spcPts val="589"/>
              </a:spcBef>
              <a:tabLst>
                <a:tab pos="811054" algn="l"/>
                <a:tab pos="2099310" algn="l"/>
                <a:tab pos="2496503" algn="l"/>
                <a:tab pos="3106578" algn="l"/>
                <a:tab pos="3415189" algn="l"/>
              </a:tabLst>
            </a:pPr>
            <a:r>
              <a:rPr sz="1763" spc="-8" dirty="0">
                <a:latin typeface="Arial"/>
                <a:cs typeface="Arial"/>
              </a:rPr>
              <a:t>G(s):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64" dirty="0">
                <a:latin typeface="Arial"/>
                <a:cs typeface="Arial"/>
              </a:rPr>
              <a:t>(1)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63" spc="-8" dirty="0">
                <a:latin typeface="Arial"/>
                <a:cs typeface="Arial"/>
              </a:rPr>
              <a:t>compute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15" dirty="0">
                <a:latin typeface="Arial"/>
                <a:cs typeface="Arial"/>
              </a:rPr>
              <a:t>f(s)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8" dirty="0">
                <a:latin typeface="Arial"/>
                <a:cs typeface="Arial"/>
              </a:rPr>
              <a:t>f(f(s))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585" dirty="0">
                <a:latin typeface="Arial"/>
                <a:cs typeface="Arial"/>
              </a:rPr>
              <a:t>…</a:t>
            </a:r>
            <a:r>
              <a:rPr sz="1763" dirty="0">
                <a:latin typeface="Arial"/>
                <a:cs typeface="Arial"/>
              </a:rPr>
              <a:t>	f(f</a:t>
            </a:r>
            <a:r>
              <a:rPr sz="1744" baseline="25089" dirty="0">
                <a:latin typeface="Arial"/>
                <a:cs typeface="Arial"/>
              </a:rPr>
              <a:t>m-</a:t>
            </a:r>
            <a:r>
              <a:rPr sz="1744" spc="-11" baseline="25089" dirty="0">
                <a:latin typeface="Arial"/>
                <a:cs typeface="Arial"/>
              </a:rPr>
              <a:t>1</a:t>
            </a:r>
            <a:r>
              <a:rPr sz="1763" spc="-8" dirty="0">
                <a:latin typeface="Arial"/>
                <a:cs typeface="Arial"/>
              </a:rPr>
              <a:t>(s))</a:t>
            </a:r>
            <a:endParaRPr sz="1763">
              <a:latin typeface="Arial"/>
              <a:cs typeface="Arial"/>
            </a:endParaRPr>
          </a:p>
          <a:p>
            <a:pPr marL="794385">
              <a:spcBef>
                <a:spcPts val="589"/>
              </a:spcBef>
              <a:tabLst>
                <a:tab pos="1883569" algn="l"/>
                <a:tab pos="2335530" algn="l"/>
              </a:tabLst>
            </a:pPr>
            <a:r>
              <a:rPr sz="1763" spc="-68" dirty="0">
                <a:latin typeface="Arial"/>
                <a:cs typeface="Arial"/>
              </a:rPr>
              <a:t>(2)</a:t>
            </a:r>
            <a:r>
              <a:rPr sz="1763" spc="-101" dirty="0">
                <a:latin typeface="Arial"/>
                <a:cs typeface="Arial"/>
              </a:rPr>
              <a:t> </a:t>
            </a:r>
            <a:r>
              <a:rPr sz="1763" spc="-8" dirty="0">
                <a:latin typeface="Arial"/>
                <a:cs typeface="Arial"/>
              </a:rPr>
              <a:t>output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15" dirty="0">
                <a:latin typeface="Arial"/>
                <a:cs typeface="Arial"/>
              </a:rPr>
              <a:t>B(s)</a:t>
            </a:r>
            <a:r>
              <a:rPr sz="1763" dirty="0">
                <a:latin typeface="Arial"/>
                <a:cs typeface="Arial"/>
              </a:rPr>
              <a:t>	</a:t>
            </a:r>
            <a:r>
              <a:rPr sz="1763" spc="-79" dirty="0">
                <a:latin typeface="Arial"/>
                <a:cs typeface="Arial"/>
              </a:rPr>
              <a:t>B(f(s))</a:t>
            </a:r>
            <a:r>
              <a:rPr sz="1763" spc="-86" dirty="0">
                <a:latin typeface="Arial"/>
                <a:cs typeface="Arial"/>
              </a:rPr>
              <a:t> </a:t>
            </a:r>
            <a:r>
              <a:rPr sz="1763" spc="-548" dirty="0">
                <a:latin typeface="Arial"/>
                <a:cs typeface="Arial"/>
              </a:rPr>
              <a:t>…</a:t>
            </a:r>
            <a:r>
              <a:rPr sz="1763" spc="-15" dirty="0">
                <a:latin typeface="Arial"/>
                <a:cs typeface="Arial"/>
              </a:rPr>
              <a:t> </a:t>
            </a:r>
            <a:r>
              <a:rPr sz="1763" spc="-49" dirty="0">
                <a:latin typeface="Arial"/>
                <a:cs typeface="Arial"/>
              </a:rPr>
              <a:t>B(f</a:t>
            </a:r>
            <a:r>
              <a:rPr sz="1744" spc="-73" baseline="25089" dirty="0">
                <a:latin typeface="Arial"/>
                <a:cs typeface="Arial"/>
              </a:rPr>
              <a:t>m-</a:t>
            </a:r>
            <a:r>
              <a:rPr sz="1744" spc="-11" baseline="25089" dirty="0">
                <a:latin typeface="Arial"/>
                <a:cs typeface="Arial"/>
              </a:rPr>
              <a:t>1</a:t>
            </a:r>
            <a:r>
              <a:rPr sz="1763" spc="-8" dirty="0">
                <a:latin typeface="Arial"/>
                <a:cs typeface="Arial"/>
              </a:rPr>
              <a:t>(s))</a:t>
            </a:r>
            <a:endParaRPr sz="1763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374172" y="1147180"/>
            <a:ext cx="4322445" cy="425597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r>
              <a:rPr sz="2700" spc="-113" dirty="0"/>
              <a:t>Picture</a:t>
            </a:r>
            <a:r>
              <a:rPr sz="2700" spc="-127" dirty="0"/>
              <a:t> </a:t>
            </a:r>
            <a:r>
              <a:rPr sz="2700" spc="-90" dirty="0"/>
              <a:t>Better</a:t>
            </a:r>
            <a:r>
              <a:rPr sz="2700" spc="-101" dirty="0"/>
              <a:t> </a:t>
            </a:r>
            <a:r>
              <a:rPr sz="2700" spc="-83" dirty="0"/>
              <a:t>than</a:t>
            </a:r>
            <a:r>
              <a:rPr sz="2700" spc="-135" dirty="0"/>
              <a:t> </a:t>
            </a:r>
            <a:r>
              <a:rPr sz="2700" spc="-143" dirty="0"/>
              <a:t>1000</a:t>
            </a:r>
            <a:r>
              <a:rPr sz="2700" spc="-120" dirty="0"/>
              <a:t> </a:t>
            </a:r>
            <a:r>
              <a:rPr sz="2700" spc="-90" dirty="0"/>
              <a:t>words</a:t>
            </a:r>
            <a:endParaRPr sz="2700"/>
          </a:p>
        </p:txBody>
      </p:sp>
      <p:grpSp>
        <p:nvGrpSpPr>
          <p:cNvPr id="3" name="object 3"/>
          <p:cNvGrpSpPr/>
          <p:nvPr/>
        </p:nvGrpSpPr>
        <p:grpSpPr>
          <a:xfrm>
            <a:off x="2447878" y="2510028"/>
            <a:ext cx="2476976" cy="193358"/>
            <a:chOff x="3263836" y="2203704"/>
            <a:chExt cx="3302635" cy="257810"/>
          </a:xfrm>
        </p:grpSpPr>
        <p:sp>
          <p:nvSpPr>
            <p:cNvPr id="4" name="object 4"/>
            <p:cNvSpPr/>
            <p:nvPr/>
          </p:nvSpPr>
          <p:spPr>
            <a:xfrm>
              <a:off x="3278123" y="2217991"/>
              <a:ext cx="1225550" cy="229235"/>
            </a:xfrm>
            <a:custGeom>
              <a:avLst/>
              <a:gdLst/>
              <a:ahLst/>
              <a:cxnLst/>
              <a:rect l="l" t="t" r="r" b="b"/>
              <a:pathLst>
                <a:path w="1225550" h="229235">
                  <a:moveTo>
                    <a:pt x="0" y="228663"/>
                  </a:moveTo>
                  <a:lnTo>
                    <a:pt x="1225296" y="228663"/>
                  </a:lnTo>
                  <a:lnTo>
                    <a:pt x="1225296" y="0"/>
                  </a:lnTo>
                  <a:lnTo>
                    <a:pt x="0" y="0"/>
                  </a:lnTo>
                  <a:lnTo>
                    <a:pt x="0" y="228663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4503419" y="2248281"/>
              <a:ext cx="832485" cy="85725"/>
            </a:xfrm>
            <a:custGeom>
              <a:avLst/>
              <a:gdLst/>
              <a:ahLst/>
              <a:cxnLst/>
              <a:rect l="l" t="t" r="r" b="b"/>
              <a:pathLst>
                <a:path w="832485" h="85725">
                  <a:moveTo>
                    <a:pt x="746378" y="0"/>
                  </a:moveTo>
                  <a:lnTo>
                    <a:pt x="746378" y="85725"/>
                  </a:lnTo>
                  <a:lnTo>
                    <a:pt x="803613" y="57150"/>
                  </a:lnTo>
                  <a:lnTo>
                    <a:pt x="760729" y="57150"/>
                  </a:lnTo>
                  <a:lnTo>
                    <a:pt x="760729" y="28575"/>
                  </a:lnTo>
                  <a:lnTo>
                    <a:pt x="803444" y="28575"/>
                  </a:lnTo>
                  <a:lnTo>
                    <a:pt x="746378" y="0"/>
                  </a:lnTo>
                  <a:close/>
                </a:path>
                <a:path w="832485" h="85725">
                  <a:moveTo>
                    <a:pt x="746378" y="28575"/>
                  </a:moveTo>
                  <a:lnTo>
                    <a:pt x="0" y="28575"/>
                  </a:lnTo>
                  <a:lnTo>
                    <a:pt x="0" y="57150"/>
                  </a:lnTo>
                  <a:lnTo>
                    <a:pt x="746378" y="57150"/>
                  </a:lnTo>
                  <a:lnTo>
                    <a:pt x="746378" y="28575"/>
                  </a:lnTo>
                  <a:close/>
                </a:path>
                <a:path w="832485" h="85725">
                  <a:moveTo>
                    <a:pt x="803444" y="28575"/>
                  </a:moveTo>
                  <a:lnTo>
                    <a:pt x="760729" y="28575"/>
                  </a:lnTo>
                  <a:lnTo>
                    <a:pt x="760729" y="57150"/>
                  </a:lnTo>
                  <a:lnTo>
                    <a:pt x="803613" y="57150"/>
                  </a:lnTo>
                  <a:lnTo>
                    <a:pt x="832103" y="42926"/>
                  </a:lnTo>
                  <a:lnTo>
                    <a:pt x="803444" y="2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5335523" y="2217991"/>
              <a:ext cx="1216660" cy="229235"/>
            </a:xfrm>
            <a:custGeom>
              <a:avLst/>
              <a:gdLst/>
              <a:ahLst/>
              <a:cxnLst/>
              <a:rect l="l" t="t" r="r" b="b"/>
              <a:pathLst>
                <a:path w="1216659" h="229235">
                  <a:moveTo>
                    <a:pt x="0" y="228663"/>
                  </a:moveTo>
                  <a:lnTo>
                    <a:pt x="1216152" y="228663"/>
                  </a:lnTo>
                  <a:lnTo>
                    <a:pt x="1216152" y="0"/>
                  </a:lnTo>
                  <a:lnTo>
                    <a:pt x="0" y="0"/>
                  </a:lnTo>
                  <a:lnTo>
                    <a:pt x="0" y="228663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807684" y="2478072"/>
            <a:ext cx="10287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38" dirty="0">
                <a:solidFill>
                  <a:srgbClr val="0033CC"/>
                </a:solidFill>
                <a:latin typeface="Comic Sans MS"/>
                <a:cs typeface="Comic Sans MS"/>
              </a:rPr>
              <a:t>s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61556" y="1962769"/>
            <a:ext cx="860584" cy="73545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350" spc="-8" dirty="0">
                <a:latin typeface="Arial Narrow"/>
                <a:cs typeface="Arial Narrow"/>
              </a:rPr>
              <a:t>Internal Configuration</a:t>
            </a:r>
            <a:endParaRPr sz="1350">
              <a:latin typeface="Arial Narrow"/>
              <a:cs typeface="Arial Narrow"/>
            </a:endParaRPr>
          </a:p>
          <a:p>
            <a:pPr marL="307181">
              <a:spcBef>
                <a:spcPts val="818"/>
              </a:spcBef>
            </a:pPr>
            <a:r>
              <a:rPr sz="1350" spc="-15" dirty="0">
                <a:solidFill>
                  <a:srgbClr val="0033CC"/>
                </a:solidFill>
                <a:latin typeface="Comic Sans MS"/>
                <a:cs typeface="Comic Sans MS"/>
              </a:rPr>
              <a:t>f(s)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48586" y="2134171"/>
            <a:ext cx="882015" cy="115118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8575">
              <a:spcBef>
                <a:spcPts val="79"/>
              </a:spcBef>
            </a:pPr>
            <a:r>
              <a:rPr sz="1350" spc="-8" dirty="0">
                <a:latin typeface="Arial Narrow"/>
                <a:cs typeface="Arial Narrow"/>
              </a:rPr>
              <a:t>Output</a:t>
            </a:r>
            <a:endParaRPr sz="1350">
              <a:latin typeface="Arial Narrow"/>
              <a:cs typeface="Arial Narrow"/>
            </a:endParaRPr>
          </a:p>
          <a:p>
            <a:pPr marL="117634" marR="228600" indent="-8096">
              <a:lnSpc>
                <a:spcPct val="116399"/>
              </a:lnSpc>
              <a:spcBef>
                <a:spcPts val="818"/>
              </a:spcBef>
            </a:pPr>
            <a:r>
              <a:rPr sz="1350" spc="-15" dirty="0">
                <a:solidFill>
                  <a:srgbClr val="0033CC"/>
                </a:solidFill>
                <a:latin typeface="Comic Sans MS"/>
                <a:cs typeface="Comic Sans MS"/>
              </a:rPr>
              <a:t>B(s) </a:t>
            </a: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B(f(s))</a:t>
            </a:r>
            <a:endParaRPr sz="1350">
              <a:latin typeface="Comic Sans MS"/>
              <a:cs typeface="Comic Sans MS"/>
            </a:endParaRPr>
          </a:p>
          <a:p>
            <a:pPr marL="145256">
              <a:spcBef>
                <a:spcPts val="1088"/>
              </a:spcBef>
            </a:pP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B(f</a:t>
            </a:r>
            <a:r>
              <a:rPr sz="1350" spc="-131" dirty="0">
                <a:solidFill>
                  <a:srgbClr val="0033CC"/>
                </a:solidFill>
                <a:latin typeface="Comic Sans MS"/>
                <a:cs typeface="Comic Sans MS"/>
              </a:rPr>
              <a:t> </a:t>
            </a:r>
            <a:r>
              <a:rPr sz="1350" spc="-11" baseline="27777" dirty="0">
                <a:solidFill>
                  <a:srgbClr val="0033CC"/>
                </a:solidFill>
                <a:latin typeface="Arial"/>
                <a:cs typeface="Arial"/>
              </a:rPr>
              <a:t>(2)</a:t>
            </a: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(s))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201792" y="2520744"/>
            <a:ext cx="171450" cy="171926"/>
          </a:xfrm>
          <a:custGeom>
            <a:avLst/>
            <a:gdLst/>
            <a:ahLst/>
            <a:cxnLst/>
            <a:rect l="l" t="t" r="r" b="b"/>
            <a:pathLst>
              <a:path w="228600" h="229235">
                <a:moveTo>
                  <a:pt x="0" y="228663"/>
                </a:moveTo>
                <a:lnTo>
                  <a:pt x="228600" y="228663"/>
                </a:lnTo>
                <a:lnTo>
                  <a:pt x="228600" y="0"/>
                </a:lnTo>
                <a:lnTo>
                  <a:pt x="0" y="0"/>
                </a:lnTo>
                <a:lnTo>
                  <a:pt x="0" y="228663"/>
                </a:lnTo>
                <a:close/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5085207" y="2006251"/>
            <a:ext cx="0" cy="2970371"/>
          </a:xfrm>
          <a:custGeom>
            <a:avLst/>
            <a:gdLst/>
            <a:ahLst/>
            <a:cxnLst/>
            <a:rect l="l" t="t" r="r" b="b"/>
            <a:pathLst>
              <a:path h="3960495">
                <a:moveTo>
                  <a:pt x="0" y="0"/>
                </a:moveTo>
                <a:lnTo>
                  <a:pt x="0" y="3960368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12" name="object 12"/>
          <p:cNvGrpSpPr/>
          <p:nvPr/>
        </p:nvGrpSpPr>
        <p:grpSpPr>
          <a:xfrm>
            <a:off x="3648028" y="2050399"/>
            <a:ext cx="1276826" cy="2991803"/>
            <a:chOff x="4864036" y="1590865"/>
            <a:chExt cx="1702435" cy="3989070"/>
          </a:xfrm>
        </p:grpSpPr>
        <p:sp>
          <p:nvSpPr>
            <p:cNvPr id="13" name="object 13"/>
            <p:cNvSpPr/>
            <p:nvPr/>
          </p:nvSpPr>
          <p:spPr>
            <a:xfrm>
              <a:off x="4878323" y="1605152"/>
              <a:ext cx="0" cy="3960495"/>
            </a:xfrm>
            <a:custGeom>
              <a:avLst/>
              <a:gdLst/>
              <a:ahLst/>
              <a:cxnLst/>
              <a:rect l="l" t="t" r="r" b="b"/>
              <a:pathLst>
                <a:path h="3960495">
                  <a:moveTo>
                    <a:pt x="0" y="0"/>
                  </a:moveTo>
                  <a:lnTo>
                    <a:pt x="0" y="3960368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5523" y="2611323"/>
              <a:ext cx="1216660" cy="229235"/>
            </a:xfrm>
            <a:custGeom>
              <a:avLst/>
              <a:gdLst/>
              <a:ahLst/>
              <a:cxnLst/>
              <a:rect l="l" t="t" r="r" b="b"/>
              <a:pathLst>
                <a:path w="1216659" h="229235">
                  <a:moveTo>
                    <a:pt x="0" y="228650"/>
                  </a:moveTo>
                  <a:lnTo>
                    <a:pt x="1216152" y="228650"/>
                  </a:lnTo>
                  <a:lnTo>
                    <a:pt x="1216152" y="0"/>
                  </a:lnTo>
                  <a:lnTo>
                    <a:pt x="0" y="0"/>
                  </a:lnTo>
                  <a:lnTo>
                    <a:pt x="0" y="22865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291965" y="2774775"/>
            <a:ext cx="50482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>
              <a:spcBef>
                <a:spcPts val="75"/>
              </a:spcBef>
            </a:pP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f</a:t>
            </a:r>
            <a:r>
              <a:rPr sz="1350" spc="-11" baseline="27777" dirty="0">
                <a:solidFill>
                  <a:srgbClr val="0033CC"/>
                </a:solidFill>
                <a:latin typeface="Comic Sans MS"/>
                <a:cs typeface="Comic Sans MS"/>
              </a:rPr>
              <a:t>(2)</a:t>
            </a: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(s)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01642" y="3090063"/>
            <a:ext cx="912495" cy="171926"/>
          </a:xfrm>
          <a:custGeom>
            <a:avLst/>
            <a:gdLst/>
            <a:ahLst/>
            <a:cxnLst/>
            <a:rect l="l" t="t" r="r" b="b"/>
            <a:pathLst>
              <a:path w="1216659" h="229235">
                <a:moveTo>
                  <a:pt x="0" y="228650"/>
                </a:moveTo>
                <a:lnTo>
                  <a:pt x="1216152" y="228650"/>
                </a:lnTo>
                <a:lnTo>
                  <a:pt x="1216152" y="0"/>
                </a:lnTo>
                <a:lnTo>
                  <a:pt x="0" y="0"/>
                </a:lnTo>
                <a:lnTo>
                  <a:pt x="0" y="22865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7"/>
          <p:cNvSpPr txBox="1"/>
          <p:nvPr/>
        </p:nvSpPr>
        <p:spPr>
          <a:xfrm>
            <a:off x="4291965" y="3050334"/>
            <a:ext cx="50482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>
              <a:spcBef>
                <a:spcPts val="75"/>
              </a:spcBef>
            </a:pP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f</a:t>
            </a:r>
            <a:r>
              <a:rPr sz="1350" spc="-11" baseline="27777" dirty="0">
                <a:solidFill>
                  <a:srgbClr val="0033CC"/>
                </a:solidFill>
                <a:latin typeface="Comic Sans MS"/>
                <a:cs typeface="Comic Sans MS"/>
              </a:rPr>
              <a:t>(3)</a:t>
            </a: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(s)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01792" y="2802027"/>
            <a:ext cx="171450" cy="171926"/>
          </a:xfrm>
          <a:custGeom>
            <a:avLst/>
            <a:gdLst/>
            <a:ahLst/>
            <a:cxnLst/>
            <a:rect l="l" t="t" r="r" b="b"/>
            <a:pathLst>
              <a:path w="228600" h="229235">
                <a:moveTo>
                  <a:pt x="0" y="228650"/>
                </a:moveTo>
                <a:lnTo>
                  <a:pt x="228600" y="228650"/>
                </a:lnTo>
                <a:lnTo>
                  <a:pt x="228600" y="0"/>
                </a:lnTo>
                <a:lnTo>
                  <a:pt x="0" y="0"/>
                </a:lnTo>
                <a:lnTo>
                  <a:pt x="0" y="22865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/>
          <p:nvPr/>
        </p:nvSpPr>
        <p:spPr>
          <a:xfrm>
            <a:off x="5201792" y="3090063"/>
            <a:ext cx="171450" cy="171926"/>
          </a:xfrm>
          <a:custGeom>
            <a:avLst/>
            <a:gdLst/>
            <a:ahLst/>
            <a:cxnLst/>
            <a:rect l="l" t="t" r="r" b="b"/>
            <a:pathLst>
              <a:path w="228600" h="229235">
                <a:moveTo>
                  <a:pt x="0" y="228650"/>
                </a:moveTo>
                <a:lnTo>
                  <a:pt x="228600" y="228650"/>
                </a:lnTo>
                <a:lnTo>
                  <a:pt x="228600" y="0"/>
                </a:lnTo>
                <a:lnTo>
                  <a:pt x="0" y="0"/>
                </a:lnTo>
                <a:lnTo>
                  <a:pt x="0" y="22865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2777871" y="2077164"/>
            <a:ext cx="332423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8" dirty="0">
                <a:latin typeface="Arial Narrow"/>
                <a:cs typeface="Arial Narrow"/>
              </a:rPr>
              <a:t>Input</a:t>
            </a:r>
            <a:endParaRPr sz="135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70232" y="4492133"/>
            <a:ext cx="898684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>
              <a:spcBef>
                <a:spcPts val="75"/>
              </a:spcBef>
            </a:pP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B(f</a:t>
            </a:r>
            <a:r>
              <a:rPr sz="1350" spc="-109" dirty="0">
                <a:solidFill>
                  <a:srgbClr val="0033CC"/>
                </a:solidFill>
                <a:latin typeface="Comic Sans MS"/>
                <a:cs typeface="Comic Sans MS"/>
              </a:rPr>
              <a:t> </a:t>
            </a:r>
            <a:r>
              <a:rPr sz="1350" spc="-11" baseline="27777" dirty="0">
                <a:solidFill>
                  <a:srgbClr val="0033CC"/>
                </a:solidFill>
                <a:latin typeface="Arial"/>
                <a:cs typeface="Arial"/>
              </a:rPr>
              <a:t>(m-1)</a:t>
            </a: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(s))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256657" y="4516908"/>
            <a:ext cx="171450" cy="171926"/>
          </a:xfrm>
          <a:custGeom>
            <a:avLst/>
            <a:gdLst/>
            <a:ahLst/>
            <a:cxnLst/>
            <a:rect l="l" t="t" r="r" b="b"/>
            <a:pathLst>
              <a:path w="228600" h="229235">
                <a:moveTo>
                  <a:pt x="0" y="228650"/>
                </a:moveTo>
                <a:lnTo>
                  <a:pt x="228600" y="228650"/>
                </a:lnTo>
                <a:lnTo>
                  <a:pt x="228600" y="0"/>
                </a:lnTo>
                <a:lnTo>
                  <a:pt x="0" y="0"/>
                </a:lnTo>
                <a:lnTo>
                  <a:pt x="0" y="22865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/>
          <p:nvPr/>
        </p:nvSpPr>
        <p:spPr>
          <a:xfrm>
            <a:off x="4001642" y="4530614"/>
            <a:ext cx="912495" cy="171926"/>
          </a:xfrm>
          <a:custGeom>
            <a:avLst/>
            <a:gdLst/>
            <a:ahLst/>
            <a:cxnLst/>
            <a:rect l="l" t="t" r="r" b="b"/>
            <a:pathLst>
              <a:path w="1216659" h="229235">
                <a:moveTo>
                  <a:pt x="0" y="228663"/>
                </a:moveTo>
                <a:lnTo>
                  <a:pt x="1216152" y="228663"/>
                </a:lnTo>
                <a:lnTo>
                  <a:pt x="1216152" y="0"/>
                </a:lnTo>
                <a:lnTo>
                  <a:pt x="0" y="0"/>
                </a:lnTo>
                <a:lnTo>
                  <a:pt x="0" y="228663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24"/>
          <p:cNvSpPr txBox="1"/>
          <p:nvPr/>
        </p:nvSpPr>
        <p:spPr>
          <a:xfrm>
            <a:off x="4324160" y="4492133"/>
            <a:ext cx="440531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>
              <a:spcBef>
                <a:spcPts val="75"/>
              </a:spcBef>
            </a:pP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f</a:t>
            </a:r>
            <a:r>
              <a:rPr sz="1350" spc="-11" baseline="27777" dirty="0">
                <a:solidFill>
                  <a:srgbClr val="0033CC"/>
                </a:solidFill>
                <a:latin typeface="Comic Sans MS"/>
                <a:cs typeface="Comic Sans MS"/>
              </a:rPr>
              <a:t>m</a:t>
            </a:r>
            <a:r>
              <a:rPr sz="1350" spc="-8" dirty="0">
                <a:solidFill>
                  <a:srgbClr val="0033CC"/>
                </a:solidFill>
                <a:latin typeface="Comic Sans MS"/>
                <a:cs typeface="Comic Sans MS"/>
              </a:rPr>
              <a:t>(s)</a:t>
            </a:r>
            <a:endParaRPr sz="135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2285" y="1083623"/>
            <a:ext cx="5870257" cy="375167"/>
          </a:xfrm>
          <a:prstGeom prst="rect">
            <a:avLst/>
          </a:prstGeom>
        </p:spPr>
        <p:txBody>
          <a:bodyPr vert="horz" wrap="square" lIns="0" tIns="11430" rIns="0" bIns="0" rtlCol="0" anchor="ctr">
            <a:spAutoFit/>
          </a:bodyPr>
          <a:lstStyle/>
          <a:p>
            <a:pPr marL="9525">
              <a:spcBef>
                <a:spcPts val="90"/>
              </a:spcBef>
            </a:pPr>
            <a:r>
              <a:rPr sz="2363" spc="-101" dirty="0"/>
              <a:t>Proof </a:t>
            </a:r>
            <a:r>
              <a:rPr sz="2363" dirty="0"/>
              <a:t>:</a:t>
            </a:r>
            <a:r>
              <a:rPr sz="2363" spc="-83" dirty="0"/>
              <a:t> </a:t>
            </a:r>
            <a:r>
              <a:rPr sz="2363" spc="-180" dirty="0"/>
              <a:t>Show</a:t>
            </a:r>
            <a:r>
              <a:rPr sz="2363" spc="-30" dirty="0"/>
              <a:t> </a:t>
            </a:r>
            <a:r>
              <a:rPr sz="2363" spc="-53" dirty="0"/>
              <a:t>outputs</a:t>
            </a:r>
            <a:r>
              <a:rPr sz="2363" spc="-101" dirty="0"/>
              <a:t> </a:t>
            </a:r>
            <a:r>
              <a:rPr sz="2363" dirty="0"/>
              <a:t>of</a:t>
            </a:r>
            <a:r>
              <a:rPr sz="2363" spc="-113" dirty="0"/>
              <a:t> </a:t>
            </a:r>
            <a:r>
              <a:rPr sz="2363" spc="-353" dirty="0"/>
              <a:t>G</a:t>
            </a:r>
            <a:r>
              <a:rPr sz="2363" spc="-79" dirty="0"/>
              <a:t> </a:t>
            </a:r>
            <a:r>
              <a:rPr sz="2363" spc="-206" dirty="0"/>
              <a:t>pass</a:t>
            </a:r>
            <a:r>
              <a:rPr sz="2363" spc="-53" dirty="0"/>
              <a:t> </a:t>
            </a:r>
            <a:r>
              <a:rPr sz="2363" spc="-64" dirty="0"/>
              <a:t>all</a:t>
            </a:r>
            <a:r>
              <a:rPr sz="2363" spc="-90" dirty="0"/>
              <a:t> </a:t>
            </a:r>
            <a:r>
              <a:rPr sz="2363" spc="-71" dirty="0"/>
              <a:t>next-</a:t>
            </a:r>
            <a:r>
              <a:rPr sz="2363" dirty="0"/>
              <a:t>bit</a:t>
            </a:r>
            <a:r>
              <a:rPr sz="2363" spc="-75" dirty="0"/>
              <a:t> </a:t>
            </a:r>
            <a:r>
              <a:rPr sz="2363" spc="-49" dirty="0"/>
              <a:t>tests.</a:t>
            </a:r>
            <a:endParaRPr sz="2363"/>
          </a:p>
        </p:txBody>
      </p:sp>
      <p:sp>
        <p:nvSpPr>
          <p:cNvPr id="3" name="object 3"/>
          <p:cNvSpPr txBox="1"/>
          <p:nvPr/>
        </p:nvSpPr>
        <p:spPr>
          <a:xfrm>
            <a:off x="1202721" y="1783937"/>
            <a:ext cx="6206013" cy="588077"/>
          </a:xfrm>
          <a:prstGeom prst="rect">
            <a:avLst/>
          </a:prstGeom>
        </p:spPr>
        <p:txBody>
          <a:bodyPr vert="horz" wrap="square" lIns="0" tIns="76676" rIns="0" bIns="0" rtlCol="0">
            <a:spAutoFit/>
          </a:bodyPr>
          <a:lstStyle/>
          <a:p>
            <a:pPr marL="9525" marR="3810">
              <a:lnSpc>
                <a:spcPct val="79400"/>
              </a:lnSpc>
              <a:spcBef>
                <a:spcPts val="604"/>
              </a:spcBef>
            </a:pPr>
            <a:r>
              <a:rPr sz="2100" spc="-158" dirty="0">
                <a:latin typeface="Arial"/>
                <a:cs typeface="Arial"/>
              </a:rPr>
              <a:t>Suppose,</a:t>
            </a:r>
            <a:r>
              <a:rPr sz="2100" spc="-68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for</a:t>
            </a:r>
            <a:r>
              <a:rPr sz="2100" spc="-64" dirty="0">
                <a:latin typeface="Arial"/>
                <a:cs typeface="Arial"/>
              </a:rPr>
              <a:t> </a:t>
            </a:r>
            <a:r>
              <a:rPr sz="2100" spc="-56" dirty="0">
                <a:latin typeface="Arial"/>
                <a:cs typeface="Arial"/>
              </a:rPr>
              <a:t>contradiction,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dirty="0">
                <a:latin typeface="STIX Two Math"/>
                <a:cs typeface="STIX Two Math"/>
              </a:rPr>
              <a:t>∃</a:t>
            </a:r>
            <a:r>
              <a:rPr sz="2100" dirty="0">
                <a:latin typeface="Arial"/>
                <a:cs typeface="Arial"/>
              </a:rPr>
              <a:t>bit</a:t>
            </a:r>
            <a:r>
              <a:rPr sz="2100" spc="-86" dirty="0">
                <a:latin typeface="Arial"/>
                <a:cs typeface="Arial"/>
              </a:rPr>
              <a:t> </a:t>
            </a:r>
            <a:r>
              <a:rPr sz="2100" spc="-64" dirty="0">
                <a:latin typeface="Arial"/>
                <a:cs typeface="Arial"/>
              </a:rPr>
              <a:t>location</a:t>
            </a:r>
            <a:r>
              <a:rPr sz="2100" spc="-56" dirty="0">
                <a:latin typeface="Arial"/>
                <a:cs typeface="Arial"/>
              </a:rPr>
              <a:t> </a:t>
            </a:r>
            <a:r>
              <a:rPr sz="2100" spc="-9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2100" spc="-90" dirty="0">
                <a:latin typeface="Arial"/>
                <a:cs typeface="Arial"/>
              </a:rPr>
              <a:t>&lt;m </a:t>
            </a:r>
            <a:r>
              <a:rPr sz="2100" spc="-113" dirty="0">
                <a:latin typeface="Arial"/>
                <a:cs typeface="Arial"/>
              </a:rPr>
              <a:t>and</a:t>
            </a:r>
            <a:r>
              <a:rPr sz="2100" spc="-53" dirty="0">
                <a:latin typeface="Arial"/>
                <a:cs typeface="Arial"/>
              </a:rPr>
              <a:t> </a:t>
            </a:r>
            <a:r>
              <a:rPr sz="2100" spc="-75" dirty="0">
                <a:latin typeface="Arial"/>
                <a:cs typeface="Arial"/>
              </a:rPr>
              <a:t>next</a:t>
            </a:r>
            <a:r>
              <a:rPr sz="2100" spc="-79" dirty="0">
                <a:latin typeface="Arial"/>
                <a:cs typeface="Arial"/>
              </a:rPr>
              <a:t> </a:t>
            </a:r>
            <a:r>
              <a:rPr sz="2100" spc="-19" dirty="0">
                <a:latin typeface="Arial"/>
                <a:cs typeface="Arial"/>
              </a:rPr>
              <a:t>bit </a:t>
            </a:r>
            <a:r>
              <a:rPr sz="2100" spc="-45" dirty="0">
                <a:latin typeface="Arial"/>
                <a:cs typeface="Arial"/>
              </a:rPr>
              <a:t>predictor</a:t>
            </a:r>
            <a:r>
              <a:rPr sz="2100" spc="-113" dirty="0">
                <a:latin typeface="Arial"/>
                <a:cs typeface="Arial"/>
              </a:rPr>
              <a:t> </a:t>
            </a:r>
            <a:r>
              <a:rPr sz="2100" b="1" spc="-281" dirty="0">
                <a:solidFill>
                  <a:srgbClr val="3366FF"/>
                </a:solidFill>
                <a:latin typeface="Arial"/>
                <a:cs typeface="Arial"/>
              </a:rPr>
              <a:t>P</a:t>
            </a:r>
            <a:r>
              <a:rPr sz="2100" b="1" spc="-113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2100" spc="-15" dirty="0">
                <a:latin typeface="Arial"/>
                <a:cs typeface="Arial"/>
              </a:rPr>
              <a:t>s.t.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2721" y="2746010"/>
            <a:ext cx="4954905" cy="3337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2100" spc="-139" dirty="0">
                <a:latin typeface="Arial"/>
                <a:cs typeface="Arial"/>
              </a:rPr>
              <a:t>Then</a:t>
            </a:r>
            <a:r>
              <a:rPr sz="2100" spc="-120" dirty="0">
                <a:latin typeface="Arial"/>
                <a:cs typeface="Arial"/>
              </a:rPr>
              <a:t> </a:t>
            </a:r>
            <a:r>
              <a:rPr sz="2100" spc="-109" dirty="0">
                <a:latin typeface="Arial"/>
                <a:cs typeface="Arial"/>
              </a:rPr>
              <a:t>show</a:t>
            </a:r>
            <a:r>
              <a:rPr sz="2100" spc="-90" dirty="0">
                <a:latin typeface="Arial"/>
                <a:cs typeface="Arial"/>
              </a:rPr>
              <a:t> </a:t>
            </a:r>
            <a:r>
              <a:rPr sz="2100" spc="-165" dirty="0">
                <a:latin typeface="Arial"/>
                <a:cs typeface="Arial"/>
              </a:rPr>
              <a:t>a</a:t>
            </a:r>
            <a:r>
              <a:rPr sz="2100" spc="-131" dirty="0">
                <a:latin typeface="Arial"/>
                <a:cs typeface="Arial"/>
              </a:rPr>
              <a:t> </a:t>
            </a:r>
            <a:r>
              <a:rPr sz="2100" spc="-49" dirty="0">
                <a:latin typeface="Arial"/>
                <a:cs typeface="Arial"/>
              </a:rPr>
              <a:t>predictor</a:t>
            </a:r>
            <a:r>
              <a:rPr sz="2100" spc="-127" dirty="0">
                <a:latin typeface="Arial"/>
                <a:cs typeface="Arial"/>
              </a:rPr>
              <a:t> </a:t>
            </a:r>
            <a:r>
              <a:rPr sz="2100" spc="-90" dirty="0">
                <a:latin typeface="Arial"/>
                <a:cs typeface="Arial"/>
              </a:rPr>
              <a:t>P’</a:t>
            </a:r>
            <a:r>
              <a:rPr sz="2100" spc="-101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for</a:t>
            </a:r>
            <a:r>
              <a:rPr sz="2100" spc="-68" dirty="0">
                <a:latin typeface="Arial"/>
                <a:cs typeface="Arial"/>
              </a:rPr>
              <a:t> </a:t>
            </a:r>
            <a:r>
              <a:rPr sz="2100" spc="-113" dirty="0">
                <a:latin typeface="Arial"/>
                <a:cs typeface="Arial"/>
              </a:rPr>
              <a:t>Hard-</a:t>
            </a:r>
            <a:r>
              <a:rPr sz="2100" spc="-158" dirty="0">
                <a:latin typeface="Arial"/>
                <a:cs typeface="Arial"/>
              </a:rPr>
              <a:t>Core</a:t>
            </a:r>
            <a:r>
              <a:rPr sz="2100" spc="-116" dirty="0">
                <a:latin typeface="Arial"/>
                <a:cs typeface="Arial"/>
              </a:rPr>
              <a:t> </a:t>
            </a:r>
            <a:r>
              <a:rPr sz="2100" spc="-255" dirty="0">
                <a:latin typeface="Arial"/>
                <a:cs typeface="Arial"/>
              </a:rPr>
              <a:t>B</a:t>
            </a:r>
            <a:r>
              <a:rPr sz="2100" spc="-10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of</a:t>
            </a:r>
            <a:r>
              <a:rPr sz="2100" spc="-143" dirty="0">
                <a:latin typeface="Arial"/>
                <a:cs typeface="Arial"/>
              </a:rPr>
              <a:t> </a:t>
            </a:r>
            <a:r>
              <a:rPr sz="2100" spc="-19" dirty="0">
                <a:latin typeface="Arial"/>
                <a:cs typeface="Arial"/>
              </a:rPr>
              <a:t>f:</a:t>
            </a:r>
            <a:endParaRPr sz="2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2246" y="3045884"/>
            <a:ext cx="1361598" cy="102989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>
              <a:spcBef>
                <a:spcPts val="480"/>
              </a:spcBef>
            </a:pPr>
            <a:r>
              <a:rPr sz="2100" spc="-8" dirty="0">
                <a:latin typeface="Arial"/>
                <a:cs typeface="Arial"/>
              </a:rPr>
              <a:t>P’(</a:t>
            </a:r>
            <a:r>
              <a:rPr sz="1763" spc="-8" dirty="0">
                <a:latin typeface="Arial"/>
                <a:cs typeface="Arial"/>
              </a:rPr>
              <a:t>f(x)):</a:t>
            </a:r>
            <a:endParaRPr sz="1763">
              <a:latin typeface="Arial"/>
              <a:cs typeface="Arial"/>
            </a:endParaRPr>
          </a:p>
          <a:p>
            <a:pPr marL="531495" indent="-224314">
              <a:spcBef>
                <a:spcPts val="356"/>
              </a:spcBef>
              <a:buAutoNum type="arabicPeriod"/>
              <a:tabLst>
                <a:tab pos="531495" algn="l"/>
              </a:tabLst>
            </a:pPr>
            <a:r>
              <a:rPr sz="1763" spc="-45" dirty="0">
                <a:latin typeface="Arial"/>
                <a:cs typeface="Arial"/>
              </a:rPr>
              <a:t>compute</a:t>
            </a:r>
            <a:endParaRPr sz="1763">
              <a:latin typeface="Arial"/>
              <a:cs typeface="Arial"/>
            </a:endParaRPr>
          </a:p>
          <a:p>
            <a:pPr marL="531495" indent="-224314">
              <a:spcBef>
                <a:spcPts val="375"/>
              </a:spcBef>
              <a:buAutoNum type="arabicPeriod"/>
              <a:tabLst>
                <a:tab pos="531495" algn="l"/>
              </a:tabLst>
            </a:pPr>
            <a:r>
              <a:rPr sz="1763" spc="-45" dirty="0">
                <a:latin typeface="Arial"/>
                <a:cs typeface="Arial"/>
              </a:rPr>
              <a:t>compute</a:t>
            </a:r>
            <a:endParaRPr sz="1763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0112" y="3416256"/>
            <a:ext cx="882968" cy="939809"/>
          </a:xfrm>
          <a:prstGeom prst="rect">
            <a:avLst/>
          </a:prstGeom>
        </p:spPr>
        <p:txBody>
          <a:bodyPr vert="horz" wrap="square" lIns="0" tIns="56198" rIns="0" bIns="0" rtlCol="0">
            <a:spAutoFit/>
          </a:bodyPr>
          <a:lstStyle/>
          <a:p>
            <a:pPr marL="19050">
              <a:spcBef>
                <a:spcPts val="443"/>
              </a:spcBef>
            </a:pPr>
            <a:r>
              <a:rPr sz="1763" spc="53" dirty="0">
                <a:latin typeface="Arial"/>
                <a:cs typeface="Arial"/>
              </a:rPr>
              <a:t>f</a:t>
            </a:r>
            <a:r>
              <a:rPr sz="1763" spc="-68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(f</a:t>
            </a:r>
            <a:r>
              <a:rPr sz="1763" spc="-86" dirty="0">
                <a:latin typeface="Arial"/>
                <a:cs typeface="Arial"/>
              </a:rPr>
              <a:t> </a:t>
            </a:r>
            <a:r>
              <a:rPr sz="2419" spc="-28" baseline="24547" dirty="0">
                <a:latin typeface="Arial"/>
                <a:cs typeface="Arial"/>
              </a:rPr>
              <a:t>j-</a:t>
            </a:r>
            <a:r>
              <a:rPr sz="2419" spc="-33" baseline="24547" dirty="0">
                <a:latin typeface="Arial"/>
                <a:cs typeface="Arial"/>
              </a:rPr>
              <a:t>1</a:t>
            </a:r>
            <a:r>
              <a:rPr sz="1763" spc="-23" dirty="0">
                <a:latin typeface="Arial"/>
                <a:cs typeface="Arial"/>
              </a:rPr>
              <a:t>(x))</a:t>
            </a:r>
            <a:endParaRPr sz="1763">
              <a:latin typeface="Arial"/>
              <a:cs typeface="Arial"/>
            </a:endParaRPr>
          </a:p>
          <a:p>
            <a:pPr marL="199549" marR="71438" indent="-178594">
              <a:lnSpc>
                <a:spcPct val="117600"/>
              </a:lnSpc>
            </a:pPr>
            <a:r>
              <a:rPr sz="1763" spc="-75" dirty="0">
                <a:latin typeface="Arial"/>
                <a:cs typeface="Arial"/>
              </a:rPr>
              <a:t>B(f</a:t>
            </a:r>
            <a:r>
              <a:rPr sz="1763" spc="-60" dirty="0">
                <a:latin typeface="Arial"/>
                <a:cs typeface="Arial"/>
              </a:rPr>
              <a:t> </a:t>
            </a:r>
            <a:r>
              <a:rPr sz="1744" baseline="25089" dirty="0">
                <a:latin typeface="Arial"/>
                <a:cs typeface="Arial"/>
              </a:rPr>
              <a:t>j-</a:t>
            </a:r>
            <a:r>
              <a:rPr sz="1744" spc="-84" baseline="25089" dirty="0">
                <a:latin typeface="Arial"/>
                <a:cs typeface="Arial"/>
              </a:rPr>
              <a:t>1</a:t>
            </a:r>
            <a:r>
              <a:rPr sz="1763" spc="-56" dirty="0">
                <a:latin typeface="Arial"/>
                <a:cs typeface="Arial"/>
              </a:rPr>
              <a:t>(x)) </a:t>
            </a:r>
            <a:r>
              <a:rPr sz="1763" spc="-19" dirty="0">
                <a:latin typeface="Arial"/>
                <a:cs typeface="Arial"/>
              </a:rPr>
              <a:t>y</a:t>
            </a:r>
            <a:r>
              <a:rPr sz="1744" spc="-28" baseline="-17921" dirty="0">
                <a:latin typeface="Arial"/>
                <a:cs typeface="Arial"/>
              </a:rPr>
              <a:t>1</a:t>
            </a:r>
            <a:endParaRPr sz="1744" baseline="-17921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97985" y="4407694"/>
            <a:ext cx="1619726" cy="283797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19050">
              <a:spcBef>
                <a:spcPts val="98"/>
              </a:spcBef>
              <a:tabLst>
                <a:tab pos="1433989" algn="l"/>
              </a:tabLst>
            </a:pPr>
            <a:r>
              <a:rPr sz="1763" spc="-64" dirty="0">
                <a:latin typeface="Arial"/>
                <a:cs typeface="Arial"/>
              </a:rPr>
              <a:t>3.</a:t>
            </a:r>
            <a:r>
              <a:rPr sz="1763" spc="-68" dirty="0">
                <a:latin typeface="Arial"/>
                <a:cs typeface="Arial"/>
              </a:rPr>
              <a:t> </a:t>
            </a:r>
            <a:r>
              <a:rPr sz="1763" spc="-19" dirty="0">
                <a:latin typeface="Arial"/>
                <a:cs typeface="Arial"/>
              </a:rPr>
              <a:t>Output</a:t>
            </a:r>
            <a:r>
              <a:rPr sz="1763" spc="-90" dirty="0">
                <a:latin typeface="Arial"/>
                <a:cs typeface="Arial"/>
              </a:rPr>
              <a:t> </a:t>
            </a:r>
            <a:r>
              <a:rPr sz="1763" b="1" spc="-15" dirty="0">
                <a:solidFill>
                  <a:srgbClr val="4471C4"/>
                </a:solidFill>
                <a:latin typeface="Arial"/>
                <a:cs typeface="Arial"/>
              </a:rPr>
              <a:t>P</a:t>
            </a:r>
            <a:r>
              <a:rPr sz="1763" spc="-15" dirty="0">
                <a:latin typeface="Arial"/>
                <a:cs typeface="Arial"/>
              </a:rPr>
              <a:t>(y</a:t>
            </a:r>
            <a:r>
              <a:rPr sz="1744" spc="-23" baseline="-17921" dirty="0">
                <a:latin typeface="Arial"/>
                <a:cs typeface="Arial"/>
              </a:rPr>
              <a:t>1</a:t>
            </a:r>
            <a:r>
              <a:rPr sz="1744" baseline="-17921" dirty="0">
                <a:latin typeface="Arial"/>
                <a:cs typeface="Arial"/>
              </a:rPr>
              <a:t>	</a:t>
            </a:r>
            <a:r>
              <a:rPr sz="1763" spc="-585" dirty="0">
                <a:latin typeface="Arial"/>
                <a:cs typeface="Arial"/>
              </a:rPr>
              <a:t>…</a:t>
            </a:r>
            <a:endParaRPr sz="1763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77730" y="3416256"/>
            <a:ext cx="1017270" cy="1346972"/>
          </a:xfrm>
          <a:prstGeom prst="rect">
            <a:avLst/>
          </a:prstGeom>
        </p:spPr>
        <p:txBody>
          <a:bodyPr vert="horz" wrap="square" lIns="0" tIns="56198" rIns="0" bIns="0" rtlCol="0">
            <a:spAutoFit/>
          </a:bodyPr>
          <a:lstStyle/>
          <a:p>
            <a:pPr marL="211455">
              <a:spcBef>
                <a:spcPts val="443"/>
              </a:spcBef>
            </a:pPr>
            <a:r>
              <a:rPr sz="1763" spc="-30" dirty="0">
                <a:latin typeface="Arial"/>
                <a:cs typeface="Arial"/>
              </a:rPr>
              <a:t>f(f(x))</a:t>
            </a:r>
            <a:r>
              <a:rPr sz="1763" spc="-90" dirty="0">
                <a:latin typeface="Arial"/>
                <a:cs typeface="Arial"/>
              </a:rPr>
              <a:t> </a:t>
            </a:r>
            <a:r>
              <a:rPr sz="1763" spc="-585" dirty="0">
                <a:latin typeface="Arial"/>
                <a:cs typeface="Arial"/>
              </a:rPr>
              <a:t>…</a:t>
            </a:r>
            <a:endParaRPr sz="1763">
              <a:latin typeface="Arial"/>
              <a:cs typeface="Arial"/>
            </a:endParaRPr>
          </a:p>
          <a:p>
            <a:pPr marL="211455">
              <a:spcBef>
                <a:spcPts val="371"/>
              </a:spcBef>
            </a:pPr>
            <a:r>
              <a:rPr sz="1763" spc="-79" dirty="0">
                <a:latin typeface="Arial"/>
                <a:cs typeface="Arial"/>
              </a:rPr>
              <a:t>B(f(x))</a:t>
            </a:r>
            <a:r>
              <a:rPr sz="1763" spc="-11" dirty="0">
                <a:latin typeface="Arial"/>
                <a:cs typeface="Arial"/>
              </a:rPr>
              <a:t> </a:t>
            </a:r>
            <a:r>
              <a:rPr sz="1763" spc="-585" dirty="0">
                <a:latin typeface="Arial"/>
                <a:cs typeface="Arial"/>
              </a:rPr>
              <a:t>…</a:t>
            </a:r>
            <a:endParaRPr sz="1763">
              <a:latin typeface="Arial"/>
              <a:cs typeface="Arial"/>
            </a:endParaRPr>
          </a:p>
          <a:p>
            <a:pPr marL="431006">
              <a:spcBef>
                <a:spcPts val="754"/>
              </a:spcBef>
            </a:pPr>
            <a:r>
              <a:rPr sz="2644" spc="-45" baseline="11820" dirty="0">
                <a:latin typeface="Arial"/>
                <a:cs typeface="Arial"/>
              </a:rPr>
              <a:t>y</a:t>
            </a:r>
            <a:r>
              <a:rPr sz="1163" spc="-30" dirty="0">
                <a:latin typeface="Arial"/>
                <a:cs typeface="Arial"/>
              </a:rPr>
              <a:t>j-</a:t>
            </a:r>
            <a:r>
              <a:rPr sz="1163" spc="-38" dirty="0">
                <a:latin typeface="Arial"/>
                <a:cs typeface="Arial"/>
              </a:rPr>
              <a:t>1</a:t>
            </a:r>
            <a:endParaRPr sz="1163">
              <a:latin typeface="Arial"/>
              <a:cs typeface="Arial"/>
            </a:endParaRPr>
          </a:p>
          <a:p>
            <a:pPr marL="19050">
              <a:spcBef>
                <a:spcPts val="371"/>
              </a:spcBef>
            </a:pPr>
            <a:r>
              <a:rPr sz="2644" spc="-45" baseline="11820" dirty="0">
                <a:latin typeface="Arial"/>
                <a:cs typeface="Arial"/>
              </a:rPr>
              <a:t>y</a:t>
            </a:r>
            <a:r>
              <a:rPr sz="1163" spc="-30" dirty="0">
                <a:latin typeface="Arial"/>
                <a:cs typeface="Arial"/>
              </a:rPr>
              <a:t>j-</a:t>
            </a:r>
            <a:r>
              <a:rPr sz="1163" spc="-53" dirty="0">
                <a:latin typeface="Arial"/>
                <a:cs typeface="Arial"/>
              </a:rPr>
              <a:t>1</a:t>
            </a:r>
            <a:r>
              <a:rPr sz="1163" spc="-26" dirty="0">
                <a:latin typeface="Arial"/>
                <a:cs typeface="Arial"/>
              </a:rPr>
              <a:t> </a:t>
            </a:r>
            <a:r>
              <a:rPr sz="2644" spc="-56" baseline="11820" dirty="0">
                <a:latin typeface="Arial"/>
                <a:cs typeface="Arial"/>
              </a:rPr>
              <a:t>)</a:t>
            </a:r>
            <a:endParaRPr sz="2644" baseline="1182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25803" y="4114229"/>
            <a:ext cx="271293" cy="134779"/>
          </a:xfrm>
          <a:prstGeom prst="rect">
            <a:avLst/>
          </a:prstGeom>
        </p:spPr>
        <p:txBody>
          <a:bodyPr vert="vert" wrap="square" lIns="0" tIns="34766" rIns="0" bIns="0" rtlCol="0">
            <a:spAutoFit/>
          </a:bodyPr>
          <a:lstStyle/>
          <a:p>
            <a:pPr marL="9525">
              <a:spcBef>
                <a:spcPts val="274"/>
              </a:spcBef>
            </a:pPr>
            <a:r>
              <a:rPr sz="1763" spc="-38" dirty="0">
                <a:solidFill>
                  <a:srgbClr val="00279F"/>
                </a:solidFill>
                <a:latin typeface="Comic Sans MS"/>
                <a:cs typeface="Comic Sans MS"/>
              </a:rPr>
              <a:t>=</a:t>
            </a:r>
            <a:endParaRPr sz="1763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30379" y="4065590"/>
            <a:ext cx="271293" cy="134779"/>
          </a:xfrm>
          <a:prstGeom prst="rect">
            <a:avLst/>
          </a:prstGeom>
        </p:spPr>
        <p:txBody>
          <a:bodyPr vert="vert270" wrap="square" lIns="0" tIns="35243" rIns="0" bIns="0" rtlCol="0">
            <a:spAutoFit/>
          </a:bodyPr>
          <a:lstStyle/>
          <a:p>
            <a:pPr marL="9525">
              <a:spcBef>
                <a:spcPts val="278"/>
              </a:spcBef>
            </a:pPr>
            <a:r>
              <a:rPr sz="1763" spc="-38" dirty="0">
                <a:solidFill>
                  <a:srgbClr val="00279F"/>
                </a:solidFill>
                <a:latin typeface="Comic Sans MS"/>
                <a:cs typeface="Comic Sans MS"/>
              </a:rPr>
              <a:t>=</a:t>
            </a:r>
            <a:endParaRPr sz="1763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94926" y="2344436"/>
            <a:ext cx="169069" cy="225607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sz="1388" spc="-94" dirty="0">
                <a:latin typeface="STIX Two Math"/>
                <a:cs typeface="STIX Two Math"/>
              </a:rPr>
              <a:t>←</a:t>
            </a:r>
            <a:endParaRPr sz="1388">
              <a:latin typeface="STIX Two Math"/>
              <a:cs typeface="STIX Two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43535" y="2131314"/>
            <a:ext cx="5486400" cy="3337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38100">
              <a:spcBef>
                <a:spcPts val="83"/>
              </a:spcBef>
              <a:tabLst>
                <a:tab pos="650081" algn="l"/>
              </a:tabLst>
            </a:pPr>
            <a:r>
              <a:rPr sz="2100" b="1" spc="-180" dirty="0">
                <a:latin typeface="Arial"/>
                <a:cs typeface="Arial"/>
              </a:rPr>
              <a:t>Pr</a:t>
            </a:r>
            <a:r>
              <a:rPr sz="2100" b="1" spc="-113" dirty="0">
                <a:latin typeface="Arial"/>
                <a:cs typeface="Arial"/>
              </a:rPr>
              <a:t> </a:t>
            </a:r>
            <a:r>
              <a:rPr sz="2081" b="1" spc="-56" baseline="-19519" dirty="0">
                <a:latin typeface="Arial"/>
                <a:cs typeface="Arial"/>
              </a:rPr>
              <a:t>y</a:t>
            </a:r>
            <a:r>
              <a:rPr sz="2081" b="1" baseline="-19519" dirty="0">
                <a:latin typeface="Arial"/>
                <a:cs typeface="Arial"/>
              </a:rPr>
              <a:t>	</a:t>
            </a:r>
            <a:r>
              <a:rPr sz="2081" b="1" spc="-208" baseline="-19519" dirty="0">
                <a:latin typeface="Arial"/>
                <a:cs typeface="Arial"/>
              </a:rPr>
              <a:t>G(Un)</a:t>
            </a:r>
            <a:r>
              <a:rPr sz="2100" b="1" spc="-139" dirty="0">
                <a:latin typeface="Arial"/>
                <a:cs typeface="Arial"/>
              </a:rPr>
              <a:t>[</a:t>
            </a:r>
            <a:r>
              <a:rPr sz="2100" b="1" spc="-139" dirty="0">
                <a:solidFill>
                  <a:srgbClr val="4471C4"/>
                </a:solidFill>
                <a:latin typeface="Arial"/>
                <a:cs typeface="Arial"/>
              </a:rPr>
              <a:t>P</a:t>
            </a:r>
            <a:r>
              <a:rPr sz="2100" b="1" spc="-139" dirty="0">
                <a:latin typeface="Arial"/>
                <a:cs typeface="Arial"/>
              </a:rPr>
              <a:t>(y</a:t>
            </a:r>
            <a:r>
              <a:rPr sz="2081" b="1" spc="-208" baseline="-19519" dirty="0">
                <a:latin typeface="Arial"/>
                <a:cs typeface="Arial"/>
              </a:rPr>
              <a:t>1</a:t>
            </a:r>
            <a:r>
              <a:rPr sz="2100" b="1" spc="-139" dirty="0">
                <a:latin typeface="Arial"/>
                <a:cs typeface="Arial"/>
              </a:rPr>
              <a:t>y</a:t>
            </a:r>
            <a:r>
              <a:rPr sz="2081" b="1" spc="-208" baseline="-19519" dirty="0">
                <a:latin typeface="Arial"/>
                <a:cs typeface="Arial"/>
              </a:rPr>
              <a:t>2</a:t>
            </a:r>
            <a:r>
              <a:rPr sz="2100" b="1" spc="-139" dirty="0">
                <a:latin typeface="Arial"/>
                <a:cs typeface="Arial"/>
              </a:rPr>
              <a:t>…y</a:t>
            </a:r>
            <a:r>
              <a:rPr sz="2081" b="1" spc="-208" baseline="-19519" dirty="0">
                <a:solidFill>
                  <a:srgbClr val="FF0000"/>
                </a:solidFill>
                <a:latin typeface="Arial"/>
                <a:cs typeface="Arial"/>
              </a:rPr>
              <a:t>j-</a:t>
            </a:r>
            <a:r>
              <a:rPr sz="2081" b="1" spc="-90" baseline="-19519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2100" b="1" spc="-60" dirty="0">
                <a:latin typeface="Arial"/>
                <a:cs typeface="Arial"/>
              </a:rPr>
              <a:t>)</a:t>
            </a:r>
            <a:r>
              <a:rPr sz="2100" b="1" spc="-94" dirty="0">
                <a:latin typeface="Arial"/>
                <a:cs typeface="Arial"/>
              </a:rPr>
              <a:t> </a:t>
            </a:r>
            <a:r>
              <a:rPr sz="2100" b="1" spc="-191" dirty="0">
                <a:latin typeface="Arial"/>
                <a:cs typeface="Arial"/>
              </a:rPr>
              <a:t>=</a:t>
            </a:r>
            <a:r>
              <a:rPr sz="2100" b="1" spc="-83" dirty="0">
                <a:latin typeface="Arial"/>
                <a:cs typeface="Arial"/>
              </a:rPr>
              <a:t> </a:t>
            </a:r>
            <a:r>
              <a:rPr sz="2100" b="1" spc="-86" dirty="0">
                <a:latin typeface="Arial"/>
                <a:cs typeface="Arial"/>
              </a:rPr>
              <a:t>y</a:t>
            </a:r>
            <a:r>
              <a:rPr sz="2081" b="1" spc="-129" baseline="-19519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100" b="1" spc="-86" dirty="0">
                <a:latin typeface="Arial"/>
                <a:cs typeface="Arial"/>
              </a:rPr>
              <a:t>]</a:t>
            </a:r>
            <a:r>
              <a:rPr sz="2100" b="1" spc="-64" dirty="0">
                <a:latin typeface="Arial"/>
                <a:cs typeface="Arial"/>
              </a:rPr>
              <a:t> </a:t>
            </a:r>
            <a:r>
              <a:rPr sz="2100" b="1" spc="-191" dirty="0">
                <a:latin typeface="Arial"/>
                <a:cs typeface="Arial"/>
              </a:rPr>
              <a:t>&gt;</a:t>
            </a:r>
            <a:r>
              <a:rPr sz="2100" b="1" spc="-109" dirty="0">
                <a:latin typeface="Arial"/>
                <a:cs typeface="Arial"/>
              </a:rPr>
              <a:t> </a:t>
            </a:r>
            <a:r>
              <a:rPr sz="2100" b="1" spc="-300" dirty="0">
                <a:latin typeface="Arial"/>
                <a:cs typeface="Arial"/>
              </a:rPr>
              <a:t>½</a:t>
            </a:r>
            <a:r>
              <a:rPr sz="2100" b="1" spc="-79" dirty="0">
                <a:latin typeface="Arial"/>
                <a:cs typeface="Arial"/>
              </a:rPr>
              <a:t> </a:t>
            </a:r>
            <a:r>
              <a:rPr sz="2100" b="1" spc="-191" dirty="0">
                <a:latin typeface="Arial"/>
                <a:cs typeface="Arial"/>
              </a:rPr>
              <a:t>+</a:t>
            </a:r>
            <a:r>
              <a:rPr sz="2100" b="1" spc="-98" dirty="0">
                <a:latin typeface="Arial"/>
                <a:cs typeface="Arial"/>
              </a:rPr>
              <a:t> </a:t>
            </a:r>
            <a:r>
              <a:rPr sz="2100" b="1" spc="-68" dirty="0">
                <a:latin typeface="Arial"/>
                <a:cs typeface="Arial"/>
              </a:rPr>
              <a:t>1/P(n)</a:t>
            </a:r>
            <a:r>
              <a:rPr sz="2100" b="1" spc="-90" dirty="0">
                <a:latin typeface="Arial"/>
                <a:cs typeface="Arial"/>
              </a:rPr>
              <a:t> </a:t>
            </a:r>
            <a:r>
              <a:rPr sz="2100" b="1" spc="-105" dirty="0">
                <a:latin typeface="Arial"/>
                <a:cs typeface="Arial"/>
              </a:rPr>
              <a:t>for</a:t>
            </a:r>
            <a:r>
              <a:rPr sz="2100" b="1" spc="-75" dirty="0">
                <a:latin typeface="Arial"/>
                <a:cs typeface="Arial"/>
              </a:rPr>
              <a:t> </a:t>
            </a:r>
            <a:r>
              <a:rPr sz="2100" b="1" spc="-150" dirty="0">
                <a:latin typeface="Arial"/>
                <a:cs typeface="Arial"/>
              </a:rPr>
              <a:t>poly</a:t>
            </a:r>
            <a:r>
              <a:rPr sz="2100" b="1" spc="-109" dirty="0">
                <a:latin typeface="Arial"/>
                <a:cs typeface="Arial"/>
              </a:rPr>
              <a:t> </a:t>
            </a:r>
            <a:r>
              <a:rPr sz="2100" b="1" spc="-319" dirty="0">
                <a:latin typeface="Arial"/>
                <a:cs typeface="Arial"/>
              </a:rPr>
              <a:t>P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8715" y="3151822"/>
            <a:ext cx="6879669" cy="1770221"/>
          </a:xfrm>
          <a:custGeom>
            <a:avLst/>
            <a:gdLst/>
            <a:ahLst/>
            <a:cxnLst/>
            <a:rect l="l" t="t" r="r" b="b"/>
            <a:pathLst>
              <a:path w="6830695" h="2360295">
                <a:moveTo>
                  <a:pt x="0" y="2359787"/>
                </a:moveTo>
                <a:lnTo>
                  <a:pt x="6830568" y="2359787"/>
                </a:lnTo>
                <a:lnTo>
                  <a:pt x="6830568" y="0"/>
                </a:lnTo>
                <a:lnTo>
                  <a:pt x="0" y="0"/>
                </a:lnTo>
                <a:lnTo>
                  <a:pt x="0" y="2359787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 txBox="1"/>
          <p:nvPr/>
        </p:nvSpPr>
        <p:spPr>
          <a:xfrm>
            <a:off x="1236534" y="5488856"/>
            <a:ext cx="6172200" cy="53412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28575" rIns="0" bIns="0" rtlCol="0">
            <a:spAutoFit/>
          </a:bodyPr>
          <a:lstStyle/>
          <a:p>
            <a:pPr marL="71438">
              <a:spcBef>
                <a:spcPts val="225"/>
              </a:spcBef>
            </a:pPr>
            <a:r>
              <a:rPr sz="1600" spc="-153" dirty="0">
                <a:latin typeface="Arial"/>
                <a:cs typeface="Arial"/>
              </a:rPr>
              <a:t>EUREKA:</a:t>
            </a:r>
            <a:r>
              <a:rPr sz="1600" spc="225" dirty="0">
                <a:latin typeface="Arial"/>
                <a:cs typeface="Arial"/>
              </a:rPr>
              <a:t> </a:t>
            </a:r>
            <a:r>
              <a:rPr sz="1600" spc="-8" dirty="0">
                <a:latin typeface="Arial"/>
                <a:cs typeface="Arial"/>
              </a:rPr>
              <a:t>the</a:t>
            </a:r>
            <a:r>
              <a:rPr sz="1600" spc="-79" dirty="0">
                <a:latin typeface="Arial"/>
                <a:cs typeface="Arial"/>
              </a:rPr>
              <a:t> </a:t>
            </a:r>
            <a:r>
              <a:rPr sz="1600" spc="-45" dirty="0">
                <a:latin typeface="Arial"/>
                <a:cs typeface="Arial"/>
              </a:rPr>
              <a:t>next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bit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45" dirty="0">
                <a:solidFill>
                  <a:srgbClr val="3366FF"/>
                </a:solidFill>
                <a:latin typeface="Arial"/>
                <a:cs typeface="Arial"/>
              </a:rPr>
              <a:t>y</a:t>
            </a:r>
            <a:r>
              <a:rPr sz="1600" spc="-67" baseline="-16203" dirty="0">
                <a:solidFill>
                  <a:srgbClr val="3366FF"/>
                </a:solidFill>
                <a:latin typeface="Arial"/>
                <a:cs typeface="Arial"/>
              </a:rPr>
              <a:t>I.</a:t>
            </a:r>
            <a:r>
              <a:rPr sz="1600" spc="-78" baseline="-16203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34" dirty="0">
                <a:latin typeface="Arial"/>
                <a:cs typeface="Arial"/>
              </a:rPr>
              <a:t>the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83" dirty="0">
                <a:latin typeface="Arial"/>
                <a:cs typeface="Arial"/>
              </a:rPr>
              <a:t>sequence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49" dirty="0">
                <a:latin typeface="Arial"/>
                <a:cs typeface="Arial"/>
              </a:rPr>
              <a:t>should</a:t>
            </a:r>
            <a:r>
              <a:rPr sz="1600" spc="-113" dirty="0">
                <a:latin typeface="Arial"/>
                <a:cs typeface="Arial"/>
              </a:rPr>
              <a:t> </a:t>
            </a:r>
            <a:r>
              <a:rPr sz="1600" spc="-41" dirty="0">
                <a:latin typeface="Arial"/>
                <a:cs typeface="Arial"/>
              </a:rPr>
              <a:t>be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B(x)</a:t>
            </a:r>
            <a:endParaRPr sz="1600" dirty="0">
              <a:latin typeface="Arial"/>
              <a:cs typeface="Arial"/>
            </a:endParaRPr>
          </a:p>
          <a:p>
            <a:pPr marL="71438">
              <a:spcBef>
                <a:spcPts val="56"/>
              </a:spcBef>
            </a:pPr>
            <a:r>
              <a:rPr sz="1600" b="1" spc="-139" dirty="0">
                <a:solidFill>
                  <a:srgbClr val="3366FF"/>
                </a:solidFill>
                <a:latin typeface="Arial"/>
                <a:cs typeface="Arial"/>
              </a:rPr>
              <a:t>And</a:t>
            </a:r>
            <a:r>
              <a:rPr sz="1600" b="1" spc="-11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83" dirty="0">
                <a:solidFill>
                  <a:srgbClr val="3366FF"/>
                </a:solidFill>
                <a:latin typeface="Arial"/>
                <a:cs typeface="Arial"/>
              </a:rPr>
              <a:t>we</a:t>
            </a:r>
            <a:r>
              <a:rPr sz="1600" b="1" spc="-75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143" dirty="0">
                <a:solidFill>
                  <a:srgbClr val="3366FF"/>
                </a:solidFill>
                <a:latin typeface="Arial"/>
                <a:cs typeface="Arial"/>
              </a:rPr>
              <a:t>assumed</a:t>
            </a:r>
            <a:r>
              <a:rPr sz="1600" b="1" spc="-11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53" dirty="0">
                <a:solidFill>
                  <a:srgbClr val="3366FF"/>
                </a:solidFill>
                <a:latin typeface="Arial"/>
                <a:cs typeface="Arial"/>
              </a:rPr>
              <a:t>that</a:t>
            </a:r>
            <a:r>
              <a:rPr sz="1600" b="1" spc="-79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191" dirty="0">
                <a:solidFill>
                  <a:srgbClr val="3366FF"/>
                </a:solidFill>
                <a:latin typeface="Arial"/>
                <a:cs typeface="Arial"/>
              </a:rPr>
              <a:t>P</a:t>
            </a:r>
            <a:r>
              <a:rPr sz="1600" b="1" spc="-56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109" dirty="0">
                <a:solidFill>
                  <a:srgbClr val="3366FF"/>
                </a:solidFill>
                <a:latin typeface="Arial"/>
                <a:cs typeface="Arial"/>
              </a:rPr>
              <a:t>predicts</a:t>
            </a:r>
            <a:r>
              <a:rPr sz="1600" b="1" spc="-41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86" dirty="0">
                <a:solidFill>
                  <a:srgbClr val="3366FF"/>
                </a:solidFill>
                <a:latin typeface="Arial"/>
                <a:cs typeface="Arial"/>
              </a:rPr>
              <a:t>next</a:t>
            </a:r>
            <a:r>
              <a:rPr sz="1600" b="1" spc="-83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41" dirty="0">
                <a:solidFill>
                  <a:srgbClr val="3366FF"/>
                </a:solidFill>
                <a:latin typeface="Arial"/>
                <a:cs typeface="Arial"/>
              </a:rPr>
              <a:t>bit</a:t>
            </a:r>
            <a:r>
              <a:rPr sz="1600" b="1" spc="-101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3366FF"/>
                </a:solidFill>
                <a:latin typeface="Arial"/>
                <a:cs typeface="Arial"/>
              </a:rPr>
              <a:t>y</a:t>
            </a:r>
            <a:r>
              <a:rPr sz="1600" b="1" spc="-45" baseline="-16203" dirty="0">
                <a:solidFill>
                  <a:srgbClr val="3366FF"/>
                </a:solidFill>
                <a:latin typeface="Arial"/>
                <a:cs typeface="Arial"/>
              </a:rPr>
              <a:t>i</a:t>
            </a:r>
            <a:r>
              <a:rPr sz="1600" b="1" spc="95" baseline="-16203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56" dirty="0">
                <a:solidFill>
                  <a:srgbClr val="3366FF"/>
                </a:solidFill>
                <a:latin typeface="Arial"/>
                <a:cs typeface="Arial"/>
              </a:rPr>
              <a:t>with</a:t>
            </a:r>
            <a:r>
              <a:rPr sz="1600" b="1" spc="-64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83" dirty="0">
                <a:solidFill>
                  <a:srgbClr val="3366FF"/>
                </a:solidFill>
                <a:latin typeface="Arial"/>
                <a:cs typeface="Arial"/>
              </a:rPr>
              <a:t>prob.</a:t>
            </a:r>
            <a:r>
              <a:rPr sz="1600" b="1" spc="-79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b="1" spc="-143" dirty="0">
                <a:solidFill>
                  <a:srgbClr val="3366FF"/>
                </a:solidFill>
                <a:latin typeface="Arial"/>
                <a:cs typeface="Arial"/>
              </a:rPr>
              <a:t>½+</a:t>
            </a:r>
            <a:r>
              <a:rPr sz="1600" b="1" spc="-15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1600" spc="-8" dirty="0">
                <a:latin typeface="Arial"/>
                <a:cs typeface="Arial"/>
              </a:rPr>
              <a:t>1/P(n)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2285" y="1083623"/>
            <a:ext cx="5870257" cy="375167"/>
          </a:xfrm>
          <a:prstGeom prst="rect">
            <a:avLst/>
          </a:prstGeom>
        </p:spPr>
        <p:txBody>
          <a:bodyPr vert="horz" wrap="square" lIns="0" tIns="11430" rIns="0" bIns="0" rtlCol="0" anchor="ctr">
            <a:spAutoFit/>
          </a:bodyPr>
          <a:lstStyle/>
          <a:p>
            <a:pPr marL="9525">
              <a:spcBef>
                <a:spcPts val="90"/>
              </a:spcBef>
            </a:pPr>
            <a:r>
              <a:rPr sz="2363" spc="-101" dirty="0"/>
              <a:t>Proof </a:t>
            </a:r>
            <a:r>
              <a:rPr sz="2363" dirty="0"/>
              <a:t>:</a:t>
            </a:r>
            <a:r>
              <a:rPr sz="2363" spc="-83" dirty="0"/>
              <a:t> </a:t>
            </a:r>
            <a:r>
              <a:rPr sz="2363" spc="-180" dirty="0"/>
              <a:t>Show</a:t>
            </a:r>
            <a:r>
              <a:rPr sz="2363" spc="-30" dirty="0"/>
              <a:t> </a:t>
            </a:r>
            <a:r>
              <a:rPr sz="2363" spc="-53" dirty="0"/>
              <a:t>outputs</a:t>
            </a:r>
            <a:r>
              <a:rPr sz="2363" spc="-101" dirty="0"/>
              <a:t> </a:t>
            </a:r>
            <a:r>
              <a:rPr sz="2363" dirty="0"/>
              <a:t>of</a:t>
            </a:r>
            <a:r>
              <a:rPr sz="2363" spc="-113" dirty="0"/>
              <a:t> </a:t>
            </a:r>
            <a:r>
              <a:rPr sz="2363" spc="-353" dirty="0"/>
              <a:t>G</a:t>
            </a:r>
            <a:r>
              <a:rPr sz="2363" spc="-79" dirty="0"/>
              <a:t> </a:t>
            </a:r>
            <a:r>
              <a:rPr sz="2363" spc="-206" dirty="0"/>
              <a:t>pass</a:t>
            </a:r>
            <a:r>
              <a:rPr sz="2363" spc="-53" dirty="0"/>
              <a:t> </a:t>
            </a:r>
            <a:r>
              <a:rPr sz="2363" spc="-64" dirty="0"/>
              <a:t>all</a:t>
            </a:r>
            <a:r>
              <a:rPr sz="2363" spc="-90" dirty="0"/>
              <a:t> </a:t>
            </a:r>
            <a:r>
              <a:rPr sz="2363" spc="-71" dirty="0"/>
              <a:t>next-</a:t>
            </a:r>
            <a:r>
              <a:rPr sz="2363" dirty="0"/>
              <a:t>bit</a:t>
            </a:r>
            <a:r>
              <a:rPr sz="2363" spc="-75" dirty="0"/>
              <a:t> </a:t>
            </a:r>
            <a:r>
              <a:rPr sz="2363" spc="-49" dirty="0"/>
              <a:t>tests.</a:t>
            </a:r>
            <a:endParaRPr sz="2363"/>
          </a:p>
        </p:txBody>
      </p:sp>
      <p:sp>
        <p:nvSpPr>
          <p:cNvPr id="3" name="object 3"/>
          <p:cNvSpPr txBox="1"/>
          <p:nvPr/>
        </p:nvSpPr>
        <p:spPr>
          <a:xfrm>
            <a:off x="1202721" y="1783938"/>
            <a:ext cx="6667500" cy="607859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9525" marR="3810">
              <a:lnSpc>
                <a:spcPts val="2055"/>
              </a:lnSpc>
              <a:spcBef>
                <a:spcPts val="540"/>
              </a:spcBef>
            </a:pPr>
            <a:r>
              <a:rPr sz="2100" dirty="0">
                <a:latin typeface="Arial"/>
                <a:cs typeface="Arial"/>
              </a:rPr>
              <a:t>Suppose,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for</a:t>
            </a:r>
            <a:r>
              <a:rPr sz="2100" spc="-26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contradiction,</a:t>
            </a:r>
            <a:r>
              <a:rPr sz="2100" spc="26" dirty="0">
                <a:latin typeface="Arial"/>
                <a:cs typeface="Arial"/>
              </a:rPr>
              <a:t> </a:t>
            </a:r>
            <a:r>
              <a:rPr sz="2100" dirty="0">
                <a:latin typeface="STIX Two Math"/>
                <a:cs typeface="STIX Two Math"/>
              </a:rPr>
              <a:t>∃</a:t>
            </a:r>
            <a:r>
              <a:rPr sz="2100" dirty="0">
                <a:latin typeface="Arial"/>
                <a:cs typeface="Arial"/>
              </a:rPr>
              <a:t>bit</a:t>
            </a:r>
            <a:r>
              <a:rPr sz="2100" spc="-19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location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j&lt;m</a:t>
            </a:r>
            <a:r>
              <a:rPr sz="2100" spc="-4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and</a:t>
            </a:r>
            <a:r>
              <a:rPr sz="2100" spc="-64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next</a:t>
            </a:r>
            <a:r>
              <a:rPr sz="2100" spc="-19" dirty="0">
                <a:latin typeface="Arial"/>
                <a:cs typeface="Arial"/>
              </a:rPr>
              <a:t> bit </a:t>
            </a:r>
            <a:r>
              <a:rPr sz="2100" dirty="0">
                <a:latin typeface="Arial"/>
                <a:cs typeface="Arial"/>
              </a:rPr>
              <a:t>predictor</a:t>
            </a:r>
            <a:r>
              <a:rPr sz="2100" spc="-23" dirty="0"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3366FF"/>
                </a:solidFill>
                <a:latin typeface="Arial"/>
                <a:cs typeface="Arial"/>
              </a:rPr>
              <a:t>P</a:t>
            </a:r>
            <a:r>
              <a:rPr sz="2100" b="1" spc="-34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2100" spc="-15" dirty="0">
                <a:latin typeface="Arial"/>
                <a:cs typeface="Arial"/>
              </a:rPr>
              <a:t>s.t.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2721" y="2746010"/>
            <a:ext cx="5444013" cy="3337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2100" dirty="0">
                <a:latin typeface="Arial"/>
                <a:cs typeface="Arial"/>
              </a:rPr>
              <a:t>Then show</a:t>
            </a:r>
            <a:r>
              <a:rPr sz="2100" spc="-19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a predictor</a:t>
            </a:r>
            <a:r>
              <a:rPr sz="2100" spc="-11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P’</a:t>
            </a:r>
            <a:r>
              <a:rPr sz="2100" spc="-101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for</a:t>
            </a:r>
            <a:r>
              <a:rPr sz="2100" spc="-11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Hard-</a:t>
            </a:r>
            <a:r>
              <a:rPr sz="2100" dirty="0">
                <a:latin typeface="Arial"/>
                <a:cs typeface="Arial"/>
              </a:rPr>
              <a:t>Core</a:t>
            </a:r>
            <a:r>
              <a:rPr sz="2100" spc="-49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B</a:t>
            </a:r>
            <a:r>
              <a:rPr sz="2100" spc="-23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of</a:t>
            </a:r>
            <a:r>
              <a:rPr sz="2100" spc="-53" dirty="0">
                <a:latin typeface="Arial"/>
                <a:cs typeface="Arial"/>
              </a:rPr>
              <a:t> </a:t>
            </a:r>
            <a:r>
              <a:rPr sz="2100" spc="-19" dirty="0">
                <a:latin typeface="Arial"/>
                <a:cs typeface="Arial"/>
              </a:rPr>
              <a:t>f:</a:t>
            </a:r>
            <a:endParaRPr sz="2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2246" y="3037782"/>
            <a:ext cx="1519238" cy="1038072"/>
          </a:xfrm>
          <a:prstGeom prst="rect">
            <a:avLst/>
          </a:prstGeom>
        </p:spPr>
        <p:txBody>
          <a:bodyPr vert="horz" wrap="square" lIns="0" tIns="69056" rIns="0" bIns="0" rtlCol="0">
            <a:spAutoFit/>
          </a:bodyPr>
          <a:lstStyle/>
          <a:p>
            <a:pPr>
              <a:spcBef>
                <a:spcPts val="544"/>
              </a:spcBef>
            </a:pPr>
            <a:r>
              <a:rPr sz="2100" spc="-8" dirty="0">
                <a:latin typeface="Arial"/>
                <a:cs typeface="Arial"/>
              </a:rPr>
              <a:t>P’(</a:t>
            </a:r>
            <a:r>
              <a:rPr sz="1763" spc="-8" dirty="0">
                <a:latin typeface="Arial"/>
                <a:cs typeface="Arial"/>
              </a:rPr>
              <a:t>f(x)):</a:t>
            </a:r>
            <a:endParaRPr sz="1763">
              <a:latin typeface="Arial"/>
              <a:cs typeface="Arial"/>
            </a:endParaRPr>
          </a:p>
          <a:p>
            <a:pPr marL="628650" indent="-250031">
              <a:spcBef>
                <a:spcPts val="413"/>
              </a:spcBef>
              <a:buAutoNum type="arabicPeriod"/>
              <a:tabLst>
                <a:tab pos="628650" algn="l"/>
              </a:tabLst>
            </a:pPr>
            <a:r>
              <a:rPr sz="1763" spc="-8" dirty="0">
                <a:latin typeface="Arial"/>
                <a:cs typeface="Arial"/>
              </a:rPr>
              <a:t>compute</a:t>
            </a:r>
            <a:endParaRPr sz="1763">
              <a:latin typeface="Arial"/>
              <a:cs typeface="Arial"/>
            </a:endParaRPr>
          </a:p>
          <a:p>
            <a:pPr marL="628650" indent="-250031">
              <a:spcBef>
                <a:spcPts val="371"/>
              </a:spcBef>
              <a:buAutoNum type="arabicPeriod"/>
              <a:tabLst>
                <a:tab pos="628650" algn="l"/>
              </a:tabLst>
            </a:pPr>
            <a:r>
              <a:rPr sz="1763" spc="-8" dirty="0">
                <a:latin typeface="Arial"/>
                <a:cs typeface="Arial"/>
              </a:rPr>
              <a:t>compute</a:t>
            </a:r>
            <a:endParaRPr sz="1763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948" y="3423114"/>
            <a:ext cx="945833" cy="938398"/>
          </a:xfrm>
          <a:prstGeom prst="rect">
            <a:avLst/>
          </a:prstGeom>
        </p:spPr>
        <p:txBody>
          <a:bodyPr vert="horz" wrap="square" lIns="0" tIns="56198" rIns="0" bIns="0" rtlCol="0">
            <a:spAutoFit/>
          </a:bodyPr>
          <a:lstStyle/>
          <a:p>
            <a:pPr marR="3810" algn="ctr">
              <a:spcBef>
                <a:spcPts val="443"/>
              </a:spcBef>
            </a:pPr>
            <a:r>
              <a:rPr sz="1763" dirty="0">
                <a:latin typeface="Arial"/>
                <a:cs typeface="Arial"/>
              </a:rPr>
              <a:t>f</a:t>
            </a:r>
            <a:r>
              <a:rPr sz="1763" spc="11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(f</a:t>
            </a:r>
            <a:r>
              <a:rPr sz="1763" spc="15" dirty="0">
                <a:latin typeface="Arial"/>
                <a:cs typeface="Arial"/>
              </a:rPr>
              <a:t> </a:t>
            </a:r>
            <a:r>
              <a:rPr sz="2419" spc="-11" baseline="24547" dirty="0">
                <a:latin typeface="Arial"/>
                <a:cs typeface="Arial"/>
              </a:rPr>
              <a:t>j-1</a:t>
            </a:r>
            <a:r>
              <a:rPr sz="1763" spc="-8" dirty="0">
                <a:latin typeface="Arial"/>
                <a:cs typeface="Arial"/>
              </a:rPr>
              <a:t>(x))</a:t>
            </a:r>
            <a:endParaRPr sz="1763">
              <a:latin typeface="Arial"/>
              <a:cs typeface="Arial"/>
            </a:endParaRPr>
          </a:p>
          <a:p>
            <a:pPr marL="45244" marR="27623" algn="ctr">
              <a:lnSpc>
                <a:spcPct val="115100"/>
              </a:lnSpc>
              <a:spcBef>
                <a:spcPts val="53"/>
              </a:spcBef>
            </a:pPr>
            <a:r>
              <a:rPr sz="1763" dirty="0">
                <a:latin typeface="Arial"/>
                <a:cs typeface="Arial"/>
              </a:rPr>
              <a:t>B(f</a:t>
            </a:r>
            <a:r>
              <a:rPr sz="1763" spc="56" dirty="0">
                <a:latin typeface="Arial"/>
                <a:cs typeface="Arial"/>
              </a:rPr>
              <a:t> </a:t>
            </a:r>
            <a:r>
              <a:rPr sz="1744" baseline="25089" dirty="0">
                <a:latin typeface="Arial"/>
                <a:cs typeface="Arial"/>
              </a:rPr>
              <a:t>j-</a:t>
            </a:r>
            <a:r>
              <a:rPr sz="1744" spc="-11" baseline="25089" dirty="0">
                <a:latin typeface="Arial"/>
                <a:cs typeface="Arial"/>
              </a:rPr>
              <a:t>1</a:t>
            </a:r>
            <a:r>
              <a:rPr sz="1763" spc="-8" dirty="0">
                <a:latin typeface="Arial"/>
                <a:cs typeface="Arial"/>
              </a:rPr>
              <a:t>(x)) </a:t>
            </a:r>
            <a:r>
              <a:rPr sz="1763" spc="-19" dirty="0">
                <a:latin typeface="Arial"/>
                <a:cs typeface="Arial"/>
              </a:rPr>
              <a:t>y</a:t>
            </a:r>
            <a:r>
              <a:rPr sz="1744" spc="-28" baseline="-17921" dirty="0">
                <a:latin typeface="Arial"/>
                <a:cs typeface="Arial"/>
              </a:rPr>
              <a:t>1</a:t>
            </a:r>
            <a:endParaRPr sz="1744" baseline="-17921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45704" y="4407694"/>
            <a:ext cx="1834039" cy="283797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19050">
              <a:spcBef>
                <a:spcPts val="98"/>
              </a:spcBef>
              <a:tabLst>
                <a:tab pos="1578293" algn="l"/>
              </a:tabLst>
            </a:pPr>
            <a:r>
              <a:rPr sz="1763" dirty="0">
                <a:latin typeface="Arial"/>
                <a:cs typeface="Arial"/>
              </a:rPr>
              <a:t>3.</a:t>
            </a:r>
            <a:r>
              <a:rPr sz="1763" spc="11" dirty="0">
                <a:latin typeface="Arial"/>
                <a:cs typeface="Arial"/>
              </a:rPr>
              <a:t> </a:t>
            </a:r>
            <a:r>
              <a:rPr sz="1763" dirty="0">
                <a:latin typeface="Arial"/>
                <a:cs typeface="Arial"/>
              </a:rPr>
              <a:t>Output</a:t>
            </a:r>
            <a:r>
              <a:rPr sz="1763" spc="68" dirty="0">
                <a:latin typeface="Arial"/>
                <a:cs typeface="Arial"/>
              </a:rPr>
              <a:t> </a:t>
            </a:r>
            <a:r>
              <a:rPr sz="1763" b="1" spc="-15" dirty="0">
                <a:solidFill>
                  <a:srgbClr val="4471C4"/>
                </a:solidFill>
                <a:latin typeface="Arial"/>
                <a:cs typeface="Arial"/>
              </a:rPr>
              <a:t>P</a:t>
            </a:r>
            <a:r>
              <a:rPr sz="1763" spc="-15" dirty="0">
                <a:latin typeface="Arial"/>
                <a:cs typeface="Arial"/>
              </a:rPr>
              <a:t>(y</a:t>
            </a:r>
            <a:r>
              <a:rPr sz="1744" spc="-23" baseline="-17921" dirty="0">
                <a:latin typeface="Arial"/>
                <a:cs typeface="Arial"/>
              </a:rPr>
              <a:t>1</a:t>
            </a:r>
            <a:r>
              <a:rPr sz="1744" baseline="-17921" dirty="0">
                <a:latin typeface="Arial"/>
                <a:cs typeface="Arial"/>
              </a:rPr>
              <a:t>	</a:t>
            </a:r>
            <a:r>
              <a:rPr sz="1763" spc="-38" dirty="0">
                <a:latin typeface="Arial"/>
                <a:cs typeface="Arial"/>
              </a:rPr>
              <a:t>…</a:t>
            </a:r>
            <a:endParaRPr sz="1763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88721" y="3423114"/>
            <a:ext cx="1197769" cy="1334148"/>
          </a:xfrm>
          <a:prstGeom prst="rect">
            <a:avLst/>
          </a:prstGeom>
        </p:spPr>
        <p:txBody>
          <a:bodyPr vert="horz" wrap="square" lIns="0" tIns="56198" rIns="0" bIns="0" rtlCol="0">
            <a:spAutoFit/>
          </a:bodyPr>
          <a:lstStyle/>
          <a:p>
            <a:pPr marL="243364">
              <a:spcBef>
                <a:spcPts val="443"/>
              </a:spcBef>
            </a:pPr>
            <a:r>
              <a:rPr sz="1763" dirty="0">
                <a:latin typeface="Arial"/>
                <a:cs typeface="Arial"/>
              </a:rPr>
              <a:t>f(f(x))</a:t>
            </a:r>
            <a:r>
              <a:rPr sz="1763" spc="71" dirty="0">
                <a:latin typeface="Arial"/>
                <a:cs typeface="Arial"/>
              </a:rPr>
              <a:t> </a:t>
            </a:r>
            <a:r>
              <a:rPr sz="1763" spc="-38" dirty="0">
                <a:latin typeface="Arial"/>
                <a:cs typeface="Arial"/>
              </a:rPr>
              <a:t>…</a:t>
            </a:r>
            <a:endParaRPr sz="1763">
              <a:latin typeface="Arial"/>
              <a:cs typeface="Arial"/>
            </a:endParaRPr>
          </a:p>
          <a:p>
            <a:pPr marL="243364">
              <a:spcBef>
                <a:spcPts val="371"/>
              </a:spcBef>
            </a:pPr>
            <a:r>
              <a:rPr sz="1763" dirty="0">
                <a:latin typeface="Arial"/>
                <a:cs typeface="Arial"/>
              </a:rPr>
              <a:t>B(f(x))</a:t>
            </a:r>
            <a:r>
              <a:rPr sz="1763" spc="79" dirty="0">
                <a:latin typeface="Arial"/>
                <a:cs typeface="Arial"/>
              </a:rPr>
              <a:t> </a:t>
            </a:r>
            <a:r>
              <a:rPr sz="1763" spc="-38" dirty="0">
                <a:latin typeface="Arial"/>
                <a:cs typeface="Arial"/>
              </a:rPr>
              <a:t>…</a:t>
            </a:r>
            <a:endParaRPr sz="1763">
              <a:latin typeface="Arial"/>
              <a:cs typeface="Arial"/>
            </a:endParaRPr>
          </a:p>
          <a:p>
            <a:pPr marL="657225">
              <a:spcBef>
                <a:spcPts val="698"/>
              </a:spcBef>
            </a:pPr>
            <a:r>
              <a:rPr sz="2644" baseline="11820" dirty="0">
                <a:latin typeface="Arial"/>
                <a:cs typeface="Arial"/>
              </a:rPr>
              <a:t>y</a:t>
            </a:r>
            <a:r>
              <a:rPr sz="1163" dirty="0">
                <a:latin typeface="Arial"/>
                <a:cs typeface="Arial"/>
              </a:rPr>
              <a:t>j-</a:t>
            </a:r>
            <a:r>
              <a:rPr sz="1163" spc="-38" dirty="0">
                <a:latin typeface="Arial"/>
                <a:cs typeface="Arial"/>
              </a:rPr>
              <a:t>1</a:t>
            </a:r>
            <a:endParaRPr sz="1163">
              <a:latin typeface="Arial"/>
              <a:cs typeface="Arial"/>
            </a:endParaRPr>
          </a:p>
          <a:p>
            <a:pPr marL="19050">
              <a:spcBef>
                <a:spcPts val="375"/>
              </a:spcBef>
            </a:pPr>
            <a:r>
              <a:rPr sz="2644" baseline="11820" dirty="0">
                <a:latin typeface="Arial"/>
                <a:cs typeface="Arial"/>
              </a:rPr>
              <a:t>y</a:t>
            </a:r>
            <a:r>
              <a:rPr sz="1163" dirty="0">
                <a:latin typeface="Arial"/>
                <a:cs typeface="Arial"/>
              </a:rPr>
              <a:t>j-1</a:t>
            </a:r>
            <a:r>
              <a:rPr sz="1163" spc="56" dirty="0">
                <a:latin typeface="Arial"/>
                <a:cs typeface="Arial"/>
              </a:rPr>
              <a:t> </a:t>
            </a:r>
            <a:r>
              <a:rPr sz="2644" spc="-56" baseline="11820" dirty="0">
                <a:latin typeface="Arial"/>
                <a:cs typeface="Arial"/>
              </a:rPr>
              <a:t>)</a:t>
            </a:r>
            <a:endParaRPr sz="2644" baseline="1182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94064" y="4115181"/>
            <a:ext cx="271293" cy="134779"/>
          </a:xfrm>
          <a:prstGeom prst="rect">
            <a:avLst/>
          </a:prstGeom>
        </p:spPr>
        <p:txBody>
          <a:bodyPr vert="vert" wrap="square" lIns="0" tIns="34766" rIns="0" bIns="0" rtlCol="0">
            <a:spAutoFit/>
          </a:bodyPr>
          <a:lstStyle/>
          <a:p>
            <a:pPr marL="9525">
              <a:spcBef>
                <a:spcPts val="274"/>
              </a:spcBef>
            </a:pPr>
            <a:r>
              <a:rPr sz="1763" spc="-38" dirty="0">
                <a:solidFill>
                  <a:srgbClr val="00279F"/>
                </a:solidFill>
                <a:latin typeface="Comic Sans MS"/>
                <a:cs typeface="Comic Sans MS"/>
              </a:rPr>
              <a:t>=</a:t>
            </a:r>
            <a:endParaRPr sz="1763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94940" y="4040184"/>
            <a:ext cx="271293" cy="134779"/>
          </a:xfrm>
          <a:prstGeom prst="rect">
            <a:avLst/>
          </a:prstGeom>
        </p:spPr>
        <p:txBody>
          <a:bodyPr vert="vert270" wrap="square" lIns="0" tIns="34766" rIns="0" bIns="0" rtlCol="0">
            <a:spAutoFit/>
          </a:bodyPr>
          <a:lstStyle/>
          <a:p>
            <a:pPr marL="9525">
              <a:spcBef>
                <a:spcPts val="274"/>
              </a:spcBef>
            </a:pPr>
            <a:r>
              <a:rPr sz="1763" spc="-38" dirty="0">
                <a:solidFill>
                  <a:srgbClr val="00279F"/>
                </a:solidFill>
                <a:latin typeface="Comic Sans MS"/>
                <a:cs typeface="Comic Sans MS"/>
              </a:rPr>
              <a:t>=</a:t>
            </a:r>
            <a:endParaRPr sz="1763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85495" y="2351294"/>
            <a:ext cx="169069" cy="225607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sz="1388" spc="-94" dirty="0">
                <a:solidFill>
                  <a:srgbClr val="FF0000"/>
                </a:solidFill>
                <a:latin typeface="STIX Two Math"/>
                <a:cs typeface="STIX Two Math"/>
              </a:rPr>
              <a:t>←</a:t>
            </a:r>
            <a:endParaRPr sz="1388">
              <a:latin typeface="STIX Two Math"/>
              <a:cs typeface="STIX Two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43535" y="2138171"/>
            <a:ext cx="5224938" cy="3337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38100">
              <a:spcBef>
                <a:spcPts val="83"/>
              </a:spcBef>
              <a:tabLst>
                <a:tab pos="640556" algn="l"/>
              </a:tabLst>
            </a:pP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Pr</a:t>
            </a:r>
            <a:r>
              <a:rPr sz="2100" b="1" spc="-11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081" b="1" spc="-56" baseline="-19519" dirty="0">
                <a:solidFill>
                  <a:srgbClr val="FF0000"/>
                </a:solidFill>
                <a:latin typeface="Arial Narrow"/>
                <a:cs typeface="Arial Narrow"/>
              </a:rPr>
              <a:t>y</a:t>
            </a:r>
            <a:r>
              <a:rPr sz="2081" b="1" baseline="-19519" dirty="0">
                <a:solidFill>
                  <a:srgbClr val="FF0000"/>
                </a:solidFill>
                <a:latin typeface="Arial Narrow"/>
                <a:cs typeface="Arial Narrow"/>
              </a:rPr>
              <a:t>	</a:t>
            </a:r>
            <a:r>
              <a:rPr sz="2081" b="1" spc="-11" baseline="-19519" dirty="0">
                <a:solidFill>
                  <a:srgbClr val="FF0000"/>
                </a:solidFill>
                <a:latin typeface="Arial Narrow"/>
                <a:cs typeface="Arial Narrow"/>
              </a:rPr>
              <a:t>G(Un</a:t>
            </a:r>
            <a:r>
              <a:rPr sz="2100" b="1" spc="-8" dirty="0">
                <a:solidFill>
                  <a:srgbClr val="FF0000"/>
                </a:solidFill>
                <a:latin typeface="Arial Narrow"/>
                <a:cs typeface="Arial Narrow"/>
              </a:rPr>
              <a:t>)[</a:t>
            </a:r>
            <a:r>
              <a:rPr sz="2100" b="1" spc="-8" dirty="0">
                <a:solidFill>
                  <a:srgbClr val="3366FF"/>
                </a:solidFill>
                <a:latin typeface="Arial Narrow"/>
                <a:cs typeface="Arial Narrow"/>
              </a:rPr>
              <a:t>P</a:t>
            </a:r>
            <a:r>
              <a:rPr sz="2100" b="1" spc="-8" dirty="0">
                <a:solidFill>
                  <a:srgbClr val="FF0000"/>
                </a:solidFill>
                <a:latin typeface="Arial Narrow"/>
                <a:cs typeface="Arial Narrow"/>
              </a:rPr>
              <a:t>(y</a:t>
            </a:r>
            <a:r>
              <a:rPr sz="2081" b="1" spc="-11" baseline="-19519" dirty="0">
                <a:solidFill>
                  <a:srgbClr val="FF0000"/>
                </a:solidFill>
                <a:latin typeface="Arial Narrow"/>
                <a:cs typeface="Arial Narrow"/>
              </a:rPr>
              <a:t>1</a:t>
            </a:r>
            <a:r>
              <a:rPr sz="2100" b="1" spc="-8" dirty="0">
                <a:solidFill>
                  <a:srgbClr val="FF0000"/>
                </a:solidFill>
                <a:latin typeface="Arial Narrow"/>
                <a:cs typeface="Arial Narrow"/>
              </a:rPr>
              <a:t>y</a:t>
            </a:r>
            <a:r>
              <a:rPr sz="2081" b="1" spc="-11" baseline="-19519" dirty="0">
                <a:solidFill>
                  <a:srgbClr val="FF0000"/>
                </a:solidFill>
                <a:latin typeface="Arial Narrow"/>
                <a:cs typeface="Arial Narrow"/>
              </a:rPr>
              <a:t>2</a:t>
            </a:r>
            <a:r>
              <a:rPr sz="2100" b="1" spc="-8" dirty="0">
                <a:solidFill>
                  <a:srgbClr val="FF0000"/>
                </a:solidFill>
                <a:latin typeface="Arial Narrow"/>
                <a:cs typeface="Arial Narrow"/>
              </a:rPr>
              <a:t>…y</a:t>
            </a:r>
            <a:r>
              <a:rPr sz="2081" b="1" spc="-11" baseline="-19519" dirty="0">
                <a:solidFill>
                  <a:srgbClr val="FF0000"/>
                </a:solidFill>
                <a:latin typeface="Arial Narrow"/>
                <a:cs typeface="Arial Narrow"/>
              </a:rPr>
              <a:t>j-</a:t>
            </a:r>
            <a:r>
              <a:rPr sz="2081" b="1" baseline="-19519" dirty="0">
                <a:solidFill>
                  <a:srgbClr val="FF0000"/>
                </a:solidFill>
                <a:latin typeface="Arial Narrow"/>
                <a:cs typeface="Arial Narrow"/>
              </a:rPr>
              <a:t>1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)</a:t>
            </a:r>
            <a:r>
              <a:rPr sz="2100" b="1" spc="-3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=</a:t>
            </a:r>
            <a:r>
              <a:rPr sz="2100" b="1" spc="19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y</a:t>
            </a:r>
            <a:r>
              <a:rPr sz="2081" b="1" baseline="-19519" dirty="0">
                <a:solidFill>
                  <a:srgbClr val="FF0000"/>
                </a:solidFill>
                <a:latin typeface="Arial Narrow"/>
                <a:cs typeface="Arial Narrow"/>
              </a:rPr>
              <a:t>i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]</a:t>
            </a:r>
            <a:r>
              <a:rPr sz="2100" b="1" spc="-26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&gt;</a:t>
            </a:r>
            <a:r>
              <a:rPr sz="2100" b="1" spc="19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½</a:t>
            </a:r>
            <a:r>
              <a:rPr sz="2100" b="1" spc="-3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+</a:t>
            </a:r>
            <a:r>
              <a:rPr sz="2100" b="1" spc="19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1/P(n)</a:t>
            </a:r>
            <a:r>
              <a:rPr sz="2100" b="1" spc="23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for</a:t>
            </a:r>
            <a:r>
              <a:rPr sz="2100" b="1" spc="-23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FF0000"/>
                </a:solidFill>
                <a:latin typeface="Arial Narrow"/>
                <a:cs typeface="Arial Narrow"/>
              </a:rPr>
              <a:t>poly</a:t>
            </a:r>
            <a:r>
              <a:rPr sz="2100" b="1" spc="-38" dirty="0">
                <a:solidFill>
                  <a:srgbClr val="FF0000"/>
                </a:solidFill>
                <a:latin typeface="Arial Narrow"/>
                <a:cs typeface="Arial Narrow"/>
              </a:rPr>
              <a:t> P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8715" y="3028283"/>
            <a:ext cx="6625114" cy="1770221"/>
          </a:xfrm>
          <a:custGeom>
            <a:avLst/>
            <a:gdLst/>
            <a:ahLst/>
            <a:cxnLst/>
            <a:rect l="l" t="t" r="r" b="b"/>
            <a:pathLst>
              <a:path w="8833485" h="2360295">
                <a:moveTo>
                  <a:pt x="0" y="2359787"/>
                </a:moveTo>
                <a:lnTo>
                  <a:pt x="8833104" y="2359787"/>
                </a:lnTo>
                <a:lnTo>
                  <a:pt x="8833104" y="0"/>
                </a:lnTo>
                <a:lnTo>
                  <a:pt x="0" y="0"/>
                </a:lnTo>
                <a:lnTo>
                  <a:pt x="0" y="2359787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 txBox="1"/>
          <p:nvPr/>
        </p:nvSpPr>
        <p:spPr>
          <a:xfrm>
            <a:off x="1385316" y="5082835"/>
            <a:ext cx="5856923" cy="659796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195" rIns="0" bIns="0" rtlCol="0">
            <a:spAutoFit/>
          </a:bodyPr>
          <a:lstStyle/>
          <a:p>
            <a:pPr marL="68104" marR="178118">
              <a:spcBef>
                <a:spcPts val="285"/>
              </a:spcBef>
              <a:tabLst>
                <a:tab pos="697230" algn="l"/>
                <a:tab pos="1555433" algn="l"/>
                <a:tab pos="3675221" algn="l"/>
              </a:tabLst>
            </a:pPr>
            <a:r>
              <a:rPr sz="1350" spc="-8" dirty="0">
                <a:solidFill>
                  <a:srgbClr val="FF0000"/>
                </a:solidFill>
                <a:latin typeface="Arial"/>
                <a:cs typeface="Arial"/>
              </a:rPr>
              <a:t>Claim:</a:t>
            </a:r>
            <a:r>
              <a:rPr sz="135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350" dirty="0">
                <a:latin typeface="Arial"/>
                <a:cs typeface="Arial"/>
              </a:rPr>
              <a:t>Pr[P’(f(x)=B(x)]=Prob[</a:t>
            </a:r>
            <a:r>
              <a:rPr sz="1350" spc="-11" dirty="0">
                <a:latin typeface="Arial"/>
                <a:cs typeface="Arial"/>
              </a:rPr>
              <a:t> </a:t>
            </a:r>
            <a:r>
              <a:rPr sz="1350" dirty="0">
                <a:solidFill>
                  <a:srgbClr val="004FF0"/>
                </a:solidFill>
                <a:latin typeface="Arial"/>
                <a:cs typeface="Arial"/>
              </a:rPr>
              <a:t>P</a:t>
            </a:r>
            <a:r>
              <a:rPr sz="1350" dirty="0">
                <a:latin typeface="Arial"/>
                <a:cs typeface="Arial"/>
              </a:rPr>
              <a:t>(b</a:t>
            </a:r>
            <a:r>
              <a:rPr sz="1350" baseline="-16203" dirty="0">
                <a:latin typeface="Arial"/>
                <a:cs typeface="Arial"/>
              </a:rPr>
              <a:t>1</a:t>
            </a:r>
            <a:r>
              <a:rPr sz="1350" spc="360" baseline="-16203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…</a:t>
            </a:r>
            <a:r>
              <a:rPr sz="1350" spc="-4" dirty="0">
                <a:latin typeface="Arial"/>
                <a:cs typeface="Arial"/>
              </a:rPr>
              <a:t> </a:t>
            </a:r>
            <a:r>
              <a:rPr sz="1350" spc="-8" dirty="0">
                <a:latin typeface="Arial"/>
                <a:cs typeface="Arial"/>
              </a:rPr>
              <a:t>b</a:t>
            </a:r>
            <a:r>
              <a:rPr sz="1350" spc="-11" baseline="-16203" dirty="0">
                <a:latin typeface="Arial"/>
                <a:cs typeface="Arial"/>
              </a:rPr>
              <a:t>j-</a:t>
            </a:r>
            <a:r>
              <a:rPr sz="1350" baseline="-16203" dirty="0">
                <a:latin typeface="Arial"/>
                <a:cs typeface="Arial"/>
              </a:rPr>
              <a:t>1</a:t>
            </a:r>
            <a:r>
              <a:rPr sz="1350" spc="-23" baseline="-16203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)=b</a:t>
            </a:r>
            <a:r>
              <a:rPr sz="1350" baseline="-16203" dirty="0">
                <a:latin typeface="Arial"/>
                <a:cs typeface="Arial"/>
              </a:rPr>
              <a:t>j</a:t>
            </a:r>
            <a:r>
              <a:rPr sz="1350" spc="174" baseline="-16203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]&gt;½</a:t>
            </a:r>
            <a:r>
              <a:rPr sz="1350" spc="-49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+</a:t>
            </a:r>
            <a:r>
              <a:rPr sz="1350" spc="15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1/P(n)</a:t>
            </a:r>
            <a:r>
              <a:rPr sz="1350" spc="-15" dirty="0">
                <a:latin typeface="Arial"/>
                <a:cs typeface="Arial"/>
              </a:rPr>
              <a:t> </a:t>
            </a:r>
            <a:r>
              <a:rPr sz="1350" spc="-8" dirty="0">
                <a:latin typeface="Arial"/>
                <a:cs typeface="Arial"/>
              </a:rPr>
              <a:t>contradiction </a:t>
            </a:r>
            <a:r>
              <a:rPr sz="1350" dirty="0">
                <a:solidFill>
                  <a:srgbClr val="FF0000"/>
                </a:solidFill>
                <a:latin typeface="Arial"/>
                <a:cs typeface="Arial"/>
              </a:rPr>
              <a:t>Essential</a:t>
            </a:r>
            <a:r>
              <a:rPr sz="135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1350" spc="-1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spc="-8" dirty="0">
                <a:solidFill>
                  <a:srgbClr val="FF0000"/>
                </a:solidFill>
                <a:latin typeface="Arial"/>
                <a:cs typeface="Arial"/>
              </a:rPr>
              <a:t>Proof</a:t>
            </a:r>
            <a:r>
              <a:rPr sz="1350" spc="-8" dirty="0">
                <a:latin typeface="Arial"/>
                <a:cs typeface="Arial"/>
              </a:rPr>
              <a:t>:</a:t>
            </a:r>
            <a:r>
              <a:rPr sz="1350" dirty="0">
                <a:latin typeface="Arial"/>
                <a:cs typeface="Arial"/>
              </a:rPr>
              <a:t>	f</a:t>
            </a:r>
            <a:r>
              <a:rPr sz="1350" spc="-19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is</a:t>
            </a:r>
            <a:r>
              <a:rPr sz="1350" spc="4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a</a:t>
            </a:r>
            <a:r>
              <a:rPr sz="1350" spc="-11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permutation</a:t>
            </a:r>
            <a:r>
              <a:rPr sz="1350" spc="-23" dirty="0">
                <a:latin typeface="Arial"/>
                <a:cs typeface="Arial"/>
              </a:rPr>
              <a:t> </a:t>
            </a:r>
            <a:r>
              <a:rPr sz="1350" dirty="0">
                <a:latin typeface="STIX Two Math"/>
                <a:cs typeface="STIX Two Math"/>
              </a:rPr>
              <a:t>⇒</a:t>
            </a:r>
            <a:r>
              <a:rPr sz="1350" dirty="0">
                <a:latin typeface="Arial"/>
                <a:cs typeface="Arial"/>
              </a:rPr>
              <a:t>y</a:t>
            </a:r>
            <a:r>
              <a:rPr sz="1350" baseline="-16203" dirty="0">
                <a:latin typeface="Arial"/>
                <a:cs typeface="Arial"/>
              </a:rPr>
              <a:t>1</a:t>
            </a:r>
            <a:r>
              <a:rPr sz="1350" spc="157" baseline="-16203" dirty="0">
                <a:latin typeface="Arial"/>
                <a:cs typeface="Arial"/>
              </a:rPr>
              <a:t>  </a:t>
            </a:r>
            <a:r>
              <a:rPr sz="1350" spc="-38" dirty="0">
                <a:latin typeface="Arial"/>
                <a:cs typeface="Arial"/>
              </a:rPr>
              <a:t>…</a:t>
            </a:r>
            <a:r>
              <a:rPr sz="1350" dirty="0">
                <a:latin typeface="Arial"/>
                <a:cs typeface="Arial"/>
              </a:rPr>
              <a:t>	</a:t>
            </a:r>
            <a:r>
              <a:rPr sz="1350" spc="-8" dirty="0">
                <a:latin typeface="Arial"/>
                <a:cs typeface="Arial"/>
              </a:rPr>
              <a:t>y</a:t>
            </a:r>
            <a:r>
              <a:rPr sz="1350" spc="-11" baseline="-16203" dirty="0">
                <a:latin typeface="Arial"/>
                <a:cs typeface="Arial"/>
              </a:rPr>
              <a:t>j-</a:t>
            </a:r>
            <a:r>
              <a:rPr sz="1350" baseline="-16203" dirty="0">
                <a:latin typeface="Arial"/>
                <a:cs typeface="Arial"/>
              </a:rPr>
              <a:t>1</a:t>
            </a:r>
            <a:r>
              <a:rPr sz="1350" spc="-17" baseline="-16203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is</a:t>
            </a:r>
            <a:r>
              <a:rPr sz="1350" spc="-26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the</a:t>
            </a:r>
            <a:r>
              <a:rPr sz="1350" spc="8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same</a:t>
            </a:r>
            <a:r>
              <a:rPr sz="1350" spc="4" dirty="0">
                <a:latin typeface="Arial"/>
                <a:cs typeface="Arial"/>
              </a:rPr>
              <a:t> </a:t>
            </a:r>
            <a:r>
              <a:rPr sz="1350" spc="-8" dirty="0">
                <a:latin typeface="Arial"/>
                <a:cs typeface="Arial"/>
              </a:rPr>
              <a:t>distribution</a:t>
            </a:r>
            <a:endParaRPr sz="1350">
              <a:latin typeface="Arial"/>
              <a:cs typeface="Arial"/>
            </a:endParaRPr>
          </a:p>
          <a:p>
            <a:pPr marL="1584008">
              <a:spcBef>
                <a:spcPts val="8"/>
              </a:spcBef>
            </a:pPr>
            <a:r>
              <a:rPr sz="1350" dirty="0">
                <a:latin typeface="Arial"/>
                <a:cs typeface="Arial"/>
              </a:rPr>
              <a:t>as</a:t>
            </a:r>
            <a:r>
              <a:rPr sz="1350" spc="-8" dirty="0">
                <a:latin typeface="Arial"/>
                <a:cs typeface="Arial"/>
              </a:rPr>
              <a:t> </a:t>
            </a:r>
            <a:r>
              <a:rPr sz="1350" dirty="0">
                <a:solidFill>
                  <a:srgbClr val="004FF0"/>
                </a:solidFill>
                <a:latin typeface="Arial"/>
                <a:cs typeface="Arial"/>
              </a:rPr>
              <a:t>P</a:t>
            </a:r>
            <a:r>
              <a:rPr sz="1350" spc="-26" dirty="0">
                <a:solidFill>
                  <a:srgbClr val="004FF0"/>
                </a:solidFill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is</a:t>
            </a:r>
            <a:r>
              <a:rPr sz="1350" spc="-30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expecting</a:t>
            </a:r>
            <a:r>
              <a:rPr sz="1350" spc="4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and</a:t>
            </a:r>
            <a:r>
              <a:rPr sz="1350" spc="-49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will</a:t>
            </a:r>
            <a:r>
              <a:rPr sz="1350" spc="-30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perform</a:t>
            </a:r>
            <a:r>
              <a:rPr sz="1350" spc="8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well</a:t>
            </a:r>
            <a:r>
              <a:rPr sz="1350" spc="-26" dirty="0">
                <a:latin typeface="Arial"/>
                <a:cs typeface="Arial"/>
              </a:rPr>
              <a:t> </a:t>
            </a:r>
            <a:r>
              <a:rPr sz="1350" spc="-19" dirty="0">
                <a:latin typeface="Arial"/>
                <a:cs typeface="Arial"/>
              </a:rPr>
              <a:t>on.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39552" y="404664"/>
            <a:ext cx="7191375" cy="690093"/>
          </a:xfrm>
          <a:prstGeom prst="rect">
            <a:avLst/>
          </a:prstGeom>
        </p:spPr>
        <p:txBody>
          <a:bodyPr vert="horz" wrap="square" lIns="0" tIns="12859" rIns="0" bIns="0" rtlCol="0" anchor="ctr">
            <a:spAutoFit/>
          </a:bodyPr>
          <a:lstStyle/>
          <a:p>
            <a:pPr marL="9525">
              <a:spcBef>
                <a:spcPts val="101"/>
              </a:spcBef>
            </a:pPr>
            <a:r>
              <a:rPr spc="-172" dirty="0">
                <a:solidFill>
                  <a:schemeClr val="accent2"/>
                </a:solidFill>
              </a:rPr>
              <a:t>How </a:t>
            </a:r>
            <a:r>
              <a:rPr dirty="0">
                <a:solidFill>
                  <a:schemeClr val="accent2"/>
                </a:solidFill>
              </a:rPr>
              <a:t>to</a:t>
            </a:r>
            <a:r>
              <a:rPr spc="-124" dirty="0">
                <a:solidFill>
                  <a:schemeClr val="accent2"/>
                </a:solidFill>
              </a:rPr>
              <a:t> </a:t>
            </a:r>
            <a:r>
              <a:rPr spc="-135" dirty="0">
                <a:solidFill>
                  <a:schemeClr val="accent2"/>
                </a:solidFill>
              </a:rPr>
              <a:t>get</a:t>
            </a:r>
            <a:r>
              <a:rPr spc="-139" dirty="0">
                <a:solidFill>
                  <a:schemeClr val="accent2"/>
                </a:solidFill>
              </a:rPr>
              <a:t> </a:t>
            </a:r>
            <a:r>
              <a:rPr spc="-124" dirty="0">
                <a:solidFill>
                  <a:schemeClr val="accent2"/>
                </a:solidFill>
              </a:rPr>
              <a:t>around</a:t>
            </a:r>
            <a:r>
              <a:rPr spc="-165" dirty="0">
                <a:solidFill>
                  <a:schemeClr val="accent2"/>
                </a:solidFill>
              </a:rPr>
              <a:t> </a:t>
            </a:r>
            <a:r>
              <a:rPr spc="-116" dirty="0">
                <a:solidFill>
                  <a:schemeClr val="accent2"/>
                </a:solidFill>
              </a:rPr>
              <a:t>Impossibilities</a:t>
            </a:r>
            <a:endParaRPr spc="-56"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095" y="2205322"/>
            <a:ext cx="7700329" cy="2447145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218599" indent="-211931">
              <a:spcBef>
                <a:spcPts val="83"/>
              </a:spcBef>
              <a:buSzPct val="96428"/>
              <a:buFont typeface="Wingdings"/>
              <a:buChar char=""/>
              <a:tabLst>
                <a:tab pos="218599" algn="l"/>
              </a:tabLst>
            </a:pPr>
            <a:r>
              <a:rPr sz="2800" spc="-150" dirty="0">
                <a:solidFill>
                  <a:srgbClr val="4471C4"/>
                </a:solidFill>
                <a:cs typeface="Arial"/>
              </a:rPr>
              <a:t>Weaken</a:t>
            </a:r>
            <a:r>
              <a:rPr sz="2800" spc="-105" dirty="0">
                <a:solidFill>
                  <a:srgbClr val="4471C4"/>
                </a:solidFill>
                <a:cs typeface="Arial"/>
              </a:rPr>
              <a:t> </a:t>
            </a:r>
            <a:r>
              <a:rPr sz="2800" spc="-26" dirty="0">
                <a:solidFill>
                  <a:srgbClr val="4471C4"/>
                </a:solidFill>
                <a:cs typeface="Arial"/>
              </a:rPr>
              <a:t>the</a:t>
            </a:r>
            <a:r>
              <a:rPr sz="2800" spc="-79" dirty="0">
                <a:solidFill>
                  <a:srgbClr val="4471C4"/>
                </a:solidFill>
                <a:cs typeface="Arial"/>
              </a:rPr>
              <a:t> </a:t>
            </a:r>
            <a:r>
              <a:rPr sz="2800" spc="-116" dirty="0">
                <a:solidFill>
                  <a:srgbClr val="4471C4"/>
                </a:solidFill>
                <a:cs typeface="Arial"/>
              </a:rPr>
              <a:t>adversary</a:t>
            </a:r>
            <a:r>
              <a:rPr sz="2800" spc="-139" dirty="0">
                <a:solidFill>
                  <a:srgbClr val="4471C4"/>
                </a:solidFill>
                <a:cs typeface="Arial"/>
              </a:rPr>
              <a:t> </a:t>
            </a:r>
            <a:r>
              <a:rPr sz="2800" spc="-8" dirty="0">
                <a:solidFill>
                  <a:srgbClr val="4471C4"/>
                </a:solidFill>
                <a:cs typeface="Arial"/>
              </a:rPr>
              <a:t>model</a:t>
            </a:r>
            <a:endParaRPr sz="2800" dirty="0">
              <a:cs typeface="Arial"/>
            </a:endParaRPr>
          </a:p>
          <a:p>
            <a:pPr>
              <a:spcBef>
                <a:spcPts val="1125"/>
              </a:spcBef>
            </a:pPr>
            <a:endParaRPr sz="2800" dirty="0">
              <a:cs typeface="Arial"/>
            </a:endParaRPr>
          </a:p>
          <a:p>
            <a:pPr marL="180022" indent="-170497">
              <a:buChar char="•"/>
              <a:tabLst>
                <a:tab pos="180022" algn="l"/>
              </a:tabLst>
            </a:pPr>
            <a:r>
              <a:rPr sz="2800" spc="-150" dirty="0">
                <a:cs typeface="Arial"/>
              </a:rPr>
              <a:t>Weaken</a:t>
            </a:r>
            <a:r>
              <a:rPr sz="2800" spc="-127" dirty="0">
                <a:cs typeface="Arial"/>
              </a:rPr>
              <a:t> </a:t>
            </a:r>
            <a:r>
              <a:rPr sz="2800" spc="-68" dirty="0">
                <a:cs typeface="Arial"/>
              </a:rPr>
              <a:t>your</a:t>
            </a:r>
            <a:r>
              <a:rPr sz="2800" spc="-131" dirty="0">
                <a:cs typeface="Arial"/>
              </a:rPr>
              <a:t> </a:t>
            </a:r>
            <a:r>
              <a:rPr sz="2800" spc="-23" dirty="0">
                <a:cs typeface="Arial"/>
              </a:rPr>
              <a:t>definition</a:t>
            </a:r>
            <a:r>
              <a:rPr sz="2800" spc="-113" dirty="0">
                <a:cs typeface="Arial"/>
              </a:rPr>
              <a:t> </a:t>
            </a:r>
            <a:r>
              <a:rPr sz="2800" dirty="0">
                <a:cs typeface="Arial"/>
              </a:rPr>
              <a:t>of</a:t>
            </a:r>
            <a:r>
              <a:rPr sz="2800" spc="-109" dirty="0">
                <a:cs typeface="Arial"/>
              </a:rPr>
              <a:t> </a:t>
            </a:r>
            <a:r>
              <a:rPr sz="2800" spc="-38" dirty="0">
                <a:cs typeface="Arial"/>
              </a:rPr>
              <a:t>security</a:t>
            </a:r>
            <a:endParaRPr sz="2800" dirty="0">
              <a:cs typeface="Arial"/>
            </a:endParaRPr>
          </a:p>
          <a:p>
            <a:pPr>
              <a:spcBef>
                <a:spcPts val="1065"/>
              </a:spcBef>
              <a:buFont typeface="Arial"/>
              <a:buChar char="•"/>
            </a:pPr>
            <a:endParaRPr sz="2800" dirty="0">
              <a:cs typeface="Arial"/>
            </a:endParaRPr>
          </a:p>
          <a:p>
            <a:pPr marL="180022" indent="-170497">
              <a:spcBef>
                <a:spcPts val="4"/>
              </a:spcBef>
              <a:buChar char="•"/>
              <a:tabLst>
                <a:tab pos="180022" algn="l"/>
              </a:tabLst>
            </a:pPr>
            <a:r>
              <a:rPr sz="2800" spc="-127" dirty="0">
                <a:cs typeface="Arial"/>
              </a:rPr>
              <a:t>Find</a:t>
            </a:r>
            <a:r>
              <a:rPr sz="2800" spc="-56" dirty="0">
                <a:cs typeface="Arial"/>
              </a:rPr>
              <a:t> </a:t>
            </a:r>
            <a:r>
              <a:rPr sz="2800" spc="-94" dirty="0">
                <a:cs typeface="Arial"/>
              </a:rPr>
              <a:t>new</a:t>
            </a:r>
            <a:r>
              <a:rPr sz="2800" spc="-71" dirty="0">
                <a:cs typeface="Arial"/>
              </a:rPr>
              <a:t> </a:t>
            </a:r>
            <a:r>
              <a:rPr sz="2800" spc="-169" dirty="0">
                <a:cs typeface="Arial"/>
              </a:rPr>
              <a:t>class</a:t>
            </a:r>
            <a:r>
              <a:rPr sz="2800" spc="-94" dirty="0">
                <a:cs typeface="Arial"/>
              </a:rPr>
              <a:t> </a:t>
            </a:r>
            <a:r>
              <a:rPr sz="2800" dirty="0">
                <a:cs typeface="Arial"/>
              </a:rPr>
              <a:t>of</a:t>
            </a:r>
            <a:r>
              <a:rPr sz="2800" spc="-127" dirty="0">
                <a:cs typeface="Arial"/>
              </a:rPr>
              <a:t> </a:t>
            </a:r>
            <a:r>
              <a:rPr sz="2800" spc="-30" dirty="0">
                <a:cs typeface="Arial"/>
              </a:rPr>
              <a:t>assumptions</a:t>
            </a:r>
            <a:endParaRPr sz="2800" dirty="0"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95536" y="-3139"/>
            <a:ext cx="7920880" cy="1483097"/>
          </a:xfrm>
          <a:prstGeom prst="rect">
            <a:avLst/>
          </a:prstGeom>
        </p:spPr>
        <p:txBody>
          <a:bodyPr vert="horz" wrap="square" lIns="0" tIns="249554" rIns="0" bIns="0" rtlCol="0" anchor="ctr">
            <a:spAutoFit/>
          </a:bodyPr>
          <a:lstStyle/>
          <a:p>
            <a:pPr marL="771525">
              <a:spcBef>
                <a:spcPts val="79"/>
              </a:spcBef>
            </a:pPr>
            <a:r>
              <a:rPr lang="en-US" sz="4000" spc="-158" dirty="0">
                <a:solidFill>
                  <a:schemeClr val="accent2"/>
                </a:solidFill>
              </a:rPr>
              <a:t>Still </a:t>
            </a:r>
            <a:r>
              <a:rPr sz="4000" spc="-158" dirty="0">
                <a:solidFill>
                  <a:schemeClr val="accent2"/>
                </a:solidFill>
              </a:rPr>
              <a:t>Prepare</a:t>
            </a:r>
            <a:r>
              <a:rPr sz="4000" spc="-146" dirty="0">
                <a:solidFill>
                  <a:schemeClr val="accent2"/>
                </a:solidFill>
              </a:rPr>
              <a:t> </a:t>
            </a:r>
            <a:r>
              <a:rPr sz="4000" dirty="0">
                <a:solidFill>
                  <a:schemeClr val="accent2"/>
                </a:solidFill>
              </a:rPr>
              <a:t>for</a:t>
            </a:r>
            <a:r>
              <a:rPr sz="4000" spc="-131" dirty="0">
                <a:solidFill>
                  <a:schemeClr val="accent2"/>
                </a:solidFill>
              </a:rPr>
              <a:t> </a:t>
            </a:r>
            <a:r>
              <a:rPr sz="4000" b="1" spc="-120" dirty="0">
                <a:solidFill>
                  <a:schemeClr val="accent2"/>
                </a:solidFill>
              </a:rPr>
              <a:t>Worst</a:t>
            </a:r>
            <a:r>
              <a:rPr sz="4000" b="1" spc="-143" dirty="0">
                <a:solidFill>
                  <a:schemeClr val="accent2"/>
                </a:solidFill>
              </a:rPr>
              <a:t> </a:t>
            </a:r>
            <a:r>
              <a:rPr sz="4000" b="1" spc="-296" dirty="0">
                <a:solidFill>
                  <a:schemeClr val="accent2"/>
                </a:solidFill>
              </a:rPr>
              <a:t>Case</a:t>
            </a:r>
            <a:r>
              <a:rPr sz="4000" b="1" spc="-146" dirty="0">
                <a:solidFill>
                  <a:schemeClr val="accent2"/>
                </a:solidFill>
              </a:rPr>
              <a:t> </a:t>
            </a:r>
            <a:r>
              <a:rPr sz="4000" spc="-150" dirty="0">
                <a:solidFill>
                  <a:schemeClr val="accent2"/>
                </a:solidFill>
              </a:rPr>
              <a:t>Adversary</a:t>
            </a:r>
            <a:r>
              <a:rPr sz="4000" spc="-135" dirty="0">
                <a:solidFill>
                  <a:schemeClr val="accent2"/>
                </a:solidFill>
              </a:rPr>
              <a:t> </a:t>
            </a:r>
            <a:r>
              <a:rPr sz="4000" spc="-98" dirty="0">
                <a:solidFill>
                  <a:schemeClr val="accent2"/>
                </a:solidFill>
              </a:rPr>
              <a:t>Strategy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3568" y="765338"/>
            <a:ext cx="8460432" cy="194059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spcBef>
                <a:spcPts val="439"/>
              </a:spcBef>
            </a:pPr>
            <a:endParaRPr sz="2100" dirty="0">
              <a:latin typeface="Arial"/>
              <a:cs typeface="Arial"/>
            </a:endParaRPr>
          </a:p>
          <a:p>
            <a:pPr marL="352425" lvl="1">
              <a:spcBef>
                <a:spcPts val="2250"/>
              </a:spcBef>
              <a:tabLst>
                <a:tab pos="594836" algn="l"/>
              </a:tabLst>
            </a:pPr>
            <a:endParaRPr sz="1875" dirty="0">
              <a:latin typeface="Arial"/>
              <a:cs typeface="Arial"/>
            </a:endParaRPr>
          </a:p>
          <a:p>
            <a:pPr marL="352425" lvl="1">
              <a:spcBef>
                <a:spcPts val="1140"/>
              </a:spcBef>
              <a:tabLst>
                <a:tab pos="780574" algn="l"/>
              </a:tabLst>
            </a:pPr>
            <a:r>
              <a:rPr lang="en-US" sz="3300" spc="-236" dirty="0">
                <a:solidFill>
                  <a:srgbClr val="4471C4"/>
                </a:solidFill>
                <a:latin typeface="Arial"/>
                <a:cs typeface="Arial"/>
              </a:rPr>
              <a:t>But Bounded by </a:t>
            </a:r>
            <a:r>
              <a:rPr sz="3300" b="1" spc="-236" dirty="0">
                <a:solidFill>
                  <a:srgbClr val="4471C4"/>
                </a:solidFill>
                <a:latin typeface="Arial"/>
                <a:cs typeface="Arial"/>
              </a:rPr>
              <a:t>Probabilistic</a:t>
            </a:r>
            <a:r>
              <a:rPr sz="3300" b="1" spc="-18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3300" b="1" spc="-244" dirty="0">
                <a:solidFill>
                  <a:srgbClr val="4471C4"/>
                </a:solidFill>
                <a:latin typeface="Arial"/>
                <a:cs typeface="Arial"/>
              </a:rPr>
              <a:t>Polynomial</a:t>
            </a:r>
            <a:r>
              <a:rPr sz="3300" b="1" spc="-158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3300" b="1" spc="-255" dirty="0">
                <a:solidFill>
                  <a:srgbClr val="4471C4"/>
                </a:solidFill>
                <a:latin typeface="Arial"/>
                <a:cs typeface="Arial"/>
              </a:rPr>
              <a:t>Time</a:t>
            </a:r>
            <a:endParaRPr sz="3300" b="1" dirty="0">
              <a:latin typeface="Arial"/>
              <a:cs typeface="Arial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E606EFDA-99A5-E6F6-35F4-DB649CCD513C}"/>
              </a:ext>
            </a:extLst>
          </p:cNvPr>
          <p:cNvSpPr txBox="1"/>
          <p:nvPr/>
        </p:nvSpPr>
        <p:spPr>
          <a:xfrm>
            <a:off x="1397280" y="3140968"/>
            <a:ext cx="7033008" cy="3302090"/>
          </a:xfrm>
          <a:prstGeom prst="rect">
            <a:avLst/>
          </a:prstGeom>
        </p:spPr>
        <p:txBody>
          <a:bodyPr vert="horz" wrap="square" lIns="0" tIns="46196" rIns="0" bIns="0" rtlCol="0">
            <a:spAutoFit/>
          </a:bodyPr>
          <a:lstStyle/>
          <a:p>
            <a:pPr marL="218123" marR="41910" indent="-170497">
              <a:lnSpc>
                <a:spcPts val="2273"/>
              </a:lnSpc>
              <a:spcBef>
                <a:spcPts val="363"/>
              </a:spcBef>
              <a:buChar char="•"/>
              <a:tabLst>
                <a:tab pos="219075" algn="l"/>
              </a:tabLst>
            </a:pPr>
            <a:r>
              <a:rPr sz="2400" dirty="0">
                <a:cs typeface="Arial"/>
              </a:rPr>
              <a:t>A</a:t>
            </a:r>
            <a:r>
              <a:rPr lang="en-US" sz="2400" spc="-153" dirty="0">
                <a:cs typeface="Arial"/>
              </a:rPr>
              <a:t>dversary </a:t>
            </a:r>
            <a:r>
              <a:rPr sz="2400" dirty="0">
                <a:cs typeface="Arial"/>
              </a:rPr>
              <a:t>runs</a:t>
            </a:r>
            <a:r>
              <a:rPr sz="2400" spc="-41" dirty="0">
                <a:cs typeface="Arial"/>
              </a:rPr>
              <a:t> </a:t>
            </a:r>
            <a:r>
              <a:rPr sz="2400" dirty="0">
                <a:cs typeface="Arial"/>
              </a:rPr>
              <a:t>in</a:t>
            </a:r>
            <a:r>
              <a:rPr sz="2400" spc="-26" dirty="0">
                <a:cs typeface="Arial"/>
              </a:rPr>
              <a:t> </a:t>
            </a:r>
            <a:r>
              <a:rPr sz="2400" b="1" dirty="0">
                <a:solidFill>
                  <a:srgbClr val="2D519E"/>
                </a:solidFill>
                <a:cs typeface="Arial"/>
              </a:rPr>
              <a:t>polynomial</a:t>
            </a:r>
            <a:r>
              <a:rPr sz="2400" b="1" spc="-49" dirty="0">
                <a:solidFill>
                  <a:srgbClr val="2D519E"/>
                </a:solidFill>
                <a:cs typeface="Arial"/>
              </a:rPr>
              <a:t> </a:t>
            </a:r>
            <a:r>
              <a:rPr sz="2400" b="1" dirty="0">
                <a:solidFill>
                  <a:srgbClr val="2D519E"/>
                </a:solidFill>
                <a:cs typeface="Arial"/>
              </a:rPr>
              <a:t>time</a:t>
            </a:r>
            <a:r>
              <a:rPr sz="2400" b="1" spc="4" dirty="0">
                <a:solidFill>
                  <a:srgbClr val="2D519E"/>
                </a:solidFill>
                <a:cs typeface="Arial"/>
              </a:rPr>
              <a:t> </a:t>
            </a:r>
            <a:r>
              <a:rPr sz="2400" dirty="0">
                <a:cs typeface="Arial"/>
              </a:rPr>
              <a:t>O(n</a:t>
            </a:r>
            <a:r>
              <a:rPr sz="2400" baseline="25525" dirty="0">
                <a:cs typeface="Arial"/>
              </a:rPr>
              <a:t>c</a:t>
            </a:r>
            <a:r>
              <a:rPr sz="2400" dirty="0">
                <a:cs typeface="Arial"/>
              </a:rPr>
              <a:t>)</a:t>
            </a:r>
            <a:r>
              <a:rPr sz="2400" spc="-4" dirty="0">
                <a:cs typeface="Arial"/>
              </a:rPr>
              <a:t> </a:t>
            </a:r>
            <a:r>
              <a:rPr sz="2400" dirty="0">
                <a:cs typeface="Arial"/>
              </a:rPr>
              <a:t>for some</a:t>
            </a:r>
            <a:r>
              <a:rPr sz="2400" spc="-41" dirty="0">
                <a:cs typeface="Arial"/>
              </a:rPr>
              <a:t> </a:t>
            </a:r>
            <a:r>
              <a:rPr sz="2400" spc="-15" dirty="0">
                <a:cs typeface="Arial"/>
              </a:rPr>
              <a:t>c&gt;0. </a:t>
            </a:r>
            <a:r>
              <a:rPr sz="2400" dirty="0">
                <a:cs typeface="Arial"/>
              </a:rPr>
              <a:t>where</a:t>
            </a:r>
            <a:r>
              <a:rPr sz="2400" spc="-34" dirty="0">
                <a:cs typeface="Arial"/>
              </a:rPr>
              <a:t> </a:t>
            </a:r>
            <a:r>
              <a:rPr sz="2400" dirty="0">
                <a:cs typeface="Arial"/>
              </a:rPr>
              <a:t>n</a:t>
            </a:r>
            <a:r>
              <a:rPr sz="2400" spc="-30" dirty="0">
                <a:cs typeface="Arial"/>
              </a:rPr>
              <a:t> </a:t>
            </a:r>
            <a:r>
              <a:rPr sz="2400" dirty="0">
                <a:cs typeface="Arial"/>
              </a:rPr>
              <a:t>is</a:t>
            </a:r>
            <a:r>
              <a:rPr sz="2400" spc="-23" dirty="0">
                <a:cs typeface="Arial"/>
              </a:rPr>
              <a:t> </a:t>
            </a:r>
            <a:r>
              <a:rPr sz="2400" dirty="0">
                <a:cs typeface="Arial"/>
              </a:rPr>
              <a:t>its</a:t>
            </a:r>
            <a:r>
              <a:rPr sz="2400" spc="-19" dirty="0">
                <a:cs typeface="Arial"/>
              </a:rPr>
              <a:t> </a:t>
            </a:r>
            <a:r>
              <a:rPr sz="2400" dirty="0">
                <a:cs typeface="Arial"/>
              </a:rPr>
              <a:t>input</a:t>
            </a:r>
            <a:r>
              <a:rPr sz="2400" spc="-41" dirty="0">
                <a:cs typeface="Arial"/>
              </a:rPr>
              <a:t> </a:t>
            </a:r>
            <a:r>
              <a:rPr sz="2400" dirty="0">
                <a:cs typeface="Arial"/>
              </a:rPr>
              <a:t>length</a:t>
            </a:r>
            <a:r>
              <a:rPr sz="2400" spc="-30" dirty="0">
                <a:cs typeface="Arial"/>
              </a:rPr>
              <a:t> </a:t>
            </a:r>
            <a:r>
              <a:rPr sz="2400" dirty="0">
                <a:cs typeface="Arial"/>
              </a:rPr>
              <a:t>(security</a:t>
            </a:r>
            <a:r>
              <a:rPr sz="2400" spc="-23" dirty="0">
                <a:cs typeface="Arial"/>
              </a:rPr>
              <a:t> </a:t>
            </a:r>
            <a:r>
              <a:rPr sz="2400" spc="-8" dirty="0">
                <a:cs typeface="Arial"/>
              </a:rPr>
              <a:t>parameter)</a:t>
            </a:r>
            <a:r>
              <a:rPr lang="en-US" sz="2400" spc="-8" dirty="0">
                <a:cs typeface="Arial"/>
              </a:rPr>
              <a:t>.</a:t>
            </a:r>
            <a:endParaRPr sz="2400" dirty="0">
              <a:cs typeface="Arial"/>
            </a:endParaRPr>
          </a:p>
          <a:p>
            <a:pPr>
              <a:spcBef>
                <a:spcPts val="1088"/>
              </a:spcBef>
              <a:buFont typeface="Arial"/>
              <a:buChar char="•"/>
            </a:pPr>
            <a:endParaRPr sz="2400" dirty="0">
              <a:cs typeface="Arial"/>
            </a:endParaRPr>
          </a:p>
          <a:p>
            <a:pPr marL="218123" indent="-170497">
              <a:buChar char="•"/>
              <a:tabLst>
                <a:tab pos="218123" algn="l"/>
              </a:tabLst>
            </a:pPr>
            <a:r>
              <a:rPr sz="2400" dirty="0">
                <a:cs typeface="Arial"/>
              </a:rPr>
              <a:t>A</a:t>
            </a:r>
            <a:r>
              <a:rPr lang="en-US" sz="2400" dirty="0">
                <a:cs typeface="Arial"/>
              </a:rPr>
              <a:t>dversary </a:t>
            </a:r>
            <a:r>
              <a:rPr sz="2400" spc="-153" dirty="0">
                <a:cs typeface="Arial"/>
              </a:rPr>
              <a:t> </a:t>
            </a:r>
            <a:r>
              <a:rPr sz="2400" dirty="0">
                <a:cs typeface="Arial"/>
              </a:rPr>
              <a:t>is</a:t>
            </a:r>
            <a:r>
              <a:rPr sz="2400" spc="-38" dirty="0">
                <a:cs typeface="Arial"/>
              </a:rPr>
              <a:t> </a:t>
            </a:r>
            <a:r>
              <a:rPr sz="2400" b="1" dirty="0">
                <a:solidFill>
                  <a:srgbClr val="2D519E"/>
                </a:solidFill>
                <a:cs typeface="Arial"/>
              </a:rPr>
              <a:t>randomized</a:t>
            </a:r>
            <a:r>
              <a:rPr sz="2400" dirty="0">
                <a:cs typeface="Arial"/>
              </a:rPr>
              <a:t>:</a:t>
            </a:r>
            <a:r>
              <a:rPr sz="2400" spc="-8" dirty="0">
                <a:cs typeface="Arial"/>
              </a:rPr>
              <a:t> </a:t>
            </a:r>
            <a:r>
              <a:rPr sz="2400" dirty="0">
                <a:cs typeface="Arial"/>
              </a:rPr>
              <a:t>can</a:t>
            </a:r>
            <a:r>
              <a:rPr sz="2400" spc="-49" dirty="0">
                <a:cs typeface="Arial"/>
              </a:rPr>
              <a:t> </a:t>
            </a:r>
            <a:r>
              <a:rPr sz="2400" dirty="0">
                <a:cs typeface="Arial"/>
              </a:rPr>
              <a:t>flip</a:t>
            </a:r>
            <a:r>
              <a:rPr sz="2400" spc="-4" dirty="0">
                <a:cs typeface="Arial"/>
              </a:rPr>
              <a:t> </a:t>
            </a:r>
            <a:r>
              <a:rPr sz="2400" dirty="0">
                <a:cs typeface="Arial"/>
              </a:rPr>
              <a:t>fair</a:t>
            </a:r>
            <a:r>
              <a:rPr sz="2400" spc="-15" dirty="0">
                <a:cs typeface="Arial"/>
              </a:rPr>
              <a:t> </a:t>
            </a:r>
            <a:r>
              <a:rPr sz="2400" spc="-8" dirty="0">
                <a:cs typeface="Arial"/>
              </a:rPr>
              <a:t>coins</a:t>
            </a:r>
            <a:endParaRPr sz="2400" dirty="0">
              <a:cs typeface="Arial"/>
            </a:endParaRPr>
          </a:p>
          <a:p>
            <a:pPr marL="903446" marR="387191" lvl="1" indent="-170497">
              <a:lnSpc>
                <a:spcPts val="2655"/>
              </a:lnSpc>
              <a:spcBef>
                <a:spcPts val="109"/>
              </a:spcBef>
              <a:buChar char="•"/>
              <a:tabLst>
                <a:tab pos="954881" algn="l"/>
              </a:tabLst>
            </a:pPr>
            <a:r>
              <a:rPr sz="2400" dirty="0">
                <a:solidFill>
                  <a:srgbClr val="EC7C30"/>
                </a:solidFill>
                <a:cs typeface="Arial"/>
              </a:rPr>
              <a:t>Las</a:t>
            </a:r>
            <a:r>
              <a:rPr sz="2400" spc="-11" dirty="0">
                <a:solidFill>
                  <a:srgbClr val="EC7C30"/>
                </a:solidFill>
                <a:cs typeface="Arial"/>
              </a:rPr>
              <a:t> </a:t>
            </a:r>
            <a:r>
              <a:rPr sz="2400" spc="-8" dirty="0">
                <a:solidFill>
                  <a:srgbClr val="EC7C30"/>
                </a:solidFill>
                <a:cs typeface="Arial"/>
              </a:rPr>
              <a:t>Vegas:</a:t>
            </a:r>
            <a:r>
              <a:rPr sz="2400" spc="-15" dirty="0">
                <a:solidFill>
                  <a:srgbClr val="EC7C30"/>
                </a:solidFill>
                <a:cs typeface="Arial"/>
              </a:rPr>
              <a:t> </a:t>
            </a:r>
            <a:r>
              <a:rPr sz="2400" spc="-49" dirty="0">
                <a:cs typeface="Apple SD Gothic Neo Light"/>
              </a:rPr>
              <a:t>∀</a:t>
            </a:r>
            <a:r>
              <a:rPr sz="2400" spc="-49" dirty="0">
                <a:cs typeface="Arial"/>
              </a:rPr>
              <a:t>input,</a:t>
            </a:r>
            <a:r>
              <a:rPr sz="2400" spc="-146" dirty="0">
                <a:cs typeface="Arial"/>
              </a:rPr>
              <a:t> </a:t>
            </a:r>
            <a:r>
              <a:rPr sz="2400" dirty="0">
                <a:cs typeface="Arial"/>
              </a:rPr>
              <a:t>A</a:t>
            </a:r>
            <a:r>
              <a:rPr sz="2400" spc="-158" dirty="0">
                <a:cs typeface="Arial"/>
              </a:rPr>
              <a:t> </a:t>
            </a:r>
            <a:r>
              <a:rPr sz="2400" dirty="0">
                <a:cs typeface="Arial"/>
              </a:rPr>
              <a:t>is</a:t>
            </a:r>
            <a:r>
              <a:rPr sz="2400" spc="-38" dirty="0">
                <a:cs typeface="Arial"/>
              </a:rPr>
              <a:t> </a:t>
            </a:r>
            <a:r>
              <a:rPr sz="2400" dirty="0">
                <a:cs typeface="Arial"/>
              </a:rPr>
              <a:t>correct</a:t>
            </a:r>
            <a:r>
              <a:rPr sz="2400" spc="-53" dirty="0">
                <a:cs typeface="Arial"/>
              </a:rPr>
              <a:t> </a:t>
            </a:r>
            <a:r>
              <a:rPr sz="2400" spc="-19" dirty="0">
                <a:cs typeface="Arial"/>
              </a:rPr>
              <a:t>or</a:t>
            </a:r>
            <a:r>
              <a:rPr sz="2400" spc="525" dirty="0">
                <a:cs typeface="Arial"/>
              </a:rPr>
              <a:t> </a:t>
            </a:r>
            <a:r>
              <a:rPr sz="2400" dirty="0">
                <a:cs typeface="Arial"/>
              </a:rPr>
              <a:t>with</a:t>
            </a:r>
            <a:r>
              <a:rPr sz="2400" spc="-38" dirty="0">
                <a:cs typeface="Arial"/>
              </a:rPr>
              <a:t> </a:t>
            </a:r>
            <a:r>
              <a:rPr sz="2400" i="1" dirty="0">
                <a:cs typeface="Arial"/>
              </a:rPr>
              <a:t>negligible</a:t>
            </a:r>
            <a:r>
              <a:rPr sz="2400" i="1" spc="15" dirty="0">
                <a:cs typeface="Arial"/>
              </a:rPr>
              <a:t> </a:t>
            </a:r>
            <a:r>
              <a:rPr sz="2400" i="1" spc="-8" dirty="0">
                <a:cs typeface="Arial"/>
              </a:rPr>
              <a:t>probability</a:t>
            </a:r>
            <a:r>
              <a:rPr sz="2400" spc="-131" dirty="0">
                <a:cs typeface="Arial"/>
              </a:rPr>
              <a:t> </a:t>
            </a:r>
            <a:r>
              <a:rPr sz="2400" dirty="0">
                <a:cs typeface="Arial"/>
              </a:rPr>
              <a:t>A</a:t>
            </a:r>
            <a:r>
              <a:rPr sz="2400" spc="-150" dirty="0">
                <a:cs typeface="Arial"/>
              </a:rPr>
              <a:t> </a:t>
            </a:r>
            <a:r>
              <a:rPr sz="2400" dirty="0">
                <a:cs typeface="Arial"/>
              </a:rPr>
              <a:t>outputs </a:t>
            </a:r>
            <a:r>
              <a:rPr sz="2400" spc="-38" dirty="0">
                <a:cs typeface="STIX Two Math"/>
              </a:rPr>
              <a:t>⫠</a:t>
            </a:r>
            <a:endParaRPr sz="2400" dirty="0">
              <a:cs typeface="STIX Two Math"/>
            </a:endParaRPr>
          </a:p>
          <a:p>
            <a:pPr marL="903446" marR="931069" lvl="1" indent="-170497">
              <a:lnSpc>
                <a:spcPct val="105100"/>
              </a:lnSpc>
              <a:spcBef>
                <a:spcPts val="2534"/>
              </a:spcBef>
              <a:buChar char="•"/>
              <a:tabLst>
                <a:tab pos="954881" algn="l"/>
                <a:tab pos="2583180" algn="l"/>
              </a:tabLst>
            </a:pPr>
            <a:r>
              <a:rPr sz="2400" dirty="0">
                <a:solidFill>
                  <a:srgbClr val="333399"/>
                </a:solidFill>
                <a:cs typeface="Arial"/>
              </a:rPr>
              <a:t>Monte</a:t>
            </a:r>
            <a:r>
              <a:rPr sz="2400" spc="-34" dirty="0">
                <a:solidFill>
                  <a:srgbClr val="333399"/>
                </a:solidFill>
                <a:cs typeface="Arial"/>
              </a:rPr>
              <a:t> </a:t>
            </a:r>
            <a:r>
              <a:rPr sz="2400" spc="-8" dirty="0">
                <a:solidFill>
                  <a:srgbClr val="333399"/>
                </a:solidFill>
                <a:cs typeface="Arial"/>
              </a:rPr>
              <a:t>Carlo:</a:t>
            </a:r>
            <a:r>
              <a:rPr sz="2400" dirty="0">
                <a:solidFill>
                  <a:srgbClr val="333399"/>
                </a:solidFill>
                <a:cs typeface="Arial"/>
              </a:rPr>
              <a:t>	</a:t>
            </a:r>
            <a:r>
              <a:rPr sz="2400" spc="-49" dirty="0">
                <a:cs typeface="Apple SD Gothic Neo Light"/>
              </a:rPr>
              <a:t>∀</a:t>
            </a:r>
            <a:r>
              <a:rPr sz="2400" spc="-49" dirty="0">
                <a:cs typeface="Arial"/>
              </a:rPr>
              <a:t>input,</a:t>
            </a:r>
            <a:r>
              <a:rPr sz="2400" spc="-131" dirty="0">
                <a:cs typeface="Arial"/>
              </a:rPr>
              <a:t> </a:t>
            </a:r>
            <a:r>
              <a:rPr sz="2400" dirty="0">
                <a:cs typeface="Arial"/>
              </a:rPr>
              <a:t>A</a:t>
            </a:r>
            <a:r>
              <a:rPr sz="2400" spc="-139" dirty="0">
                <a:cs typeface="Arial"/>
              </a:rPr>
              <a:t> </a:t>
            </a:r>
            <a:r>
              <a:rPr sz="2400" dirty="0">
                <a:cs typeface="Arial"/>
              </a:rPr>
              <a:t>is</a:t>
            </a:r>
            <a:r>
              <a:rPr sz="2400" spc="4" dirty="0">
                <a:cs typeface="Arial"/>
              </a:rPr>
              <a:t> </a:t>
            </a:r>
            <a:r>
              <a:rPr sz="2400" spc="-8" dirty="0">
                <a:cs typeface="Arial"/>
              </a:rPr>
              <a:t>correct </a:t>
            </a:r>
            <a:r>
              <a:rPr lang="en-US" sz="2400" spc="-8" dirty="0">
                <a:cs typeface="Arial"/>
              </a:rPr>
              <a:t>w</a:t>
            </a:r>
            <a:r>
              <a:rPr sz="2400" dirty="0">
                <a:cs typeface="Arial"/>
              </a:rPr>
              <a:t>ith</a:t>
            </a:r>
            <a:r>
              <a:rPr sz="2400" spc="-11" dirty="0">
                <a:cs typeface="Arial"/>
              </a:rPr>
              <a:t> </a:t>
            </a:r>
            <a:r>
              <a:rPr sz="2400" dirty="0">
                <a:cs typeface="Arial"/>
              </a:rPr>
              <a:t>all</a:t>
            </a:r>
            <a:r>
              <a:rPr sz="2400" spc="-68" dirty="0">
                <a:cs typeface="Arial"/>
              </a:rPr>
              <a:t> </a:t>
            </a:r>
            <a:r>
              <a:rPr sz="2400" dirty="0">
                <a:cs typeface="Arial"/>
              </a:rPr>
              <a:t>but</a:t>
            </a:r>
            <a:r>
              <a:rPr sz="2400" spc="-64" dirty="0">
                <a:cs typeface="Arial"/>
              </a:rPr>
              <a:t> </a:t>
            </a:r>
            <a:r>
              <a:rPr sz="2400" i="1" dirty="0">
                <a:cs typeface="Arial"/>
              </a:rPr>
              <a:t>negligible</a:t>
            </a:r>
            <a:r>
              <a:rPr sz="2400" i="1" spc="-11" dirty="0">
                <a:cs typeface="Arial"/>
              </a:rPr>
              <a:t> </a:t>
            </a:r>
            <a:r>
              <a:rPr sz="2400" i="1" spc="-8" dirty="0">
                <a:cs typeface="Arial"/>
              </a:rPr>
              <a:t>probability</a:t>
            </a:r>
            <a:endParaRPr sz="2400" i="1" dirty="0"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AB3A-2C2D-981F-EDBE-C7EB4E3B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itle 1">
            <a:extLst>
              <a:ext uri="{FF2B5EF4-FFF2-40B4-BE49-F238E27FC236}">
                <a16:creationId xmlns:a16="http://schemas.microsoft.com/office/drawing/2014/main" id="{639F628B-AC22-BFA0-CC66-FE6B2DAA6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712968" cy="714181"/>
          </a:xfrm>
        </p:spPr>
        <p:txBody>
          <a:bodyPr>
            <a:normAutofit/>
          </a:bodyPr>
          <a:lstStyle/>
          <a:p>
            <a:r>
              <a:rPr lang="en-US" sz="4000" b="1" i="1" dirty="0">
                <a:solidFill>
                  <a:srgbClr val="891637"/>
                </a:solidFill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The Axiom of Modern Crypto</a:t>
            </a:r>
            <a:endParaRPr lang="en-US" sz="2400" i="1" dirty="0">
              <a:solidFill>
                <a:srgbClr val="891637"/>
              </a:solidFill>
              <a:latin typeface="Calibri" panose="020F0502020204030204" pitchFamily="34" charset="0"/>
              <a:ea typeface="Cambria Math" pitchFamily="18" charset="0"/>
              <a:cs typeface="Arial Unicode MS" pitchFamily="34" charset="-128"/>
            </a:endParaRPr>
          </a:p>
        </p:txBody>
      </p:sp>
      <p:sp>
        <p:nvSpPr>
          <p:cNvPr id="37" name="Rectangle 63">
            <a:extLst>
              <a:ext uri="{FF2B5EF4-FFF2-40B4-BE49-F238E27FC236}">
                <a16:creationId xmlns:a16="http://schemas.microsoft.com/office/drawing/2014/main" id="{191F46F9-D08F-F261-2DFA-C70052B5F5FC}"/>
              </a:ext>
            </a:extLst>
          </p:cNvPr>
          <p:cNvSpPr txBox="1">
            <a:spLocks noChangeArrowheads="1"/>
          </p:cNvSpPr>
          <p:nvPr/>
        </p:nvSpPr>
        <p:spPr>
          <a:xfrm>
            <a:off x="323528" y="1670207"/>
            <a:ext cx="9307034" cy="75068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Feasible Computation = Probabilistic polynomial-time*</a:t>
            </a:r>
            <a:endParaRPr lang="en-US" altLang="en-US" sz="26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9" name="Rectangle 63">
            <a:extLst>
              <a:ext uri="{FF2B5EF4-FFF2-40B4-BE49-F238E27FC236}">
                <a16:creationId xmlns:a16="http://schemas.microsoft.com/office/drawing/2014/main" id="{5B74B8FF-02AB-A477-0F57-0588D5837C49}"/>
              </a:ext>
            </a:extLst>
          </p:cNvPr>
          <p:cNvSpPr txBox="1">
            <a:spLocks noChangeArrowheads="1"/>
          </p:cNvSpPr>
          <p:nvPr/>
        </p:nvSpPr>
        <p:spPr>
          <a:xfrm>
            <a:off x="1619672" y="2371163"/>
            <a:ext cx="6192688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(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p.p.t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. 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= Probabilistic polynomial-time)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11" name="Rectangle 63">
            <a:extLst>
              <a:ext uri="{FF2B5EF4-FFF2-40B4-BE49-F238E27FC236}">
                <a16:creationId xmlns:a16="http://schemas.microsoft.com/office/drawing/2014/main" id="{B3381D09-F16B-C399-CE3B-04ABCACFA174}"/>
              </a:ext>
            </a:extLst>
          </p:cNvPr>
          <p:cNvSpPr txBox="1">
            <a:spLocks noChangeArrowheads="1"/>
          </p:cNvSpPr>
          <p:nvPr/>
        </p:nvSpPr>
        <p:spPr>
          <a:xfrm>
            <a:off x="251520" y="3937470"/>
            <a:ext cx="8712968" cy="8432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,Alice and Bob are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fixed </a:t>
            </a:r>
            <a:r>
              <a:rPr lang="en-US" sz="2400" dirty="0" err="1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p.p.t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. algorithms.  </a:t>
            </a:r>
            <a:b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	(e.g., run in time n^2)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12" name="Rectangle 63">
            <a:extLst>
              <a:ext uri="{FF2B5EF4-FFF2-40B4-BE49-F238E27FC236}">
                <a16:creationId xmlns:a16="http://schemas.microsoft.com/office/drawing/2014/main" id="{633E2DB8-DCA5-88F3-009C-BE4ADBA53B93}"/>
              </a:ext>
            </a:extLst>
          </p:cNvPr>
          <p:cNvSpPr txBox="1">
            <a:spLocks noChangeArrowheads="1"/>
          </p:cNvSpPr>
          <p:nvPr/>
        </p:nvSpPr>
        <p:spPr>
          <a:xfrm>
            <a:off x="251520" y="5046066"/>
            <a:ext cx="8712968" cy="8432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Eve is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any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p.p.t</a:t>
            </a: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. algorithm.  </a:t>
            </a:r>
            <a:b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	(e.g., run in time n^4, or n^100, or n^10000,…)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10" name="Rectangle 63">
            <a:extLst>
              <a:ext uri="{FF2B5EF4-FFF2-40B4-BE49-F238E27FC236}">
                <a16:creationId xmlns:a16="http://schemas.microsoft.com/office/drawing/2014/main" id="{A53FC9EA-9FD2-86C6-2EE5-47F329DB86E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532995"/>
            <a:ext cx="4752528" cy="31945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* in recent years, quantum polynomial-time</a:t>
            </a:r>
            <a:endParaRPr lang="en-US" altLang="en-US" sz="16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sp>
        <p:nvSpPr>
          <p:cNvPr id="13" name="Rectangle 63">
            <a:extLst>
              <a:ext uri="{FF2B5EF4-FFF2-40B4-BE49-F238E27FC236}">
                <a16:creationId xmlns:a16="http://schemas.microsoft.com/office/drawing/2014/main" id="{78EFF24F-17EB-9F49-6BB1-6B97EED95666}"/>
              </a:ext>
            </a:extLst>
          </p:cNvPr>
          <p:cNvSpPr txBox="1">
            <a:spLocks noChangeArrowheads="1"/>
          </p:cNvSpPr>
          <p:nvPr/>
        </p:nvSpPr>
        <p:spPr>
          <a:xfrm>
            <a:off x="1619672" y="2924944"/>
            <a:ext cx="6192688" cy="4503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Calibri" panose="020F0502020204030204" pitchFamily="34" charset="0"/>
                <a:ea typeface="American Typewriter" charset="0"/>
                <a:cs typeface="Calibri" panose="020F0502020204030204" pitchFamily="34" charset="0"/>
              </a:rPr>
              <a:t>(polynomial in a security parameter n)</a:t>
            </a:r>
            <a:endParaRPr lang="en-US" altLang="en-US" sz="2400" dirty="0">
              <a:latin typeface="Calibri" panose="020F0502020204030204" pitchFamily="34" charset="0"/>
              <a:ea typeface="American Typewriter" charset="0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C02EAE5-A2A8-0408-1AFE-9F3810E1E47C}"/>
              </a:ext>
            </a:extLst>
          </p:cNvPr>
          <p:cNvCxnSpPr>
            <a:cxnSpLocks/>
          </p:cNvCxnSpPr>
          <p:nvPr/>
        </p:nvCxnSpPr>
        <p:spPr>
          <a:xfrm>
            <a:off x="4427984" y="836712"/>
            <a:ext cx="3384376" cy="0"/>
          </a:xfrm>
          <a:prstGeom prst="line">
            <a:avLst/>
          </a:prstGeom>
          <a:ln w="50800">
            <a:solidFill>
              <a:srgbClr val="762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15B1FB-B15A-5ACD-23E6-7E3EBB610C0E}"/>
              </a:ext>
            </a:extLst>
          </p:cNvPr>
          <p:cNvSpPr txBox="1"/>
          <p:nvPr/>
        </p:nvSpPr>
        <p:spPr>
          <a:xfrm>
            <a:off x="5292080" y="-43681"/>
            <a:ext cx="10848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891637"/>
                </a:solidFill>
                <a:effectLst/>
                <a:uLnTx/>
                <a:uFillTx/>
                <a:latin typeface="Calibri" panose="020F0502020204030204" pitchFamily="34" charset="0"/>
                <a:ea typeface="Cambria Math" pitchFamily="18" charset="0"/>
                <a:cs typeface="Arial Unicode MS" pitchFamily="34" charset="-128"/>
              </a:rPr>
              <a:t>Life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48C19F-0829-578B-1643-F9FFE2DF9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5" t="-2132" r="10483" b="58956"/>
          <a:stretch/>
        </p:blipFill>
        <p:spPr>
          <a:xfrm>
            <a:off x="6741187" y="3984604"/>
            <a:ext cx="864096" cy="7069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C073CA-7B11-1583-8273-6BBDA12718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14" b="59366"/>
          <a:stretch/>
        </p:blipFill>
        <p:spPr>
          <a:xfrm>
            <a:off x="7662936" y="4017693"/>
            <a:ext cx="648072" cy="670672"/>
          </a:xfrm>
          <a:prstGeom prst="rect">
            <a:avLst/>
          </a:prstGeom>
        </p:spPr>
      </p:pic>
      <p:pic>
        <p:nvPicPr>
          <p:cNvPr id="5" name="Picture 19" descr="MCj04359310000[1]">
            <a:extLst>
              <a:ext uri="{FF2B5EF4-FFF2-40B4-BE49-F238E27FC236}">
                <a16:creationId xmlns:a16="http://schemas.microsoft.com/office/drawing/2014/main" id="{4B2A51F8-2E32-4562-1859-A9B775B45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984" y="4738726"/>
            <a:ext cx="2213157" cy="175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10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16417" y="864295"/>
            <a:ext cx="6149816" cy="690093"/>
          </a:xfrm>
          <a:prstGeom prst="rect">
            <a:avLst/>
          </a:prstGeom>
        </p:spPr>
        <p:txBody>
          <a:bodyPr vert="horz" wrap="square" lIns="0" tIns="12859" rIns="0" bIns="0" rtlCol="0" anchor="ctr">
            <a:spAutoFit/>
          </a:bodyPr>
          <a:lstStyle/>
          <a:p>
            <a:pPr marL="9525">
              <a:spcBef>
                <a:spcPts val="101"/>
              </a:spcBef>
            </a:pPr>
            <a:r>
              <a:rPr lang="en-US" spc="-263" dirty="0">
                <a:solidFill>
                  <a:schemeClr val="accent2"/>
                </a:solidFill>
              </a:rPr>
              <a:t>Getting around </a:t>
            </a:r>
            <a:r>
              <a:rPr spc="-116" dirty="0">
                <a:solidFill>
                  <a:schemeClr val="accent2"/>
                </a:solidFill>
              </a:rPr>
              <a:t>Impossibilitie</a:t>
            </a:r>
            <a:r>
              <a:rPr lang="en-US" spc="-116" dirty="0">
                <a:solidFill>
                  <a:schemeClr val="accent2"/>
                </a:solidFill>
              </a:rPr>
              <a:t>s</a:t>
            </a:r>
            <a:endParaRPr spc="-53" dirty="0">
              <a:solidFill>
                <a:schemeClr val="accent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095" y="2205322"/>
            <a:ext cx="3922395" cy="190853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218599" indent="-211931">
              <a:spcBef>
                <a:spcPts val="83"/>
              </a:spcBef>
              <a:buSzPct val="96428"/>
              <a:buFont typeface="Wingdings"/>
              <a:buChar char=""/>
              <a:tabLst>
                <a:tab pos="218599" algn="l"/>
              </a:tabLst>
            </a:pPr>
            <a:r>
              <a:rPr sz="2100" spc="-150" dirty="0">
                <a:latin typeface="Arial"/>
                <a:cs typeface="Arial"/>
              </a:rPr>
              <a:t>Weaken</a:t>
            </a:r>
            <a:r>
              <a:rPr sz="2100" spc="-105" dirty="0">
                <a:latin typeface="Arial"/>
                <a:cs typeface="Arial"/>
              </a:rPr>
              <a:t> </a:t>
            </a:r>
            <a:r>
              <a:rPr sz="2100" spc="-26" dirty="0">
                <a:latin typeface="Arial"/>
                <a:cs typeface="Arial"/>
              </a:rPr>
              <a:t>the</a:t>
            </a:r>
            <a:r>
              <a:rPr sz="2100" spc="-79" dirty="0">
                <a:latin typeface="Arial"/>
                <a:cs typeface="Arial"/>
              </a:rPr>
              <a:t> </a:t>
            </a:r>
            <a:r>
              <a:rPr sz="2100" spc="-116" dirty="0">
                <a:latin typeface="Arial"/>
                <a:cs typeface="Arial"/>
              </a:rPr>
              <a:t>adversary</a:t>
            </a:r>
            <a:r>
              <a:rPr sz="2100" spc="-139" dirty="0">
                <a:latin typeface="Arial"/>
                <a:cs typeface="Arial"/>
              </a:rPr>
              <a:t> </a:t>
            </a:r>
            <a:r>
              <a:rPr sz="2100" spc="-8" dirty="0">
                <a:latin typeface="Arial"/>
                <a:cs typeface="Arial"/>
              </a:rPr>
              <a:t>model</a:t>
            </a:r>
            <a:endParaRPr sz="2100">
              <a:latin typeface="Arial"/>
              <a:cs typeface="Arial"/>
            </a:endParaRPr>
          </a:p>
          <a:p>
            <a:pPr>
              <a:spcBef>
                <a:spcPts val="1125"/>
              </a:spcBef>
            </a:pPr>
            <a:endParaRPr sz="2100">
              <a:latin typeface="Arial"/>
              <a:cs typeface="Arial"/>
            </a:endParaRPr>
          </a:p>
          <a:p>
            <a:pPr marL="180022" indent="-170497">
              <a:buChar char="•"/>
              <a:tabLst>
                <a:tab pos="180022" algn="l"/>
              </a:tabLst>
            </a:pPr>
            <a:r>
              <a:rPr sz="2100" spc="-150" dirty="0">
                <a:solidFill>
                  <a:srgbClr val="4471C4"/>
                </a:solidFill>
                <a:latin typeface="Arial"/>
                <a:cs typeface="Arial"/>
              </a:rPr>
              <a:t>Weaken</a:t>
            </a:r>
            <a:r>
              <a:rPr sz="2100" spc="-127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100" spc="-68" dirty="0">
                <a:solidFill>
                  <a:srgbClr val="4471C4"/>
                </a:solidFill>
                <a:latin typeface="Arial"/>
                <a:cs typeface="Arial"/>
              </a:rPr>
              <a:t>your</a:t>
            </a:r>
            <a:r>
              <a:rPr sz="2100" spc="-131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100" spc="-23" dirty="0">
                <a:solidFill>
                  <a:srgbClr val="4471C4"/>
                </a:solidFill>
                <a:latin typeface="Arial"/>
                <a:cs typeface="Arial"/>
              </a:rPr>
              <a:t>definition</a:t>
            </a:r>
            <a:r>
              <a:rPr sz="2100" spc="-113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4471C4"/>
                </a:solidFill>
                <a:latin typeface="Arial"/>
                <a:cs typeface="Arial"/>
              </a:rPr>
              <a:t>of</a:t>
            </a:r>
            <a:r>
              <a:rPr sz="2100" spc="-109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100" spc="-38" dirty="0">
                <a:solidFill>
                  <a:srgbClr val="4471C4"/>
                </a:solidFill>
                <a:latin typeface="Arial"/>
                <a:cs typeface="Arial"/>
              </a:rPr>
              <a:t>security</a:t>
            </a:r>
            <a:endParaRPr sz="2100">
              <a:latin typeface="Arial"/>
              <a:cs typeface="Arial"/>
            </a:endParaRPr>
          </a:p>
          <a:p>
            <a:pPr>
              <a:spcBef>
                <a:spcPts val="1065"/>
              </a:spcBef>
              <a:buFont typeface="Arial"/>
              <a:buChar char="•"/>
            </a:pPr>
            <a:endParaRPr sz="2100">
              <a:latin typeface="Arial"/>
              <a:cs typeface="Arial"/>
            </a:endParaRPr>
          </a:p>
          <a:p>
            <a:pPr marL="180022" indent="-170497">
              <a:spcBef>
                <a:spcPts val="4"/>
              </a:spcBef>
              <a:buChar char="•"/>
              <a:tabLst>
                <a:tab pos="180022" algn="l"/>
              </a:tabLst>
            </a:pPr>
            <a:r>
              <a:rPr sz="2100" spc="-127" dirty="0">
                <a:latin typeface="Arial"/>
                <a:cs typeface="Arial"/>
              </a:rPr>
              <a:t>Find</a:t>
            </a:r>
            <a:r>
              <a:rPr sz="2100" spc="-56" dirty="0">
                <a:latin typeface="Arial"/>
                <a:cs typeface="Arial"/>
              </a:rPr>
              <a:t> </a:t>
            </a:r>
            <a:r>
              <a:rPr sz="2100" spc="-94" dirty="0">
                <a:latin typeface="Arial"/>
                <a:cs typeface="Arial"/>
              </a:rPr>
              <a:t>new</a:t>
            </a:r>
            <a:r>
              <a:rPr sz="2100" spc="-71" dirty="0">
                <a:latin typeface="Arial"/>
                <a:cs typeface="Arial"/>
              </a:rPr>
              <a:t> </a:t>
            </a:r>
            <a:r>
              <a:rPr sz="2100" spc="-169" dirty="0">
                <a:latin typeface="Arial"/>
                <a:cs typeface="Arial"/>
              </a:rPr>
              <a:t>class</a:t>
            </a:r>
            <a:r>
              <a:rPr sz="2100" spc="-94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of</a:t>
            </a:r>
            <a:r>
              <a:rPr sz="2100" spc="-127" dirty="0">
                <a:latin typeface="Arial"/>
                <a:cs typeface="Arial"/>
              </a:rPr>
              <a:t> </a:t>
            </a:r>
            <a:r>
              <a:rPr sz="2100" spc="-30" dirty="0">
                <a:latin typeface="Arial"/>
                <a:cs typeface="Arial"/>
              </a:rPr>
              <a:t>assumptions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41505</TotalTime>
  <Words>4582</Words>
  <Application>Microsoft Macintosh PowerPoint</Application>
  <PresentationFormat>On-screen Show (4:3)</PresentationFormat>
  <Paragraphs>524</Paragraphs>
  <Slides>56</Slides>
  <Notes>30</Notes>
  <HiddenSlides>1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9" baseType="lpstr">
      <vt:lpstr>Apple SD Gothic Neo Light</vt:lpstr>
      <vt:lpstr>American Typewriter</vt:lpstr>
      <vt:lpstr>Apple Chancery</vt:lpstr>
      <vt:lpstr>Arial</vt:lpstr>
      <vt:lpstr>Arial Narrow</vt:lpstr>
      <vt:lpstr>Calibri</vt:lpstr>
      <vt:lpstr>Cambria Math</vt:lpstr>
      <vt:lpstr>Comic Sans MS</vt:lpstr>
      <vt:lpstr>Courier New</vt:lpstr>
      <vt:lpstr>STIX Two Math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get around Impossibilities</vt:lpstr>
      <vt:lpstr>Still Prepare for Worst Case Adversary Strategy</vt:lpstr>
      <vt:lpstr>PowerPoint Presentation</vt:lpstr>
      <vt:lpstr>Getting around Impossibilities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Can Ask New Questions</vt:lpstr>
      <vt:lpstr>How to Get Around Impossibilities</vt:lpstr>
      <vt:lpstr>PowerPoint Presentation</vt:lpstr>
      <vt:lpstr>Ambitious Plan for next 2 lectures</vt:lpstr>
      <vt:lpstr>Pseudo-random Generators</vt:lpstr>
      <vt:lpstr>What about Sources of True Randomness for the seed?</vt:lpstr>
      <vt:lpstr>How to formally  Define a Strong  Pseudo Random Number Generator?</vt:lpstr>
      <vt:lpstr>PRG Def 1: Indistinguishability</vt:lpstr>
      <vt:lpstr>PRG Def 1: Indistinguishability</vt:lpstr>
      <vt:lpstr>PRG Def 1: Indistinguishability</vt:lpstr>
      <vt:lpstr>PowerPoint Presentation</vt:lpstr>
      <vt:lpstr>Randomness is the foundation of cryptography:  keys must be unpredictable</vt:lpstr>
      <vt:lpstr>Why is this a GREAT definition</vt:lpstr>
      <vt:lpstr>Cryptography</vt:lpstr>
      <vt:lpstr>Randomness in Machine Learning</vt:lpstr>
      <vt:lpstr>PowerPoint Presentation</vt:lpstr>
      <vt:lpstr>Application of PRGs: De-randomization</vt:lpstr>
      <vt:lpstr>Application of PRGs: De-randomization</vt:lpstr>
      <vt:lpstr>Application of PRGs: De-randomization</vt:lpstr>
      <vt:lpstr>Application of PRGs: De-randomization</vt:lpstr>
      <vt:lpstr>PowerPoint Presentation</vt:lpstr>
      <vt:lpstr>PowerPoint Presentation</vt:lpstr>
      <vt:lpstr>PRG Def 2: Next-bit Unpredictability</vt:lpstr>
      <vt:lpstr>Def 1 and Def 2 are Equivalent</vt:lpstr>
      <vt:lpstr>Def 1 and Def 2 are Equivalent</vt:lpstr>
      <vt:lpstr>NBU and Indistinguishability</vt:lpstr>
      <vt:lpstr>PowerPoint Presentation</vt:lpstr>
      <vt:lpstr>One-Way Functions</vt:lpstr>
      <vt:lpstr>One-way Functions: Candidates</vt:lpstr>
      <vt:lpstr>Collection of One-way Functions</vt:lpstr>
      <vt:lpstr>Attempt: Strong- PRG from one-way permutations</vt:lpstr>
      <vt:lpstr>Hard Core Predicates for OWF</vt:lpstr>
      <vt:lpstr>Discussion on the Definition</vt:lpstr>
      <vt:lpstr>Constructing PSRG</vt:lpstr>
      <vt:lpstr>Picture Better than 1000 words</vt:lpstr>
      <vt:lpstr>Proof : Show outputs of G pass all next-bit tests.</vt:lpstr>
      <vt:lpstr>Proof : Show outputs of G pass all next-bit tests.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Vinodv</dc:creator>
  <cp:lastModifiedBy>Shafi Goldwasser</cp:lastModifiedBy>
  <cp:revision>1000</cp:revision>
  <cp:lastPrinted>2026-09-14T16:41:00Z</cp:lastPrinted>
  <dcterms:created xsi:type="dcterms:W3CDTF">2014-03-14T23:52:55Z</dcterms:created>
  <dcterms:modified xsi:type="dcterms:W3CDTF">2026-09-15T03:49:05Z</dcterms:modified>
</cp:coreProperties>
</file>