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71" r:id="rId6"/>
    <p:sldId id="273" r:id="rId7"/>
    <p:sldId id="272" r:id="rId8"/>
    <p:sldId id="274" r:id="rId9"/>
    <p:sldId id="275" r:id="rId10"/>
    <p:sldId id="276" r:id="rId11"/>
    <p:sldId id="277" r:id="rId12"/>
    <p:sldId id="278" r:id="rId13"/>
    <p:sldId id="662" r:id="rId14"/>
    <p:sldId id="279" r:id="rId15"/>
    <p:sldId id="664" r:id="rId16"/>
    <p:sldId id="280" r:id="rId17"/>
    <p:sldId id="281" r:id="rId18"/>
    <p:sldId id="282" r:id="rId19"/>
    <p:sldId id="283" r:id="rId20"/>
    <p:sldId id="290" r:id="rId21"/>
    <p:sldId id="284" r:id="rId22"/>
    <p:sldId id="285" r:id="rId23"/>
    <p:sldId id="286" r:id="rId24"/>
    <p:sldId id="669" r:id="rId25"/>
    <p:sldId id="287" r:id="rId26"/>
    <p:sldId id="288" r:id="rId27"/>
    <p:sldId id="289" r:id="rId28"/>
    <p:sldId id="712" r:id="rId29"/>
    <p:sldId id="710" r:id="rId30"/>
    <p:sldId id="711" r:id="rId31"/>
    <p:sldId id="705" r:id="rId32"/>
    <p:sldId id="706" r:id="rId33"/>
    <p:sldId id="707" r:id="rId34"/>
    <p:sldId id="708" r:id="rId35"/>
    <p:sldId id="709" r:id="rId36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15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6169"/>
  </p:normalViewPr>
  <p:slideViewPr>
    <p:cSldViewPr>
      <p:cViewPr varScale="1">
        <p:scale>
          <a:sx n="107" d="100"/>
          <a:sy n="107" d="100"/>
        </p:scale>
        <p:origin x="2304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4E4008-1EF5-E74E-AB23-C8B60FAAE87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57FA0-B692-454A-A57C-6D230ADAB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045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baseline="0" dirty="0"/>
              <a:t>Encryption has to be probabilistic.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5816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baseline="0" dirty="0"/>
              <a:t>Encryption has to be probabilistic.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4110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DA848-FFEB-72AD-8C09-EDB829F5A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F0DF0C-C04E-1799-3DD1-16A15BC311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F3A0E0-346C-9FC6-62C6-2797999018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BF7CD0-06A6-1BB5-C34A-6F96C885D6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0333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4DCE6-32F0-2BA5-5E85-62A684865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129A6E-5CDE-FCE1-571C-0E54E0C1C4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9F55B5-798A-D57B-FE3D-6594A1283A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FFF57-85DC-6441-4575-B32A15909E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3511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521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7949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996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00731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0595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FF0000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66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FF0000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66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FF0000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FF0000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963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7340" y="148844"/>
            <a:ext cx="8001634" cy="112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FF0000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2140" y="1465580"/>
            <a:ext cx="7553325" cy="4497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66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8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10.png"/><Relationship Id="rId10" Type="http://schemas.openxmlformats.org/officeDocument/2006/relationships/image" Target="../media/image28.png"/><Relationship Id="rId4" Type="http://schemas.openxmlformats.org/officeDocument/2006/relationships/image" Target="../media/image9.png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8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11" Type="http://schemas.openxmlformats.org/officeDocument/2006/relationships/image" Target="../media/image30.png"/><Relationship Id="rId5" Type="http://schemas.openxmlformats.org/officeDocument/2006/relationships/image" Target="../media/image11.png"/><Relationship Id="rId10" Type="http://schemas.openxmlformats.org/officeDocument/2006/relationships/image" Target="../media/image28.png"/><Relationship Id="rId4" Type="http://schemas.openxmlformats.org/officeDocument/2006/relationships/image" Target="../media/image9.png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1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95400" y="1828800"/>
            <a:ext cx="7058025" cy="23096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z="4000" dirty="0">
                <a:solidFill>
                  <a:srgbClr val="FF0000"/>
                </a:solidFill>
                <a:latin typeface="Arial"/>
                <a:cs typeface="Arial"/>
              </a:rPr>
              <a:t>Foundation of Cryptography</a:t>
            </a:r>
            <a:endParaRPr sz="4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sz="4000" dirty="0">
              <a:latin typeface="Arial"/>
              <a:cs typeface="Arial"/>
            </a:endParaRPr>
          </a:p>
          <a:p>
            <a:pPr marL="1537970" marR="1530985" indent="789305">
              <a:lnSpc>
                <a:spcPct val="200000"/>
              </a:lnSpc>
            </a:pPr>
            <a:r>
              <a:rPr sz="4000" dirty="0">
                <a:latin typeface="Arial"/>
                <a:cs typeface="Arial"/>
              </a:rPr>
              <a:t>Lecture</a:t>
            </a:r>
            <a:r>
              <a:rPr sz="4000" spc="-130" dirty="0">
                <a:latin typeface="Arial"/>
                <a:cs typeface="Arial"/>
              </a:rPr>
              <a:t> </a:t>
            </a:r>
            <a:r>
              <a:rPr sz="4000" spc="-35" dirty="0">
                <a:latin typeface="Arial"/>
                <a:cs typeface="Arial"/>
              </a:rPr>
              <a:t>11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2540" y="2281935"/>
            <a:ext cx="125349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20" dirty="0">
                <a:solidFill>
                  <a:srgbClr val="3333CC"/>
                </a:solidFill>
                <a:latin typeface="Arial"/>
                <a:cs typeface="Arial"/>
              </a:rPr>
              <a:t>message</a:t>
            </a:r>
            <a:r>
              <a:rPr sz="1900" spc="-8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1900" spc="-50" dirty="0">
                <a:solidFill>
                  <a:srgbClr val="3333CC"/>
                </a:solidFill>
                <a:latin typeface="Arial"/>
                <a:cs typeface="Arial"/>
              </a:rPr>
              <a:t>M</a:t>
            </a:r>
            <a:endParaRPr sz="190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6332" rIns="0" bIns="0" rtlCol="0">
            <a:spAutoFit/>
          </a:bodyPr>
          <a:lstStyle/>
          <a:p>
            <a:pPr marL="1824989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3300"/>
                </a:solidFill>
                <a:latin typeface="Arial"/>
                <a:cs typeface="Arial"/>
              </a:rPr>
              <a:t>Authentication</a:t>
            </a:r>
            <a:r>
              <a:rPr spc="-8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FF3300"/>
                </a:solidFill>
                <a:latin typeface="Arial"/>
                <a:cs typeface="Arial"/>
              </a:rPr>
              <a:t>Problem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78587" y="1570735"/>
            <a:ext cx="50609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25" dirty="0">
                <a:solidFill>
                  <a:srgbClr val="00279F"/>
                </a:solidFill>
                <a:latin typeface="Arial"/>
                <a:cs typeface="Arial"/>
              </a:rPr>
              <a:t>Bob</a:t>
            </a:r>
            <a:endParaRPr sz="2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895600" y="2960688"/>
            <a:ext cx="3416300" cy="152400"/>
          </a:xfrm>
          <a:custGeom>
            <a:avLst/>
            <a:gdLst/>
            <a:ahLst/>
            <a:cxnLst/>
            <a:rect l="l" t="t" r="r" b="b"/>
            <a:pathLst>
              <a:path w="3416300" h="152400">
                <a:moveTo>
                  <a:pt x="3263900" y="0"/>
                </a:moveTo>
                <a:lnTo>
                  <a:pt x="3263900" y="152400"/>
                </a:lnTo>
                <a:lnTo>
                  <a:pt x="3365500" y="101600"/>
                </a:lnTo>
                <a:lnTo>
                  <a:pt x="3289298" y="101600"/>
                </a:lnTo>
                <a:lnTo>
                  <a:pt x="3289298" y="50800"/>
                </a:lnTo>
                <a:lnTo>
                  <a:pt x="3365500" y="50800"/>
                </a:lnTo>
                <a:lnTo>
                  <a:pt x="3263900" y="0"/>
                </a:lnTo>
                <a:close/>
              </a:path>
              <a:path w="3416300" h="152400">
                <a:moveTo>
                  <a:pt x="3263900" y="50800"/>
                </a:moveTo>
                <a:lnTo>
                  <a:pt x="0" y="50800"/>
                </a:lnTo>
                <a:lnTo>
                  <a:pt x="0" y="101600"/>
                </a:lnTo>
                <a:lnTo>
                  <a:pt x="3263900" y="101600"/>
                </a:lnTo>
                <a:lnTo>
                  <a:pt x="3263900" y="50800"/>
                </a:lnTo>
                <a:close/>
              </a:path>
              <a:path w="3416300" h="152400">
                <a:moveTo>
                  <a:pt x="3365500" y="50800"/>
                </a:moveTo>
                <a:lnTo>
                  <a:pt x="3289298" y="50800"/>
                </a:lnTo>
                <a:lnTo>
                  <a:pt x="3289298" y="101600"/>
                </a:lnTo>
                <a:lnTo>
                  <a:pt x="3365500" y="101600"/>
                </a:lnTo>
                <a:lnTo>
                  <a:pt x="3416300" y="76200"/>
                </a:lnTo>
                <a:lnTo>
                  <a:pt x="3365500" y="50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6470650" y="1803400"/>
            <a:ext cx="1773555" cy="1885950"/>
            <a:chOff x="6470650" y="1803400"/>
            <a:chExt cx="1773555" cy="1885950"/>
          </a:xfrm>
        </p:grpSpPr>
        <p:sp>
          <p:nvSpPr>
            <p:cNvPr id="7" name="object 7"/>
            <p:cNvSpPr/>
            <p:nvPr/>
          </p:nvSpPr>
          <p:spPr>
            <a:xfrm>
              <a:off x="6477000" y="2603500"/>
              <a:ext cx="787400" cy="774700"/>
            </a:xfrm>
            <a:custGeom>
              <a:avLst/>
              <a:gdLst/>
              <a:ahLst/>
              <a:cxnLst/>
              <a:rect l="l" t="t" r="r" b="b"/>
              <a:pathLst>
                <a:path w="787400" h="774700">
                  <a:moveTo>
                    <a:pt x="393700" y="0"/>
                  </a:moveTo>
                  <a:lnTo>
                    <a:pt x="344315" y="3018"/>
                  </a:lnTo>
                  <a:lnTo>
                    <a:pt x="296760" y="11830"/>
                  </a:lnTo>
                  <a:lnTo>
                    <a:pt x="251406" y="26073"/>
                  </a:lnTo>
                  <a:lnTo>
                    <a:pt x="208619" y="45384"/>
                  </a:lnTo>
                  <a:lnTo>
                    <a:pt x="168770" y="69400"/>
                  </a:lnTo>
                  <a:lnTo>
                    <a:pt x="132228" y="97758"/>
                  </a:lnTo>
                  <a:lnTo>
                    <a:pt x="99361" y="130095"/>
                  </a:lnTo>
                  <a:lnTo>
                    <a:pt x="70538" y="166048"/>
                  </a:lnTo>
                  <a:lnTo>
                    <a:pt x="46128" y="205254"/>
                  </a:lnTo>
                  <a:lnTo>
                    <a:pt x="26500" y="247350"/>
                  </a:lnTo>
                  <a:lnTo>
                    <a:pt x="12023" y="291974"/>
                  </a:lnTo>
                  <a:lnTo>
                    <a:pt x="3067" y="338761"/>
                  </a:lnTo>
                  <a:lnTo>
                    <a:pt x="0" y="387350"/>
                  </a:lnTo>
                  <a:lnTo>
                    <a:pt x="3067" y="435938"/>
                  </a:lnTo>
                  <a:lnTo>
                    <a:pt x="12023" y="482725"/>
                  </a:lnTo>
                  <a:lnTo>
                    <a:pt x="26500" y="527349"/>
                  </a:lnTo>
                  <a:lnTo>
                    <a:pt x="46128" y="569445"/>
                  </a:lnTo>
                  <a:lnTo>
                    <a:pt x="70538" y="608651"/>
                  </a:lnTo>
                  <a:lnTo>
                    <a:pt x="99361" y="644604"/>
                  </a:lnTo>
                  <a:lnTo>
                    <a:pt x="132228" y="676941"/>
                  </a:lnTo>
                  <a:lnTo>
                    <a:pt x="168770" y="705299"/>
                  </a:lnTo>
                  <a:lnTo>
                    <a:pt x="208619" y="729315"/>
                  </a:lnTo>
                  <a:lnTo>
                    <a:pt x="251406" y="748626"/>
                  </a:lnTo>
                  <a:lnTo>
                    <a:pt x="296760" y="762869"/>
                  </a:lnTo>
                  <a:lnTo>
                    <a:pt x="344315" y="771681"/>
                  </a:lnTo>
                  <a:lnTo>
                    <a:pt x="393700" y="774700"/>
                  </a:lnTo>
                  <a:lnTo>
                    <a:pt x="443084" y="771681"/>
                  </a:lnTo>
                  <a:lnTo>
                    <a:pt x="490639" y="762869"/>
                  </a:lnTo>
                  <a:lnTo>
                    <a:pt x="535993" y="748626"/>
                  </a:lnTo>
                  <a:lnTo>
                    <a:pt x="578780" y="729315"/>
                  </a:lnTo>
                  <a:lnTo>
                    <a:pt x="618629" y="705299"/>
                  </a:lnTo>
                  <a:lnTo>
                    <a:pt x="655171" y="676941"/>
                  </a:lnTo>
                  <a:lnTo>
                    <a:pt x="688038" y="644604"/>
                  </a:lnTo>
                  <a:lnTo>
                    <a:pt x="716861" y="608651"/>
                  </a:lnTo>
                  <a:lnTo>
                    <a:pt x="741271" y="569445"/>
                  </a:lnTo>
                  <a:lnTo>
                    <a:pt x="760899" y="527349"/>
                  </a:lnTo>
                  <a:lnTo>
                    <a:pt x="775376" y="482725"/>
                  </a:lnTo>
                  <a:lnTo>
                    <a:pt x="784332" y="435938"/>
                  </a:lnTo>
                  <a:lnTo>
                    <a:pt x="787400" y="387350"/>
                  </a:lnTo>
                  <a:lnTo>
                    <a:pt x="784332" y="338761"/>
                  </a:lnTo>
                  <a:lnTo>
                    <a:pt x="775376" y="291974"/>
                  </a:lnTo>
                  <a:lnTo>
                    <a:pt x="760899" y="247350"/>
                  </a:lnTo>
                  <a:lnTo>
                    <a:pt x="741271" y="205254"/>
                  </a:lnTo>
                  <a:lnTo>
                    <a:pt x="716861" y="166048"/>
                  </a:lnTo>
                  <a:lnTo>
                    <a:pt x="688038" y="130095"/>
                  </a:lnTo>
                  <a:lnTo>
                    <a:pt x="655171" y="97758"/>
                  </a:lnTo>
                  <a:lnTo>
                    <a:pt x="618629" y="69400"/>
                  </a:lnTo>
                  <a:lnTo>
                    <a:pt x="578780" y="45384"/>
                  </a:lnTo>
                  <a:lnTo>
                    <a:pt x="535993" y="26073"/>
                  </a:lnTo>
                  <a:lnTo>
                    <a:pt x="490639" y="11830"/>
                  </a:lnTo>
                  <a:lnTo>
                    <a:pt x="443084" y="3018"/>
                  </a:lnTo>
                  <a:lnTo>
                    <a:pt x="393700" y="0"/>
                  </a:lnTo>
                  <a:close/>
                </a:path>
              </a:pathLst>
            </a:custGeom>
            <a:solidFill>
              <a:srgbClr val="FDA4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77000" y="2603500"/>
              <a:ext cx="787400" cy="774700"/>
            </a:xfrm>
            <a:custGeom>
              <a:avLst/>
              <a:gdLst/>
              <a:ahLst/>
              <a:cxnLst/>
              <a:rect l="l" t="t" r="r" b="b"/>
              <a:pathLst>
                <a:path w="787400" h="774700">
                  <a:moveTo>
                    <a:pt x="0" y="387350"/>
                  </a:moveTo>
                  <a:lnTo>
                    <a:pt x="3067" y="338761"/>
                  </a:lnTo>
                  <a:lnTo>
                    <a:pt x="12023" y="291974"/>
                  </a:lnTo>
                  <a:lnTo>
                    <a:pt x="26500" y="247351"/>
                  </a:lnTo>
                  <a:lnTo>
                    <a:pt x="46128" y="205254"/>
                  </a:lnTo>
                  <a:lnTo>
                    <a:pt x="70537" y="166048"/>
                  </a:lnTo>
                  <a:lnTo>
                    <a:pt x="99360" y="130095"/>
                  </a:lnTo>
                  <a:lnTo>
                    <a:pt x="132228" y="97758"/>
                  </a:lnTo>
                  <a:lnTo>
                    <a:pt x="168770" y="69400"/>
                  </a:lnTo>
                  <a:lnTo>
                    <a:pt x="208619" y="45384"/>
                  </a:lnTo>
                  <a:lnTo>
                    <a:pt x="251405" y="26073"/>
                  </a:lnTo>
                  <a:lnTo>
                    <a:pt x="296760" y="11830"/>
                  </a:lnTo>
                  <a:lnTo>
                    <a:pt x="344315" y="3018"/>
                  </a:lnTo>
                  <a:lnTo>
                    <a:pt x="393700" y="0"/>
                  </a:lnTo>
                  <a:lnTo>
                    <a:pt x="443084" y="3018"/>
                  </a:lnTo>
                  <a:lnTo>
                    <a:pt x="490639" y="11830"/>
                  </a:lnTo>
                  <a:lnTo>
                    <a:pt x="535994" y="26073"/>
                  </a:lnTo>
                  <a:lnTo>
                    <a:pt x="578780" y="45384"/>
                  </a:lnTo>
                  <a:lnTo>
                    <a:pt x="618629" y="69400"/>
                  </a:lnTo>
                  <a:lnTo>
                    <a:pt x="655171" y="97758"/>
                  </a:lnTo>
                  <a:lnTo>
                    <a:pt x="688039" y="130095"/>
                  </a:lnTo>
                  <a:lnTo>
                    <a:pt x="716862" y="166048"/>
                  </a:lnTo>
                  <a:lnTo>
                    <a:pt x="741271" y="205254"/>
                  </a:lnTo>
                  <a:lnTo>
                    <a:pt x="760899" y="247351"/>
                  </a:lnTo>
                  <a:lnTo>
                    <a:pt x="775376" y="291974"/>
                  </a:lnTo>
                  <a:lnTo>
                    <a:pt x="784332" y="338761"/>
                  </a:lnTo>
                  <a:lnTo>
                    <a:pt x="787400" y="387350"/>
                  </a:lnTo>
                  <a:lnTo>
                    <a:pt x="784332" y="435938"/>
                  </a:lnTo>
                  <a:lnTo>
                    <a:pt x="775376" y="482725"/>
                  </a:lnTo>
                  <a:lnTo>
                    <a:pt x="760899" y="527348"/>
                  </a:lnTo>
                  <a:lnTo>
                    <a:pt x="741271" y="569445"/>
                  </a:lnTo>
                  <a:lnTo>
                    <a:pt x="716862" y="608651"/>
                  </a:lnTo>
                  <a:lnTo>
                    <a:pt x="688039" y="644604"/>
                  </a:lnTo>
                  <a:lnTo>
                    <a:pt x="655171" y="676941"/>
                  </a:lnTo>
                  <a:lnTo>
                    <a:pt x="618629" y="705299"/>
                  </a:lnTo>
                  <a:lnTo>
                    <a:pt x="578780" y="729315"/>
                  </a:lnTo>
                  <a:lnTo>
                    <a:pt x="535994" y="748626"/>
                  </a:lnTo>
                  <a:lnTo>
                    <a:pt x="490639" y="762869"/>
                  </a:lnTo>
                  <a:lnTo>
                    <a:pt x="443084" y="771682"/>
                  </a:lnTo>
                  <a:lnTo>
                    <a:pt x="393700" y="774700"/>
                  </a:lnTo>
                  <a:lnTo>
                    <a:pt x="344315" y="771682"/>
                  </a:lnTo>
                  <a:lnTo>
                    <a:pt x="296760" y="762869"/>
                  </a:lnTo>
                  <a:lnTo>
                    <a:pt x="251405" y="748626"/>
                  </a:lnTo>
                  <a:lnTo>
                    <a:pt x="208619" y="729315"/>
                  </a:lnTo>
                  <a:lnTo>
                    <a:pt x="168770" y="705299"/>
                  </a:lnTo>
                  <a:lnTo>
                    <a:pt x="132228" y="676941"/>
                  </a:lnTo>
                  <a:lnTo>
                    <a:pt x="99360" y="644604"/>
                  </a:lnTo>
                  <a:lnTo>
                    <a:pt x="70537" y="608651"/>
                  </a:lnTo>
                  <a:lnTo>
                    <a:pt x="46128" y="569445"/>
                  </a:lnTo>
                  <a:lnTo>
                    <a:pt x="26500" y="527348"/>
                  </a:lnTo>
                  <a:lnTo>
                    <a:pt x="12023" y="482725"/>
                  </a:lnTo>
                  <a:lnTo>
                    <a:pt x="3067" y="435938"/>
                  </a:lnTo>
                  <a:lnTo>
                    <a:pt x="0" y="38735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661150" y="3054350"/>
              <a:ext cx="393700" cy="139700"/>
            </a:xfrm>
            <a:custGeom>
              <a:avLst/>
              <a:gdLst/>
              <a:ahLst/>
              <a:cxnLst/>
              <a:rect l="l" t="t" r="r" b="b"/>
              <a:pathLst>
                <a:path w="393700" h="139700">
                  <a:moveTo>
                    <a:pt x="0" y="0"/>
                  </a:moveTo>
                  <a:lnTo>
                    <a:pt x="50800" y="50800"/>
                  </a:lnTo>
                  <a:lnTo>
                    <a:pt x="88900" y="76200"/>
                  </a:lnTo>
                  <a:lnTo>
                    <a:pt x="190500" y="127000"/>
                  </a:lnTo>
                  <a:lnTo>
                    <a:pt x="215900" y="127000"/>
                  </a:lnTo>
                  <a:lnTo>
                    <a:pt x="241300" y="139700"/>
                  </a:lnTo>
                  <a:lnTo>
                    <a:pt x="292100" y="139700"/>
                  </a:lnTo>
                  <a:lnTo>
                    <a:pt x="342900" y="114300"/>
                  </a:lnTo>
                  <a:lnTo>
                    <a:pt x="342900" y="88900"/>
                  </a:lnTo>
                  <a:lnTo>
                    <a:pt x="393700" y="63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661150" y="3054350"/>
              <a:ext cx="393700" cy="139700"/>
            </a:xfrm>
            <a:custGeom>
              <a:avLst/>
              <a:gdLst/>
              <a:ahLst/>
              <a:cxnLst/>
              <a:rect l="l" t="t" r="r" b="b"/>
              <a:pathLst>
                <a:path w="393700" h="139700">
                  <a:moveTo>
                    <a:pt x="0" y="0"/>
                  </a:moveTo>
                  <a:lnTo>
                    <a:pt x="50800" y="50799"/>
                  </a:lnTo>
                  <a:lnTo>
                    <a:pt x="88900" y="76199"/>
                  </a:lnTo>
                  <a:lnTo>
                    <a:pt x="139700" y="101599"/>
                  </a:lnTo>
                  <a:lnTo>
                    <a:pt x="165100" y="114299"/>
                  </a:lnTo>
                  <a:lnTo>
                    <a:pt x="190500" y="126999"/>
                  </a:lnTo>
                  <a:lnTo>
                    <a:pt x="215900" y="126999"/>
                  </a:lnTo>
                  <a:lnTo>
                    <a:pt x="241300" y="139699"/>
                  </a:lnTo>
                  <a:lnTo>
                    <a:pt x="266700" y="139699"/>
                  </a:lnTo>
                  <a:lnTo>
                    <a:pt x="292100" y="139699"/>
                  </a:lnTo>
                  <a:lnTo>
                    <a:pt x="317500" y="126999"/>
                  </a:lnTo>
                  <a:lnTo>
                    <a:pt x="342900" y="114299"/>
                  </a:lnTo>
                  <a:lnTo>
                    <a:pt x="342900" y="88899"/>
                  </a:lnTo>
                  <a:lnTo>
                    <a:pt x="368300" y="76199"/>
                  </a:lnTo>
                  <a:lnTo>
                    <a:pt x="393700" y="63499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73850" y="2825750"/>
              <a:ext cx="101600" cy="1016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16750" y="2851150"/>
              <a:ext cx="101600" cy="1016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551606" y="2409825"/>
              <a:ext cx="128905" cy="265430"/>
            </a:xfrm>
            <a:custGeom>
              <a:avLst/>
              <a:gdLst/>
              <a:ahLst/>
              <a:cxnLst/>
              <a:rect l="l" t="t" r="r" b="b"/>
              <a:pathLst>
                <a:path w="128904" h="265430">
                  <a:moveTo>
                    <a:pt x="0" y="0"/>
                  </a:moveTo>
                  <a:lnTo>
                    <a:pt x="56552" y="26944"/>
                  </a:lnTo>
                  <a:lnTo>
                    <a:pt x="80429" y="58239"/>
                  </a:lnTo>
                  <a:lnTo>
                    <a:pt x="100343" y="99294"/>
                  </a:lnTo>
                  <a:lnTo>
                    <a:pt x="115523" y="148518"/>
                  </a:lnTo>
                  <a:lnTo>
                    <a:pt x="125197" y="204321"/>
                  </a:lnTo>
                  <a:lnTo>
                    <a:pt x="128593" y="26511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653205" y="2274887"/>
              <a:ext cx="146685" cy="365125"/>
            </a:xfrm>
            <a:custGeom>
              <a:avLst/>
              <a:gdLst/>
              <a:ahLst/>
              <a:cxnLst/>
              <a:rect l="l" t="t" r="r" b="b"/>
              <a:pathLst>
                <a:path w="146684" h="365125">
                  <a:moveTo>
                    <a:pt x="0" y="0"/>
                  </a:moveTo>
                  <a:lnTo>
                    <a:pt x="50964" y="22841"/>
                  </a:lnTo>
                  <a:lnTo>
                    <a:pt x="94102" y="85869"/>
                  </a:lnTo>
                  <a:lnTo>
                    <a:pt x="111706" y="129875"/>
                  </a:lnTo>
                  <a:lnTo>
                    <a:pt x="126115" y="180834"/>
                  </a:lnTo>
                  <a:lnTo>
                    <a:pt x="136919" y="237716"/>
                  </a:lnTo>
                  <a:lnTo>
                    <a:pt x="143703" y="299490"/>
                  </a:lnTo>
                  <a:lnTo>
                    <a:pt x="146056" y="36512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000875" y="2309812"/>
              <a:ext cx="144780" cy="365125"/>
            </a:xfrm>
            <a:custGeom>
              <a:avLst/>
              <a:gdLst/>
              <a:ahLst/>
              <a:cxnLst/>
              <a:rect l="l" t="t" r="r" b="b"/>
              <a:pathLst>
                <a:path w="144779" h="365125">
                  <a:moveTo>
                    <a:pt x="0" y="365125"/>
                  </a:moveTo>
                  <a:lnTo>
                    <a:pt x="2319" y="299969"/>
                  </a:lnTo>
                  <a:lnTo>
                    <a:pt x="9008" y="238591"/>
                  </a:lnTo>
                  <a:lnTo>
                    <a:pt x="19666" y="182006"/>
                  </a:lnTo>
                  <a:lnTo>
                    <a:pt x="33892" y="131229"/>
                  </a:lnTo>
                  <a:lnTo>
                    <a:pt x="51282" y="87275"/>
                  </a:lnTo>
                  <a:lnTo>
                    <a:pt x="71436" y="51160"/>
                  </a:lnTo>
                  <a:lnTo>
                    <a:pt x="118427" y="6507"/>
                  </a:lnTo>
                  <a:lnTo>
                    <a:pt x="14446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80250" y="2471737"/>
              <a:ext cx="171449" cy="24288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150097" y="1817687"/>
              <a:ext cx="1079500" cy="1857375"/>
            </a:xfrm>
            <a:custGeom>
              <a:avLst/>
              <a:gdLst/>
              <a:ahLst/>
              <a:cxnLst/>
              <a:rect l="l" t="t" r="r" b="b"/>
              <a:pathLst>
                <a:path w="1079500" h="1857375">
                  <a:moveTo>
                    <a:pt x="317502" y="114302"/>
                  </a:moveTo>
                  <a:lnTo>
                    <a:pt x="326484" y="69810"/>
                  </a:lnTo>
                  <a:lnTo>
                    <a:pt x="350980" y="33478"/>
                  </a:lnTo>
                  <a:lnTo>
                    <a:pt x="387313" y="8982"/>
                  </a:lnTo>
                  <a:lnTo>
                    <a:pt x="431805" y="0"/>
                  </a:lnTo>
                  <a:lnTo>
                    <a:pt x="444502" y="0"/>
                  </a:lnTo>
                  <a:lnTo>
                    <a:pt x="635002" y="0"/>
                  </a:lnTo>
                  <a:lnTo>
                    <a:pt x="965200" y="0"/>
                  </a:lnTo>
                  <a:lnTo>
                    <a:pt x="1009691" y="8982"/>
                  </a:lnTo>
                  <a:lnTo>
                    <a:pt x="1046024" y="33478"/>
                  </a:lnTo>
                  <a:lnTo>
                    <a:pt x="1070520" y="69810"/>
                  </a:lnTo>
                  <a:lnTo>
                    <a:pt x="1079502" y="114302"/>
                  </a:lnTo>
                  <a:lnTo>
                    <a:pt x="1079502" y="400049"/>
                  </a:lnTo>
                  <a:lnTo>
                    <a:pt x="1079502" y="571499"/>
                  </a:lnTo>
                  <a:lnTo>
                    <a:pt x="1070520" y="615989"/>
                  </a:lnTo>
                  <a:lnTo>
                    <a:pt x="1046024" y="652321"/>
                  </a:lnTo>
                  <a:lnTo>
                    <a:pt x="1009691" y="676817"/>
                  </a:lnTo>
                  <a:lnTo>
                    <a:pt x="965200" y="685800"/>
                  </a:lnTo>
                  <a:lnTo>
                    <a:pt x="635002" y="685800"/>
                  </a:lnTo>
                  <a:lnTo>
                    <a:pt x="0" y="1857373"/>
                  </a:lnTo>
                  <a:lnTo>
                    <a:pt x="444502" y="685800"/>
                  </a:lnTo>
                  <a:lnTo>
                    <a:pt x="431805" y="685800"/>
                  </a:lnTo>
                  <a:lnTo>
                    <a:pt x="387313" y="676817"/>
                  </a:lnTo>
                  <a:lnTo>
                    <a:pt x="350980" y="652321"/>
                  </a:lnTo>
                  <a:lnTo>
                    <a:pt x="326484" y="615989"/>
                  </a:lnTo>
                  <a:lnTo>
                    <a:pt x="317502" y="571497"/>
                  </a:lnTo>
                  <a:lnTo>
                    <a:pt x="317502" y="400049"/>
                  </a:lnTo>
                  <a:lnTo>
                    <a:pt x="317502" y="114302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671512" y="1803400"/>
            <a:ext cx="1911350" cy="1760855"/>
            <a:chOff x="671512" y="1803400"/>
            <a:chExt cx="1911350" cy="1760855"/>
          </a:xfrm>
        </p:grpSpPr>
        <p:sp>
          <p:nvSpPr>
            <p:cNvPr id="19" name="object 19"/>
            <p:cNvSpPr/>
            <p:nvPr/>
          </p:nvSpPr>
          <p:spPr>
            <a:xfrm>
              <a:off x="1587500" y="2565401"/>
              <a:ext cx="787400" cy="774700"/>
            </a:xfrm>
            <a:custGeom>
              <a:avLst/>
              <a:gdLst/>
              <a:ahLst/>
              <a:cxnLst/>
              <a:rect l="l" t="t" r="r" b="b"/>
              <a:pathLst>
                <a:path w="787400" h="774700">
                  <a:moveTo>
                    <a:pt x="393700" y="0"/>
                  </a:moveTo>
                  <a:lnTo>
                    <a:pt x="344315" y="3018"/>
                  </a:lnTo>
                  <a:lnTo>
                    <a:pt x="296760" y="11830"/>
                  </a:lnTo>
                  <a:lnTo>
                    <a:pt x="251406" y="26073"/>
                  </a:lnTo>
                  <a:lnTo>
                    <a:pt x="208619" y="45384"/>
                  </a:lnTo>
                  <a:lnTo>
                    <a:pt x="168770" y="69400"/>
                  </a:lnTo>
                  <a:lnTo>
                    <a:pt x="132228" y="97758"/>
                  </a:lnTo>
                  <a:lnTo>
                    <a:pt x="99361" y="130095"/>
                  </a:lnTo>
                  <a:lnTo>
                    <a:pt x="70538" y="166048"/>
                  </a:lnTo>
                  <a:lnTo>
                    <a:pt x="46128" y="205254"/>
                  </a:lnTo>
                  <a:lnTo>
                    <a:pt x="26500" y="247350"/>
                  </a:lnTo>
                  <a:lnTo>
                    <a:pt x="12023" y="291974"/>
                  </a:lnTo>
                  <a:lnTo>
                    <a:pt x="3067" y="338761"/>
                  </a:lnTo>
                  <a:lnTo>
                    <a:pt x="0" y="387350"/>
                  </a:lnTo>
                  <a:lnTo>
                    <a:pt x="3067" y="435938"/>
                  </a:lnTo>
                  <a:lnTo>
                    <a:pt x="12023" y="482725"/>
                  </a:lnTo>
                  <a:lnTo>
                    <a:pt x="26500" y="527349"/>
                  </a:lnTo>
                  <a:lnTo>
                    <a:pt x="46128" y="569445"/>
                  </a:lnTo>
                  <a:lnTo>
                    <a:pt x="70538" y="608651"/>
                  </a:lnTo>
                  <a:lnTo>
                    <a:pt x="99361" y="644604"/>
                  </a:lnTo>
                  <a:lnTo>
                    <a:pt x="132228" y="676941"/>
                  </a:lnTo>
                  <a:lnTo>
                    <a:pt x="168770" y="705299"/>
                  </a:lnTo>
                  <a:lnTo>
                    <a:pt x="208619" y="729315"/>
                  </a:lnTo>
                  <a:lnTo>
                    <a:pt x="251406" y="748626"/>
                  </a:lnTo>
                  <a:lnTo>
                    <a:pt x="296760" y="762869"/>
                  </a:lnTo>
                  <a:lnTo>
                    <a:pt x="344315" y="771681"/>
                  </a:lnTo>
                  <a:lnTo>
                    <a:pt x="393700" y="774700"/>
                  </a:lnTo>
                  <a:lnTo>
                    <a:pt x="443084" y="771681"/>
                  </a:lnTo>
                  <a:lnTo>
                    <a:pt x="490639" y="762869"/>
                  </a:lnTo>
                  <a:lnTo>
                    <a:pt x="535993" y="748626"/>
                  </a:lnTo>
                  <a:lnTo>
                    <a:pt x="578780" y="729315"/>
                  </a:lnTo>
                  <a:lnTo>
                    <a:pt x="618629" y="705299"/>
                  </a:lnTo>
                  <a:lnTo>
                    <a:pt x="655171" y="676941"/>
                  </a:lnTo>
                  <a:lnTo>
                    <a:pt x="688038" y="644604"/>
                  </a:lnTo>
                  <a:lnTo>
                    <a:pt x="716861" y="608651"/>
                  </a:lnTo>
                  <a:lnTo>
                    <a:pt x="741271" y="569445"/>
                  </a:lnTo>
                  <a:lnTo>
                    <a:pt x="760899" y="527349"/>
                  </a:lnTo>
                  <a:lnTo>
                    <a:pt x="775376" y="482725"/>
                  </a:lnTo>
                  <a:lnTo>
                    <a:pt x="784332" y="435938"/>
                  </a:lnTo>
                  <a:lnTo>
                    <a:pt x="787400" y="387350"/>
                  </a:lnTo>
                  <a:lnTo>
                    <a:pt x="784332" y="338761"/>
                  </a:lnTo>
                  <a:lnTo>
                    <a:pt x="775376" y="291974"/>
                  </a:lnTo>
                  <a:lnTo>
                    <a:pt x="760899" y="247350"/>
                  </a:lnTo>
                  <a:lnTo>
                    <a:pt x="741271" y="205254"/>
                  </a:lnTo>
                  <a:lnTo>
                    <a:pt x="716861" y="166048"/>
                  </a:lnTo>
                  <a:lnTo>
                    <a:pt x="688038" y="130095"/>
                  </a:lnTo>
                  <a:lnTo>
                    <a:pt x="655171" y="97758"/>
                  </a:lnTo>
                  <a:lnTo>
                    <a:pt x="618629" y="69400"/>
                  </a:lnTo>
                  <a:lnTo>
                    <a:pt x="578780" y="45384"/>
                  </a:lnTo>
                  <a:lnTo>
                    <a:pt x="535993" y="26073"/>
                  </a:lnTo>
                  <a:lnTo>
                    <a:pt x="490639" y="11830"/>
                  </a:lnTo>
                  <a:lnTo>
                    <a:pt x="443084" y="3018"/>
                  </a:lnTo>
                  <a:lnTo>
                    <a:pt x="393700" y="0"/>
                  </a:lnTo>
                  <a:close/>
                </a:path>
              </a:pathLst>
            </a:custGeom>
            <a:solidFill>
              <a:srgbClr val="F6BF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587500" y="2565401"/>
              <a:ext cx="787400" cy="774700"/>
            </a:xfrm>
            <a:custGeom>
              <a:avLst/>
              <a:gdLst/>
              <a:ahLst/>
              <a:cxnLst/>
              <a:rect l="l" t="t" r="r" b="b"/>
              <a:pathLst>
                <a:path w="787400" h="774700">
                  <a:moveTo>
                    <a:pt x="0" y="387350"/>
                  </a:moveTo>
                  <a:lnTo>
                    <a:pt x="3067" y="338761"/>
                  </a:lnTo>
                  <a:lnTo>
                    <a:pt x="12023" y="291974"/>
                  </a:lnTo>
                  <a:lnTo>
                    <a:pt x="26500" y="247351"/>
                  </a:lnTo>
                  <a:lnTo>
                    <a:pt x="46128" y="205254"/>
                  </a:lnTo>
                  <a:lnTo>
                    <a:pt x="70537" y="166048"/>
                  </a:lnTo>
                  <a:lnTo>
                    <a:pt x="99360" y="130095"/>
                  </a:lnTo>
                  <a:lnTo>
                    <a:pt x="132228" y="97758"/>
                  </a:lnTo>
                  <a:lnTo>
                    <a:pt x="168770" y="69400"/>
                  </a:lnTo>
                  <a:lnTo>
                    <a:pt x="208619" y="45384"/>
                  </a:lnTo>
                  <a:lnTo>
                    <a:pt x="251405" y="26073"/>
                  </a:lnTo>
                  <a:lnTo>
                    <a:pt x="296760" y="11830"/>
                  </a:lnTo>
                  <a:lnTo>
                    <a:pt x="344315" y="3018"/>
                  </a:lnTo>
                  <a:lnTo>
                    <a:pt x="393700" y="0"/>
                  </a:lnTo>
                  <a:lnTo>
                    <a:pt x="443084" y="3018"/>
                  </a:lnTo>
                  <a:lnTo>
                    <a:pt x="490639" y="11830"/>
                  </a:lnTo>
                  <a:lnTo>
                    <a:pt x="535994" y="26073"/>
                  </a:lnTo>
                  <a:lnTo>
                    <a:pt x="578780" y="45384"/>
                  </a:lnTo>
                  <a:lnTo>
                    <a:pt x="618629" y="69400"/>
                  </a:lnTo>
                  <a:lnTo>
                    <a:pt x="655171" y="97758"/>
                  </a:lnTo>
                  <a:lnTo>
                    <a:pt x="688039" y="130095"/>
                  </a:lnTo>
                  <a:lnTo>
                    <a:pt x="716862" y="166048"/>
                  </a:lnTo>
                  <a:lnTo>
                    <a:pt x="741271" y="205254"/>
                  </a:lnTo>
                  <a:lnTo>
                    <a:pt x="760899" y="247351"/>
                  </a:lnTo>
                  <a:lnTo>
                    <a:pt x="775376" y="291974"/>
                  </a:lnTo>
                  <a:lnTo>
                    <a:pt x="784332" y="338761"/>
                  </a:lnTo>
                  <a:lnTo>
                    <a:pt x="787400" y="387350"/>
                  </a:lnTo>
                  <a:lnTo>
                    <a:pt x="784332" y="435938"/>
                  </a:lnTo>
                  <a:lnTo>
                    <a:pt x="775376" y="482725"/>
                  </a:lnTo>
                  <a:lnTo>
                    <a:pt x="760899" y="527348"/>
                  </a:lnTo>
                  <a:lnTo>
                    <a:pt x="741271" y="569445"/>
                  </a:lnTo>
                  <a:lnTo>
                    <a:pt x="716862" y="608651"/>
                  </a:lnTo>
                  <a:lnTo>
                    <a:pt x="688039" y="644604"/>
                  </a:lnTo>
                  <a:lnTo>
                    <a:pt x="655171" y="676941"/>
                  </a:lnTo>
                  <a:lnTo>
                    <a:pt x="618629" y="705299"/>
                  </a:lnTo>
                  <a:lnTo>
                    <a:pt x="578780" y="729315"/>
                  </a:lnTo>
                  <a:lnTo>
                    <a:pt x="535994" y="748626"/>
                  </a:lnTo>
                  <a:lnTo>
                    <a:pt x="490639" y="762869"/>
                  </a:lnTo>
                  <a:lnTo>
                    <a:pt x="443084" y="771682"/>
                  </a:lnTo>
                  <a:lnTo>
                    <a:pt x="393700" y="774700"/>
                  </a:lnTo>
                  <a:lnTo>
                    <a:pt x="344315" y="771682"/>
                  </a:lnTo>
                  <a:lnTo>
                    <a:pt x="296760" y="762869"/>
                  </a:lnTo>
                  <a:lnTo>
                    <a:pt x="251405" y="748626"/>
                  </a:lnTo>
                  <a:lnTo>
                    <a:pt x="208619" y="729315"/>
                  </a:lnTo>
                  <a:lnTo>
                    <a:pt x="168770" y="705299"/>
                  </a:lnTo>
                  <a:lnTo>
                    <a:pt x="132228" y="676941"/>
                  </a:lnTo>
                  <a:lnTo>
                    <a:pt x="99360" y="644604"/>
                  </a:lnTo>
                  <a:lnTo>
                    <a:pt x="70537" y="608651"/>
                  </a:lnTo>
                  <a:lnTo>
                    <a:pt x="46128" y="569445"/>
                  </a:lnTo>
                  <a:lnTo>
                    <a:pt x="26500" y="527348"/>
                  </a:lnTo>
                  <a:lnTo>
                    <a:pt x="12023" y="482725"/>
                  </a:lnTo>
                  <a:lnTo>
                    <a:pt x="3067" y="435938"/>
                  </a:lnTo>
                  <a:lnTo>
                    <a:pt x="0" y="38735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84350" y="2787651"/>
              <a:ext cx="101600" cy="10160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27250" y="2813051"/>
              <a:ext cx="101600" cy="10160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779587" y="3062287"/>
              <a:ext cx="373380" cy="101600"/>
            </a:xfrm>
            <a:custGeom>
              <a:avLst/>
              <a:gdLst/>
              <a:ahLst/>
              <a:cxnLst/>
              <a:rect l="l" t="t" r="r" b="b"/>
              <a:pathLst>
                <a:path w="373380" h="101600">
                  <a:moveTo>
                    <a:pt x="0" y="0"/>
                  </a:moveTo>
                  <a:lnTo>
                    <a:pt x="17462" y="34925"/>
                  </a:lnTo>
                  <a:lnTo>
                    <a:pt x="50800" y="50801"/>
                  </a:lnTo>
                  <a:lnTo>
                    <a:pt x="68262" y="85726"/>
                  </a:lnTo>
                  <a:lnTo>
                    <a:pt x="101600" y="101601"/>
                  </a:lnTo>
                  <a:lnTo>
                    <a:pt x="203200" y="101601"/>
                  </a:lnTo>
                  <a:lnTo>
                    <a:pt x="238125" y="85726"/>
                  </a:lnTo>
                  <a:lnTo>
                    <a:pt x="271462" y="85726"/>
                  </a:lnTo>
                  <a:lnTo>
                    <a:pt x="304800" y="68263"/>
                  </a:lnTo>
                  <a:lnTo>
                    <a:pt x="339725" y="50801"/>
                  </a:lnTo>
                  <a:lnTo>
                    <a:pt x="304800" y="50801"/>
                  </a:lnTo>
                  <a:lnTo>
                    <a:pt x="271462" y="34925"/>
                  </a:lnTo>
                  <a:lnTo>
                    <a:pt x="136525" y="34925"/>
                  </a:lnTo>
                  <a:lnTo>
                    <a:pt x="101600" y="17462"/>
                  </a:lnTo>
                  <a:lnTo>
                    <a:pt x="50800" y="17462"/>
                  </a:lnTo>
                  <a:lnTo>
                    <a:pt x="0" y="0"/>
                  </a:lnTo>
                  <a:close/>
                </a:path>
                <a:path w="373380" h="101600">
                  <a:moveTo>
                    <a:pt x="373062" y="17462"/>
                  </a:moveTo>
                  <a:lnTo>
                    <a:pt x="339725" y="34925"/>
                  </a:lnTo>
                  <a:lnTo>
                    <a:pt x="304800" y="50801"/>
                  </a:lnTo>
                  <a:lnTo>
                    <a:pt x="339725" y="50801"/>
                  </a:lnTo>
                  <a:lnTo>
                    <a:pt x="373062" y="17462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46250" y="3046412"/>
              <a:ext cx="406400" cy="117475"/>
            </a:xfrm>
            <a:custGeom>
              <a:avLst/>
              <a:gdLst/>
              <a:ahLst/>
              <a:cxnLst/>
              <a:rect l="l" t="t" r="r" b="b"/>
              <a:pathLst>
                <a:path w="406400" h="117475">
                  <a:moveTo>
                    <a:pt x="0" y="0"/>
                  </a:moveTo>
                  <a:lnTo>
                    <a:pt x="33337" y="15875"/>
                  </a:lnTo>
                  <a:lnTo>
                    <a:pt x="84137" y="33337"/>
                  </a:lnTo>
                  <a:lnTo>
                    <a:pt x="134937" y="33337"/>
                  </a:lnTo>
                  <a:lnTo>
                    <a:pt x="169862" y="50800"/>
                  </a:lnTo>
                  <a:lnTo>
                    <a:pt x="203200" y="50800"/>
                  </a:lnTo>
                  <a:lnTo>
                    <a:pt x="236537" y="50800"/>
                  </a:lnTo>
                  <a:lnTo>
                    <a:pt x="271462" y="50800"/>
                  </a:lnTo>
                  <a:lnTo>
                    <a:pt x="304800" y="50800"/>
                  </a:lnTo>
                  <a:lnTo>
                    <a:pt x="338137" y="66675"/>
                  </a:lnTo>
                  <a:lnTo>
                    <a:pt x="373063" y="50800"/>
                  </a:lnTo>
                  <a:lnTo>
                    <a:pt x="406400" y="33337"/>
                  </a:lnTo>
                  <a:lnTo>
                    <a:pt x="373063" y="66675"/>
                  </a:lnTo>
                  <a:lnTo>
                    <a:pt x="338137" y="84137"/>
                  </a:lnTo>
                  <a:lnTo>
                    <a:pt x="304800" y="101600"/>
                  </a:lnTo>
                  <a:lnTo>
                    <a:pt x="271462" y="101600"/>
                  </a:lnTo>
                  <a:lnTo>
                    <a:pt x="236537" y="117475"/>
                  </a:lnTo>
                  <a:lnTo>
                    <a:pt x="203200" y="117475"/>
                  </a:lnTo>
                  <a:lnTo>
                    <a:pt x="169862" y="117475"/>
                  </a:lnTo>
                  <a:lnTo>
                    <a:pt x="134937" y="117475"/>
                  </a:lnTo>
                  <a:lnTo>
                    <a:pt x="101600" y="101600"/>
                  </a:lnTo>
                  <a:lnTo>
                    <a:pt x="84137" y="66675"/>
                  </a:lnTo>
                  <a:lnTo>
                    <a:pt x="50800" y="50800"/>
                  </a:lnTo>
                  <a:lnTo>
                    <a:pt x="33337" y="1587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051050" y="2405062"/>
              <a:ext cx="525780" cy="1101725"/>
            </a:xfrm>
            <a:custGeom>
              <a:avLst/>
              <a:gdLst/>
              <a:ahLst/>
              <a:cxnLst/>
              <a:rect l="l" t="t" r="r" b="b"/>
              <a:pathLst>
                <a:path w="525780" h="1101725">
                  <a:moveTo>
                    <a:pt x="180975" y="341312"/>
                  </a:moveTo>
                  <a:lnTo>
                    <a:pt x="304800" y="563562"/>
                  </a:lnTo>
                  <a:lnTo>
                    <a:pt x="373062" y="830262"/>
                  </a:lnTo>
                  <a:lnTo>
                    <a:pt x="406400" y="863600"/>
                  </a:lnTo>
                  <a:lnTo>
                    <a:pt x="439737" y="898525"/>
                  </a:lnTo>
                  <a:lnTo>
                    <a:pt x="474662" y="965200"/>
                  </a:lnTo>
                  <a:lnTo>
                    <a:pt x="490537" y="1000125"/>
                  </a:lnTo>
                  <a:lnTo>
                    <a:pt x="490537" y="1033462"/>
                  </a:lnTo>
                  <a:lnTo>
                    <a:pt x="508000" y="1066800"/>
                  </a:lnTo>
                  <a:lnTo>
                    <a:pt x="525462" y="1101725"/>
                  </a:lnTo>
                  <a:lnTo>
                    <a:pt x="525462" y="762000"/>
                  </a:lnTo>
                  <a:lnTo>
                    <a:pt x="508000" y="711200"/>
                  </a:lnTo>
                  <a:lnTo>
                    <a:pt x="508000" y="593725"/>
                  </a:lnTo>
                  <a:lnTo>
                    <a:pt x="490537" y="542925"/>
                  </a:lnTo>
                  <a:lnTo>
                    <a:pt x="490537" y="390525"/>
                  </a:lnTo>
                  <a:lnTo>
                    <a:pt x="478135" y="350837"/>
                  </a:lnTo>
                  <a:lnTo>
                    <a:pt x="187325" y="350837"/>
                  </a:lnTo>
                  <a:lnTo>
                    <a:pt x="180975" y="341312"/>
                  </a:lnTo>
                  <a:close/>
                </a:path>
                <a:path w="525780" h="1101725">
                  <a:moveTo>
                    <a:pt x="203200" y="0"/>
                  </a:moveTo>
                  <a:lnTo>
                    <a:pt x="134937" y="0"/>
                  </a:lnTo>
                  <a:lnTo>
                    <a:pt x="53975" y="61912"/>
                  </a:lnTo>
                  <a:lnTo>
                    <a:pt x="0" y="160337"/>
                  </a:lnTo>
                  <a:lnTo>
                    <a:pt x="88900" y="179387"/>
                  </a:lnTo>
                  <a:lnTo>
                    <a:pt x="139700" y="233362"/>
                  </a:lnTo>
                  <a:lnTo>
                    <a:pt x="187325" y="350837"/>
                  </a:lnTo>
                  <a:lnTo>
                    <a:pt x="478135" y="350837"/>
                  </a:lnTo>
                  <a:lnTo>
                    <a:pt x="474662" y="339725"/>
                  </a:lnTo>
                  <a:lnTo>
                    <a:pt x="474662" y="271462"/>
                  </a:lnTo>
                  <a:lnTo>
                    <a:pt x="457200" y="238125"/>
                  </a:lnTo>
                  <a:lnTo>
                    <a:pt x="439737" y="203200"/>
                  </a:lnTo>
                  <a:lnTo>
                    <a:pt x="423862" y="169862"/>
                  </a:lnTo>
                  <a:lnTo>
                    <a:pt x="406400" y="136525"/>
                  </a:lnTo>
                  <a:lnTo>
                    <a:pt x="388937" y="101600"/>
                  </a:lnTo>
                  <a:lnTo>
                    <a:pt x="355600" y="85725"/>
                  </a:lnTo>
                  <a:lnTo>
                    <a:pt x="304800" y="50800"/>
                  </a:lnTo>
                  <a:lnTo>
                    <a:pt x="271462" y="34925"/>
                  </a:lnTo>
                  <a:lnTo>
                    <a:pt x="236537" y="1746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AD6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051050" y="2405062"/>
              <a:ext cx="525780" cy="1135380"/>
            </a:xfrm>
            <a:custGeom>
              <a:avLst/>
              <a:gdLst/>
              <a:ahLst/>
              <a:cxnLst/>
              <a:rect l="l" t="t" r="r" b="b"/>
              <a:pathLst>
                <a:path w="525780" h="1135379">
                  <a:moveTo>
                    <a:pt x="180975" y="341312"/>
                  </a:moveTo>
                  <a:lnTo>
                    <a:pt x="187325" y="350837"/>
                  </a:lnTo>
                  <a:lnTo>
                    <a:pt x="139700" y="233362"/>
                  </a:lnTo>
                  <a:lnTo>
                    <a:pt x="88900" y="179387"/>
                  </a:lnTo>
                  <a:lnTo>
                    <a:pt x="0" y="160337"/>
                  </a:lnTo>
                  <a:lnTo>
                    <a:pt x="53975" y="61912"/>
                  </a:lnTo>
                  <a:lnTo>
                    <a:pt x="134937" y="0"/>
                  </a:lnTo>
                  <a:lnTo>
                    <a:pt x="169862" y="0"/>
                  </a:lnTo>
                  <a:lnTo>
                    <a:pt x="203200" y="0"/>
                  </a:lnTo>
                  <a:lnTo>
                    <a:pt x="236537" y="17462"/>
                  </a:lnTo>
                  <a:lnTo>
                    <a:pt x="271462" y="34925"/>
                  </a:lnTo>
                  <a:lnTo>
                    <a:pt x="304800" y="50800"/>
                  </a:lnTo>
                  <a:lnTo>
                    <a:pt x="355600" y="85725"/>
                  </a:lnTo>
                  <a:lnTo>
                    <a:pt x="388937" y="101600"/>
                  </a:lnTo>
                  <a:lnTo>
                    <a:pt x="406400" y="136525"/>
                  </a:lnTo>
                  <a:lnTo>
                    <a:pt x="423862" y="169862"/>
                  </a:lnTo>
                  <a:lnTo>
                    <a:pt x="439737" y="203200"/>
                  </a:lnTo>
                  <a:lnTo>
                    <a:pt x="457200" y="238125"/>
                  </a:lnTo>
                  <a:lnTo>
                    <a:pt x="474662" y="271462"/>
                  </a:lnTo>
                  <a:lnTo>
                    <a:pt x="474662" y="304800"/>
                  </a:lnTo>
                  <a:lnTo>
                    <a:pt x="474662" y="339725"/>
                  </a:lnTo>
                  <a:lnTo>
                    <a:pt x="490537" y="390525"/>
                  </a:lnTo>
                  <a:lnTo>
                    <a:pt x="490537" y="457200"/>
                  </a:lnTo>
                  <a:lnTo>
                    <a:pt x="490537" y="492125"/>
                  </a:lnTo>
                  <a:lnTo>
                    <a:pt x="490537" y="542925"/>
                  </a:lnTo>
                  <a:lnTo>
                    <a:pt x="508000" y="593725"/>
                  </a:lnTo>
                  <a:lnTo>
                    <a:pt x="508000" y="660400"/>
                  </a:lnTo>
                  <a:lnTo>
                    <a:pt x="508000" y="711200"/>
                  </a:lnTo>
                  <a:lnTo>
                    <a:pt x="525462" y="762000"/>
                  </a:lnTo>
                  <a:lnTo>
                    <a:pt x="525462" y="1135062"/>
                  </a:lnTo>
                  <a:lnTo>
                    <a:pt x="525462" y="1101725"/>
                  </a:lnTo>
                  <a:lnTo>
                    <a:pt x="508000" y="1066800"/>
                  </a:lnTo>
                  <a:lnTo>
                    <a:pt x="490537" y="1033462"/>
                  </a:lnTo>
                  <a:lnTo>
                    <a:pt x="490537" y="1000125"/>
                  </a:lnTo>
                  <a:lnTo>
                    <a:pt x="474662" y="965200"/>
                  </a:lnTo>
                  <a:lnTo>
                    <a:pt x="457200" y="931862"/>
                  </a:lnTo>
                  <a:lnTo>
                    <a:pt x="439737" y="898525"/>
                  </a:lnTo>
                  <a:lnTo>
                    <a:pt x="406400" y="863600"/>
                  </a:lnTo>
                  <a:lnTo>
                    <a:pt x="373062" y="830262"/>
                  </a:lnTo>
                  <a:lnTo>
                    <a:pt x="304800" y="563562"/>
                  </a:lnTo>
                  <a:lnTo>
                    <a:pt x="180975" y="34131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755775" y="2768601"/>
              <a:ext cx="142875" cy="22225"/>
            </a:xfrm>
            <a:custGeom>
              <a:avLst/>
              <a:gdLst/>
              <a:ahLst/>
              <a:cxnLst/>
              <a:rect l="l" t="t" r="r" b="b"/>
              <a:pathLst>
                <a:path w="142875" h="22225">
                  <a:moveTo>
                    <a:pt x="0" y="22225"/>
                  </a:moveTo>
                  <a:lnTo>
                    <a:pt x="6350" y="19050"/>
                  </a:lnTo>
                  <a:lnTo>
                    <a:pt x="12700" y="15875"/>
                  </a:lnTo>
                  <a:lnTo>
                    <a:pt x="19050" y="15875"/>
                  </a:lnTo>
                  <a:lnTo>
                    <a:pt x="31750" y="9525"/>
                  </a:lnTo>
                  <a:lnTo>
                    <a:pt x="41275" y="6350"/>
                  </a:lnTo>
                  <a:lnTo>
                    <a:pt x="50800" y="6350"/>
                  </a:lnTo>
                  <a:lnTo>
                    <a:pt x="60325" y="3175"/>
                  </a:lnTo>
                  <a:lnTo>
                    <a:pt x="66675" y="3175"/>
                  </a:lnTo>
                  <a:lnTo>
                    <a:pt x="76200" y="3175"/>
                  </a:lnTo>
                  <a:lnTo>
                    <a:pt x="85725" y="0"/>
                  </a:lnTo>
                  <a:lnTo>
                    <a:pt x="123825" y="0"/>
                  </a:lnTo>
                  <a:lnTo>
                    <a:pt x="130175" y="6350"/>
                  </a:lnTo>
                  <a:lnTo>
                    <a:pt x="136525" y="6350"/>
                  </a:lnTo>
                  <a:lnTo>
                    <a:pt x="142875" y="952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092325" y="2781301"/>
              <a:ext cx="142875" cy="22225"/>
            </a:xfrm>
            <a:custGeom>
              <a:avLst/>
              <a:gdLst/>
              <a:ahLst/>
              <a:cxnLst/>
              <a:rect l="l" t="t" r="r" b="b"/>
              <a:pathLst>
                <a:path w="142875" h="22225">
                  <a:moveTo>
                    <a:pt x="0" y="22225"/>
                  </a:moveTo>
                  <a:lnTo>
                    <a:pt x="6350" y="19050"/>
                  </a:lnTo>
                  <a:lnTo>
                    <a:pt x="12700" y="15875"/>
                  </a:lnTo>
                  <a:lnTo>
                    <a:pt x="19050" y="15875"/>
                  </a:lnTo>
                  <a:lnTo>
                    <a:pt x="31750" y="9525"/>
                  </a:lnTo>
                  <a:lnTo>
                    <a:pt x="41275" y="6350"/>
                  </a:lnTo>
                  <a:lnTo>
                    <a:pt x="50800" y="6350"/>
                  </a:lnTo>
                  <a:lnTo>
                    <a:pt x="60325" y="3175"/>
                  </a:lnTo>
                  <a:lnTo>
                    <a:pt x="66675" y="3175"/>
                  </a:lnTo>
                  <a:lnTo>
                    <a:pt x="76200" y="3175"/>
                  </a:lnTo>
                  <a:lnTo>
                    <a:pt x="85725" y="0"/>
                  </a:lnTo>
                  <a:lnTo>
                    <a:pt x="123825" y="0"/>
                  </a:lnTo>
                  <a:lnTo>
                    <a:pt x="130175" y="6350"/>
                  </a:lnTo>
                  <a:lnTo>
                    <a:pt x="136525" y="6350"/>
                  </a:lnTo>
                  <a:lnTo>
                    <a:pt x="142875" y="952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371600" y="2387601"/>
              <a:ext cx="525780" cy="1101725"/>
            </a:xfrm>
            <a:custGeom>
              <a:avLst/>
              <a:gdLst/>
              <a:ahLst/>
              <a:cxnLst/>
              <a:rect l="l" t="t" r="r" b="b"/>
              <a:pathLst>
                <a:path w="525780" h="1101725">
                  <a:moveTo>
                    <a:pt x="390525" y="0"/>
                  </a:moveTo>
                  <a:lnTo>
                    <a:pt x="322262" y="0"/>
                  </a:lnTo>
                  <a:lnTo>
                    <a:pt x="288925" y="17462"/>
                  </a:lnTo>
                  <a:lnTo>
                    <a:pt x="254000" y="34925"/>
                  </a:lnTo>
                  <a:lnTo>
                    <a:pt x="220662" y="50800"/>
                  </a:lnTo>
                  <a:lnTo>
                    <a:pt x="169862" y="85725"/>
                  </a:lnTo>
                  <a:lnTo>
                    <a:pt x="136525" y="101600"/>
                  </a:lnTo>
                  <a:lnTo>
                    <a:pt x="119062" y="136525"/>
                  </a:lnTo>
                  <a:lnTo>
                    <a:pt x="101600" y="169862"/>
                  </a:lnTo>
                  <a:lnTo>
                    <a:pt x="85725" y="203200"/>
                  </a:lnTo>
                  <a:lnTo>
                    <a:pt x="68262" y="238125"/>
                  </a:lnTo>
                  <a:lnTo>
                    <a:pt x="50800" y="271462"/>
                  </a:lnTo>
                  <a:lnTo>
                    <a:pt x="50800" y="339725"/>
                  </a:lnTo>
                  <a:lnTo>
                    <a:pt x="34925" y="390525"/>
                  </a:lnTo>
                  <a:lnTo>
                    <a:pt x="34925" y="542925"/>
                  </a:lnTo>
                  <a:lnTo>
                    <a:pt x="17462" y="593725"/>
                  </a:lnTo>
                  <a:lnTo>
                    <a:pt x="17462" y="711200"/>
                  </a:lnTo>
                  <a:lnTo>
                    <a:pt x="0" y="762000"/>
                  </a:lnTo>
                  <a:lnTo>
                    <a:pt x="0" y="1101725"/>
                  </a:lnTo>
                  <a:lnTo>
                    <a:pt x="17462" y="1066800"/>
                  </a:lnTo>
                  <a:lnTo>
                    <a:pt x="34925" y="1033462"/>
                  </a:lnTo>
                  <a:lnTo>
                    <a:pt x="34925" y="1000125"/>
                  </a:lnTo>
                  <a:lnTo>
                    <a:pt x="50800" y="965200"/>
                  </a:lnTo>
                  <a:lnTo>
                    <a:pt x="85725" y="898525"/>
                  </a:lnTo>
                  <a:lnTo>
                    <a:pt x="119062" y="863600"/>
                  </a:lnTo>
                  <a:lnTo>
                    <a:pt x="152400" y="830262"/>
                  </a:lnTo>
                  <a:lnTo>
                    <a:pt x="220662" y="563562"/>
                  </a:lnTo>
                  <a:lnTo>
                    <a:pt x="339180" y="350837"/>
                  </a:lnTo>
                  <a:lnTo>
                    <a:pt x="338137" y="350837"/>
                  </a:lnTo>
                  <a:lnTo>
                    <a:pt x="385762" y="233362"/>
                  </a:lnTo>
                  <a:lnTo>
                    <a:pt x="436562" y="179387"/>
                  </a:lnTo>
                  <a:lnTo>
                    <a:pt x="525462" y="160337"/>
                  </a:lnTo>
                  <a:lnTo>
                    <a:pt x="471487" y="61912"/>
                  </a:lnTo>
                  <a:lnTo>
                    <a:pt x="390525" y="0"/>
                  </a:lnTo>
                  <a:close/>
                </a:path>
                <a:path w="525780" h="1101725">
                  <a:moveTo>
                    <a:pt x="344487" y="341312"/>
                  </a:moveTo>
                  <a:lnTo>
                    <a:pt x="338137" y="350837"/>
                  </a:lnTo>
                  <a:lnTo>
                    <a:pt x="339180" y="350837"/>
                  </a:lnTo>
                  <a:lnTo>
                    <a:pt x="344487" y="341312"/>
                  </a:lnTo>
                  <a:close/>
                </a:path>
              </a:pathLst>
            </a:custGeom>
            <a:solidFill>
              <a:srgbClr val="AD6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371600" y="2387601"/>
              <a:ext cx="525780" cy="1135380"/>
            </a:xfrm>
            <a:custGeom>
              <a:avLst/>
              <a:gdLst/>
              <a:ahLst/>
              <a:cxnLst/>
              <a:rect l="l" t="t" r="r" b="b"/>
              <a:pathLst>
                <a:path w="525780" h="1135379">
                  <a:moveTo>
                    <a:pt x="344487" y="341312"/>
                  </a:moveTo>
                  <a:lnTo>
                    <a:pt x="338137" y="350837"/>
                  </a:lnTo>
                  <a:lnTo>
                    <a:pt x="385762" y="233362"/>
                  </a:lnTo>
                  <a:lnTo>
                    <a:pt x="436562" y="179387"/>
                  </a:lnTo>
                  <a:lnTo>
                    <a:pt x="525462" y="160337"/>
                  </a:lnTo>
                  <a:lnTo>
                    <a:pt x="471487" y="61912"/>
                  </a:lnTo>
                  <a:lnTo>
                    <a:pt x="390525" y="0"/>
                  </a:lnTo>
                  <a:lnTo>
                    <a:pt x="355600" y="0"/>
                  </a:lnTo>
                  <a:lnTo>
                    <a:pt x="322262" y="0"/>
                  </a:lnTo>
                  <a:lnTo>
                    <a:pt x="288925" y="17462"/>
                  </a:lnTo>
                  <a:lnTo>
                    <a:pt x="254000" y="34925"/>
                  </a:lnTo>
                  <a:lnTo>
                    <a:pt x="220662" y="50800"/>
                  </a:lnTo>
                  <a:lnTo>
                    <a:pt x="169862" y="85725"/>
                  </a:lnTo>
                  <a:lnTo>
                    <a:pt x="136525" y="101600"/>
                  </a:lnTo>
                  <a:lnTo>
                    <a:pt x="119062" y="136525"/>
                  </a:lnTo>
                  <a:lnTo>
                    <a:pt x="101600" y="169862"/>
                  </a:lnTo>
                  <a:lnTo>
                    <a:pt x="85725" y="203200"/>
                  </a:lnTo>
                  <a:lnTo>
                    <a:pt x="68262" y="238125"/>
                  </a:lnTo>
                  <a:lnTo>
                    <a:pt x="50800" y="271462"/>
                  </a:lnTo>
                  <a:lnTo>
                    <a:pt x="50800" y="304800"/>
                  </a:lnTo>
                  <a:lnTo>
                    <a:pt x="50800" y="339725"/>
                  </a:lnTo>
                  <a:lnTo>
                    <a:pt x="34925" y="390525"/>
                  </a:lnTo>
                  <a:lnTo>
                    <a:pt x="34925" y="457200"/>
                  </a:lnTo>
                  <a:lnTo>
                    <a:pt x="34925" y="492125"/>
                  </a:lnTo>
                  <a:lnTo>
                    <a:pt x="34925" y="542925"/>
                  </a:lnTo>
                  <a:lnTo>
                    <a:pt x="17462" y="593725"/>
                  </a:lnTo>
                  <a:lnTo>
                    <a:pt x="17462" y="660400"/>
                  </a:lnTo>
                  <a:lnTo>
                    <a:pt x="17462" y="711200"/>
                  </a:lnTo>
                  <a:lnTo>
                    <a:pt x="0" y="762000"/>
                  </a:lnTo>
                  <a:lnTo>
                    <a:pt x="0" y="1135062"/>
                  </a:lnTo>
                  <a:lnTo>
                    <a:pt x="0" y="1101725"/>
                  </a:lnTo>
                  <a:lnTo>
                    <a:pt x="17462" y="1066800"/>
                  </a:lnTo>
                  <a:lnTo>
                    <a:pt x="34925" y="1033462"/>
                  </a:lnTo>
                  <a:lnTo>
                    <a:pt x="34925" y="1000125"/>
                  </a:lnTo>
                  <a:lnTo>
                    <a:pt x="50800" y="965200"/>
                  </a:lnTo>
                  <a:lnTo>
                    <a:pt x="68262" y="931862"/>
                  </a:lnTo>
                  <a:lnTo>
                    <a:pt x="85725" y="898525"/>
                  </a:lnTo>
                  <a:lnTo>
                    <a:pt x="119062" y="863600"/>
                  </a:lnTo>
                  <a:lnTo>
                    <a:pt x="152400" y="830262"/>
                  </a:lnTo>
                  <a:lnTo>
                    <a:pt x="220662" y="563562"/>
                  </a:lnTo>
                  <a:lnTo>
                    <a:pt x="344487" y="34131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28787" y="2351087"/>
              <a:ext cx="508000" cy="203200"/>
            </a:xfrm>
            <a:custGeom>
              <a:avLst/>
              <a:gdLst/>
              <a:ahLst/>
              <a:cxnLst/>
              <a:rect l="l" t="t" r="r" b="b"/>
              <a:pathLst>
                <a:path w="508000" h="203200">
                  <a:moveTo>
                    <a:pt x="238126" y="0"/>
                  </a:moveTo>
                  <a:lnTo>
                    <a:pt x="179388" y="19050"/>
                  </a:lnTo>
                  <a:lnTo>
                    <a:pt x="117475" y="19050"/>
                  </a:lnTo>
                  <a:lnTo>
                    <a:pt x="58737" y="36512"/>
                  </a:lnTo>
                  <a:lnTo>
                    <a:pt x="0" y="74612"/>
                  </a:lnTo>
                  <a:lnTo>
                    <a:pt x="28575" y="92075"/>
                  </a:lnTo>
                  <a:lnTo>
                    <a:pt x="90487" y="92075"/>
                  </a:lnTo>
                  <a:lnTo>
                    <a:pt x="117475" y="130176"/>
                  </a:lnTo>
                  <a:lnTo>
                    <a:pt x="149226" y="166688"/>
                  </a:lnTo>
                  <a:lnTo>
                    <a:pt x="179388" y="203201"/>
                  </a:lnTo>
                  <a:lnTo>
                    <a:pt x="296863" y="203201"/>
                  </a:lnTo>
                  <a:lnTo>
                    <a:pt x="358776" y="185738"/>
                  </a:lnTo>
                  <a:lnTo>
                    <a:pt x="417513" y="185738"/>
                  </a:lnTo>
                  <a:lnTo>
                    <a:pt x="449263" y="147638"/>
                  </a:lnTo>
                  <a:lnTo>
                    <a:pt x="508001" y="130176"/>
                  </a:lnTo>
                  <a:lnTo>
                    <a:pt x="508001" y="92075"/>
                  </a:lnTo>
                  <a:lnTo>
                    <a:pt x="477838" y="55562"/>
                  </a:lnTo>
                  <a:lnTo>
                    <a:pt x="417513" y="36512"/>
                  </a:lnTo>
                  <a:lnTo>
                    <a:pt x="358776" y="36512"/>
                  </a:lnTo>
                  <a:lnTo>
                    <a:pt x="296863" y="19050"/>
                  </a:lnTo>
                  <a:lnTo>
                    <a:pt x="238126" y="0"/>
                  </a:lnTo>
                  <a:close/>
                </a:path>
              </a:pathLst>
            </a:custGeom>
            <a:solidFill>
              <a:srgbClr val="AD6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728787" y="2351087"/>
              <a:ext cx="508000" cy="203200"/>
            </a:xfrm>
            <a:custGeom>
              <a:avLst/>
              <a:gdLst/>
              <a:ahLst/>
              <a:cxnLst/>
              <a:rect l="l" t="t" r="r" b="b"/>
              <a:pathLst>
                <a:path w="508000" h="203200">
                  <a:moveTo>
                    <a:pt x="0" y="74612"/>
                  </a:moveTo>
                  <a:lnTo>
                    <a:pt x="58737" y="36512"/>
                  </a:lnTo>
                  <a:lnTo>
                    <a:pt x="117475" y="19050"/>
                  </a:lnTo>
                  <a:lnTo>
                    <a:pt x="179387" y="19050"/>
                  </a:lnTo>
                  <a:lnTo>
                    <a:pt x="238125" y="0"/>
                  </a:lnTo>
                  <a:lnTo>
                    <a:pt x="296862" y="19050"/>
                  </a:lnTo>
                  <a:lnTo>
                    <a:pt x="358775" y="36512"/>
                  </a:lnTo>
                  <a:lnTo>
                    <a:pt x="417512" y="36512"/>
                  </a:lnTo>
                  <a:lnTo>
                    <a:pt x="477838" y="55562"/>
                  </a:lnTo>
                  <a:lnTo>
                    <a:pt x="508000" y="92075"/>
                  </a:lnTo>
                  <a:lnTo>
                    <a:pt x="508000" y="130175"/>
                  </a:lnTo>
                  <a:lnTo>
                    <a:pt x="449262" y="147637"/>
                  </a:lnTo>
                  <a:lnTo>
                    <a:pt x="417512" y="185738"/>
                  </a:lnTo>
                  <a:lnTo>
                    <a:pt x="358775" y="185738"/>
                  </a:lnTo>
                  <a:lnTo>
                    <a:pt x="296862" y="203200"/>
                  </a:lnTo>
                  <a:lnTo>
                    <a:pt x="238125" y="203200"/>
                  </a:lnTo>
                  <a:lnTo>
                    <a:pt x="179387" y="203200"/>
                  </a:lnTo>
                  <a:lnTo>
                    <a:pt x="149225" y="166687"/>
                  </a:lnTo>
                  <a:lnTo>
                    <a:pt x="117475" y="130175"/>
                  </a:lnTo>
                  <a:lnTo>
                    <a:pt x="90487" y="92075"/>
                  </a:lnTo>
                  <a:lnTo>
                    <a:pt x="28575" y="92075"/>
                  </a:lnTo>
                  <a:lnTo>
                    <a:pt x="0" y="7461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85800" y="1817687"/>
              <a:ext cx="685800" cy="1732280"/>
            </a:xfrm>
            <a:custGeom>
              <a:avLst/>
              <a:gdLst/>
              <a:ahLst/>
              <a:cxnLst/>
              <a:rect l="l" t="t" r="r" b="b"/>
              <a:pathLst>
                <a:path w="685800" h="1732279">
                  <a:moveTo>
                    <a:pt x="685800" y="101601"/>
                  </a:moveTo>
                  <a:lnTo>
                    <a:pt x="677815" y="62053"/>
                  </a:lnTo>
                  <a:lnTo>
                    <a:pt x="656041" y="29758"/>
                  </a:lnTo>
                  <a:lnTo>
                    <a:pt x="623746" y="7984"/>
                  </a:lnTo>
                  <a:lnTo>
                    <a:pt x="584198" y="0"/>
                  </a:lnTo>
                  <a:lnTo>
                    <a:pt x="571500" y="0"/>
                  </a:lnTo>
                  <a:lnTo>
                    <a:pt x="400050" y="0"/>
                  </a:lnTo>
                  <a:lnTo>
                    <a:pt x="101601" y="0"/>
                  </a:lnTo>
                  <a:lnTo>
                    <a:pt x="62053" y="7984"/>
                  </a:lnTo>
                  <a:lnTo>
                    <a:pt x="29758" y="29758"/>
                  </a:lnTo>
                  <a:lnTo>
                    <a:pt x="7984" y="62053"/>
                  </a:lnTo>
                  <a:lnTo>
                    <a:pt x="0" y="101601"/>
                  </a:lnTo>
                  <a:lnTo>
                    <a:pt x="0" y="355599"/>
                  </a:lnTo>
                  <a:lnTo>
                    <a:pt x="0" y="507999"/>
                  </a:lnTo>
                  <a:lnTo>
                    <a:pt x="7984" y="547546"/>
                  </a:lnTo>
                  <a:lnTo>
                    <a:pt x="29758" y="579841"/>
                  </a:lnTo>
                  <a:lnTo>
                    <a:pt x="62053" y="601615"/>
                  </a:lnTo>
                  <a:lnTo>
                    <a:pt x="101601" y="609600"/>
                  </a:lnTo>
                  <a:lnTo>
                    <a:pt x="400050" y="609600"/>
                  </a:lnTo>
                  <a:lnTo>
                    <a:pt x="619126" y="1731940"/>
                  </a:lnTo>
                  <a:lnTo>
                    <a:pt x="571500" y="609600"/>
                  </a:lnTo>
                  <a:lnTo>
                    <a:pt x="584198" y="609600"/>
                  </a:lnTo>
                  <a:lnTo>
                    <a:pt x="623746" y="601615"/>
                  </a:lnTo>
                  <a:lnTo>
                    <a:pt x="656041" y="579841"/>
                  </a:lnTo>
                  <a:lnTo>
                    <a:pt x="677815" y="547546"/>
                  </a:lnTo>
                  <a:lnTo>
                    <a:pt x="685800" y="507998"/>
                  </a:lnTo>
                  <a:lnTo>
                    <a:pt x="685800" y="355599"/>
                  </a:lnTo>
                  <a:lnTo>
                    <a:pt x="685800" y="101601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1454151" y="1598167"/>
            <a:ext cx="61087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0" dirty="0">
                <a:solidFill>
                  <a:srgbClr val="00279F"/>
                </a:solidFill>
                <a:latin typeface="Arial"/>
                <a:cs typeface="Arial"/>
              </a:rPr>
              <a:t>Alice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876425" y="3781425"/>
            <a:ext cx="3533775" cy="1885950"/>
            <a:chOff x="1876425" y="3781425"/>
            <a:chExt cx="3533775" cy="1885950"/>
          </a:xfrm>
        </p:grpSpPr>
        <p:sp>
          <p:nvSpPr>
            <p:cNvPr id="36" name="object 36"/>
            <p:cNvSpPr/>
            <p:nvPr/>
          </p:nvSpPr>
          <p:spPr>
            <a:xfrm>
              <a:off x="2205037" y="4114800"/>
              <a:ext cx="676275" cy="1016000"/>
            </a:xfrm>
            <a:custGeom>
              <a:avLst/>
              <a:gdLst/>
              <a:ahLst/>
              <a:cxnLst/>
              <a:rect l="l" t="t" r="r" b="b"/>
              <a:pathLst>
                <a:path w="676275" h="1016000">
                  <a:moveTo>
                    <a:pt x="279401" y="0"/>
                  </a:moveTo>
                  <a:lnTo>
                    <a:pt x="146050" y="0"/>
                  </a:lnTo>
                  <a:lnTo>
                    <a:pt x="117475" y="15875"/>
                  </a:lnTo>
                  <a:lnTo>
                    <a:pt x="88900" y="46037"/>
                  </a:lnTo>
                  <a:lnTo>
                    <a:pt x="73025" y="77787"/>
                  </a:lnTo>
                  <a:lnTo>
                    <a:pt x="44450" y="138112"/>
                  </a:lnTo>
                  <a:lnTo>
                    <a:pt x="28575" y="169862"/>
                  </a:lnTo>
                  <a:lnTo>
                    <a:pt x="14287" y="200025"/>
                  </a:lnTo>
                  <a:lnTo>
                    <a:pt x="14287" y="230187"/>
                  </a:lnTo>
                  <a:lnTo>
                    <a:pt x="0" y="261937"/>
                  </a:lnTo>
                  <a:lnTo>
                    <a:pt x="0" y="493712"/>
                  </a:lnTo>
                  <a:lnTo>
                    <a:pt x="28575" y="554037"/>
                  </a:lnTo>
                  <a:lnTo>
                    <a:pt x="88900" y="585787"/>
                  </a:lnTo>
                  <a:lnTo>
                    <a:pt x="117475" y="585787"/>
                  </a:lnTo>
                  <a:lnTo>
                    <a:pt x="146050" y="615950"/>
                  </a:lnTo>
                  <a:lnTo>
                    <a:pt x="176212" y="631825"/>
                  </a:lnTo>
                  <a:lnTo>
                    <a:pt x="206376" y="646112"/>
                  </a:lnTo>
                  <a:lnTo>
                    <a:pt x="220663" y="677862"/>
                  </a:lnTo>
                  <a:lnTo>
                    <a:pt x="249238" y="692150"/>
                  </a:lnTo>
                  <a:lnTo>
                    <a:pt x="265113" y="738187"/>
                  </a:lnTo>
                  <a:lnTo>
                    <a:pt x="293688" y="801687"/>
                  </a:lnTo>
                  <a:lnTo>
                    <a:pt x="309563" y="831850"/>
                  </a:lnTo>
                  <a:lnTo>
                    <a:pt x="322263" y="863600"/>
                  </a:lnTo>
                  <a:lnTo>
                    <a:pt x="322263" y="893762"/>
                  </a:lnTo>
                  <a:lnTo>
                    <a:pt x="354013" y="923925"/>
                  </a:lnTo>
                  <a:lnTo>
                    <a:pt x="366713" y="955675"/>
                  </a:lnTo>
                  <a:lnTo>
                    <a:pt x="396876" y="969962"/>
                  </a:lnTo>
                  <a:lnTo>
                    <a:pt x="427038" y="985837"/>
                  </a:lnTo>
                  <a:lnTo>
                    <a:pt x="455613" y="985837"/>
                  </a:lnTo>
                  <a:lnTo>
                    <a:pt x="500063" y="1001712"/>
                  </a:lnTo>
                  <a:lnTo>
                    <a:pt x="530226" y="1016000"/>
                  </a:lnTo>
                  <a:lnTo>
                    <a:pt x="558801" y="1016000"/>
                  </a:lnTo>
                  <a:lnTo>
                    <a:pt x="587376" y="1001712"/>
                  </a:lnTo>
                  <a:lnTo>
                    <a:pt x="617538" y="969962"/>
                  </a:lnTo>
                  <a:lnTo>
                    <a:pt x="631826" y="939800"/>
                  </a:lnTo>
                  <a:lnTo>
                    <a:pt x="647701" y="909637"/>
                  </a:lnTo>
                  <a:lnTo>
                    <a:pt x="661988" y="877887"/>
                  </a:lnTo>
                  <a:lnTo>
                    <a:pt x="676276" y="847725"/>
                  </a:lnTo>
                  <a:lnTo>
                    <a:pt x="676276" y="817562"/>
                  </a:lnTo>
                  <a:lnTo>
                    <a:pt x="661988" y="785812"/>
                  </a:lnTo>
                  <a:lnTo>
                    <a:pt x="676276" y="723900"/>
                  </a:lnTo>
                  <a:lnTo>
                    <a:pt x="647701" y="723900"/>
                  </a:lnTo>
                  <a:lnTo>
                    <a:pt x="631826" y="708025"/>
                  </a:lnTo>
                  <a:lnTo>
                    <a:pt x="603251" y="184150"/>
                  </a:lnTo>
                  <a:lnTo>
                    <a:pt x="587376" y="138112"/>
                  </a:lnTo>
                  <a:lnTo>
                    <a:pt x="574676" y="107950"/>
                  </a:lnTo>
                  <a:lnTo>
                    <a:pt x="544513" y="92075"/>
                  </a:lnTo>
                  <a:lnTo>
                    <a:pt x="514351" y="77787"/>
                  </a:lnTo>
                  <a:lnTo>
                    <a:pt x="469901" y="46037"/>
                  </a:lnTo>
                  <a:lnTo>
                    <a:pt x="441326" y="46037"/>
                  </a:lnTo>
                  <a:lnTo>
                    <a:pt x="396876" y="31750"/>
                  </a:lnTo>
                  <a:lnTo>
                    <a:pt x="354013" y="15875"/>
                  </a:lnTo>
                  <a:lnTo>
                    <a:pt x="322263" y="15875"/>
                  </a:lnTo>
                  <a:lnTo>
                    <a:pt x="279401" y="0"/>
                  </a:lnTo>
                  <a:close/>
                </a:path>
              </a:pathLst>
            </a:custGeom>
            <a:solidFill>
              <a:srgbClr val="F57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205037" y="4114800"/>
              <a:ext cx="676275" cy="1016000"/>
            </a:xfrm>
            <a:custGeom>
              <a:avLst/>
              <a:gdLst/>
              <a:ahLst/>
              <a:cxnLst/>
              <a:rect l="l" t="t" r="r" b="b"/>
              <a:pathLst>
                <a:path w="676275" h="1016000">
                  <a:moveTo>
                    <a:pt x="603250" y="184150"/>
                  </a:moveTo>
                  <a:lnTo>
                    <a:pt x="587375" y="138112"/>
                  </a:lnTo>
                  <a:lnTo>
                    <a:pt x="574675" y="107950"/>
                  </a:lnTo>
                  <a:lnTo>
                    <a:pt x="544512" y="92075"/>
                  </a:lnTo>
                  <a:lnTo>
                    <a:pt x="514350" y="77787"/>
                  </a:lnTo>
                  <a:lnTo>
                    <a:pt x="469900" y="46037"/>
                  </a:lnTo>
                  <a:lnTo>
                    <a:pt x="441325" y="46037"/>
                  </a:lnTo>
                  <a:lnTo>
                    <a:pt x="396875" y="31750"/>
                  </a:lnTo>
                  <a:lnTo>
                    <a:pt x="354012" y="15875"/>
                  </a:lnTo>
                  <a:lnTo>
                    <a:pt x="322262" y="15875"/>
                  </a:lnTo>
                  <a:lnTo>
                    <a:pt x="279400" y="0"/>
                  </a:lnTo>
                  <a:lnTo>
                    <a:pt x="234950" y="0"/>
                  </a:lnTo>
                  <a:lnTo>
                    <a:pt x="176212" y="0"/>
                  </a:lnTo>
                  <a:lnTo>
                    <a:pt x="146050" y="0"/>
                  </a:lnTo>
                  <a:lnTo>
                    <a:pt x="117475" y="15875"/>
                  </a:lnTo>
                  <a:lnTo>
                    <a:pt x="88900" y="46037"/>
                  </a:lnTo>
                  <a:lnTo>
                    <a:pt x="73025" y="77787"/>
                  </a:lnTo>
                  <a:lnTo>
                    <a:pt x="58737" y="107950"/>
                  </a:lnTo>
                  <a:lnTo>
                    <a:pt x="44450" y="138112"/>
                  </a:lnTo>
                  <a:lnTo>
                    <a:pt x="28575" y="169862"/>
                  </a:lnTo>
                  <a:lnTo>
                    <a:pt x="14287" y="200025"/>
                  </a:lnTo>
                  <a:lnTo>
                    <a:pt x="14287" y="230187"/>
                  </a:lnTo>
                  <a:lnTo>
                    <a:pt x="0" y="261937"/>
                  </a:lnTo>
                  <a:lnTo>
                    <a:pt x="0" y="493712"/>
                  </a:lnTo>
                  <a:lnTo>
                    <a:pt x="14287" y="523875"/>
                  </a:lnTo>
                  <a:lnTo>
                    <a:pt x="28575" y="554037"/>
                  </a:lnTo>
                  <a:lnTo>
                    <a:pt x="58737" y="569912"/>
                  </a:lnTo>
                  <a:lnTo>
                    <a:pt x="88900" y="585787"/>
                  </a:lnTo>
                  <a:lnTo>
                    <a:pt x="117475" y="585787"/>
                  </a:lnTo>
                  <a:lnTo>
                    <a:pt x="146050" y="615950"/>
                  </a:lnTo>
                  <a:lnTo>
                    <a:pt x="176212" y="631825"/>
                  </a:lnTo>
                  <a:lnTo>
                    <a:pt x="206375" y="646112"/>
                  </a:lnTo>
                  <a:lnTo>
                    <a:pt x="220662" y="677862"/>
                  </a:lnTo>
                  <a:lnTo>
                    <a:pt x="249237" y="692150"/>
                  </a:lnTo>
                  <a:lnTo>
                    <a:pt x="265112" y="738187"/>
                  </a:lnTo>
                  <a:lnTo>
                    <a:pt x="279400" y="769937"/>
                  </a:lnTo>
                  <a:lnTo>
                    <a:pt x="293687" y="801687"/>
                  </a:lnTo>
                  <a:lnTo>
                    <a:pt x="309562" y="831850"/>
                  </a:lnTo>
                  <a:lnTo>
                    <a:pt x="322262" y="863600"/>
                  </a:lnTo>
                  <a:lnTo>
                    <a:pt x="322262" y="893762"/>
                  </a:lnTo>
                  <a:lnTo>
                    <a:pt x="354012" y="923925"/>
                  </a:lnTo>
                  <a:lnTo>
                    <a:pt x="366712" y="955675"/>
                  </a:lnTo>
                  <a:lnTo>
                    <a:pt x="396875" y="969963"/>
                  </a:lnTo>
                  <a:lnTo>
                    <a:pt x="427037" y="985838"/>
                  </a:lnTo>
                  <a:lnTo>
                    <a:pt x="455612" y="985838"/>
                  </a:lnTo>
                  <a:lnTo>
                    <a:pt x="500062" y="1001713"/>
                  </a:lnTo>
                  <a:lnTo>
                    <a:pt x="530225" y="1016001"/>
                  </a:lnTo>
                  <a:lnTo>
                    <a:pt x="558800" y="1016001"/>
                  </a:lnTo>
                  <a:lnTo>
                    <a:pt x="587375" y="1001713"/>
                  </a:lnTo>
                  <a:lnTo>
                    <a:pt x="617537" y="969963"/>
                  </a:lnTo>
                  <a:lnTo>
                    <a:pt x="631825" y="939800"/>
                  </a:lnTo>
                  <a:lnTo>
                    <a:pt x="647700" y="909637"/>
                  </a:lnTo>
                  <a:lnTo>
                    <a:pt x="661988" y="877887"/>
                  </a:lnTo>
                  <a:lnTo>
                    <a:pt x="676275" y="847725"/>
                  </a:lnTo>
                  <a:lnTo>
                    <a:pt x="676275" y="817562"/>
                  </a:lnTo>
                  <a:lnTo>
                    <a:pt x="661988" y="785812"/>
                  </a:lnTo>
                  <a:lnTo>
                    <a:pt x="676275" y="723900"/>
                  </a:lnTo>
                  <a:lnTo>
                    <a:pt x="647700" y="723900"/>
                  </a:lnTo>
                  <a:lnTo>
                    <a:pt x="631825" y="70802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284412" y="4197350"/>
              <a:ext cx="544830" cy="831850"/>
            </a:xfrm>
            <a:custGeom>
              <a:avLst/>
              <a:gdLst/>
              <a:ahLst/>
              <a:cxnLst/>
              <a:rect l="l" t="t" r="r" b="b"/>
              <a:pathLst>
                <a:path w="544830" h="831850">
                  <a:moveTo>
                    <a:pt x="223837" y="0"/>
                  </a:moveTo>
                  <a:lnTo>
                    <a:pt x="117475" y="0"/>
                  </a:lnTo>
                  <a:lnTo>
                    <a:pt x="95250" y="12700"/>
                  </a:lnTo>
                  <a:lnTo>
                    <a:pt x="71437" y="38100"/>
                  </a:lnTo>
                  <a:lnTo>
                    <a:pt x="46037" y="88900"/>
                  </a:lnTo>
                  <a:lnTo>
                    <a:pt x="34925" y="112712"/>
                  </a:lnTo>
                  <a:lnTo>
                    <a:pt x="23812" y="139700"/>
                  </a:lnTo>
                  <a:lnTo>
                    <a:pt x="11112" y="163512"/>
                  </a:lnTo>
                  <a:lnTo>
                    <a:pt x="11112" y="188912"/>
                  </a:lnTo>
                  <a:lnTo>
                    <a:pt x="0" y="214312"/>
                  </a:lnTo>
                  <a:lnTo>
                    <a:pt x="0" y="404812"/>
                  </a:lnTo>
                  <a:lnTo>
                    <a:pt x="11112" y="428625"/>
                  </a:lnTo>
                  <a:lnTo>
                    <a:pt x="23812" y="454025"/>
                  </a:lnTo>
                  <a:lnTo>
                    <a:pt x="46037" y="466725"/>
                  </a:lnTo>
                  <a:lnTo>
                    <a:pt x="71437" y="479425"/>
                  </a:lnTo>
                  <a:lnTo>
                    <a:pt x="95250" y="479425"/>
                  </a:lnTo>
                  <a:lnTo>
                    <a:pt x="117475" y="504825"/>
                  </a:lnTo>
                  <a:lnTo>
                    <a:pt x="165100" y="528637"/>
                  </a:lnTo>
                  <a:lnTo>
                    <a:pt x="177800" y="555625"/>
                  </a:lnTo>
                  <a:lnTo>
                    <a:pt x="201612" y="566737"/>
                  </a:lnTo>
                  <a:lnTo>
                    <a:pt x="212725" y="604837"/>
                  </a:lnTo>
                  <a:lnTo>
                    <a:pt x="223837" y="630237"/>
                  </a:lnTo>
                  <a:lnTo>
                    <a:pt x="249237" y="681037"/>
                  </a:lnTo>
                  <a:lnTo>
                    <a:pt x="260350" y="706437"/>
                  </a:lnTo>
                  <a:lnTo>
                    <a:pt x="260350" y="731837"/>
                  </a:lnTo>
                  <a:lnTo>
                    <a:pt x="284162" y="755650"/>
                  </a:lnTo>
                  <a:lnTo>
                    <a:pt x="295275" y="782637"/>
                  </a:lnTo>
                  <a:lnTo>
                    <a:pt x="320675" y="793750"/>
                  </a:lnTo>
                  <a:lnTo>
                    <a:pt x="342900" y="806450"/>
                  </a:lnTo>
                  <a:lnTo>
                    <a:pt x="366712" y="806450"/>
                  </a:lnTo>
                  <a:lnTo>
                    <a:pt x="401637" y="820737"/>
                  </a:lnTo>
                  <a:lnTo>
                    <a:pt x="427037" y="831850"/>
                  </a:lnTo>
                  <a:lnTo>
                    <a:pt x="450850" y="831850"/>
                  </a:lnTo>
                  <a:lnTo>
                    <a:pt x="473075" y="820737"/>
                  </a:lnTo>
                  <a:lnTo>
                    <a:pt x="498475" y="793750"/>
                  </a:lnTo>
                  <a:lnTo>
                    <a:pt x="509587" y="769937"/>
                  </a:lnTo>
                  <a:lnTo>
                    <a:pt x="520700" y="744537"/>
                  </a:lnTo>
                  <a:lnTo>
                    <a:pt x="533400" y="719137"/>
                  </a:lnTo>
                  <a:lnTo>
                    <a:pt x="544512" y="693737"/>
                  </a:lnTo>
                  <a:lnTo>
                    <a:pt x="544512" y="668337"/>
                  </a:lnTo>
                  <a:lnTo>
                    <a:pt x="533400" y="642937"/>
                  </a:lnTo>
                  <a:lnTo>
                    <a:pt x="544512" y="593725"/>
                  </a:lnTo>
                  <a:lnTo>
                    <a:pt x="520700" y="593725"/>
                  </a:lnTo>
                  <a:lnTo>
                    <a:pt x="509587" y="579437"/>
                  </a:lnTo>
                  <a:lnTo>
                    <a:pt x="485775" y="150812"/>
                  </a:lnTo>
                  <a:lnTo>
                    <a:pt x="473075" y="112712"/>
                  </a:lnTo>
                  <a:lnTo>
                    <a:pt x="461962" y="88900"/>
                  </a:lnTo>
                  <a:lnTo>
                    <a:pt x="414337" y="63500"/>
                  </a:lnTo>
                  <a:lnTo>
                    <a:pt x="379412" y="38100"/>
                  </a:lnTo>
                  <a:lnTo>
                    <a:pt x="355600" y="38100"/>
                  </a:lnTo>
                  <a:lnTo>
                    <a:pt x="320675" y="25400"/>
                  </a:lnTo>
                  <a:lnTo>
                    <a:pt x="284162" y="12700"/>
                  </a:lnTo>
                  <a:lnTo>
                    <a:pt x="260350" y="12700"/>
                  </a:lnTo>
                  <a:lnTo>
                    <a:pt x="223837" y="0"/>
                  </a:lnTo>
                  <a:close/>
                </a:path>
              </a:pathLst>
            </a:custGeom>
            <a:solidFill>
              <a:srgbClr val="FFA2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284412" y="4197350"/>
              <a:ext cx="544830" cy="831850"/>
            </a:xfrm>
            <a:custGeom>
              <a:avLst/>
              <a:gdLst/>
              <a:ahLst/>
              <a:cxnLst/>
              <a:rect l="l" t="t" r="r" b="b"/>
              <a:pathLst>
                <a:path w="544830" h="831850">
                  <a:moveTo>
                    <a:pt x="485775" y="150812"/>
                  </a:moveTo>
                  <a:lnTo>
                    <a:pt x="473075" y="112712"/>
                  </a:lnTo>
                  <a:lnTo>
                    <a:pt x="461962" y="88900"/>
                  </a:lnTo>
                  <a:lnTo>
                    <a:pt x="438150" y="76200"/>
                  </a:lnTo>
                  <a:lnTo>
                    <a:pt x="414337" y="63500"/>
                  </a:lnTo>
                  <a:lnTo>
                    <a:pt x="379412" y="38100"/>
                  </a:lnTo>
                  <a:lnTo>
                    <a:pt x="355600" y="38100"/>
                  </a:lnTo>
                  <a:lnTo>
                    <a:pt x="320675" y="25400"/>
                  </a:lnTo>
                  <a:lnTo>
                    <a:pt x="284162" y="12700"/>
                  </a:lnTo>
                  <a:lnTo>
                    <a:pt x="260350" y="12700"/>
                  </a:lnTo>
                  <a:lnTo>
                    <a:pt x="223837" y="0"/>
                  </a:lnTo>
                  <a:lnTo>
                    <a:pt x="188912" y="0"/>
                  </a:lnTo>
                  <a:lnTo>
                    <a:pt x="142875" y="0"/>
                  </a:lnTo>
                  <a:lnTo>
                    <a:pt x="117475" y="0"/>
                  </a:lnTo>
                  <a:lnTo>
                    <a:pt x="95250" y="12700"/>
                  </a:lnTo>
                  <a:lnTo>
                    <a:pt x="71437" y="38100"/>
                  </a:lnTo>
                  <a:lnTo>
                    <a:pt x="58737" y="63500"/>
                  </a:lnTo>
                  <a:lnTo>
                    <a:pt x="46037" y="88900"/>
                  </a:lnTo>
                  <a:lnTo>
                    <a:pt x="34925" y="112712"/>
                  </a:lnTo>
                  <a:lnTo>
                    <a:pt x="23812" y="139700"/>
                  </a:lnTo>
                  <a:lnTo>
                    <a:pt x="11112" y="163512"/>
                  </a:lnTo>
                  <a:lnTo>
                    <a:pt x="11112" y="188912"/>
                  </a:lnTo>
                  <a:lnTo>
                    <a:pt x="0" y="214312"/>
                  </a:lnTo>
                  <a:lnTo>
                    <a:pt x="0" y="239712"/>
                  </a:lnTo>
                  <a:lnTo>
                    <a:pt x="0" y="404812"/>
                  </a:lnTo>
                  <a:lnTo>
                    <a:pt x="11112" y="428625"/>
                  </a:lnTo>
                  <a:lnTo>
                    <a:pt x="23812" y="454025"/>
                  </a:lnTo>
                  <a:lnTo>
                    <a:pt x="46037" y="466725"/>
                  </a:lnTo>
                  <a:lnTo>
                    <a:pt x="71437" y="479425"/>
                  </a:lnTo>
                  <a:lnTo>
                    <a:pt x="95250" y="479425"/>
                  </a:lnTo>
                  <a:lnTo>
                    <a:pt x="117475" y="504825"/>
                  </a:lnTo>
                  <a:lnTo>
                    <a:pt x="142875" y="517525"/>
                  </a:lnTo>
                  <a:lnTo>
                    <a:pt x="165100" y="528637"/>
                  </a:lnTo>
                  <a:lnTo>
                    <a:pt x="177800" y="555625"/>
                  </a:lnTo>
                  <a:lnTo>
                    <a:pt x="201612" y="566737"/>
                  </a:lnTo>
                  <a:lnTo>
                    <a:pt x="212725" y="604837"/>
                  </a:lnTo>
                  <a:lnTo>
                    <a:pt x="223837" y="630237"/>
                  </a:lnTo>
                  <a:lnTo>
                    <a:pt x="236537" y="655637"/>
                  </a:lnTo>
                  <a:lnTo>
                    <a:pt x="249237" y="681037"/>
                  </a:lnTo>
                  <a:lnTo>
                    <a:pt x="260350" y="706437"/>
                  </a:lnTo>
                  <a:lnTo>
                    <a:pt x="260350" y="731837"/>
                  </a:lnTo>
                  <a:lnTo>
                    <a:pt x="284162" y="755650"/>
                  </a:lnTo>
                  <a:lnTo>
                    <a:pt x="295275" y="782638"/>
                  </a:lnTo>
                  <a:lnTo>
                    <a:pt x="320675" y="793750"/>
                  </a:lnTo>
                  <a:lnTo>
                    <a:pt x="342900" y="806450"/>
                  </a:lnTo>
                  <a:lnTo>
                    <a:pt x="366712" y="806450"/>
                  </a:lnTo>
                  <a:lnTo>
                    <a:pt x="401637" y="820738"/>
                  </a:lnTo>
                  <a:lnTo>
                    <a:pt x="427037" y="831850"/>
                  </a:lnTo>
                  <a:lnTo>
                    <a:pt x="450850" y="831850"/>
                  </a:lnTo>
                  <a:lnTo>
                    <a:pt x="473075" y="820738"/>
                  </a:lnTo>
                  <a:lnTo>
                    <a:pt x="498475" y="793750"/>
                  </a:lnTo>
                  <a:lnTo>
                    <a:pt x="509587" y="769937"/>
                  </a:lnTo>
                  <a:lnTo>
                    <a:pt x="520700" y="744537"/>
                  </a:lnTo>
                  <a:lnTo>
                    <a:pt x="533400" y="719137"/>
                  </a:lnTo>
                  <a:lnTo>
                    <a:pt x="544512" y="693737"/>
                  </a:lnTo>
                  <a:lnTo>
                    <a:pt x="544512" y="668337"/>
                  </a:lnTo>
                  <a:lnTo>
                    <a:pt x="533400" y="642937"/>
                  </a:lnTo>
                  <a:lnTo>
                    <a:pt x="544512" y="593725"/>
                  </a:lnTo>
                  <a:lnTo>
                    <a:pt x="520700" y="593725"/>
                  </a:lnTo>
                  <a:lnTo>
                    <a:pt x="509587" y="57943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584451" y="4392612"/>
              <a:ext cx="190500" cy="400050"/>
            </a:xfrm>
            <a:custGeom>
              <a:avLst/>
              <a:gdLst/>
              <a:ahLst/>
              <a:cxnLst/>
              <a:rect l="l" t="t" r="r" b="b"/>
              <a:pathLst>
                <a:path w="190500" h="400050">
                  <a:moveTo>
                    <a:pt x="190500" y="0"/>
                  </a:moveTo>
                  <a:lnTo>
                    <a:pt x="166687" y="0"/>
                  </a:lnTo>
                  <a:lnTo>
                    <a:pt x="142875" y="15875"/>
                  </a:lnTo>
                  <a:lnTo>
                    <a:pt x="119062" y="28575"/>
                  </a:lnTo>
                  <a:lnTo>
                    <a:pt x="106362" y="60325"/>
                  </a:lnTo>
                  <a:lnTo>
                    <a:pt x="84137" y="60325"/>
                  </a:lnTo>
                  <a:lnTo>
                    <a:pt x="60325" y="88900"/>
                  </a:lnTo>
                  <a:lnTo>
                    <a:pt x="34925" y="104775"/>
                  </a:lnTo>
                  <a:lnTo>
                    <a:pt x="34925" y="133350"/>
                  </a:lnTo>
                  <a:lnTo>
                    <a:pt x="12700" y="161925"/>
                  </a:lnTo>
                  <a:lnTo>
                    <a:pt x="0" y="193675"/>
                  </a:lnTo>
                  <a:lnTo>
                    <a:pt x="0" y="282576"/>
                  </a:lnTo>
                  <a:lnTo>
                    <a:pt x="23812" y="295276"/>
                  </a:lnTo>
                  <a:lnTo>
                    <a:pt x="60325" y="311151"/>
                  </a:lnTo>
                  <a:lnTo>
                    <a:pt x="84137" y="327026"/>
                  </a:lnTo>
                  <a:lnTo>
                    <a:pt x="106362" y="327026"/>
                  </a:lnTo>
                  <a:lnTo>
                    <a:pt x="106362" y="355601"/>
                  </a:lnTo>
                  <a:lnTo>
                    <a:pt x="119062" y="384176"/>
                  </a:lnTo>
                  <a:lnTo>
                    <a:pt x="142875" y="384176"/>
                  </a:lnTo>
                  <a:lnTo>
                    <a:pt x="166687" y="400051"/>
                  </a:lnTo>
                  <a:lnTo>
                    <a:pt x="190500" y="400051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F57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584451" y="4392612"/>
              <a:ext cx="190500" cy="400050"/>
            </a:xfrm>
            <a:custGeom>
              <a:avLst/>
              <a:gdLst/>
              <a:ahLst/>
              <a:cxnLst/>
              <a:rect l="l" t="t" r="r" b="b"/>
              <a:pathLst>
                <a:path w="190500" h="400050">
                  <a:moveTo>
                    <a:pt x="190500" y="0"/>
                  </a:moveTo>
                  <a:lnTo>
                    <a:pt x="166687" y="0"/>
                  </a:lnTo>
                  <a:lnTo>
                    <a:pt x="142875" y="15875"/>
                  </a:lnTo>
                  <a:lnTo>
                    <a:pt x="119062" y="28575"/>
                  </a:lnTo>
                  <a:lnTo>
                    <a:pt x="106362" y="60325"/>
                  </a:lnTo>
                  <a:lnTo>
                    <a:pt x="84137" y="60325"/>
                  </a:lnTo>
                  <a:lnTo>
                    <a:pt x="60325" y="88900"/>
                  </a:lnTo>
                  <a:lnTo>
                    <a:pt x="34925" y="104775"/>
                  </a:lnTo>
                  <a:lnTo>
                    <a:pt x="34925" y="133350"/>
                  </a:lnTo>
                  <a:lnTo>
                    <a:pt x="12700" y="161925"/>
                  </a:lnTo>
                  <a:lnTo>
                    <a:pt x="0" y="193675"/>
                  </a:lnTo>
                  <a:lnTo>
                    <a:pt x="0" y="222250"/>
                  </a:lnTo>
                  <a:lnTo>
                    <a:pt x="0" y="250825"/>
                  </a:lnTo>
                  <a:lnTo>
                    <a:pt x="0" y="282575"/>
                  </a:lnTo>
                  <a:lnTo>
                    <a:pt x="23812" y="295275"/>
                  </a:lnTo>
                  <a:lnTo>
                    <a:pt x="60325" y="311150"/>
                  </a:lnTo>
                  <a:lnTo>
                    <a:pt x="84137" y="327025"/>
                  </a:lnTo>
                  <a:lnTo>
                    <a:pt x="106362" y="327025"/>
                  </a:lnTo>
                  <a:lnTo>
                    <a:pt x="106362" y="355600"/>
                  </a:lnTo>
                  <a:lnTo>
                    <a:pt x="119062" y="384175"/>
                  </a:lnTo>
                  <a:lnTo>
                    <a:pt x="142875" y="384175"/>
                  </a:lnTo>
                  <a:lnTo>
                    <a:pt x="166687" y="400050"/>
                  </a:lnTo>
                  <a:lnTo>
                    <a:pt x="190500" y="4000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49551" y="4395787"/>
              <a:ext cx="125411" cy="34448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955800" y="4189412"/>
              <a:ext cx="139700" cy="139700"/>
            </a:xfrm>
            <a:custGeom>
              <a:avLst/>
              <a:gdLst/>
              <a:ahLst/>
              <a:cxnLst/>
              <a:rect l="l" t="t" r="r" b="b"/>
              <a:pathLst>
                <a:path w="139700" h="139700">
                  <a:moveTo>
                    <a:pt x="0" y="0"/>
                  </a:moveTo>
                  <a:lnTo>
                    <a:pt x="139700" y="1397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05000" y="4376737"/>
              <a:ext cx="190500" cy="87630"/>
            </a:xfrm>
            <a:custGeom>
              <a:avLst/>
              <a:gdLst/>
              <a:ahLst/>
              <a:cxnLst/>
              <a:rect l="l" t="t" r="r" b="b"/>
              <a:pathLst>
                <a:path w="190500" h="87629">
                  <a:moveTo>
                    <a:pt x="0" y="0"/>
                  </a:moveTo>
                  <a:lnTo>
                    <a:pt x="190500" y="8731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905000" y="4564062"/>
              <a:ext cx="174625" cy="1905"/>
            </a:xfrm>
            <a:custGeom>
              <a:avLst/>
              <a:gdLst/>
              <a:ahLst/>
              <a:cxnLst/>
              <a:rect l="l" t="t" r="r" b="b"/>
              <a:pathLst>
                <a:path w="174625" h="1904">
                  <a:moveTo>
                    <a:pt x="0" y="0"/>
                  </a:moveTo>
                  <a:lnTo>
                    <a:pt x="174625" y="158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905000" y="4683125"/>
              <a:ext cx="190500" cy="47625"/>
            </a:xfrm>
            <a:custGeom>
              <a:avLst/>
              <a:gdLst/>
              <a:ahLst/>
              <a:cxnLst/>
              <a:rect l="l" t="t" r="r" b="b"/>
              <a:pathLst>
                <a:path w="190500" h="47625">
                  <a:moveTo>
                    <a:pt x="0" y="47625"/>
                  </a:moveTo>
                  <a:lnTo>
                    <a:pt x="1905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973262" y="4803774"/>
              <a:ext cx="122555" cy="97155"/>
            </a:xfrm>
            <a:custGeom>
              <a:avLst/>
              <a:gdLst/>
              <a:ahLst/>
              <a:cxnLst/>
              <a:rect l="l" t="t" r="r" b="b"/>
              <a:pathLst>
                <a:path w="122555" h="97154">
                  <a:moveTo>
                    <a:pt x="0" y="96838"/>
                  </a:moveTo>
                  <a:lnTo>
                    <a:pt x="12223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124075" y="4921249"/>
              <a:ext cx="38100" cy="132080"/>
            </a:xfrm>
            <a:custGeom>
              <a:avLst/>
              <a:gdLst/>
              <a:ahLst/>
              <a:cxnLst/>
              <a:rect l="l" t="t" r="r" b="b"/>
              <a:pathLst>
                <a:path w="38100" h="132079">
                  <a:moveTo>
                    <a:pt x="0" y="131763"/>
                  </a:moveTo>
                  <a:lnTo>
                    <a:pt x="381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057400" y="3962400"/>
              <a:ext cx="1143000" cy="1676400"/>
            </a:xfrm>
            <a:custGeom>
              <a:avLst/>
              <a:gdLst/>
              <a:ahLst/>
              <a:cxnLst/>
              <a:rect l="l" t="t" r="r" b="b"/>
              <a:pathLst>
                <a:path w="1143000" h="1676400">
                  <a:moveTo>
                    <a:pt x="0" y="0"/>
                  </a:moveTo>
                  <a:lnTo>
                    <a:pt x="1143000" y="1676400"/>
                  </a:lnTo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905000" y="3810000"/>
              <a:ext cx="1676400" cy="1600200"/>
            </a:xfrm>
            <a:custGeom>
              <a:avLst/>
              <a:gdLst/>
              <a:ahLst/>
              <a:cxnLst/>
              <a:rect l="l" t="t" r="r" b="b"/>
              <a:pathLst>
                <a:path w="1676400" h="1600200">
                  <a:moveTo>
                    <a:pt x="1676400" y="0"/>
                  </a:moveTo>
                  <a:lnTo>
                    <a:pt x="0" y="1600200"/>
                  </a:lnTo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276600" y="4743451"/>
              <a:ext cx="2133600" cy="114300"/>
            </a:xfrm>
            <a:custGeom>
              <a:avLst/>
              <a:gdLst/>
              <a:ahLst/>
              <a:cxnLst/>
              <a:rect l="l" t="t" r="r" b="b"/>
              <a:pathLst>
                <a:path w="2133600" h="114300">
                  <a:moveTo>
                    <a:pt x="2019300" y="0"/>
                  </a:moveTo>
                  <a:lnTo>
                    <a:pt x="2019300" y="114300"/>
                  </a:lnTo>
                  <a:lnTo>
                    <a:pt x="2095500" y="76200"/>
                  </a:lnTo>
                  <a:lnTo>
                    <a:pt x="2038348" y="76200"/>
                  </a:lnTo>
                  <a:lnTo>
                    <a:pt x="2038348" y="38100"/>
                  </a:lnTo>
                  <a:lnTo>
                    <a:pt x="2095500" y="38100"/>
                  </a:lnTo>
                  <a:lnTo>
                    <a:pt x="2019300" y="0"/>
                  </a:lnTo>
                  <a:close/>
                </a:path>
                <a:path w="2133600" h="114300">
                  <a:moveTo>
                    <a:pt x="2019300" y="38100"/>
                  </a:moveTo>
                  <a:lnTo>
                    <a:pt x="0" y="38100"/>
                  </a:lnTo>
                  <a:lnTo>
                    <a:pt x="0" y="76200"/>
                  </a:lnTo>
                  <a:lnTo>
                    <a:pt x="2019300" y="76200"/>
                  </a:lnTo>
                  <a:lnTo>
                    <a:pt x="2019300" y="38100"/>
                  </a:lnTo>
                  <a:close/>
                </a:path>
                <a:path w="2133600" h="114300">
                  <a:moveTo>
                    <a:pt x="2095500" y="38100"/>
                  </a:moveTo>
                  <a:lnTo>
                    <a:pt x="2038348" y="38100"/>
                  </a:lnTo>
                  <a:lnTo>
                    <a:pt x="2038348" y="76200"/>
                  </a:lnTo>
                  <a:lnTo>
                    <a:pt x="2095500" y="76200"/>
                  </a:lnTo>
                  <a:lnTo>
                    <a:pt x="2133600" y="57150"/>
                  </a:lnTo>
                  <a:lnTo>
                    <a:pt x="2095500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942181" y="1812544"/>
            <a:ext cx="14605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50" dirty="0">
                <a:solidFill>
                  <a:srgbClr val="00279F"/>
                </a:solidFill>
                <a:latin typeface="Arial"/>
                <a:cs typeface="Arial"/>
              </a:rPr>
              <a:t>k</a:t>
            </a:r>
            <a:endParaRPr sz="19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647781" y="1812544"/>
            <a:ext cx="14605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50" dirty="0">
                <a:solidFill>
                  <a:srgbClr val="00279F"/>
                </a:solidFill>
                <a:latin typeface="Arial"/>
                <a:cs typeface="Arial"/>
              </a:rPr>
              <a:t>k</a:t>
            </a:r>
            <a:endParaRPr sz="19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641340" y="4300220"/>
            <a:ext cx="3535679" cy="1129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3333CC"/>
                </a:solidFill>
                <a:latin typeface="Arial"/>
                <a:cs typeface="Arial"/>
              </a:rPr>
              <a:t>Eve</a:t>
            </a:r>
            <a:r>
              <a:rPr sz="2400" spc="-3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is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Active: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2400" dirty="0">
                <a:latin typeface="Arial"/>
                <a:cs typeface="Arial"/>
              </a:rPr>
              <a:t>Can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alter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messages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2400" dirty="0">
                <a:latin typeface="Arial"/>
                <a:cs typeface="Arial"/>
              </a:rPr>
              <a:t>Can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insert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new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messages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668462" y="821436"/>
            <a:ext cx="580771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latin typeface="Arial"/>
                <a:cs typeface="Arial"/>
              </a:rPr>
              <a:t>Authentication</a:t>
            </a:r>
            <a:r>
              <a:rPr sz="4400" spc="-270" dirty="0">
                <a:latin typeface="Arial"/>
                <a:cs typeface="Arial"/>
              </a:rPr>
              <a:t> </a:t>
            </a:r>
            <a:r>
              <a:rPr sz="4400" spc="-10" dirty="0">
                <a:latin typeface="Arial"/>
                <a:cs typeface="Arial"/>
              </a:rPr>
              <a:t>Problem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4540" y="1848612"/>
            <a:ext cx="7132955" cy="3544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60"/>
              </a:spcBef>
              <a:buFont typeface="Arial"/>
              <a:buChar char="•"/>
            </a:pPr>
            <a:endParaRPr sz="3200" dirty="0">
              <a:latin typeface="Arial"/>
              <a:cs typeface="Arial"/>
            </a:endParaRPr>
          </a:p>
          <a:p>
            <a:pPr marL="355600" marR="5080" indent="-342900">
              <a:lnSpc>
                <a:spcPct val="100299"/>
              </a:lnSpc>
              <a:buChar char="•"/>
              <a:tabLst>
                <a:tab pos="355600" algn="l"/>
              </a:tabLst>
            </a:pPr>
            <a:r>
              <a:rPr sz="3200" dirty="0">
                <a:solidFill>
                  <a:srgbClr val="000066"/>
                </a:solidFill>
                <a:latin typeface="Arial"/>
                <a:cs typeface="Arial"/>
              </a:rPr>
              <a:t>Integrity</a:t>
            </a:r>
            <a:r>
              <a:rPr sz="3200" spc="-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of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the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message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may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be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even </a:t>
            </a:r>
            <a:r>
              <a:rPr sz="3200" dirty="0">
                <a:latin typeface="Arial"/>
                <a:cs typeface="Arial"/>
              </a:rPr>
              <a:t>more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important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for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applications.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 </a:t>
            </a:r>
            <a:r>
              <a:rPr sz="3200" dirty="0">
                <a:latin typeface="Arial"/>
                <a:cs typeface="Arial"/>
              </a:rPr>
              <a:t>Active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adversary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may</a:t>
            </a:r>
            <a:endParaRPr sz="3200" dirty="0">
              <a:latin typeface="Arial"/>
              <a:cs typeface="Arial"/>
            </a:endParaRPr>
          </a:p>
          <a:p>
            <a:pPr marL="754380" lvl="1" indent="-284480">
              <a:lnSpc>
                <a:spcPct val="100000"/>
              </a:lnSpc>
              <a:spcBef>
                <a:spcPts val="665"/>
              </a:spcBef>
              <a:buChar char="–"/>
              <a:tabLst>
                <a:tab pos="754380" algn="l"/>
              </a:tabLst>
            </a:pPr>
            <a:r>
              <a:rPr sz="2800" dirty="0">
                <a:latin typeface="Arial"/>
                <a:cs typeface="Arial"/>
              </a:rPr>
              <a:t>alter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messages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transit</a:t>
            </a:r>
            <a:endParaRPr sz="2800" dirty="0">
              <a:latin typeface="Arial"/>
              <a:cs typeface="Arial"/>
            </a:endParaRPr>
          </a:p>
          <a:p>
            <a:pPr marL="754380" lvl="1" indent="-284480">
              <a:lnSpc>
                <a:spcPct val="100000"/>
              </a:lnSpc>
              <a:spcBef>
                <a:spcPts val="740"/>
              </a:spcBef>
              <a:buChar char="–"/>
              <a:tabLst>
                <a:tab pos="754380" algn="l"/>
              </a:tabLst>
            </a:pPr>
            <a:r>
              <a:rPr sz="2800" dirty="0">
                <a:latin typeface="Arial"/>
                <a:cs typeface="Arial"/>
              </a:rPr>
              <a:t>inject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new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messages</a:t>
            </a:r>
            <a:endParaRPr sz="2800" dirty="0">
              <a:latin typeface="Arial"/>
              <a:cs typeface="Arial"/>
            </a:endParaRPr>
          </a:p>
          <a:p>
            <a:pPr marL="754380" lvl="1" indent="-284480">
              <a:lnSpc>
                <a:spcPct val="100000"/>
              </a:lnSpc>
              <a:spcBef>
                <a:spcPts val="650"/>
              </a:spcBef>
              <a:buChar char="–"/>
              <a:tabLst>
                <a:tab pos="754380" algn="l"/>
              </a:tabLst>
            </a:pPr>
            <a:r>
              <a:rPr sz="2800" dirty="0">
                <a:latin typeface="Arial"/>
                <a:cs typeface="Arial"/>
              </a:rPr>
              <a:t>remove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messages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42570" y="228600"/>
            <a:ext cx="8658860" cy="1773562"/>
          </a:xfrm>
          <a:prstGeom prst="rect">
            <a:avLst/>
          </a:prstGeom>
        </p:spPr>
        <p:txBody>
          <a:bodyPr vert="horz" wrap="square" lIns="0" tIns="268605" rIns="0" bIns="0" rtlCol="0">
            <a:spAutoFit/>
          </a:bodyPr>
          <a:lstStyle/>
          <a:p>
            <a:pPr marL="797560" algn="l">
              <a:lnSpc>
                <a:spcPct val="100000"/>
              </a:lnSpc>
              <a:spcBef>
                <a:spcPts val="2115"/>
              </a:spcBef>
            </a:pPr>
            <a:r>
              <a:rPr lang="en-US" dirty="0">
                <a:latin typeface="Arial"/>
                <a:cs typeface="Arial"/>
              </a:rPr>
              <a:t>Recall: </a:t>
            </a:r>
            <a:r>
              <a:rPr dirty="0">
                <a:latin typeface="Arial"/>
                <a:cs typeface="Arial"/>
              </a:rPr>
              <a:t>Message</a:t>
            </a:r>
            <a:r>
              <a:rPr spc="-7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Authentication</a:t>
            </a:r>
            <a:r>
              <a:rPr spc="-7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Codes</a:t>
            </a:r>
          </a:p>
          <a:p>
            <a:pPr marL="12700" marR="5080" algn="ctr">
              <a:lnSpc>
                <a:spcPct val="121700"/>
              </a:lnSpc>
              <a:spcBef>
                <a:spcPts val="720"/>
              </a:spcBef>
            </a:pPr>
            <a:r>
              <a:rPr sz="240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4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00"/>
                </a:solidFill>
                <a:latin typeface="Arial"/>
                <a:cs typeface="Arial"/>
              </a:rPr>
              <a:t>way</a:t>
            </a:r>
            <a:r>
              <a:rPr sz="24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24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00"/>
                </a:solidFill>
                <a:latin typeface="Arial"/>
                <a:cs typeface="Arial"/>
              </a:rPr>
              <a:t>associate</a:t>
            </a:r>
            <a:r>
              <a:rPr sz="24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24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000000"/>
                </a:solidFill>
                <a:latin typeface="Arial"/>
                <a:cs typeface="Arial"/>
              </a:rPr>
              <a:t>tag</a:t>
            </a:r>
            <a:r>
              <a:rPr sz="2400" b="1" i="1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00"/>
                </a:solidFill>
                <a:latin typeface="Arial"/>
                <a:cs typeface="Arial"/>
              </a:rPr>
              <a:t>with</a:t>
            </a:r>
            <a:r>
              <a:rPr sz="24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00"/>
                </a:solidFill>
                <a:latin typeface="Arial"/>
                <a:cs typeface="Arial"/>
              </a:rPr>
              <a:t>each</a:t>
            </a:r>
            <a:r>
              <a:rPr sz="24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000000"/>
                </a:solidFill>
                <a:latin typeface="Arial"/>
                <a:cs typeface="Arial"/>
              </a:rPr>
              <a:t>message</a:t>
            </a:r>
            <a:r>
              <a:rPr sz="2400" b="1" i="1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br>
              <a:rPr lang="en-US" sz="2400" b="1" i="1" spc="-55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sz="2400" dirty="0">
                <a:solidFill>
                  <a:srgbClr val="000000"/>
                </a:solidFill>
                <a:latin typeface="Arial"/>
                <a:cs typeface="Arial"/>
              </a:rPr>
              <a:t>which</a:t>
            </a:r>
            <a:r>
              <a:rPr sz="24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000000"/>
                </a:solidFill>
                <a:latin typeface="Arial"/>
                <a:cs typeface="Arial"/>
              </a:rPr>
              <a:t>is </a:t>
            </a:r>
            <a:r>
              <a:rPr sz="2400" dirty="0">
                <a:solidFill>
                  <a:srgbClr val="000000"/>
                </a:solidFill>
                <a:latin typeface="Arial"/>
                <a:cs typeface="Arial"/>
              </a:rPr>
              <a:t>hard</a:t>
            </a:r>
            <a:r>
              <a:rPr sz="24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240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00"/>
                </a:solidFill>
                <a:latin typeface="Arial"/>
                <a:cs typeface="Arial"/>
              </a:rPr>
              <a:t>produce</a:t>
            </a:r>
            <a:r>
              <a:rPr sz="240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00"/>
                </a:solidFill>
                <a:latin typeface="Arial"/>
                <a:cs typeface="Arial"/>
              </a:rPr>
              <a:t>without</a:t>
            </a:r>
            <a:r>
              <a:rPr sz="2400" spc="-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00"/>
                </a:solidFill>
                <a:latin typeface="Arial"/>
                <a:cs typeface="Arial"/>
              </a:rPr>
              <a:t>knowing</a:t>
            </a:r>
            <a:r>
              <a:rPr sz="240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240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00"/>
                </a:solidFill>
                <a:latin typeface="Arial"/>
                <a:cs typeface="Arial"/>
              </a:rPr>
              <a:t>secret</a:t>
            </a:r>
            <a:r>
              <a:rPr sz="240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000000"/>
                </a:solidFill>
                <a:latin typeface="Arial"/>
                <a:cs typeface="Arial"/>
              </a:rPr>
              <a:t>key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5140" y="2404363"/>
            <a:ext cx="7069455" cy="3840154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725"/>
              </a:spcBef>
            </a:pPr>
            <a:r>
              <a:rPr sz="2400" b="1" spc="-10" dirty="0">
                <a:latin typeface="Arial"/>
                <a:cs typeface="Arial"/>
              </a:rPr>
              <a:t>Formal:</a:t>
            </a:r>
            <a:endParaRPr sz="2400" dirty="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620"/>
              </a:spcBef>
            </a:pPr>
            <a:r>
              <a:rPr sz="2400" dirty="0">
                <a:latin typeface="Arial"/>
                <a:cs typeface="Arial"/>
              </a:rPr>
              <a:t>A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Triplet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algorithms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333CC"/>
                </a:solidFill>
                <a:latin typeface="Arial"/>
                <a:cs typeface="Arial"/>
              </a:rPr>
              <a:t>(Gen,</a:t>
            </a:r>
            <a:r>
              <a:rPr sz="2400" spc="-5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333CC"/>
                </a:solidFill>
                <a:latin typeface="Arial"/>
                <a:cs typeface="Arial"/>
              </a:rPr>
              <a:t>MAC,</a:t>
            </a:r>
            <a:r>
              <a:rPr sz="2400" spc="-5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3333CC"/>
                </a:solidFill>
                <a:latin typeface="Arial"/>
                <a:cs typeface="Arial"/>
              </a:rPr>
              <a:t>Verify)</a:t>
            </a:r>
            <a:endParaRPr sz="2400" dirty="0">
              <a:latin typeface="Arial"/>
              <a:cs typeface="Arial"/>
            </a:endParaRPr>
          </a:p>
          <a:p>
            <a:pPr marL="405765" indent="-342265">
              <a:lnSpc>
                <a:spcPct val="100000"/>
              </a:lnSpc>
              <a:spcBef>
                <a:spcPts val="530"/>
              </a:spcBef>
              <a:buChar char="•"/>
              <a:tabLst>
                <a:tab pos="405765" algn="l"/>
              </a:tabLst>
            </a:pPr>
            <a:r>
              <a:rPr sz="2400" dirty="0">
                <a:solidFill>
                  <a:srgbClr val="3333CC"/>
                </a:solidFill>
                <a:latin typeface="Arial"/>
                <a:cs typeface="Arial"/>
              </a:rPr>
              <a:t>Gen(1</a:t>
            </a:r>
            <a:r>
              <a:rPr sz="2400" baseline="24305" dirty="0">
                <a:solidFill>
                  <a:srgbClr val="3333CC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3333CC"/>
                </a:solidFill>
                <a:latin typeface="Arial"/>
                <a:cs typeface="Arial"/>
              </a:rPr>
              <a:t>)</a:t>
            </a:r>
            <a:r>
              <a:rPr sz="2400" spc="-6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produces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key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kEK</a:t>
            </a:r>
            <a:r>
              <a:rPr sz="2400" spc="-30" baseline="-17361" dirty="0">
                <a:latin typeface="Arial"/>
                <a:cs typeface="Arial"/>
              </a:rPr>
              <a:t>n</a:t>
            </a:r>
            <a:endParaRPr sz="2400" baseline="-17361" dirty="0">
              <a:latin typeface="Arial"/>
              <a:cs typeface="Arial"/>
            </a:endParaRPr>
          </a:p>
          <a:p>
            <a:pPr marL="405765" indent="-342265">
              <a:lnSpc>
                <a:spcPct val="100000"/>
              </a:lnSpc>
              <a:spcBef>
                <a:spcPts val="600"/>
              </a:spcBef>
              <a:buChar char="•"/>
              <a:tabLst>
                <a:tab pos="405765" algn="l"/>
              </a:tabLst>
            </a:pPr>
            <a:r>
              <a:rPr sz="2000" dirty="0">
                <a:solidFill>
                  <a:srgbClr val="3333CC"/>
                </a:solidFill>
                <a:latin typeface="Arial"/>
                <a:cs typeface="Arial"/>
              </a:rPr>
              <a:t>MAC</a:t>
            </a:r>
            <a:r>
              <a:rPr sz="2000" spc="-3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CC"/>
                </a:solidFill>
                <a:latin typeface="Arial"/>
                <a:cs typeface="Arial"/>
              </a:rPr>
              <a:t>(k,M)</a:t>
            </a:r>
            <a:r>
              <a:rPr sz="2400" baseline="-17361" dirty="0">
                <a:latin typeface="Arial"/>
                <a:cs typeface="Arial"/>
              </a:rPr>
              <a:t>:</a:t>
            </a:r>
            <a:r>
              <a:rPr sz="2400" spc="277" baseline="-1736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on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key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and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message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M,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outputs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tag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t</a:t>
            </a:r>
            <a:endParaRPr sz="2400" dirty="0">
              <a:latin typeface="Arial"/>
              <a:cs typeface="Arial"/>
            </a:endParaRPr>
          </a:p>
          <a:p>
            <a:pPr marL="405765" indent="-342265">
              <a:lnSpc>
                <a:spcPct val="100000"/>
              </a:lnSpc>
              <a:spcBef>
                <a:spcPts val="530"/>
              </a:spcBef>
              <a:buChar char="•"/>
              <a:tabLst>
                <a:tab pos="405765" algn="l"/>
              </a:tabLst>
            </a:pPr>
            <a:r>
              <a:rPr sz="2400" dirty="0">
                <a:solidFill>
                  <a:srgbClr val="3333CC"/>
                </a:solidFill>
                <a:latin typeface="Arial"/>
                <a:cs typeface="Arial"/>
              </a:rPr>
              <a:t>Verify(k,M,t)</a:t>
            </a:r>
            <a:r>
              <a:rPr sz="2400" spc="-4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on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key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k,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message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&amp;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tag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t</a:t>
            </a:r>
            <a:endParaRPr sz="2400" dirty="0">
              <a:latin typeface="Arial"/>
              <a:cs typeface="Arial"/>
            </a:endParaRPr>
          </a:p>
          <a:p>
            <a:pPr marL="2239645">
              <a:lnSpc>
                <a:spcPct val="100000"/>
              </a:lnSpc>
              <a:spcBef>
                <a:spcPts val="20"/>
              </a:spcBef>
            </a:pPr>
            <a:r>
              <a:rPr sz="2400" dirty="0">
                <a:latin typeface="Arial"/>
                <a:cs typeface="Arial"/>
              </a:rPr>
              <a:t>outputs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{Accept,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Reject}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where</a:t>
            </a:r>
            <a:endParaRPr sz="2400" dirty="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625"/>
              </a:spcBef>
            </a:pPr>
            <a:r>
              <a:rPr sz="2400" dirty="0">
                <a:solidFill>
                  <a:srgbClr val="3333CC"/>
                </a:solidFill>
                <a:latin typeface="Arial"/>
                <a:cs typeface="Arial"/>
              </a:rPr>
              <a:t>Correctness:</a:t>
            </a:r>
            <a:r>
              <a:rPr sz="2400" spc="-4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all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m,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Verify(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k,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m,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MAC(k,m))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=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Accept</a:t>
            </a:r>
            <a:endParaRPr sz="2000" dirty="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505"/>
              </a:spcBef>
            </a:pPr>
            <a:r>
              <a:rPr sz="2400" dirty="0">
                <a:solidFill>
                  <a:srgbClr val="3333CC"/>
                </a:solidFill>
                <a:latin typeface="Arial"/>
                <a:cs typeface="Arial"/>
              </a:rPr>
              <a:t>Hard</a:t>
            </a:r>
            <a:r>
              <a:rPr sz="2400" spc="-4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333CC"/>
                </a:solidFill>
                <a:latin typeface="Arial"/>
                <a:cs typeface="Arial"/>
              </a:rPr>
              <a:t>to</a:t>
            </a:r>
            <a:r>
              <a:rPr sz="2400" spc="-4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333CC"/>
                </a:solidFill>
                <a:latin typeface="Arial"/>
                <a:cs typeface="Arial"/>
              </a:rPr>
              <a:t>Forge</a:t>
            </a:r>
            <a:r>
              <a:rPr sz="2400" spc="-4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hard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generate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new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(m,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t)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s.t. </a:t>
            </a:r>
            <a:r>
              <a:rPr sz="2400" spc="-10" dirty="0">
                <a:latin typeface="Arial"/>
                <a:cs typeface="Arial"/>
              </a:rPr>
              <a:t>Verify(k,m,t)=accept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371600" y="2497836"/>
            <a:ext cx="67818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400" dirty="0">
                <a:latin typeface="Arial"/>
                <a:cs typeface="Arial"/>
              </a:rPr>
              <a:t>Today: </a:t>
            </a:r>
            <a:r>
              <a:rPr sz="4400" dirty="0">
                <a:latin typeface="Arial"/>
                <a:cs typeface="Arial"/>
              </a:rPr>
              <a:t>Digital</a:t>
            </a:r>
            <a:r>
              <a:rPr sz="4400" spc="-40" dirty="0">
                <a:latin typeface="Arial"/>
                <a:cs typeface="Arial"/>
              </a:rPr>
              <a:t> </a:t>
            </a:r>
            <a:r>
              <a:rPr sz="4400" spc="-10" dirty="0">
                <a:latin typeface="Arial"/>
                <a:cs typeface="Arial"/>
              </a:rPr>
              <a:t>Signatures</a:t>
            </a:r>
            <a:endParaRPr sz="4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09955" rIns="0" bIns="0" rtlCol="0">
            <a:spAutoFit/>
          </a:bodyPr>
          <a:lstStyle/>
          <a:p>
            <a:pPr marL="658495">
              <a:lnSpc>
                <a:spcPct val="100000"/>
              </a:lnSpc>
              <a:spcBef>
                <a:spcPts val="100"/>
              </a:spcBef>
            </a:pPr>
            <a:r>
              <a:rPr sz="4000" dirty="0">
                <a:latin typeface="Arial"/>
                <a:cs typeface="Arial"/>
              </a:rPr>
              <a:t>Wish</a:t>
            </a:r>
            <a:r>
              <a:rPr sz="4000" spc="-75" dirty="0">
                <a:latin typeface="Arial"/>
                <a:cs typeface="Arial"/>
              </a:rPr>
              <a:t> </a:t>
            </a:r>
            <a:r>
              <a:rPr sz="4000" dirty="0">
                <a:latin typeface="Arial"/>
                <a:cs typeface="Arial"/>
              </a:rPr>
              <a:t>List</a:t>
            </a:r>
            <a:r>
              <a:rPr sz="4000" spc="-55" dirty="0">
                <a:latin typeface="Arial"/>
                <a:cs typeface="Arial"/>
              </a:rPr>
              <a:t> </a:t>
            </a:r>
            <a:r>
              <a:rPr sz="4000" dirty="0">
                <a:latin typeface="Arial"/>
                <a:cs typeface="Arial"/>
              </a:rPr>
              <a:t>for</a:t>
            </a:r>
            <a:r>
              <a:rPr sz="4000" spc="-50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Digital</a:t>
            </a:r>
            <a:r>
              <a:rPr sz="4000" b="1" spc="-60" dirty="0">
                <a:latin typeface="Arial"/>
                <a:cs typeface="Arial"/>
              </a:rPr>
              <a:t> </a:t>
            </a:r>
            <a:r>
              <a:rPr sz="4000" spc="-10" dirty="0">
                <a:latin typeface="Arial"/>
                <a:cs typeface="Arial"/>
              </a:rPr>
              <a:t>Signatures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8340" y="1620012"/>
            <a:ext cx="7403465" cy="514921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55600" marR="791210" indent="-342900" algn="just">
              <a:lnSpc>
                <a:spcPct val="101899"/>
              </a:lnSpc>
              <a:spcBef>
                <a:spcPts val="25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Associate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documents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with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signer </a:t>
            </a:r>
            <a:r>
              <a:rPr sz="3200" dirty="0">
                <a:latin typeface="Arial"/>
                <a:cs typeface="Arial"/>
              </a:rPr>
              <a:t>(user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in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computer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network)</a:t>
            </a:r>
            <a:endParaRPr sz="3200" dirty="0">
              <a:latin typeface="Arial"/>
              <a:cs typeface="Arial"/>
            </a:endParaRPr>
          </a:p>
          <a:p>
            <a:pPr marL="355600" marR="954405" indent="-342900" algn="just">
              <a:lnSpc>
                <a:spcPct val="99100"/>
              </a:lnSpc>
              <a:spcBef>
                <a:spcPts val="780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Computationally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easy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to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verify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b="1" spc="-25" dirty="0">
                <a:latin typeface="Arial"/>
                <a:cs typeface="Arial"/>
              </a:rPr>
              <a:t>by </a:t>
            </a: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everyone</a:t>
            </a:r>
            <a:r>
              <a:rPr sz="3200" dirty="0">
                <a:latin typeface="Arial"/>
                <a:cs typeface="Arial"/>
              </a:rPr>
              <a:t>,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but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hard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to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forge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for</a:t>
            </a:r>
            <a:r>
              <a:rPr sz="3200" spc="-25" dirty="0">
                <a:latin typeface="Arial"/>
                <a:cs typeface="Arial"/>
              </a:rPr>
              <a:t> all </a:t>
            </a:r>
            <a:r>
              <a:rPr sz="3200" dirty="0">
                <a:latin typeface="Arial"/>
                <a:cs typeface="Arial"/>
              </a:rPr>
              <a:t>except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for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the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legal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signer</a:t>
            </a:r>
            <a:endParaRPr sz="3200" dirty="0">
              <a:latin typeface="Arial"/>
              <a:cs typeface="Arial"/>
            </a:endParaRPr>
          </a:p>
          <a:p>
            <a:pPr marL="355600" marR="726440" indent="-342900" algn="just">
              <a:lnSpc>
                <a:spcPct val="101299"/>
              </a:lnSpc>
              <a:spcBef>
                <a:spcPts val="715"/>
              </a:spcBef>
              <a:buChar char="•"/>
              <a:tabLst>
                <a:tab pos="355600" algn="l"/>
              </a:tabLst>
            </a:pPr>
            <a:r>
              <a:rPr sz="3200" spc="-10" dirty="0">
                <a:solidFill>
                  <a:srgbClr val="FF0000"/>
                </a:solidFill>
                <a:latin typeface="Arial"/>
                <a:cs typeface="Arial"/>
              </a:rPr>
              <a:t>Non-</a:t>
            </a:r>
            <a:r>
              <a:rPr sz="3200" dirty="0">
                <a:solidFill>
                  <a:srgbClr val="FF0000"/>
                </a:solidFill>
                <a:latin typeface="Arial"/>
                <a:cs typeface="Arial"/>
              </a:rPr>
              <a:t>refutable</a:t>
            </a:r>
            <a:r>
              <a:rPr sz="3200" dirty="0">
                <a:latin typeface="Arial"/>
                <a:cs typeface="Arial"/>
              </a:rPr>
              <a:t>: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if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Alice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signs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-50" dirty="0">
                <a:latin typeface="Arial"/>
                <a:cs typeface="Arial"/>
              </a:rPr>
              <a:t>a </a:t>
            </a:r>
            <a:r>
              <a:rPr sz="3200" dirty="0">
                <a:latin typeface="Arial"/>
                <a:cs typeface="Arial"/>
              </a:rPr>
              <a:t>document,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then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she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cannot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deny</a:t>
            </a:r>
            <a:r>
              <a:rPr sz="3200" spc="-25" dirty="0">
                <a:latin typeface="Arial"/>
                <a:cs typeface="Arial"/>
              </a:rPr>
              <a:t> it.</a:t>
            </a:r>
            <a:endParaRPr sz="3200" dirty="0">
              <a:latin typeface="Arial"/>
              <a:cs typeface="Arial"/>
            </a:endParaRPr>
          </a:p>
          <a:p>
            <a:pPr marL="755650" marR="5080" indent="-285750" algn="just">
              <a:lnSpc>
                <a:spcPct val="101400"/>
              </a:lnSpc>
              <a:spcBef>
                <a:spcPts val="620"/>
              </a:spcBef>
            </a:pPr>
            <a:r>
              <a:rPr sz="2800" dirty="0">
                <a:latin typeface="Arial"/>
                <a:cs typeface="Arial"/>
              </a:rPr>
              <a:t>–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particular,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should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not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be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able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change </a:t>
            </a:r>
            <a:r>
              <a:rPr sz="2800" dirty="0">
                <a:latin typeface="Arial"/>
                <a:cs typeface="Arial"/>
              </a:rPr>
              <a:t>document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once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it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is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signed</a:t>
            </a:r>
            <a:endParaRPr sz="280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630"/>
              </a:spcBef>
            </a:pPr>
            <a:r>
              <a:rPr sz="3200" dirty="0">
                <a:latin typeface="Apple SD Gothic Neo Light"/>
                <a:cs typeface="Apple SD Gothic Neo Light"/>
              </a:rPr>
              <a:t>⇒</a:t>
            </a:r>
            <a:r>
              <a:rPr sz="3200" dirty="0">
                <a:latin typeface="Arial"/>
                <a:cs typeface="Arial"/>
              </a:rPr>
              <a:t>Legally</a:t>
            </a:r>
            <a:r>
              <a:rPr sz="3200" spc="1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binding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918493" y="546099"/>
            <a:ext cx="530860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42695">
              <a:lnSpc>
                <a:spcPct val="100000"/>
              </a:lnSpc>
              <a:spcBef>
                <a:spcPts val="100"/>
              </a:spcBef>
            </a:pPr>
            <a:r>
              <a:rPr sz="4000" dirty="0">
                <a:latin typeface="Arial"/>
                <a:cs typeface="Arial"/>
              </a:rPr>
              <a:t>Wish</a:t>
            </a:r>
            <a:r>
              <a:rPr sz="4000" spc="-75" dirty="0">
                <a:latin typeface="Arial"/>
                <a:cs typeface="Arial"/>
              </a:rPr>
              <a:t> </a:t>
            </a:r>
            <a:r>
              <a:rPr sz="4000" dirty="0">
                <a:latin typeface="Arial"/>
                <a:cs typeface="Arial"/>
              </a:rPr>
              <a:t>List</a:t>
            </a:r>
            <a:r>
              <a:rPr sz="4000" spc="-55" dirty="0">
                <a:latin typeface="Arial"/>
                <a:cs typeface="Arial"/>
              </a:rPr>
              <a:t> </a:t>
            </a:r>
            <a:r>
              <a:rPr sz="4000" spc="-25" dirty="0">
                <a:latin typeface="Arial"/>
                <a:cs typeface="Arial"/>
              </a:rPr>
              <a:t>for </a:t>
            </a:r>
            <a:r>
              <a:rPr sz="4000" dirty="0">
                <a:latin typeface="Arial"/>
                <a:cs typeface="Arial"/>
              </a:rPr>
              <a:t>Handwritten</a:t>
            </a:r>
            <a:r>
              <a:rPr sz="4000" spc="-250" dirty="0">
                <a:latin typeface="Arial"/>
                <a:cs typeface="Arial"/>
              </a:rPr>
              <a:t> </a:t>
            </a:r>
            <a:r>
              <a:rPr sz="4000" spc="-10" dirty="0">
                <a:latin typeface="Arial"/>
                <a:cs typeface="Arial"/>
              </a:rPr>
              <a:t>Signatures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4540" y="1949196"/>
            <a:ext cx="7583805" cy="398208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355600" marR="971550" indent="-342900">
              <a:lnSpc>
                <a:spcPts val="3500"/>
              </a:lnSpc>
              <a:spcBef>
                <a:spcPts val="500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Associate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documents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with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signer (individual)</a:t>
            </a:r>
            <a:endParaRPr sz="3200">
              <a:latin typeface="Arial"/>
              <a:cs typeface="Arial"/>
            </a:endParaRPr>
          </a:p>
          <a:p>
            <a:pPr marL="355600" marR="50800" indent="-342900">
              <a:lnSpc>
                <a:spcPts val="3500"/>
              </a:lnSpc>
              <a:spcBef>
                <a:spcPts val="700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To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verify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need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to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compare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against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other signatures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305"/>
              </a:spcBef>
              <a:buChar char="•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Signatures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are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legally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binding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360"/>
              </a:spcBef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000090"/>
                </a:solidFill>
                <a:latin typeface="Arial"/>
                <a:cs typeface="Arial"/>
              </a:rPr>
              <a:t>Should</a:t>
            </a:r>
            <a:r>
              <a:rPr sz="3200" spc="-30" dirty="0">
                <a:solidFill>
                  <a:srgbClr val="00009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0090"/>
                </a:solidFill>
                <a:latin typeface="Arial"/>
                <a:cs typeface="Arial"/>
              </a:rPr>
              <a:t>be</a:t>
            </a:r>
            <a:r>
              <a:rPr sz="3200" spc="-20" dirty="0">
                <a:solidFill>
                  <a:srgbClr val="00009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0090"/>
                </a:solidFill>
                <a:latin typeface="Arial"/>
                <a:cs typeface="Arial"/>
              </a:rPr>
              <a:t>hard</a:t>
            </a:r>
            <a:r>
              <a:rPr sz="3200" spc="-20" dirty="0">
                <a:solidFill>
                  <a:srgbClr val="00009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0090"/>
                </a:solidFill>
                <a:latin typeface="Arial"/>
                <a:cs typeface="Arial"/>
              </a:rPr>
              <a:t>to</a:t>
            </a:r>
            <a:r>
              <a:rPr sz="3200" spc="-20" dirty="0">
                <a:solidFill>
                  <a:srgbClr val="00009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000090"/>
                </a:solidFill>
                <a:latin typeface="Arial"/>
                <a:cs typeface="Arial"/>
              </a:rPr>
              <a:t>forge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ts val="3500"/>
              </a:lnSpc>
              <a:spcBef>
                <a:spcPts val="760"/>
              </a:spcBef>
              <a:buChar char="•"/>
              <a:tabLst>
                <a:tab pos="355600" algn="l"/>
              </a:tabLst>
            </a:pPr>
            <a:r>
              <a:rPr sz="3200" dirty="0">
                <a:solidFill>
                  <a:srgbClr val="000090"/>
                </a:solidFill>
                <a:latin typeface="Arial"/>
                <a:cs typeface="Arial"/>
              </a:rPr>
              <a:t>Should</a:t>
            </a:r>
            <a:r>
              <a:rPr sz="3200" spc="-30" dirty="0">
                <a:solidFill>
                  <a:srgbClr val="00009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0090"/>
                </a:solidFill>
                <a:latin typeface="Arial"/>
                <a:cs typeface="Arial"/>
              </a:rPr>
              <a:t>be</a:t>
            </a:r>
            <a:r>
              <a:rPr sz="3200" spc="-25" dirty="0">
                <a:solidFill>
                  <a:srgbClr val="00009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0090"/>
                </a:solidFill>
                <a:latin typeface="Arial"/>
                <a:cs typeface="Arial"/>
              </a:rPr>
              <a:t>hard</a:t>
            </a:r>
            <a:r>
              <a:rPr sz="3200" spc="-30" dirty="0">
                <a:solidFill>
                  <a:srgbClr val="00009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0090"/>
                </a:solidFill>
                <a:latin typeface="Arial"/>
                <a:cs typeface="Arial"/>
              </a:rPr>
              <a:t>to</a:t>
            </a:r>
            <a:r>
              <a:rPr sz="3200" spc="-25" dirty="0">
                <a:solidFill>
                  <a:srgbClr val="00009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0090"/>
                </a:solidFill>
                <a:latin typeface="Arial"/>
                <a:cs typeface="Arial"/>
              </a:rPr>
              <a:t>change</a:t>
            </a:r>
            <a:r>
              <a:rPr sz="3200" spc="-30" dirty="0">
                <a:solidFill>
                  <a:srgbClr val="00009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0090"/>
                </a:solidFill>
                <a:latin typeface="Arial"/>
                <a:cs typeface="Arial"/>
              </a:rPr>
              <a:t>the</a:t>
            </a:r>
            <a:r>
              <a:rPr sz="3200" spc="-25" dirty="0">
                <a:solidFill>
                  <a:srgbClr val="00009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000090"/>
                </a:solidFill>
                <a:latin typeface="Arial"/>
                <a:cs typeface="Arial"/>
              </a:rPr>
              <a:t>document </a:t>
            </a:r>
            <a:r>
              <a:rPr sz="3200" dirty="0">
                <a:solidFill>
                  <a:srgbClr val="000090"/>
                </a:solidFill>
                <a:latin typeface="Arial"/>
                <a:cs typeface="Arial"/>
              </a:rPr>
              <a:t>once</a:t>
            </a:r>
            <a:r>
              <a:rPr sz="3200" spc="-25" dirty="0">
                <a:solidFill>
                  <a:srgbClr val="00009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0090"/>
                </a:solidFill>
                <a:latin typeface="Arial"/>
                <a:cs typeface="Arial"/>
              </a:rPr>
              <a:t>its</a:t>
            </a:r>
            <a:r>
              <a:rPr sz="3200" spc="-20" dirty="0">
                <a:solidFill>
                  <a:srgbClr val="00009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000090"/>
                </a:solidFill>
                <a:latin typeface="Arial"/>
                <a:cs typeface="Arial"/>
              </a:rPr>
              <a:t>signed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34758" y="457200"/>
            <a:ext cx="667448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20214" algn="l"/>
              </a:tabLst>
            </a:pPr>
            <a:r>
              <a:rPr sz="4000" spc="-10" dirty="0">
                <a:latin typeface="+mj-lt"/>
                <a:cs typeface="Arial"/>
              </a:rPr>
              <a:t>Digital</a:t>
            </a:r>
            <a:r>
              <a:rPr lang="en-US" sz="4000" spc="-10" dirty="0">
                <a:latin typeface="+mj-lt"/>
                <a:cs typeface="Arial"/>
              </a:rPr>
              <a:t> </a:t>
            </a:r>
            <a:r>
              <a:rPr sz="4000" dirty="0">
                <a:latin typeface="+mj-lt"/>
                <a:cs typeface="Arial"/>
              </a:rPr>
              <a:t>Signatures</a:t>
            </a:r>
            <a:r>
              <a:rPr sz="4000" spc="-114" dirty="0">
                <a:latin typeface="+mj-lt"/>
                <a:cs typeface="Arial"/>
              </a:rPr>
              <a:t> </a:t>
            </a:r>
            <a:r>
              <a:rPr sz="4000" dirty="0">
                <a:latin typeface="+mj-lt"/>
                <a:cs typeface="Arial"/>
              </a:rPr>
              <a:t>vs.</a:t>
            </a:r>
            <a:r>
              <a:rPr sz="4000" spc="-114" dirty="0">
                <a:latin typeface="+mj-lt"/>
                <a:cs typeface="Arial"/>
              </a:rPr>
              <a:t> </a:t>
            </a:r>
            <a:r>
              <a:rPr sz="4000" spc="-25" dirty="0">
                <a:latin typeface="+mj-lt"/>
                <a:cs typeface="Arial"/>
              </a:rPr>
              <a:t>MAC</a:t>
            </a:r>
            <a:endParaRPr sz="4000" dirty="0">
              <a:latin typeface="+mj-lt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2955" y="1560757"/>
            <a:ext cx="7578090" cy="4840043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55600" marR="177800" indent="-342900">
              <a:lnSpc>
                <a:spcPct val="101899"/>
              </a:lnSpc>
              <a:spcBef>
                <a:spcPts val="25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Digital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signatures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are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the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public-</a:t>
            </a:r>
            <a:r>
              <a:rPr sz="3200" dirty="0">
                <a:latin typeface="Arial"/>
                <a:cs typeface="Arial"/>
              </a:rPr>
              <a:t>key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(or </a:t>
            </a:r>
            <a:r>
              <a:rPr sz="3200" dirty="0">
                <a:latin typeface="Arial"/>
                <a:cs typeface="Arial"/>
              </a:rPr>
              <a:t>asymmetric)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analogue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of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MACs</a:t>
            </a:r>
            <a:endParaRPr sz="3200" dirty="0">
              <a:latin typeface="Arial"/>
              <a:cs typeface="Arial"/>
            </a:endParaRPr>
          </a:p>
          <a:p>
            <a:pPr marL="754380" lvl="1" indent="-284480">
              <a:lnSpc>
                <a:spcPct val="100000"/>
              </a:lnSpc>
              <a:spcBef>
                <a:spcPts val="640"/>
              </a:spcBef>
              <a:buChar char="–"/>
              <a:tabLst>
                <a:tab pos="754380" algn="l"/>
              </a:tabLst>
            </a:pPr>
            <a:r>
              <a:rPr sz="2800" dirty="0">
                <a:solidFill>
                  <a:srgbClr val="3333CC"/>
                </a:solidFill>
                <a:latin typeface="Arial"/>
                <a:cs typeface="Arial"/>
              </a:rPr>
              <a:t>Publicly</a:t>
            </a:r>
            <a:r>
              <a:rPr sz="2800" spc="-7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3333CC"/>
                </a:solidFill>
                <a:latin typeface="Arial"/>
                <a:cs typeface="Arial"/>
              </a:rPr>
              <a:t>Verifiable</a:t>
            </a:r>
            <a:endParaRPr sz="2800" dirty="0">
              <a:latin typeface="Arial"/>
              <a:cs typeface="Arial"/>
            </a:endParaRPr>
          </a:p>
          <a:p>
            <a:pPr marL="754380" marR="5080" lvl="1" indent="-284480">
              <a:lnSpc>
                <a:spcPct val="99900"/>
              </a:lnSpc>
              <a:spcBef>
                <a:spcPts val="755"/>
              </a:spcBef>
              <a:buChar char="–"/>
              <a:tabLst>
                <a:tab pos="755650" algn="l"/>
              </a:tabLst>
            </a:pPr>
            <a:r>
              <a:rPr sz="2800" dirty="0">
                <a:solidFill>
                  <a:srgbClr val="3333CC"/>
                </a:solidFill>
                <a:latin typeface="Arial"/>
                <a:cs typeface="Arial"/>
              </a:rPr>
              <a:t>Transferable</a:t>
            </a:r>
            <a:r>
              <a:rPr sz="3200" dirty="0">
                <a:solidFill>
                  <a:srgbClr val="3333CC"/>
                </a:solidFill>
                <a:latin typeface="Arial"/>
                <a:cs typeface="Arial"/>
              </a:rPr>
              <a:t>:</a:t>
            </a:r>
            <a:r>
              <a:rPr sz="3200" spc="-7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can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show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signature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a 	</a:t>
            </a:r>
            <a:r>
              <a:rPr sz="2800" dirty="0">
                <a:latin typeface="Arial"/>
                <a:cs typeface="Arial"/>
              </a:rPr>
              <a:t>third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party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who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can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verify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that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signature 	</a:t>
            </a:r>
            <a:r>
              <a:rPr sz="2800" dirty="0">
                <a:latin typeface="Arial"/>
                <a:cs typeface="Arial"/>
              </a:rPr>
              <a:t>is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valid</a:t>
            </a:r>
            <a:endParaRPr sz="2800" dirty="0">
              <a:latin typeface="Arial"/>
              <a:cs typeface="Arial"/>
            </a:endParaRPr>
          </a:p>
          <a:p>
            <a:pPr marL="754380" marR="718185" lvl="1" indent="-284480">
              <a:lnSpc>
                <a:spcPct val="101400"/>
              </a:lnSpc>
              <a:spcBef>
                <a:spcPts val="600"/>
              </a:spcBef>
              <a:buChar char="–"/>
              <a:tabLst>
                <a:tab pos="755650" algn="l"/>
                <a:tab pos="3862070" algn="l"/>
              </a:tabLst>
            </a:pPr>
            <a:r>
              <a:rPr sz="2800" dirty="0">
                <a:solidFill>
                  <a:srgbClr val="3333CC"/>
                </a:solidFill>
                <a:latin typeface="Arial"/>
                <a:cs typeface="Arial"/>
              </a:rPr>
              <a:t>Can</a:t>
            </a:r>
            <a:r>
              <a:rPr sz="2800" spc="-4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CC"/>
                </a:solidFill>
                <a:latin typeface="Arial"/>
                <a:cs typeface="Arial"/>
              </a:rPr>
              <a:t>not</a:t>
            </a:r>
            <a:r>
              <a:rPr sz="2800" spc="-4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CC"/>
                </a:solidFill>
                <a:latin typeface="Arial"/>
                <a:cs typeface="Arial"/>
              </a:rPr>
              <a:t>be</a:t>
            </a:r>
            <a:r>
              <a:rPr sz="2800" spc="-4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CC"/>
                </a:solidFill>
                <a:latin typeface="Arial"/>
                <a:cs typeface="Arial"/>
              </a:rPr>
              <a:t>refuted</a:t>
            </a:r>
            <a:r>
              <a:rPr sz="2800" dirty="0">
                <a:latin typeface="Arial"/>
                <a:cs typeface="Arial"/>
              </a:rPr>
              <a:t>: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if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Alice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signs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a 	</a:t>
            </a:r>
            <a:r>
              <a:rPr sz="2800" dirty="0">
                <a:latin typeface="Arial"/>
                <a:cs typeface="Arial"/>
              </a:rPr>
              <a:t>document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for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Bob,</a:t>
            </a:r>
            <a:r>
              <a:rPr sz="2800" dirty="0">
                <a:latin typeface="Arial"/>
                <a:cs typeface="Arial"/>
              </a:rPr>
              <a:t>	she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cannot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deny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it.</a:t>
            </a:r>
            <a:endParaRPr lang="en-US" sz="2800" spc="-25" dirty="0">
              <a:latin typeface="Arial"/>
              <a:cs typeface="Arial"/>
            </a:endParaRPr>
          </a:p>
          <a:p>
            <a:pPr marL="754380" marR="718185" lvl="1" indent="-284480">
              <a:lnSpc>
                <a:spcPct val="101400"/>
              </a:lnSpc>
              <a:spcBef>
                <a:spcPts val="600"/>
              </a:spcBef>
              <a:buChar char="–"/>
              <a:tabLst>
                <a:tab pos="755650" algn="l"/>
                <a:tab pos="3862070" algn="l"/>
              </a:tabLst>
            </a:pPr>
            <a:r>
              <a:rPr lang="en-US" sz="2800" spc="-25" dirty="0">
                <a:solidFill>
                  <a:schemeClr val="tx1"/>
                </a:solidFill>
                <a:latin typeface="Arial"/>
                <a:cs typeface="Arial"/>
              </a:rPr>
              <a:t>Require</a:t>
            </a:r>
            <a:r>
              <a:rPr lang="en-US" sz="2800" spc="-25" dirty="0">
                <a:latin typeface="Arial"/>
                <a:cs typeface="Arial"/>
              </a:rPr>
              <a:t> 2n keys for n users, whereas MAC requires n</a:t>
            </a:r>
            <a:r>
              <a:rPr lang="en-US" sz="2800" spc="-25" baseline="30000" dirty="0">
                <a:latin typeface="Arial"/>
                <a:cs typeface="Arial"/>
              </a:rPr>
              <a:t>2</a:t>
            </a:r>
            <a:r>
              <a:rPr lang="en-US" sz="2800" spc="-25" dirty="0">
                <a:latin typeface="Arial"/>
                <a:cs typeface="Arial"/>
              </a:rPr>
              <a:t> keys for n users.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803400" y="81788"/>
            <a:ext cx="55365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Digital</a:t>
            </a:r>
            <a:r>
              <a:rPr spc="-2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Signature:</a:t>
            </a:r>
            <a:r>
              <a:rPr spc="-2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Definition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object 3"/>
              <p:cNvSpPr txBox="1"/>
              <p:nvPr/>
            </p:nvSpPr>
            <p:spPr>
              <a:xfrm>
                <a:off x="307340" y="1054099"/>
                <a:ext cx="9751060" cy="5802614"/>
              </a:xfrm>
              <a:prstGeom prst="rect">
                <a:avLst/>
              </a:prstGeom>
            </p:spPr>
            <p:txBody>
              <a:bodyPr vert="horz" wrap="square" lIns="0" tIns="92075" rIns="0" bIns="0" rtlCol="0">
                <a:spAutoFit/>
              </a:bodyPr>
              <a:lstStyle/>
              <a:p>
                <a:pPr marL="88900">
                  <a:lnSpc>
                    <a:spcPct val="100000"/>
                  </a:lnSpc>
                  <a:spcBef>
                    <a:spcPts val="725"/>
                  </a:spcBef>
                </a:pPr>
                <a:r>
                  <a:rPr sz="2400" dirty="0">
                    <a:latin typeface="Arial"/>
                    <a:cs typeface="Arial"/>
                  </a:rPr>
                  <a:t>A</a:t>
                </a:r>
                <a:r>
                  <a:rPr sz="2400" spc="-45" dirty="0">
                    <a:latin typeface="Arial"/>
                    <a:cs typeface="Arial"/>
                  </a:rPr>
                  <a:t> </a:t>
                </a:r>
                <a:r>
                  <a:rPr sz="2400" dirty="0">
                    <a:solidFill>
                      <a:srgbClr val="FF0000"/>
                    </a:solidFill>
                    <a:latin typeface="Arial"/>
                    <a:cs typeface="Arial"/>
                  </a:rPr>
                  <a:t>digital</a:t>
                </a:r>
                <a:r>
                  <a:rPr sz="2400" spc="-30" dirty="0">
                    <a:solidFill>
                      <a:srgbClr val="FF0000"/>
                    </a:solidFill>
                    <a:latin typeface="Arial"/>
                    <a:cs typeface="Arial"/>
                  </a:rPr>
                  <a:t> </a:t>
                </a:r>
                <a:r>
                  <a:rPr sz="2400" dirty="0">
                    <a:solidFill>
                      <a:srgbClr val="FF0000"/>
                    </a:solidFill>
                    <a:latin typeface="Arial"/>
                    <a:cs typeface="Arial"/>
                  </a:rPr>
                  <a:t>signature</a:t>
                </a:r>
                <a:r>
                  <a:rPr sz="2400" spc="-40" dirty="0">
                    <a:solidFill>
                      <a:srgbClr val="FF0000"/>
                    </a:solidFill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is</a:t>
                </a:r>
                <a:r>
                  <a:rPr sz="2400" spc="-35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a</a:t>
                </a:r>
                <a:r>
                  <a:rPr sz="2400" spc="-4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triplet</a:t>
                </a:r>
                <a:r>
                  <a:rPr sz="2400" spc="-4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of</a:t>
                </a:r>
                <a:r>
                  <a:rPr sz="2400" spc="-4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PPT</a:t>
                </a:r>
                <a:r>
                  <a:rPr sz="2400" spc="-45" dirty="0">
                    <a:latin typeface="Arial"/>
                    <a:cs typeface="Arial"/>
                  </a:rPr>
                  <a:t> </a:t>
                </a:r>
                <a:r>
                  <a:rPr sz="2400" spc="-10" dirty="0">
                    <a:latin typeface="Arial"/>
                    <a:cs typeface="Arial"/>
                  </a:rPr>
                  <a:t>algorithms</a:t>
                </a:r>
                <a:endParaRPr sz="2400" dirty="0">
                  <a:latin typeface="Arial"/>
                  <a:cs typeface="Arial"/>
                </a:endParaRPr>
              </a:p>
              <a:p>
                <a:pPr marL="431800" marR="93980" indent="-342900">
                  <a:lnSpc>
                    <a:spcPct val="100800"/>
                  </a:lnSpc>
                  <a:spcBef>
                    <a:spcPts val="600"/>
                  </a:spcBef>
                  <a:buChar char="•"/>
                  <a:tabLst>
                    <a:tab pos="431800" algn="l"/>
                    <a:tab pos="2452370" algn="l"/>
                    <a:tab pos="3633470" algn="l"/>
                    <a:tab pos="3806190" algn="l"/>
                    <a:tab pos="4444365" algn="l"/>
                  </a:tabLst>
                </a:pPr>
                <a:r>
                  <a:rPr sz="2400" dirty="0">
                    <a:solidFill>
                      <a:srgbClr val="3333CC"/>
                    </a:solidFill>
                    <a:latin typeface="Arial"/>
                    <a:cs typeface="Arial"/>
                  </a:rPr>
                  <a:t>G</a:t>
                </a:r>
                <a:r>
                  <a:rPr sz="2400" dirty="0">
                    <a:latin typeface="Arial"/>
                    <a:cs typeface="Arial"/>
                  </a:rPr>
                  <a:t>(1</a:t>
                </a:r>
                <a:r>
                  <a:rPr lang="en-US" sz="2400" baseline="24305" dirty="0">
                    <a:latin typeface="Arial"/>
                    <a:cs typeface="Arial"/>
                  </a:rPr>
                  <a:t>n</a:t>
                </a:r>
                <a:r>
                  <a:rPr sz="2400" spc="-15" baseline="24305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)</a:t>
                </a:r>
                <a:r>
                  <a:rPr sz="2400" spc="-25" dirty="0">
                    <a:latin typeface="Arial"/>
                    <a:cs typeface="Arial"/>
                  </a:rPr>
                  <a:t> </a:t>
                </a:r>
                <a:r>
                  <a:rPr sz="2400" spc="-10" dirty="0">
                    <a:latin typeface="Arial"/>
                    <a:cs typeface="Arial"/>
                  </a:rPr>
                  <a:t>outputs</a:t>
                </a:r>
                <a:r>
                  <a:rPr lang="en-US" sz="240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pair</a:t>
                </a:r>
                <a:r>
                  <a:rPr sz="2400" spc="-45" dirty="0">
                    <a:latin typeface="Arial"/>
                    <a:cs typeface="Arial"/>
                  </a:rPr>
                  <a:t> </a:t>
                </a:r>
                <a:r>
                  <a:rPr sz="2400" spc="-20" dirty="0">
                    <a:latin typeface="Arial"/>
                    <a:cs typeface="Arial"/>
                  </a:rPr>
                  <a:t>(</a:t>
                </a:r>
                <a:r>
                  <a:rPr sz="2400" spc="-20" dirty="0" err="1">
                    <a:latin typeface="Arial"/>
                    <a:cs typeface="Arial"/>
                  </a:rPr>
                  <a:t>s</a:t>
                </a:r>
                <a:r>
                  <a:rPr lang="en-US" sz="2400" spc="-20" dirty="0" err="1">
                    <a:latin typeface="Arial"/>
                    <a:cs typeface="Arial"/>
                  </a:rPr>
                  <a:t>k</a:t>
                </a:r>
                <a:r>
                  <a:rPr sz="2400" spc="-20" dirty="0" err="1">
                    <a:latin typeface="Arial"/>
                    <a:cs typeface="Arial"/>
                  </a:rPr>
                  <a:t>,v</a:t>
                </a:r>
                <a:r>
                  <a:rPr lang="en-US" sz="2400" spc="-20" dirty="0" err="1">
                    <a:latin typeface="Arial"/>
                    <a:cs typeface="Arial"/>
                  </a:rPr>
                  <a:t>k</a:t>
                </a:r>
                <a:r>
                  <a:rPr sz="2400" spc="-20" dirty="0">
                    <a:latin typeface="Arial"/>
                    <a:cs typeface="Arial"/>
                  </a:rPr>
                  <a:t>)</a:t>
                </a:r>
                <a:r>
                  <a:rPr lang="en-US" sz="240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where</a:t>
                </a:r>
                <a:r>
                  <a:rPr sz="2400" spc="-40" dirty="0">
                    <a:latin typeface="Arial"/>
                    <a:cs typeface="Arial"/>
                  </a:rPr>
                  <a:t> </a:t>
                </a:r>
                <a:r>
                  <a:rPr sz="2400" dirty="0" err="1">
                    <a:latin typeface="Arial"/>
                    <a:cs typeface="Arial"/>
                  </a:rPr>
                  <a:t>s</a:t>
                </a:r>
                <a:r>
                  <a:rPr lang="en-US" sz="2400" dirty="0" err="1">
                    <a:latin typeface="Arial"/>
                    <a:cs typeface="Arial"/>
                  </a:rPr>
                  <a:t>k</a:t>
                </a:r>
                <a:r>
                  <a:rPr sz="2400" spc="-35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is</a:t>
                </a:r>
                <a:r>
                  <a:rPr sz="2400" spc="-35" dirty="0">
                    <a:latin typeface="Arial"/>
                    <a:cs typeface="Arial"/>
                  </a:rPr>
                  <a:t> </a:t>
                </a:r>
                <a:r>
                  <a:rPr lang="en-US" sz="2400" dirty="0">
                    <a:latin typeface="Arial"/>
                    <a:cs typeface="Arial"/>
                  </a:rPr>
                  <a:t>called </a:t>
                </a:r>
                <a:r>
                  <a:rPr sz="2400" dirty="0">
                    <a:latin typeface="Arial"/>
                    <a:cs typeface="Arial"/>
                  </a:rPr>
                  <a:t>the</a:t>
                </a:r>
                <a:r>
                  <a:rPr sz="2400" spc="-35" dirty="0">
                    <a:latin typeface="Arial"/>
                    <a:cs typeface="Arial"/>
                  </a:rPr>
                  <a:t> </a:t>
                </a:r>
                <a:r>
                  <a:rPr sz="2400" spc="-10" dirty="0">
                    <a:solidFill>
                      <a:srgbClr val="3333CC"/>
                    </a:solidFill>
                    <a:latin typeface="Arial"/>
                    <a:cs typeface="Arial"/>
                  </a:rPr>
                  <a:t>signing </a:t>
                </a:r>
                <a:r>
                  <a:rPr sz="2400" dirty="0">
                    <a:solidFill>
                      <a:srgbClr val="3333CC"/>
                    </a:solidFill>
                    <a:latin typeface="Arial"/>
                    <a:cs typeface="Arial"/>
                  </a:rPr>
                  <a:t>key</a:t>
                </a:r>
                <a:r>
                  <a:rPr sz="2400" spc="-30" dirty="0">
                    <a:solidFill>
                      <a:srgbClr val="3333CC"/>
                    </a:solidFill>
                    <a:latin typeface="Arial"/>
                    <a:cs typeface="Arial"/>
                  </a:rPr>
                  <a:t> </a:t>
                </a:r>
                <a:r>
                  <a:rPr lang="en-US" sz="2400" dirty="0">
                    <a:latin typeface="Arial"/>
                    <a:cs typeface="Arial"/>
                  </a:rPr>
                  <a:t>&amp;</a:t>
                </a:r>
              </a:p>
              <a:p>
                <a:pPr marL="88900" marR="93980">
                  <a:lnSpc>
                    <a:spcPct val="100800"/>
                  </a:lnSpc>
                  <a:spcBef>
                    <a:spcPts val="600"/>
                  </a:spcBef>
                  <a:tabLst>
                    <a:tab pos="431800" algn="l"/>
                    <a:tab pos="2452370" algn="l"/>
                    <a:tab pos="3633470" algn="l"/>
                    <a:tab pos="3806190" algn="l"/>
                    <a:tab pos="4444365" algn="l"/>
                  </a:tabLst>
                </a:pPr>
                <a:r>
                  <a:rPr lang="en-US" sz="2400" spc="-30" dirty="0">
                    <a:latin typeface="Arial"/>
                    <a:cs typeface="Arial"/>
                  </a:rPr>
                  <a:t>    </a:t>
                </a:r>
                <a:r>
                  <a:rPr sz="2400" spc="-30" dirty="0">
                    <a:latin typeface="Arial"/>
                    <a:cs typeface="Arial"/>
                  </a:rPr>
                  <a:t> </a:t>
                </a:r>
                <a:r>
                  <a:rPr sz="2400" dirty="0" err="1">
                    <a:latin typeface="Arial"/>
                    <a:cs typeface="Arial"/>
                  </a:rPr>
                  <a:t>v</a:t>
                </a:r>
                <a:r>
                  <a:rPr lang="en-US" sz="2400" dirty="0" err="1">
                    <a:latin typeface="Arial"/>
                    <a:cs typeface="Arial"/>
                  </a:rPr>
                  <a:t>k</a:t>
                </a:r>
                <a:r>
                  <a:rPr sz="2400" spc="-30" dirty="0">
                    <a:latin typeface="Arial"/>
                    <a:cs typeface="Arial"/>
                  </a:rPr>
                  <a:t> </a:t>
                </a:r>
                <a:r>
                  <a:rPr sz="2400" dirty="0">
                    <a:solidFill>
                      <a:srgbClr val="3333CC"/>
                    </a:solidFill>
                    <a:latin typeface="Arial"/>
                    <a:cs typeface="Arial"/>
                  </a:rPr>
                  <a:t>the</a:t>
                </a:r>
                <a:r>
                  <a:rPr sz="2400" spc="-20" dirty="0">
                    <a:solidFill>
                      <a:srgbClr val="3333CC"/>
                    </a:solidFill>
                    <a:latin typeface="Arial"/>
                    <a:cs typeface="Arial"/>
                  </a:rPr>
                  <a:t> </a:t>
                </a:r>
                <a:r>
                  <a:rPr sz="2400" spc="-10" dirty="0">
                    <a:solidFill>
                      <a:srgbClr val="3333CC"/>
                    </a:solidFill>
                    <a:latin typeface="Arial"/>
                    <a:cs typeface="Arial"/>
                  </a:rPr>
                  <a:t>verifying</a:t>
                </a:r>
                <a:r>
                  <a:rPr lang="en-US" sz="2400" dirty="0">
                    <a:solidFill>
                      <a:srgbClr val="3333CC"/>
                    </a:solidFill>
                    <a:latin typeface="Arial"/>
                    <a:cs typeface="Arial"/>
                  </a:rPr>
                  <a:t> </a:t>
                </a:r>
                <a:r>
                  <a:rPr sz="2400" spc="-20" dirty="0">
                    <a:solidFill>
                      <a:srgbClr val="3333CC"/>
                    </a:solidFill>
                    <a:latin typeface="Arial"/>
                    <a:cs typeface="Arial"/>
                  </a:rPr>
                  <a:t>key.</a:t>
                </a:r>
                <a:r>
                  <a:rPr sz="2400" dirty="0">
                    <a:solidFill>
                      <a:srgbClr val="3333CC"/>
                    </a:solidFill>
                    <a:latin typeface="Arial"/>
                    <a:cs typeface="Arial"/>
                  </a:rPr>
                  <a:t>	</a:t>
                </a:r>
                <a:r>
                  <a:rPr sz="2400" dirty="0">
                    <a:latin typeface="Arial"/>
                    <a:cs typeface="Arial"/>
                  </a:rPr>
                  <a:t>[(</a:t>
                </a:r>
                <a:r>
                  <a:rPr sz="2400" dirty="0" err="1">
                    <a:latin typeface="Arial"/>
                    <a:cs typeface="Arial"/>
                  </a:rPr>
                  <a:t>s</a:t>
                </a:r>
                <a:r>
                  <a:rPr lang="en-US" sz="2400" dirty="0" err="1">
                    <a:latin typeface="Arial"/>
                    <a:cs typeface="Arial"/>
                  </a:rPr>
                  <a:t>k</a:t>
                </a:r>
                <a:r>
                  <a:rPr sz="2400" dirty="0" err="1">
                    <a:latin typeface="Arial"/>
                    <a:cs typeface="Arial"/>
                  </a:rPr>
                  <a:t>,v</a:t>
                </a:r>
                <a:r>
                  <a:rPr lang="en-US" sz="2400" dirty="0" err="1">
                    <a:latin typeface="Arial"/>
                    <a:cs typeface="Arial"/>
                  </a:rPr>
                  <a:t>k</a:t>
                </a:r>
                <a:r>
                  <a:rPr sz="2400" dirty="0">
                    <a:latin typeface="Arial"/>
                    <a:cs typeface="Arial"/>
                  </a:rPr>
                  <a:t>)</a:t>
                </a:r>
                <a:r>
                  <a:rPr sz="2400" spc="-85" dirty="0">
                    <a:latin typeface="Arial"/>
                    <a:cs typeface="Aria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pc="-165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</a:rPr>
                      <m:t>∈</m:t>
                    </m:r>
                  </m:oMath>
                </a14:m>
                <a:r>
                  <a:rPr sz="2400" spc="-75" dirty="0">
                    <a:latin typeface="Arial"/>
                    <a:cs typeface="Arial"/>
                  </a:rPr>
                  <a:t> </a:t>
                </a:r>
                <a:r>
                  <a:rPr sz="2400" spc="-10" dirty="0">
                    <a:latin typeface="Arial"/>
                    <a:cs typeface="Arial"/>
                  </a:rPr>
                  <a:t>G(1</a:t>
                </a:r>
                <a:r>
                  <a:rPr lang="en-US" sz="2400" spc="-15" baseline="24305" dirty="0">
                    <a:latin typeface="Arial"/>
                    <a:cs typeface="Arial"/>
                  </a:rPr>
                  <a:t>n</a:t>
                </a:r>
                <a:r>
                  <a:rPr sz="2400" spc="-10" dirty="0">
                    <a:latin typeface="Arial"/>
                    <a:cs typeface="Arial"/>
                  </a:rPr>
                  <a:t>)]</a:t>
                </a:r>
                <a:endParaRPr sz="2400" dirty="0">
                  <a:latin typeface="Arial"/>
                  <a:cs typeface="Arial"/>
                </a:endParaRPr>
              </a:p>
              <a:p>
                <a:pPr marL="431800" marR="745490" indent="-342900">
                  <a:lnSpc>
                    <a:spcPct val="100800"/>
                  </a:lnSpc>
                  <a:spcBef>
                    <a:spcPts val="480"/>
                  </a:spcBef>
                  <a:buChar char="•"/>
                  <a:tabLst>
                    <a:tab pos="431800" algn="l"/>
                    <a:tab pos="2412365" algn="l"/>
                    <a:tab pos="4938395" algn="l"/>
                  </a:tabLst>
                </a:pPr>
                <a:r>
                  <a:rPr sz="2400" dirty="0">
                    <a:solidFill>
                      <a:srgbClr val="3333CC"/>
                    </a:solidFill>
                    <a:latin typeface="Arial"/>
                    <a:cs typeface="Arial"/>
                  </a:rPr>
                  <a:t>Sign</a:t>
                </a:r>
                <a:r>
                  <a:rPr sz="2400" spc="-55" dirty="0">
                    <a:solidFill>
                      <a:srgbClr val="3333CC"/>
                    </a:solidFill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(</a:t>
                </a:r>
                <a:r>
                  <a:rPr sz="2400" dirty="0" err="1">
                    <a:latin typeface="Arial"/>
                    <a:cs typeface="Arial"/>
                  </a:rPr>
                  <a:t>s</a:t>
                </a:r>
                <a:r>
                  <a:rPr lang="en-US" sz="2400" dirty="0" err="1">
                    <a:latin typeface="Arial"/>
                    <a:cs typeface="Arial"/>
                  </a:rPr>
                  <a:t>k</a:t>
                </a:r>
                <a:r>
                  <a:rPr sz="2400" dirty="0" err="1">
                    <a:latin typeface="Arial"/>
                    <a:cs typeface="Arial"/>
                  </a:rPr>
                  <a:t>,m</a:t>
                </a:r>
                <a:r>
                  <a:rPr sz="2400" dirty="0">
                    <a:latin typeface="Arial"/>
                    <a:cs typeface="Arial"/>
                  </a:rPr>
                  <a:t>)</a:t>
                </a:r>
                <a:r>
                  <a:rPr sz="2400" spc="-50" dirty="0">
                    <a:latin typeface="Arial"/>
                    <a:cs typeface="Arial"/>
                  </a:rPr>
                  <a:t> </a:t>
                </a:r>
                <a:r>
                  <a:rPr sz="2400" spc="-25" dirty="0">
                    <a:latin typeface="Arial"/>
                    <a:cs typeface="Arial"/>
                  </a:rPr>
                  <a:t>on</a:t>
                </a:r>
                <a:r>
                  <a:rPr sz="2400" dirty="0">
                    <a:latin typeface="Arial"/>
                    <a:cs typeface="Arial"/>
                  </a:rPr>
                  <a:t>	signing</a:t>
                </a:r>
                <a:r>
                  <a:rPr sz="2400" spc="-45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key</a:t>
                </a:r>
                <a:r>
                  <a:rPr sz="2400" spc="-4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s</a:t>
                </a:r>
                <a:r>
                  <a:rPr sz="2400" spc="-45" dirty="0">
                    <a:latin typeface="Arial"/>
                    <a:cs typeface="Arial"/>
                  </a:rPr>
                  <a:t> </a:t>
                </a:r>
                <a:r>
                  <a:rPr sz="2400" spc="-25" dirty="0">
                    <a:latin typeface="Arial"/>
                    <a:cs typeface="Arial"/>
                  </a:rPr>
                  <a:t>and</a:t>
                </a:r>
                <a:r>
                  <a:rPr lang="en-US" sz="2400" spc="-25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message</a:t>
                </a:r>
                <a:r>
                  <a:rPr sz="2400" spc="-65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m,</a:t>
                </a:r>
                <a:r>
                  <a:rPr sz="2400" spc="-75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outputs</a:t>
                </a:r>
                <a:r>
                  <a:rPr sz="2400" spc="-70" dirty="0">
                    <a:latin typeface="Arial"/>
                    <a:cs typeface="Arial"/>
                  </a:rPr>
                  <a:t> </a:t>
                </a:r>
                <a:r>
                  <a:rPr sz="2400" spc="-50" dirty="0">
                    <a:latin typeface="Arial"/>
                    <a:cs typeface="Arial"/>
                  </a:rPr>
                  <a:t>s</a:t>
                </a:r>
                <a:r>
                  <a:rPr lang="en-US" sz="2400" spc="-50" dirty="0">
                    <a:latin typeface="Arial"/>
                    <a:cs typeface="Arial"/>
                  </a:rPr>
                  <a:t>ig</a:t>
                </a:r>
                <a:r>
                  <a:rPr sz="2400" spc="-5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referred</a:t>
                </a:r>
                <a:r>
                  <a:rPr sz="2400" spc="-95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to</a:t>
                </a:r>
                <a:r>
                  <a:rPr sz="2400" spc="-5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as</a:t>
                </a:r>
                <a:r>
                  <a:rPr sz="2400" spc="-45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the</a:t>
                </a:r>
                <a:r>
                  <a:rPr sz="2400" spc="-5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digital</a:t>
                </a:r>
                <a:r>
                  <a:rPr sz="2400" spc="-45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signature</a:t>
                </a:r>
                <a:r>
                  <a:rPr sz="2400" spc="-45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of</a:t>
                </a:r>
                <a:r>
                  <a:rPr sz="2400" spc="-55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m</a:t>
                </a:r>
                <a:r>
                  <a:rPr sz="2400" spc="-5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[sig</a:t>
                </a:r>
                <a:r>
                  <a:rPr sz="2400" spc="-50" dirty="0">
                    <a:latin typeface="Arial"/>
                    <a:cs typeface="Aria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pc="-16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</a:rPr>
                      <m:t>∈</m:t>
                    </m:r>
                  </m:oMath>
                </a14:m>
                <a:r>
                  <a:rPr sz="2400" spc="-1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Sign(</a:t>
                </a:r>
                <a:r>
                  <a:rPr sz="2400" dirty="0" err="1">
                    <a:latin typeface="Arial"/>
                    <a:cs typeface="Arial"/>
                  </a:rPr>
                  <a:t>s</a:t>
                </a:r>
                <a:r>
                  <a:rPr lang="en-US" sz="2400" dirty="0" err="1">
                    <a:latin typeface="Arial"/>
                    <a:cs typeface="Arial"/>
                  </a:rPr>
                  <a:t>k</a:t>
                </a:r>
                <a:r>
                  <a:rPr sz="2400" dirty="0" err="1">
                    <a:latin typeface="Arial"/>
                    <a:cs typeface="Arial"/>
                  </a:rPr>
                  <a:t>,m</a:t>
                </a:r>
                <a:r>
                  <a:rPr sz="2400" dirty="0">
                    <a:latin typeface="Arial"/>
                    <a:cs typeface="Arial"/>
                  </a:rPr>
                  <a:t>)</a:t>
                </a:r>
                <a:r>
                  <a:rPr sz="2400" spc="-45" dirty="0">
                    <a:latin typeface="Arial"/>
                    <a:cs typeface="Arial"/>
                  </a:rPr>
                  <a:t> </a:t>
                </a:r>
                <a:r>
                  <a:rPr sz="2400" spc="-50" dirty="0">
                    <a:latin typeface="Arial"/>
                    <a:cs typeface="Arial"/>
                  </a:rPr>
                  <a:t>]</a:t>
                </a:r>
                <a:endParaRPr sz="2400" dirty="0">
                  <a:latin typeface="Arial"/>
                  <a:cs typeface="Arial"/>
                </a:endParaRPr>
              </a:p>
              <a:p>
                <a:pPr marL="425450" marR="2082164" indent="-336550">
                  <a:lnSpc>
                    <a:spcPct val="118300"/>
                  </a:lnSpc>
                  <a:spcBef>
                    <a:spcPts val="95"/>
                  </a:spcBef>
                  <a:buChar char="•"/>
                  <a:tabLst>
                    <a:tab pos="425450" algn="l"/>
                    <a:tab pos="431165" algn="l"/>
                  </a:tabLst>
                </a:pPr>
                <a:r>
                  <a:rPr sz="2400" dirty="0">
                    <a:solidFill>
                      <a:srgbClr val="3333CC"/>
                    </a:solidFill>
                    <a:latin typeface="Arial"/>
                    <a:cs typeface="Arial"/>
                  </a:rPr>
                  <a:t>	Verify(</a:t>
                </a:r>
                <a:r>
                  <a:rPr sz="2400" dirty="0" err="1">
                    <a:solidFill>
                      <a:schemeClr val="tx1"/>
                    </a:solidFill>
                    <a:latin typeface="Arial"/>
                    <a:cs typeface="Arial"/>
                  </a:rPr>
                  <a:t>v</a:t>
                </a:r>
                <a:r>
                  <a:rPr lang="en-US" sz="2400" dirty="0" err="1">
                    <a:solidFill>
                      <a:schemeClr val="tx1"/>
                    </a:solidFill>
                    <a:latin typeface="Arial"/>
                    <a:cs typeface="Arial"/>
                  </a:rPr>
                  <a:t>k</a:t>
                </a:r>
                <a:r>
                  <a:rPr sz="2400" dirty="0" err="1">
                    <a:solidFill>
                      <a:schemeClr val="tx1"/>
                    </a:solidFill>
                    <a:latin typeface="Arial"/>
                    <a:cs typeface="Arial"/>
                  </a:rPr>
                  <a:t>,m,sig</a:t>
                </a:r>
                <a:r>
                  <a:rPr sz="2400" dirty="0">
                    <a:solidFill>
                      <a:srgbClr val="3333CC"/>
                    </a:solidFill>
                    <a:latin typeface="Arial"/>
                    <a:cs typeface="Arial"/>
                  </a:rPr>
                  <a:t>)</a:t>
                </a:r>
                <a:r>
                  <a:rPr sz="2400" spc="-75" dirty="0">
                    <a:solidFill>
                      <a:srgbClr val="3333CC"/>
                    </a:solidFill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on</a:t>
                </a:r>
                <a:r>
                  <a:rPr sz="2400" spc="-7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verifying</a:t>
                </a:r>
                <a:r>
                  <a:rPr sz="2400" spc="-7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key</a:t>
                </a:r>
                <a:r>
                  <a:rPr sz="2400" spc="-70" dirty="0">
                    <a:latin typeface="Arial"/>
                    <a:cs typeface="Arial"/>
                  </a:rPr>
                  <a:t> </a:t>
                </a:r>
                <a:r>
                  <a:rPr sz="2400" dirty="0" err="1">
                    <a:latin typeface="Arial"/>
                    <a:cs typeface="Arial"/>
                  </a:rPr>
                  <a:t>v</a:t>
                </a:r>
                <a:r>
                  <a:rPr lang="en-US" sz="2400" dirty="0" err="1">
                    <a:latin typeface="Arial"/>
                    <a:cs typeface="Arial"/>
                  </a:rPr>
                  <a:t>k</a:t>
                </a:r>
                <a:r>
                  <a:rPr sz="2400" dirty="0">
                    <a:latin typeface="Arial"/>
                    <a:cs typeface="Arial"/>
                  </a:rPr>
                  <a:t>,</a:t>
                </a:r>
                <a:r>
                  <a:rPr sz="2400" spc="-75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message</a:t>
                </a:r>
                <a:r>
                  <a:rPr sz="2400" spc="-70" dirty="0">
                    <a:latin typeface="Arial"/>
                    <a:cs typeface="Arial"/>
                  </a:rPr>
                  <a:t> </a:t>
                </a:r>
                <a:r>
                  <a:rPr sz="2400" spc="-25" dirty="0">
                    <a:latin typeface="Arial"/>
                    <a:cs typeface="Arial"/>
                  </a:rPr>
                  <a:t>m, </a:t>
                </a:r>
                <a:r>
                  <a:rPr lang="en-US" sz="2400" dirty="0">
                    <a:latin typeface="Arial"/>
                    <a:cs typeface="Arial"/>
                  </a:rPr>
                  <a:t>&amp;</a:t>
                </a:r>
                <a:r>
                  <a:rPr lang="en-US" sz="2400" spc="-55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sig</a:t>
                </a:r>
                <a:r>
                  <a:rPr sz="2400" spc="-50" dirty="0">
                    <a:latin typeface="Arial"/>
                    <a:cs typeface="Arial"/>
                  </a:rPr>
                  <a:t> </a:t>
                </a:r>
                <a:r>
                  <a:rPr lang="en-US" sz="2400" spc="-50" dirty="0">
                    <a:latin typeface="Arial"/>
                    <a:cs typeface="Arial"/>
                  </a:rPr>
                  <a:t>      </a:t>
                </a:r>
                <a:r>
                  <a:rPr sz="2400" dirty="0">
                    <a:latin typeface="Arial"/>
                    <a:cs typeface="Arial"/>
                  </a:rPr>
                  <a:t>outputs</a:t>
                </a:r>
                <a:r>
                  <a:rPr sz="2400" spc="-5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accept</a:t>
                </a:r>
                <a:r>
                  <a:rPr sz="2400" spc="-55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or</a:t>
                </a:r>
                <a:r>
                  <a:rPr sz="2400" spc="-5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reject</a:t>
                </a:r>
                <a:r>
                  <a:rPr sz="2400" spc="-55" dirty="0">
                    <a:latin typeface="Arial"/>
                    <a:cs typeface="Arial"/>
                  </a:rPr>
                  <a:t> </a:t>
                </a:r>
                <a:r>
                  <a:rPr sz="2400" spc="-20" dirty="0">
                    <a:latin typeface="Arial"/>
                    <a:cs typeface="Arial"/>
                  </a:rPr>
                  <a:t>s.t.</a:t>
                </a:r>
                <a:endParaRPr sz="2400" dirty="0">
                  <a:latin typeface="Arial"/>
                  <a:cs typeface="Arial"/>
                </a:endParaRPr>
              </a:p>
              <a:p>
                <a:pPr marL="777875">
                  <a:lnSpc>
                    <a:spcPts val="3329"/>
                  </a:lnSpc>
                  <a:spcBef>
                    <a:spcPts val="705"/>
                  </a:spcBef>
                </a:pPr>
                <a:r>
                  <a:rPr sz="2400" dirty="0">
                    <a:latin typeface="Arial"/>
                    <a:cs typeface="Arial"/>
                  </a:rPr>
                  <a:t>Verify(</a:t>
                </a:r>
                <a:r>
                  <a:rPr sz="2400" dirty="0" err="1">
                    <a:latin typeface="Arial"/>
                    <a:cs typeface="Arial"/>
                  </a:rPr>
                  <a:t>v</a:t>
                </a:r>
                <a:r>
                  <a:rPr lang="en-US" sz="2400" dirty="0" err="1">
                    <a:latin typeface="Arial"/>
                    <a:cs typeface="Arial"/>
                  </a:rPr>
                  <a:t>k</a:t>
                </a:r>
                <a:r>
                  <a:rPr sz="2400" dirty="0" err="1">
                    <a:latin typeface="Arial"/>
                    <a:cs typeface="Arial"/>
                  </a:rPr>
                  <a:t>,m,sig</a:t>
                </a:r>
                <a:r>
                  <a:rPr sz="2800" dirty="0">
                    <a:latin typeface="Arial"/>
                    <a:cs typeface="Arial"/>
                  </a:rPr>
                  <a:t>)</a:t>
                </a:r>
                <a:r>
                  <a:rPr sz="2800" spc="-70" dirty="0">
                    <a:latin typeface="Arial"/>
                    <a:cs typeface="Arial"/>
                  </a:rPr>
                  <a:t> </a:t>
                </a:r>
                <a:r>
                  <a:rPr sz="2800" dirty="0">
                    <a:latin typeface="Arial"/>
                    <a:cs typeface="Arial"/>
                  </a:rPr>
                  <a:t>=</a:t>
                </a:r>
                <a:r>
                  <a:rPr sz="2400" dirty="0">
                    <a:latin typeface="Arial"/>
                    <a:cs typeface="Arial"/>
                  </a:rPr>
                  <a:t>accept</a:t>
                </a:r>
                <a:r>
                  <a:rPr sz="2400" spc="-65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(sig</a:t>
                </a:r>
                <a:r>
                  <a:rPr sz="2400" spc="-6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is</a:t>
                </a:r>
                <a:r>
                  <a:rPr sz="2400" spc="-6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a</a:t>
                </a:r>
                <a:r>
                  <a:rPr sz="2400" spc="-6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valid</a:t>
                </a:r>
                <a:r>
                  <a:rPr sz="2400" spc="-6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signature</a:t>
                </a:r>
                <a:r>
                  <a:rPr sz="2400" spc="-6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of</a:t>
                </a:r>
                <a:r>
                  <a:rPr sz="2400" spc="-65" dirty="0">
                    <a:latin typeface="Arial"/>
                    <a:cs typeface="Arial"/>
                  </a:rPr>
                  <a:t> </a:t>
                </a:r>
                <a:r>
                  <a:rPr sz="2400" spc="-25" dirty="0">
                    <a:latin typeface="Arial"/>
                    <a:cs typeface="Arial"/>
                  </a:rPr>
                  <a:t>m)</a:t>
                </a:r>
                <a:endParaRPr sz="2400" dirty="0">
                  <a:latin typeface="Arial"/>
                  <a:cs typeface="Arial"/>
                </a:endParaRPr>
              </a:p>
              <a:p>
                <a:pPr marL="2613025">
                  <a:lnSpc>
                    <a:spcPts val="2850"/>
                  </a:lnSpc>
                </a:pPr>
                <a:r>
                  <a:rPr lang="en-US" sz="2400" dirty="0">
                    <a:latin typeface="Arial"/>
                    <a:cs typeface="Arial"/>
                  </a:rPr>
                  <a:t>     </a:t>
                </a:r>
                <a:r>
                  <a:rPr sz="2400" dirty="0">
                    <a:latin typeface="Arial"/>
                    <a:cs typeface="Arial"/>
                  </a:rPr>
                  <a:t>=reject</a:t>
                </a:r>
                <a:r>
                  <a:rPr sz="2400" spc="-6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(sig</a:t>
                </a:r>
                <a:r>
                  <a:rPr sz="2400" spc="-55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in</a:t>
                </a:r>
                <a:r>
                  <a:rPr sz="2400" spc="-55" dirty="0">
                    <a:latin typeface="Arial"/>
                    <a:cs typeface="Arial"/>
                  </a:rPr>
                  <a:t> </a:t>
                </a:r>
                <a:r>
                  <a:rPr lang="en-US" sz="2400" dirty="0">
                    <a:latin typeface="Arial"/>
                    <a:cs typeface="Arial"/>
                  </a:rPr>
                  <a:t>not a valid</a:t>
                </a:r>
                <a:r>
                  <a:rPr sz="2400" spc="-55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signature</a:t>
                </a:r>
                <a:r>
                  <a:rPr sz="2400" spc="-55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of</a:t>
                </a:r>
                <a:r>
                  <a:rPr sz="2400" spc="-60" dirty="0">
                    <a:latin typeface="Arial"/>
                    <a:cs typeface="Arial"/>
                  </a:rPr>
                  <a:t> </a:t>
                </a:r>
                <a:r>
                  <a:rPr sz="2400" spc="-25" dirty="0">
                    <a:latin typeface="Arial"/>
                    <a:cs typeface="Arial"/>
                  </a:rPr>
                  <a:t>m).</a:t>
                </a:r>
                <a:endParaRPr sz="2400" dirty="0">
                  <a:latin typeface="Arial"/>
                  <a:cs typeface="Arial"/>
                </a:endParaRPr>
              </a:p>
              <a:p>
                <a:pPr>
                  <a:lnSpc>
                    <a:spcPct val="100000"/>
                  </a:lnSpc>
                  <a:spcBef>
                    <a:spcPts val="675"/>
                  </a:spcBef>
                </a:pPr>
                <a:endParaRPr sz="2400" dirty="0">
                  <a:latin typeface="Arial"/>
                  <a:cs typeface="Arial"/>
                </a:endParaRPr>
              </a:p>
              <a:p>
                <a:pPr marL="1917700" marR="1725295" indent="-1828800">
                  <a:lnSpc>
                    <a:spcPct val="120800"/>
                  </a:lnSpc>
                </a:pPr>
                <a:r>
                  <a:rPr sz="2400" dirty="0">
                    <a:solidFill>
                      <a:srgbClr val="FF0000"/>
                    </a:solidFill>
                    <a:latin typeface="Arial"/>
                    <a:cs typeface="Arial"/>
                  </a:rPr>
                  <a:t>Correctness:</a:t>
                </a:r>
                <a:r>
                  <a:rPr sz="2400" spc="-50" dirty="0">
                    <a:solidFill>
                      <a:srgbClr val="FF0000"/>
                    </a:solidFill>
                    <a:latin typeface="Arial"/>
                    <a:cs typeface="Arial"/>
                  </a:rPr>
                  <a:t> </a:t>
                </a:r>
                <a:r>
                  <a:rPr sz="2400" spc="-10" dirty="0">
                    <a:latin typeface="Arial"/>
                    <a:cs typeface="Arial"/>
                  </a:rPr>
                  <a:t>Verify(</a:t>
                </a:r>
                <a:r>
                  <a:rPr sz="2400" spc="-10" dirty="0" err="1">
                    <a:latin typeface="Arial"/>
                    <a:cs typeface="Arial"/>
                  </a:rPr>
                  <a:t>v</a:t>
                </a:r>
                <a:r>
                  <a:rPr lang="en-US" sz="2400" spc="-10" dirty="0" err="1">
                    <a:latin typeface="Arial"/>
                    <a:cs typeface="Arial"/>
                  </a:rPr>
                  <a:t>k</a:t>
                </a:r>
                <a:r>
                  <a:rPr sz="2400" spc="-10" dirty="0" err="1">
                    <a:latin typeface="Arial"/>
                    <a:cs typeface="Arial"/>
                  </a:rPr>
                  <a:t>,m,s</a:t>
                </a:r>
                <a:r>
                  <a:rPr lang="en-US" sz="2400" spc="-10" dirty="0" err="1">
                    <a:latin typeface="Arial"/>
                    <a:cs typeface="Arial"/>
                  </a:rPr>
                  <a:t>ig</a:t>
                </a:r>
                <a:r>
                  <a:rPr sz="2400" spc="-10" dirty="0">
                    <a:latin typeface="Arial"/>
                    <a:cs typeface="Arial"/>
                  </a:rPr>
                  <a:t>)=accept</a:t>
                </a:r>
                <a:r>
                  <a:rPr sz="2400" spc="-3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if</a:t>
                </a:r>
                <a:r>
                  <a:rPr sz="2400" spc="-3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sig</a:t>
                </a:r>
                <a:r>
                  <a:rPr sz="2400" spc="-25" dirty="0">
                    <a:latin typeface="Arial"/>
                    <a:cs typeface="Aria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pc="-16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</a:rPr>
                      <m:t>∈</m:t>
                    </m:r>
                  </m:oMath>
                </a14:m>
                <a:r>
                  <a:rPr sz="2400" spc="-10" dirty="0">
                    <a:latin typeface="Arial"/>
                    <a:cs typeface="Arial"/>
                  </a:rPr>
                  <a:t>Sign(</a:t>
                </a:r>
                <a:r>
                  <a:rPr sz="2400" spc="-10" dirty="0" err="1">
                    <a:latin typeface="Arial"/>
                    <a:cs typeface="Arial"/>
                  </a:rPr>
                  <a:t>s</a:t>
                </a:r>
                <a:r>
                  <a:rPr lang="en-US" sz="2400" spc="-10" dirty="0" err="1">
                    <a:latin typeface="Arial"/>
                    <a:cs typeface="Arial"/>
                  </a:rPr>
                  <a:t>k</a:t>
                </a:r>
                <a:r>
                  <a:rPr sz="2400" spc="-10" dirty="0" err="1">
                    <a:latin typeface="Arial"/>
                    <a:cs typeface="Arial"/>
                  </a:rPr>
                  <a:t>,m</a:t>
                </a:r>
                <a:r>
                  <a:rPr sz="2400" spc="-10" dirty="0">
                    <a:latin typeface="Arial"/>
                    <a:cs typeface="Arial"/>
                  </a:rPr>
                  <a:t>) </a:t>
                </a:r>
                <a:r>
                  <a:rPr sz="2400" dirty="0">
                    <a:latin typeface="Arial"/>
                    <a:cs typeface="Arial"/>
                  </a:rPr>
                  <a:t>where</a:t>
                </a:r>
                <a:r>
                  <a:rPr sz="2400" spc="-40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(</a:t>
                </a:r>
                <a:r>
                  <a:rPr sz="2400" dirty="0" err="1">
                    <a:latin typeface="Arial"/>
                    <a:cs typeface="Arial"/>
                  </a:rPr>
                  <a:t>s</a:t>
                </a:r>
                <a:r>
                  <a:rPr lang="en-US" sz="2400" dirty="0" err="1">
                    <a:latin typeface="Arial"/>
                    <a:cs typeface="Arial"/>
                  </a:rPr>
                  <a:t>k</a:t>
                </a:r>
                <a:r>
                  <a:rPr sz="2400" dirty="0" err="1">
                    <a:latin typeface="Arial"/>
                    <a:cs typeface="Arial"/>
                  </a:rPr>
                  <a:t>,v</a:t>
                </a:r>
                <a:r>
                  <a:rPr lang="en-US" sz="2400" dirty="0" err="1">
                    <a:latin typeface="Arial"/>
                    <a:cs typeface="Arial"/>
                  </a:rPr>
                  <a:t>k</a:t>
                </a:r>
                <a:r>
                  <a:rPr sz="2400" dirty="0">
                    <a:latin typeface="Arial"/>
                    <a:cs typeface="Arial"/>
                  </a:rPr>
                  <a:t>)</a:t>
                </a:r>
                <a:r>
                  <a:rPr sz="2400" spc="-40" dirty="0">
                    <a:latin typeface="Arial"/>
                    <a:cs typeface="Aria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</a:rPr>
                      <m:t>∈</m:t>
                    </m:r>
                  </m:oMath>
                </a14:m>
                <a:r>
                  <a:rPr sz="2400" spc="-45" dirty="0">
                    <a:latin typeface="Arial"/>
                    <a:cs typeface="Arial"/>
                  </a:rPr>
                  <a:t> </a:t>
                </a:r>
                <a:r>
                  <a:rPr sz="2400" spc="-10" dirty="0">
                    <a:latin typeface="Arial"/>
                    <a:cs typeface="Arial"/>
                  </a:rPr>
                  <a:t>G(1</a:t>
                </a:r>
                <a:r>
                  <a:rPr sz="2400" spc="-15" baseline="24305" dirty="0">
                    <a:latin typeface="Arial"/>
                    <a:cs typeface="Arial"/>
                  </a:rPr>
                  <a:t>k</a:t>
                </a:r>
                <a:r>
                  <a:rPr sz="2400" spc="-10" dirty="0">
                    <a:latin typeface="Arial"/>
                    <a:cs typeface="Arial"/>
                  </a:rPr>
                  <a:t>)</a:t>
                </a:r>
                <a:endParaRPr sz="2400" dirty="0">
                  <a:latin typeface="Arial"/>
                  <a:cs typeface="Arial"/>
                </a:endParaRPr>
              </a:p>
              <a:p>
                <a:pPr marL="88900">
                  <a:lnSpc>
                    <a:spcPct val="100000"/>
                  </a:lnSpc>
                  <a:spcBef>
                    <a:spcPts val="630"/>
                  </a:spcBef>
                </a:pPr>
                <a:r>
                  <a:rPr sz="2400" dirty="0">
                    <a:solidFill>
                      <a:srgbClr val="FF0000"/>
                    </a:solidFill>
                    <a:latin typeface="Arial"/>
                    <a:cs typeface="Arial"/>
                  </a:rPr>
                  <a:t>Security</a:t>
                </a:r>
                <a:r>
                  <a:rPr sz="2400" spc="75" dirty="0">
                    <a:solidFill>
                      <a:srgbClr val="FF0000"/>
                    </a:solidFill>
                    <a:latin typeface="Arial"/>
                    <a:cs typeface="Arial"/>
                  </a:rPr>
                  <a:t> </a:t>
                </a:r>
                <a:r>
                  <a:rPr sz="2800" dirty="0">
                    <a:solidFill>
                      <a:srgbClr val="0066FF"/>
                    </a:solidFill>
                    <a:latin typeface="Arial"/>
                    <a:cs typeface="Arial"/>
                  </a:rPr>
                  <a:t>:</a:t>
                </a:r>
                <a:r>
                  <a:rPr sz="2800" spc="-40" dirty="0">
                    <a:solidFill>
                      <a:srgbClr val="0066FF"/>
                    </a:solidFill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to</a:t>
                </a:r>
                <a:r>
                  <a:rPr sz="2400" spc="-25" dirty="0">
                    <a:latin typeface="Arial"/>
                    <a:cs typeface="Arial"/>
                  </a:rPr>
                  <a:t> </a:t>
                </a:r>
                <a:r>
                  <a:rPr sz="2400" dirty="0">
                    <a:latin typeface="Arial"/>
                    <a:cs typeface="Arial"/>
                  </a:rPr>
                  <a:t>be</a:t>
                </a:r>
                <a:r>
                  <a:rPr sz="2400" spc="-30" dirty="0">
                    <a:latin typeface="Arial"/>
                    <a:cs typeface="Arial"/>
                  </a:rPr>
                  <a:t> </a:t>
                </a:r>
                <a:r>
                  <a:rPr sz="2400" spc="-10" dirty="0">
                    <a:latin typeface="Arial"/>
                    <a:cs typeface="Arial"/>
                  </a:rPr>
                  <a:t>defined</a:t>
                </a:r>
                <a:endParaRPr sz="2400" dirty="0">
                  <a:latin typeface="Arial"/>
                  <a:cs typeface="Arial"/>
                </a:endParaRPr>
              </a:p>
            </p:txBody>
          </p:sp>
        </mc:Choice>
        <mc:Fallback>
          <p:sp>
            <p:nvSpPr>
              <p:cNvPr id="3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340" y="1054099"/>
                <a:ext cx="9751060" cy="5802614"/>
              </a:xfrm>
              <a:prstGeom prst="rect">
                <a:avLst/>
              </a:prstGeom>
              <a:blipFill>
                <a:blip r:embed="rId2"/>
                <a:stretch>
                  <a:fillRect l="-1042" t="-219" b="-28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4619" rIns="0" bIns="0" rtlCol="0">
            <a:spAutoFit/>
          </a:bodyPr>
          <a:lstStyle/>
          <a:p>
            <a:pPr marL="112712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Power</a:t>
            </a:r>
            <a:r>
              <a:rPr spc="-2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of</a:t>
            </a:r>
            <a:r>
              <a:rPr spc="-1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the</a:t>
            </a:r>
            <a:r>
              <a:rPr spc="-1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adversary/forger?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/>
              <a:t>Forger</a:t>
            </a:r>
            <a:r>
              <a:rPr spc="-30" dirty="0"/>
              <a:t> </a:t>
            </a:r>
            <a:r>
              <a:rPr spc="-20" dirty="0"/>
              <a:t>can:</a:t>
            </a:r>
          </a:p>
          <a:p>
            <a:pPr marL="354965" indent="-34226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</a:tabLst>
            </a:pPr>
            <a:r>
              <a:rPr dirty="0"/>
              <a:t>Key</a:t>
            </a:r>
            <a:r>
              <a:rPr spc="-55" dirty="0"/>
              <a:t> </a:t>
            </a:r>
            <a:r>
              <a:rPr dirty="0"/>
              <a:t>Only</a:t>
            </a:r>
            <a:r>
              <a:rPr spc="-55" dirty="0"/>
              <a:t> </a:t>
            </a:r>
            <a:r>
              <a:rPr dirty="0"/>
              <a:t>Attack</a:t>
            </a:r>
            <a:r>
              <a:rPr b="0" dirty="0">
                <a:latin typeface="Arial"/>
                <a:cs typeface="Arial"/>
              </a:rPr>
              <a:t>:</a:t>
            </a:r>
            <a:r>
              <a:rPr b="0" spc="-60" dirty="0"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see</a:t>
            </a:r>
            <a:r>
              <a:rPr b="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only</a:t>
            </a:r>
            <a:r>
              <a:rPr b="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b="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public</a:t>
            </a:r>
            <a:r>
              <a:rPr b="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verifying</a:t>
            </a:r>
            <a:r>
              <a:rPr b="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25" dirty="0">
                <a:solidFill>
                  <a:srgbClr val="000000"/>
                </a:solidFill>
                <a:latin typeface="Arial"/>
                <a:cs typeface="Arial"/>
              </a:rPr>
              <a:t>key</a:t>
            </a:r>
          </a:p>
          <a:p>
            <a:pPr marL="355600" marR="563245" indent="-342900">
              <a:lnSpc>
                <a:spcPct val="100800"/>
              </a:lnSpc>
              <a:spcBef>
                <a:spcPts val="480"/>
              </a:spcBef>
              <a:buFont typeface="Arial"/>
              <a:buChar char="•"/>
              <a:tabLst>
                <a:tab pos="355600" algn="l"/>
                <a:tab pos="3977640" algn="l"/>
              </a:tabLst>
            </a:pPr>
            <a:r>
              <a:rPr dirty="0"/>
              <a:t>Known</a:t>
            </a:r>
            <a:r>
              <a:rPr spc="-65" dirty="0"/>
              <a:t> </a:t>
            </a:r>
            <a:r>
              <a:rPr dirty="0"/>
              <a:t>Message</a:t>
            </a:r>
            <a:r>
              <a:rPr spc="-60" dirty="0"/>
              <a:t> </a:t>
            </a:r>
            <a:r>
              <a:rPr dirty="0"/>
              <a:t>Attack:</a:t>
            </a:r>
            <a:r>
              <a:rPr spc="-45" dirty="0"/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see</a:t>
            </a:r>
            <a:r>
              <a:rPr b="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b="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public</a:t>
            </a:r>
            <a:r>
              <a:rPr b="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key</a:t>
            </a:r>
            <a:r>
              <a:rPr b="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25" dirty="0">
                <a:solidFill>
                  <a:srgbClr val="000000"/>
                </a:solidFill>
                <a:latin typeface="Arial"/>
                <a:cs typeface="Arial"/>
              </a:rPr>
              <a:t>and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pairs</a:t>
            </a:r>
            <a:r>
              <a:rPr b="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b="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(m,</a:t>
            </a:r>
            <a:r>
              <a:rPr b="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Sign(s,m))</a:t>
            </a:r>
            <a:r>
              <a:rPr b="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25" dirty="0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	m</a:t>
            </a:r>
            <a:r>
              <a:rPr b="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signed</a:t>
            </a:r>
            <a:r>
              <a:rPr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b="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b="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20" dirty="0">
                <a:solidFill>
                  <a:srgbClr val="000000"/>
                </a:solidFill>
                <a:latin typeface="Arial"/>
                <a:cs typeface="Arial"/>
              </a:rPr>
              <a:t>past</a:t>
            </a:r>
          </a:p>
          <a:p>
            <a:pPr marL="355600" marR="5080" indent="-342900">
              <a:lnSpc>
                <a:spcPct val="100800"/>
              </a:lnSpc>
              <a:spcBef>
                <a:spcPts val="605"/>
              </a:spcBef>
              <a:buFont typeface="Arial"/>
              <a:buChar char="•"/>
              <a:tabLst>
                <a:tab pos="355600" algn="l"/>
              </a:tabLst>
            </a:pPr>
            <a:r>
              <a:rPr dirty="0"/>
              <a:t>Chosen</a:t>
            </a:r>
            <a:r>
              <a:rPr spc="-70" dirty="0"/>
              <a:t> </a:t>
            </a:r>
            <a:r>
              <a:rPr dirty="0"/>
              <a:t>Message</a:t>
            </a:r>
            <a:r>
              <a:rPr spc="-70" dirty="0"/>
              <a:t> </a:t>
            </a:r>
            <a:r>
              <a:rPr dirty="0"/>
              <a:t>Attack:</a:t>
            </a:r>
            <a:r>
              <a:rPr spc="-55" dirty="0"/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Forger</a:t>
            </a:r>
            <a:r>
              <a:rPr b="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can</a:t>
            </a:r>
            <a:r>
              <a:rPr b="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request</a:t>
            </a:r>
            <a:r>
              <a:rPr b="0" spc="-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b="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25" dirty="0">
                <a:solidFill>
                  <a:srgbClr val="000000"/>
                </a:solidFill>
                <a:latin typeface="Arial"/>
                <a:cs typeface="Arial"/>
              </a:rPr>
              <a:t>see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signatures</a:t>
            </a:r>
            <a:r>
              <a:rPr b="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b="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messages</a:t>
            </a:r>
            <a:r>
              <a:rPr b="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b="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his</a:t>
            </a:r>
            <a:r>
              <a:rPr b="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choice</a:t>
            </a:r>
          </a:p>
          <a:p>
            <a:pPr>
              <a:lnSpc>
                <a:spcPct val="100000"/>
              </a:lnSpc>
              <a:spcBef>
                <a:spcPts val="1255"/>
              </a:spcBef>
              <a:buClr>
                <a:srgbClr val="0066FF"/>
              </a:buClr>
              <a:buFont typeface="Arial"/>
              <a:buChar char="•"/>
            </a:pPr>
            <a:endParaRPr b="0" spc="-1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355600" marR="173355" indent="-342900">
              <a:lnSpc>
                <a:spcPct val="99700"/>
              </a:lnSpc>
              <a:buFont typeface="Arial"/>
              <a:buChar char="•"/>
              <a:tabLst>
                <a:tab pos="355600" algn="l"/>
                <a:tab pos="1677670" algn="l"/>
              </a:tabLst>
            </a:pPr>
            <a:r>
              <a:rPr dirty="0"/>
              <a:t>Adaptively</a:t>
            </a:r>
            <a:r>
              <a:rPr spc="-90" dirty="0"/>
              <a:t> </a:t>
            </a:r>
            <a:r>
              <a:rPr dirty="0"/>
              <a:t>Chosen</a:t>
            </a:r>
            <a:r>
              <a:rPr spc="-90" dirty="0"/>
              <a:t> </a:t>
            </a:r>
            <a:r>
              <a:rPr dirty="0"/>
              <a:t>Message</a:t>
            </a:r>
            <a:r>
              <a:rPr spc="-85" dirty="0"/>
              <a:t> </a:t>
            </a:r>
            <a:r>
              <a:rPr dirty="0"/>
              <a:t>Attack:</a:t>
            </a:r>
            <a:r>
              <a:rPr spc="-75" dirty="0"/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Forger</a:t>
            </a:r>
            <a:r>
              <a:rPr b="0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25" dirty="0">
                <a:solidFill>
                  <a:srgbClr val="000000"/>
                </a:solidFill>
                <a:latin typeface="Arial"/>
                <a:cs typeface="Arial"/>
              </a:rPr>
              <a:t>can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request</a:t>
            </a:r>
            <a:r>
              <a:rPr b="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b="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see</a:t>
            </a:r>
            <a:r>
              <a:rPr b="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signatures</a:t>
            </a:r>
            <a:r>
              <a:rPr b="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b="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messages</a:t>
            </a:r>
            <a:r>
              <a:rPr b="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b="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his</a:t>
            </a:r>
            <a:r>
              <a:rPr b="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choice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which</a:t>
            </a:r>
            <a:r>
              <a:rPr b="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may</a:t>
            </a:r>
            <a:r>
              <a:rPr b="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b="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chosen</a:t>
            </a:r>
            <a:r>
              <a:rPr b="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b="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b="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way</a:t>
            </a:r>
            <a:r>
              <a:rPr b="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dependent</a:t>
            </a:r>
            <a:r>
              <a:rPr b="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25" dirty="0">
                <a:solidFill>
                  <a:srgbClr val="000000"/>
                </a:solidFill>
                <a:latin typeface="Arial"/>
                <a:cs typeface="Arial"/>
              </a:rPr>
              <a:t>on </a:t>
            </a:r>
            <a:r>
              <a:rPr b="0" spc="-10" dirty="0">
                <a:solidFill>
                  <a:srgbClr val="000000"/>
                </a:solidFill>
                <a:latin typeface="Arial"/>
                <a:cs typeface="Arial"/>
              </a:rPr>
              <a:t>previous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	signatures</a:t>
            </a:r>
            <a:r>
              <a:rPr b="0" spc="-1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20" dirty="0">
                <a:solidFill>
                  <a:srgbClr val="000000"/>
                </a:solidFill>
                <a:latin typeface="Arial"/>
                <a:cs typeface="Arial"/>
              </a:rPr>
              <a:t>seen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9419" rIns="0" bIns="0" rtlCol="0">
            <a:spAutoFit/>
          </a:bodyPr>
          <a:lstStyle/>
          <a:p>
            <a:pPr marL="230822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Successful</a:t>
            </a:r>
            <a:r>
              <a:rPr spc="-4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Forgery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771395"/>
            <a:ext cx="7337425" cy="403352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55600" marR="637540" indent="-342900">
              <a:lnSpc>
                <a:spcPct val="101400"/>
              </a:lnSpc>
              <a:spcBef>
                <a:spcPts val="50"/>
              </a:spcBef>
              <a:buFont typeface="Arial"/>
              <a:buChar char="•"/>
              <a:tabLst>
                <a:tab pos="355600" algn="l"/>
              </a:tabLst>
            </a:pPr>
            <a:r>
              <a:rPr sz="2800" b="1" dirty="0">
                <a:solidFill>
                  <a:srgbClr val="0066FF"/>
                </a:solidFill>
                <a:latin typeface="Arial"/>
                <a:cs typeface="Arial"/>
              </a:rPr>
              <a:t>Total</a:t>
            </a:r>
            <a:r>
              <a:rPr sz="2800" b="1" spc="-75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66FF"/>
                </a:solidFill>
                <a:latin typeface="Arial"/>
                <a:cs typeface="Arial"/>
              </a:rPr>
              <a:t>Break</a:t>
            </a:r>
            <a:r>
              <a:rPr sz="2800" b="1" dirty="0">
                <a:latin typeface="Arial"/>
                <a:cs typeface="Arial"/>
              </a:rPr>
              <a:t>:</a:t>
            </a:r>
            <a:r>
              <a:rPr sz="2800" b="1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Forger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recovers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secret </a:t>
            </a:r>
            <a:r>
              <a:rPr sz="2800" dirty="0">
                <a:latin typeface="Arial"/>
                <a:cs typeface="Arial"/>
              </a:rPr>
              <a:t>signing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key</a:t>
            </a:r>
            <a:endParaRPr sz="2800">
              <a:latin typeface="Arial"/>
              <a:cs typeface="Arial"/>
            </a:endParaRPr>
          </a:p>
          <a:p>
            <a:pPr marL="355600" marR="5080" indent="-342900">
              <a:lnSpc>
                <a:spcPct val="100200"/>
              </a:lnSpc>
              <a:spcBef>
                <a:spcPts val="645"/>
              </a:spcBef>
              <a:buFont typeface="Arial"/>
              <a:buChar char="•"/>
              <a:tabLst>
                <a:tab pos="355600" algn="l"/>
              </a:tabLst>
            </a:pPr>
            <a:r>
              <a:rPr sz="2800" b="1" dirty="0">
                <a:solidFill>
                  <a:srgbClr val="0066FF"/>
                </a:solidFill>
                <a:latin typeface="Arial"/>
                <a:cs typeface="Arial"/>
              </a:rPr>
              <a:t>Universal</a:t>
            </a:r>
            <a:r>
              <a:rPr sz="2800" b="1" spc="-75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66FF"/>
                </a:solidFill>
                <a:latin typeface="Arial"/>
                <a:cs typeface="Arial"/>
              </a:rPr>
              <a:t>Forgery</a:t>
            </a:r>
            <a:r>
              <a:rPr sz="2800" b="1" dirty="0">
                <a:latin typeface="Arial"/>
                <a:cs typeface="Arial"/>
              </a:rPr>
              <a:t>:</a:t>
            </a:r>
            <a:r>
              <a:rPr sz="2800" b="1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for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any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message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m </a:t>
            </a:r>
            <a:r>
              <a:rPr sz="2800" dirty="0">
                <a:latin typeface="Arial"/>
                <a:cs typeface="Arial"/>
              </a:rPr>
              <a:t>Forger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can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come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up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with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string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sig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which </a:t>
            </a:r>
            <a:r>
              <a:rPr sz="2800" dirty="0">
                <a:latin typeface="Arial"/>
                <a:cs typeface="Arial"/>
              </a:rPr>
              <a:t>will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be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accepted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as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valid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signature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by </a:t>
            </a:r>
            <a:r>
              <a:rPr sz="2800" dirty="0">
                <a:latin typeface="Arial"/>
                <a:cs typeface="Arial"/>
              </a:rPr>
              <a:t>the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Verify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algorithm</a:t>
            </a:r>
            <a:endParaRPr sz="2800">
              <a:latin typeface="Arial"/>
              <a:cs typeface="Arial"/>
            </a:endParaRPr>
          </a:p>
          <a:p>
            <a:pPr marL="355600" marR="22860" indent="-342900">
              <a:lnSpc>
                <a:spcPct val="99600"/>
              </a:lnSpc>
              <a:spcBef>
                <a:spcPts val="635"/>
              </a:spcBef>
              <a:buFont typeface="Arial"/>
              <a:buChar char="•"/>
              <a:tabLst>
                <a:tab pos="355600" algn="l"/>
              </a:tabLst>
            </a:pPr>
            <a:r>
              <a:rPr sz="2800" b="1" dirty="0">
                <a:solidFill>
                  <a:srgbClr val="0066FF"/>
                </a:solidFill>
                <a:latin typeface="Arial"/>
                <a:cs typeface="Arial"/>
              </a:rPr>
              <a:t>Existential</a:t>
            </a:r>
            <a:r>
              <a:rPr sz="2800" b="1" spc="-65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66FF"/>
                </a:solidFill>
                <a:latin typeface="Arial"/>
                <a:cs typeface="Arial"/>
              </a:rPr>
              <a:t>Break:</a:t>
            </a:r>
            <a:r>
              <a:rPr sz="2800" b="1" spc="-7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There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exist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some </a:t>
            </a:r>
            <a:r>
              <a:rPr sz="2800" dirty="0">
                <a:latin typeface="Arial"/>
                <a:cs typeface="Arial"/>
              </a:rPr>
              <a:t>message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for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which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forger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can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produce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a </a:t>
            </a:r>
            <a:r>
              <a:rPr sz="2800" dirty="0">
                <a:latin typeface="Arial"/>
                <a:cs typeface="Arial"/>
              </a:rPr>
              <a:t>valid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signature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79057" y="4038600"/>
            <a:ext cx="8580755" cy="1792605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lang="en-US" sz="2800" dirty="0">
                <a:latin typeface="+mn-lt"/>
                <a:cs typeface="Arial"/>
              </a:rPr>
              <a:t>Literature has </a:t>
            </a:r>
            <a:r>
              <a:rPr sz="2800" dirty="0">
                <a:latin typeface="+mn-lt"/>
                <a:cs typeface="Arial"/>
              </a:rPr>
              <a:t>consider</a:t>
            </a:r>
            <a:r>
              <a:rPr lang="en-US" sz="2800" dirty="0">
                <a:latin typeface="+mn-lt"/>
                <a:cs typeface="Arial"/>
              </a:rPr>
              <a:t>ed</a:t>
            </a:r>
            <a:r>
              <a:rPr sz="2800" spc="-6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adversar</a:t>
            </a:r>
            <a:r>
              <a:rPr lang="en-US" sz="2800" dirty="0">
                <a:latin typeface="+mn-lt"/>
                <a:cs typeface="Arial"/>
              </a:rPr>
              <a:t>ies</a:t>
            </a:r>
            <a:r>
              <a:rPr sz="2800" spc="-7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which</a:t>
            </a:r>
            <a:r>
              <a:rPr lang="en-US" sz="2800" dirty="0">
                <a:latin typeface="+mn-lt"/>
                <a:cs typeface="Arial"/>
              </a:rPr>
              <a:t> </a:t>
            </a:r>
            <a:r>
              <a:rPr lang="en-US" sz="2800" spc="-60" dirty="0">
                <a:latin typeface="+mn-lt"/>
                <a:cs typeface="Arial"/>
              </a:rPr>
              <a:t>are</a:t>
            </a:r>
            <a:r>
              <a:rPr sz="2800" spc="-25" dirty="0">
                <a:latin typeface="+mn-lt"/>
                <a:cs typeface="Arial"/>
              </a:rPr>
              <a:t>:</a:t>
            </a:r>
            <a:endParaRPr sz="2800" dirty="0">
              <a:latin typeface="+mn-lt"/>
              <a:cs typeface="Arial"/>
            </a:endParaRPr>
          </a:p>
          <a:p>
            <a:pPr marL="754380" indent="-284480">
              <a:lnSpc>
                <a:spcPct val="100000"/>
              </a:lnSpc>
              <a:spcBef>
                <a:spcPts val="640"/>
              </a:spcBef>
              <a:buChar char="–"/>
              <a:tabLst>
                <a:tab pos="754380" algn="l"/>
              </a:tabLst>
            </a:pPr>
            <a:r>
              <a:rPr sz="2400" dirty="0">
                <a:solidFill>
                  <a:srgbClr val="3333CC"/>
                </a:solidFill>
                <a:latin typeface="+mn-lt"/>
                <a:cs typeface="Arial"/>
              </a:rPr>
              <a:t>Polynomial</a:t>
            </a:r>
            <a:r>
              <a:rPr sz="2400" spc="-70" dirty="0">
                <a:solidFill>
                  <a:srgbClr val="3333CC"/>
                </a:solidFill>
                <a:latin typeface="+mn-lt"/>
                <a:cs typeface="Arial"/>
              </a:rPr>
              <a:t> </a:t>
            </a:r>
            <a:r>
              <a:rPr sz="2400" dirty="0">
                <a:solidFill>
                  <a:srgbClr val="3333CC"/>
                </a:solidFill>
                <a:latin typeface="+mn-lt"/>
                <a:cs typeface="Arial"/>
              </a:rPr>
              <a:t>time</a:t>
            </a:r>
            <a:r>
              <a:rPr sz="2400" spc="-70" dirty="0">
                <a:solidFill>
                  <a:srgbClr val="3333CC"/>
                </a:solidFill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in</a:t>
            </a:r>
            <a:r>
              <a:rPr sz="2400" spc="-7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n=|secret</a:t>
            </a:r>
            <a:r>
              <a:rPr sz="2400" spc="-75" dirty="0">
                <a:latin typeface="+mn-lt"/>
                <a:cs typeface="Arial"/>
              </a:rPr>
              <a:t> </a:t>
            </a:r>
            <a:r>
              <a:rPr sz="2400" spc="-20" dirty="0">
                <a:latin typeface="+mn-lt"/>
                <a:cs typeface="Arial"/>
              </a:rPr>
              <a:t>key|</a:t>
            </a:r>
            <a:endParaRPr sz="2400" dirty="0">
              <a:latin typeface="+mn-lt"/>
              <a:cs typeface="Arial"/>
            </a:endParaRPr>
          </a:p>
          <a:p>
            <a:pPr marL="754380" marR="5080" indent="-284480">
              <a:lnSpc>
                <a:spcPct val="100800"/>
              </a:lnSpc>
              <a:spcBef>
                <a:spcPts val="480"/>
              </a:spcBef>
              <a:buChar char="–"/>
              <a:tabLst>
                <a:tab pos="755650" algn="l"/>
                <a:tab pos="3549015" algn="l"/>
              </a:tabLst>
            </a:pPr>
            <a:r>
              <a:rPr sz="2400" dirty="0">
                <a:solidFill>
                  <a:srgbClr val="3333CC"/>
                </a:solidFill>
                <a:latin typeface="+mn-lt"/>
                <a:cs typeface="Arial"/>
              </a:rPr>
              <a:t>Exact</a:t>
            </a:r>
            <a:r>
              <a:rPr sz="2400" spc="-50" dirty="0">
                <a:solidFill>
                  <a:srgbClr val="3333CC"/>
                </a:solidFill>
                <a:latin typeface="+mn-lt"/>
                <a:cs typeface="Arial"/>
              </a:rPr>
              <a:t> </a:t>
            </a:r>
            <a:r>
              <a:rPr sz="2400" dirty="0">
                <a:solidFill>
                  <a:srgbClr val="3333CC"/>
                </a:solidFill>
                <a:latin typeface="+mn-lt"/>
                <a:cs typeface="Arial"/>
              </a:rPr>
              <a:t>security:</a:t>
            </a:r>
            <a:r>
              <a:rPr sz="2400" spc="-50" dirty="0">
                <a:solidFill>
                  <a:srgbClr val="3333CC"/>
                </a:solidFill>
                <a:latin typeface="+mn-lt"/>
                <a:cs typeface="Arial"/>
              </a:rPr>
              <a:t> </a:t>
            </a:r>
            <a:r>
              <a:rPr sz="2400" b="1" dirty="0">
                <a:latin typeface="+mn-lt"/>
                <a:cs typeface="Arial"/>
              </a:rPr>
              <a:t>(T,ε)</a:t>
            </a:r>
            <a:r>
              <a:rPr sz="2400" b="1" spc="-45" dirty="0">
                <a:latin typeface="+mn-lt"/>
                <a:cs typeface="Arial"/>
              </a:rPr>
              <a:t> </a:t>
            </a:r>
            <a:r>
              <a:rPr sz="2400" b="1" dirty="0">
                <a:latin typeface="+mn-lt"/>
                <a:cs typeface="Arial"/>
              </a:rPr>
              <a:t>–</a:t>
            </a:r>
            <a:r>
              <a:rPr sz="2400" b="1" spc="-45" dirty="0">
                <a:latin typeface="+mn-lt"/>
                <a:cs typeface="Arial"/>
              </a:rPr>
              <a:t> </a:t>
            </a:r>
            <a:r>
              <a:rPr sz="2400" b="1" dirty="0">
                <a:latin typeface="+mn-lt"/>
                <a:cs typeface="Arial"/>
              </a:rPr>
              <a:t>secure</a:t>
            </a:r>
            <a:r>
              <a:rPr sz="2400" b="1" spc="-4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if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for</a:t>
            </a:r>
            <a:r>
              <a:rPr sz="2400" spc="-4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all</a:t>
            </a:r>
            <a:r>
              <a:rPr sz="2400" spc="-4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adversary</a:t>
            </a:r>
            <a:r>
              <a:rPr sz="2400" spc="-4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A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spc="-25" dirty="0">
                <a:latin typeface="+mn-lt"/>
                <a:cs typeface="Arial"/>
              </a:rPr>
              <a:t>who 	</a:t>
            </a:r>
            <a:r>
              <a:rPr sz="2400" dirty="0">
                <a:latin typeface="+mn-lt"/>
                <a:cs typeface="Arial"/>
              </a:rPr>
              <a:t>can</a:t>
            </a:r>
            <a:r>
              <a:rPr sz="2400" spc="-4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make</a:t>
            </a:r>
            <a:r>
              <a:rPr sz="2400" spc="-4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T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calls</a:t>
            </a:r>
            <a:r>
              <a:rPr sz="2400" spc="-40" dirty="0">
                <a:latin typeface="+mn-lt"/>
                <a:cs typeface="Arial"/>
              </a:rPr>
              <a:t> </a:t>
            </a:r>
            <a:r>
              <a:rPr sz="2400" spc="-25" dirty="0">
                <a:latin typeface="+mn-lt"/>
                <a:cs typeface="Arial"/>
              </a:rPr>
              <a:t>to</a:t>
            </a:r>
            <a:r>
              <a:rPr sz="2400" dirty="0">
                <a:latin typeface="+mn-lt"/>
                <a:cs typeface="Arial"/>
              </a:rPr>
              <a:t>	Sign(s,)</a:t>
            </a:r>
            <a:r>
              <a:rPr sz="2400" spc="-6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succeeds</a:t>
            </a:r>
            <a:r>
              <a:rPr sz="2400" spc="-6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with</a:t>
            </a:r>
            <a:r>
              <a:rPr sz="2400" spc="-6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probability</a:t>
            </a:r>
            <a:r>
              <a:rPr sz="2400" spc="-6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&lt;</a:t>
            </a:r>
            <a:r>
              <a:rPr sz="2400" spc="-65" dirty="0">
                <a:latin typeface="+mn-lt"/>
                <a:cs typeface="Arial"/>
              </a:rPr>
              <a:t> </a:t>
            </a:r>
            <a:r>
              <a:rPr sz="2400" b="1" spc="-50" dirty="0">
                <a:latin typeface="+mn-lt"/>
                <a:cs typeface="Arial"/>
              </a:rPr>
              <a:t>ε</a:t>
            </a:r>
            <a:endParaRPr sz="2400" dirty="0">
              <a:latin typeface="+mn-lt"/>
              <a:cs typeface="Arial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015F360-769F-CC71-C2C3-5529AA068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57" y="609600"/>
            <a:ext cx="8001634" cy="615553"/>
          </a:xfrm>
        </p:spPr>
        <p:txBody>
          <a:bodyPr/>
          <a:lstStyle/>
          <a:p>
            <a:pPr rtl="0"/>
            <a:r>
              <a:rPr lang="en-US" sz="4000" dirty="0">
                <a:latin typeface="+mj-lt"/>
              </a:rPr>
              <a:t>Security </a:t>
            </a:r>
            <a:r>
              <a:rPr lang="en-US" sz="4000" dirty="0" err="1">
                <a:latin typeface="+mj-lt"/>
              </a:rPr>
              <a:t>w.r.t</a:t>
            </a:r>
            <a:r>
              <a:rPr lang="en-US" sz="4000" dirty="0">
                <a:latin typeface="+mj-lt"/>
              </a:rPr>
              <a:t> adversary/success</a:t>
            </a:r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D5C278B6-26E9-DE7F-BDB8-8BA4FBE88AE9}"/>
              </a:ext>
            </a:extLst>
          </p:cNvPr>
          <p:cNvSpPr txBox="1"/>
          <p:nvPr/>
        </p:nvSpPr>
        <p:spPr>
          <a:xfrm>
            <a:off x="379057" y="2027976"/>
            <a:ext cx="8580755" cy="1401024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lang="en-US" sz="2800" dirty="0">
                <a:latin typeface="+mn-lt"/>
                <a:cs typeface="Arial"/>
              </a:rPr>
              <a:t>Require that an adversary which is  ”key-only, </a:t>
            </a:r>
            <a:r>
              <a:rPr lang="en-US" sz="2800" dirty="0" err="1">
                <a:latin typeface="+mn-lt"/>
                <a:cs typeface="Arial"/>
              </a:rPr>
              <a:t>kma,cma</a:t>
            </a:r>
            <a:r>
              <a:rPr lang="en-US" sz="2800" dirty="0">
                <a:latin typeface="+mn-lt"/>
                <a:cs typeface="Arial"/>
              </a:rPr>
              <a:t>, adaptive </a:t>
            </a:r>
            <a:r>
              <a:rPr lang="en-US" sz="2800" dirty="0" err="1">
                <a:latin typeface="+mn-lt"/>
                <a:cs typeface="Arial"/>
              </a:rPr>
              <a:t>cma</a:t>
            </a:r>
            <a:r>
              <a:rPr lang="en-US" sz="2800" dirty="0">
                <a:latin typeface="+mn-lt"/>
                <a:cs typeface="Arial"/>
              </a:rPr>
              <a:t>” succeeds “in total break, universal forgery, existential break” with at most negligible probability</a:t>
            </a:r>
            <a:endParaRPr sz="2400" dirty="0">
              <a:latin typeface="+mn-lt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116631"/>
            <a:ext cx="8712968" cy="1629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EUF-CMA* Security</a:t>
            </a:r>
          </a:p>
          <a:p>
            <a:r>
              <a:rPr lang="en-US" sz="2400" b="1" i="1" dirty="0">
                <a:solidFill>
                  <a:srgbClr val="1A1583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(</a:t>
            </a:r>
            <a:r>
              <a:rPr lang="en-US" sz="2400" b="1" i="1" u="sng" dirty="0">
                <a:solidFill>
                  <a:srgbClr val="1A1583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Existentially Unforgeable </a:t>
            </a:r>
            <a:r>
              <a:rPr lang="en-US" sz="2400" b="1" i="1" dirty="0">
                <a:solidFill>
                  <a:srgbClr val="1A1583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against a </a:t>
            </a:r>
            <a:r>
              <a:rPr lang="en-US" sz="2400" b="1" i="1" u="sng" dirty="0">
                <a:solidFill>
                  <a:srgbClr val="1A1583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Chosen Message Attack</a:t>
            </a:r>
            <a:r>
              <a:rPr lang="en-US" sz="2400" b="1" i="1" dirty="0">
                <a:solidFill>
                  <a:srgbClr val="1A1583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)</a:t>
            </a:r>
            <a:endParaRPr lang="en-US" sz="2400" i="1" dirty="0">
              <a:solidFill>
                <a:srgbClr val="1A1583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FE7DB6B-A91B-6C41-9F20-9103669BE7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250" y="1344372"/>
            <a:ext cx="1041586" cy="1037057"/>
          </a:xfrm>
          <a:prstGeom prst="rect">
            <a:avLst/>
          </a:prstGeom>
        </p:spPr>
      </p:pic>
      <p:sp>
        <p:nvSpPr>
          <p:cNvPr id="25" name="Rectangle 63">
            <a:extLst>
              <a:ext uri="{FF2B5EF4-FFF2-40B4-BE49-F238E27FC236}">
                <a16:creationId xmlns:a16="http://schemas.microsoft.com/office/drawing/2014/main" id="{46648097-B09D-A846-9001-EE9EB414EFC3}"/>
              </a:ext>
            </a:extLst>
          </p:cNvPr>
          <p:cNvSpPr txBox="1">
            <a:spLocks noChangeArrowheads="1"/>
          </p:cNvSpPr>
          <p:nvPr/>
        </p:nvSpPr>
        <p:spPr>
          <a:xfrm>
            <a:off x="5113036" y="2155119"/>
            <a:ext cx="836799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latin typeface="American Typewriter" charset="0"/>
                <a:ea typeface="American Typewriter" charset="0"/>
                <a:cs typeface="American Typewriter" charset="0"/>
              </a:rPr>
              <a:t>Eve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21A345-D721-E04E-AA01-14C4477216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453" y="1452623"/>
            <a:ext cx="798066" cy="945282"/>
          </a:xfrm>
          <a:prstGeom prst="rect">
            <a:avLst/>
          </a:prstGeom>
        </p:spPr>
      </p:pic>
      <p:sp>
        <p:nvSpPr>
          <p:cNvPr id="28" name="Rectangle 63">
            <a:extLst>
              <a:ext uri="{FF2B5EF4-FFF2-40B4-BE49-F238E27FC236}">
                <a16:creationId xmlns:a16="http://schemas.microsoft.com/office/drawing/2014/main" id="{58BCF7BD-CAF8-6F46-8794-16E7E857F62B}"/>
              </a:ext>
            </a:extLst>
          </p:cNvPr>
          <p:cNvSpPr txBox="1">
            <a:spLocks noChangeArrowheads="1"/>
          </p:cNvSpPr>
          <p:nvPr/>
        </p:nvSpPr>
        <p:spPr>
          <a:xfrm>
            <a:off x="794454" y="2145878"/>
            <a:ext cx="2035591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latin typeface="American Typewriter" charset="0"/>
                <a:ea typeface="American Typewriter" charset="0"/>
                <a:cs typeface="American Typewriter" charset="0"/>
              </a:rPr>
              <a:t>Challenger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5E976D8-41D0-7643-9EC2-7AE49464BC06}"/>
              </a:ext>
            </a:extLst>
          </p:cNvPr>
          <p:cNvCxnSpPr>
            <a:cxnSpLocks/>
          </p:cNvCxnSpPr>
          <p:nvPr/>
        </p:nvCxnSpPr>
        <p:spPr>
          <a:xfrm>
            <a:off x="3101156" y="3212976"/>
            <a:ext cx="2232248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none"/>
            <a:tailEnd type="arrow"/>
          </a:ln>
          <a:effectLst/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9DECEB3-D509-9C4F-A93E-C7B813DFE561}"/>
                  </a:ext>
                </a:extLst>
              </p:cNvPr>
              <p:cNvSpPr/>
              <p:nvPr/>
            </p:nvSpPr>
            <p:spPr>
              <a:xfrm>
                <a:off x="467544" y="2764777"/>
                <a:ext cx="240783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merican Typewriter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merican Typewriter" charset="0"/>
                            </a:rPr>
                            <m:t>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merican Typewriter" charset="0"/>
                            </a:rPr>
                            <m:t>𝑘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merican Typewriter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merican Typewriter" charset="0"/>
                            </a:rPr>
                            <m:t>𝑣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merican Typewriter" charset="0"/>
                            </a:rPr>
                            <m:t>𝑘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←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𝐺𝑒𝑛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9DECEB3-D509-9C4F-A93E-C7B813DFE5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764777"/>
                <a:ext cx="2407839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C44353E-EF37-AE4F-888D-8E860FAEE26A}"/>
                  </a:ext>
                </a:extLst>
              </p:cNvPr>
              <p:cNvSpPr/>
              <p:nvPr/>
            </p:nvSpPr>
            <p:spPr>
              <a:xfrm>
                <a:off x="3854008" y="2725151"/>
                <a:ext cx="53040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𝑣𝑘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C44353E-EF37-AE4F-888D-8E860FAEE2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008" y="2725151"/>
                <a:ext cx="530402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1BF4A1F-1B6A-904D-86A4-010DFA8BAF2F}"/>
              </a:ext>
            </a:extLst>
          </p:cNvPr>
          <p:cNvCxnSpPr>
            <a:cxnSpLocks/>
          </p:cNvCxnSpPr>
          <p:nvPr/>
        </p:nvCxnSpPr>
        <p:spPr>
          <a:xfrm flipH="1">
            <a:off x="3123772" y="3838065"/>
            <a:ext cx="2118257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none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4183D42-6CDE-F346-87E6-F2715A61818D}"/>
                  </a:ext>
                </a:extLst>
              </p:cNvPr>
              <p:cNvSpPr/>
              <p:nvPr/>
            </p:nvSpPr>
            <p:spPr>
              <a:xfrm>
                <a:off x="3890043" y="3307657"/>
                <a:ext cx="53995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4183D42-6CDE-F346-87E6-F2715A6181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0043" y="3307657"/>
                <a:ext cx="539955" cy="400110"/>
              </a:xfrm>
              <a:prstGeom prst="rect">
                <a:avLst/>
              </a:prstGeom>
              <a:blipFill>
                <a:blip r:embed="rId7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764B04A-67CA-304C-9A93-4D0AC5E5EA68}"/>
              </a:ext>
            </a:extLst>
          </p:cNvPr>
          <p:cNvCxnSpPr>
            <a:cxnSpLocks/>
          </p:cNvCxnSpPr>
          <p:nvPr/>
        </p:nvCxnSpPr>
        <p:spPr>
          <a:xfrm>
            <a:off x="3123772" y="4442693"/>
            <a:ext cx="2232248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none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79DC485-911C-E745-868A-94B5886B3DC9}"/>
                  </a:ext>
                </a:extLst>
              </p:cNvPr>
              <p:cNvSpPr/>
              <p:nvPr/>
            </p:nvSpPr>
            <p:spPr>
              <a:xfrm>
                <a:off x="467544" y="4158034"/>
                <a:ext cx="221458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𝑆𝑖𝑔𝑛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𝑠𝑘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,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79DC485-911C-E745-868A-94B5886B3D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4158034"/>
                <a:ext cx="2214581" cy="400110"/>
              </a:xfrm>
              <a:prstGeom prst="rect">
                <a:avLst/>
              </a:prstGeom>
              <a:blipFill>
                <a:blip r:embed="rId8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D7DE2EE4-0F0E-2344-A2B4-09DDCD7C9258}"/>
                  </a:ext>
                </a:extLst>
              </p:cNvPr>
              <p:cNvSpPr/>
              <p:nvPr/>
            </p:nvSpPr>
            <p:spPr>
              <a:xfrm>
                <a:off x="3921141" y="3982081"/>
                <a:ext cx="45833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D7DE2EE4-0F0E-2344-A2B4-09DDCD7C92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1141" y="3982081"/>
                <a:ext cx="458331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E50E70D-71BC-9640-ADF7-1105795E253B}"/>
              </a:ext>
            </a:extLst>
          </p:cNvPr>
          <p:cNvCxnSpPr>
            <a:cxnSpLocks/>
          </p:cNvCxnSpPr>
          <p:nvPr/>
        </p:nvCxnSpPr>
        <p:spPr>
          <a:xfrm flipH="1">
            <a:off x="3180767" y="5229200"/>
            <a:ext cx="2118257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none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D122ABD2-1A08-5647-9A05-3C8495509148}"/>
                  </a:ext>
                </a:extLst>
              </p:cNvPr>
              <p:cNvSpPr/>
              <p:nvPr/>
            </p:nvSpPr>
            <p:spPr>
              <a:xfrm>
                <a:off x="3721011" y="4740701"/>
                <a:ext cx="92377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D122ABD2-1A08-5647-9A05-3C84955091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1011" y="4740701"/>
                <a:ext cx="92377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63">
                <a:extLst>
                  <a:ext uri="{FF2B5EF4-FFF2-40B4-BE49-F238E27FC236}">
                    <a16:creationId xmlns:a16="http://schemas.microsoft.com/office/drawing/2014/main" id="{591934B1-AB72-894B-A28F-0BA3DE06CCA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5496" y="5546334"/>
                <a:ext cx="9289032" cy="119503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Eve wins if Verify(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=1</m:t>
                    </m:r>
                  </m:oMath>
                </a14:m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∉{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,…}</m:t>
                    </m:r>
                  </m:oMath>
                </a14:m>
                <a:r>
                  <a:rPr lang="en-US" sz="2400" dirty="0">
                    <a:ea typeface="American Typewriter" charset="0"/>
                    <a:cs typeface="American Typewriter" charset="0"/>
                  </a:rPr>
                  <a:t>.</a:t>
                </a:r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  <a:b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</a:br>
                <a:r>
                  <a:rPr lang="en-US" sz="2400" dirty="0">
                    <a:ea typeface="American Typewriter" charset="0"/>
                    <a:cs typeface="American Typewriter" charset="0"/>
                  </a:rPr>
                  <a:t>The signature scheme is EUF-CMA-secure if no PPT Eve can win with probability better than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negl</m:t>
                    </m:r>
                    <m:r>
                      <a:rPr lang="en-US" sz="24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)</m:t>
                    </m:r>
                  </m:oMath>
                </a14:m>
                <a:r>
                  <a:rPr lang="en-US" sz="2400" dirty="0"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4" name="Rectangle 63">
                <a:extLst>
                  <a:ext uri="{FF2B5EF4-FFF2-40B4-BE49-F238E27FC236}">
                    <a16:creationId xmlns:a16="http://schemas.microsoft.com/office/drawing/2014/main" id="{591934B1-AB72-894B-A28F-0BA3DE06CC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5546334"/>
                <a:ext cx="9289032" cy="1195034"/>
              </a:xfrm>
              <a:prstGeom prst="rect">
                <a:avLst/>
              </a:prstGeom>
              <a:blipFill>
                <a:blip r:embed="rId11"/>
                <a:stretch>
                  <a:fillRect l="-955" t="-3158" b="-1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urved Left Arrow 1">
            <a:extLst>
              <a:ext uri="{FF2B5EF4-FFF2-40B4-BE49-F238E27FC236}">
                <a16:creationId xmlns:a16="http://schemas.microsoft.com/office/drawing/2014/main" id="{D52E2E21-8CAF-AF40-A1D8-4562B4C8F8A3}"/>
              </a:ext>
            </a:extLst>
          </p:cNvPr>
          <p:cNvSpPr/>
          <p:nvPr/>
        </p:nvSpPr>
        <p:spPr>
          <a:xfrm flipV="1">
            <a:off x="5429043" y="3490732"/>
            <a:ext cx="731520" cy="93062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Rectangle 63">
            <a:extLst>
              <a:ext uri="{FF2B5EF4-FFF2-40B4-BE49-F238E27FC236}">
                <a16:creationId xmlns:a16="http://schemas.microsoft.com/office/drawing/2014/main" id="{5F836911-DBBE-254B-8BC2-D3DDFD403DE0}"/>
              </a:ext>
            </a:extLst>
          </p:cNvPr>
          <p:cNvSpPr txBox="1">
            <a:spLocks noChangeArrowheads="1"/>
          </p:cNvSpPr>
          <p:nvPr/>
        </p:nvSpPr>
        <p:spPr>
          <a:xfrm>
            <a:off x="6160563" y="3668062"/>
            <a:ext cx="2613865" cy="40010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+mn-lt"/>
                <a:ea typeface="American Typewriter" charset="0"/>
                <a:cs typeface="American Typewriter" charset="0"/>
              </a:rPr>
              <a:t>poly many times</a:t>
            </a:r>
            <a:endParaRPr lang="en-US" sz="2400" dirty="0"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49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4" grpId="0"/>
      <p:bldP spid="36" grpId="0"/>
      <p:bldP spid="40" grpId="0"/>
      <p:bldP spid="41" grpId="0"/>
      <p:bldP spid="43" grpId="0"/>
      <p:bldP spid="44" grpId="0"/>
      <p:bldP spid="2" grpId="0" animBg="1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4670" y="1981200"/>
            <a:ext cx="8074660" cy="1894749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855"/>
              </a:spcBef>
              <a:tabLst>
                <a:tab pos="354965" algn="l"/>
              </a:tabLst>
            </a:pPr>
            <a:r>
              <a:rPr lang="en-US" sz="3200" dirty="0">
                <a:latin typeface="+mn-lt"/>
                <a:cs typeface="Arial"/>
              </a:rPr>
              <a:t>Yes. </a:t>
            </a:r>
            <a:r>
              <a:rPr sz="2800" spc="-20" dirty="0">
                <a:latin typeface="+mn-lt"/>
                <a:cs typeface="Arial"/>
              </a:rPr>
              <a:t>How?</a:t>
            </a:r>
            <a:endParaRPr sz="2800" dirty="0">
              <a:latin typeface="+mn-lt"/>
              <a:cs typeface="Arial"/>
            </a:endParaRPr>
          </a:p>
          <a:p>
            <a:pPr marL="469900" marR="5080" algn="l" rtl="0">
              <a:tabLst>
                <a:tab pos="755650" algn="l"/>
              </a:tabLst>
            </a:pPr>
            <a:endParaRPr lang="en-US" sz="2800" dirty="0">
              <a:latin typeface="+mn-lt"/>
              <a:cs typeface="Arial"/>
            </a:endParaRPr>
          </a:p>
          <a:p>
            <a:pPr marL="469900" marR="5080" algn="l" rtl="0">
              <a:tabLst>
                <a:tab pos="755650" algn="l"/>
              </a:tabLst>
            </a:pPr>
            <a:r>
              <a:rPr lang="en-US" sz="2800" dirty="0">
                <a:latin typeface="+mn-lt"/>
                <a:cs typeface="Arial"/>
              </a:rPr>
              <a:t>D</a:t>
            </a:r>
            <a:r>
              <a:rPr sz="2800" dirty="0">
                <a:latin typeface="+mn-lt"/>
                <a:cs typeface="Arial"/>
              </a:rPr>
              <a:t>o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not</a:t>
            </a:r>
            <a:r>
              <a:rPr sz="2800" spc="-5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allow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forger</a:t>
            </a:r>
            <a:r>
              <a:rPr sz="2800" spc="-3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to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produce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b="1" dirty="0">
                <a:latin typeface="+mn-lt"/>
                <a:cs typeface="Arial"/>
              </a:rPr>
              <a:t>a</a:t>
            </a:r>
            <a:r>
              <a:rPr lang="en-US" sz="2800" b="1" dirty="0">
                <a:latin typeface="+mn-lt"/>
                <a:cs typeface="Arial"/>
              </a:rPr>
              <a:t>ny</a:t>
            </a:r>
            <a:r>
              <a:rPr sz="2800" b="1" spc="-35" dirty="0">
                <a:latin typeface="+mn-lt"/>
                <a:cs typeface="Arial"/>
              </a:rPr>
              <a:t> </a:t>
            </a:r>
            <a:r>
              <a:rPr sz="2800" b="1" spc="-10" dirty="0">
                <a:latin typeface="+mn-lt"/>
                <a:cs typeface="Arial"/>
              </a:rPr>
              <a:t>different </a:t>
            </a:r>
            <a:r>
              <a:rPr sz="2800" b="1" dirty="0">
                <a:latin typeface="+mn-lt"/>
                <a:cs typeface="Arial"/>
              </a:rPr>
              <a:t>signature</a:t>
            </a:r>
            <a:r>
              <a:rPr sz="2800" b="1" spc="-6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for</a:t>
            </a:r>
            <a:r>
              <a:rPr sz="2800" spc="-6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the</a:t>
            </a:r>
            <a:r>
              <a:rPr sz="2800" spc="-6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same</a:t>
            </a:r>
            <a:r>
              <a:rPr sz="2800" spc="-6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message</a:t>
            </a:r>
            <a:r>
              <a:rPr sz="2800" spc="-6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signed</a:t>
            </a:r>
            <a:r>
              <a:rPr sz="2800" spc="-65" dirty="0">
                <a:latin typeface="+mn-lt"/>
                <a:cs typeface="Arial"/>
              </a:rPr>
              <a:t> </a:t>
            </a:r>
            <a:r>
              <a:rPr sz="2800" spc="-25" dirty="0">
                <a:latin typeface="+mn-lt"/>
                <a:cs typeface="Arial"/>
              </a:rPr>
              <a:t>in </a:t>
            </a:r>
            <a:r>
              <a:rPr sz="2800" dirty="0">
                <a:latin typeface="+mn-lt"/>
                <a:cs typeface="Arial"/>
              </a:rPr>
              <a:t>the</a:t>
            </a:r>
            <a:r>
              <a:rPr sz="2800" spc="-35" dirty="0">
                <a:latin typeface="+mn-lt"/>
                <a:cs typeface="Arial"/>
              </a:rPr>
              <a:t> </a:t>
            </a:r>
            <a:r>
              <a:rPr sz="2800" spc="-20" dirty="0">
                <a:latin typeface="+mn-lt"/>
                <a:cs typeface="Arial"/>
              </a:rPr>
              <a:t>past</a:t>
            </a:r>
            <a:endParaRPr sz="2800" dirty="0">
              <a:latin typeface="+mn-lt"/>
              <a:cs typeface="Arial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0B76DE9-3D64-4E3F-484F-560061F09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457200"/>
            <a:ext cx="8001634" cy="615553"/>
          </a:xfrm>
        </p:spPr>
        <p:txBody>
          <a:bodyPr/>
          <a:lstStyle/>
          <a:p>
            <a:r>
              <a:rPr lang="en-US" sz="4000" dirty="0">
                <a:latin typeface="+mj-lt"/>
              </a:rPr>
              <a:t>Could you make it any stronger?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116631"/>
            <a:ext cx="8712968" cy="1629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Strong EUF-CMA Security</a:t>
            </a:r>
          </a:p>
          <a:p>
            <a:r>
              <a:rPr lang="en-US" sz="2400" b="1" i="1" dirty="0">
                <a:solidFill>
                  <a:srgbClr val="1A1583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(</a:t>
            </a:r>
            <a:r>
              <a:rPr lang="en-US" sz="2400" b="1" i="1" u="sng" dirty="0">
                <a:solidFill>
                  <a:srgbClr val="1A1583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Existentially Unforgeabl</a:t>
            </a:r>
            <a:r>
              <a:rPr lang="en-US" sz="2400" b="1" i="1" dirty="0">
                <a:solidFill>
                  <a:srgbClr val="1A1583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e against a </a:t>
            </a:r>
            <a:r>
              <a:rPr lang="en-US" sz="2400" b="1" i="1" u="sng" dirty="0">
                <a:solidFill>
                  <a:srgbClr val="1A1583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Chosen Message Attack</a:t>
            </a:r>
            <a:r>
              <a:rPr lang="en-US" sz="2400" b="1" i="1" dirty="0">
                <a:solidFill>
                  <a:srgbClr val="1A1583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)</a:t>
            </a:r>
            <a:endParaRPr lang="en-US" sz="2400" i="1" dirty="0">
              <a:solidFill>
                <a:srgbClr val="1A1583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FE7DB6B-A91B-6C41-9F20-9103669BE7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250" y="1344372"/>
            <a:ext cx="1041586" cy="1037057"/>
          </a:xfrm>
          <a:prstGeom prst="rect">
            <a:avLst/>
          </a:prstGeom>
        </p:spPr>
      </p:pic>
      <p:sp>
        <p:nvSpPr>
          <p:cNvPr id="25" name="Rectangle 63">
            <a:extLst>
              <a:ext uri="{FF2B5EF4-FFF2-40B4-BE49-F238E27FC236}">
                <a16:creationId xmlns:a16="http://schemas.microsoft.com/office/drawing/2014/main" id="{46648097-B09D-A846-9001-EE9EB414EFC3}"/>
              </a:ext>
            </a:extLst>
          </p:cNvPr>
          <p:cNvSpPr txBox="1">
            <a:spLocks noChangeArrowheads="1"/>
          </p:cNvSpPr>
          <p:nvPr/>
        </p:nvSpPr>
        <p:spPr>
          <a:xfrm>
            <a:off x="5113036" y="2155119"/>
            <a:ext cx="836799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latin typeface="American Typewriter" charset="0"/>
                <a:ea typeface="American Typewriter" charset="0"/>
                <a:cs typeface="American Typewriter" charset="0"/>
              </a:rPr>
              <a:t>Eve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21A345-D721-E04E-AA01-14C4477216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453" y="1452623"/>
            <a:ext cx="798066" cy="945282"/>
          </a:xfrm>
          <a:prstGeom prst="rect">
            <a:avLst/>
          </a:prstGeom>
        </p:spPr>
      </p:pic>
      <p:sp>
        <p:nvSpPr>
          <p:cNvPr id="28" name="Rectangle 63">
            <a:extLst>
              <a:ext uri="{FF2B5EF4-FFF2-40B4-BE49-F238E27FC236}">
                <a16:creationId xmlns:a16="http://schemas.microsoft.com/office/drawing/2014/main" id="{58BCF7BD-CAF8-6F46-8794-16E7E857F62B}"/>
              </a:ext>
            </a:extLst>
          </p:cNvPr>
          <p:cNvSpPr txBox="1">
            <a:spLocks noChangeArrowheads="1"/>
          </p:cNvSpPr>
          <p:nvPr/>
        </p:nvSpPr>
        <p:spPr>
          <a:xfrm>
            <a:off x="794454" y="2145878"/>
            <a:ext cx="2035591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latin typeface="American Typewriter" charset="0"/>
                <a:ea typeface="American Typewriter" charset="0"/>
                <a:cs typeface="American Typewriter" charset="0"/>
              </a:rPr>
              <a:t>Challenger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5E976D8-41D0-7643-9EC2-7AE49464BC06}"/>
              </a:ext>
            </a:extLst>
          </p:cNvPr>
          <p:cNvCxnSpPr>
            <a:cxnSpLocks/>
          </p:cNvCxnSpPr>
          <p:nvPr/>
        </p:nvCxnSpPr>
        <p:spPr>
          <a:xfrm>
            <a:off x="3101156" y="3212976"/>
            <a:ext cx="2232248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none"/>
            <a:tailEnd type="arrow"/>
          </a:ln>
          <a:effectLst/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9DECEB3-D509-9C4F-A93E-C7B813DFE561}"/>
                  </a:ext>
                </a:extLst>
              </p:cNvPr>
              <p:cNvSpPr/>
              <p:nvPr/>
            </p:nvSpPr>
            <p:spPr>
              <a:xfrm>
                <a:off x="467544" y="2764777"/>
                <a:ext cx="239501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merican Typewriter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merican Typewriter" charset="0"/>
                            </a:rPr>
                            <m:t>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merican Typewriter" charset="0"/>
                            </a:rPr>
                            <m:t>𝑘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merican Typewriter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merican Typewriter" charset="0"/>
                            </a:rPr>
                            <m:t>𝑣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merican Typewriter" charset="0"/>
                            </a:rPr>
                            <m:t>𝑘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←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𝐺𝑒𝑛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9DECEB3-D509-9C4F-A93E-C7B813DFE5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764777"/>
                <a:ext cx="2395015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C44353E-EF37-AE4F-888D-8E860FAEE26A}"/>
                  </a:ext>
                </a:extLst>
              </p:cNvPr>
              <p:cNvSpPr/>
              <p:nvPr/>
            </p:nvSpPr>
            <p:spPr>
              <a:xfrm>
                <a:off x="3854008" y="2725151"/>
                <a:ext cx="53040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𝑣𝑘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C44353E-EF37-AE4F-888D-8E860FAEE2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008" y="2725151"/>
                <a:ext cx="530402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1BF4A1F-1B6A-904D-86A4-010DFA8BAF2F}"/>
              </a:ext>
            </a:extLst>
          </p:cNvPr>
          <p:cNvCxnSpPr>
            <a:cxnSpLocks/>
          </p:cNvCxnSpPr>
          <p:nvPr/>
        </p:nvCxnSpPr>
        <p:spPr>
          <a:xfrm flipH="1">
            <a:off x="3123772" y="3838065"/>
            <a:ext cx="2118257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none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4183D42-6CDE-F346-87E6-F2715A61818D}"/>
                  </a:ext>
                </a:extLst>
              </p:cNvPr>
              <p:cNvSpPr/>
              <p:nvPr/>
            </p:nvSpPr>
            <p:spPr>
              <a:xfrm>
                <a:off x="3890043" y="3307657"/>
                <a:ext cx="53995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4183D42-6CDE-F346-87E6-F2715A6181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0043" y="3307657"/>
                <a:ext cx="539955" cy="400110"/>
              </a:xfrm>
              <a:prstGeom prst="rect">
                <a:avLst/>
              </a:prstGeom>
              <a:blipFill>
                <a:blip r:embed="rId7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764B04A-67CA-304C-9A93-4D0AC5E5EA68}"/>
              </a:ext>
            </a:extLst>
          </p:cNvPr>
          <p:cNvCxnSpPr>
            <a:cxnSpLocks/>
          </p:cNvCxnSpPr>
          <p:nvPr/>
        </p:nvCxnSpPr>
        <p:spPr>
          <a:xfrm>
            <a:off x="3123772" y="4442693"/>
            <a:ext cx="2232248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none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79DC485-911C-E745-868A-94B5886B3DC9}"/>
                  </a:ext>
                </a:extLst>
              </p:cNvPr>
              <p:cNvSpPr/>
              <p:nvPr/>
            </p:nvSpPr>
            <p:spPr>
              <a:xfrm>
                <a:off x="467544" y="4158034"/>
                <a:ext cx="221458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𝑆𝑖𝑔𝑛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𝑠𝑘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,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79DC485-911C-E745-868A-94B5886B3D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4158034"/>
                <a:ext cx="2214581" cy="400110"/>
              </a:xfrm>
              <a:prstGeom prst="rect">
                <a:avLst/>
              </a:prstGeom>
              <a:blipFill>
                <a:blip r:embed="rId8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D7DE2EE4-0F0E-2344-A2B4-09DDCD7C9258}"/>
                  </a:ext>
                </a:extLst>
              </p:cNvPr>
              <p:cNvSpPr/>
              <p:nvPr/>
            </p:nvSpPr>
            <p:spPr>
              <a:xfrm>
                <a:off x="3921141" y="3982081"/>
                <a:ext cx="45833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D7DE2EE4-0F0E-2344-A2B4-09DDCD7C92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1141" y="3982081"/>
                <a:ext cx="458331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E50E70D-71BC-9640-ADF7-1105795E253B}"/>
              </a:ext>
            </a:extLst>
          </p:cNvPr>
          <p:cNvCxnSpPr>
            <a:cxnSpLocks/>
          </p:cNvCxnSpPr>
          <p:nvPr/>
        </p:nvCxnSpPr>
        <p:spPr>
          <a:xfrm flipH="1">
            <a:off x="3180767" y="5229200"/>
            <a:ext cx="2118257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none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D122ABD2-1A08-5647-9A05-3C8495509148}"/>
                  </a:ext>
                </a:extLst>
              </p:cNvPr>
              <p:cNvSpPr/>
              <p:nvPr/>
            </p:nvSpPr>
            <p:spPr>
              <a:xfrm>
                <a:off x="3721011" y="4740701"/>
                <a:ext cx="92377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D122ABD2-1A08-5647-9A05-3C84955091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1011" y="4740701"/>
                <a:ext cx="92377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63">
                <a:extLst>
                  <a:ext uri="{FF2B5EF4-FFF2-40B4-BE49-F238E27FC236}">
                    <a16:creationId xmlns:a16="http://schemas.microsoft.com/office/drawing/2014/main" id="{591934B1-AB72-894B-A28F-0BA3DE06CCA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5496" y="5546334"/>
                <a:ext cx="9721080" cy="119503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Eve wins if Verify(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=1</m:t>
                    </m:r>
                  </m:oMath>
                </a14:m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d>
                      <m:dPr>
                        <m:begChr m:val="{"/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n-US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d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,…}</m:t>
                    </m:r>
                  </m:oMath>
                </a14:m>
                <a:r>
                  <a:rPr lang="en-US" sz="2400" b="1" dirty="0">
                    <a:solidFill>
                      <a:srgbClr val="FF0000"/>
                    </a:solidFill>
                    <a:ea typeface="American Typewriter" charset="0"/>
                    <a:cs typeface="American Typewriter" charset="0"/>
                  </a:rPr>
                  <a:t>.</a:t>
                </a:r>
                <a:r>
                  <a:rPr lang="en-US" sz="2400" b="1" dirty="0">
                    <a:solidFill>
                      <a:srgbClr val="FF0000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  <a:b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</a:br>
                <a:r>
                  <a:rPr lang="en-US" sz="2400" dirty="0">
                    <a:ea typeface="American Typewriter" charset="0"/>
                    <a:cs typeface="American Typewriter" charset="0"/>
                  </a:rPr>
                  <a:t>The signature scheme is EUF-CMA-secure if no PPT Eve can win with probability better than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negl</m:t>
                    </m:r>
                    <m:r>
                      <a:rPr lang="en-US" sz="24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)</m:t>
                    </m:r>
                  </m:oMath>
                </a14:m>
                <a:r>
                  <a:rPr lang="en-US" sz="2400" dirty="0"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4" name="Rectangle 63">
                <a:extLst>
                  <a:ext uri="{FF2B5EF4-FFF2-40B4-BE49-F238E27FC236}">
                    <a16:creationId xmlns:a16="http://schemas.microsoft.com/office/drawing/2014/main" id="{591934B1-AB72-894B-A28F-0BA3DE06CC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5546334"/>
                <a:ext cx="9721080" cy="1195034"/>
              </a:xfrm>
              <a:prstGeom prst="rect">
                <a:avLst/>
              </a:prstGeom>
              <a:blipFill>
                <a:blip r:embed="rId11"/>
                <a:stretch>
                  <a:fillRect l="-914" t="-3158" b="-1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urved Left Arrow 1">
            <a:extLst>
              <a:ext uri="{FF2B5EF4-FFF2-40B4-BE49-F238E27FC236}">
                <a16:creationId xmlns:a16="http://schemas.microsoft.com/office/drawing/2014/main" id="{D52E2E21-8CAF-AF40-A1D8-4562B4C8F8A3}"/>
              </a:ext>
            </a:extLst>
          </p:cNvPr>
          <p:cNvSpPr/>
          <p:nvPr/>
        </p:nvSpPr>
        <p:spPr>
          <a:xfrm flipV="1">
            <a:off x="5429043" y="3490732"/>
            <a:ext cx="731520" cy="93062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Rectangle 63">
            <a:extLst>
              <a:ext uri="{FF2B5EF4-FFF2-40B4-BE49-F238E27FC236}">
                <a16:creationId xmlns:a16="http://schemas.microsoft.com/office/drawing/2014/main" id="{5F836911-DBBE-254B-8BC2-D3DDFD403DE0}"/>
              </a:ext>
            </a:extLst>
          </p:cNvPr>
          <p:cNvSpPr txBox="1">
            <a:spLocks noChangeArrowheads="1"/>
          </p:cNvSpPr>
          <p:nvPr/>
        </p:nvSpPr>
        <p:spPr>
          <a:xfrm>
            <a:off x="6160563" y="3668062"/>
            <a:ext cx="2613865" cy="40010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+mn-lt"/>
                <a:ea typeface="American Typewriter" charset="0"/>
                <a:cs typeface="American Typewriter" charset="0"/>
              </a:rPr>
              <a:t>poly many times</a:t>
            </a:r>
            <a:endParaRPr lang="en-US" sz="2400" dirty="0"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30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23937" y="651763"/>
            <a:ext cx="72396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6065" algn="l"/>
              </a:tabLst>
            </a:pPr>
            <a:r>
              <a:rPr spc="-10" dirty="0">
                <a:latin typeface="Arial"/>
                <a:cs typeface="Arial"/>
              </a:rPr>
              <a:t>Digital</a:t>
            </a:r>
            <a:r>
              <a:rPr dirty="0">
                <a:latin typeface="Arial"/>
                <a:cs typeface="Arial"/>
              </a:rPr>
              <a:t>	Signatures:</a:t>
            </a:r>
            <a:r>
              <a:rPr spc="-7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Primary</a:t>
            </a:r>
            <a:r>
              <a:rPr spc="-7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Usages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7414" y="2078228"/>
            <a:ext cx="7402830" cy="39852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55600" marR="5080" indent="-342900">
              <a:lnSpc>
                <a:spcPct val="100600"/>
              </a:lnSpc>
              <a:spcBef>
                <a:spcPts val="80"/>
              </a:spcBef>
              <a:buFont typeface="Arial"/>
              <a:buChar char="•"/>
              <a:tabLst>
                <a:tab pos="355600" algn="l"/>
              </a:tabLst>
            </a:pPr>
            <a:r>
              <a:rPr sz="2400" b="1" dirty="0">
                <a:solidFill>
                  <a:srgbClr val="3366FF"/>
                </a:solidFill>
                <a:latin typeface="Arial"/>
                <a:cs typeface="Arial"/>
              </a:rPr>
              <a:t>Authenticity</a:t>
            </a:r>
            <a:r>
              <a:rPr sz="2400" b="1" spc="-65" dirty="0">
                <a:solidFill>
                  <a:srgbClr val="3366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366FF"/>
                </a:solidFill>
                <a:latin typeface="Arial"/>
                <a:cs typeface="Arial"/>
              </a:rPr>
              <a:t>of</a:t>
            </a:r>
            <a:r>
              <a:rPr sz="2400" spc="-65" dirty="0">
                <a:solidFill>
                  <a:srgbClr val="3366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366FF"/>
                </a:solidFill>
                <a:latin typeface="Arial"/>
                <a:cs typeface="Arial"/>
              </a:rPr>
              <a:t>documents:</a:t>
            </a:r>
            <a:r>
              <a:rPr sz="2400" spc="-70" dirty="0">
                <a:solidFill>
                  <a:srgbClr val="3366FF"/>
                </a:solidFill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digital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signature </a:t>
            </a:r>
            <a:r>
              <a:rPr sz="2400" dirty="0">
                <a:latin typeface="Arial"/>
                <a:cs typeface="Arial"/>
              </a:rPr>
              <a:t>provides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way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each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user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network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sign </a:t>
            </a:r>
            <a:r>
              <a:rPr sz="2400" dirty="0">
                <a:latin typeface="Arial"/>
                <a:cs typeface="Arial"/>
              </a:rPr>
              <a:t>messages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that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signatures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can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later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verified</a:t>
            </a:r>
            <a:r>
              <a:rPr sz="2400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FF0000"/>
                </a:solidFill>
                <a:latin typeface="Arial"/>
                <a:cs typeface="Arial"/>
              </a:rPr>
              <a:t>by </a:t>
            </a:r>
            <a:r>
              <a:rPr sz="2400" spc="-10" dirty="0">
                <a:solidFill>
                  <a:srgbClr val="FF0000"/>
                </a:solidFill>
                <a:latin typeface="Arial"/>
                <a:cs typeface="Arial"/>
              </a:rPr>
              <a:t>anyone.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05"/>
              </a:spcBef>
              <a:buClr>
                <a:srgbClr val="3366FF"/>
              </a:buClr>
              <a:buFont typeface="Arial"/>
              <a:buChar char="•"/>
            </a:pPr>
            <a:endParaRPr sz="2400">
              <a:latin typeface="Arial"/>
              <a:cs typeface="Arial"/>
            </a:endParaRPr>
          </a:p>
          <a:p>
            <a:pPr marL="355600" marR="346075" indent="-342900">
              <a:lnSpc>
                <a:spcPct val="98800"/>
              </a:lnSpc>
              <a:spcBef>
                <a:spcPts val="5"/>
              </a:spcBef>
              <a:buFont typeface="Arial"/>
              <a:buChar char="•"/>
              <a:tabLst>
                <a:tab pos="355600" algn="l"/>
              </a:tabLst>
            </a:pPr>
            <a:r>
              <a:rPr sz="2400" b="1" dirty="0">
                <a:solidFill>
                  <a:srgbClr val="3366FF"/>
                </a:solidFill>
                <a:latin typeface="Arial"/>
                <a:cs typeface="Arial"/>
              </a:rPr>
              <a:t>Integrity</a:t>
            </a:r>
            <a:r>
              <a:rPr sz="2400" b="1" spc="-65" dirty="0">
                <a:solidFill>
                  <a:srgbClr val="3366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366FF"/>
                </a:solidFill>
                <a:latin typeface="Arial"/>
                <a:cs typeface="Arial"/>
              </a:rPr>
              <a:t>of</a:t>
            </a:r>
            <a:r>
              <a:rPr sz="2400" spc="-70" dirty="0">
                <a:solidFill>
                  <a:srgbClr val="3366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366FF"/>
                </a:solidFill>
                <a:latin typeface="Arial"/>
                <a:cs typeface="Arial"/>
              </a:rPr>
              <a:t>signed</a:t>
            </a:r>
            <a:r>
              <a:rPr sz="2400" spc="-65" dirty="0">
                <a:solidFill>
                  <a:srgbClr val="3366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366FF"/>
                </a:solidFill>
                <a:latin typeface="Arial"/>
                <a:cs typeface="Arial"/>
              </a:rPr>
              <a:t>documents:</a:t>
            </a:r>
            <a:r>
              <a:rPr sz="2400" spc="-75" dirty="0">
                <a:solidFill>
                  <a:srgbClr val="3366FF"/>
                </a:solidFill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Anyone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can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verify </a:t>
            </a:r>
            <a:r>
              <a:rPr sz="2400" dirty="0">
                <a:latin typeface="Arial"/>
                <a:cs typeface="Arial"/>
              </a:rPr>
              <a:t>that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content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document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that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have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been </a:t>
            </a:r>
            <a:r>
              <a:rPr sz="2400" dirty="0">
                <a:latin typeface="Arial"/>
                <a:cs typeface="Arial"/>
              </a:rPr>
              <a:t>signed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has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not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been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altered.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65"/>
              </a:spcBef>
              <a:buClr>
                <a:srgbClr val="3366FF"/>
              </a:buClr>
              <a:buFont typeface="Arial"/>
              <a:buChar char="•"/>
            </a:pP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400" b="1" spc="-10" dirty="0">
                <a:solidFill>
                  <a:srgbClr val="3366FF"/>
                </a:solidFill>
                <a:latin typeface="Arial"/>
                <a:cs typeface="Arial"/>
              </a:rPr>
              <a:t>Certificates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3219" rIns="0" bIns="0" rtlCol="0">
            <a:spAutoFit/>
          </a:bodyPr>
          <a:lstStyle/>
          <a:p>
            <a:pPr marL="3121025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latin typeface="Arial"/>
                <a:cs typeface="Arial"/>
              </a:rPr>
              <a:t>Certificates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7070" y="1600200"/>
            <a:ext cx="7769860" cy="429194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55600" marR="328930" indent="-342900">
              <a:lnSpc>
                <a:spcPct val="100400"/>
              </a:lnSpc>
              <a:spcBef>
                <a:spcPts val="85"/>
              </a:spcBef>
              <a:buChar char="•"/>
              <a:tabLst>
                <a:tab pos="355600" algn="l"/>
                <a:tab pos="1675764" algn="l"/>
              </a:tabLst>
            </a:pPr>
            <a:r>
              <a:rPr sz="2400" dirty="0">
                <a:latin typeface="Arial"/>
                <a:cs typeface="Arial"/>
              </a:rPr>
              <a:t>If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directory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public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keys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is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accessed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over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the </a:t>
            </a:r>
            <a:r>
              <a:rPr sz="2400" spc="-10" dirty="0">
                <a:latin typeface="Arial"/>
                <a:cs typeface="Arial"/>
              </a:rPr>
              <a:t>network,</a:t>
            </a:r>
            <a:r>
              <a:rPr sz="2400" dirty="0">
                <a:latin typeface="Arial"/>
                <a:cs typeface="Arial"/>
              </a:rPr>
              <a:t>	one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needs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protect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users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from </a:t>
            </a:r>
            <a:r>
              <a:rPr sz="2400" dirty="0">
                <a:latin typeface="Arial"/>
                <a:cs typeface="Arial"/>
              </a:rPr>
              <a:t>fraudulent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public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keys.</a:t>
            </a:r>
            <a:endParaRPr sz="2400" dirty="0">
              <a:latin typeface="Arial"/>
              <a:cs typeface="Arial"/>
            </a:endParaRPr>
          </a:p>
          <a:p>
            <a:pPr marL="353060" marR="5080" indent="-340360" algn="just">
              <a:lnSpc>
                <a:spcPct val="99200"/>
              </a:lnSpc>
              <a:spcBef>
                <a:spcPts val="650"/>
              </a:spcBef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Certificates</a:t>
            </a:r>
            <a:r>
              <a:rPr sz="2400" spc="-5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-</a:t>
            </a:r>
            <a:r>
              <a:rPr sz="2400" dirty="0">
                <a:latin typeface="Arial"/>
                <a:cs typeface="Arial"/>
              </a:rPr>
              <a:t>-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100" dirty="0">
                <a:latin typeface="Arial"/>
                <a:cs typeface="Arial"/>
              </a:rPr>
              <a:t>user’s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public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key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digitally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signed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by 	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public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key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directory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manager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(as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trusted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party) 	</a:t>
            </a:r>
            <a:r>
              <a:rPr sz="2400" dirty="0">
                <a:latin typeface="Arial"/>
                <a:cs typeface="Arial"/>
              </a:rPr>
              <a:t>is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one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solution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this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problem.</a:t>
            </a:r>
            <a:endParaRPr sz="2400" dirty="0">
              <a:latin typeface="Arial"/>
              <a:cs typeface="Arial"/>
            </a:endParaRPr>
          </a:p>
          <a:p>
            <a:pPr marL="353060" marR="55880" indent="-340360" algn="just">
              <a:lnSpc>
                <a:spcPct val="98800"/>
              </a:lnSpc>
              <a:spcBef>
                <a:spcPts val="660"/>
              </a:spcBef>
              <a:buChar char="•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Each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user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can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transmit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this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certificate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along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with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his 	</a:t>
            </a:r>
            <a:r>
              <a:rPr sz="2400" dirty="0">
                <a:latin typeface="Arial"/>
                <a:cs typeface="Arial"/>
              </a:rPr>
              <a:t>public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key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with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any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message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signs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removing</a:t>
            </a:r>
            <a:r>
              <a:rPr sz="2400" i="1" spc="-60" dirty="0">
                <a:latin typeface="Arial"/>
                <a:cs typeface="Arial"/>
              </a:rPr>
              <a:t> </a:t>
            </a:r>
            <a:r>
              <a:rPr sz="2400" i="1" spc="-25" dirty="0">
                <a:latin typeface="Arial"/>
                <a:cs typeface="Arial"/>
              </a:rPr>
              <a:t>the 	</a:t>
            </a:r>
            <a:r>
              <a:rPr sz="2400" i="1" dirty="0">
                <a:latin typeface="Arial"/>
                <a:cs typeface="Arial"/>
              </a:rPr>
              <a:t>need</a:t>
            </a:r>
            <a:r>
              <a:rPr sz="2400" i="1" spc="-5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for</a:t>
            </a:r>
            <a:r>
              <a:rPr sz="2400" i="1" spc="-4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a</a:t>
            </a:r>
            <a:r>
              <a:rPr sz="2400" i="1" spc="-5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central</a:t>
            </a:r>
            <a:r>
              <a:rPr sz="2400" i="1" spc="-40" dirty="0">
                <a:latin typeface="Arial"/>
                <a:cs typeface="Arial"/>
              </a:rPr>
              <a:t> </a:t>
            </a:r>
            <a:r>
              <a:rPr sz="2400" i="1" spc="-10" dirty="0">
                <a:latin typeface="Arial"/>
                <a:cs typeface="Arial"/>
              </a:rPr>
              <a:t>directory.</a:t>
            </a:r>
            <a:endParaRPr sz="2400" dirty="0">
              <a:latin typeface="Arial"/>
              <a:cs typeface="Arial"/>
            </a:endParaRPr>
          </a:p>
          <a:p>
            <a:pPr marL="353060" marR="938530" indent="-340360" algn="just">
              <a:lnSpc>
                <a:spcPct val="100800"/>
              </a:lnSpc>
              <a:spcBef>
                <a:spcPts val="600"/>
              </a:spcBef>
              <a:buChar char="•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The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only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thing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that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need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be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trusted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is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that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the 	</a:t>
            </a:r>
            <a:r>
              <a:rPr sz="2400" b="1" dirty="0">
                <a:latin typeface="Arial"/>
                <a:cs typeface="Arial"/>
              </a:rPr>
              <a:t>directory</a:t>
            </a:r>
            <a:r>
              <a:rPr lang="en-US" sz="2400" b="1" dirty="0">
                <a:latin typeface="Arial"/>
                <a:cs typeface="Arial"/>
              </a:rPr>
              <a:t> </a:t>
            </a:r>
            <a:r>
              <a:rPr sz="2400" b="1" spc="60" dirty="0">
                <a:latin typeface="Arial"/>
                <a:cs typeface="Arial"/>
              </a:rPr>
              <a:t>manager’s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public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key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is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authentic.</a:t>
            </a:r>
            <a:endParaRPr sz="2400" b="1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57200" y="762000"/>
            <a:ext cx="757618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0" dirty="0">
                <a:latin typeface="+mj-lt"/>
                <a:cs typeface="Arial"/>
              </a:rPr>
              <a:t>Public-</a:t>
            </a:r>
            <a:r>
              <a:rPr sz="4000" dirty="0">
                <a:latin typeface="+mj-lt"/>
                <a:cs typeface="Arial"/>
              </a:rPr>
              <a:t>Key</a:t>
            </a:r>
            <a:r>
              <a:rPr sz="4000" spc="-125" dirty="0">
                <a:latin typeface="+mj-lt"/>
                <a:cs typeface="Arial"/>
              </a:rPr>
              <a:t> </a:t>
            </a:r>
            <a:r>
              <a:rPr sz="4000" dirty="0">
                <a:latin typeface="+mj-lt"/>
                <a:cs typeface="Arial"/>
              </a:rPr>
              <a:t>Infrastructure</a:t>
            </a:r>
            <a:r>
              <a:rPr sz="4000" spc="-120" dirty="0">
                <a:latin typeface="+mj-lt"/>
                <a:cs typeface="Arial"/>
              </a:rPr>
              <a:t> </a:t>
            </a:r>
            <a:r>
              <a:rPr sz="4000" spc="-10" dirty="0">
                <a:latin typeface="+mj-lt"/>
                <a:cs typeface="Arial"/>
              </a:rPr>
              <a:t>(PKI)</a:t>
            </a:r>
            <a:endParaRPr sz="4000" dirty="0">
              <a:latin typeface="+mj-lt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4800" y="2868706"/>
            <a:ext cx="8991599" cy="294664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55600" marR="840105" indent="-342900">
              <a:lnSpc>
                <a:spcPct val="101200"/>
              </a:lnSpc>
              <a:spcBef>
                <a:spcPts val="50"/>
              </a:spcBef>
              <a:buChar char="•"/>
              <a:tabLst>
                <a:tab pos="355600" algn="l"/>
              </a:tabLst>
            </a:pPr>
            <a:r>
              <a:rPr sz="2800" dirty="0">
                <a:latin typeface="+mn-lt"/>
                <a:cs typeface="Arial"/>
              </a:rPr>
              <a:t>Trusted</a:t>
            </a:r>
            <a:r>
              <a:rPr sz="2800" spc="-5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root</a:t>
            </a:r>
            <a:r>
              <a:rPr sz="2800" spc="-4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authority</a:t>
            </a:r>
            <a:r>
              <a:rPr sz="2800" spc="-4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(VeriSign,</a:t>
            </a:r>
            <a:r>
              <a:rPr sz="2800" spc="-45" dirty="0">
                <a:latin typeface="+mn-lt"/>
                <a:cs typeface="Arial"/>
              </a:rPr>
              <a:t> </a:t>
            </a:r>
            <a:r>
              <a:rPr sz="2800" spc="-20" dirty="0">
                <a:latin typeface="+mn-lt"/>
                <a:cs typeface="Arial"/>
              </a:rPr>
              <a:t>IBM, </a:t>
            </a:r>
            <a:r>
              <a:rPr sz="2800" dirty="0">
                <a:latin typeface="+mn-lt"/>
                <a:cs typeface="Arial"/>
              </a:rPr>
              <a:t>United</a:t>
            </a:r>
            <a:r>
              <a:rPr sz="2800" spc="-60" dirty="0">
                <a:latin typeface="+mn-lt"/>
                <a:cs typeface="Arial"/>
              </a:rPr>
              <a:t> </a:t>
            </a:r>
            <a:r>
              <a:rPr sz="2800" spc="-10" dirty="0">
                <a:latin typeface="+mn-lt"/>
                <a:cs typeface="Arial"/>
              </a:rPr>
              <a:t>Nations)</a:t>
            </a:r>
            <a:endParaRPr sz="2800" dirty="0">
              <a:latin typeface="+mn-lt"/>
              <a:cs typeface="Arial"/>
            </a:endParaRPr>
          </a:p>
          <a:p>
            <a:pPr marL="1153795" marR="349250" lvl="1" indent="-227329">
              <a:lnSpc>
                <a:spcPct val="100800"/>
              </a:lnSpc>
              <a:spcBef>
                <a:spcPts val="540"/>
              </a:spcBef>
              <a:buChar char="•"/>
              <a:tabLst>
                <a:tab pos="1155065" algn="l"/>
              </a:tabLst>
            </a:pPr>
            <a:r>
              <a:rPr sz="2800" dirty="0">
                <a:latin typeface="+mn-lt"/>
                <a:cs typeface="Arial"/>
              </a:rPr>
              <a:t>Everyone</a:t>
            </a:r>
            <a:r>
              <a:rPr sz="2800" spc="-6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know</a:t>
            </a:r>
            <a:r>
              <a:rPr lang="en-US" sz="2800" dirty="0">
                <a:latin typeface="+mn-lt"/>
                <a:cs typeface="Arial"/>
              </a:rPr>
              <a:t>s</a:t>
            </a:r>
            <a:r>
              <a:rPr sz="2800" spc="-5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the</a:t>
            </a:r>
            <a:r>
              <a:rPr sz="2800" spc="-6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verification</a:t>
            </a:r>
            <a:r>
              <a:rPr sz="2800" spc="-6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key</a:t>
            </a:r>
            <a:r>
              <a:rPr sz="2800" spc="-6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of</a:t>
            </a:r>
            <a:r>
              <a:rPr sz="2800" spc="-65" dirty="0">
                <a:latin typeface="+mn-lt"/>
                <a:cs typeface="Arial"/>
              </a:rPr>
              <a:t> </a:t>
            </a:r>
            <a:r>
              <a:rPr sz="2800" spc="-20" dirty="0">
                <a:latin typeface="+mn-lt"/>
                <a:cs typeface="Arial"/>
              </a:rPr>
              <a:t>root </a:t>
            </a:r>
            <a:r>
              <a:rPr sz="2800" spc="-10" dirty="0">
                <a:latin typeface="+mn-lt"/>
                <a:cs typeface="Arial"/>
              </a:rPr>
              <a:t>authority</a:t>
            </a:r>
            <a:endParaRPr sz="2800" dirty="0">
              <a:latin typeface="+mn-lt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10"/>
              </a:spcBef>
              <a:buChar char="•"/>
              <a:tabLst>
                <a:tab pos="354965" algn="l"/>
              </a:tabLst>
            </a:pPr>
            <a:r>
              <a:rPr sz="2800" b="1" dirty="0">
                <a:solidFill>
                  <a:srgbClr val="FF0000"/>
                </a:solidFill>
                <a:latin typeface="+mn-lt"/>
                <a:cs typeface="Arial"/>
              </a:rPr>
              <a:t>Root</a:t>
            </a:r>
            <a:r>
              <a:rPr sz="2800" b="1" spc="-35" dirty="0">
                <a:solidFill>
                  <a:srgbClr val="FF0000"/>
                </a:solidFill>
                <a:latin typeface="+mn-lt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+mn-lt"/>
                <a:cs typeface="Arial"/>
              </a:rPr>
              <a:t>authority</a:t>
            </a:r>
            <a:r>
              <a:rPr sz="2800" b="1" spc="-35" dirty="0">
                <a:solidFill>
                  <a:srgbClr val="FF0000"/>
                </a:solidFill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can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sign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spc="-10" dirty="0">
                <a:latin typeface="+mn-lt"/>
                <a:cs typeface="Arial"/>
              </a:rPr>
              <a:t>certificates</a:t>
            </a:r>
            <a:endParaRPr sz="2800" dirty="0">
              <a:latin typeface="+mn-lt"/>
              <a:cs typeface="Arial"/>
            </a:endParaRPr>
          </a:p>
          <a:p>
            <a:pPr marL="355600" marR="5080" indent="-342900">
              <a:lnSpc>
                <a:spcPct val="101899"/>
              </a:lnSpc>
              <a:spcBef>
                <a:spcPts val="695"/>
              </a:spcBef>
              <a:buChar char="•"/>
              <a:tabLst>
                <a:tab pos="355600" algn="l"/>
              </a:tabLst>
            </a:pPr>
            <a:r>
              <a:rPr sz="2800" dirty="0">
                <a:latin typeface="+mn-lt"/>
                <a:cs typeface="Arial"/>
              </a:rPr>
              <a:t>Certificates</a:t>
            </a:r>
            <a:r>
              <a:rPr sz="2800" spc="-6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identify</a:t>
            </a:r>
            <a:r>
              <a:rPr sz="2800" spc="-5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others,</a:t>
            </a:r>
            <a:r>
              <a:rPr sz="2800" spc="-5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including</a:t>
            </a:r>
            <a:r>
              <a:rPr sz="2800" spc="-60" dirty="0">
                <a:latin typeface="+mn-lt"/>
                <a:cs typeface="Arial"/>
              </a:rPr>
              <a:t> </a:t>
            </a:r>
            <a:r>
              <a:rPr sz="2800" spc="-10" dirty="0">
                <a:latin typeface="+mn-lt"/>
                <a:cs typeface="Arial"/>
              </a:rPr>
              <a:t>other authorities</a:t>
            </a:r>
            <a:endParaRPr sz="2800" dirty="0">
              <a:latin typeface="+mn-lt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45"/>
              </a:spcBef>
              <a:buChar char="•"/>
              <a:tabLst>
                <a:tab pos="354965" algn="l"/>
              </a:tabLst>
            </a:pPr>
            <a:r>
              <a:rPr sz="2800" dirty="0">
                <a:latin typeface="+mn-lt"/>
                <a:cs typeface="Arial"/>
              </a:rPr>
              <a:t>Leads</a:t>
            </a:r>
            <a:r>
              <a:rPr sz="2800" spc="-3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to</a:t>
            </a:r>
            <a:r>
              <a:rPr sz="2800" spc="-35" dirty="0">
                <a:latin typeface="+mn-lt"/>
                <a:cs typeface="Arial"/>
              </a:rPr>
              <a:t> </a:t>
            </a:r>
            <a:r>
              <a:rPr sz="2800" b="1" dirty="0">
                <a:solidFill>
                  <a:srgbClr val="FF0000"/>
                </a:solidFill>
                <a:latin typeface="+mn-lt"/>
                <a:cs typeface="Arial"/>
              </a:rPr>
              <a:t>certificate</a:t>
            </a:r>
            <a:r>
              <a:rPr sz="2800" b="1" spc="-35" dirty="0">
                <a:solidFill>
                  <a:srgbClr val="FF0000"/>
                </a:solidFill>
                <a:latin typeface="+mn-lt"/>
                <a:cs typeface="Arial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+mn-lt"/>
                <a:cs typeface="Arial"/>
              </a:rPr>
              <a:t>chains</a:t>
            </a:r>
            <a:endParaRPr sz="2800" b="1" dirty="0">
              <a:solidFill>
                <a:srgbClr val="FF0000"/>
              </a:solidFill>
              <a:latin typeface="+mn-lt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C604C9-FE8B-8B81-24A8-4A02CD0CE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9" t="33382" r="49018" b="19126"/>
          <a:stretch>
            <a:fillRect/>
          </a:stretch>
        </p:blipFill>
        <p:spPr>
          <a:xfrm>
            <a:off x="6629400" y="457200"/>
            <a:ext cx="2362200" cy="21336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006600" y="225044"/>
            <a:ext cx="5131435" cy="112014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698500">
              <a:lnSpc>
                <a:spcPts val="4300"/>
              </a:lnSpc>
              <a:spcBef>
                <a:spcPts val="215"/>
              </a:spcBef>
            </a:pPr>
            <a:r>
              <a:rPr dirty="0">
                <a:latin typeface="+mj-lt"/>
                <a:cs typeface="Arial"/>
              </a:rPr>
              <a:t>Digital</a:t>
            </a:r>
            <a:r>
              <a:rPr spc="-75" dirty="0">
                <a:latin typeface="+mj-lt"/>
                <a:cs typeface="Arial"/>
              </a:rPr>
              <a:t> </a:t>
            </a:r>
            <a:r>
              <a:rPr spc="-10" dirty="0">
                <a:latin typeface="+mj-lt"/>
                <a:cs typeface="Arial"/>
              </a:rPr>
              <a:t>Signatures: </a:t>
            </a:r>
            <a:r>
              <a:rPr b="1" dirty="0">
                <a:latin typeface="+mj-lt"/>
                <a:cs typeface="Arial"/>
              </a:rPr>
              <a:t>Trapdoor</a:t>
            </a:r>
            <a:r>
              <a:rPr b="1" spc="-40" dirty="0">
                <a:latin typeface="+mj-lt"/>
                <a:cs typeface="Arial"/>
              </a:rPr>
              <a:t> </a:t>
            </a:r>
            <a:r>
              <a:rPr b="1" dirty="0">
                <a:latin typeface="+mj-lt"/>
                <a:cs typeface="Arial"/>
              </a:rPr>
              <a:t>Function</a:t>
            </a:r>
            <a:r>
              <a:rPr b="1" spc="-55" dirty="0">
                <a:latin typeface="+mj-lt"/>
                <a:cs typeface="Arial"/>
              </a:rPr>
              <a:t> </a:t>
            </a:r>
            <a:r>
              <a:rPr spc="-10" dirty="0">
                <a:latin typeface="+mj-lt"/>
                <a:cs typeface="Arial"/>
              </a:rPr>
              <a:t>Model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6740" y="1465579"/>
            <a:ext cx="8557260" cy="47727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81000" marR="934085" indent="-342900">
              <a:lnSpc>
                <a:spcPct val="100800"/>
              </a:lnSpc>
              <a:spcBef>
                <a:spcPts val="75"/>
              </a:spcBef>
              <a:buChar char="•"/>
              <a:tabLst>
                <a:tab pos="381000" algn="l"/>
              </a:tabLst>
            </a:pPr>
            <a:r>
              <a:rPr sz="2400" dirty="0">
                <a:latin typeface="+mn-lt"/>
                <a:cs typeface="Arial"/>
              </a:rPr>
              <a:t>Diffie</a:t>
            </a:r>
            <a:r>
              <a:rPr sz="2400" spc="-6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Hellman</a:t>
            </a:r>
            <a:r>
              <a:rPr sz="2400" spc="-5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76</a:t>
            </a:r>
            <a:r>
              <a:rPr sz="2400" spc="-6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proposal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in</a:t>
            </a:r>
            <a:r>
              <a:rPr sz="2400" spc="-5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our</a:t>
            </a:r>
            <a:r>
              <a:rPr sz="2400" spc="-6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notation</a:t>
            </a:r>
            <a:r>
              <a:rPr sz="2400" spc="-5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is:</a:t>
            </a:r>
            <a:r>
              <a:rPr sz="2400" spc="-6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given</a:t>
            </a:r>
            <a:r>
              <a:rPr sz="2400" spc="-55" dirty="0">
                <a:latin typeface="+mn-lt"/>
                <a:cs typeface="Arial"/>
              </a:rPr>
              <a:t> </a:t>
            </a:r>
            <a:r>
              <a:rPr sz="2400" spc="-50" dirty="0">
                <a:latin typeface="+mn-lt"/>
                <a:cs typeface="Arial"/>
              </a:rPr>
              <a:t>a </a:t>
            </a:r>
            <a:r>
              <a:rPr lang="en-US" sz="2400" u="sng" spc="-50" dirty="0">
                <a:latin typeface="+mn-lt"/>
                <a:cs typeface="Arial"/>
              </a:rPr>
              <a:t>collection of </a:t>
            </a:r>
            <a:r>
              <a:rPr sz="2400" u="sng" dirty="0">
                <a:latin typeface="+mn-lt"/>
                <a:cs typeface="Arial"/>
              </a:rPr>
              <a:t>trapdoor</a:t>
            </a:r>
            <a:r>
              <a:rPr sz="2400" u="sng" spc="-60" dirty="0">
                <a:latin typeface="+mn-lt"/>
                <a:cs typeface="Arial"/>
              </a:rPr>
              <a:t> </a:t>
            </a:r>
            <a:r>
              <a:rPr sz="2400" u="sng" dirty="0">
                <a:latin typeface="+mn-lt"/>
                <a:cs typeface="Arial"/>
              </a:rPr>
              <a:t>collection</a:t>
            </a:r>
            <a:r>
              <a:rPr sz="2400" u="sng" spc="-55" dirty="0">
                <a:latin typeface="+mn-lt"/>
                <a:cs typeface="Arial"/>
              </a:rPr>
              <a:t> </a:t>
            </a:r>
            <a:r>
              <a:rPr sz="2400" u="sng" dirty="0">
                <a:latin typeface="+mn-lt"/>
                <a:cs typeface="Arial"/>
              </a:rPr>
              <a:t>F</a:t>
            </a:r>
            <a:r>
              <a:rPr sz="2400" u="sng" spc="-65" dirty="0">
                <a:latin typeface="+mn-lt"/>
                <a:cs typeface="Arial"/>
              </a:rPr>
              <a:t> </a:t>
            </a:r>
            <a:r>
              <a:rPr sz="2400" spc="-10" dirty="0">
                <a:latin typeface="+mn-lt"/>
                <a:cs typeface="Arial"/>
              </a:rPr>
              <a:t>define </a:t>
            </a:r>
            <a:r>
              <a:rPr lang="en-US" sz="2400" spc="-10" dirty="0">
                <a:latin typeface="+mn-lt"/>
                <a:cs typeface="Arial"/>
              </a:rPr>
              <a:t>signature scheme:</a:t>
            </a:r>
            <a:endParaRPr lang="en-US" sz="2400" dirty="0">
              <a:latin typeface="+mn-lt"/>
              <a:cs typeface="Arial"/>
            </a:endParaRPr>
          </a:p>
          <a:p>
            <a:pPr marL="381000" marR="934085" indent="-342900">
              <a:lnSpc>
                <a:spcPct val="100800"/>
              </a:lnSpc>
              <a:spcBef>
                <a:spcPts val="75"/>
              </a:spcBef>
              <a:buChar char="•"/>
              <a:tabLst>
                <a:tab pos="381000" algn="l"/>
              </a:tabLst>
            </a:pPr>
            <a:r>
              <a:rPr sz="2400" b="1" dirty="0">
                <a:latin typeface="+mn-lt"/>
                <a:cs typeface="Arial"/>
              </a:rPr>
              <a:t>Gen:</a:t>
            </a:r>
            <a:r>
              <a:rPr sz="2400" b="1" spc="-5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On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input</a:t>
            </a:r>
            <a:r>
              <a:rPr sz="2400" spc="-5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security</a:t>
            </a:r>
            <a:r>
              <a:rPr sz="2400" spc="-4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parameter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1</a:t>
            </a:r>
            <a:r>
              <a:rPr sz="2400" baseline="24305" dirty="0">
                <a:latin typeface="+mn-lt"/>
                <a:cs typeface="Arial"/>
              </a:rPr>
              <a:t>n</a:t>
            </a:r>
            <a:r>
              <a:rPr sz="2400" dirty="0">
                <a:latin typeface="+mn-lt"/>
                <a:cs typeface="Arial"/>
              </a:rPr>
              <a:t>,</a:t>
            </a:r>
            <a:r>
              <a:rPr sz="2400" spc="-5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pick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a</a:t>
            </a:r>
            <a:r>
              <a:rPr sz="2400" spc="-4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function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b="1" spc="-50" dirty="0">
                <a:latin typeface="+mn-lt"/>
                <a:cs typeface="Arial"/>
              </a:rPr>
              <a:t>f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in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F</a:t>
            </a:r>
            <a:r>
              <a:rPr sz="2400" baseline="-17361" dirty="0">
                <a:latin typeface="+mn-lt"/>
                <a:cs typeface="Arial"/>
              </a:rPr>
              <a:t>n</a:t>
            </a:r>
            <a:r>
              <a:rPr sz="2400" spc="254" baseline="-17361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and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its</a:t>
            </a:r>
            <a:r>
              <a:rPr sz="2400" spc="-4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associated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trapdoor</a:t>
            </a:r>
            <a:r>
              <a:rPr sz="2400" b="1" spc="-50" dirty="0">
                <a:latin typeface="+mn-lt"/>
                <a:cs typeface="Arial"/>
              </a:rPr>
              <a:t> </a:t>
            </a:r>
            <a:r>
              <a:rPr sz="2400" b="1" dirty="0">
                <a:latin typeface="+mn-lt"/>
                <a:cs typeface="Arial"/>
              </a:rPr>
              <a:t>t</a:t>
            </a:r>
            <a:r>
              <a:rPr sz="2400" dirty="0">
                <a:latin typeface="+mn-lt"/>
                <a:cs typeface="Arial"/>
              </a:rPr>
              <a:t>.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Make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the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spc="-10" dirty="0">
                <a:latin typeface="+mn-lt"/>
                <a:cs typeface="Arial"/>
              </a:rPr>
              <a:t>signing </a:t>
            </a:r>
            <a:r>
              <a:rPr sz="2400" dirty="0">
                <a:latin typeface="+mn-lt"/>
                <a:cs typeface="Arial"/>
              </a:rPr>
              <a:t>key</a:t>
            </a:r>
            <a:r>
              <a:rPr sz="2400" spc="-7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t</a:t>
            </a:r>
            <a:r>
              <a:rPr sz="2400" spc="-17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and</a:t>
            </a:r>
            <a:r>
              <a:rPr sz="2400" spc="-4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the</a:t>
            </a:r>
            <a:r>
              <a:rPr sz="2400" spc="-4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verifying</a:t>
            </a:r>
            <a:r>
              <a:rPr sz="2400" spc="-4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key</a:t>
            </a:r>
            <a:r>
              <a:rPr sz="2400" spc="-4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is</a:t>
            </a:r>
            <a:r>
              <a:rPr sz="2400" spc="-40" dirty="0">
                <a:latin typeface="+mn-lt"/>
                <a:cs typeface="Arial"/>
              </a:rPr>
              <a:t> </a:t>
            </a:r>
            <a:r>
              <a:rPr sz="2400" spc="-25" dirty="0">
                <a:latin typeface="+mn-lt"/>
                <a:cs typeface="Arial"/>
              </a:rPr>
              <a:t>f.</a:t>
            </a:r>
            <a:endParaRPr sz="2400" dirty="0">
              <a:latin typeface="+mn-lt"/>
              <a:cs typeface="Arial"/>
            </a:endParaRPr>
          </a:p>
          <a:p>
            <a:pPr marL="380365" indent="-342265">
              <a:lnSpc>
                <a:spcPct val="100000"/>
              </a:lnSpc>
              <a:spcBef>
                <a:spcPts val="625"/>
              </a:spcBef>
              <a:buChar char="•"/>
              <a:tabLst>
                <a:tab pos="380365" algn="l"/>
                <a:tab pos="1785620" algn="l"/>
              </a:tabLst>
            </a:pPr>
            <a:r>
              <a:rPr sz="2400" b="1" spc="-10" dirty="0">
                <a:latin typeface="+mn-lt"/>
                <a:cs typeface="Arial"/>
              </a:rPr>
              <a:t>Sign</a:t>
            </a:r>
            <a:r>
              <a:rPr sz="2400" spc="-10" dirty="0">
                <a:latin typeface="+mn-lt"/>
                <a:cs typeface="Arial"/>
              </a:rPr>
              <a:t>(t,m)</a:t>
            </a:r>
            <a:r>
              <a:rPr sz="2400" dirty="0">
                <a:latin typeface="+mn-lt"/>
                <a:cs typeface="Arial"/>
              </a:rPr>
              <a:t>	=</a:t>
            </a:r>
            <a:r>
              <a:rPr sz="2400" spc="-10" dirty="0">
                <a:latin typeface="+mn-lt"/>
                <a:cs typeface="Arial"/>
              </a:rPr>
              <a:t> f</a:t>
            </a:r>
            <a:r>
              <a:rPr sz="2400" spc="-15" baseline="24305" dirty="0">
                <a:latin typeface="+mn-lt"/>
                <a:cs typeface="Arial"/>
              </a:rPr>
              <a:t>-</a:t>
            </a:r>
            <a:r>
              <a:rPr sz="2400" spc="-30" baseline="24305" dirty="0">
                <a:latin typeface="+mn-lt"/>
                <a:cs typeface="Arial"/>
              </a:rPr>
              <a:t>1</a:t>
            </a:r>
            <a:r>
              <a:rPr sz="2400" spc="-20" dirty="0">
                <a:latin typeface="+mn-lt"/>
                <a:cs typeface="Arial"/>
              </a:rPr>
              <a:t>(m)</a:t>
            </a:r>
            <a:r>
              <a:rPr lang="en-US" sz="2400" spc="-20" dirty="0">
                <a:latin typeface="+mn-lt"/>
                <a:cs typeface="Arial"/>
              </a:rPr>
              <a:t> 		[deterministic, unique]</a:t>
            </a:r>
            <a:endParaRPr sz="2400" dirty="0">
              <a:latin typeface="+mn-lt"/>
              <a:cs typeface="Arial"/>
            </a:endParaRPr>
          </a:p>
          <a:p>
            <a:pPr marL="380365" indent="-342265">
              <a:lnSpc>
                <a:spcPct val="100000"/>
              </a:lnSpc>
              <a:spcBef>
                <a:spcPts val="525"/>
              </a:spcBef>
              <a:buChar char="•"/>
              <a:tabLst>
                <a:tab pos="380365" algn="l"/>
              </a:tabLst>
            </a:pPr>
            <a:r>
              <a:rPr sz="2400" b="1" dirty="0">
                <a:latin typeface="+mn-lt"/>
                <a:cs typeface="Arial"/>
              </a:rPr>
              <a:t>Verify</a:t>
            </a:r>
            <a:r>
              <a:rPr sz="2400" dirty="0">
                <a:latin typeface="+mn-lt"/>
                <a:cs typeface="Arial"/>
              </a:rPr>
              <a:t>(f,m,sig)</a:t>
            </a:r>
            <a:r>
              <a:rPr sz="2400" spc="-5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=</a:t>
            </a:r>
            <a:r>
              <a:rPr sz="2400" spc="-6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accept</a:t>
            </a:r>
            <a:r>
              <a:rPr sz="2400" spc="-5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if</a:t>
            </a:r>
            <a:r>
              <a:rPr sz="2400" spc="-6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f(sig)</a:t>
            </a:r>
            <a:r>
              <a:rPr sz="2400" spc="-55" dirty="0">
                <a:latin typeface="+mn-lt"/>
                <a:cs typeface="Arial"/>
              </a:rPr>
              <a:t> </a:t>
            </a:r>
            <a:r>
              <a:rPr sz="2400" spc="-25" dirty="0">
                <a:latin typeface="+mn-lt"/>
                <a:cs typeface="Arial"/>
              </a:rPr>
              <a:t>=m</a:t>
            </a:r>
            <a:endParaRPr sz="2400" dirty="0">
              <a:latin typeface="+mn-lt"/>
              <a:cs typeface="Arial"/>
            </a:endParaRPr>
          </a:p>
          <a:p>
            <a:pPr marL="419100" marR="3014980" indent="2204720">
              <a:lnSpc>
                <a:spcPct val="118300"/>
              </a:lnSpc>
              <a:spcBef>
                <a:spcPts val="100"/>
              </a:spcBef>
              <a:tabLst>
                <a:tab pos="2179320" algn="l"/>
              </a:tabLst>
            </a:pPr>
            <a:r>
              <a:rPr sz="2400" dirty="0">
                <a:latin typeface="+mn-lt"/>
                <a:cs typeface="Arial"/>
              </a:rPr>
              <a:t>and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reject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spc="-10" dirty="0">
                <a:latin typeface="+mn-lt"/>
                <a:cs typeface="Arial"/>
              </a:rPr>
              <a:t>otherwise </a:t>
            </a:r>
            <a:r>
              <a:rPr sz="2400" dirty="0">
                <a:solidFill>
                  <a:srgbClr val="0066FF"/>
                </a:solidFill>
                <a:latin typeface="+mn-lt"/>
                <a:cs typeface="Arial"/>
              </a:rPr>
              <a:t>Why</a:t>
            </a:r>
            <a:r>
              <a:rPr sz="2400" spc="-35" dirty="0">
                <a:solidFill>
                  <a:srgbClr val="0066FF"/>
                </a:solidFill>
                <a:latin typeface="+mn-lt"/>
                <a:cs typeface="Arial"/>
              </a:rPr>
              <a:t> </a:t>
            </a:r>
            <a:r>
              <a:rPr lang="en-US" sz="2400" dirty="0">
                <a:solidFill>
                  <a:srgbClr val="0066FF"/>
                </a:solidFill>
                <a:latin typeface="+mn-lt"/>
                <a:cs typeface="Arial"/>
              </a:rPr>
              <a:t>is it correct</a:t>
            </a:r>
            <a:r>
              <a:rPr sz="2400" spc="-20" dirty="0">
                <a:solidFill>
                  <a:srgbClr val="0066FF"/>
                </a:solidFill>
                <a:latin typeface="+mn-lt"/>
                <a:cs typeface="Arial"/>
              </a:rPr>
              <a:t>?</a:t>
            </a:r>
            <a:endParaRPr sz="2400" dirty="0">
              <a:latin typeface="+mn-lt"/>
              <a:cs typeface="Arial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400" dirty="0">
              <a:latin typeface="+mn-lt"/>
              <a:cs typeface="Arial"/>
            </a:endParaRPr>
          </a:p>
          <a:p>
            <a:pPr marL="419100">
              <a:lnSpc>
                <a:spcPct val="100000"/>
              </a:lnSpc>
            </a:pPr>
            <a:r>
              <a:rPr sz="2400" dirty="0">
                <a:latin typeface="+mn-lt"/>
                <a:cs typeface="Arial"/>
              </a:rPr>
              <a:t>Since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lang="en-US" sz="2400" spc="-50" dirty="0">
                <a:latin typeface="+mn-lt"/>
                <a:cs typeface="Arial"/>
              </a:rPr>
              <a:t>Verify(</a:t>
            </a:r>
            <a:r>
              <a:rPr lang="en-US" sz="2400" spc="-50" dirty="0" err="1">
                <a:latin typeface="+mn-lt"/>
                <a:cs typeface="Arial"/>
              </a:rPr>
              <a:t>f,m,sig</a:t>
            </a:r>
            <a:r>
              <a:rPr lang="en-US" sz="2400" spc="-50" dirty="0">
                <a:latin typeface="+mn-lt"/>
                <a:cs typeface="Arial"/>
              </a:rPr>
              <a:t>) = </a:t>
            </a:r>
            <a:r>
              <a:rPr sz="2400" dirty="0">
                <a:solidFill>
                  <a:srgbClr val="FF0000"/>
                </a:solidFill>
                <a:latin typeface="+mn-lt"/>
                <a:cs typeface="Arial"/>
              </a:rPr>
              <a:t>f(</a:t>
            </a:r>
            <a:r>
              <a:rPr lang="en-US" sz="2400" dirty="0">
                <a:solidFill>
                  <a:srgbClr val="FF0000"/>
                </a:solidFill>
                <a:latin typeface="+mn-lt"/>
                <a:cs typeface="Arial"/>
              </a:rPr>
              <a:t>Sign(</a:t>
            </a:r>
            <a:r>
              <a:rPr lang="en-US" sz="2400" dirty="0" err="1">
                <a:solidFill>
                  <a:srgbClr val="FF0000"/>
                </a:solidFill>
                <a:latin typeface="+mn-lt"/>
                <a:cs typeface="Arial"/>
              </a:rPr>
              <a:t>t,m</a:t>
            </a:r>
            <a:r>
              <a:rPr lang="en-US" sz="2400" dirty="0">
                <a:solidFill>
                  <a:srgbClr val="FF0000"/>
                </a:solidFill>
                <a:latin typeface="+mn-lt"/>
                <a:cs typeface="Arial"/>
              </a:rPr>
              <a:t>)</a:t>
            </a:r>
            <a:r>
              <a:rPr sz="2400" dirty="0">
                <a:solidFill>
                  <a:srgbClr val="FF0000"/>
                </a:solidFill>
                <a:latin typeface="+mn-lt"/>
                <a:cs typeface="Arial"/>
              </a:rPr>
              <a:t>)</a:t>
            </a:r>
            <a:r>
              <a:rPr sz="2400" spc="-45" dirty="0">
                <a:solidFill>
                  <a:srgbClr val="FF0000"/>
                </a:solidFill>
                <a:latin typeface="+mn-lt"/>
                <a:cs typeface="Arial"/>
              </a:rPr>
              <a:t> </a:t>
            </a:r>
            <a:r>
              <a:rPr sz="2400" dirty="0">
                <a:solidFill>
                  <a:srgbClr val="FF0000"/>
                </a:solidFill>
                <a:latin typeface="+mn-lt"/>
                <a:cs typeface="Arial"/>
              </a:rPr>
              <a:t>=f</a:t>
            </a:r>
            <a:r>
              <a:rPr sz="2400" spc="-55" dirty="0">
                <a:solidFill>
                  <a:srgbClr val="FF0000"/>
                </a:solidFill>
                <a:latin typeface="+mn-lt"/>
                <a:cs typeface="Arial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+mn-lt"/>
                <a:cs typeface="Arial"/>
              </a:rPr>
              <a:t>(f</a:t>
            </a:r>
            <a:r>
              <a:rPr sz="2400" spc="-15" baseline="24305" dirty="0">
                <a:solidFill>
                  <a:srgbClr val="FF0000"/>
                </a:solidFill>
                <a:latin typeface="+mn-lt"/>
                <a:cs typeface="Arial"/>
              </a:rPr>
              <a:t>-</a:t>
            </a:r>
            <a:r>
              <a:rPr sz="2400" baseline="24305" dirty="0">
                <a:solidFill>
                  <a:srgbClr val="FF0000"/>
                </a:solidFill>
                <a:latin typeface="+mn-lt"/>
                <a:cs typeface="Arial"/>
              </a:rPr>
              <a:t>1</a:t>
            </a:r>
            <a:r>
              <a:rPr sz="2400" dirty="0">
                <a:solidFill>
                  <a:srgbClr val="FF0000"/>
                </a:solidFill>
                <a:latin typeface="+mn-lt"/>
                <a:cs typeface="Arial"/>
              </a:rPr>
              <a:t>(m))=</a:t>
            </a:r>
            <a:r>
              <a:rPr sz="2400" spc="-50" dirty="0">
                <a:solidFill>
                  <a:srgbClr val="FF0000"/>
                </a:solidFill>
                <a:latin typeface="+mn-lt"/>
                <a:cs typeface="Arial"/>
              </a:rPr>
              <a:t> </a:t>
            </a:r>
            <a:r>
              <a:rPr sz="2400" dirty="0">
                <a:solidFill>
                  <a:srgbClr val="FF0000"/>
                </a:solidFill>
                <a:latin typeface="+mn-lt"/>
                <a:cs typeface="Arial"/>
              </a:rPr>
              <a:t>m</a:t>
            </a:r>
            <a:r>
              <a:rPr sz="2400" spc="-50" dirty="0">
                <a:solidFill>
                  <a:srgbClr val="FF0000"/>
                </a:solidFill>
                <a:latin typeface="+mn-lt"/>
                <a:cs typeface="Arial"/>
              </a:rPr>
              <a:t> </a:t>
            </a:r>
            <a:r>
              <a:rPr sz="2400" dirty="0">
                <a:solidFill>
                  <a:schemeClr val="tx1"/>
                </a:solidFill>
                <a:latin typeface="+mn-lt"/>
                <a:cs typeface="Arial"/>
              </a:rPr>
              <a:t>when</a:t>
            </a:r>
            <a:r>
              <a:rPr sz="2400" spc="-45" dirty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sz="2400" dirty="0">
                <a:solidFill>
                  <a:schemeClr val="tx1"/>
                </a:solidFill>
                <a:latin typeface="+mn-lt"/>
                <a:cs typeface="Arial"/>
              </a:rPr>
              <a:t>sig</a:t>
            </a:r>
            <a:r>
              <a:rPr sz="2400" spc="-45" dirty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computed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spc="-25" dirty="0">
                <a:latin typeface="+mn-lt"/>
                <a:cs typeface="Arial"/>
              </a:rPr>
              <a:t>by</a:t>
            </a:r>
            <a:r>
              <a:rPr lang="en-US" sz="2400" spc="-2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the</a:t>
            </a:r>
            <a:r>
              <a:rPr sz="2400" spc="-6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legal</a:t>
            </a:r>
            <a:r>
              <a:rPr sz="2400" spc="-5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signing</a:t>
            </a:r>
            <a:r>
              <a:rPr sz="2400" spc="-60" dirty="0">
                <a:latin typeface="+mn-lt"/>
                <a:cs typeface="Arial"/>
              </a:rPr>
              <a:t> </a:t>
            </a:r>
            <a:r>
              <a:rPr sz="2400" spc="-10" dirty="0">
                <a:latin typeface="+mn-lt"/>
                <a:cs typeface="Arial"/>
              </a:rPr>
              <a:t>algorithm.</a:t>
            </a:r>
            <a:endParaRPr sz="2400" dirty="0">
              <a:latin typeface="+mn-lt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07340" y="148844"/>
            <a:ext cx="8001634" cy="893064"/>
          </a:xfrm>
          <a:prstGeom prst="rect">
            <a:avLst/>
          </a:prstGeom>
        </p:spPr>
        <p:txBody>
          <a:bodyPr vert="horz" wrap="square" lIns="0" tIns="274827" rIns="0" bIns="0" rtlCol="0">
            <a:spAutoFit/>
          </a:bodyPr>
          <a:lstStyle/>
          <a:p>
            <a:pPr marL="2292350">
              <a:lnSpc>
                <a:spcPct val="100000"/>
              </a:lnSpc>
              <a:spcBef>
                <a:spcPts val="100"/>
              </a:spcBef>
            </a:pPr>
            <a:r>
              <a:rPr sz="4000" dirty="0">
                <a:latin typeface="+mj-lt"/>
              </a:rPr>
              <a:t>Important</a:t>
            </a:r>
            <a:r>
              <a:rPr sz="4000" spc="-90" dirty="0">
                <a:latin typeface="+mj-lt"/>
              </a:rPr>
              <a:t> </a:t>
            </a:r>
            <a:r>
              <a:rPr sz="4000" spc="-10" dirty="0">
                <a:latin typeface="+mj-lt"/>
              </a:rPr>
              <a:t>Remark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5246" y="1392428"/>
            <a:ext cx="7590155" cy="446564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54965" marR="5080" indent="-342900">
              <a:lnSpc>
                <a:spcPct val="100800"/>
              </a:lnSpc>
              <a:spcBef>
                <a:spcPts val="75"/>
              </a:spcBef>
              <a:buChar char="•"/>
              <a:tabLst>
                <a:tab pos="354965" algn="l"/>
                <a:tab pos="6338570" algn="l"/>
              </a:tabLst>
            </a:pPr>
            <a:r>
              <a:rPr sz="2400" dirty="0">
                <a:latin typeface="+mn-lt"/>
                <a:cs typeface="Arial"/>
              </a:rPr>
              <a:t>Diffie</a:t>
            </a:r>
            <a:r>
              <a:rPr sz="2400" spc="-5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Hellman</a:t>
            </a:r>
            <a:r>
              <a:rPr sz="2400" spc="-5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in</a:t>
            </a:r>
            <a:r>
              <a:rPr sz="2400" spc="-5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their</a:t>
            </a:r>
            <a:r>
              <a:rPr sz="2400" spc="-5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work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linked</a:t>
            </a:r>
            <a:r>
              <a:rPr sz="2400" spc="-5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the</a:t>
            </a:r>
            <a:r>
              <a:rPr sz="2400" spc="-55" dirty="0">
                <a:latin typeface="+mn-lt"/>
                <a:cs typeface="Arial"/>
              </a:rPr>
              <a:t> </a:t>
            </a:r>
            <a:r>
              <a:rPr sz="2400" spc="-10" dirty="0">
                <a:latin typeface="+mn-lt"/>
                <a:cs typeface="Arial"/>
              </a:rPr>
              <a:t>tasks</a:t>
            </a:r>
            <a:r>
              <a:rPr sz="2400" dirty="0">
                <a:latin typeface="+mn-lt"/>
                <a:cs typeface="Arial"/>
              </a:rPr>
              <a:t>	of</a:t>
            </a:r>
            <a:r>
              <a:rPr sz="2400" spc="-120" dirty="0">
                <a:latin typeface="+mn-lt"/>
                <a:cs typeface="Arial"/>
              </a:rPr>
              <a:t> </a:t>
            </a:r>
            <a:r>
              <a:rPr sz="2400" spc="-10" dirty="0">
                <a:latin typeface="+mn-lt"/>
                <a:cs typeface="Arial"/>
              </a:rPr>
              <a:t>public-</a:t>
            </a:r>
            <a:r>
              <a:rPr sz="2400" dirty="0">
                <a:latin typeface="+mn-lt"/>
                <a:cs typeface="Arial"/>
              </a:rPr>
              <a:t>key</a:t>
            </a:r>
            <a:r>
              <a:rPr sz="2400" spc="-7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encryption</a:t>
            </a:r>
            <a:r>
              <a:rPr sz="2400" spc="-6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and</a:t>
            </a:r>
            <a:r>
              <a:rPr sz="2400" spc="-6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digital</a:t>
            </a:r>
            <a:r>
              <a:rPr sz="2400" spc="-65" dirty="0">
                <a:latin typeface="+mn-lt"/>
                <a:cs typeface="Arial"/>
              </a:rPr>
              <a:t> </a:t>
            </a:r>
            <a:r>
              <a:rPr sz="2400" spc="-10" dirty="0">
                <a:latin typeface="+mn-lt"/>
                <a:cs typeface="Arial"/>
              </a:rPr>
              <a:t>signatures.</a:t>
            </a:r>
            <a:endParaRPr sz="2400" dirty="0">
              <a:latin typeface="+mn-lt"/>
              <a:cs typeface="Arial"/>
            </a:endParaRPr>
          </a:p>
          <a:p>
            <a:pPr>
              <a:lnSpc>
                <a:spcPct val="100000"/>
              </a:lnSpc>
              <a:spcBef>
                <a:spcPts val="1225"/>
              </a:spcBef>
              <a:buFont typeface="Arial"/>
              <a:buChar char="•"/>
            </a:pPr>
            <a:endParaRPr sz="2400" dirty="0">
              <a:latin typeface="+mn-lt"/>
              <a:cs typeface="Arial"/>
            </a:endParaRPr>
          </a:p>
          <a:p>
            <a:pPr marL="354965" marR="194945" indent="-342900">
              <a:lnSpc>
                <a:spcPct val="100800"/>
              </a:lnSpc>
              <a:buChar char="•"/>
              <a:tabLst>
                <a:tab pos="354965" algn="l"/>
              </a:tabLst>
            </a:pPr>
            <a:r>
              <a:rPr sz="2400" dirty="0">
                <a:latin typeface="+mn-lt"/>
                <a:cs typeface="Arial"/>
              </a:rPr>
              <a:t>They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observed</a:t>
            </a:r>
            <a:r>
              <a:rPr sz="2400" spc="-4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that</a:t>
            </a:r>
            <a:r>
              <a:rPr sz="2400" spc="-5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for</a:t>
            </a:r>
            <a:r>
              <a:rPr sz="2400" spc="-4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pair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of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(E,D)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(from</a:t>
            </a:r>
            <a:r>
              <a:rPr sz="2400" spc="-45" dirty="0">
                <a:latin typeface="+mn-lt"/>
                <a:cs typeface="Arial"/>
              </a:rPr>
              <a:t> </a:t>
            </a:r>
            <a:r>
              <a:rPr sz="2400" spc="-10" dirty="0">
                <a:latin typeface="+mn-lt"/>
                <a:cs typeface="Arial"/>
              </a:rPr>
              <a:t>public-</a:t>
            </a:r>
            <a:r>
              <a:rPr sz="2400" spc="-25" dirty="0">
                <a:latin typeface="+mn-lt"/>
                <a:cs typeface="Arial"/>
              </a:rPr>
              <a:t>key </a:t>
            </a:r>
            <a:r>
              <a:rPr sz="2400" dirty="0">
                <a:latin typeface="+mn-lt"/>
                <a:cs typeface="Arial"/>
              </a:rPr>
              <a:t>encryption)</a:t>
            </a:r>
            <a:r>
              <a:rPr sz="2400" spc="-6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you</a:t>
            </a:r>
            <a:r>
              <a:rPr sz="2400" spc="-6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can</a:t>
            </a:r>
            <a:r>
              <a:rPr sz="2400" spc="-6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use</a:t>
            </a:r>
            <a:r>
              <a:rPr sz="2400" spc="-6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s=D(m)</a:t>
            </a:r>
            <a:r>
              <a:rPr sz="2400" spc="-6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as</a:t>
            </a:r>
            <a:r>
              <a:rPr sz="2400" spc="-6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a</a:t>
            </a:r>
            <a:r>
              <a:rPr sz="2400" spc="-6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signature</a:t>
            </a:r>
            <a:r>
              <a:rPr sz="2400" spc="-60" dirty="0">
                <a:latin typeface="+mn-lt"/>
                <a:cs typeface="Arial"/>
              </a:rPr>
              <a:t> </a:t>
            </a:r>
            <a:r>
              <a:rPr sz="2400" spc="-25" dirty="0">
                <a:latin typeface="+mn-lt"/>
                <a:cs typeface="Arial"/>
              </a:rPr>
              <a:t>and </a:t>
            </a:r>
            <a:r>
              <a:rPr sz="2400" dirty="0">
                <a:latin typeface="+mn-lt"/>
                <a:cs typeface="Arial"/>
              </a:rPr>
              <a:t>E(s)</a:t>
            </a:r>
            <a:r>
              <a:rPr sz="2400" spc="-4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=?</a:t>
            </a:r>
            <a:r>
              <a:rPr sz="2400" spc="-4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M</a:t>
            </a:r>
            <a:r>
              <a:rPr sz="2400" spc="-4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as</a:t>
            </a:r>
            <a:r>
              <a:rPr sz="2400" spc="-4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the</a:t>
            </a:r>
            <a:r>
              <a:rPr sz="2400" spc="-4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verifying</a:t>
            </a:r>
            <a:r>
              <a:rPr sz="2400" spc="-40" dirty="0">
                <a:latin typeface="+mn-lt"/>
                <a:cs typeface="Arial"/>
              </a:rPr>
              <a:t> </a:t>
            </a:r>
            <a:r>
              <a:rPr sz="2400" spc="-10" dirty="0">
                <a:latin typeface="+mn-lt"/>
                <a:cs typeface="Arial"/>
              </a:rPr>
              <a:t>algorithm.</a:t>
            </a:r>
            <a:endParaRPr sz="2400" dirty="0">
              <a:latin typeface="+mn-lt"/>
              <a:cs typeface="Arial"/>
            </a:endParaRPr>
          </a:p>
          <a:p>
            <a:pPr>
              <a:lnSpc>
                <a:spcPct val="100000"/>
              </a:lnSpc>
              <a:spcBef>
                <a:spcPts val="1225"/>
              </a:spcBef>
              <a:buFont typeface="Arial"/>
              <a:buChar char="•"/>
            </a:pPr>
            <a:endParaRPr sz="2400" dirty="0">
              <a:latin typeface="+mn-lt"/>
              <a:cs typeface="Arial"/>
            </a:endParaRPr>
          </a:p>
          <a:p>
            <a:pPr marL="354965" marR="123189" indent="-342900">
              <a:lnSpc>
                <a:spcPct val="100800"/>
              </a:lnSpc>
              <a:buChar char="•"/>
              <a:tabLst>
                <a:tab pos="354965" algn="l"/>
              </a:tabLst>
            </a:pPr>
            <a:r>
              <a:rPr sz="2400" dirty="0">
                <a:latin typeface="+mn-lt"/>
                <a:cs typeface="Arial"/>
              </a:rPr>
              <a:t>This</a:t>
            </a:r>
            <a:r>
              <a:rPr sz="2400" spc="-4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of</a:t>
            </a:r>
            <a:r>
              <a:rPr sz="2400" spc="-4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course</a:t>
            </a:r>
            <a:r>
              <a:rPr sz="2400" spc="-4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fails</a:t>
            </a:r>
            <a:r>
              <a:rPr sz="2400" spc="-4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when</a:t>
            </a:r>
            <a:r>
              <a:rPr sz="2400" spc="-4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E</a:t>
            </a:r>
            <a:r>
              <a:rPr sz="2400" spc="-4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is</a:t>
            </a:r>
            <a:r>
              <a:rPr sz="2400" spc="-4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a</a:t>
            </a:r>
            <a:r>
              <a:rPr sz="2400" spc="-4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probabilistic</a:t>
            </a:r>
            <a:r>
              <a:rPr sz="2400" spc="-45" dirty="0">
                <a:latin typeface="+mn-lt"/>
                <a:cs typeface="Arial"/>
              </a:rPr>
              <a:t> </a:t>
            </a:r>
            <a:r>
              <a:rPr sz="2400" spc="-10" dirty="0">
                <a:latin typeface="+mn-lt"/>
                <a:cs typeface="Arial"/>
              </a:rPr>
              <a:t>scheme </a:t>
            </a:r>
            <a:r>
              <a:rPr sz="2400" dirty="0">
                <a:latin typeface="+mn-lt"/>
                <a:cs typeface="Arial"/>
              </a:rPr>
              <a:t>and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is</a:t>
            </a:r>
            <a:r>
              <a:rPr sz="2400" spc="-4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not</a:t>
            </a:r>
            <a:r>
              <a:rPr sz="2400" spc="-5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true</a:t>
            </a:r>
            <a:r>
              <a:rPr sz="2400" spc="-4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in</a:t>
            </a:r>
            <a:r>
              <a:rPr sz="2400" spc="-4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general</a:t>
            </a:r>
            <a:r>
              <a:rPr sz="2400" spc="-4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for</a:t>
            </a:r>
            <a:r>
              <a:rPr sz="2400" spc="-4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any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encryption</a:t>
            </a:r>
            <a:r>
              <a:rPr sz="2400" spc="-45" dirty="0">
                <a:latin typeface="+mn-lt"/>
                <a:cs typeface="Arial"/>
              </a:rPr>
              <a:t> </a:t>
            </a:r>
            <a:r>
              <a:rPr sz="2400" spc="-10" dirty="0">
                <a:latin typeface="+mn-lt"/>
                <a:cs typeface="Arial"/>
              </a:rPr>
              <a:t>scheme.</a:t>
            </a:r>
            <a:endParaRPr sz="2400" dirty="0">
              <a:latin typeface="+mn-lt"/>
              <a:cs typeface="Arial"/>
            </a:endParaRPr>
          </a:p>
          <a:p>
            <a:pPr marL="354965" marR="922655" indent="-342900">
              <a:lnSpc>
                <a:spcPct val="100800"/>
              </a:lnSpc>
              <a:spcBef>
                <a:spcPts val="505"/>
              </a:spcBef>
              <a:buChar char="•"/>
              <a:tabLst>
                <a:tab pos="354965" algn="l"/>
              </a:tabLst>
            </a:pPr>
            <a:r>
              <a:rPr sz="2400" dirty="0">
                <a:latin typeface="+mn-lt"/>
                <a:cs typeface="Arial"/>
              </a:rPr>
              <a:t>We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dirty="0">
                <a:solidFill>
                  <a:srgbClr val="FF0000"/>
                </a:solidFill>
                <a:latin typeface="+mn-lt"/>
                <a:cs typeface="Arial"/>
              </a:rPr>
              <a:t>explicitly</a:t>
            </a:r>
            <a:r>
              <a:rPr sz="2400" spc="-45" dirty="0">
                <a:solidFill>
                  <a:srgbClr val="FF0000"/>
                </a:solidFill>
                <a:latin typeface="+mn-lt"/>
                <a:cs typeface="Arial"/>
              </a:rPr>
              <a:t> </a:t>
            </a:r>
            <a:r>
              <a:rPr sz="2400" dirty="0">
                <a:solidFill>
                  <a:srgbClr val="FF0000"/>
                </a:solidFill>
                <a:latin typeface="+mn-lt"/>
                <a:cs typeface="Arial"/>
              </a:rPr>
              <a:t>separate</a:t>
            </a:r>
            <a:r>
              <a:rPr sz="2400" spc="-50" dirty="0">
                <a:solidFill>
                  <a:srgbClr val="FF0000"/>
                </a:solidFill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the</a:t>
            </a:r>
            <a:r>
              <a:rPr sz="2400" spc="-4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two</a:t>
            </a:r>
            <a:r>
              <a:rPr sz="2400" spc="-45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tasks</a:t>
            </a:r>
            <a:r>
              <a:rPr sz="2400" spc="-50" dirty="0">
                <a:latin typeface="+mn-lt"/>
                <a:cs typeface="Arial"/>
              </a:rPr>
              <a:t> </a:t>
            </a:r>
            <a:r>
              <a:rPr sz="2400" dirty="0">
                <a:latin typeface="+mn-lt"/>
                <a:cs typeface="Arial"/>
              </a:rPr>
              <a:t>to</a:t>
            </a:r>
            <a:r>
              <a:rPr sz="2400" spc="-45" dirty="0">
                <a:latin typeface="+mn-lt"/>
                <a:cs typeface="Arial"/>
              </a:rPr>
              <a:t> </a:t>
            </a:r>
            <a:r>
              <a:rPr sz="2400" spc="-10" dirty="0">
                <a:latin typeface="+mn-lt"/>
                <a:cs typeface="Arial"/>
              </a:rPr>
              <a:t>achieve </a:t>
            </a:r>
            <a:r>
              <a:rPr sz="2400" dirty="0">
                <a:latin typeface="+mn-lt"/>
                <a:cs typeface="Arial"/>
              </a:rPr>
              <a:t>greater</a:t>
            </a:r>
            <a:r>
              <a:rPr sz="2400" spc="-80" dirty="0">
                <a:latin typeface="+mn-lt"/>
                <a:cs typeface="Arial"/>
              </a:rPr>
              <a:t> </a:t>
            </a:r>
            <a:r>
              <a:rPr sz="2400" spc="-10" dirty="0">
                <a:latin typeface="+mn-lt"/>
                <a:cs typeface="Arial"/>
              </a:rPr>
              <a:t>security.</a:t>
            </a:r>
            <a:endParaRPr sz="2400" dirty="0"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0440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-711837" y="152400"/>
            <a:ext cx="8912860" cy="612987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56222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Existential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Forgery</a:t>
            </a:r>
            <a:r>
              <a:rPr lang="en-US" sz="3200" spc="-10" dirty="0">
                <a:latin typeface="Arial"/>
                <a:cs typeface="Arial"/>
              </a:rPr>
              <a:t> is Possible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4540" y="1466596"/>
            <a:ext cx="7288530" cy="31832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50"/>
              </a:spcBef>
            </a:pPr>
            <a:r>
              <a:rPr sz="2800" dirty="0">
                <a:latin typeface="+mn-lt"/>
                <a:cs typeface="Arial"/>
              </a:rPr>
              <a:t>Even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though</a:t>
            </a:r>
            <a:r>
              <a:rPr sz="2800" spc="-3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F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is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a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collection</a:t>
            </a:r>
            <a:r>
              <a:rPr sz="2800" spc="-3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of</a:t>
            </a:r>
            <a:r>
              <a:rPr sz="2800" spc="-45" dirty="0">
                <a:latin typeface="+mn-lt"/>
                <a:cs typeface="Arial"/>
              </a:rPr>
              <a:t> </a:t>
            </a:r>
            <a:r>
              <a:rPr sz="2800" spc="-10" dirty="0">
                <a:latin typeface="+mn-lt"/>
                <a:cs typeface="Arial"/>
              </a:rPr>
              <a:t>trapdoor </a:t>
            </a:r>
            <a:r>
              <a:rPr sz="2800" dirty="0">
                <a:latin typeface="+mn-lt"/>
                <a:cs typeface="Arial"/>
              </a:rPr>
              <a:t>functions,</a:t>
            </a:r>
            <a:r>
              <a:rPr sz="2800" spc="-5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the</a:t>
            </a:r>
            <a:r>
              <a:rPr sz="2800" spc="-4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scheme</a:t>
            </a:r>
            <a:r>
              <a:rPr sz="2800" spc="-4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is</a:t>
            </a:r>
            <a:r>
              <a:rPr sz="2800" spc="-5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trivial</a:t>
            </a:r>
            <a:r>
              <a:rPr sz="2800" spc="-4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to</a:t>
            </a:r>
            <a:r>
              <a:rPr sz="2800" spc="-45" dirty="0">
                <a:latin typeface="+mn-lt"/>
                <a:cs typeface="Arial"/>
              </a:rPr>
              <a:t> </a:t>
            </a:r>
            <a:r>
              <a:rPr sz="2800" spc="-10" dirty="0">
                <a:solidFill>
                  <a:srgbClr val="0066FF"/>
                </a:solidFill>
                <a:latin typeface="+mn-lt"/>
                <a:cs typeface="Arial"/>
              </a:rPr>
              <a:t>“existentially </a:t>
            </a:r>
            <a:r>
              <a:rPr sz="2800" spc="65" dirty="0">
                <a:solidFill>
                  <a:srgbClr val="0066FF"/>
                </a:solidFill>
                <a:latin typeface="+mn-lt"/>
                <a:cs typeface="Arial"/>
              </a:rPr>
              <a:t>forge”</a:t>
            </a:r>
            <a:r>
              <a:rPr sz="2800" spc="-20" dirty="0">
                <a:solidFill>
                  <a:srgbClr val="0066FF"/>
                </a:solidFill>
                <a:latin typeface="+mn-lt"/>
                <a:cs typeface="Arial"/>
              </a:rPr>
              <a:t> </a:t>
            </a:r>
            <a:r>
              <a:rPr sz="2800" dirty="0">
                <a:solidFill>
                  <a:srgbClr val="0066FF"/>
                </a:solidFill>
                <a:latin typeface="+mn-lt"/>
                <a:cs typeface="Arial"/>
              </a:rPr>
              <a:t>under</a:t>
            </a:r>
            <a:r>
              <a:rPr sz="2800" spc="-10" dirty="0">
                <a:solidFill>
                  <a:srgbClr val="0066FF"/>
                </a:solidFill>
                <a:latin typeface="+mn-lt"/>
                <a:cs typeface="Arial"/>
              </a:rPr>
              <a:t> </a:t>
            </a:r>
            <a:r>
              <a:rPr sz="2800" dirty="0">
                <a:solidFill>
                  <a:srgbClr val="0066FF"/>
                </a:solidFill>
                <a:latin typeface="+mn-lt"/>
                <a:cs typeface="Arial"/>
              </a:rPr>
              <a:t>a</a:t>
            </a:r>
            <a:r>
              <a:rPr sz="2800" spc="-15" dirty="0">
                <a:solidFill>
                  <a:srgbClr val="0066FF"/>
                </a:solidFill>
                <a:latin typeface="+mn-lt"/>
                <a:cs typeface="Arial"/>
              </a:rPr>
              <a:t> </a:t>
            </a:r>
            <a:r>
              <a:rPr sz="2800" spc="105" dirty="0">
                <a:solidFill>
                  <a:srgbClr val="0066FF"/>
                </a:solidFill>
                <a:latin typeface="+mn-lt"/>
                <a:cs typeface="Arial"/>
              </a:rPr>
              <a:t>“key</a:t>
            </a:r>
            <a:r>
              <a:rPr sz="2800" spc="-15" dirty="0">
                <a:solidFill>
                  <a:srgbClr val="0066FF"/>
                </a:solidFill>
                <a:latin typeface="+mn-lt"/>
                <a:cs typeface="Arial"/>
              </a:rPr>
              <a:t> </a:t>
            </a:r>
            <a:r>
              <a:rPr sz="2800" spc="85" dirty="0">
                <a:solidFill>
                  <a:srgbClr val="0066FF"/>
                </a:solidFill>
                <a:latin typeface="+mn-lt"/>
                <a:cs typeface="Arial"/>
              </a:rPr>
              <a:t>only”</a:t>
            </a:r>
            <a:r>
              <a:rPr sz="2800" spc="-15" dirty="0">
                <a:solidFill>
                  <a:srgbClr val="0066FF"/>
                </a:solidFill>
                <a:latin typeface="+mn-lt"/>
                <a:cs typeface="Arial"/>
              </a:rPr>
              <a:t> </a:t>
            </a:r>
            <a:r>
              <a:rPr sz="2800" dirty="0">
                <a:solidFill>
                  <a:srgbClr val="0066FF"/>
                </a:solidFill>
                <a:latin typeface="+mn-lt"/>
                <a:cs typeface="Arial"/>
              </a:rPr>
              <a:t>attack</a:t>
            </a:r>
            <a:r>
              <a:rPr sz="2800" spc="-20" dirty="0">
                <a:solidFill>
                  <a:srgbClr val="0066FF"/>
                </a:solidFill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as</a:t>
            </a:r>
            <a:r>
              <a:rPr sz="2800" spc="-15" dirty="0">
                <a:latin typeface="+mn-lt"/>
                <a:cs typeface="Arial"/>
              </a:rPr>
              <a:t> </a:t>
            </a:r>
            <a:r>
              <a:rPr sz="2800" spc="-10" dirty="0">
                <a:latin typeface="+mn-lt"/>
                <a:cs typeface="Arial"/>
              </a:rPr>
              <a:t>follows</a:t>
            </a:r>
            <a:endParaRPr sz="2800" dirty="0">
              <a:latin typeface="+mn-lt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625"/>
              </a:spcBef>
            </a:pPr>
            <a:r>
              <a:rPr sz="2800" dirty="0">
                <a:latin typeface="+mn-lt"/>
                <a:cs typeface="Arial"/>
              </a:rPr>
              <a:t>On</a:t>
            </a:r>
            <a:r>
              <a:rPr sz="2800" spc="-2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public</a:t>
            </a:r>
            <a:r>
              <a:rPr sz="2800" spc="-3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key</a:t>
            </a:r>
            <a:r>
              <a:rPr sz="2800" spc="-2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f</a:t>
            </a:r>
            <a:r>
              <a:rPr sz="2800" spc="-3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in</a:t>
            </a:r>
            <a:r>
              <a:rPr sz="2800" spc="-25" dirty="0">
                <a:latin typeface="+mn-lt"/>
                <a:cs typeface="Arial"/>
              </a:rPr>
              <a:t> F,</a:t>
            </a:r>
            <a:endParaRPr sz="2800" dirty="0">
              <a:latin typeface="+mn-lt"/>
              <a:cs typeface="Arial"/>
            </a:endParaRPr>
          </a:p>
          <a:p>
            <a:pPr marL="469900" marR="497840">
              <a:lnSpc>
                <a:spcPct val="101400"/>
              </a:lnSpc>
              <a:spcBef>
                <a:spcPts val="600"/>
              </a:spcBef>
            </a:pPr>
            <a:r>
              <a:rPr sz="2800" dirty="0">
                <a:latin typeface="+mn-lt"/>
                <a:cs typeface="Arial"/>
              </a:rPr>
              <a:t>Adversary</a:t>
            </a:r>
            <a:r>
              <a:rPr sz="2800" spc="-4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A</a:t>
            </a:r>
            <a:r>
              <a:rPr sz="2800" spc="-5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chooses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at</a:t>
            </a:r>
            <a:r>
              <a:rPr sz="2800" spc="-5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random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x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in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spc="-25" dirty="0">
                <a:latin typeface="+mn-lt"/>
                <a:cs typeface="Arial"/>
              </a:rPr>
              <a:t>the </a:t>
            </a:r>
            <a:r>
              <a:rPr sz="2800" dirty="0">
                <a:latin typeface="+mn-lt"/>
                <a:cs typeface="Arial"/>
              </a:rPr>
              <a:t>domain</a:t>
            </a:r>
            <a:r>
              <a:rPr sz="2800" spc="-3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of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f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and</a:t>
            </a:r>
            <a:r>
              <a:rPr sz="2800" spc="-3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sets</a:t>
            </a:r>
            <a:r>
              <a:rPr sz="2800" spc="-35" dirty="0">
                <a:latin typeface="+mn-lt"/>
                <a:cs typeface="Arial"/>
              </a:rPr>
              <a:t> </a:t>
            </a:r>
            <a:r>
              <a:rPr sz="2800" spc="-10" dirty="0">
                <a:solidFill>
                  <a:srgbClr val="339933"/>
                </a:solidFill>
                <a:latin typeface="+mn-lt"/>
                <a:cs typeface="Arial"/>
              </a:rPr>
              <a:t>message=f(x),</a:t>
            </a:r>
            <a:endParaRPr sz="2800" dirty="0">
              <a:latin typeface="+mn-lt"/>
              <a:cs typeface="Arial"/>
            </a:endParaRPr>
          </a:p>
          <a:p>
            <a:pPr marL="3810000">
              <a:lnSpc>
                <a:spcPts val="3290"/>
              </a:lnSpc>
            </a:pPr>
            <a:r>
              <a:rPr sz="2800" spc="-10" dirty="0">
                <a:solidFill>
                  <a:srgbClr val="339933"/>
                </a:solidFill>
                <a:latin typeface="+mn-lt"/>
                <a:cs typeface="Arial"/>
              </a:rPr>
              <a:t>signature=x</a:t>
            </a:r>
            <a:r>
              <a:rPr sz="2800" spc="-10" dirty="0">
                <a:latin typeface="+mn-lt"/>
                <a:cs typeface="Arial"/>
              </a:rPr>
              <a:t>.</a:t>
            </a:r>
            <a:endParaRPr sz="2800" dirty="0">
              <a:latin typeface="+mn-lt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1688" y="5747004"/>
            <a:ext cx="7712711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dirty="0">
                <a:latin typeface="+mn-lt"/>
                <a:cs typeface="Arial"/>
              </a:rPr>
              <a:t>Another critic: </a:t>
            </a:r>
            <a:r>
              <a:rPr sz="3200" dirty="0">
                <a:latin typeface="+mn-lt"/>
                <a:cs typeface="Arial"/>
              </a:rPr>
              <a:t>How</a:t>
            </a:r>
            <a:r>
              <a:rPr sz="3200" spc="-35" dirty="0">
                <a:latin typeface="+mn-lt"/>
                <a:cs typeface="Arial"/>
              </a:rPr>
              <a:t> </a:t>
            </a:r>
            <a:r>
              <a:rPr sz="3200" dirty="0">
                <a:latin typeface="+mn-lt"/>
                <a:cs typeface="Arial"/>
              </a:rPr>
              <a:t>about</a:t>
            </a:r>
            <a:r>
              <a:rPr sz="3200" spc="-35" dirty="0">
                <a:latin typeface="+mn-lt"/>
                <a:cs typeface="Arial"/>
              </a:rPr>
              <a:t> </a:t>
            </a:r>
            <a:r>
              <a:rPr sz="3200" dirty="0">
                <a:latin typeface="+mn-lt"/>
                <a:cs typeface="Arial"/>
              </a:rPr>
              <a:t>signing</a:t>
            </a:r>
            <a:r>
              <a:rPr sz="3200" spc="-45" dirty="0">
                <a:latin typeface="+mn-lt"/>
                <a:cs typeface="Arial"/>
              </a:rPr>
              <a:t> </a:t>
            </a:r>
            <a:r>
              <a:rPr sz="3200" dirty="0">
                <a:latin typeface="+mn-lt"/>
                <a:cs typeface="Arial"/>
              </a:rPr>
              <a:t>single</a:t>
            </a:r>
            <a:r>
              <a:rPr sz="3200" spc="-40" dirty="0">
                <a:latin typeface="+mn-lt"/>
                <a:cs typeface="Arial"/>
              </a:rPr>
              <a:t> </a:t>
            </a:r>
            <a:r>
              <a:rPr sz="3200" dirty="0">
                <a:latin typeface="+mn-lt"/>
                <a:cs typeface="Arial"/>
              </a:rPr>
              <a:t>bit</a:t>
            </a:r>
            <a:r>
              <a:rPr sz="3200" spc="-35" dirty="0">
                <a:latin typeface="+mn-lt"/>
                <a:cs typeface="Arial"/>
              </a:rPr>
              <a:t> </a:t>
            </a:r>
            <a:r>
              <a:rPr sz="3200" dirty="0">
                <a:latin typeface="+mn-lt"/>
                <a:cs typeface="Arial"/>
              </a:rPr>
              <a:t>messages</a:t>
            </a:r>
            <a:r>
              <a:rPr sz="3200" spc="-40" dirty="0">
                <a:latin typeface="+mn-lt"/>
                <a:cs typeface="Arial"/>
              </a:rPr>
              <a:t> </a:t>
            </a:r>
            <a:r>
              <a:rPr sz="3200" spc="-50" dirty="0">
                <a:latin typeface="+mn-lt"/>
                <a:cs typeface="Arial"/>
              </a:rPr>
              <a:t>?</a:t>
            </a:r>
            <a:endParaRPr sz="3200" dirty="0">
              <a:latin typeface="+mn-lt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90600" y="151891"/>
            <a:ext cx="7163434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4310"/>
              </a:lnSpc>
              <a:spcBef>
                <a:spcPts val="100"/>
              </a:spcBef>
            </a:pPr>
            <a:r>
              <a:rPr spc="-10" dirty="0">
                <a:latin typeface="Arial"/>
                <a:cs typeface="Arial"/>
              </a:rPr>
              <a:t>Instantiation:</a:t>
            </a:r>
          </a:p>
          <a:p>
            <a:pPr algn="ctr">
              <a:lnSpc>
                <a:spcPts val="4310"/>
              </a:lnSpc>
            </a:pPr>
            <a:r>
              <a:rPr dirty="0">
                <a:latin typeface="Arial"/>
                <a:cs typeface="Arial"/>
              </a:rPr>
              <a:t>The</a:t>
            </a:r>
            <a:r>
              <a:rPr spc="-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RSA</a:t>
            </a:r>
            <a:r>
              <a:rPr spc="-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Digital</a:t>
            </a:r>
            <a:r>
              <a:rPr spc="-2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Signature</a:t>
            </a:r>
            <a:r>
              <a:rPr spc="-3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Scheme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34340" y="1236980"/>
            <a:ext cx="7743825" cy="5563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680720">
              <a:lnSpc>
                <a:spcPct val="121700"/>
              </a:lnSpc>
              <a:spcBef>
                <a:spcPts val="100"/>
              </a:spcBef>
              <a:tabLst>
                <a:tab pos="2544445" algn="l"/>
              </a:tabLst>
            </a:pPr>
            <a:r>
              <a:rPr sz="2400" dirty="0">
                <a:latin typeface="Arial"/>
                <a:cs typeface="Arial"/>
              </a:rPr>
              <a:t>The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first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example</a:t>
            </a:r>
            <a:r>
              <a:rPr sz="2400" dirty="0">
                <a:latin typeface="Arial"/>
                <a:cs typeface="Arial"/>
              </a:rPr>
              <a:t>	of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digital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signature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scheme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was </a:t>
            </a:r>
            <a:r>
              <a:rPr sz="2400" dirty="0">
                <a:latin typeface="Arial"/>
                <a:cs typeface="Arial"/>
              </a:rPr>
              <a:t>proposed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by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RSA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77.</a:t>
            </a:r>
            <a:endParaRPr sz="2400" dirty="0">
              <a:latin typeface="Arial"/>
              <a:cs typeface="Arial"/>
            </a:endParaRPr>
          </a:p>
          <a:p>
            <a:pPr marL="381000" marR="30480" indent="-342900">
              <a:lnSpc>
                <a:spcPct val="100699"/>
              </a:lnSpc>
              <a:spcBef>
                <a:spcPts val="605"/>
              </a:spcBef>
              <a:buChar char="•"/>
              <a:tabLst>
                <a:tab pos="381000" algn="l"/>
                <a:tab pos="1758950" algn="l"/>
                <a:tab pos="6859270" algn="l"/>
                <a:tab pos="7281545" algn="l"/>
              </a:tabLst>
            </a:pPr>
            <a:r>
              <a:rPr sz="2800" dirty="0">
                <a:solidFill>
                  <a:srgbClr val="0066FF"/>
                </a:solidFill>
                <a:latin typeface="Arial"/>
                <a:cs typeface="Arial"/>
              </a:rPr>
              <a:t>Key</a:t>
            </a:r>
            <a:r>
              <a:rPr sz="2800" spc="-5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66FF"/>
                </a:solidFill>
                <a:latin typeface="Arial"/>
                <a:cs typeface="Arial"/>
              </a:rPr>
              <a:t>Generation</a:t>
            </a:r>
            <a:r>
              <a:rPr sz="2800" dirty="0">
                <a:latin typeface="Arial"/>
                <a:cs typeface="Arial"/>
              </a:rPr>
              <a:t>: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choose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lang="en-US" sz="2400" dirty="0">
                <a:latin typeface="Arial"/>
                <a:cs typeface="Arial"/>
              </a:rPr>
              <a:t>N</a:t>
            </a:r>
            <a:r>
              <a:rPr sz="2400" dirty="0">
                <a:latin typeface="Arial"/>
                <a:cs typeface="Arial"/>
              </a:rPr>
              <a:t>=pq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and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e,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s.t.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ed=1 </a:t>
            </a:r>
            <a:r>
              <a:rPr sz="2400" dirty="0">
                <a:latin typeface="Arial"/>
                <a:cs typeface="Arial"/>
              </a:rPr>
              <a:t>mod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lang="en-US" sz="2400" spc="-20" dirty="0">
                <a:latin typeface="Symbol" pitchFamily="2" charset="2"/>
                <a:cs typeface="Arial"/>
              </a:rPr>
              <a:t>f</a:t>
            </a:r>
            <a:r>
              <a:rPr sz="2400" spc="-20" dirty="0">
                <a:latin typeface="Arial"/>
                <a:cs typeface="Arial"/>
              </a:rPr>
              <a:t>(</a:t>
            </a:r>
            <a:r>
              <a:rPr lang="en-US" sz="2400" spc="-20" dirty="0">
                <a:latin typeface="Arial"/>
                <a:cs typeface="Arial"/>
              </a:rPr>
              <a:t>N</a:t>
            </a:r>
            <a:r>
              <a:rPr sz="2400" spc="-20" dirty="0">
                <a:latin typeface="Arial"/>
                <a:cs typeface="Arial"/>
              </a:rPr>
              <a:t>)</a:t>
            </a:r>
            <a:r>
              <a:rPr sz="2400" dirty="0">
                <a:latin typeface="Arial"/>
                <a:cs typeface="Arial"/>
              </a:rPr>
              <a:t>	Set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lang="en-US" sz="2400" dirty="0" err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400" dirty="0" err="1">
                <a:solidFill>
                  <a:srgbClr val="FF0000"/>
                </a:solidFill>
                <a:latin typeface="Arial"/>
                <a:cs typeface="Arial"/>
              </a:rPr>
              <a:t>,e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sz="2400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public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verifying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key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and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0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400" spc="-25" dirty="0">
                <a:latin typeface="Arial"/>
                <a:cs typeface="Arial"/>
              </a:rPr>
              <a:t>the </a:t>
            </a:r>
            <a:r>
              <a:rPr sz="2400" dirty="0">
                <a:latin typeface="Arial"/>
                <a:cs typeface="Arial"/>
              </a:rPr>
              <a:t>private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signing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key</a:t>
            </a:r>
            <a:r>
              <a:rPr sz="2800" spc="-20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  <a:p>
            <a:pPr marL="380365" indent="-342265">
              <a:lnSpc>
                <a:spcPct val="100000"/>
              </a:lnSpc>
              <a:spcBef>
                <a:spcPts val="650"/>
              </a:spcBef>
              <a:buChar char="•"/>
              <a:tabLst>
                <a:tab pos="380365" algn="l"/>
              </a:tabLst>
            </a:pPr>
            <a:r>
              <a:rPr sz="2800" spc="-10" dirty="0">
                <a:solidFill>
                  <a:srgbClr val="0066FF"/>
                </a:solidFill>
                <a:latin typeface="Arial"/>
                <a:cs typeface="Arial"/>
              </a:rPr>
              <a:t>Sign(d,m)</a:t>
            </a:r>
            <a:endParaRPr sz="2800" dirty="0">
              <a:latin typeface="Arial"/>
              <a:cs typeface="Arial"/>
            </a:endParaRPr>
          </a:p>
          <a:p>
            <a:pPr marL="431800">
              <a:lnSpc>
                <a:spcPct val="100000"/>
              </a:lnSpc>
              <a:spcBef>
                <a:spcPts val="1025"/>
              </a:spcBef>
              <a:tabLst>
                <a:tab pos="3176270" algn="l"/>
              </a:tabLst>
            </a:pPr>
            <a:r>
              <a:rPr sz="2400" dirty="0">
                <a:latin typeface="Arial"/>
                <a:cs typeface="Arial"/>
              </a:rPr>
              <a:t>Set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3300"/>
                </a:solidFill>
                <a:latin typeface="Arial"/>
                <a:cs typeface="Arial"/>
              </a:rPr>
              <a:t>sig</a:t>
            </a:r>
            <a:r>
              <a:rPr sz="2400" spc="-3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3300"/>
                </a:solidFill>
                <a:latin typeface="Arial"/>
                <a:cs typeface="Arial"/>
              </a:rPr>
              <a:t>=</a:t>
            </a:r>
            <a:r>
              <a:rPr sz="2400" spc="-4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3300"/>
                </a:solidFill>
                <a:latin typeface="Arial"/>
                <a:cs typeface="Arial"/>
              </a:rPr>
              <a:t>m</a:t>
            </a:r>
            <a:r>
              <a:rPr sz="2400" baseline="24305" dirty="0">
                <a:solidFill>
                  <a:srgbClr val="FF3300"/>
                </a:solidFill>
                <a:latin typeface="Arial"/>
                <a:cs typeface="Arial"/>
              </a:rPr>
              <a:t>d</a:t>
            </a:r>
            <a:r>
              <a:rPr sz="2400" spc="284" baseline="2430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3300"/>
                </a:solidFill>
                <a:latin typeface="Arial"/>
                <a:cs typeface="Arial"/>
              </a:rPr>
              <a:t>mod</a:t>
            </a:r>
            <a:r>
              <a:rPr sz="2400" spc="-3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srgbClr val="FF3300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FF3300"/>
                </a:solidFill>
                <a:latin typeface="Arial"/>
                <a:cs typeface="Arial"/>
              </a:rPr>
              <a:t>	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be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signature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3300"/>
                </a:solidFill>
                <a:latin typeface="Arial"/>
                <a:cs typeface="Arial"/>
              </a:rPr>
              <a:t>of</a:t>
            </a:r>
            <a:r>
              <a:rPr sz="2400" spc="-4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srgbClr val="FF3300"/>
                </a:solidFill>
                <a:latin typeface="Arial"/>
                <a:cs typeface="Arial"/>
              </a:rPr>
              <a:t>m</a:t>
            </a:r>
            <a:endParaRPr sz="2400" dirty="0">
              <a:latin typeface="Arial"/>
              <a:cs typeface="Arial"/>
            </a:endParaRPr>
          </a:p>
          <a:p>
            <a:pPr marL="380365" indent="-342265">
              <a:lnSpc>
                <a:spcPct val="100000"/>
              </a:lnSpc>
              <a:spcBef>
                <a:spcPts val="819"/>
              </a:spcBef>
              <a:buChar char="•"/>
              <a:tabLst>
                <a:tab pos="380365" algn="l"/>
              </a:tabLst>
            </a:pPr>
            <a:r>
              <a:rPr sz="2800" dirty="0">
                <a:solidFill>
                  <a:srgbClr val="0066FF"/>
                </a:solidFill>
                <a:latin typeface="Arial"/>
                <a:cs typeface="Arial"/>
              </a:rPr>
              <a:t>Verify</a:t>
            </a:r>
            <a:r>
              <a:rPr sz="2800" spc="-55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66FF"/>
                </a:solidFill>
                <a:latin typeface="Arial"/>
                <a:cs typeface="Arial"/>
              </a:rPr>
              <a:t>((</a:t>
            </a:r>
            <a:r>
              <a:rPr lang="en-US" sz="2800" dirty="0" err="1">
                <a:solidFill>
                  <a:srgbClr val="0066FF"/>
                </a:solidFill>
                <a:latin typeface="Arial"/>
                <a:cs typeface="Arial"/>
              </a:rPr>
              <a:t>N</a:t>
            </a:r>
            <a:r>
              <a:rPr sz="2800" dirty="0" err="1">
                <a:solidFill>
                  <a:srgbClr val="0066FF"/>
                </a:solidFill>
                <a:latin typeface="Arial"/>
                <a:cs typeface="Arial"/>
              </a:rPr>
              <a:t>,e</a:t>
            </a:r>
            <a:r>
              <a:rPr sz="2800" dirty="0">
                <a:solidFill>
                  <a:srgbClr val="0066FF"/>
                </a:solidFill>
                <a:latin typeface="Arial"/>
                <a:cs typeface="Arial"/>
              </a:rPr>
              <a:t>),</a:t>
            </a:r>
            <a:r>
              <a:rPr sz="2800" spc="-55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66FF"/>
                </a:solidFill>
                <a:latin typeface="Arial"/>
                <a:cs typeface="Arial"/>
              </a:rPr>
              <a:t>sig,m):</a:t>
            </a:r>
            <a:endParaRPr sz="2800" dirty="0">
              <a:latin typeface="Arial"/>
              <a:cs typeface="Arial"/>
            </a:endParaRPr>
          </a:p>
          <a:p>
            <a:pPr marL="431800">
              <a:lnSpc>
                <a:spcPct val="100000"/>
              </a:lnSpc>
              <a:spcBef>
                <a:spcPts val="1050"/>
              </a:spcBef>
            </a:pPr>
            <a:r>
              <a:rPr sz="2400" dirty="0">
                <a:latin typeface="Arial"/>
                <a:cs typeface="Arial"/>
              </a:rPr>
              <a:t>output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if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and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only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if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(sig)</a:t>
            </a:r>
            <a:r>
              <a:rPr sz="2400" baseline="24305" dirty="0">
                <a:solidFill>
                  <a:srgbClr val="FF3300"/>
                </a:solidFill>
                <a:latin typeface="Arial"/>
                <a:cs typeface="Arial"/>
              </a:rPr>
              <a:t>e</a:t>
            </a:r>
            <a:r>
              <a:rPr sz="2400" spc="277" baseline="2430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3300"/>
                </a:solidFill>
                <a:latin typeface="Arial"/>
                <a:cs typeface="Arial"/>
              </a:rPr>
              <a:t>mod</a:t>
            </a:r>
            <a:r>
              <a:rPr sz="2400" spc="-3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rgbClr val="FF3300"/>
                </a:solidFill>
                <a:latin typeface="Arial"/>
                <a:cs typeface="Arial"/>
              </a:rPr>
              <a:t>N</a:t>
            </a:r>
            <a:r>
              <a:rPr sz="2400" spc="-3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3300"/>
                </a:solidFill>
                <a:latin typeface="Arial"/>
                <a:cs typeface="Arial"/>
              </a:rPr>
              <a:t>=</a:t>
            </a:r>
            <a:r>
              <a:rPr sz="2400" spc="-3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FF3300"/>
                </a:solidFill>
                <a:latin typeface="Arial"/>
                <a:cs typeface="Arial"/>
              </a:rPr>
              <a:t>m.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45"/>
              </a:spcBef>
            </a:pPr>
            <a:endParaRPr sz="2400" dirty="0">
              <a:latin typeface="Arial"/>
              <a:cs typeface="Arial"/>
            </a:endParaRPr>
          </a:p>
          <a:p>
            <a:pPr marL="136525">
              <a:lnSpc>
                <a:spcPts val="2845"/>
              </a:lnSpc>
              <a:spcBef>
                <a:spcPts val="5"/>
              </a:spcBef>
              <a:tabLst>
                <a:tab pos="4154170" algn="l"/>
              </a:tabLst>
            </a:pPr>
            <a:r>
              <a:rPr lang="en-US" sz="2400" b="1" dirty="0">
                <a:latin typeface="Arial"/>
                <a:cs typeface="Arial"/>
              </a:rPr>
              <a:t>Correct: </a:t>
            </a:r>
            <a:r>
              <a:rPr sz="2400" dirty="0">
                <a:latin typeface="Arial"/>
                <a:cs typeface="Arial"/>
              </a:rPr>
              <a:t>sig=m</a:t>
            </a:r>
            <a:r>
              <a:rPr sz="2400" baseline="24305" dirty="0">
                <a:latin typeface="Arial"/>
                <a:cs typeface="Arial"/>
              </a:rPr>
              <a:t>d</a:t>
            </a:r>
            <a:r>
              <a:rPr sz="2400" spc="277" baseline="243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mod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implies</a:t>
            </a:r>
            <a:r>
              <a:rPr sz="2400" dirty="0">
                <a:latin typeface="Arial"/>
                <a:cs typeface="Arial"/>
              </a:rPr>
              <a:t>	sig</a:t>
            </a:r>
            <a:r>
              <a:rPr sz="2400" baseline="24305" dirty="0">
                <a:latin typeface="Arial"/>
                <a:cs typeface="Arial"/>
              </a:rPr>
              <a:t>e</a:t>
            </a:r>
            <a:r>
              <a:rPr sz="2400" spc="270" baseline="243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mod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=(m</a:t>
            </a:r>
            <a:r>
              <a:rPr sz="2400" baseline="24305" dirty="0">
                <a:latin typeface="Arial"/>
                <a:cs typeface="Arial"/>
              </a:rPr>
              <a:t>de</a:t>
            </a:r>
            <a:r>
              <a:rPr sz="2400" spc="277" baseline="2430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)=</a:t>
            </a:r>
            <a:endParaRPr sz="2400" dirty="0">
              <a:latin typeface="Arial"/>
              <a:cs typeface="Arial"/>
            </a:endParaRPr>
          </a:p>
          <a:p>
            <a:pPr marL="4610100">
              <a:lnSpc>
                <a:spcPts val="2845"/>
              </a:lnSpc>
            </a:pPr>
            <a:r>
              <a:rPr sz="3600" baseline="-16203" dirty="0">
                <a:latin typeface="Arial"/>
                <a:cs typeface="Arial"/>
              </a:rPr>
              <a:t>m</a:t>
            </a:r>
            <a:r>
              <a:rPr sz="1600" dirty="0">
                <a:latin typeface="Arial"/>
                <a:cs typeface="Arial"/>
              </a:rPr>
              <a:t>ed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lang="en-US" sz="1600" spc="-60" dirty="0">
                <a:latin typeface="Symbol" pitchFamily="2" charset="2"/>
                <a:cs typeface="Arial"/>
              </a:rPr>
              <a:t>f</a:t>
            </a:r>
            <a:r>
              <a:rPr sz="1600" spc="-60" dirty="0">
                <a:latin typeface="Arial"/>
                <a:cs typeface="Arial"/>
              </a:rPr>
              <a:t>(n)</a:t>
            </a:r>
            <a:r>
              <a:rPr sz="1600" spc="355" dirty="0">
                <a:latin typeface="Arial"/>
                <a:cs typeface="Arial"/>
              </a:rPr>
              <a:t> </a:t>
            </a:r>
            <a:r>
              <a:rPr sz="3600" baseline="-16203" dirty="0">
                <a:latin typeface="Arial"/>
                <a:cs typeface="Arial"/>
              </a:rPr>
              <a:t>=m</a:t>
            </a:r>
            <a:r>
              <a:rPr sz="3600" spc="-127" baseline="-16203" dirty="0">
                <a:latin typeface="Arial"/>
                <a:cs typeface="Arial"/>
              </a:rPr>
              <a:t> </a:t>
            </a:r>
            <a:r>
              <a:rPr sz="3600" baseline="-16203" dirty="0">
                <a:latin typeface="Arial"/>
                <a:cs typeface="Arial"/>
              </a:rPr>
              <a:t>mod</a:t>
            </a:r>
            <a:r>
              <a:rPr sz="3600" spc="-127" baseline="-16203" dirty="0">
                <a:latin typeface="Arial"/>
                <a:cs typeface="Arial"/>
              </a:rPr>
              <a:t> </a:t>
            </a:r>
            <a:r>
              <a:rPr lang="en-US" sz="3600" spc="-75" baseline="-16203" dirty="0">
                <a:latin typeface="Arial"/>
                <a:cs typeface="Arial"/>
              </a:rPr>
              <a:t>N</a:t>
            </a:r>
            <a:endParaRPr sz="3600" baseline="-16203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552575" y="410971"/>
            <a:ext cx="604012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36215" algn="l"/>
              </a:tabLst>
            </a:pPr>
            <a:r>
              <a:rPr sz="4000" dirty="0">
                <a:latin typeface="+mj-lt"/>
              </a:rPr>
              <a:t>Security</a:t>
            </a:r>
            <a:r>
              <a:rPr sz="4000" spc="-130" dirty="0">
                <a:latin typeface="+mj-lt"/>
              </a:rPr>
              <a:t> </a:t>
            </a:r>
            <a:r>
              <a:rPr sz="4000" spc="-25" dirty="0">
                <a:latin typeface="+mj-lt"/>
              </a:rPr>
              <a:t>of</a:t>
            </a:r>
            <a:r>
              <a:rPr lang="en-US" sz="4000" spc="-25" dirty="0">
                <a:latin typeface="+mj-lt"/>
              </a:rPr>
              <a:t> </a:t>
            </a:r>
            <a:r>
              <a:rPr sz="4000" dirty="0">
                <a:latin typeface="+mj-lt"/>
              </a:rPr>
              <a:t>RSA</a:t>
            </a:r>
            <a:r>
              <a:rPr sz="4000" spc="-60" dirty="0">
                <a:latin typeface="+mj-lt"/>
              </a:rPr>
              <a:t> </a:t>
            </a:r>
            <a:r>
              <a:rPr sz="4000" spc="-10" dirty="0">
                <a:latin typeface="+mj-lt"/>
              </a:rPr>
              <a:t>signatures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1840" y="1313180"/>
            <a:ext cx="8163560" cy="51953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814830">
              <a:lnSpc>
                <a:spcPct val="121700"/>
              </a:lnSpc>
              <a:spcBef>
                <a:spcPts val="100"/>
              </a:spcBef>
            </a:pP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Claim:</a:t>
            </a:r>
            <a:r>
              <a:rPr sz="2400" spc="-7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RSA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existentially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forgeable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under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a </a:t>
            </a:r>
            <a:r>
              <a:rPr sz="2400" dirty="0">
                <a:latin typeface="Arial"/>
                <a:cs typeface="Arial"/>
              </a:rPr>
              <a:t>Key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only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attack.</a:t>
            </a:r>
            <a:endParaRPr sz="2400" dirty="0">
              <a:latin typeface="Arial"/>
              <a:cs typeface="Arial"/>
            </a:endParaRPr>
          </a:p>
          <a:p>
            <a:pPr marL="25400" marR="1621790">
              <a:lnSpc>
                <a:spcPct val="115999"/>
              </a:lnSpc>
              <a:spcBef>
                <a:spcPts val="135"/>
              </a:spcBef>
            </a:pPr>
            <a:r>
              <a:rPr sz="2000" dirty="0">
                <a:latin typeface="Arial"/>
                <a:cs typeface="Arial"/>
              </a:rPr>
              <a:t>Proof: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Let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pk=(</a:t>
            </a:r>
            <a:r>
              <a:rPr lang="en-US" sz="2000" dirty="0" err="1">
                <a:latin typeface="Arial"/>
                <a:cs typeface="Arial"/>
              </a:rPr>
              <a:t>N</a:t>
            </a:r>
            <a:r>
              <a:rPr sz="2000" dirty="0" err="1">
                <a:latin typeface="Arial"/>
                <a:cs typeface="Arial"/>
              </a:rPr>
              <a:t>,e</a:t>
            </a:r>
            <a:r>
              <a:rPr sz="2000" dirty="0">
                <a:latin typeface="Arial"/>
                <a:cs typeface="Arial"/>
              </a:rPr>
              <a:t>)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 err="1">
                <a:latin typeface="Arial"/>
                <a:cs typeface="Arial"/>
              </a:rPr>
              <a:t>sk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lang="en-US" sz="2000" spc="-20" dirty="0">
                <a:latin typeface="Arial"/>
                <a:cs typeface="Arial"/>
              </a:rPr>
              <a:t>=</a:t>
            </a:r>
            <a:r>
              <a:rPr sz="2000" dirty="0">
                <a:latin typeface="Arial"/>
                <a:cs typeface="Arial"/>
              </a:rPr>
              <a:t>d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s.t.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ed=1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mod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phi(</a:t>
            </a:r>
            <a:r>
              <a:rPr lang="en-US" sz="2000" spc="-10" dirty="0">
                <a:latin typeface="Arial"/>
                <a:cs typeface="Arial"/>
              </a:rPr>
              <a:t>N</a:t>
            </a:r>
            <a:r>
              <a:rPr sz="2000" spc="-10" dirty="0">
                <a:latin typeface="Arial"/>
                <a:cs typeface="Arial"/>
              </a:rPr>
              <a:t>). </a:t>
            </a:r>
            <a:r>
              <a:rPr sz="2000" dirty="0">
                <a:latin typeface="Arial"/>
                <a:cs typeface="Arial"/>
              </a:rPr>
              <a:t>Simply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choose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x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Z</a:t>
            </a:r>
            <a:r>
              <a:rPr lang="en-US" sz="1950" baseline="-17094" dirty="0">
                <a:latin typeface="Arial"/>
                <a:cs typeface="Arial"/>
              </a:rPr>
              <a:t>N</a:t>
            </a:r>
            <a:r>
              <a:rPr sz="2000" dirty="0">
                <a:latin typeface="Arial"/>
                <a:cs typeface="Arial"/>
              </a:rPr>
              <a:t>*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at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random,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set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m=x</a:t>
            </a:r>
            <a:r>
              <a:rPr sz="1950" baseline="25641" dirty="0">
                <a:latin typeface="Arial"/>
                <a:cs typeface="Arial"/>
              </a:rPr>
              <a:t>e</a:t>
            </a:r>
            <a:r>
              <a:rPr sz="1950" spc="270" baseline="2564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mod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lang="en-US" sz="2000" spc="-25" dirty="0">
                <a:latin typeface="Arial"/>
                <a:cs typeface="Arial"/>
              </a:rPr>
              <a:t>N</a:t>
            </a:r>
            <a:r>
              <a:rPr sz="2000" spc="-25" dirty="0">
                <a:latin typeface="Arial"/>
                <a:cs typeface="Arial"/>
              </a:rPr>
              <a:t>,</a:t>
            </a:r>
            <a:endParaRPr sz="2000" dirty="0">
              <a:latin typeface="Arial"/>
              <a:cs typeface="Arial"/>
            </a:endParaRPr>
          </a:p>
          <a:p>
            <a:pPr marL="368300" marR="723900" indent="-342900">
              <a:lnSpc>
                <a:spcPct val="100800"/>
              </a:lnSpc>
              <a:spcBef>
                <a:spcPts val="585"/>
              </a:spcBef>
            </a:pPr>
            <a:r>
              <a:rPr sz="2000" dirty="0">
                <a:latin typeface="Arial"/>
                <a:cs typeface="Arial"/>
              </a:rPr>
              <a:t>and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sig=x,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then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</a:t>
            </a:r>
            <a:r>
              <a:rPr lang="en-US" sz="2000" dirty="0">
                <a:latin typeface="Arial"/>
                <a:cs typeface="Arial"/>
              </a:rPr>
              <a:t>erify</a:t>
            </a:r>
            <a:r>
              <a:rPr sz="2000" dirty="0">
                <a:latin typeface="Arial"/>
                <a:cs typeface="Arial"/>
              </a:rPr>
              <a:t>((</a:t>
            </a:r>
            <a:r>
              <a:rPr lang="en-US" sz="2000" dirty="0" err="1">
                <a:latin typeface="Arial"/>
                <a:cs typeface="Arial"/>
              </a:rPr>
              <a:t>N</a:t>
            </a:r>
            <a:r>
              <a:rPr sz="2000" dirty="0" err="1">
                <a:latin typeface="Arial"/>
                <a:cs typeface="Arial"/>
              </a:rPr>
              <a:t>,e</a:t>
            </a:r>
            <a:r>
              <a:rPr sz="2000" dirty="0">
                <a:latin typeface="Arial"/>
                <a:cs typeface="Arial"/>
              </a:rPr>
              <a:t>),sig,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m)=accept</a:t>
            </a:r>
            <a:r>
              <a:rPr sz="2400" dirty="0">
                <a:latin typeface="Arial"/>
                <a:cs typeface="Arial"/>
              </a:rPr>
              <a:t>.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Namely,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x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legal </a:t>
            </a:r>
            <a:r>
              <a:rPr sz="2400" dirty="0">
                <a:latin typeface="Arial"/>
                <a:cs typeface="Arial"/>
              </a:rPr>
              <a:t>signature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m.</a:t>
            </a:r>
            <a:endParaRPr sz="2400" dirty="0">
              <a:latin typeface="Arial"/>
              <a:cs typeface="Arial"/>
            </a:endParaRPr>
          </a:p>
          <a:p>
            <a:pPr marL="25400" marR="1135380">
              <a:lnSpc>
                <a:spcPts val="3500"/>
              </a:lnSpc>
              <a:spcBef>
                <a:spcPts val="100"/>
              </a:spcBef>
            </a:pP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Claim:</a:t>
            </a:r>
            <a:r>
              <a:rPr sz="2400" spc="-7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RSA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universally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forgeable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under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chosen </a:t>
            </a:r>
            <a:r>
              <a:rPr sz="2400" dirty="0">
                <a:latin typeface="Arial"/>
                <a:cs typeface="Arial"/>
              </a:rPr>
              <a:t>message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attack(CMA)</a:t>
            </a:r>
            <a:endParaRPr sz="2400" dirty="0">
              <a:latin typeface="Arial"/>
              <a:cs typeface="Arial"/>
            </a:endParaRPr>
          </a:p>
          <a:p>
            <a:pPr marL="25400" marR="17780">
              <a:lnSpc>
                <a:spcPts val="2810"/>
              </a:lnSpc>
              <a:spcBef>
                <a:spcPts val="60"/>
              </a:spcBef>
            </a:pPr>
            <a:r>
              <a:rPr sz="2000" dirty="0">
                <a:solidFill>
                  <a:srgbClr val="3333CC"/>
                </a:solidFill>
                <a:latin typeface="Arial"/>
                <a:cs typeface="Arial"/>
              </a:rPr>
              <a:t>Proof:</a:t>
            </a:r>
            <a:r>
              <a:rPr sz="2000" spc="-6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Suppose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interested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forging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signature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m.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Choose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a </a:t>
            </a:r>
            <a:r>
              <a:rPr sz="2000" dirty="0">
                <a:latin typeface="Arial"/>
                <a:cs typeface="Arial"/>
              </a:rPr>
              <a:t>random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Z</a:t>
            </a:r>
            <a:r>
              <a:rPr lang="en-US" sz="1950" baseline="-17094" dirty="0">
                <a:latin typeface="Arial"/>
                <a:cs typeface="Arial"/>
              </a:rPr>
              <a:t>N</a:t>
            </a:r>
            <a:r>
              <a:rPr sz="2000" dirty="0">
                <a:latin typeface="Arial"/>
                <a:cs typeface="Arial"/>
              </a:rPr>
              <a:t>*.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Let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</a:t>
            </a:r>
            <a:r>
              <a:rPr sz="1950" baseline="-17094" dirty="0">
                <a:latin typeface="Arial"/>
                <a:cs typeface="Arial"/>
              </a:rPr>
              <a:t>1</a:t>
            </a:r>
            <a:r>
              <a:rPr sz="2000" dirty="0">
                <a:latin typeface="Arial"/>
                <a:cs typeface="Arial"/>
              </a:rPr>
              <a:t>=r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</a:t>
            </a:r>
            <a:r>
              <a:rPr sz="1950" baseline="-17094" dirty="0">
                <a:latin typeface="Arial"/>
                <a:cs typeface="Arial"/>
              </a:rPr>
              <a:t>2</a:t>
            </a:r>
            <a:r>
              <a:rPr sz="2000" dirty="0">
                <a:latin typeface="Arial"/>
                <a:cs typeface="Arial"/>
              </a:rPr>
              <a:t>=m/r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mod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lang="en-US" sz="2000" dirty="0">
                <a:latin typeface="Arial"/>
                <a:cs typeface="Arial"/>
              </a:rPr>
              <a:t>N</a:t>
            </a:r>
            <a:r>
              <a:rPr sz="2000" dirty="0">
                <a:latin typeface="Arial"/>
                <a:cs typeface="Arial"/>
              </a:rPr>
              <a:t>.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Get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signatures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</a:t>
            </a:r>
            <a:r>
              <a:rPr sz="1950" baseline="-17094" dirty="0">
                <a:latin typeface="Arial"/>
                <a:cs typeface="Arial"/>
              </a:rPr>
              <a:t>1</a:t>
            </a:r>
            <a:r>
              <a:rPr sz="1950" spc="262" baseline="-17094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=(m</a:t>
            </a:r>
            <a:r>
              <a:rPr sz="1950" spc="-15" baseline="-17094" dirty="0">
                <a:latin typeface="Arial"/>
                <a:cs typeface="Arial"/>
              </a:rPr>
              <a:t>1</a:t>
            </a:r>
            <a:r>
              <a:rPr sz="2000" spc="-10" dirty="0">
                <a:latin typeface="Arial"/>
                <a:cs typeface="Arial"/>
              </a:rPr>
              <a:t>)</a:t>
            </a:r>
            <a:r>
              <a:rPr sz="1950" spc="-15" baseline="25641" dirty="0">
                <a:latin typeface="Arial"/>
                <a:cs typeface="Arial"/>
              </a:rPr>
              <a:t>d</a:t>
            </a:r>
            <a:endParaRPr sz="1950" baseline="25641" dirty="0">
              <a:latin typeface="Arial"/>
              <a:cs typeface="Arial"/>
            </a:endParaRPr>
          </a:p>
          <a:p>
            <a:pPr marL="25400" marR="121920">
              <a:lnSpc>
                <a:spcPts val="2900"/>
              </a:lnSpc>
              <a:spcBef>
                <a:spcPts val="20"/>
              </a:spcBef>
              <a:tabLst>
                <a:tab pos="3000375" algn="l"/>
              </a:tabLst>
            </a:pPr>
            <a:r>
              <a:rPr sz="2000" dirty="0">
                <a:latin typeface="Arial"/>
                <a:cs typeface="Arial"/>
              </a:rPr>
              <a:t>mod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lang="en-US" sz="2000" dirty="0">
                <a:latin typeface="Arial"/>
                <a:cs typeface="Arial"/>
              </a:rPr>
              <a:t>N</a:t>
            </a:r>
            <a:r>
              <a:rPr sz="2000" dirty="0">
                <a:latin typeface="Arial"/>
                <a:cs typeface="Arial"/>
              </a:rPr>
              <a:t>,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</a:t>
            </a:r>
            <a:r>
              <a:rPr sz="1950" baseline="-17094" dirty="0">
                <a:latin typeface="Arial"/>
                <a:cs typeface="Arial"/>
              </a:rPr>
              <a:t>2</a:t>
            </a:r>
            <a:r>
              <a:rPr sz="2000" dirty="0">
                <a:latin typeface="Arial"/>
                <a:cs typeface="Arial"/>
              </a:rPr>
              <a:t>=(m</a:t>
            </a:r>
            <a:r>
              <a:rPr sz="1950" baseline="-17094" dirty="0">
                <a:latin typeface="Arial"/>
                <a:cs typeface="Arial"/>
              </a:rPr>
              <a:t>2</a:t>
            </a:r>
            <a:r>
              <a:rPr sz="2000" dirty="0">
                <a:latin typeface="Arial"/>
                <a:cs typeface="Arial"/>
              </a:rPr>
              <a:t>)</a:t>
            </a:r>
            <a:r>
              <a:rPr sz="1950" baseline="25641" dirty="0">
                <a:latin typeface="Arial"/>
                <a:cs typeface="Arial"/>
              </a:rPr>
              <a:t>d</a:t>
            </a:r>
            <a:r>
              <a:rPr sz="1950" spc="270" baseline="2564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mod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lang="en-US" sz="2000" dirty="0">
                <a:latin typeface="Arial"/>
                <a:cs typeface="Arial"/>
              </a:rPr>
              <a:t>N </a:t>
            </a:r>
            <a:r>
              <a:rPr sz="2000" spc="-25" dirty="0">
                <a:latin typeface="Arial"/>
                <a:cs typeface="Arial"/>
              </a:rPr>
              <a:t>of</a:t>
            </a:r>
            <a:r>
              <a:rPr sz="2000" dirty="0">
                <a:latin typeface="Arial"/>
                <a:cs typeface="Arial"/>
              </a:rPr>
              <a:t>	m</a:t>
            </a:r>
            <a:r>
              <a:rPr sz="1950" baseline="-17094" dirty="0">
                <a:latin typeface="Arial"/>
                <a:cs typeface="Arial"/>
              </a:rPr>
              <a:t>1</a:t>
            </a:r>
            <a:r>
              <a:rPr sz="2000" dirty="0">
                <a:latin typeface="Arial"/>
                <a:cs typeface="Arial"/>
              </a:rPr>
              <a:t>,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</a:t>
            </a:r>
            <a:r>
              <a:rPr sz="1950" baseline="-17094" dirty="0">
                <a:latin typeface="Arial"/>
                <a:cs typeface="Arial"/>
              </a:rPr>
              <a:t>2</a:t>
            </a:r>
            <a:r>
              <a:rPr sz="1950" spc="262" baseline="-1709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from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</a:t>
            </a:r>
            <a:r>
              <a:rPr lang="en-US" sz="2000" dirty="0">
                <a:latin typeface="Arial"/>
                <a:cs typeface="Arial"/>
              </a:rPr>
              <a:t>ign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(during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CMA).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Now,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it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is </a:t>
            </a:r>
            <a:r>
              <a:rPr sz="2000" dirty="0">
                <a:latin typeface="Arial"/>
                <a:cs typeface="Arial"/>
              </a:rPr>
              <a:t>easy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compute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signature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m,</a:t>
            </a:r>
            <a:endParaRPr sz="2000" dirty="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300"/>
              </a:spcBef>
            </a:pPr>
            <a:r>
              <a:rPr sz="2000" dirty="0">
                <a:latin typeface="Arial"/>
                <a:cs typeface="Arial"/>
              </a:rPr>
              <a:t>set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s=s</a:t>
            </a:r>
            <a:r>
              <a:rPr sz="1950" baseline="-17094" dirty="0">
                <a:latin typeface="Arial"/>
                <a:cs typeface="Arial"/>
              </a:rPr>
              <a:t>1</a:t>
            </a:r>
            <a:r>
              <a:rPr sz="2000" dirty="0">
                <a:latin typeface="Arial"/>
                <a:cs typeface="Arial"/>
              </a:rPr>
              <a:t>*s</a:t>
            </a:r>
            <a:r>
              <a:rPr sz="1950" baseline="-17094" dirty="0">
                <a:latin typeface="Arial"/>
                <a:cs typeface="Arial"/>
              </a:rPr>
              <a:t>2</a:t>
            </a:r>
            <a:r>
              <a:rPr sz="1950" spc="262" baseline="-1709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mod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spc="-30" dirty="0">
                <a:latin typeface="Arial"/>
                <a:cs typeface="Arial"/>
              </a:rPr>
              <a:t>N</a:t>
            </a:r>
            <a:r>
              <a:rPr sz="2000" dirty="0">
                <a:latin typeface="Arial"/>
                <a:cs typeface="Arial"/>
              </a:rPr>
              <a:t>=(m</a:t>
            </a:r>
            <a:r>
              <a:rPr sz="1950" baseline="-17094" dirty="0">
                <a:latin typeface="Arial"/>
                <a:cs typeface="Arial"/>
              </a:rPr>
              <a:t>1</a:t>
            </a:r>
            <a:r>
              <a:rPr sz="2000" dirty="0">
                <a:latin typeface="Arial"/>
                <a:cs typeface="Arial"/>
              </a:rPr>
              <a:t>)</a:t>
            </a:r>
            <a:r>
              <a:rPr sz="1950" baseline="25641" dirty="0">
                <a:latin typeface="Arial"/>
                <a:cs typeface="Arial"/>
              </a:rPr>
              <a:t>d</a:t>
            </a:r>
            <a:r>
              <a:rPr sz="1950" spc="270" baseline="2564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(m</a:t>
            </a:r>
            <a:r>
              <a:rPr sz="1950" baseline="-17094" dirty="0">
                <a:latin typeface="Arial"/>
                <a:cs typeface="Arial"/>
              </a:rPr>
              <a:t>2</a:t>
            </a:r>
            <a:r>
              <a:rPr sz="2000" dirty="0">
                <a:latin typeface="Arial"/>
                <a:cs typeface="Arial"/>
              </a:rPr>
              <a:t>)</a:t>
            </a:r>
            <a:r>
              <a:rPr sz="1950" baseline="25641" dirty="0">
                <a:latin typeface="Arial"/>
                <a:cs typeface="Arial"/>
              </a:rPr>
              <a:t>d</a:t>
            </a:r>
            <a:r>
              <a:rPr sz="1950" spc="262" baseline="2564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mod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lang="en-US" sz="2000" dirty="0">
                <a:latin typeface="Arial"/>
                <a:cs typeface="Arial"/>
              </a:rPr>
              <a:t>N</a:t>
            </a:r>
            <a:r>
              <a:rPr sz="2000" dirty="0">
                <a:latin typeface="Arial"/>
                <a:cs typeface="Arial"/>
              </a:rPr>
              <a:t>=(m</a:t>
            </a:r>
            <a:r>
              <a:rPr sz="1950" baseline="-17094" dirty="0">
                <a:latin typeface="Arial"/>
                <a:cs typeface="Arial"/>
              </a:rPr>
              <a:t>1</a:t>
            </a:r>
            <a:r>
              <a:rPr sz="2000" dirty="0">
                <a:latin typeface="Arial"/>
                <a:cs typeface="Arial"/>
              </a:rPr>
              <a:t>*m</a:t>
            </a:r>
            <a:r>
              <a:rPr sz="1950" baseline="-17094" dirty="0">
                <a:latin typeface="Arial"/>
                <a:cs typeface="Arial"/>
              </a:rPr>
              <a:t>2</a:t>
            </a:r>
            <a:r>
              <a:rPr sz="2000" dirty="0">
                <a:latin typeface="Arial"/>
                <a:cs typeface="Arial"/>
              </a:rPr>
              <a:t>)</a:t>
            </a:r>
            <a:r>
              <a:rPr sz="1950" baseline="25641" dirty="0">
                <a:latin typeface="Arial"/>
                <a:cs typeface="Arial"/>
              </a:rPr>
              <a:t>d</a:t>
            </a:r>
            <a:r>
              <a:rPr sz="1950" spc="15" baseline="2564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mod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lang="en-US" sz="2000" dirty="0">
                <a:latin typeface="Arial"/>
                <a:cs typeface="Arial"/>
              </a:rPr>
              <a:t>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=m</a:t>
            </a:r>
            <a:r>
              <a:rPr sz="1950" baseline="25641" dirty="0">
                <a:latin typeface="Arial"/>
                <a:cs typeface="Arial"/>
              </a:rPr>
              <a:t>d</a:t>
            </a:r>
            <a:r>
              <a:rPr sz="1950" spc="7" baseline="25641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mod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lang="en-US" sz="2000" spc="-25" dirty="0">
                <a:latin typeface="Arial"/>
                <a:cs typeface="Arial"/>
              </a:rPr>
              <a:t>N</a:t>
            </a:r>
            <a:r>
              <a:rPr sz="2000" spc="-25" dirty="0"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4A8AE-0EF3-5D39-FB30-D40656595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6A132C03-25F9-7348-5445-48F8A0A114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6097" y="381000"/>
            <a:ext cx="57404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spc="-25" dirty="0">
                <a:latin typeface="Arial"/>
                <a:cs typeface="Arial"/>
              </a:rPr>
              <a:t>Remedy, </a:t>
            </a:r>
            <a:r>
              <a:rPr sz="4000" spc="-25" dirty="0">
                <a:latin typeface="Arial"/>
                <a:cs typeface="Arial"/>
              </a:rPr>
              <a:t>Hash-</a:t>
            </a:r>
            <a:r>
              <a:rPr sz="4000" spc="-30" dirty="0">
                <a:latin typeface="Arial"/>
                <a:cs typeface="Arial"/>
              </a:rPr>
              <a:t>then-</a:t>
            </a:r>
            <a:r>
              <a:rPr sz="4000" spc="-20" dirty="0">
                <a:latin typeface="Arial"/>
                <a:cs typeface="Arial"/>
              </a:rPr>
              <a:t>Sign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CFF6C95A-7AF8-EB9A-3624-46DD64C4404B}"/>
              </a:ext>
            </a:extLst>
          </p:cNvPr>
          <p:cNvSpPr txBox="1"/>
          <p:nvPr/>
        </p:nvSpPr>
        <p:spPr>
          <a:xfrm>
            <a:off x="281940" y="1225803"/>
            <a:ext cx="8768715" cy="5064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marR="911860" indent="-342900">
              <a:lnSpc>
                <a:spcPts val="3500"/>
              </a:lnSpc>
              <a:spcBef>
                <a:spcPts val="100"/>
              </a:spcBef>
              <a:buChar char="•"/>
              <a:tabLst>
                <a:tab pos="381000" algn="l"/>
              </a:tabLst>
            </a:pPr>
            <a:r>
              <a:rPr sz="2800" dirty="0">
                <a:latin typeface="Arial"/>
                <a:cs typeface="Arial"/>
              </a:rPr>
              <a:t>Let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H:{0,1}*</a:t>
            </a:r>
            <a:r>
              <a:rPr sz="2800" dirty="0">
                <a:latin typeface="Apple SD Gothic Neo Light"/>
                <a:cs typeface="Apple SD Gothic Neo Light"/>
              </a:rPr>
              <a:t>⇒</a:t>
            </a:r>
            <a:r>
              <a:rPr sz="2800" dirty="0">
                <a:latin typeface="Arial"/>
                <a:cs typeface="Arial"/>
              </a:rPr>
              <a:t>{0,1}</a:t>
            </a:r>
            <a:r>
              <a:rPr sz="2850" baseline="23391" dirty="0">
                <a:latin typeface="Arial"/>
                <a:cs typeface="Arial"/>
              </a:rPr>
              <a:t>n</a:t>
            </a:r>
            <a:r>
              <a:rPr sz="2850" spc="254" baseline="23391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collision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resistant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hash </a:t>
            </a:r>
            <a:r>
              <a:rPr sz="2800" spc="-10" dirty="0">
                <a:latin typeface="Arial"/>
                <a:cs typeface="Arial"/>
              </a:rPr>
              <a:t>function</a:t>
            </a:r>
            <a:endParaRPr sz="2800" dirty="0">
              <a:latin typeface="Arial"/>
              <a:cs typeface="Arial"/>
            </a:endParaRPr>
          </a:p>
          <a:p>
            <a:pPr marL="779780" lvl="1" indent="-284480">
              <a:lnSpc>
                <a:spcPct val="100000"/>
              </a:lnSpc>
              <a:spcBef>
                <a:spcPts val="405"/>
              </a:spcBef>
              <a:buChar char="–"/>
              <a:tabLst>
                <a:tab pos="779780" algn="l"/>
              </a:tabLst>
            </a:pP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Function</a:t>
            </a:r>
            <a:r>
              <a:rPr sz="2400" spc="-6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which</a:t>
            </a:r>
            <a:r>
              <a:rPr sz="2400" spc="-6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can</a:t>
            </a:r>
            <a:r>
              <a:rPr sz="2400" spc="-6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be</a:t>
            </a:r>
            <a:r>
              <a:rPr sz="2400" spc="-6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evaluated</a:t>
            </a:r>
            <a:r>
              <a:rPr sz="2400" spc="-6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by</a:t>
            </a:r>
            <a:r>
              <a:rPr sz="2400" spc="-6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0066FF"/>
                </a:solidFill>
                <a:latin typeface="Arial"/>
                <a:cs typeface="Arial"/>
              </a:rPr>
              <a:t>all</a:t>
            </a:r>
            <a:endParaRPr sz="2400" dirty="0">
              <a:latin typeface="Arial"/>
              <a:cs typeface="Arial"/>
            </a:endParaRPr>
          </a:p>
          <a:p>
            <a:pPr marL="779780" marR="30480" lvl="1" indent="-284480">
              <a:lnSpc>
                <a:spcPct val="100800"/>
              </a:lnSpc>
              <a:spcBef>
                <a:spcPts val="600"/>
              </a:spcBef>
              <a:buChar char="–"/>
              <a:tabLst>
                <a:tab pos="781050" algn="l"/>
              </a:tabLst>
            </a:pP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Function</a:t>
            </a:r>
            <a:r>
              <a:rPr sz="2400" spc="-85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which</a:t>
            </a:r>
            <a:r>
              <a:rPr sz="2400" spc="-8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compresses</a:t>
            </a:r>
            <a:r>
              <a:rPr sz="2400" spc="-8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arbitrary</a:t>
            </a:r>
            <a:r>
              <a:rPr sz="2400" spc="-8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length</a:t>
            </a:r>
            <a:r>
              <a:rPr sz="2400" spc="-85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messages</a:t>
            </a:r>
            <a:r>
              <a:rPr sz="2400" spc="-8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to</a:t>
            </a:r>
            <a:r>
              <a:rPr sz="2400" spc="-8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srgbClr val="0066FF"/>
                </a:solidFill>
                <a:latin typeface="Arial"/>
                <a:cs typeface="Arial"/>
              </a:rPr>
              <a:t>n 	</a:t>
            </a: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bit</a:t>
            </a:r>
            <a:r>
              <a:rPr sz="2400" spc="-3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66FF"/>
                </a:solidFill>
                <a:latin typeface="Arial"/>
                <a:cs typeface="Arial"/>
              </a:rPr>
              <a:t>strings</a:t>
            </a:r>
            <a:endParaRPr sz="2400" dirty="0">
              <a:latin typeface="Arial"/>
              <a:cs typeface="Arial"/>
            </a:endParaRPr>
          </a:p>
          <a:p>
            <a:pPr marL="779780" lvl="1" indent="-284480">
              <a:lnSpc>
                <a:spcPct val="100000"/>
              </a:lnSpc>
              <a:spcBef>
                <a:spcPts val="505"/>
              </a:spcBef>
              <a:buChar char="–"/>
              <a:tabLst>
                <a:tab pos="779780" algn="l"/>
              </a:tabLst>
            </a:pP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Hard</a:t>
            </a:r>
            <a:r>
              <a:rPr sz="2400" spc="-45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to</a:t>
            </a:r>
            <a:r>
              <a:rPr sz="2400" spc="-4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find</a:t>
            </a:r>
            <a:r>
              <a:rPr sz="2400" spc="-4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66FF"/>
                </a:solidFill>
                <a:latin typeface="Arial"/>
                <a:cs typeface="Arial"/>
              </a:rPr>
              <a:t>collisions</a:t>
            </a:r>
            <a:endParaRPr sz="2400" dirty="0">
              <a:latin typeface="Arial"/>
              <a:cs typeface="Arial"/>
            </a:endParaRPr>
          </a:p>
          <a:p>
            <a:pPr marL="747395">
              <a:lnSpc>
                <a:spcPct val="100000"/>
              </a:lnSpc>
              <a:spcBef>
                <a:spcPts val="530"/>
              </a:spcBef>
            </a:pPr>
            <a:r>
              <a:rPr sz="2400" spc="-135" dirty="0">
                <a:solidFill>
                  <a:srgbClr val="0066FF"/>
                </a:solidFill>
                <a:latin typeface="Apple SD Gothic Neo Light"/>
                <a:cs typeface="Apple SD Gothic Neo Light"/>
              </a:rPr>
              <a:t>∀</a:t>
            </a:r>
            <a:r>
              <a:rPr sz="2400" spc="-135" dirty="0">
                <a:solidFill>
                  <a:srgbClr val="0066FF"/>
                </a:solidFill>
                <a:latin typeface="Arial"/>
                <a:cs typeface="Arial"/>
              </a:rPr>
              <a:t>ppt</a:t>
            </a:r>
            <a:r>
              <a:rPr sz="2400" spc="-35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A,</a:t>
            </a:r>
            <a:r>
              <a:rPr sz="2400" spc="-75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Prob[A(H)=(</a:t>
            </a:r>
            <a:r>
              <a:rPr sz="2400" dirty="0" err="1">
                <a:solidFill>
                  <a:srgbClr val="0066FF"/>
                </a:solidFill>
                <a:latin typeface="Arial"/>
                <a:cs typeface="Arial"/>
              </a:rPr>
              <a:t>x</a:t>
            </a:r>
            <a:r>
              <a:rPr lang="en-US" sz="2400" dirty="0" err="1">
                <a:solidFill>
                  <a:srgbClr val="0066FF"/>
                </a:solidFill>
                <a:latin typeface="Arial"/>
                <a:cs typeface="Arial"/>
              </a:rPr>
              <a:t>,</a:t>
            </a:r>
            <a:r>
              <a:rPr sz="2400" dirty="0" err="1">
                <a:solidFill>
                  <a:srgbClr val="0066FF"/>
                </a:solidFill>
                <a:latin typeface="Arial"/>
                <a:cs typeface="Arial"/>
              </a:rPr>
              <a:t>x</a:t>
            </a: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’)</a:t>
            </a:r>
            <a:r>
              <a:rPr sz="2400" spc="-5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s.t.</a:t>
            </a:r>
            <a:r>
              <a:rPr sz="2400" spc="-55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H(x)=H(x’)]</a:t>
            </a:r>
            <a:r>
              <a:rPr sz="2400" spc="-55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66FF"/>
                </a:solidFill>
                <a:latin typeface="Arial"/>
                <a:cs typeface="Arial"/>
              </a:rPr>
              <a:t>&lt;</a:t>
            </a:r>
            <a:r>
              <a:rPr sz="2400" spc="-55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66FF"/>
                </a:solidFill>
                <a:latin typeface="Arial"/>
                <a:cs typeface="Arial"/>
              </a:rPr>
              <a:t>neg(n)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45"/>
              </a:spcBef>
            </a:pPr>
            <a:endParaRPr sz="2400" dirty="0">
              <a:latin typeface="Arial"/>
              <a:cs typeface="Arial"/>
            </a:endParaRPr>
          </a:p>
          <a:p>
            <a:pPr marL="380365" indent="-342265">
              <a:lnSpc>
                <a:spcPct val="100000"/>
              </a:lnSpc>
              <a:spcBef>
                <a:spcPts val="5"/>
              </a:spcBef>
              <a:buChar char="•"/>
              <a:tabLst>
                <a:tab pos="380365" algn="l"/>
              </a:tabLst>
            </a:pPr>
            <a:r>
              <a:rPr sz="2800" dirty="0">
                <a:latin typeface="Arial"/>
                <a:cs typeface="Arial"/>
              </a:rPr>
              <a:t>Not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known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follow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from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one-</a:t>
            </a:r>
            <a:r>
              <a:rPr sz="2800" dirty="0">
                <a:latin typeface="Arial"/>
                <a:cs typeface="Arial"/>
              </a:rPr>
              <a:t>way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permutation</a:t>
            </a:r>
            <a:endParaRPr sz="2800" dirty="0">
              <a:latin typeface="Arial"/>
              <a:cs typeface="Arial"/>
            </a:endParaRPr>
          </a:p>
          <a:p>
            <a:pPr marL="380365" indent="-342265">
              <a:lnSpc>
                <a:spcPct val="100000"/>
              </a:lnSpc>
              <a:spcBef>
                <a:spcPts val="645"/>
              </a:spcBef>
              <a:buChar char="•"/>
              <a:tabLst>
                <a:tab pos="380365" algn="l"/>
              </a:tabLst>
            </a:pPr>
            <a:r>
              <a:rPr sz="2800" dirty="0">
                <a:latin typeface="Arial"/>
                <a:cs typeface="Arial"/>
              </a:rPr>
              <a:t>Known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constructions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from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DLP,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Factoring,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LWE</a:t>
            </a:r>
            <a:endParaRPr sz="2800" dirty="0">
              <a:latin typeface="Arial"/>
              <a:cs typeface="Arial"/>
            </a:endParaRPr>
          </a:p>
          <a:p>
            <a:pPr marL="380365" indent="-342265">
              <a:lnSpc>
                <a:spcPct val="100000"/>
              </a:lnSpc>
              <a:spcBef>
                <a:spcPts val="650"/>
              </a:spcBef>
              <a:buChar char="•"/>
              <a:tabLst>
                <a:tab pos="380365" algn="l"/>
              </a:tabLst>
            </a:pPr>
            <a:r>
              <a:rPr sz="2800" dirty="0">
                <a:latin typeface="Arial"/>
                <a:cs typeface="Arial"/>
              </a:rPr>
              <a:t>Real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life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implementations: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MD5,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SHA-</a:t>
            </a:r>
            <a:r>
              <a:rPr sz="2800" spc="-50" dirty="0">
                <a:latin typeface="Arial"/>
                <a:cs typeface="Arial"/>
              </a:rPr>
              <a:t>1</a:t>
            </a:r>
            <a:endParaRPr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16206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099468" y="229107"/>
            <a:ext cx="494538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30" dirty="0">
                <a:latin typeface="+mj-lt"/>
              </a:rPr>
              <a:t>Hash-</a:t>
            </a:r>
            <a:r>
              <a:rPr sz="4000" spc="-20" dirty="0">
                <a:latin typeface="+mj-lt"/>
              </a:rPr>
              <a:t>then-</a:t>
            </a:r>
            <a:r>
              <a:rPr sz="4000" dirty="0">
                <a:latin typeface="+mj-lt"/>
              </a:rPr>
              <a:t>Sign</a:t>
            </a:r>
            <a:r>
              <a:rPr sz="4000" spc="5" dirty="0">
                <a:latin typeface="+mj-lt"/>
              </a:rPr>
              <a:t> </a:t>
            </a:r>
            <a:r>
              <a:rPr sz="4000" spc="-25" dirty="0">
                <a:latin typeface="+mj-lt"/>
              </a:rPr>
              <a:t>RSA</a:t>
            </a:r>
            <a:endParaRPr sz="4000" dirty="0">
              <a:latin typeface="+mj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9140" y="1097787"/>
            <a:ext cx="8034655" cy="5920210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45"/>
              </a:spcBef>
              <a:tabLst>
                <a:tab pos="380365" algn="l"/>
              </a:tabLst>
            </a:pPr>
            <a:r>
              <a:rPr sz="2800" spc="-20" dirty="0">
                <a:solidFill>
                  <a:srgbClr val="FF3300"/>
                </a:solidFill>
                <a:latin typeface="Arial"/>
                <a:cs typeface="Arial"/>
              </a:rPr>
              <a:t>Hash-then-</a:t>
            </a:r>
            <a:r>
              <a:rPr sz="2800" dirty="0">
                <a:solidFill>
                  <a:srgbClr val="FF3300"/>
                </a:solidFill>
                <a:latin typeface="Arial"/>
                <a:cs typeface="Arial"/>
              </a:rPr>
              <a:t>Sign</a:t>
            </a:r>
            <a:r>
              <a:rPr sz="2800" spc="3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paradigm</a:t>
            </a:r>
            <a:endParaRPr sz="2800" dirty="0">
              <a:latin typeface="Arial"/>
              <a:cs typeface="Arial"/>
            </a:endParaRPr>
          </a:p>
          <a:p>
            <a:pPr marL="380365" indent="-342265">
              <a:lnSpc>
                <a:spcPct val="100000"/>
              </a:lnSpc>
              <a:spcBef>
                <a:spcPts val="740"/>
              </a:spcBef>
              <a:buChar char="•"/>
              <a:tabLst>
                <a:tab pos="380365" algn="l"/>
              </a:tabLst>
            </a:pPr>
            <a:r>
              <a:rPr sz="2800" dirty="0">
                <a:solidFill>
                  <a:srgbClr val="0066FF"/>
                </a:solidFill>
                <a:latin typeface="Arial"/>
                <a:cs typeface="Arial"/>
              </a:rPr>
              <a:t>Gen:</a:t>
            </a:r>
            <a:r>
              <a:rPr sz="2800" spc="-3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PK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=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((n,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e),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H),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SK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=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(p,q)</a:t>
            </a:r>
            <a:endParaRPr sz="2800" dirty="0">
              <a:latin typeface="Arial"/>
              <a:cs typeface="Arial"/>
            </a:endParaRPr>
          </a:p>
          <a:p>
            <a:pPr marL="381000" marR="102235" indent="-342900">
              <a:lnSpc>
                <a:spcPts val="3310"/>
              </a:lnSpc>
              <a:spcBef>
                <a:spcPts val="780"/>
              </a:spcBef>
              <a:buChar char="•"/>
              <a:tabLst>
                <a:tab pos="381000" algn="l"/>
              </a:tabLst>
            </a:pPr>
            <a:r>
              <a:rPr sz="2800" dirty="0">
                <a:solidFill>
                  <a:srgbClr val="0066FF"/>
                </a:solidFill>
                <a:latin typeface="Arial"/>
                <a:cs typeface="Arial"/>
              </a:rPr>
              <a:t>Signing:</a:t>
            </a:r>
            <a:r>
              <a:rPr sz="2800" spc="-6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On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input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signing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key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9933"/>
                </a:solidFill>
                <a:latin typeface="Arial"/>
                <a:cs typeface="Arial"/>
              </a:rPr>
              <a:t>d</a:t>
            </a:r>
            <a:r>
              <a:rPr sz="2800" spc="-50" dirty="0">
                <a:solidFill>
                  <a:srgbClr val="339933"/>
                </a:solidFill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and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message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spc="-50" dirty="0">
                <a:solidFill>
                  <a:srgbClr val="339933"/>
                </a:solidFill>
                <a:latin typeface="Arial"/>
                <a:cs typeface="Arial"/>
              </a:rPr>
              <a:t>m </a:t>
            </a:r>
            <a:r>
              <a:rPr sz="2800" dirty="0">
                <a:latin typeface="Arial"/>
                <a:cs typeface="Arial"/>
              </a:rPr>
              <a:t>output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CC00"/>
                </a:solidFill>
                <a:latin typeface="Arial"/>
                <a:cs typeface="Arial"/>
              </a:rPr>
              <a:t>s</a:t>
            </a:r>
            <a:r>
              <a:rPr lang="en-US" sz="2800" dirty="0">
                <a:solidFill>
                  <a:srgbClr val="00CC00"/>
                </a:solidFill>
                <a:latin typeface="Arial"/>
                <a:cs typeface="Arial"/>
              </a:rPr>
              <a:t>ig</a:t>
            </a:r>
            <a:r>
              <a:rPr sz="2800" spc="-45" dirty="0">
                <a:solidFill>
                  <a:srgbClr val="00CC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CC00"/>
                </a:solidFill>
                <a:latin typeface="Arial"/>
                <a:cs typeface="Arial"/>
              </a:rPr>
              <a:t>=</a:t>
            </a:r>
            <a:r>
              <a:rPr sz="2800" spc="-45" dirty="0">
                <a:solidFill>
                  <a:srgbClr val="00CC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CC00"/>
                </a:solidFill>
                <a:latin typeface="Arial"/>
                <a:cs typeface="Arial"/>
              </a:rPr>
              <a:t>H(m)</a:t>
            </a:r>
            <a:r>
              <a:rPr sz="2850" baseline="23391" dirty="0">
                <a:solidFill>
                  <a:srgbClr val="00CC00"/>
                </a:solidFill>
                <a:latin typeface="Arial"/>
                <a:cs typeface="Arial"/>
              </a:rPr>
              <a:t>d</a:t>
            </a:r>
            <a:r>
              <a:rPr sz="2850" spc="284" baseline="23391" dirty="0">
                <a:solidFill>
                  <a:srgbClr val="00CC00"/>
                </a:solidFill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mod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n.</a:t>
            </a:r>
            <a:endParaRPr sz="2800" dirty="0">
              <a:latin typeface="Arial"/>
              <a:cs typeface="Arial"/>
            </a:endParaRPr>
          </a:p>
          <a:p>
            <a:pPr marL="380365" indent="-342265">
              <a:lnSpc>
                <a:spcPct val="100000"/>
              </a:lnSpc>
              <a:spcBef>
                <a:spcPts val="640"/>
              </a:spcBef>
              <a:buChar char="•"/>
              <a:tabLst>
                <a:tab pos="380365" algn="l"/>
              </a:tabLst>
            </a:pPr>
            <a:r>
              <a:rPr sz="2800" dirty="0">
                <a:solidFill>
                  <a:srgbClr val="0066FF"/>
                </a:solidFill>
                <a:latin typeface="Arial"/>
                <a:cs typeface="Arial"/>
              </a:rPr>
              <a:t>Verifying</a:t>
            </a:r>
            <a:r>
              <a:rPr sz="2800" dirty="0">
                <a:latin typeface="Arial"/>
                <a:cs typeface="Arial"/>
              </a:rPr>
              <a:t>: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On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input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9933"/>
                </a:solidFill>
                <a:latin typeface="Arial"/>
                <a:cs typeface="Arial"/>
              </a:rPr>
              <a:t>(n,e),</a:t>
            </a:r>
            <a:r>
              <a:rPr sz="2800" spc="-55" dirty="0">
                <a:solidFill>
                  <a:srgbClr val="339933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9933"/>
                </a:solidFill>
                <a:latin typeface="Arial"/>
                <a:cs typeface="Arial"/>
              </a:rPr>
              <a:t>s</a:t>
            </a:r>
            <a:r>
              <a:rPr lang="en-US" sz="2800" dirty="0">
                <a:solidFill>
                  <a:srgbClr val="339933"/>
                </a:solidFill>
                <a:latin typeface="Arial"/>
                <a:cs typeface="Arial"/>
              </a:rPr>
              <a:t>ig</a:t>
            </a:r>
            <a:r>
              <a:rPr sz="2800" dirty="0">
                <a:solidFill>
                  <a:srgbClr val="339933"/>
                </a:solidFill>
                <a:latin typeface="Arial"/>
                <a:cs typeface="Arial"/>
              </a:rPr>
              <a:t>,</a:t>
            </a:r>
            <a:r>
              <a:rPr sz="2800" spc="-50" dirty="0">
                <a:solidFill>
                  <a:srgbClr val="339933"/>
                </a:solidFill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and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339933"/>
                </a:solidFill>
                <a:latin typeface="Arial"/>
                <a:cs typeface="Arial"/>
              </a:rPr>
              <a:t>m</a:t>
            </a:r>
            <a:r>
              <a:rPr sz="2800" spc="-25" dirty="0">
                <a:latin typeface="Arial"/>
                <a:cs typeface="Arial"/>
              </a:rPr>
              <a:t>,</a:t>
            </a:r>
            <a:endParaRPr sz="2800" dirty="0">
              <a:latin typeface="Arial"/>
              <a:cs typeface="Arial"/>
            </a:endParaRPr>
          </a:p>
          <a:p>
            <a:pPr marL="779780" lvl="1" indent="-284480">
              <a:lnSpc>
                <a:spcPct val="100000"/>
              </a:lnSpc>
              <a:spcBef>
                <a:spcPts val="520"/>
              </a:spcBef>
              <a:buChar char="–"/>
              <a:tabLst>
                <a:tab pos="779780" algn="l"/>
              </a:tabLst>
            </a:pPr>
            <a:r>
              <a:rPr sz="2400" dirty="0">
                <a:latin typeface="Arial"/>
                <a:cs typeface="Arial"/>
              </a:rPr>
              <a:t>Compute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H(m)</a:t>
            </a:r>
            <a:endParaRPr sz="2400" dirty="0">
              <a:latin typeface="Arial"/>
              <a:cs typeface="Arial"/>
            </a:endParaRPr>
          </a:p>
          <a:p>
            <a:pPr marL="779780" lvl="1" indent="-284480">
              <a:lnSpc>
                <a:spcPct val="100000"/>
              </a:lnSpc>
              <a:spcBef>
                <a:spcPts val="625"/>
              </a:spcBef>
              <a:buChar char="–"/>
              <a:tabLst>
                <a:tab pos="779780" algn="l"/>
              </a:tabLst>
            </a:pPr>
            <a:r>
              <a:rPr sz="2400" dirty="0">
                <a:latin typeface="Arial"/>
                <a:cs typeface="Arial"/>
              </a:rPr>
              <a:t>if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s</a:t>
            </a:r>
            <a:r>
              <a:rPr lang="en-US" sz="2400" dirty="0" err="1">
                <a:latin typeface="Arial"/>
                <a:cs typeface="Arial"/>
              </a:rPr>
              <a:t>ig</a:t>
            </a:r>
            <a:r>
              <a:rPr sz="2400" baseline="24305" dirty="0" err="1">
                <a:latin typeface="Arial"/>
                <a:cs typeface="Arial"/>
              </a:rPr>
              <a:t>e</a:t>
            </a:r>
            <a:r>
              <a:rPr sz="2400" spc="277" baseline="243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mod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=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H(m)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output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(accept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signature)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70"/>
              </a:spcBef>
            </a:pPr>
            <a:endParaRPr sz="2400" dirty="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660066"/>
                </a:solidFill>
                <a:latin typeface="Arial"/>
                <a:cs typeface="Arial"/>
              </a:rPr>
              <a:t>Note</a:t>
            </a:r>
            <a:r>
              <a:rPr sz="2400" dirty="0">
                <a:solidFill>
                  <a:srgbClr val="660066"/>
                </a:solidFill>
                <a:latin typeface="Arial"/>
                <a:cs typeface="Arial"/>
              </a:rPr>
              <a:t>:</a:t>
            </a:r>
            <a:r>
              <a:rPr sz="2400" spc="-50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can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try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forge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either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by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breaking</a:t>
            </a:r>
            <a:endParaRPr sz="2400" dirty="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620"/>
              </a:spcBef>
            </a:pPr>
            <a:r>
              <a:rPr sz="2400" dirty="0">
                <a:latin typeface="Arial"/>
                <a:cs typeface="Arial"/>
              </a:rPr>
              <a:t>RSA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or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by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looking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collisions,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i.e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</a:t>
            </a:r>
            <a:r>
              <a:rPr lang="en-US" sz="2400" dirty="0">
                <a:latin typeface="Arial"/>
                <a:cs typeface="Arial"/>
              </a:rPr>
              <a:t>’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lang="en-US" sz="2400" spc="-40" dirty="0" err="1">
                <a:latin typeface="Arial"/>
                <a:cs typeface="Arial"/>
              </a:rPr>
              <a:t>s.t.</a:t>
            </a:r>
            <a:r>
              <a:rPr lang="en-US" sz="2400" spc="-40" dirty="0">
                <a:latin typeface="Arial"/>
                <a:cs typeface="Arial"/>
              </a:rPr>
              <a:t> </a:t>
            </a:r>
            <a:r>
              <a:rPr sz="2400" spc="40" dirty="0">
                <a:latin typeface="Arial"/>
                <a:cs typeface="Arial"/>
              </a:rPr>
              <a:t>H(m)=H(m’)</a:t>
            </a:r>
            <a:r>
              <a:rPr lang="en-US" sz="2400" spc="40" dirty="0">
                <a:latin typeface="Arial"/>
                <a:cs typeface="Arial"/>
              </a:rPr>
              <a:t> for previously signed m. Both are hard.</a:t>
            </a:r>
            <a:endParaRPr sz="2400" dirty="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05"/>
              </a:spcBef>
            </a:pPr>
            <a:r>
              <a:rPr sz="2400" b="1" dirty="0">
                <a:latin typeface="Arial"/>
                <a:cs typeface="Arial"/>
              </a:rPr>
              <a:t>Note: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has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added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advantage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handling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long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messages</a:t>
            </a:r>
            <a:endParaRPr sz="2400" dirty="0">
              <a:latin typeface="Arial"/>
              <a:cs typeface="Arial"/>
            </a:endParaRPr>
          </a:p>
          <a:p>
            <a:pPr marL="951865">
              <a:lnSpc>
                <a:spcPct val="100000"/>
              </a:lnSpc>
              <a:spcBef>
                <a:spcPts val="25"/>
              </a:spcBef>
            </a:pPr>
            <a:r>
              <a:rPr sz="2400" spc="95" dirty="0">
                <a:latin typeface="Arial"/>
                <a:cs typeface="Arial"/>
              </a:rPr>
              <a:t>“for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60" dirty="0">
                <a:latin typeface="Arial"/>
                <a:cs typeface="Arial"/>
              </a:rPr>
              <a:t>free”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403350" y="806196"/>
            <a:ext cx="63373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>
                <a:latin typeface="+mj-lt"/>
              </a:rPr>
              <a:t>Security</a:t>
            </a:r>
            <a:r>
              <a:rPr sz="4000" spc="-100" dirty="0">
                <a:latin typeface="+mj-lt"/>
              </a:rPr>
              <a:t> </a:t>
            </a:r>
            <a:r>
              <a:rPr sz="4000" dirty="0">
                <a:latin typeface="+mj-lt"/>
              </a:rPr>
              <a:t>of</a:t>
            </a:r>
            <a:r>
              <a:rPr sz="4000" spc="-95" dirty="0">
                <a:latin typeface="+mj-lt"/>
              </a:rPr>
              <a:t> </a:t>
            </a:r>
            <a:r>
              <a:rPr sz="4000" dirty="0">
                <a:latin typeface="+mj-lt"/>
              </a:rPr>
              <a:t>hashed</a:t>
            </a:r>
            <a:r>
              <a:rPr sz="4000" spc="-90" dirty="0">
                <a:latin typeface="+mj-lt"/>
              </a:rPr>
              <a:t> </a:t>
            </a:r>
            <a:r>
              <a:rPr sz="4000" spc="-25" dirty="0">
                <a:latin typeface="+mj-lt"/>
              </a:rPr>
              <a:t>RSA</a:t>
            </a:r>
            <a:endParaRPr sz="4000" dirty="0">
              <a:latin typeface="+mj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4540" y="1999995"/>
            <a:ext cx="7986395" cy="427168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600" marR="5080" indent="-342900">
              <a:lnSpc>
                <a:spcPct val="100200"/>
              </a:lnSpc>
              <a:spcBef>
                <a:spcPts val="90"/>
              </a:spcBef>
              <a:buChar char="•"/>
              <a:tabLst>
                <a:tab pos="355600" algn="l"/>
              </a:tabLst>
            </a:pP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Theorem:</a:t>
            </a:r>
            <a:r>
              <a:rPr sz="2800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if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H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is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a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random</a:t>
            </a:r>
            <a:r>
              <a:rPr sz="2800" b="1" spc="-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oracle</a:t>
            </a:r>
            <a:r>
              <a:rPr sz="2800" dirty="0">
                <a:latin typeface="Arial"/>
                <a:cs typeface="Arial"/>
              </a:rPr>
              <a:t>,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then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Hashed </a:t>
            </a:r>
            <a:r>
              <a:rPr sz="2800" dirty="0">
                <a:latin typeface="Arial"/>
                <a:cs typeface="Arial"/>
              </a:rPr>
              <a:t>RSA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signatures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is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existentially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secure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against </a:t>
            </a:r>
            <a:r>
              <a:rPr sz="2800" dirty="0">
                <a:latin typeface="Arial"/>
                <a:cs typeface="Arial"/>
              </a:rPr>
              <a:t>chosen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message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attack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under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RSA </a:t>
            </a:r>
            <a:r>
              <a:rPr sz="2800" spc="-10" dirty="0">
                <a:latin typeface="Arial"/>
                <a:cs typeface="Arial"/>
              </a:rPr>
              <a:t>assumption.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00"/>
              </a:spcBef>
              <a:buFont typeface="Arial"/>
              <a:buChar char="•"/>
            </a:pPr>
            <a:endParaRPr sz="2800" dirty="0">
              <a:latin typeface="Arial"/>
              <a:cs typeface="Arial"/>
            </a:endParaRPr>
          </a:p>
          <a:p>
            <a:pPr marL="355600" marR="1581150" indent="-342900">
              <a:lnSpc>
                <a:spcPts val="3290"/>
              </a:lnSpc>
              <a:buChar char="•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Variants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hashed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RSA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have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been </a:t>
            </a:r>
            <a:r>
              <a:rPr sz="2800" dirty="0">
                <a:latin typeface="Arial"/>
                <a:cs typeface="Arial"/>
              </a:rPr>
              <a:t>standardized,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and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are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used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practice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35"/>
              </a:spcBef>
              <a:buFont typeface="Arial"/>
              <a:buChar char="•"/>
            </a:pPr>
            <a:endParaRPr sz="28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har char="•"/>
              <a:tabLst>
                <a:tab pos="354965" algn="l"/>
                <a:tab pos="1977389" algn="l"/>
              </a:tabLst>
            </a:pPr>
            <a:r>
              <a:rPr sz="2800" spc="-10" dirty="0">
                <a:solidFill>
                  <a:srgbClr val="FF0000"/>
                </a:solidFill>
                <a:latin typeface="Arial"/>
                <a:cs typeface="Arial"/>
              </a:rPr>
              <a:t>Problem:</a:t>
            </a:r>
            <a:r>
              <a:rPr sz="2800" dirty="0">
                <a:latin typeface="Arial"/>
                <a:cs typeface="Arial"/>
              </a:rPr>
              <a:t>	H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is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not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really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random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oracle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is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622425" y="821436"/>
            <a:ext cx="589915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latin typeface="+mj-lt"/>
                <a:cs typeface="Arial"/>
              </a:rPr>
              <a:t>In</a:t>
            </a:r>
            <a:r>
              <a:rPr sz="4400" spc="-100" dirty="0">
                <a:latin typeface="+mj-lt"/>
                <a:cs typeface="Arial"/>
              </a:rPr>
              <a:t> </a:t>
            </a:r>
            <a:r>
              <a:rPr sz="4400" dirty="0">
                <a:latin typeface="+mj-lt"/>
                <a:cs typeface="Arial"/>
              </a:rPr>
              <a:t>Practice:</a:t>
            </a:r>
            <a:r>
              <a:rPr sz="4400" spc="-100" dirty="0">
                <a:latin typeface="+mj-lt"/>
                <a:cs typeface="Arial"/>
              </a:rPr>
              <a:t> </a:t>
            </a:r>
            <a:r>
              <a:rPr lang="en-US" sz="4400" spc="-100" dirty="0">
                <a:latin typeface="+mj-lt"/>
                <a:cs typeface="Arial"/>
              </a:rPr>
              <a:t>Using </a:t>
            </a:r>
            <a:r>
              <a:rPr sz="4400" spc="-25" dirty="0">
                <a:latin typeface="+mj-lt"/>
                <a:cs typeface="Arial"/>
              </a:rPr>
              <a:t>RSA</a:t>
            </a:r>
            <a:endParaRPr sz="4400" dirty="0">
              <a:latin typeface="+mj-lt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140" y="1919731"/>
            <a:ext cx="6828155" cy="1711237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434"/>
              </a:spcBef>
              <a:buChar char="•"/>
              <a:tabLst>
                <a:tab pos="354965" algn="l"/>
              </a:tabLst>
            </a:pPr>
            <a:r>
              <a:rPr sz="2800" spc="-20" dirty="0">
                <a:solidFill>
                  <a:srgbClr val="FF3300"/>
                </a:solidFill>
                <a:latin typeface="+mn-lt"/>
                <a:cs typeface="Arial"/>
              </a:rPr>
              <a:t>Hash-</a:t>
            </a:r>
            <a:r>
              <a:rPr sz="2800" spc="-10" dirty="0">
                <a:solidFill>
                  <a:srgbClr val="FF3300"/>
                </a:solidFill>
                <a:latin typeface="+mn-lt"/>
                <a:cs typeface="Arial"/>
              </a:rPr>
              <a:t>then-</a:t>
            </a:r>
            <a:r>
              <a:rPr sz="2800" dirty="0">
                <a:solidFill>
                  <a:srgbClr val="FF3300"/>
                </a:solidFill>
                <a:latin typeface="+mn-lt"/>
                <a:cs typeface="Arial"/>
              </a:rPr>
              <a:t>Sign</a:t>
            </a:r>
            <a:r>
              <a:rPr sz="2800" spc="-65" dirty="0">
                <a:solidFill>
                  <a:srgbClr val="FF3300"/>
                </a:solidFill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probabilistic</a:t>
            </a:r>
            <a:r>
              <a:rPr sz="2800" spc="-60" dirty="0">
                <a:latin typeface="+mn-lt"/>
                <a:cs typeface="Arial"/>
              </a:rPr>
              <a:t> </a:t>
            </a:r>
            <a:r>
              <a:rPr sz="2800" spc="-10" dirty="0">
                <a:latin typeface="+mn-lt"/>
                <a:cs typeface="Arial"/>
              </a:rPr>
              <a:t>paradigm</a:t>
            </a:r>
            <a:endParaRPr sz="2800" dirty="0">
              <a:latin typeface="+mn-lt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335"/>
              </a:spcBef>
              <a:buChar char="•"/>
              <a:tabLst>
                <a:tab pos="354965" algn="l"/>
              </a:tabLst>
            </a:pPr>
            <a:r>
              <a:rPr sz="2800" dirty="0">
                <a:solidFill>
                  <a:srgbClr val="0066FF"/>
                </a:solidFill>
                <a:latin typeface="+mn-lt"/>
                <a:cs typeface="Arial"/>
              </a:rPr>
              <a:t>Generation:</a:t>
            </a:r>
            <a:r>
              <a:rPr sz="2800" spc="-30" dirty="0">
                <a:solidFill>
                  <a:srgbClr val="0066FF"/>
                </a:solidFill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PK</a:t>
            </a:r>
            <a:r>
              <a:rPr sz="2800" spc="-3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=</a:t>
            </a:r>
            <a:r>
              <a:rPr sz="2800" spc="-3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((n,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e),</a:t>
            </a:r>
            <a:r>
              <a:rPr sz="2800" spc="-3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H),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SK</a:t>
            </a:r>
            <a:r>
              <a:rPr sz="2800" spc="-3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=</a:t>
            </a:r>
            <a:r>
              <a:rPr sz="2800" spc="-35" dirty="0">
                <a:latin typeface="+mn-lt"/>
                <a:cs typeface="Arial"/>
              </a:rPr>
              <a:t> </a:t>
            </a:r>
            <a:r>
              <a:rPr sz="2800" spc="-10" dirty="0">
                <a:latin typeface="+mn-lt"/>
                <a:cs typeface="Arial"/>
              </a:rPr>
              <a:t>(p,q)</a:t>
            </a:r>
            <a:endParaRPr sz="2800" dirty="0">
              <a:latin typeface="+mn-lt"/>
              <a:cs typeface="Arial"/>
            </a:endParaRPr>
          </a:p>
          <a:p>
            <a:pPr marL="354965" marR="5080" indent="-342900">
              <a:lnSpc>
                <a:spcPts val="2590"/>
              </a:lnSpc>
              <a:spcBef>
                <a:spcPts val="640"/>
              </a:spcBef>
              <a:buChar char="•"/>
              <a:tabLst>
                <a:tab pos="1515745" algn="l"/>
              </a:tabLst>
            </a:pPr>
            <a:r>
              <a:rPr sz="2800" dirty="0">
                <a:solidFill>
                  <a:srgbClr val="0066FF"/>
                </a:solidFill>
                <a:latin typeface="+mn-lt"/>
                <a:cs typeface="Arial"/>
              </a:rPr>
              <a:t>Signing:</a:t>
            </a:r>
            <a:r>
              <a:rPr sz="2800" spc="-70" dirty="0">
                <a:solidFill>
                  <a:srgbClr val="0066FF"/>
                </a:solidFill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On</a:t>
            </a:r>
            <a:r>
              <a:rPr sz="2800" spc="-5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input</a:t>
            </a:r>
            <a:r>
              <a:rPr sz="2800" spc="-6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signing</a:t>
            </a:r>
            <a:r>
              <a:rPr sz="2800" spc="-6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key</a:t>
            </a:r>
            <a:r>
              <a:rPr sz="2800" spc="-55" dirty="0">
                <a:latin typeface="+mn-lt"/>
                <a:cs typeface="Arial"/>
              </a:rPr>
              <a:t> </a:t>
            </a:r>
            <a:r>
              <a:rPr sz="2800" dirty="0">
                <a:solidFill>
                  <a:srgbClr val="339933"/>
                </a:solidFill>
                <a:latin typeface="+mn-lt"/>
                <a:cs typeface="Arial"/>
              </a:rPr>
              <a:t>d</a:t>
            </a:r>
            <a:r>
              <a:rPr sz="2800" spc="-60" dirty="0">
                <a:solidFill>
                  <a:srgbClr val="339933"/>
                </a:solidFill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and</a:t>
            </a:r>
            <a:r>
              <a:rPr sz="2800" spc="-5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message</a:t>
            </a:r>
            <a:r>
              <a:rPr sz="2800" spc="-60" dirty="0">
                <a:latin typeface="+mn-lt"/>
                <a:cs typeface="Arial"/>
              </a:rPr>
              <a:t> </a:t>
            </a:r>
            <a:r>
              <a:rPr sz="2800" spc="-50" dirty="0">
                <a:solidFill>
                  <a:srgbClr val="339933"/>
                </a:solidFill>
                <a:latin typeface="+mn-lt"/>
                <a:cs typeface="Arial"/>
              </a:rPr>
              <a:t>m </a:t>
            </a:r>
            <a:r>
              <a:rPr sz="2800" dirty="0">
                <a:latin typeface="+mn-lt"/>
                <a:cs typeface="Arial"/>
              </a:rPr>
              <a:t>output</a:t>
            </a:r>
            <a:r>
              <a:rPr sz="2800" spc="-6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(</a:t>
            </a:r>
            <a:r>
              <a:rPr sz="2800" dirty="0">
                <a:solidFill>
                  <a:srgbClr val="00CC00"/>
                </a:solidFill>
                <a:latin typeface="+mn-lt"/>
                <a:cs typeface="Arial"/>
              </a:rPr>
              <a:t>s,r</a:t>
            </a:r>
            <a:r>
              <a:rPr sz="2800" spc="-55" dirty="0">
                <a:solidFill>
                  <a:srgbClr val="00CC00"/>
                </a:solidFill>
                <a:latin typeface="+mn-lt"/>
                <a:cs typeface="Arial"/>
              </a:rPr>
              <a:t> </a:t>
            </a:r>
            <a:r>
              <a:rPr sz="2800" spc="-50" dirty="0">
                <a:solidFill>
                  <a:srgbClr val="00CC00"/>
                </a:solidFill>
                <a:latin typeface="+mn-lt"/>
                <a:cs typeface="Arial"/>
              </a:rPr>
              <a:t>)</a:t>
            </a:r>
            <a:endParaRPr sz="2800" dirty="0">
              <a:latin typeface="+mn-lt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24200" y="3154782"/>
            <a:ext cx="4576445" cy="1355499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90"/>
              </a:spcBef>
            </a:pPr>
            <a:r>
              <a:rPr sz="2800" dirty="0">
                <a:latin typeface="+mn-lt"/>
                <a:cs typeface="Arial"/>
              </a:rPr>
              <a:t>where</a:t>
            </a:r>
            <a:r>
              <a:rPr sz="2800" spc="-45" dirty="0">
                <a:latin typeface="+mn-lt"/>
                <a:cs typeface="Arial"/>
              </a:rPr>
              <a:t> </a:t>
            </a:r>
            <a:r>
              <a:rPr lang="en-US" sz="2800" spc="-240" dirty="0">
                <a:latin typeface="+mn-lt"/>
                <a:cs typeface="Arial"/>
              </a:rPr>
              <a:t>s</a:t>
            </a:r>
            <a:r>
              <a:rPr sz="2800" spc="-1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=</a:t>
            </a:r>
            <a:r>
              <a:rPr sz="2800" spc="-3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H(r||</a:t>
            </a:r>
            <a:r>
              <a:rPr sz="2800" spc="-1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m)</a:t>
            </a:r>
            <a:r>
              <a:rPr sz="2800" baseline="25641" dirty="0">
                <a:latin typeface="+mn-lt"/>
                <a:cs typeface="Arial"/>
              </a:rPr>
              <a:t>d</a:t>
            </a:r>
            <a:r>
              <a:rPr sz="2800" spc="270" baseline="25641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mod</a:t>
            </a:r>
            <a:r>
              <a:rPr sz="2800" spc="-30" dirty="0">
                <a:latin typeface="+mn-lt"/>
                <a:cs typeface="Arial"/>
              </a:rPr>
              <a:t> </a:t>
            </a:r>
            <a:r>
              <a:rPr sz="2800" spc="-50" dirty="0">
                <a:latin typeface="+mn-lt"/>
                <a:cs typeface="Arial"/>
              </a:rPr>
              <a:t>n</a:t>
            </a:r>
            <a:endParaRPr sz="2800" dirty="0">
              <a:latin typeface="+mn-lt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90"/>
              </a:spcBef>
            </a:pPr>
            <a:r>
              <a:rPr lang="en-US" sz="2800" dirty="0">
                <a:latin typeface="+mn-lt"/>
                <a:cs typeface="Arial"/>
              </a:rPr>
              <a:t>And </a:t>
            </a:r>
            <a:r>
              <a:rPr sz="2800" dirty="0">
                <a:latin typeface="+mn-lt"/>
                <a:cs typeface="Arial"/>
              </a:rPr>
              <a:t>r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is</a:t>
            </a:r>
            <a:r>
              <a:rPr sz="2800" spc="-3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randomly</a:t>
            </a:r>
            <a:r>
              <a:rPr sz="2800" spc="-3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chosen</a:t>
            </a:r>
            <a:r>
              <a:rPr sz="2800" spc="-3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each</a:t>
            </a:r>
            <a:r>
              <a:rPr sz="2800" spc="-3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time,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|r|</a:t>
            </a:r>
            <a:r>
              <a:rPr sz="2800" spc="-3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=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spc="-25" dirty="0">
                <a:latin typeface="+mn-lt"/>
                <a:cs typeface="Arial"/>
              </a:rPr>
              <a:t>|m|</a:t>
            </a:r>
            <a:endParaRPr sz="2800" dirty="0">
              <a:latin typeface="+mn-lt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2140" y="4825531"/>
            <a:ext cx="7392034" cy="72390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381000" marR="43180" indent="-342900">
              <a:lnSpc>
                <a:spcPts val="2620"/>
              </a:lnSpc>
              <a:spcBef>
                <a:spcPts val="400"/>
              </a:spcBef>
              <a:buChar char="•"/>
              <a:tabLst>
                <a:tab pos="381000" algn="l"/>
              </a:tabLst>
            </a:pPr>
            <a:r>
              <a:rPr sz="2800" dirty="0">
                <a:solidFill>
                  <a:srgbClr val="0066FF"/>
                </a:solidFill>
                <a:latin typeface="+mn-lt"/>
                <a:cs typeface="Arial"/>
              </a:rPr>
              <a:t>Verifying</a:t>
            </a:r>
            <a:r>
              <a:rPr sz="2800" dirty="0">
                <a:latin typeface="+mn-lt"/>
                <a:cs typeface="Arial"/>
              </a:rPr>
              <a:t>:</a:t>
            </a:r>
            <a:r>
              <a:rPr sz="2800" spc="-4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On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input</a:t>
            </a:r>
            <a:r>
              <a:rPr sz="2800" spc="-35" dirty="0">
                <a:latin typeface="+mn-lt"/>
                <a:cs typeface="Arial"/>
              </a:rPr>
              <a:t> </a:t>
            </a:r>
            <a:r>
              <a:rPr sz="2800" dirty="0">
                <a:solidFill>
                  <a:srgbClr val="339933"/>
                </a:solidFill>
                <a:latin typeface="+mn-lt"/>
                <a:cs typeface="Arial"/>
              </a:rPr>
              <a:t>(n,e),</a:t>
            </a:r>
            <a:r>
              <a:rPr sz="2800" spc="-45" dirty="0">
                <a:solidFill>
                  <a:srgbClr val="339933"/>
                </a:solidFill>
                <a:latin typeface="+mn-lt"/>
                <a:cs typeface="Arial"/>
              </a:rPr>
              <a:t> </a:t>
            </a:r>
            <a:r>
              <a:rPr sz="2800" dirty="0">
                <a:solidFill>
                  <a:srgbClr val="339933"/>
                </a:solidFill>
                <a:latin typeface="+mn-lt"/>
                <a:cs typeface="Arial"/>
              </a:rPr>
              <a:t>(s,r)</a:t>
            </a:r>
            <a:r>
              <a:rPr sz="2800" spc="-40" dirty="0">
                <a:solidFill>
                  <a:srgbClr val="339933"/>
                </a:solidFill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and</a:t>
            </a:r>
            <a:r>
              <a:rPr sz="2800" spc="-35" dirty="0">
                <a:latin typeface="+mn-lt"/>
                <a:cs typeface="Arial"/>
              </a:rPr>
              <a:t> </a:t>
            </a:r>
            <a:r>
              <a:rPr sz="2800" dirty="0">
                <a:solidFill>
                  <a:srgbClr val="339933"/>
                </a:solidFill>
                <a:latin typeface="+mn-lt"/>
                <a:cs typeface="Arial"/>
              </a:rPr>
              <a:t>m</a:t>
            </a:r>
            <a:r>
              <a:rPr sz="2800" dirty="0">
                <a:latin typeface="+mn-lt"/>
                <a:cs typeface="Arial"/>
              </a:rPr>
              <a:t>,</a:t>
            </a:r>
            <a:r>
              <a:rPr sz="2800" spc="-4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output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1</a:t>
            </a:r>
            <a:r>
              <a:rPr sz="2800" spc="-4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if</a:t>
            </a:r>
            <a:r>
              <a:rPr sz="2800" spc="-45" dirty="0">
                <a:latin typeface="+mn-lt"/>
                <a:cs typeface="Arial"/>
              </a:rPr>
              <a:t> </a:t>
            </a:r>
            <a:r>
              <a:rPr sz="2800" spc="-25" dirty="0">
                <a:latin typeface="+mn-lt"/>
                <a:cs typeface="Arial"/>
              </a:rPr>
              <a:t>and </a:t>
            </a:r>
            <a:r>
              <a:rPr sz="2800" dirty="0">
                <a:latin typeface="+mn-lt"/>
                <a:cs typeface="Arial"/>
              </a:rPr>
              <a:t>only</a:t>
            </a:r>
            <a:r>
              <a:rPr sz="2800" spc="-2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if</a:t>
            </a:r>
            <a:r>
              <a:rPr sz="2800" spc="-2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s</a:t>
            </a:r>
            <a:r>
              <a:rPr sz="2800" baseline="24305" dirty="0">
                <a:latin typeface="+mn-lt"/>
                <a:cs typeface="Arial"/>
              </a:rPr>
              <a:t>e</a:t>
            </a:r>
            <a:r>
              <a:rPr sz="2800" spc="300" baseline="2430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mod</a:t>
            </a:r>
            <a:r>
              <a:rPr sz="2800" spc="-25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n</a:t>
            </a:r>
            <a:r>
              <a:rPr sz="2800" spc="-20" dirty="0">
                <a:latin typeface="+mn-lt"/>
                <a:cs typeface="Arial"/>
              </a:rPr>
              <a:t> </a:t>
            </a:r>
            <a:r>
              <a:rPr sz="2800" dirty="0">
                <a:latin typeface="+mn-lt"/>
                <a:cs typeface="Arial"/>
              </a:rPr>
              <a:t>=</a:t>
            </a:r>
            <a:r>
              <a:rPr sz="2800" spc="-25" dirty="0">
                <a:latin typeface="+mn-lt"/>
                <a:cs typeface="Arial"/>
              </a:rPr>
              <a:t> </a:t>
            </a:r>
            <a:r>
              <a:rPr sz="2800" spc="-10" dirty="0">
                <a:latin typeface="+mn-lt"/>
                <a:cs typeface="Arial"/>
              </a:rPr>
              <a:t>H(r||m)</a:t>
            </a:r>
            <a:endParaRPr sz="2800" dirty="0">
              <a:latin typeface="+mn-lt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048BF-5540-CD72-6150-DC63F4C7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302" y="321630"/>
            <a:ext cx="8001634" cy="553998"/>
          </a:xfrm>
        </p:spPr>
        <p:txBody>
          <a:bodyPr/>
          <a:lstStyle/>
          <a:p>
            <a:pPr rtl="0"/>
            <a:r>
              <a:rPr lang="en-US" dirty="0" err="1">
                <a:latin typeface="+mn-lt"/>
              </a:rPr>
              <a:t>Cryptogarphic</a:t>
            </a:r>
            <a:r>
              <a:rPr lang="en-US" dirty="0">
                <a:latin typeface="+mn-lt"/>
              </a:rPr>
              <a:t> Hash Used in Practice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9F7A6C-D78E-5452-1148-DEAAAECAA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8" t="16420" r="7843" b="20823"/>
          <a:stretch>
            <a:fillRect/>
          </a:stretch>
        </p:blipFill>
        <p:spPr>
          <a:xfrm>
            <a:off x="70553" y="1147445"/>
            <a:ext cx="9002893" cy="45631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D4708C-5AF4-E9C7-3F62-5447137985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1" t="66149" r="22146" b="25370"/>
          <a:stretch>
            <a:fillRect/>
          </a:stretch>
        </p:blipFill>
        <p:spPr>
          <a:xfrm>
            <a:off x="7917" y="5982372"/>
            <a:ext cx="8557370" cy="7232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882599-6149-8078-F928-558F1A6DFE5B}"/>
              </a:ext>
            </a:extLst>
          </p:cNvPr>
          <p:cNvSpPr txBox="1"/>
          <p:nvPr/>
        </p:nvSpPr>
        <p:spPr>
          <a:xfrm>
            <a:off x="7269673" y="1147445"/>
            <a:ext cx="1752600" cy="20199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7578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5AAAF-9201-07D7-5A49-902647152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31C95BA8-9698-B053-2275-952507485DA3}"/>
              </a:ext>
            </a:extLst>
          </p:cNvPr>
          <p:cNvSpPr txBox="1">
            <a:spLocks/>
          </p:cNvSpPr>
          <p:nvPr/>
        </p:nvSpPr>
        <p:spPr>
          <a:xfrm>
            <a:off x="-14953" y="260648"/>
            <a:ext cx="912345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FF0000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Formally, Families of CRH Functions </a:t>
            </a:r>
            <a:endParaRPr lang="en-US" sz="2400" i="1" dirty="0">
              <a:solidFill>
                <a:srgbClr val="FF0000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63">
                <a:extLst>
                  <a:ext uri="{FF2B5EF4-FFF2-40B4-BE49-F238E27FC236}">
                    <a16:creationId xmlns:a16="http://schemas.microsoft.com/office/drawing/2014/main" id="{355C1D30-00F4-63CA-A920-DE9AB59FCBCD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79511" y="1124744"/>
                <a:ext cx="9123457" cy="144016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A compressing </a:t>
                </a:r>
                <a:r>
                  <a:rPr lang="en-US" sz="2800" b="1" dirty="0">
                    <a:solidFill>
                      <a:srgbClr val="0000FF"/>
                    </a:solidFill>
                    <a:ea typeface="American Typewriter" charset="0"/>
                    <a:cs typeface="American Typewriter" charset="0"/>
                  </a:rPr>
                  <a:t>family of functions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𝓗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={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h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: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(where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&gt;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𝑛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) for which it is computationally hard to find collisions.</a:t>
                </a:r>
              </a:p>
            </p:txBody>
          </p:sp>
        </mc:Choice>
        <mc:Fallback xmlns="">
          <p:sp>
            <p:nvSpPr>
              <p:cNvPr id="4" name="Rectangle 63">
                <a:extLst>
                  <a:ext uri="{FF2B5EF4-FFF2-40B4-BE49-F238E27FC236}">
                    <a16:creationId xmlns:a16="http://schemas.microsoft.com/office/drawing/2014/main" id="{2DF89594-36AA-1844-820D-09AEFC06BF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1" y="1124744"/>
                <a:ext cx="9123457" cy="1440160"/>
              </a:xfrm>
              <a:prstGeom prst="rect">
                <a:avLst/>
              </a:prstGeom>
              <a:blipFill>
                <a:blip r:embed="rId3"/>
                <a:stretch>
                  <a:fillRect l="-1250" t="-2609" r="-41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702C7B1F-2392-F5D0-AE08-1C93C7556671}"/>
              </a:ext>
            </a:extLst>
          </p:cNvPr>
          <p:cNvGrpSpPr/>
          <p:nvPr/>
        </p:nvGrpSpPr>
        <p:grpSpPr>
          <a:xfrm>
            <a:off x="107504" y="2708920"/>
            <a:ext cx="8784976" cy="1800200"/>
            <a:chOff x="251520" y="2708920"/>
            <a:chExt cx="8784976" cy="18002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63">
                  <a:extLst>
                    <a:ext uri="{FF2B5EF4-FFF2-40B4-BE49-F238E27FC236}">
                      <a16:creationId xmlns:a16="http://schemas.microsoft.com/office/drawing/2014/main" id="{B75D9B33-01ED-BECC-73BB-F4B68A4E7D2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23528" y="2996952"/>
                  <a:ext cx="8712968" cy="648072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:r>
                    <a:rPr lang="en-US" sz="2800" b="1" dirty="0">
                      <a:solidFill>
                        <a:srgbClr val="0000FF"/>
                      </a:solidFill>
                      <a:ea typeface="American Typewriter" charset="0"/>
                      <a:cs typeface="American Typewriter" charset="0"/>
                    </a:rPr>
                    <a:t>Def</a:t>
                  </a:r>
                  <a:r>
                    <a:rPr lang="en-US" sz="2800" b="0" dirty="0">
                      <a:ea typeface="American Typewriter" charset="0"/>
                      <a:cs typeface="American Typewriter" charset="0"/>
                    </a:rPr>
                    <a:t>: </a:t>
                  </a:r>
                  <a14:m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ℋ</m:t>
                      </m:r>
                    </m:oMath>
                  </a14:m>
                  <a:r>
                    <a:rPr lang="en-US" sz="2800" b="0" dirty="0">
                      <a:ea typeface="American Typewriter" charset="0"/>
                      <a:cs typeface="American Typewriter" charset="0"/>
                    </a:rPr>
                    <a:t> is collision-resistant if for every PPT algorithm A, there is a negligible function </a:t>
                  </a:r>
                  <a14:m>
                    <m:oMath xmlns:m="http://schemas.openxmlformats.org/officeDocument/2006/math">
                      <m:r>
                        <a:rPr lang="en-US" sz="28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a14:m>
                  <a:r>
                    <a:rPr lang="en-US" sz="2800" b="0" dirty="0">
                      <a:latin typeface="+mn-lt"/>
                      <a:ea typeface="American Typewriter" charset="0"/>
                      <a:cs typeface="American Typewriter" charset="0"/>
                    </a:rPr>
                    <a:t> </a:t>
                  </a:r>
                  <a:r>
                    <a:rPr lang="en-US" sz="2800" b="0" dirty="0" err="1">
                      <a:latin typeface="+mn-lt"/>
                      <a:ea typeface="American Typewriter" charset="0"/>
                      <a:cs typeface="American Typewriter" charset="0"/>
                    </a:rPr>
                    <a:t>s.t.</a:t>
                  </a:r>
                  <a:endParaRPr lang="en-US" sz="2800" b="0" dirty="0">
                    <a:latin typeface="+mn-lt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5" name="Rectangle 63">
                  <a:extLst>
                    <a:ext uri="{FF2B5EF4-FFF2-40B4-BE49-F238E27FC236}">
                      <a16:creationId xmlns:a16="http://schemas.microsoft.com/office/drawing/2014/main" id="{33005AA3-3756-5C43-81D1-FA22F2293D2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3528" y="2996952"/>
                  <a:ext cx="8712968" cy="648072"/>
                </a:xfrm>
                <a:prstGeom prst="rect">
                  <a:avLst/>
                </a:prstGeom>
                <a:blipFill>
                  <a:blip r:embed="rId4"/>
                  <a:stretch>
                    <a:fillRect l="-1308" t="-32692" b="-461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63">
                  <a:extLst>
                    <a:ext uri="{FF2B5EF4-FFF2-40B4-BE49-F238E27FC236}">
                      <a16:creationId xmlns:a16="http://schemas.microsoft.com/office/drawing/2014/main" id="{0B791536-1579-B577-F6EF-74B45A4F8BE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251520" y="3789040"/>
                  <a:ext cx="8712968" cy="648072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func>
                          <m:funcPr>
                            <m:ctrlPr>
                              <a:rPr lang="en-US" sz="280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2800" b="0" i="0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 b="0" i="0" dirty="0" smtClean="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e>
                              <m:sub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ℎ</m:t>
                                </m:r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merican Typewriter" charset="0"/>
                                  </a:rPr>
                                  <m:t>ℋ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800" i="1" dirty="0" smtClean="0">
                                    <a:latin typeface="Cambria Math" panose="02040503050406030204" pitchFamily="18" charset="0"/>
                                    <a:ea typeface="American Typewriter" charset="0"/>
                                    <a:cs typeface="American Typewriter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i="1" dirty="0" smtClean="0">
                                    <a:latin typeface="Cambria Math" panose="02040503050406030204" pitchFamily="18" charset="0"/>
                                    <a:ea typeface="American Typewriter" charset="0"/>
                                    <a:cs typeface="American Typewriter" charset="0"/>
                                  </a:rPr>
                                  <m:t>𝐴</m:t>
                                </m:r>
                                <m:d>
                                  <m:dPr>
                                    <m:ctrlPr>
                                      <a:rPr lang="en-US" sz="28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800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800" b="0" i="1" dirty="0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  <m:sup>
                                        <m:r>
                                          <a:rPr lang="en-US" sz="2800" b="0" i="1" dirty="0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</m:sSup>
                                    <m:r>
                                      <a:rPr lang="en-US" sz="2800" b="0" i="1" dirty="0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800" b="0" i="1" dirty="0" smtClean="0">
                                        <a:latin typeface="Cambria Math" panose="02040503050406030204" pitchFamily="18" charset="0"/>
                                      </a:rPr>
                                      <m:t>ℎ</m:t>
                                    </m:r>
                                  </m:e>
                                </m:d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US" sz="28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b="0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2800" b="0" i="1" dirty="0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800" b="0" i="1" dirty="0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≠</m:t>
                                </m:r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ℎ</m:t>
                                </m:r>
                                <m:d>
                                  <m:dPr>
                                    <m:ctrlPr>
                                      <a:rPr lang="en-US" sz="28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ℎ</m:t>
                                </m:r>
                                <m:d>
                                  <m:dPr>
                                    <m:ctrlPr>
                                      <a:rPr lang="en-US" sz="28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</m:e>
                            </m:d>
                          </m:e>
                        </m:func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800" dirty="0">
                    <a:latin typeface="+mn-lt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6" name="Rectangle 63">
                  <a:extLst>
                    <a:ext uri="{FF2B5EF4-FFF2-40B4-BE49-F238E27FC236}">
                      <a16:creationId xmlns:a16="http://schemas.microsoft.com/office/drawing/2014/main" id="{5988CAA4-BA93-4A42-8AA3-F09A67B23A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520" y="3789040"/>
                  <a:ext cx="8712968" cy="648072"/>
                </a:xfrm>
                <a:prstGeom prst="rect">
                  <a:avLst/>
                </a:prstGeom>
                <a:blipFill>
                  <a:blip r:embed="rId5"/>
                  <a:stretch>
                    <a:fillRect b="-57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0B711E7-E571-C2CA-48AB-2ADE9FF9A8FE}"/>
                </a:ext>
              </a:extLst>
            </p:cNvPr>
            <p:cNvSpPr/>
            <p:nvPr/>
          </p:nvSpPr>
          <p:spPr>
            <a:xfrm>
              <a:off x="251520" y="2708920"/>
              <a:ext cx="8640960" cy="1800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0808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1B891-64F7-164E-0C20-B5387DF96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F1091354-C22E-F2B9-0A14-41332B5C2166}"/>
              </a:ext>
            </a:extLst>
          </p:cNvPr>
          <p:cNvSpPr txBox="1">
            <a:spLocks/>
          </p:cNvSpPr>
          <p:nvPr/>
        </p:nvSpPr>
        <p:spPr>
          <a:xfrm>
            <a:off x="-14953" y="404664"/>
            <a:ext cx="912345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Do CRHFs exist?</a:t>
            </a:r>
            <a:endParaRPr lang="en-US" sz="2400" i="1" dirty="0">
              <a:solidFill>
                <a:srgbClr val="FF0000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63">
            <a:extLst>
              <a:ext uri="{FF2B5EF4-FFF2-40B4-BE49-F238E27FC236}">
                <a16:creationId xmlns:a16="http://schemas.microsoft.com/office/drawing/2014/main" id="{5CC35E23-29D3-E46B-CE04-6D228E4AE0A8}"/>
              </a:ext>
            </a:extLst>
          </p:cNvPr>
          <p:cNvSpPr txBox="1">
            <a:spLocks noChangeArrowheads="1"/>
          </p:cNvSpPr>
          <p:nvPr/>
        </p:nvSpPr>
        <p:spPr>
          <a:xfrm>
            <a:off x="553452" y="1628800"/>
            <a:ext cx="8554598" cy="144016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dirty="0">
                <a:ea typeface="American Typewriter" charset="0"/>
                <a:cs typeface="American Typewriter" charset="0"/>
              </a:rPr>
              <a:t>Theoretical Constructions</a:t>
            </a:r>
            <a:r>
              <a:rPr lang="en-US" sz="2800" b="0" dirty="0">
                <a:ea typeface="American Typewriter" charset="0"/>
                <a:cs typeface="American Typewriter" charset="0"/>
              </a:rPr>
              <a:t>: assuming discrete logarithms (as well as under several other number-theoretic assumptions)</a:t>
            </a:r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B964F72C-F781-6561-2368-0AA34BA442DA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57200" y="3962400"/>
                <a:ext cx="8554598" cy="187220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457200" indent="-457200" algn="l">
                  <a:buFont typeface="Arial" panose="020B0604020202020204" pitchFamily="34" charset="0"/>
                  <a:buChar char="•"/>
                </a:pPr>
                <a:r>
                  <a:rPr lang="en-US" sz="2800" b="1" dirty="0">
                    <a:ea typeface="American Typewriter" charset="0"/>
                    <a:cs typeface="American Typewriter" charset="0"/>
                  </a:rPr>
                  <a:t>Domain Extension Theorem</a:t>
                </a:r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: If there exist hash functions compressing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+1</m:t>
                    </m:r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 bits to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𝑛</m:t>
                    </m:r>
                    <m:r>
                      <a:rPr lang="en-US" sz="28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 </m:t>
                    </m:r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bits, then there are hash functions that compress any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poly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(</m:t>
                    </m:r>
                    <m:r>
                      <a:rPr lang="en-US" sz="28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)</m:t>
                    </m:r>
                    <m:r>
                      <a:rPr lang="en-US" sz="28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 </m:t>
                    </m:r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bits into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𝑛</m:t>
                    </m:r>
                    <m:r>
                      <a:rPr lang="en-US" sz="28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 </m:t>
                    </m:r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bits.</a:t>
                </a:r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B964F72C-F781-6561-2368-0AA34BA442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962400"/>
                <a:ext cx="8554598" cy="1872209"/>
              </a:xfrm>
              <a:prstGeom prst="rect">
                <a:avLst/>
              </a:prstGeom>
              <a:blipFill>
                <a:blip r:embed="rId3"/>
                <a:stretch>
                  <a:fillRect l="-1335" t="-2027" r="-2077"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366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-14953" y="404664"/>
            <a:ext cx="912345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FF0000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Discrete Log Based CRHF</a:t>
            </a:r>
            <a:endParaRPr lang="en-US" sz="2400" i="1" dirty="0">
              <a:solidFill>
                <a:srgbClr val="FF0000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63">
                <a:extLst>
                  <a:ext uri="{FF2B5EF4-FFF2-40B4-BE49-F238E27FC236}">
                    <a16:creationId xmlns:a16="http://schemas.microsoft.com/office/drawing/2014/main" id="{D942451E-96E2-234B-91F4-C5911546B781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67544" y="1898027"/>
                <a:ext cx="8089091" cy="59486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800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ℋ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={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h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: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ℤ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𝑄𝑅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  <m:sup/>
                      </m:sSubSup>
                      <m:r>
                        <a:rPr lang="en-US" sz="2800" b="0" i="0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}</m:t>
                      </m:r>
                    </m:oMath>
                  </m:oMathPara>
                </a14:m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8" name="Rectangle 63">
                <a:extLst>
                  <a:ext uri="{FF2B5EF4-FFF2-40B4-BE49-F238E27FC236}">
                    <a16:creationId xmlns:a16="http://schemas.microsoft.com/office/drawing/2014/main" id="{D942451E-96E2-234B-91F4-C5911546B7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898027"/>
                <a:ext cx="8089091" cy="594869"/>
              </a:xfrm>
              <a:prstGeom prst="rect">
                <a:avLst/>
              </a:prstGeom>
              <a:blipFill>
                <a:blip r:embed="rId3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63">
                <a:extLst>
                  <a:ext uri="{FF2B5EF4-FFF2-40B4-BE49-F238E27FC236}">
                    <a16:creationId xmlns:a16="http://schemas.microsoft.com/office/drawing/2014/main" id="{09D670B5-90E6-384F-9FCD-EABC97057F5D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27454" y="2834131"/>
                <a:ext cx="8089091" cy="117093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ea typeface="American Typewriter" charset="0"/>
                    <a:cs typeface="American Typewriter" charset="0"/>
                  </a:rPr>
                  <a:t>Each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ℎ</m:t>
                        </m:r>
                      </m:e>
                      <m:sub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1 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∈</m:t>
                    </m:r>
                    <m:r>
                      <a:rPr lang="en-US" sz="280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ℋ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is parameterized by two generators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𝑄𝑅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/>
                    </m:sSubSup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(a group of order q). </a:t>
                </a:r>
              </a:p>
            </p:txBody>
          </p:sp>
        </mc:Choice>
        <mc:Fallback>
          <p:sp>
            <p:nvSpPr>
              <p:cNvPr id="11" name="Rectangle 63">
                <a:extLst>
                  <a:ext uri="{FF2B5EF4-FFF2-40B4-BE49-F238E27FC236}">
                    <a16:creationId xmlns:a16="http://schemas.microsoft.com/office/drawing/2014/main" id="{09D670B5-90E6-384F-9FCD-EABC97057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454" y="2834131"/>
                <a:ext cx="8089091" cy="1170933"/>
              </a:xfrm>
              <a:prstGeom prst="rect">
                <a:avLst/>
              </a:prstGeom>
              <a:blipFill>
                <a:blip r:embed="rId4"/>
                <a:stretch>
                  <a:fillRect l="-1567" b="-7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63">
                <a:extLst>
                  <a:ext uri="{FF2B5EF4-FFF2-40B4-BE49-F238E27FC236}">
                    <a16:creationId xmlns:a16="http://schemas.microsoft.com/office/drawing/2014/main" id="{992FE2D8-E765-864B-A8E3-BD7EA34B1D88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27454" y="4003569"/>
                <a:ext cx="5112568" cy="117093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ℎ</m:t>
                        </m:r>
                      </m:e>
                      <m:sub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1 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bSup>
                    <m:sSubSup>
                      <m:sSubSup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sSub>
                          <m:sSubPr>
                            <m:ctrlP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bSup>
                  </m:oMath>
                </a14:m>
                <a:r>
                  <a:rPr lang="en-US" sz="2800" dirty="0">
                    <a:solidFill>
                      <a:srgbClr val="FF0000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 mod p.</a:t>
                </a:r>
              </a:p>
            </p:txBody>
          </p:sp>
        </mc:Choice>
        <mc:Fallback xmlns="">
          <p:sp>
            <p:nvSpPr>
              <p:cNvPr id="14" name="Rectangle 63">
                <a:extLst>
                  <a:ext uri="{FF2B5EF4-FFF2-40B4-BE49-F238E27FC236}">
                    <a16:creationId xmlns:a16="http://schemas.microsoft.com/office/drawing/2014/main" id="{992FE2D8-E765-864B-A8E3-BD7EA34B1D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454" y="4003569"/>
                <a:ext cx="5112568" cy="1170933"/>
              </a:xfrm>
              <a:prstGeom prst="rect">
                <a:avLst/>
              </a:prstGeom>
              <a:blipFill>
                <a:blip r:embed="rId5"/>
                <a:stretch>
                  <a:fillRect l="-7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63">
                <a:extLst>
                  <a:ext uri="{FF2B5EF4-FFF2-40B4-BE49-F238E27FC236}">
                    <a16:creationId xmlns:a16="http://schemas.microsoft.com/office/drawing/2014/main" id="{2FD2BA31-DAA4-CC4D-BF4D-BB103F1B9EF4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27454" y="5229200"/>
                <a:ext cx="8089091" cy="742097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ea typeface="American Typewriter" charset="0"/>
                    <a:cs typeface="American Typewriter" charset="0"/>
                  </a:rPr>
                  <a:t>This compresses 2 log q bits into log p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≈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log q + 1 bits.</a:t>
                </a:r>
              </a:p>
            </p:txBody>
          </p:sp>
        </mc:Choice>
        <mc:Fallback xmlns="">
          <p:sp>
            <p:nvSpPr>
              <p:cNvPr id="15" name="Rectangle 63">
                <a:extLst>
                  <a:ext uri="{FF2B5EF4-FFF2-40B4-BE49-F238E27FC236}">
                    <a16:creationId xmlns:a16="http://schemas.microsoft.com/office/drawing/2014/main" id="{2FD2BA31-DAA4-CC4D-BF4D-BB103F1B9E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454" y="5229200"/>
                <a:ext cx="8089091" cy="742097"/>
              </a:xfrm>
              <a:prstGeom prst="rect">
                <a:avLst/>
              </a:prstGeom>
              <a:blipFill>
                <a:blip r:embed="rId6"/>
                <a:stretch>
                  <a:fillRect l="-1567" r="-15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63">
                <a:extLst>
                  <a:ext uri="{FF2B5EF4-FFF2-40B4-BE49-F238E27FC236}">
                    <a16:creationId xmlns:a16="http://schemas.microsoft.com/office/drawing/2014/main" id="{7C841BA3-314A-1A49-BD74-E208743BBD04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98076" y="1271972"/>
                <a:ext cx="8089091" cy="59486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𝑝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=2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𝑞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+1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is a “safe” prime.</a:t>
                </a:r>
              </a:p>
            </p:txBody>
          </p:sp>
        </mc:Choice>
        <mc:Fallback xmlns="">
          <p:sp>
            <p:nvSpPr>
              <p:cNvPr id="16" name="Rectangle 63">
                <a:extLst>
                  <a:ext uri="{FF2B5EF4-FFF2-40B4-BE49-F238E27FC236}">
                    <a16:creationId xmlns:a16="http://schemas.microsoft.com/office/drawing/2014/main" id="{7C841BA3-314A-1A49-BD74-E208743BB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76" y="1271972"/>
                <a:ext cx="8089091" cy="594869"/>
              </a:xfrm>
              <a:prstGeom prst="rect">
                <a:avLst/>
              </a:prstGeom>
              <a:blipFill>
                <a:blip r:embed="rId7"/>
                <a:stretch>
                  <a:fillRect t="-6383" b="-21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204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63">
                <a:extLst>
                  <a:ext uri="{FF2B5EF4-FFF2-40B4-BE49-F238E27FC236}">
                    <a16:creationId xmlns:a16="http://schemas.microsoft.com/office/drawing/2014/main" id="{D942451E-96E2-234B-91F4-C5911546B781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67544" y="1898027"/>
                <a:ext cx="8089091" cy="59486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800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ℋ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={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h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: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ℤ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𝑄𝑅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  <m:sup/>
                      </m:sSubSup>
                      <m:r>
                        <a:rPr lang="en-US" sz="2800" b="0" i="0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}</m:t>
                      </m:r>
                    </m:oMath>
                  </m:oMathPara>
                </a14:m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8" name="Rectangle 63">
                <a:extLst>
                  <a:ext uri="{FF2B5EF4-FFF2-40B4-BE49-F238E27FC236}">
                    <a16:creationId xmlns:a16="http://schemas.microsoft.com/office/drawing/2014/main" id="{D942451E-96E2-234B-91F4-C5911546B7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898027"/>
                <a:ext cx="8089091" cy="594869"/>
              </a:xfrm>
              <a:prstGeom prst="rect">
                <a:avLst/>
              </a:prstGeom>
              <a:blipFill>
                <a:blip r:embed="rId3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63">
                <a:extLst>
                  <a:ext uri="{FF2B5EF4-FFF2-40B4-BE49-F238E27FC236}">
                    <a16:creationId xmlns:a16="http://schemas.microsoft.com/office/drawing/2014/main" id="{09D670B5-90E6-384F-9FCD-EABC97057F5D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27454" y="2834131"/>
                <a:ext cx="8089091" cy="117093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ea typeface="American Typewriter" charset="0"/>
                    <a:cs typeface="American Typewriter" charset="0"/>
                  </a:rPr>
                  <a:t>Each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ℎ</m:t>
                        </m:r>
                      </m:e>
                      <m:sub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1 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∈</m:t>
                    </m:r>
                    <m:r>
                      <a:rPr lang="en-US" sz="280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ℋ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is parameterized by two generators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𝑄𝑅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/>
                    </m:sSubSup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(a group of order q). </a:t>
                </a:r>
              </a:p>
            </p:txBody>
          </p:sp>
        </mc:Choice>
        <mc:Fallback xmlns="">
          <p:sp>
            <p:nvSpPr>
              <p:cNvPr id="11" name="Rectangle 63">
                <a:extLst>
                  <a:ext uri="{FF2B5EF4-FFF2-40B4-BE49-F238E27FC236}">
                    <a16:creationId xmlns:a16="http://schemas.microsoft.com/office/drawing/2014/main" id="{09D670B5-90E6-384F-9FCD-EABC97057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454" y="2834131"/>
                <a:ext cx="8089091" cy="1170933"/>
              </a:xfrm>
              <a:prstGeom prst="rect">
                <a:avLst/>
              </a:prstGeom>
              <a:blipFill>
                <a:blip r:embed="rId4"/>
                <a:stretch>
                  <a:fillRect l="-1567" b="-7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63">
                <a:extLst>
                  <a:ext uri="{FF2B5EF4-FFF2-40B4-BE49-F238E27FC236}">
                    <a16:creationId xmlns:a16="http://schemas.microsoft.com/office/drawing/2014/main" id="{992FE2D8-E765-864B-A8E3-BD7EA34B1D88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27454" y="4003569"/>
                <a:ext cx="5112568" cy="117093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ℎ</m:t>
                        </m:r>
                      </m:e>
                      <m:sub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1 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bSup>
                    <m:sSubSup>
                      <m:sSubSup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sSub>
                          <m:sSubPr>
                            <m:ctrlP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bSup>
                  </m:oMath>
                </a14:m>
                <a:r>
                  <a:rPr lang="en-US" sz="2800" dirty="0">
                    <a:solidFill>
                      <a:srgbClr val="FF0000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 mod p.</a:t>
                </a:r>
              </a:p>
            </p:txBody>
          </p:sp>
        </mc:Choice>
        <mc:Fallback xmlns="">
          <p:sp>
            <p:nvSpPr>
              <p:cNvPr id="14" name="Rectangle 63">
                <a:extLst>
                  <a:ext uri="{FF2B5EF4-FFF2-40B4-BE49-F238E27FC236}">
                    <a16:creationId xmlns:a16="http://schemas.microsoft.com/office/drawing/2014/main" id="{992FE2D8-E765-864B-A8E3-BD7EA34B1D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454" y="4003569"/>
                <a:ext cx="5112568" cy="1170933"/>
              </a:xfrm>
              <a:prstGeom prst="rect">
                <a:avLst/>
              </a:prstGeom>
              <a:blipFill>
                <a:blip r:embed="rId5"/>
                <a:stretch>
                  <a:fillRect l="-7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63">
                <a:extLst>
                  <a:ext uri="{FF2B5EF4-FFF2-40B4-BE49-F238E27FC236}">
                    <a16:creationId xmlns:a16="http://schemas.microsoft.com/office/drawing/2014/main" id="{2FD2BA31-DAA4-CC4D-BF4D-BB103F1B9EF4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27454" y="5229200"/>
                <a:ext cx="8089091" cy="111474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ea typeface="American Typewriter" charset="0"/>
                    <a:cs typeface="American Typewriter" charset="0"/>
                  </a:rPr>
                  <a:t>Why is this collision-resistant? Suppose there is an adversary that finds a collision</a:t>
                </a:r>
                <a:r>
                  <a:rPr lang="en-US" sz="28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…</a:t>
                </a:r>
              </a:p>
            </p:txBody>
          </p:sp>
        </mc:Choice>
        <mc:Fallback xmlns="">
          <p:sp>
            <p:nvSpPr>
              <p:cNvPr id="15" name="Rectangle 63">
                <a:extLst>
                  <a:ext uri="{FF2B5EF4-FFF2-40B4-BE49-F238E27FC236}">
                    <a16:creationId xmlns:a16="http://schemas.microsoft.com/office/drawing/2014/main" id="{2FD2BA31-DAA4-CC4D-BF4D-BB103F1B9E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454" y="5229200"/>
                <a:ext cx="8089091" cy="1114740"/>
              </a:xfrm>
              <a:prstGeom prst="rect">
                <a:avLst/>
              </a:prstGeom>
              <a:blipFill>
                <a:blip r:embed="rId6"/>
                <a:stretch>
                  <a:fillRect l="-1567" b="-7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63">
                <a:extLst>
                  <a:ext uri="{FF2B5EF4-FFF2-40B4-BE49-F238E27FC236}">
                    <a16:creationId xmlns:a16="http://schemas.microsoft.com/office/drawing/2014/main" id="{7C841BA3-314A-1A49-BD74-E208743BBD04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98076" y="1271972"/>
                <a:ext cx="8089091" cy="59486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𝑝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=2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𝑞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+1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is a “safe” prime.</a:t>
                </a:r>
              </a:p>
            </p:txBody>
          </p:sp>
        </mc:Choice>
        <mc:Fallback xmlns="">
          <p:sp>
            <p:nvSpPr>
              <p:cNvPr id="16" name="Rectangle 63">
                <a:extLst>
                  <a:ext uri="{FF2B5EF4-FFF2-40B4-BE49-F238E27FC236}">
                    <a16:creationId xmlns:a16="http://schemas.microsoft.com/office/drawing/2014/main" id="{7C841BA3-314A-1A49-BD74-E208743BB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76" y="1271972"/>
                <a:ext cx="8089091" cy="594869"/>
              </a:xfrm>
              <a:prstGeom prst="rect">
                <a:avLst/>
              </a:prstGeom>
              <a:blipFill>
                <a:blip r:embed="rId7"/>
                <a:stretch>
                  <a:fillRect t="-6383" b="-21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ubtitle 1">
            <a:extLst>
              <a:ext uri="{FF2B5EF4-FFF2-40B4-BE49-F238E27FC236}">
                <a16:creationId xmlns:a16="http://schemas.microsoft.com/office/drawing/2014/main" id="{BAF5B031-A6BC-B121-F65C-F00035B4D5B0}"/>
              </a:ext>
            </a:extLst>
          </p:cNvPr>
          <p:cNvSpPr txBox="1">
            <a:spLocks/>
          </p:cNvSpPr>
          <p:nvPr/>
        </p:nvSpPr>
        <p:spPr>
          <a:xfrm>
            <a:off x="-14953" y="404664"/>
            <a:ext cx="912345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FF0000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Discrete Log Based CRHF</a:t>
            </a:r>
            <a:endParaRPr lang="en-US" sz="2400" i="1" dirty="0">
              <a:solidFill>
                <a:srgbClr val="FF0000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182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63">
                <a:extLst>
                  <a:ext uri="{FF2B5EF4-FFF2-40B4-BE49-F238E27FC236}">
                    <a16:creationId xmlns:a16="http://schemas.microsoft.com/office/drawing/2014/main" id="{992FE2D8-E765-864B-A8E3-BD7EA34B1D88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50720" y="1052736"/>
                <a:ext cx="5112568" cy="117093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ℎ</m:t>
                        </m:r>
                      </m:e>
                      <m:sub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1 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bSup>
                    <m:sSubSup>
                      <m:sSubSup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sSub>
                          <m:sSubPr>
                            <m:ctrlP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bSup>
                  </m:oMath>
                </a14:m>
                <a:r>
                  <a:rPr lang="en-US" sz="2800" dirty="0">
                    <a:solidFill>
                      <a:srgbClr val="FF0000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 mod p.</a:t>
                </a:r>
              </a:p>
            </p:txBody>
          </p:sp>
        </mc:Choice>
        <mc:Fallback xmlns="">
          <p:sp>
            <p:nvSpPr>
              <p:cNvPr id="14" name="Rectangle 63">
                <a:extLst>
                  <a:ext uri="{FF2B5EF4-FFF2-40B4-BE49-F238E27FC236}">
                    <a16:creationId xmlns:a16="http://schemas.microsoft.com/office/drawing/2014/main" id="{992FE2D8-E765-864B-A8E3-BD7EA34B1D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720" y="1052736"/>
                <a:ext cx="5112568" cy="1170933"/>
              </a:xfrm>
              <a:prstGeom prst="rect">
                <a:avLst/>
              </a:prstGeom>
              <a:blipFill>
                <a:blip r:embed="rId3"/>
                <a:stretch>
                  <a:fillRect l="-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63">
                <a:extLst>
                  <a:ext uri="{FF2B5EF4-FFF2-40B4-BE49-F238E27FC236}">
                    <a16:creationId xmlns:a16="http://schemas.microsoft.com/office/drawing/2014/main" id="{2FD2BA31-DAA4-CC4D-BF4D-BB103F1B9EF4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67543" y="1998021"/>
                <a:ext cx="8089091" cy="111474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ea typeface="American Typewriter" charset="0"/>
                    <a:cs typeface="American Typewriter" charset="0"/>
                  </a:rPr>
                  <a:t>Why is this collision-resistant? Suppose there is an adversary that finds a collision</a:t>
                </a:r>
                <a:r>
                  <a:rPr lang="en-US" sz="28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…</a:t>
                </a:r>
              </a:p>
            </p:txBody>
          </p:sp>
        </mc:Choice>
        <mc:Fallback xmlns="">
          <p:sp>
            <p:nvSpPr>
              <p:cNvPr id="15" name="Rectangle 63">
                <a:extLst>
                  <a:ext uri="{FF2B5EF4-FFF2-40B4-BE49-F238E27FC236}">
                    <a16:creationId xmlns:a16="http://schemas.microsoft.com/office/drawing/2014/main" id="{2FD2BA31-DAA4-CC4D-BF4D-BB103F1B9E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3" y="1998021"/>
                <a:ext cx="8089091" cy="1114740"/>
              </a:xfrm>
              <a:prstGeom prst="rect">
                <a:avLst/>
              </a:prstGeom>
              <a:blipFill>
                <a:blip r:embed="rId4"/>
                <a:stretch>
                  <a:fillRect l="-1567" b="-7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63">
                <a:extLst>
                  <a:ext uri="{FF2B5EF4-FFF2-40B4-BE49-F238E27FC236}">
                    <a16:creationId xmlns:a16="http://schemas.microsoft.com/office/drawing/2014/main" id="{42E466D0-12E9-9B4E-A3CE-6E80EFF43134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124817" y="2884344"/>
                <a:ext cx="4104456" cy="117093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bSup>
                    <m:sSubSup>
                      <m:sSubSup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sSub>
                          <m:sSubPr>
                            <m:ctrlPr>
                              <a:rPr 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bSup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bSup>
                    <m:sSubSup>
                      <m:sSubSup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bSup>
                  </m:oMath>
                </a14:m>
                <a:r>
                  <a:rPr lang="en-US" sz="2800" dirty="0">
                    <a:solidFill>
                      <a:schemeClr val="tx1"/>
                    </a:solidFill>
                    <a:ea typeface="American Typewriter" charset="0"/>
                    <a:cs typeface="American Typewriter" charset="0"/>
                  </a:rPr>
                  <a:t> </a:t>
                </a:r>
                <a:r>
                  <a:rPr lang="en-US" sz="28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mod p.</a:t>
                </a:r>
              </a:p>
            </p:txBody>
          </p:sp>
        </mc:Choice>
        <mc:Fallback xmlns="">
          <p:sp>
            <p:nvSpPr>
              <p:cNvPr id="9" name="Rectangle 63">
                <a:extLst>
                  <a:ext uri="{FF2B5EF4-FFF2-40B4-BE49-F238E27FC236}">
                    <a16:creationId xmlns:a16="http://schemas.microsoft.com/office/drawing/2014/main" id="{42E466D0-12E9-9B4E-A3CE-6E80EFF431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817" y="2884344"/>
                <a:ext cx="4104456" cy="1170933"/>
              </a:xfrm>
              <a:prstGeom prst="rect">
                <a:avLst/>
              </a:prstGeom>
              <a:blipFill>
                <a:blip r:embed="rId5"/>
                <a:stretch>
                  <a:fillRect l="-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B1E66D2E-7946-4E49-BCF2-EECEDDDE2F3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127570" y="3667422"/>
                <a:ext cx="4824536" cy="117093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bSup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bSup>
                  </m:oMath>
                </a14:m>
                <a:r>
                  <a:rPr lang="en-US" sz="2800" dirty="0">
                    <a:solidFill>
                      <a:schemeClr val="tx1"/>
                    </a:solidFill>
                    <a:ea typeface="American Typewriter" charset="0"/>
                    <a:cs typeface="American Typewriter" charset="0"/>
                  </a:rPr>
                  <a:t> </a:t>
                </a:r>
                <a:r>
                  <a:rPr lang="en-US" sz="28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mod p.</a:t>
                </a:r>
              </a:p>
            </p:txBody>
          </p:sp>
        </mc:Choice>
        <mc:Fallback xmlns="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B1E66D2E-7946-4E49-BCF2-EECEDDDE2F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570" y="3667422"/>
                <a:ext cx="4824536" cy="1170933"/>
              </a:xfrm>
              <a:prstGeom prst="rect">
                <a:avLst/>
              </a:prstGeom>
              <a:blipFill>
                <a:blip r:embed="rId6"/>
                <a:stretch>
                  <a:fillRect l="-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3E7BC063-0370-264C-B3C5-710AD9E30788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115616" y="5373216"/>
                <a:ext cx="4824536" cy="117093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sup>
                    </m:sSubSup>
                  </m:oMath>
                </a14:m>
                <a:r>
                  <a:rPr lang="en-US" sz="2800" dirty="0">
                    <a:solidFill>
                      <a:schemeClr val="tx1"/>
                    </a:solidFill>
                    <a:ea typeface="American Typewriter" charset="0"/>
                    <a:cs typeface="American Typewriter" charset="0"/>
                  </a:rPr>
                  <a:t> </a:t>
                </a:r>
                <a:r>
                  <a:rPr lang="en-US" sz="28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mod p.</a:t>
                </a:r>
              </a:p>
            </p:txBody>
          </p:sp>
        </mc:Choice>
        <mc:Fallback xmlns=""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3E7BC063-0370-264C-B3C5-710AD9E30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5373216"/>
                <a:ext cx="4824536" cy="1170933"/>
              </a:xfrm>
              <a:prstGeom prst="rect">
                <a:avLst/>
              </a:prstGeom>
              <a:blipFill>
                <a:blip r:embed="rId7"/>
                <a:stretch>
                  <a:fillRect l="-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ight Arrow 1">
            <a:extLst>
              <a:ext uri="{FF2B5EF4-FFF2-40B4-BE49-F238E27FC236}">
                <a16:creationId xmlns:a16="http://schemas.microsoft.com/office/drawing/2014/main" id="{BC404EDC-44F1-3949-ABC2-3BE1C48D8F19}"/>
              </a:ext>
            </a:extLst>
          </p:cNvPr>
          <p:cNvSpPr/>
          <p:nvPr/>
        </p:nvSpPr>
        <p:spPr>
          <a:xfrm>
            <a:off x="5783071" y="5624752"/>
            <a:ext cx="552156" cy="8470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63">
                <a:extLst>
                  <a:ext uri="{FF2B5EF4-FFF2-40B4-BE49-F238E27FC236}">
                    <a16:creationId xmlns:a16="http://schemas.microsoft.com/office/drawing/2014/main" id="{F974ADB4-F07F-0643-8FE6-8D7B4CC2769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564318" y="5406363"/>
                <a:ext cx="2184146" cy="117093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𝐷𝐿𝑂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!</a:t>
                </a:r>
              </a:p>
            </p:txBody>
          </p:sp>
        </mc:Choice>
        <mc:Fallback xmlns="">
          <p:sp>
            <p:nvSpPr>
              <p:cNvPr id="13" name="Rectangle 63">
                <a:extLst>
                  <a:ext uri="{FF2B5EF4-FFF2-40B4-BE49-F238E27FC236}">
                    <a16:creationId xmlns:a16="http://schemas.microsoft.com/office/drawing/2014/main" id="{F974ADB4-F07F-0643-8FE6-8D7B4CC276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318" y="5406363"/>
                <a:ext cx="2184146" cy="1170933"/>
              </a:xfrm>
              <a:prstGeom prst="rect">
                <a:avLst/>
              </a:prstGeom>
              <a:blipFill>
                <a:blip r:embed="rId8"/>
                <a:stretch>
                  <a:fillRect l="-1156" r="-4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63">
                <a:extLst>
                  <a:ext uri="{FF2B5EF4-FFF2-40B4-BE49-F238E27FC236}">
                    <a16:creationId xmlns:a16="http://schemas.microsoft.com/office/drawing/2014/main" id="{7AF115A2-378E-154E-AC56-C82AE6398138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475656" y="4493706"/>
                <a:ext cx="7606087" cy="117093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(assume </a:t>
                </a:r>
                <a:r>
                  <a:rPr lang="en-US" sz="2800" dirty="0" err="1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wlog</a:t>
                </a:r>
                <a:r>
                  <a:rPr lang="en-US" sz="28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𝑚𝑜𝑑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7" name="Rectangle 63">
                <a:extLst>
                  <a:ext uri="{FF2B5EF4-FFF2-40B4-BE49-F238E27FC236}">
                    <a16:creationId xmlns:a16="http://schemas.microsoft.com/office/drawing/2014/main" id="{7AF115A2-378E-154E-AC56-C82AE6398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4493706"/>
                <a:ext cx="7606087" cy="1170933"/>
              </a:xfrm>
              <a:prstGeom prst="rect">
                <a:avLst/>
              </a:prstGeom>
              <a:blipFill>
                <a:blip r:embed="rId9"/>
                <a:stretch>
                  <a:fillRect l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ubtitle 1">
            <a:extLst>
              <a:ext uri="{FF2B5EF4-FFF2-40B4-BE49-F238E27FC236}">
                <a16:creationId xmlns:a16="http://schemas.microsoft.com/office/drawing/2014/main" id="{552633EB-DC0F-5D8C-1A58-366379A0FEEE}"/>
              </a:ext>
            </a:extLst>
          </p:cNvPr>
          <p:cNvSpPr txBox="1">
            <a:spLocks/>
          </p:cNvSpPr>
          <p:nvPr/>
        </p:nvSpPr>
        <p:spPr>
          <a:xfrm>
            <a:off x="-14953" y="404664"/>
            <a:ext cx="912345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FF0000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Discrete Log Based CRHF</a:t>
            </a:r>
            <a:endParaRPr lang="en-US" sz="2400" i="1" dirty="0">
              <a:solidFill>
                <a:srgbClr val="FF0000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333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2" grpId="0" animBg="1"/>
      <p:bldP spid="13" grpId="0"/>
      <p:bldP spid="17" grpId="0"/>
      <p:bldP spid="17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-14953" y="404664"/>
            <a:ext cx="912345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Other Constructions of CRHFs</a:t>
            </a:r>
            <a:endParaRPr lang="en-US" sz="2400" i="1" dirty="0">
              <a:solidFill>
                <a:srgbClr val="FF0000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11" name="Rectangle 63">
            <a:extLst>
              <a:ext uri="{FF2B5EF4-FFF2-40B4-BE49-F238E27FC236}">
                <a16:creationId xmlns:a16="http://schemas.microsoft.com/office/drawing/2014/main" id="{09D670B5-90E6-384F-9FCD-EABC97057F5D}"/>
              </a:ext>
            </a:extLst>
          </p:cNvPr>
          <p:cNvSpPr txBox="1">
            <a:spLocks noChangeArrowheads="1"/>
          </p:cNvSpPr>
          <p:nvPr/>
        </p:nvSpPr>
        <p:spPr>
          <a:xfrm>
            <a:off x="527454" y="1229268"/>
            <a:ext cx="8869082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ea typeface="American Typewriter" charset="0"/>
                <a:cs typeface="American Typewriter" charset="0"/>
              </a:rPr>
              <a:t>From the hardness of factoring, lattice problems etc.</a:t>
            </a:r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9" name="Rectangle 63">
            <a:extLst>
              <a:ext uri="{FF2B5EF4-FFF2-40B4-BE49-F238E27FC236}">
                <a16:creationId xmlns:a16="http://schemas.microsoft.com/office/drawing/2014/main" id="{15B0A39B-EF76-6648-B895-B489AFC1B2BB}"/>
              </a:ext>
            </a:extLst>
          </p:cNvPr>
          <p:cNvSpPr txBox="1">
            <a:spLocks noChangeArrowheads="1"/>
          </p:cNvSpPr>
          <p:nvPr/>
        </p:nvSpPr>
        <p:spPr>
          <a:xfrm>
            <a:off x="539552" y="2256184"/>
            <a:ext cx="8869082" cy="115212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ea typeface="American Typewriter" charset="0"/>
                <a:cs typeface="American Typewriter" charset="0"/>
              </a:rPr>
              <a:t>Not known to follow from the existence of one-way functions or even one-way permutations…</a:t>
            </a:r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10" name="Rectangle 63">
            <a:extLst>
              <a:ext uri="{FF2B5EF4-FFF2-40B4-BE49-F238E27FC236}">
                <a16:creationId xmlns:a16="http://schemas.microsoft.com/office/drawing/2014/main" id="{D8A9AD61-A6C5-2D4C-8293-6F81AC99F5B5}"/>
              </a:ext>
            </a:extLst>
          </p:cNvPr>
          <p:cNvSpPr txBox="1">
            <a:spLocks noChangeArrowheads="1"/>
          </p:cNvSpPr>
          <p:nvPr/>
        </p:nvSpPr>
        <p:spPr>
          <a:xfrm>
            <a:off x="527454" y="3605532"/>
            <a:ext cx="8437034" cy="165618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ea typeface="American Typewriter" charset="0"/>
                <a:cs typeface="American Typewriter" charset="0"/>
              </a:rPr>
              <a:t>“Black-box separations”: Certain ways of constructing CRHF from OWF/OWP cannot work. </a:t>
            </a:r>
          </a:p>
          <a:p>
            <a:pPr algn="l"/>
            <a:r>
              <a:rPr lang="en-US" sz="2000" dirty="0">
                <a:ea typeface="American Typewriter" charset="0"/>
                <a:cs typeface="American Typewriter" charset="0"/>
              </a:rPr>
              <a:t>“Finding collisions on a one-way street”, Daniel Simon, </a:t>
            </a:r>
            <a:r>
              <a:rPr lang="en-US" sz="2000" dirty="0" err="1">
                <a:ea typeface="American Typewriter" charset="0"/>
                <a:cs typeface="American Typewriter" charset="0"/>
              </a:rPr>
              <a:t>Eurocrypt</a:t>
            </a:r>
            <a:r>
              <a:rPr lang="en-US" sz="2000" dirty="0">
                <a:ea typeface="American Typewriter" charset="0"/>
                <a:cs typeface="American Typewriter" charset="0"/>
              </a:rPr>
              <a:t> 1998.</a:t>
            </a:r>
            <a:endParaRPr lang="en-US" sz="2000" dirty="0">
              <a:latin typeface="+mn-lt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94E32EAC-199E-B04D-89E3-444F462B774A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27454" y="5445224"/>
                <a:ext cx="8437034" cy="7920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1" dirty="0">
                    <a:ea typeface="American Typewriter" charset="0"/>
                    <a:cs typeface="American Typewriter" charset="0"/>
                  </a:rPr>
                  <a:t>Nevertheless, big open problem: OWF/OWP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⟹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?</m:t>
                        </m:r>
                      </m:sup>
                    </m:sSup>
                  </m:oMath>
                </a14:m>
                <a:r>
                  <a:rPr lang="en-US" sz="2800" b="1" dirty="0">
                    <a:ea typeface="American Typewriter" charset="0"/>
                    <a:cs typeface="American Typewriter" charset="0"/>
                  </a:rPr>
                  <a:t> CRHF?</a:t>
                </a:r>
              </a:p>
            </p:txBody>
          </p:sp>
        </mc:Choice>
        <mc:Fallback xmlns=""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94E32EAC-199E-B04D-89E3-444F462B77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454" y="5445224"/>
                <a:ext cx="8437034" cy="792088"/>
              </a:xfrm>
              <a:prstGeom prst="rect">
                <a:avLst/>
              </a:prstGeom>
              <a:blipFill>
                <a:blip r:embed="rId3"/>
                <a:stretch>
                  <a:fillRect l="-1502" r="-150"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0967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FF0000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OWF implies EUF CMA Secure</a:t>
            </a:r>
          </a:p>
          <a:p>
            <a:r>
              <a:rPr lang="en-US" sz="4000" dirty="0">
                <a:solidFill>
                  <a:srgbClr val="FF0000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Signature Scheme</a:t>
            </a:r>
            <a:endParaRPr lang="en-US" sz="4000" i="1" dirty="0">
              <a:solidFill>
                <a:srgbClr val="FF0000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" name="Rectangle 63">
            <a:extLst>
              <a:ext uri="{FF2B5EF4-FFF2-40B4-BE49-F238E27FC236}">
                <a16:creationId xmlns:a16="http://schemas.microsoft.com/office/drawing/2014/main" id="{8CF8189C-3B8F-6D38-2BF7-466BBAEF26E7}"/>
              </a:ext>
            </a:extLst>
          </p:cNvPr>
          <p:cNvSpPr txBox="1">
            <a:spLocks noChangeArrowheads="1"/>
          </p:cNvSpPr>
          <p:nvPr/>
        </p:nvSpPr>
        <p:spPr>
          <a:xfrm>
            <a:off x="389212" y="2362200"/>
            <a:ext cx="8770622" cy="144016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FF"/>
                </a:solidFill>
                <a:ea typeface="American Typewriter" charset="0"/>
                <a:cs typeface="American Typewriter" charset="0"/>
              </a:rPr>
              <a:t>Theorem</a:t>
            </a:r>
            <a:r>
              <a:rPr lang="en-US" sz="2800" dirty="0">
                <a:ea typeface="American Typewriter" charset="0"/>
                <a:cs typeface="American Typewriter" charset="0"/>
              </a:rPr>
              <a:t> [Naor-Yung’89, Rompel’90] </a:t>
            </a:r>
            <a:br>
              <a:rPr lang="en-US" sz="2800" dirty="0">
                <a:ea typeface="American Typewriter" charset="0"/>
                <a:cs typeface="American Typewriter" charset="0"/>
              </a:rPr>
            </a:br>
            <a:r>
              <a:rPr lang="en-US" sz="2800" dirty="0">
                <a:ea typeface="American Typewriter" charset="0"/>
                <a:cs typeface="American Typewriter" charset="0"/>
              </a:rPr>
              <a:t>(EUF-CMA-secure) Signature schemes exist assuming that </a:t>
            </a:r>
            <a:r>
              <a:rPr lang="en-US" sz="2800" u="sng" dirty="0">
                <a:ea typeface="American Typewriter" charset="0"/>
                <a:cs typeface="American Typewriter" charset="0"/>
              </a:rPr>
              <a:t>one-way functions </a:t>
            </a:r>
            <a:r>
              <a:rPr lang="en-US" sz="2800" dirty="0">
                <a:ea typeface="American Typewriter" charset="0"/>
                <a:cs typeface="American Typewriter" charset="0"/>
              </a:rPr>
              <a:t>exist. </a:t>
            </a:r>
          </a:p>
        </p:txBody>
      </p:sp>
      <p:sp>
        <p:nvSpPr>
          <p:cNvPr id="5" name="Rectangle 63">
            <a:extLst>
              <a:ext uri="{FF2B5EF4-FFF2-40B4-BE49-F238E27FC236}">
                <a16:creationId xmlns:a16="http://schemas.microsoft.com/office/drawing/2014/main" id="{652E6667-F8F4-E6E2-7D75-3F5C30BE8A44}"/>
              </a:ext>
            </a:extLst>
          </p:cNvPr>
          <p:cNvSpPr txBox="1">
            <a:spLocks noChangeArrowheads="1"/>
          </p:cNvSpPr>
          <p:nvPr/>
        </p:nvSpPr>
        <p:spPr>
          <a:xfrm>
            <a:off x="389212" y="4558828"/>
            <a:ext cx="8770622" cy="144016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Next Time</a:t>
            </a:r>
            <a:r>
              <a:rPr lang="en-US" sz="2800" b="1" dirty="0">
                <a:ea typeface="American Typewriter" charset="0"/>
                <a:cs typeface="American Typewriter" charset="0"/>
              </a:rPr>
              <a:t>:</a:t>
            </a:r>
            <a:br>
              <a:rPr lang="en-US" sz="2800" dirty="0">
                <a:ea typeface="American Typewriter" charset="0"/>
                <a:cs typeface="American Typewriter" charset="0"/>
              </a:rPr>
            </a:br>
            <a:r>
              <a:rPr lang="en-US" sz="2800" dirty="0">
                <a:ea typeface="American Typewriter" charset="0"/>
                <a:cs typeface="American Typewriter" charset="0"/>
              </a:rPr>
              <a:t>(EUF-CMA-secure) Signature schemes exist assuming that </a:t>
            </a:r>
            <a:r>
              <a:rPr lang="en-US" sz="2800" u="sng" dirty="0">
                <a:ea typeface="American Typewriter" charset="0"/>
                <a:cs typeface="American Typewriter" charset="0"/>
              </a:rPr>
              <a:t>collision-resistant hash functions </a:t>
            </a:r>
            <a:r>
              <a:rPr lang="en-US" sz="2800" dirty="0">
                <a:ea typeface="American Typewriter" charset="0"/>
                <a:cs typeface="American Typewriter" charset="0"/>
              </a:rPr>
              <a:t>exist. </a:t>
            </a:r>
          </a:p>
        </p:txBody>
      </p:sp>
    </p:spTree>
    <p:extLst>
      <p:ext uri="{BB962C8B-B14F-4D97-AF65-F5344CB8AC3E}">
        <p14:creationId xmlns:p14="http://schemas.microsoft.com/office/powerpoint/2010/main" val="242200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1307</TotalTime>
  <Words>2677</Words>
  <Application>Microsoft Macintosh PowerPoint</Application>
  <PresentationFormat>On-screen Show (4:3)</PresentationFormat>
  <Paragraphs>243</Paragraphs>
  <Slides>35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Apple SD Gothic Neo Light</vt:lpstr>
      <vt:lpstr>American Typewriter</vt:lpstr>
      <vt:lpstr>Aptos</vt:lpstr>
      <vt:lpstr>Arial</vt:lpstr>
      <vt:lpstr>Calibri</vt:lpstr>
      <vt:lpstr>Cambria Math</vt:lpstr>
      <vt:lpstr>Comic Sans MS</vt:lpstr>
      <vt:lpstr>Symbol</vt:lpstr>
      <vt:lpstr>Office Theme</vt:lpstr>
      <vt:lpstr>PowerPoint Presentation</vt:lpstr>
      <vt:lpstr>Authentication Problem</vt:lpstr>
      <vt:lpstr>Authentication Problem</vt:lpstr>
      <vt:lpstr>Recall: Message Authentication Codes A way to associate a tag with each message  which is hard to produce without knowing the secret key</vt:lpstr>
      <vt:lpstr>Today: Digital Signatures</vt:lpstr>
      <vt:lpstr>Wish List for Digital Signatures</vt:lpstr>
      <vt:lpstr>Wish List for Handwritten Signatures</vt:lpstr>
      <vt:lpstr>Digital Signatures vs. MAC</vt:lpstr>
      <vt:lpstr>Digital Signature: Definition</vt:lpstr>
      <vt:lpstr>Power of the adversary/forger?</vt:lpstr>
      <vt:lpstr>Successful Forgery</vt:lpstr>
      <vt:lpstr>Security w.r.t adversary/success</vt:lpstr>
      <vt:lpstr>PowerPoint Presentation</vt:lpstr>
      <vt:lpstr>Could you make it any stronger?</vt:lpstr>
      <vt:lpstr>PowerPoint Presentation</vt:lpstr>
      <vt:lpstr>Digital Signatures: Primary Usages</vt:lpstr>
      <vt:lpstr>Certificates</vt:lpstr>
      <vt:lpstr>Public-Key Infrastructure (PKI)</vt:lpstr>
      <vt:lpstr>Digital Signatures: Trapdoor Function Model</vt:lpstr>
      <vt:lpstr>Important Remark</vt:lpstr>
      <vt:lpstr>Existential Forgery is Possible</vt:lpstr>
      <vt:lpstr>Instantiation: The RSA Digital Signature Scheme</vt:lpstr>
      <vt:lpstr>Security of RSA signatures</vt:lpstr>
      <vt:lpstr>Remedy, Hash-then-Sign</vt:lpstr>
      <vt:lpstr>Hash-then-Sign RSA</vt:lpstr>
      <vt:lpstr>Security of hashed RSA</vt:lpstr>
      <vt:lpstr>In Practice: Using RSA</vt:lpstr>
      <vt:lpstr>Cryptogarphic Hash Used in Practice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Shafi Goldwasser</cp:lastModifiedBy>
  <cp:revision>8</cp:revision>
  <cp:lastPrinted>2026-10-14T15:22:12Z</cp:lastPrinted>
  <dcterms:created xsi:type="dcterms:W3CDTF">2026-10-14T02:57:33Z</dcterms:created>
  <dcterms:modified xsi:type="dcterms:W3CDTF">2026-10-15T00:44:42Z</dcterms:modified>
</cp:coreProperties>
</file>