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1"/>
  </p:notesMasterIdLst>
  <p:sldIdLst>
    <p:sldId id="529" r:id="rId2"/>
    <p:sldId id="2144212286" r:id="rId3"/>
    <p:sldId id="2144212332" r:id="rId4"/>
    <p:sldId id="1502" r:id="rId5"/>
    <p:sldId id="2144212333" r:id="rId6"/>
    <p:sldId id="1249" r:id="rId7"/>
    <p:sldId id="1250" r:id="rId8"/>
    <p:sldId id="1251" r:id="rId9"/>
    <p:sldId id="1252" r:id="rId10"/>
    <p:sldId id="1259" r:id="rId11"/>
    <p:sldId id="2144212287" r:id="rId12"/>
    <p:sldId id="1256" r:id="rId13"/>
    <p:sldId id="1257" r:id="rId14"/>
    <p:sldId id="3231" r:id="rId15"/>
    <p:sldId id="1484" r:id="rId16"/>
    <p:sldId id="366" r:id="rId17"/>
    <p:sldId id="2144212247" r:id="rId18"/>
    <p:sldId id="1515" r:id="rId19"/>
    <p:sldId id="1155" r:id="rId20"/>
    <p:sldId id="2144212334" r:id="rId21"/>
    <p:sldId id="1474" r:id="rId22"/>
    <p:sldId id="1481" r:id="rId23"/>
    <p:sldId id="1482" r:id="rId24"/>
    <p:sldId id="1483" r:id="rId25"/>
    <p:sldId id="1486" r:id="rId26"/>
    <p:sldId id="1487" r:id="rId27"/>
    <p:sldId id="1488" r:id="rId28"/>
    <p:sldId id="1376" r:id="rId29"/>
    <p:sldId id="1489" r:id="rId30"/>
    <p:sldId id="1494" r:id="rId31"/>
    <p:sldId id="1495" r:id="rId32"/>
    <p:sldId id="1496" r:id="rId33"/>
    <p:sldId id="1497" r:id="rId34"/>
    <p:sldId id="1498" r:id="rId35"/>
    <p:sldId id="1499" r:id="rId36"/>
    <p:sldId id="1500" r:id="rId37"/>
    <p:sldId id="3232" r:id="rId38"/>
    <p:sldId id="1248" r:id="rId39"/>
    <p:sldId id="3242" r:id="rId40"/>
    <p:sldId id="1491" r:id="rId41"/>
    <p:sldId id="1492" r:id="rId42"/>
    <p:sldId id="1516" r:id="rId43"/>
    <p:sldId id="1456" r:id="rId44"/>
    <p:sldId id="3233" r:id="rId45"/>
    <p:sldId id="3234" r:id="rId46"/>
    <p:sldId id="3235" r:id="rId47"/>
    <p:sldId id="3238" r:id="rId48"/>
    <p:sldId id="1454" r:id="rId49"/>
    <p:sldId id="1471" r:id="rId50"/>
    <p:sldId id="1469" r:id="rId51"/>
    <p:sldId id="3222" r:id="rId52"/>
    <p:sldId id="3223" r:id="rId53"/>
    <p:sldId id="3243" r:id="rId54"/>
    <p:sldId id="3244" r:id="rId55"/>
    <p:sldId id="3237" r:id="rId56"/>
    <p:sldId id="3226" r:id="rId57"/>
    <p:sldId id="1517" r:id="rId58"/>
    <p:sldId id="3236" r:id="rId59"/>
    <p:sldId id="3218" r:id="rId60"/>
    <p:sldId id="3219" r:id="rId61"/>
    <p:sldId id="3220" r:id="rId62"/>
    <p:sldId id="3221" r:id="rId63"/>
    <p:sldId id="3224" r:id="rId64"/>
    <p:sldId id="1518" r:id="rId65"/>
    <p:sldId id="1519" r:id="rId66"/>
    <p:sldId id="2144212347" r:id="rId67"/>
    <p:sldId id="2144212346" r:id="rId68"/>
    <p:sldId id="1297" r:id="rId69"/>
    <p:sldId id="4085" r:id="rId70"/>
    <p:sldId id="4138" r:id="rId71"/>
    <p:sldId id="4119" r:id="rId72"/>
    <p:sldId id="4129" r:id="rId73"/>
    <p:sldId id="4130" r:id="rId74"/>
    <p:sldId id="3240" r:id="rId75"/>
    <p:sldId id="3241" r:id="rId76"/>
    <p:sldId id="2144212348" r:id="rId77"/>
    <p:sldId id="665" r:id="rId78"/>
    <p:sldId id="626" r:id="rId79"/>
    <p:sldId id="666" r:id="rId8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2416"/>
    <a:srgbClr val="0000FF"/>
    <a:srgbClr val="1E177C"/>
    <a:srgbClr val="EA968D"/>
    <a:srgbClr val="9290EA"/>
    <a:srgbClr val="FF0000"/>
    <a:srgbClr val="1A17A5"/>
    <a:srgbClr val="891637"/>
    <a:srgbClr val="CC0099"/>
    <a:srgbClr val="7414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35"/>
    <p:restoredTop sz="76301" autoAdjust="0"/>
  </p:normalViewPr>
  <p:slideViewPr>
    <p:cSldViewPr>
      <p:cViewPr varScale="1">
        <p:scale>
          <a:sx n="90" d="100"/>
          <a:sy n="90" d="100"/>
        </p:scale>
        <p:origin x="1952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B8A4AD-30BE-4EB0-88E7-04F008072919}" type="datetimeFigureOut">
              <a:rPr lang="en-CA" smtClean="0"/>
              <a:t>2026-10-12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8C13DC-EB30-4E7B-9A79-FF6A33A169F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7268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DE5E11C-06A5-47B4-9150-823C84E42849}" type="slidenum">
              <a:rPr lang="en-US" smtClean="0"/>
              <a:pPr eaLnBrk="1" hangingPunct="1"/>
              <a:t>1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3100822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Party trick: Which one isn’t a Gaussian point cloud?</a:t>
            </a:r>
          </a:p>
          <a:p>
            <a:r>
              <a:rPr lang="en-US" dirty="0"/>
              <a:t>Add: Gaussian pancakes show 2D pic // Gaussian show 2D pic</a:t>
            </a:r>
          </a:p>
          <a:p>
            <a:r>
              <a:rPr lang="en-US" dirty="0"/>
              <a:t>The computational difficulty of distinguishing  these pictures will keep your emails safe even from quantum attackers, and will enable secure computation on distributed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753705-50B1-0549-B802-577C3AEE750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709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Party trick: Which one isn’t a Gaussian point cloud?</a:t>
            </a:r>
          </a:p>
          <a:p>
            <a:r>
              <a:rPr lang="en-US" dirty="0"/>
              <a:t>Add: Gaussian pancakes show 2D pic // Gaussian show 2D pic</a:t>
            </a:r>
          </a:p>
          <a:p>
            <a:r>
              <a:rPr lang="en-US" dirty="0"/>
              <a:t>The computational difficulty of distinguishing  these pictures will keep your emails safe even from quantum attackers, and will enable secure computation on distributed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753705-50B1-0549-B802-577C3AEE750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340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58663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F8BDE52-626B-4F21-AEDE-1C14FF6C816F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/>
              <a:t>A periodic grid</a:t>
            </a:r>
            <a:r>
              <a:rPr lang="en-US" altLang="en-US" baseline="0" dirty="0"/>
              <a:t> of points</a:t>
            </a:r>
          </a:p>
          <a:p>
            <a:pPr eaLnBrk="1" hangingPunct="1"/>
            <a:r>
              <a:rPr lang="en-US" altLang="en-US" baseline="0" dirty="0"/>
              <a:t>Here is one possible grid.</a:t>
            </a:r>
          </a:p>
          <a:p>
            <a:pPr eaLnBrk="1" hangingPunct="1"/>
            <a:r>
              <a:rPr lang="en-US" altLang="en-US" baseline="0" dirty="0"/>
              <a:t>To be more precise, the grid defines two vectors b1 and b2, which form a basis of the lattice, and each lattice </a:t>
            </a:r>
            <a:r>
              <a:rPr lang="en-US" altLang="en-US" baseline="0" dirty="0" err="1"/>
              <a:t>pt</a:t>
            </a:r>
            <a:r>
              <a:rPr lang="en-US" altLang="en-US" baseline="0" dirty="0"/>
              <a:t> is an integer linear combination of the basis vectors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204913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F8BDE52-626B-4F21-AEDE-1C14FF6C816F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/>
              <a:t>Of course this is not the only way to</a:t>
            </a:r>
            <a:r>
              <a:rPr lang="en-US" altLang="en-US" baseline="0" dirty="0"/>
              <a:t> overlay a grid on the lattice.  Here is another</a:t>
            </a:r>
          </a:p>
          <a:p>
            <a:pPr eaLnBrk="1" hangingPunct="1"/>
            <a:r>
              <a:rPr lang="en-US" altLang="en-US" baseline="0" dirty="0"/>
              <a:t>Defines a different basis b1 and b2</a:t>
            </a:r>
          </a:p>
          <a:p>
            <a:pPr eaLnBrk="1" hangingPunct="1"/>
            <a:r>
              <a:rPr lang="en-US" altLang="en-US" baseline="0" dirty="0"/>
              <a:t>The lattice is still made up of all integer </a:t>
            </a:r>
            <a:r>
              <a:rPr lang="en-US" altLang="en-US" baseline="0" dirty="0" err="1"/>
              <a:t>lin</a:t>
            </a:r>
            <a:r>
              <a:rPr lang="en-US" altLang="en-US" baseline="0" dirty="0"/>
              <a:t> comb</a:t>
            </a:r>
          </a:p>
          <a:p>
            <a:pPr eaLnBrk="1" hangingPunct="1"/>
            <a:endParaRPr lang="en-US" altLang="en-US" baseline="0" dirty="0"/>
          </a:p>
          <a:p>
            <a:pPr eaLnBrk="1" hangingPunct="1"/>
            <a:r>
              <a:rPr lang="en-US" altLang="en-US" baseline="0" dirty="0"/>
              <a:t>Indeed, </a:t>
            </a:r>
            <a:r>
              <a:rPr lang="en-US" altLang="en-US" baseline="0" dirty="0" err="1"/>
              <a:t>inf</a:t>
            </a:r>
            <a:r>
              <a:rPr lang="en-US" altLang="en-US" baseline="0" dirty="0"/>
              <a:t> many </a:t>
            </a:r>
            <a:r>
              <a:rPr lang="en-US" altLang="en-US" baseline="0" dirty="0" err="1"/>
              <a:t>baess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45452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F8BDE52-626B-4F21-AEDE-1C14FF6C816F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 err="1"/>
              <a:t>Latices</a:t>
            </a:r>
            <a:r>
              <a:rPr lang="en-US" altLang="en-US" dirty="0"/>
              <a:t> come up in many places in math</a:t>
            </a:r>
            <a:r>
              <a:rPr lang="en-US" altLang="en-US" baseline="0" dirty="0"/>
              <a:t> geometry </a:t>
            </a:r>
            <a:r>
              <a:rPr lang="en-US" altLang="en-US" baseline="0" dirty="0" err="1"/>
              <a:t>num</a:t>
            </a:r>
            <a:r>
              <a:rPr lang="en-US" altLang="en-US" baseline="0" dirty="0"/>
              <a:t> theory</a:t>
            </a:r>
          </a:p>
          <a:p>
            <a:pPr eaLnBrk="1" hangingPunct="1"/>
            <a:r>
              <a:rPr lang="en-US" altLang="en-US" baseline="0" dirty="0"/>
              <a:t>Here is a classical problem:  sphere packing</a:t>
            </a:r>
          </a:p>
          <a:p>
            <a:pPr eaLnBrk="1" hangingPunct="1"/>
            <a:endParaRPr lang="en-US" altLang="en-US" baseline="0" dirty="0"/>
          </a:p>
          <a:p>
            <a:pPr eaLnBrk="1" hangingPunct="1"/>
            <a:r>
              <a:rPr lang="en-US" altLang="en-US" baseline="0" dirty="0"/>
              <a:t>What is the max number of equal size oranges you can pack in a given space?</a:t>
            </a:r>
          </a:p>
          <a:p>
            <a:pPr eaLnBrk="1" hangingPunct="1"/>
            <a:r>
              <a:rPr lang="en-US" altLang="en-US" baseline="0" dirty="0"/>
              <a:t>What is the densest packing of disjoint </a:t>
            </a:r>
            <a:r>
              <a:rPr lang="en-US" altLang="en-US" baseline="0" dirty="0" err="1"/>
              <a:t>eq</a:t>
            </a:r>
            <a:r>
              <a:rPr lang="en-US" altLang="en-US" baseline="0" dirty="0"/>
              <a:t> size spheres in n dim?</a:t>
            </a:r>
          </a:p>
          <a:p>
            <a:pPr eaLnBrk="1" hangingPunct="1"/>
            <a:endParaRPr lang="en-US" altLang="en-US" baseline="0" dirty="0"/>
          </a:p>
          <a:p>
            <a:pPr eaLnBrk="1" hangingPunct="1"/>
            <a:r>
              <a:rPr lang="en-US" altLang="en-US" baseline="0" dirty="0"/>
              <a:t>Classical </a:t>
            </a:r>
            <a:r>
              <a:rPr lang="en-US" altLang="en-US" baseline="0" dirty="0" err="1"/>
              <a:t>kepler</a:t>
            </a:r>
            <a:r>
              <a:rPr lang="en-US" altLang="en-US" baseline="0" dirty="0"/>
              <a:t> 3D  1600s</a:t>
            </a:r>
          </a:p>
          <a:p>
            <a:pPr eaLnBrk="1" hangingPunct="1"/>
            <a:r>
              <a:rPr lang="en-US" altLang="en-US" baseline="0" dirty="0"/>
              <a:t>200 years later Gauss</a:t>
            </a:r>
          </a:p>
          <a:p>
            <a:pPr eaLnBrk="1" hangingPunct="1"/>
            <a:r>
              <a:rPr lang="en-US" altLang="en-US" baseline="0" dirty="0"/>
              <a:t>200 years later Hales</a:t>
            </a:r>
          </a:p>
          <a:p>
            <a:pPr eaLnBrk="1" hangingPunct="1"/>
            <a:endParaRPr lang="en-US" altLang="en-US" baseline="0" dirty="0"/>
          </a:p>
          <a:p>
            <a:pPr eaLnBrk="1" hangingPunct="1"/>
            <a:r>
              <a:rPr lang="en-US" altLang="en-US" baseline="0" dirty="0"/>
              <a:t>Open for n dim </a:t>
            </a:r>
          </a:p>
          <a:p>
            <a:pPr eaLnBrk="1" hangingPunct="1"/>
            <a:r>
              <a:rPr lang="en-US" altLang="en-US" baseline="0" dirty="0"/>
              <a:t>Known only for these dim</a:t>
            </a:r>
          </a:p>
          <a:p>
            <a:pPr eaLnBrk="1" hangingPunct="1"/>
            <a:r>
              <a:rPr lang="en-US" altLang="en-US" baseline="0" dirty="0"/>
              <a:t>Last two in the last year.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751244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F8BDE52-626B-4F21-AEDE-1C14FF6C816F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/>
              <a:t>Distances in the Euclidean norm (others are possible as well)</a:t>
            </a:r>
          </a:p>
        </p:txBody>
      </p:sp>
    </p:spTree>
    <p:extLst>
      <p:ext uri="{BB962C8B-B14F-4D97-AF65-F5344CB8AC3E}">
        <p14:creationId xmlns:p14="http://schemas.microsoft.com/office/powerpoint/2010/main" val="8615706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F8BDE52-626B-4F21-AEDE-1C14FF6C816F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So what are these wonderful lattices that I have been talking abt? An n-dimensional lattice is defined the following way: first pick your n favorite vectors b1 … bn  For the purposes of illustration, I will always look at 2-D lattices, so I pick b1 and b2, and I look at all possible combinations of b1 and b2 with integer coefficients. So I get b1+b2, b2-2b1, b2-b1,… and so forth.. I get what looks like a regular grid of points, and this, ladies and gentlemen, is an n-dimensional lattice.</a:t>
            </a:r>
          </a:p>
        </p:txBody>
      </p:sp>
    </p:spTree>
    <p:extLst>
      <p:ext uri="{BB962C8B-B14F-4D97-AF65-F5344CB8AC3E}">
        <p14:creationId xmlns:p14="http://schemas.microsoft.com/office/powerpoint/2010/main" val="18328051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F8BDE52-626B-4F21-AEDE-1C14FF6C816F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696525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F8BDE52-626B-4F21-AEDE-1C14FF6C816F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/>
              <a:t>Diophantine</a:t>
            </a:r>
            <a:r>
              <a:rPr lang="en-US" altLang="en-US" baseline="0" dirty="0"/>
              <a:t> problems?  Quadratic reciprocity? </a:t>
            </a:r>
            <a:r>
              <a:rPr lang="en-US" altLang="en-US" baseline="0" dirty="0" err="1"/>
              <a:t>Minkowski</a:t>
            </a:r>
            <a:r>
              <a:rPr lang="en-US" altLang="en-US" baseline="0" dirty="0"/>
              <a:t>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659586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F8BDE52-626B-4F21-AEDE-1C14FF6C816F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/>
              <a:t>Diophantine</a:t>
            </a:r>
            <a:r>
              <a:rPr lang="en-US" altLang="en-US" baseline="0" dirty="0"/>
              <a:t> problems?  Quadratic reciprocity? </a:t>
            </a:r>
            <a:r>
              <a:rPr lang="en-US" altLang="en-US" baseline="0" dirty="0" err="1"/>
              <a:t>Minkowski</a:t>
            </a:r>
            <a:r>
              <a:rPr lang="en-US" altLang="en-US" baseline="0" dirty="0"/>
              <a:t>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910507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F8BDE52-626B-4F21-AEDE-1C14FF6C816F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/>
              <a:t>Diophantine</a:t>
            </a:r>
            <a:r>
              <a:rPr lang="en-US" altLang="en-US" baseline="0" dirty="0"/>
              <a:t> problems?  Quadratic reciprocity? </a:t>
            </a:r>
            <a:r>
              <a:rPr lang="en-US" altLang="en-US" baseline="0" dirty="0" err="1"/>
              <a:t>Minkowski</a:t>
            </a:r>
            <a:r>
              <a:rPr lang="en-US" altLang="en-US" baseline="0" dirty="0"/>
              <a:t>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18069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D896529-A267-4484-B690-0C3E08E8A252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922705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D896529-A267-4484-B690-0C3E08E8A252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108872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b="0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735D0F-15CB-5241-8DA7-9EC6F9751AD5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6665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D896529-A267-4484-B690-0C3E08E8A252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316764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0A16945-0ED6-4ED5-B45C-E7E4F5248F55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/>
              <a:t>Hardness of a problem could be interpreted in many different ways – it could either mean that the problem is worst-case hard, in other words at least one instance of the problem is hard to solve, or it could mean that problem is average-case hard, in other words a random instance, an average instance of the problem is hard to solve. On the one hand, worst-case hardness is a very mild safe ass, since all you are assuming is …</a:t>
            </a:r>
          </a:p>
          <a:p>
            <a:pPr eaLnBrk="1" hangingPunct="1"/>
            <a:r>
              <a:rPr lang="en-US" altLang="en-US" dirty="0"/>
              <a:t>On the other hand, the kind of assumption that you need for cryptography is an average-case hardness ass. It is no good if your encryption scheme is secure for some key, you need it to be secure for most keys.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Fortunately for us, this gentleman named Ajtai actually showed that for lattice problems, the two notions of hardness coincide. Namely, if a lattice problem is worst-case hard, then it is also average-case hard.</a:t>
            </a:r>
          </a:p>
        </p:txBody>
      </p:sp>
    </p:spTree>
    <p:extLst>
      <p:ext uri="{BB962C8B-B14F-4D97-AF65-F5344CB8AC3E}">
        <p14:creationId xmlns:p14="http://schemas.microsoft.com/office/powerpoint/2010/main" val="42075513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3163B-A13D-2DBD-4ED4-AA7D787ED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456EE3DC-A315-D2A4-11D6-664AE11C78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D896529-A267-4484-B690-0C3E08E8A252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A432C108-ECFF-5AD1-83F0-8B3AEF61BA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3419D2F4-33B0-2C2F-885E-8D8DA969B9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570880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9D860B-1DDC-4E03-B271-7CC96398A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4419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9D860B-1DDC-4E03-B271-7CC96398A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6344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9D860B-1DDC-4E03-B271-7CC96398A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3428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9D860B-1DDC-4E03-B271-7CC96398A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426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9D860B-1DDC-4E03-B271-7CC96398A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7452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9D860B-1DDC-4E03-B271-7CC96398A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4532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9D860B-1DDC-4E03-B271-7CC96398A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8452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/>
              <a:t>The</a:t>
            </a:r>
            <a:r>
              <a:rPr lang="en-US" baseline="0" dirty="0"/>
              <a:t> same kind of problems with </a:t>
            </a:r>
            <a:r>
              <a:rPr lang="en-US" baseline="0" dirty="0" err="1"/>
              <a:t>fhe</a:t>
            </a:r>
            <a:endParaRPr lang="en-US" dirty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9D860B-1DDC-4E03-B271-7CC96398A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5296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9D860B-1DDC-4E03-B271-7CC96398A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3834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9D860B-1DDC-4E03-B271-7CC96398A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74974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9D860B-1DDC-4E03-B271-7CC96398A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68298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9D860B-1DDC-4E03-B271-7CC96398A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69697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9D860B-1DDC-4E03-B271-7CC96398A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91435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9D860B-1DDC-4E03-B271-7CC96398A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58755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9D860B-1DDC-4E03-B271-7CC96398A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93912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9D860B-1DDC-4E03-B271-7CC96398A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91213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9D860B-1DDC-4E03-B271-7CC96398A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21714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F8BDE52-626B-4F21-AEDE-1C14FF6C816F}" type="slidenum">
              <a:rPr lang="en-US" altLang="en-US"/>
              <a:pPr/>
              <a:t>38</a:t>
            </a:fld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/>
              <a:t>a1 and a2 are columns of A</a:t>
            </a:r>
          </a:p>
        </p:txBody>
      </p:sp>
    </p:spTree>
    <p:extLst>
      <p:ext uri="{BB962C8B-B14F-4D97-AF65-F5344CB8AC3E}">
        <p14:creationId xmlns:p14="http://schemas.microsoft.com/office/powerpoint/2010/main" val="78034491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9D860B-1DDC-4E03-B271-7CC96398A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25698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9D860B-1DDC-4E03-B271-7CC96398A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24698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9D860B-1DDC-4E03-B271-7CC96398A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0470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9D860B-1DDC-4E03-B271-7CC96398A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69092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/>
              <a:t>The</a:t>
            </a:r>
            <a:r>
              <a:rPr lang="en-US" baseline="0" dirty="0"/>
              <a:t> same kind of problems with </a:t>
            </a:r>
            <a:r>
              <a:rPr lang="en-US" baseline="0" dirty="0" err="1"/>
              <a:t>fhe</a:t>
            </a:r>
            <a:endParaRPr lang="en-US" dirty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9D860B-1DDC-4E03-B271-7CC96398A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59981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 iteration is incorrect because you only recover </a:t>
            </a:r>
            <a:r>
              <a:rPr lang="en-US" dirty="0" err="1"/>
              <a:t>e+m</a:t>
            </a:r>
            <a:r>
              <a:rPr lang="en-US" dirty="0"/>
              <a:t> upon decrypting</a:t>
            </a:r>
          </a:p>
          <a:p>
            <a:r>
              <a:rPr lang="en-US" dirty="0"/>
              <a:t>Solution: “error correct” or “make sure that m is a large number compared to e”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8C13DC-EB30-4E7B-9A79-FF6A33A169FE}" type="slidenum">
              <a:rPr lang="en-CA" smtClean="0"/>
              <a:t>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4075532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 iteration is incorrect because you only recover </a:t>
            </a:r>
            <a:r>
              <a:rPr lang="en-US" dirty="0" err="1"/>
              <a:t>e+m</a:t>
            </a:r>
            <a:r>
              <a:rPr lang="en-US" dirty="0"/>
              <a:t> upon decrypting</a:t>
            </a:r>
          </a:p>
          <a:p>
            <a:r>
              <a:rPr lang="en-US" dirty="0"/>
              <a:t>Solution: “error correct” or “make sure that m is a large number compared to e”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8C13DC-EB30-4E7B-9A79-FF6A33A169FE}" type="slidenum">
              <a:rPr lang="en-CA" smtClean="0"/>
              <a:t>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7368565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 iteration is incorrect because you only recover </a:t>
            </a:r>
            <a:r>
              <a:rPr lang="en-US" dirty="0" err="1"/>
              <a:t>e+m</a:t>
            </a:r>
            <a:r>
              <a:rPr lang="en-US" dirty="0"/>
              <a:t> upon decrypting</a:t>
            </a:r>
          </a:p>
          <a:p>
            <a:r>
              <a:rPr lang="en-US" dirty="0"/>
              <a:t>Solution: “error correct” or “make sure that m is a large number compared to e”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8C13DC-EB30-4E7B-9A79-FF6A33A169FE}" type="slidenum">
              <a:rPr lang="en-CA" smtClean="0"/>
              <a:t>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32201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9D860B-1DDC-4E03-B271-7CC96398A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99842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9D860B-1DDC-4E03-B271-7CC96398A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51625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85D96F-283B-448E-D96C-D022AA923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C7F51D1B-92D3-9C24-B924-5435D34FEB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D896529-A267-4484-B690-0C3E08E8A252}" type="slidenum">
              <a:rPr lang="en-US" altLang="en-US"/>
              <a:pPr/>
              <a:t>67</a:t>
            </a:fld>
            <a:endParaRPr lang="en-US" altLang="en-US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F3225AFA-B1C0-A71D-40CB-275E729525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44EE05EA-E842-E919-E529-B57353C1BE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5724293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D896529-A267-4484-B690-0C3E08E8A252}" type="slidenum">
              <a:rPr lang="en-US" altLang="en-US"/>
              <a:pPr/>
              <a:t>68</a:t>
            </a:fld>
            <a:endParaRPr lang="en-US" altLang="en-US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7380386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ea typeface="+mn-ea"/>
                <a:cs typeface="+mn-cs"/>
              </a:rPr>
              <a:t>NSA: Lattice-based cryptography … are among the most efficient post-quantum designs. Based on their history of analysis and implementation efforts, NSA CSD expects that a NIST-candidate lattice-based signature and a NIST-candidate lattice-based key encapsulation mechanism will be approved for NSS. 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735D0F-15CB-5241-8DA7-9EC6F9751A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297680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ea typeface="+mn-ea"/>
                <a:cs typeface="+mn-cs"/>
              </a:rPr>
              <a:t>NSA: Lattice-based cryptography … are among the most efficient post-quantum designs. Based on their history of analysis and implementation efforts, NSA CSD expects that a NIST-candidate lattice-based signature and a NIST-candidate lattice-based key encapsulation mechanism will be approved for NSS. 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735D0F-15CB-5241-8DA7-9EC6F9751A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79772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735D0F-15CB-5241-8DA7-9EC6F9751A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182654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735D0F-15CB-5241-8DA7-9EC6F9751A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999583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418058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862425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583831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4167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2026-10-12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074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2026-10-12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407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2026-10-12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0828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2026-10-12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1274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2026-10-12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2028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2026-10-12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3605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2026-10-12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6582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2026-10-12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4108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2026-10-12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7539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2026-10-12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8147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2026-10-12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99751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3727836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641" y="92946"/>
            <a:ext cx="7504869" cy="1220258"/>
          </a:xfrm>
        </p:spPr>
        <p:txBody>
          <a:bodyPr/>
          <a:lstStyle>
            <a:lvl1pPr>
              <a:lnSpc>
                <a:spcPct val="90000"/>
              </a:lnSpc>
              <a:defRPr b="1" i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11060" y="6301734"/>
            <a:ext cx="58446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F56C8676-1494-424A-9EE1-69F4EB666BA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4294967295"/>
          </p:nvPr>
        </p:nvSpPr>
        <p:spPr>
          <a:xfrm>
            <a:off x="471715" y="1368489"/>
            <a:ext cx="8327053" cy="4616067"/>
          </a:xfrm>
        </p:spPr>
        <p:txBody>
          <a:bodyPr/>
          <a:lstStyle>
            <a:lvl1pPr>
              <a:lnSpc>
                <a:spcPct val="95000"/>
              </a:lnSpc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2123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B9363-F440-4E1D-B0AF-94655AD61F33}" type="datetimeFigureOut">
              <a:rPr lang="en-CA" smtClean="0"/>
              <a:t>2026-10-12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4768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2.mp4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.png"/><Relationship Id="rId4" Type="http://schemas.openxmlformats.org/officeDocument/2006/relationships/video" Target="../media/media2.mp4"/><Relationship Id="rId9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5" Type="http://schemas.openxmlformats.org/officeDocument/2006/relationships/image" Target="../media/image130.png"/><Relationship Id="rId4" Type="http://schemas.openxmlformats.org/officeDocument/2006/relationships/image" Target="../media/image1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wmf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nist.gov/news-events/news/2024/08/announcing-approval-three-federal-information-processing-standards-fips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0.png"/><Relationship Id="rId5" Type="http://schemas.openxmlformats.org/officeDocument/2006/relationships/image" Target="../media/image310.png"/><Relationship Id="rId4" Type="http://schemas.openxmlformats.org/officeDocument/2006/relationships/image" Target="../media/image2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1.png"/><Relationship Id="rId5" Type="http://schemas.openxmlformats.org/officeDocument/2006/relationships/image" Target="../media/image23.png"/><Relationship Id="rId4" Type="http://schemas.openxmlformats.org/officeDocument/2006/relationships/image" Target="../media/image24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00.png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7" Type="http://schemas.openxmlformats.org/officeDocument/2006/relationships/image" Target="../media/image20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0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3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60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2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90.png"/><Relationship Id="rId7" Type="http://schemas.openxmlformats.org/officeDocument/2006/relationships/image" Target="../media/image42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41.png"/><Relationship Id="rId4" Type="http://schemas.openxmlformats.org/officeDocument/2006/relationships/image" Target="../media/image40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5" Type="http://schemas.openxmlformats.org/officeDocument/2006/relationships/slide" Target="slide55.xml"/><Relationship Id="rId4" Type="http://schemas.openxmlformats.org/officeDocument/2006/relationships/image" Target="../media/image45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Relationship Id="rId5" Type="http://schemas.openxmlformats.org/officeDocument/2006/relationships/image" Target="NULL"/><Relationship Id="rId4" Type="http://schemas.openxmlformats.org/officeDocument/2006/relationships/image" Target="../media/image2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../media/image23.png"/><Relationship Id="rId4" Type="http://schemas.openxmlformats.org/officeDocument/2006/relationships/image" Target="NUL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4" Type="http://schemas.openxmlformats.org/officeDocument/2006/relationships/image" Target="NUL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0.png"/><Relationship Id="rId2" Type="http://schemas.openxmlformats.org/officeDocument/2006/relationships/image" Target="../media/image470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4" Type="http://schemas.openxmlformats.org/officeDocument/2006/relationships/image" Target="NUL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570.png"/><Relationship Id="rId4" Type="http://schemas.openxmlformats.org/officeDocument/2006/relationships/image" Target="../media/image5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0.png"/><Relationship Id="rId5" Type="http://schemas.openxmlformats.org/officeDocument/2006/relationships/image" Target="../media/image570.png"/><Relationship Id="rId4" Type="http://schemas.openxmlformats.org/officeDocument/2006/relationships/image" Target="../media/image56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9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9.jpe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6"/>
          <p:cNvSpPr>
            <a:spLocks noChangeArrowheads="1"/>
          </p:cNvSpPr>
          <p:nvPr/>
        </p:nvSpPr>
        <p:spPr bwMode="auto">
          <a:xfrm>
            <a:off x="396652" y="1268760"/>
            <a:ext cx="8458200" cy="1709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/>
            <a:r>
              <a:rPr lang="en-US" sz="4400" b="1" dirty="0">
                <a:solidFill>
                  <a:srgbClr val="1A17A5"/>
                </a:solidFill>
                <a:latin typeface="Calibri" pitchFamily="34" charset="0"/>
              </a:rPr>
              <a:t>MIT 6.875</a:t>
            </a:r>
          </a:p>
        </p:txBody>
      </p:sp>
      <p:sp>
        <p:nvSpPr>
          <p:cNvPr id="2051" name="Rectangle 5"/>
          <p:cNvSpPr>
            <a:spLocks noChangeArrowheads="1"/>
          </p:cNvSpPr>
          <p:nvPr/>
        </p:nvSpPr>
        <p:spPr bwMode="auto">
          <a:xfrm>
            <a:off x="1360884" y="4096544"/>
            <a:ext cx="6400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sz="4000" b="1" dirty="0">
                <a:solidFill>
                  <a:srgbClr val="891637"/>
                </a:solidFill>
                <a:latin typeface="Calibri" pitchFamily="34" charset="0"/>
              </a:rPr>
              <a:t>Lecture 10</a:t>
            </a:r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1094184" y="3410744"/>
            <a:ext cx="6934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sz="4000" b="1" dirty="0">
                <a:solidFill>
                  <a:srgbClr val="891637"/>
                </a:solidFill>
                <a:latin typeface="Calibri" pitchFamily="34" charset="0"/>
              </a:rPr>
              <a:t>Foundations of Cryptography</a:t>
            </a:r>
          </a:p>
        </p:txBody>
      </p:sp>
    </p:spTree>
    <p:extLst>
      <p:ext uri="{BB962C8B-B14F-4D97-AF65-F5344CB8AC3E}">
        <p14:creationId xmlns:p14="http://schemas.microsoft.com/office/powerpoint/2010/main" val="64791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53691B3-9FFD-57D1-6BB8-E57346EC58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763" t="13517" r="21829" b="11100"/>
          <a:stretch/>
        </p:blipFill>
        <p:spPr>
          <a:xfrm>
            <a:off x="1161264" y="2271025"/>
            <a:ext cx="2314107" cy="2406671"/>
          </a:xfrm>
          <a:prstGeom prst="rect">
            <a:avLst/>
          </a:prstGeom>
          <a:ln>
            <a:solidFill>
              <a:schemeClr val="accent1">
                <a:shade val="15000"/>
              </a:schemeClr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584FAB-A7A9-ADBC-260D-0E112B0D0E5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085" t="12511" r="21101" b="14496"/>
          <a:stretch/>
        </p:blipFill>
        <p:spPr>
          <a:xfrm>
            <a:off x="5527363" y="2271228"/>
            <a:ext cx="2455373" cy="2406266"/>
          </a:xfrm>
          <a:prstGeom prst="rect">
            <a:avLst/>
          </a:prstGeom>
          <a:ln>
            <a:solidFill>
              <a:schemeClr val="accent1">
                <a:shade val="15000"/>
              </a:schemeClr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89210CE-47D2-20F7-1651-0874687BCE9A}"/>
              </a:ext>
            </a:extLst>
          </p:cNvPr>
          <p:cNvSpPr txBox="1"/>
          <p:nvPr/>
        </p:nvSpPr>
        <p:spPr>
          <a:xfrm>
            <a:off x="5009976" y="5236019"/>
            <a:ext cx="3829224" cy="415498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00" b="1" dirty="0">
                <a:solidFill>
                  <a:schemeClr val="bg1"/>
                </a:solidFill>
                <a:latin typeface="Calibri" panose="020F0502020204030204"/>
                <a:cs typeface="+mn-cs"/>
              </a:rPr>
              <a:t>The 2D “Pancake” Distribution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4D944A-5820-A92C-6A23-83263E621C62}"/>
              </a:ext>
            </a:extLst>
          </p:cNvPr>
          <p:cNvSpPr txBox="1"/>
          <p:nvPr/>
        </p:nvSpPr>
        <p:spPr>
          <a:xfrm>
            <a:off x="683583" y="5236019"/>
            <a:ext cx="3393117" cy="415498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00" b="1" dirty="0">
                <a:solidFill>
                  <a:schemeClr val="bg1"/>
                </a:solidFill>
                <a:latin typeface="Calibri" panose="020F0502020204030204"/>
                <a:cs typeface="+mn-cs"/>
              </a:rPr>
              <a:t>The 2D Gaussian Distribution</a:t>
            </a:r>
          </a:p>
        </p:txBody>
      </p:sp>
    </p:spTree>
    <p:extLst>
      <p:ext uri="{BB962C8B-B14F-4D97-AF65-F5344CB8AC3E}">
        <p14:creationId xmlns:p14="http://schemas.microsoft.com/office/powerpoint/2010/main" val="208437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_hclwe_3d_vis_hclwe_v2">
            <a:hlinkClick r:id="" action="ppaction://media"/>
            <a:extLst>
              <a:ext uri="{FF2B5EF4-FFF2-40B4-BE49-F238E27FC236}">
                <a16:creationId xmlns:a16="http://schemas.microsoft.com/office/drawing/2014/main" id="{10ABE5E3-AA5B-B02F-ADE0-3E0A4D4ABF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l="23638" t="16730" r="19154" b="16888"/>
          <a:stretch/>
        </p:blipFill>
        <p:spPr>
          <a:xfrm>
            <a:off x="4393423" y="1639819"/>
            <a:ext cx="4572000" cy="3978980"/>
          </a:xfrm>
          <a:prstGeom prst="rect">
            <a:avLst/>
          </a:prstGeom>
        </p:spPr>
      </p:pic>
      <p:pic>
        <p:nvPicPr>
          <p:cNvPr id="3" name="new_hclwe_3d_vis_null_v2">
            <a:hlinkClick r:id="" action="ppaction://media"/>
            <a:extLst>
              <a:ext uri="{FF2B5EF4-FFF2-40B4-BE49-F238E27FC236}">
                <a16:creationId xmlns:a16="http://schemas.microsoft.com/office/drawing/2014/main" id="{C45338E8-5CA1-BAAD-694C-2EA37ADA017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8"/>
          <a:srcRect l="25266" t="12971" r="19920" b="19066"/>
          <a:stretch/>
        </p:blipFill>
        <p:spPr>
          <a:xfrm>
            <a:off x="9525" y="1303214"/>
            <a:ext cx="4572000" cy="42515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53691B3-9FFD-57D1-6BB8-E57346EC58D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3763" t="13517" r="21829" b="11100"/>
          <a:stretch/>
        </p:blipFill>
        <p:spPr>
          <a:xfrm>
            <a:off x="2918921" y="3659995"/>
            <a:ext cx="1411241" cy="1467690"/>
          </a:xfrm>
          <a:prstGeom prst="rect">
            <a:avLst/>
          </a:prstGeom>
          <a:ln>
            <a:solidFill>
              <a:schemeClr val="accent1">
                <a:shade val="15000"/>
              </a:schemeClr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584FAB-A7A9-ADBC-260D-0E112B0D0E5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3085" t="12511" r="21101" b="14496"/>
          <a:stretch/>
        </p:blipFill>
        <p:spPr>
          <a:xfrm>
            <a:off x="7182133" y="3514893"/>
            <a:ext cx="1497643" cy="1467690"/>
          </a:xfrm>
          <a:prstGeom prst="rect">
            <a:avLst/>
          </a:prstGeom>
          <a:ln>
            <a:solidFill>
              <a:schemeClr val="accent1">
                <a:shade val="15000"/>
              </a:schemeClr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89210CE-47D2-20F7-1651-0874687BCE9A}"/>
              </a:ext>
            </a:extLst>
          </p:cNvPr>
          <p:cNvSpPr txBox="1"/>
          <p:nvPr/>
        </p:nvSpPr>
        <p:spPr>
          <a:xfrm>
            <a:off x="5285204" y="5528102"/>
            <a:ext cx="3477796" cy="415498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00" b="1" dirty="0">
                <a:solidFill>
                  <a:schemeClr val="bg1"/>
                </a:solidFill>
                <a:latin typeface="Calibri" panose="020F0502020204030204"/>
                <a:cs typeface="+mn-cs"/>
              </a:rPr>
              <a:t>The 3D Pancake Distribution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4D944A-5820-A92C-6A23-83263E621C62}"/>
              </a:ext>
            </a:extLst>
          </p:cNvPr>
          <p:cNvSpPr txBox="1"/>
          <p:nvPr/>
        </p:nvSpPr>
        <p:spPr>
          <a:xfrm>
            <a:off x="713204" y="5507401"/>
            <a:ext cx="3477796" cy="415498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00" b="1" dirty="0">
                <a:solidFill>
                  <a:schemeClr val="bg1"/>
                </a:solidFill>
                <a:latin typeface="Calibri" panose="020F0502020204030204"/>
                <a:cs typeface="+mn-cs"/>
              </a:rPr>
              <a:t>The 3D Gaussian Distribution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5B60A2B-2E20-F6F8-E8D3-A662D58A8F6B}"/>
              </a:ext>
            </a:extLst>
          </p:cNvPr>
          <p:cNvSpPr txBox="1">
            <a:spLocks/>
          </p:cNvSpPr>
          <p:nvPr/>
        </p:nvSpPr>
        <p:spPr>
          <a:xfrm>
            <a:off x="-135610" y="531633"/>
            <a:ext cx="9415220" cy="696974"/>
          </a:xfrm>
          <a:prstGeom prst="rect">
            <a:avLst/>
          </a:prstGeom>
          <a:effectLst/>
        </p:spPr>
        <p:txBody>
          <a:bodyPr vert="horz" lIns="0" tIns="0" rIns="0" bIns="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auto">
              <a:spcAft>
                <a:spcPts val="0"/>
              </a:spcAft>
              <a:defRPr/>
            </a:pPr>
            <a:r>
              <a:rPr lang="en-US" sz="4400" b="1" cap="none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Gaussian Pancake Problem</a:t>
            </a:r>
          </a:p>
        </p:txBody>
      </p:sp>
    </p:spTree>
    <p:extLst>
      <p:ext uri="{BB962C8B-B14F-4D97-AF65-F5344CB8AC3E}">
        <p14:creationId xmlns:p14="http://schemas.microsoft.com/office/powerpoint/2010/main" val="3678656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08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video>
              <p:cMediaNode vol="80000">
                <p:cTn id="24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10" grpId="0" animBg="1"/>
      <p:bldP spid="11" grpId="0" animBg="1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476672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Lectures 7-10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5" name="Rectangle 63">
            <a:extLst>
              <a:ext uri="{FF2B5EF4-FFF2-40B4-BE49-F238E27FC236}">
                <a16:creationId xmlns:a16="http://schemas.microsoft.com/office/drawing/2014/main" id="{62594F4B-38AB-8944-85A4-BBD06EA5B5F2}"/>
              </a:ext>
            </a:extLst>
          </p:cNvPr>
          <p:cNvSpPr txBox="1">
            <a:spLocks noChangeArrowheads="1"/>
          </p:cNvSpPr>
          <p:nvPr/>
        </p:nvSpPr>
        <p:spPr>
          <a:xfrm>
            <a:off x="539552" y="1628800"/>
            <a:ext cx="9217024" cy="84322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u="sng" dirty="0">
                <a:latin typeface="American Typewriter" charset="0"/>
                <a:ea typeface="American Typewriter" charset="0"/>
                <a:cs typeface="American Typewriter" charset="0"/>
              </a:rPr>
              <a:t>Constructions of Public-key Encryption</a:t>
            </a:r>
            <a:endParaRPr lang="en-US" altLang="en-US" sz="2400" u="sng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7" name="Rectangle 63">
            <a:extLst>
              <a:ext uri="{FF2B5EF4-FFF2-40B4-BE49-F238E27FC236}">
                <a16:creationId xmlns:a16="http://schemas.microsoft.com/office/drawing/2014/main" id="{FD8FE375-6E8E-8649-89F2-2D4508DF6686}"/>
              </a:ext>
            </a:extLst>
          </p:cNvPr>
          <p:cNvSpPr txBox="1">
            <a:spLocks noChangeArrowheads="1"/>
          </p:cNvSpPr>
          <p:nvPr/>
        </p:nvSpPr>
        <p:spPr>
          <a:xfrm>
            <a:off x="883078" y="3220900"/>
            <a:ext cx="7543274" cy="7920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solidFill>
                  <a:srgbClr val="0000FF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✅</a:t>
            </a:r>
            <a:r>
              <a:rPr lang="en-US" sz="2400" dirty="0">
                <a:solidFill>
                  <a:srgbClr val="FF000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 </a:t>
            </a:r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Trapdoor Permutations (RSA)</a:t>
            </a:r>
          </a:p>
        </p:txBody>
      </p:sp>
      <p:sp>
        <p:nvSpPr>
          <p:cNvPr id="8" name="Rectangle 63">
            <a:extLst>
              <a:ext uri="{FF2B5EF4-FFF2-40B4-BE49-F238E27FC236}">
                <a16:creationId xmlns:a16="http://schemas.microsoft.com/office/drawing/2014/main" id="{B833FB79-D0A9-F247-BC37-59FF7E641156}"/>
              </a:ext>
            </a:extLst>
          </p:cNvPr>
          <p:cNvSpPr txBox="1">
            <a:spLocks noChangeArrowheads="1"/>
          </p:cNvSpPr>
          <p:nvPr/>
        </p:nvSpPr>
        <p:spPr>
          <a:xfrm>
            <a:off x="883078" y="4084996"/>
            <a:ext cx="6840760" cy="7920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solidFill>
                  <a:srgbClr val="0000FF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✅ </a:t>
            </a:r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Quadratic </a:t>
            </a:r>
            <a:r>
              <a:rPr lang="en-US" sz="2400" dirty="0" err="1">
                <a:latin typeface="American Typewriter" charset="0"/>
                <a:ea typeface="American Typewriter" charset="0"/>
                <a:cs typeface="American Typewriter" charset="0"/>
              </a:rPr>
              <a:t>Residuosity</a:t>
            </a:r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/Goldwasser-Micali</a:t>
            </a:r>
          </a:p>
        </p:txBody>
      </p:sp>
      <p:sp>
        <p:nvSpPr>
          <p:cNvPr id="9" name="Rectangle 63">
            <a:extLst>
              <a:ext uri="{FF2B5EF4-FFF2-40B4-BE49-F238E27FC236}">
                <a16:creationId xmlns:a16="http://schemas.microsoft.com/office/drawing/2014/main" id="{F6581779-EFFA-F041-9A1B-6721D01E0EEF}"/>
              </a:ext>
            </a:extLst>
          </p:cNvPr>
          <p:cNvSpPr txBox="1">
            <a:spLocks noChangeArrowheads="1"/>
          </p:cNvSpPr>
          <p:nvPr/>
        </p:nvSpPr>
        <p:spPr>
          <a:xfrm>
            <a:off x="883078" y="2544029"/>
            <a:ext cx="6840760" cy="50405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solidFill>
                  <a:srgbClr val="0000FF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✅</a:t>
            </a:r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 Diffie-Hellman/El Gamal</a:t>
            </a:r>
          </a:p>
        </p:txBody>
      </p:sp>
      <p:sp>
        <p:nvSpPr>
          <p:cNvPr id="10" name="Rectangle 63">
            <a:extLst>
              <a:ext uri="{FF2B5EF4-FFF2-40B4-BE49-F238E27FC236}">
                <a16:creationId xmlns:a16="http://schemas.microsoft.com/office/drawing/2014/main" id="{9BD1957E-573C-D942-907B-B882473FAC0F}"/>
              </a:ext>
            </a:extLst>
          </p:cNvPr>
          <p:cNvSpPr txBox="1">
            <a:spLocks noChangeArrowheads="1"/>
          </p:cNvSpPr>
          <p:nvPr/>
        </p:nvSpPr>
        <p:spPr>
          <a:xfrm>
            <a:off x="896979" y="5085184"/>
            <a:ext cx="8640960" cy="50405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American Typewriter" charset="0"/>
                <a:ea typeface="American Typewriter" charset="0"/>
                <a:cs typeface="American Typewriter" charset="0"/>
              </a:rPr>
              <a:t>4: Post-Quantum Security &amp; Lattice-based Encryption</a:t>
            </a:r>
          </a:p>
        </p:txBody>
      </p:sp>
    </p:spTree>
    <p:extLst>
      <p:ext uri="{BB962C8B-B14F-4D97-AF65-F5344CB8AC3E}">
        <p14:creationId xmlns:p14="http://schemas.microsoft.com/office/powerpoint/2010/main" val="3000313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3124200" y="-4191000"/>
            <a:ext cx="13792200" cy="16535400"/>
            <a:chOff x="-3124200" y="-4191000"/>
            <a:chExt cx="13792200" cy="16535400"/>
          </a:xfrm>
        </p:grpSpPr>
        <p:sp>
          <p:nvSpPr>
            <p:cNvPr id="165" name="Line 73"/>
            <p:cNvSpPr>
              <a:spLocks noChangeShapeType="1"/>
            </p:cNvSpPr>
            <p:nvPr/>
          </p:nvSpPr>
          <p:spPr bwMode="auto">
            <a:xfrm flipV="1">
              <a:off x="1147286" y="-533400"/>
              <a:ext cx="7844314" cy="9829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66" name="Line 73"/>
            <p:cNvSpPr>
              <a:spLocks noChangeShapeType="1"/>
            </p:cNvSpPr>
            <p:nvPr/>
          </p:nvSpPr>
          <p:spPr bwMode="auto">
            <a:xfrm flipV="1">
              <a:off x="1680686" y="76200"/>
              <a:ext cx="7844314" cy="9829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53" name="Line 73"/>
            <p:cNvSpPr>
              <a:spLocks noChangeShapeType="1"/>
            </p:cNvSpPr>
            <p:nvPr/>
          </p:nvSpPr>
          <p:spPr bwMode="auto">
            <a:xfrm flipV="1">
              <a:off x="-452914" y="-1143000"/>
              <a:ext cx="6850539" cy="861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54" name="Line 73"/>
            <p:cNvSpPr>
              <a:spLocks noChangeShapeType="1"/>
            </p:cNvSpPr>
            <p:nvPr/>
          </p:nvSpPr>
          <p:spPr bwMode="auto">
            <a:xfrm flipV="1">
              <a:off x="-990600" y="-1752600"/>
              <a:ext cx="6850539" cy="861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55" name="Line 73"/>
            <p:cNvSpPr>
              <a:spLocks noChangeShapeType="1"/>
            </p:cNvSpPr>
            <p:nvPr/>
          </p:nvSpPr>
          <p:spPr bwMode="auto">
            <a:xfrm flipV="1">
              <a:off x="-1519714" y="-2362200"/>
              <a:ext cx="6850539" cy="861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59" name="Line 73"/>
            <p:cNvSpPr>
              <a:spLocks noChangeShapeType="1"/>
            </p:cNvSpPr>
            <p:nvPr/>
          </p:nvSpPr>
          <p:spPr bwMode="auto">
            <a:xfrm flipV="1">
              <a:off x="2750661" y="2514600"/>
              <a:ext cx="6850539" cy="861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60" name="Line 73"/>
            <p:cNvSpPr>
              <a:spLocks noChangeShapeType="1"/>
            </p:cNvSpPr>
            <p:nvPr/>
          </p:nvSpPr>
          <p:spPr bwMode="auto">
            <a:xfrm flipV="1">
              <a:off x="2212975" y="1905000"/>
              <a:ext cx="6850539" cy="861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63" name="Line 73"/>
            <p:cNvSpPr>
              <a:spLocks noChangeShapeType="1"/>
            </p:cNvSpPr>
            <p:nvPr/>
          </p:nvSpPr>
          <p:spPr bwMode="auto">
            <a:xfrm flipV="1">
              <a:off x="612775" y="76200"/>
              <a:ext cx="6850539" cy="861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64" name="Line 73"/>
            <p:cNvSpPr>
              <a:spLocks noChangeShapeType="1"/>
            </p:cNvSpPr>
            <p:nvPr/>
          </p:nvSpPr>
          <p:spPr bwMode="auto">
            <a:xfrm flipV="1">
              <a:off x="79375" y="-533400"/>
              <a:ext cx="6850539" cy="861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67" name="Line 73"/>
            <p:cNvSpPr>
              <a:spLocks noChangeShapeType="1"/>
            </p:cNvSpPr>
            <p:nvPr/>
          </p:nvSpPr>
          <p:spPr bwMode="auto">
            <a:xfrm flipV="1">
              <a:off x="3284061" y="3124200"/>
              <a:ext cx="6850539" cy="861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68" name="Line 73"/>
            <p:cNvSpPr>
              <a:spLocks noChangeShapeType="1"/>
            </p:cNvSpPr>
            <p:nvPr/>
          </p:nvSpPr>
          <p:spPr bwMode="auto">
            <a:xfrm flipV="1">
              <a:off x="3817461" y="3733800"/>
              <a:ext cx="6850539" cy="861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56" name="Line 73"/>
            <p:cNvSpPr>
              <a:spLocks noChangeShapeType="1"/>
            </p:cNvSpPr>
            <p:nvPr/>
          </p:nvSpPr>
          <p:spPr bwMode="auto">
            <a:xfrm flipV="1">
              <a:off x="-2057400" y="-2971800"/>
              <a:ext cx="6850539" cy="861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57" name="Line 73"/>
            <p:cNvSpPr>
              <a:spLocks noChangeShapeType="1"/>
            </p:cNvSpPr>
            <p:nvPr/>
          </p:nvSpPr>
          <p:spPr bwMode="auto">
            <a:xfrm flipV="1">
              <a:off x="-2590800" y="-3581400"/>
              <a:ext cx="6850539" cy="861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58" name="Line 73"/>
            <p:cNvSpPr>
              <a:spLocks noChangeShapeType="1"/>
            </p:cNvSpPr>
            <p:nvPr/>
          </p:nvSpPr>
          <p:spPr bwMode="auto">
            <a:xfrm flipV="1">
              <a:off x="-3124200" y="-4191000"/>
              <a:ext cx="6850539" cy="861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-2673350" y="-1676400"/>
            <a:ext cx="14912976" cy="10134600"/>
            <a:chOff x="-2673350" y="-1676400"/>
            <a:chExt cx="14912976" cy="10134600"/>
          </a:xfrm>
        </p:grpSpPr>
        <p:sp>
          <p:nvSpPr>
            <p:cNvPr id="79" name="Line 73"/>
            <p:cNvSpPr>
              <a:spLocks noChangeShapeType="1"/>
            </p:cNvSpPr>
            <p:nvPr/>
          </p:nvSpPr>
          <p:spPr bwMode="auto">
            <a:xfrm>
              <a:off x="6096000" y="-1676400"/>
              <a:ext cx="6143626" cy="70134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8" name="Line 73"/>
            <p:cNvSpPr>
              <a:spLocks noChangeShapeType="1"/>
            </p:cNvSpPr>
            <p:nvPr/>
          </p:nvSpPr>
          <p:spPr bwMode="auto">
            <a:xfrm>
              <a:off x="4895852" y="-1520952"/>
              <a:ext cx="6353174" cy="7239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7" name="Line 73"/>
            <p:cNvSpPr>
              <a:spLocks noChangeShapeType="1"/>
            </p:cNvSpPr>
            <p:nvPr/>
          </p:nvSpPr>
          <p:spPr bwMode="auto">
            <a:xfrm>
              <a:off x="3657600" y="-1520952"/>
              <a:ext cx="6143626" cy="70134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07" name="Line 73"/>
            <p:cNvSpPr>
              <a:spLocks noChangeShapeType="1"/>
            </p:cNvSpPr>
            <p:nvPr/>
          </p:nvSpPr>
          <p:spPr bwMode="auto">
            <a:xfrm>
              <a:off x="-2667000" y="1522476"/>
              <a:ext cx="5932488" cy="67833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08" name="Line 73"/>
            <p:cNvSpPr>
              <a:spLocks noChangeShapeType="1"/>
            </p:cNvSpPr>
            <p:nvPr/>
          </p:nvSpPr>
          <p:spPr bwMode="auto">
            <a:xfrm>
              <a:off x="-1495426" y="1370076"/>
              <a:ext cx="6143626" cy="70134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09" name="Line 73"/>
            <p:cNvSpPr>
              <a:spLocks noChangeShapeType="1"/>
            </p:cNvSpPr>
            <p:nvPr/>
          </p:nvSpPr>
          <p:spPr bwMode="auto">
            <a:xfrm>
              <a:off x="-2673350" y="2970276"/>
              <a:ext cx="4806950" cy="54879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6" name="Line 73"/>
            <p:cNvSpPr>
              <a:spLocks noChangeShapeType="1"/>
            </p:cNvSpPr>
            <p:nvPr/>
          </p:nvSpPr>
          <p:spPr bwMode="auto">
            <a:xfrm>
              <a:off x="3533774" y="-231648"/>
              <a:ext cx="6143626" cy="70134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5" name="Line 73"/>
            <p:cNvSpPr>
              <a:spLocks noChangeShapeType="1"/>
            </p:cNvSpPr>
            <p:nvPr/>
          </p:nvSpPr>
          <p:spPr bwMode="auto">
            <a:xfrm>
              <a:off x="2333626" y="-76200"/>
              <a:ext cx="6353174" cy="7239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3" name="Line 73"/>
            <p:cNvSpPr>
              <a:spLocks noChangeShapeType="1"/>
            </p:cNvSpPr>
            <p:nvPr/>
          </p:nvSpPr>
          <p:spPr bwMode="auto">
            <a:xfrm>
              <a:off x="-76200" y="76200"/>
              <a:ext cx="5932488" cy="67833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4" name="Line 73"/>
            <p:cNvSpPr>
              <a:spLocks noChangeShapeType="1"/>
            </p:cNvSpPr>
            <p:nvPr/>
          </p:nvSpPr>
          <p:spPr bwMode="auto">
            <a:xfrm>
              <a:off x="1095374" y="-76200"/>
              <a:ext cx="6143626" cy="70134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63" name="Line 73"/>
            <p:cNvSpPr>
              <a:spLocks noChangeShapeType="1"/>
            </p:cNvSpPr>
            <p:nvPr/>
          </p:nvSpPr>
          <p:spPr bwMode="auto">
            <a:xfrm>
              <a:off x="-82550" y="1524000"/>
              <a:ext cx="4806950" cy="54879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</p:grpSp>
      <p:sp>
        <p:nvSpPr>
          <p:cNvPr id="721938" name="Oval 18"/>
          <p:cNvSpPr>
            <a:spLocks noChangeArrowheads="1"/>
          </p:cNvSpPr>
          <p:nvPr/>
        </p:nvSpPr>
        <p:spPr bwMode="auto">
          <a:xfrm>
            <a:off x="2209800" y="2667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58" name="Oval 38"/>
          <p:cNvSpPr>
            <a:spLocks noChangeArrowheads="1"/>
          </p:cNvSpPr>
          <p:nvPr/>
        </p:nvSpPr>
        <p:spPr bwMode="auto">
          <a:xfrm>
            <a:off x="7239000" y="4038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90" name="Text Box 70"/>
          <p:cNvSpPr txBox="1">
            <a:spLocks noChangeArrowheads="1"/>
          </p:cNvSpPr>
          <p:nvPr/>
        </p:nvSpPr>
        <p:spPr bwMode="auto">
          <a:xfrm>
            <a:off x="1780064" y="2557010"/>
            <a:ext cx="41069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latin typeface="Arial" charset="0"/>
                <a:ea typeface="Arial" charset="0"/>
              </a:rPr>
              <a:t>b</a:t>
            </a:r>
            <a:r>
              <a:rPr lang="en-US" altLang="en-US" b="1" baseline="-25000">
                <a:latin typeface="Arial" charset="0"/>
                <a:ea typeface="Arial" charset="0"/>
              </a:rPr>
              <a:t>1</a:t>
            </a:r>
            <a:endParaRPr lang="en-US" altLang="en-US" b="1" dirty="0">
              <a:latin typeface="Arial" charset="0"/>
              <a:ea typeface="Arial" charset="0"/>
            </a:endParaRPr>
          </a:p>
        </p:txBody>
      </p:sp>
      <p:sp>
        <p:nvSpPr>
          <p:cNvPr id="12295" name="Oval 22"/>
          <p:cNvSpPr>
            <a:spLocks noChangeArrowheads="1"/>
          </p:cNvSpPr>
          <p:nvPr/>
        </p:nvSpPr>
        <p:spPr bwMode="auto">
          <a:xfrm>
            <a:off x="2743200" y="3276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51" name="Oval 31"/>
          <p:cNvSpPr>
            <a:spLocks noChangeArrowheads="1"/>
          </p:cNvSpPr>
          <p:nvPr/>
        </p:nvSpPr>
        <p:spPr bwMode="auto">
          <a:xfrm>
            <a:off x="4419600" y="3733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54" name="Oval 34"/>
          <p:cNvSpPr>
            <a:spLocks noChangeArrowheads="1"/>
          </p:cNvSpPr>
          <p:nvPr/>
        </p:nvSpPr>
        <p:spPr bwMode="auto">
          <a:xfrm>
            <a:off x="5562600" y="3581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299" name="Text Box 62"/>
          <p:cNvSpPr txBox="1">
            <a:spLocks noChangeArrowheads="1"/>
          </p:cNvSpPr>
          <p:nvPr/>
        </p:nvSpPr>
        <p:spPr bwMode="auto">
          <a:xfrm>
            <a:off x="2359762" y="3181290"/>
            <a:ext cx="3609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>
                <a:latin typeface="Apple Chancery" charset="0"/>
                <a:ea typeface="Apple Chancery" charset="0"/>
                <a:cs typeface="Apple Chancery" charset="0"/>
              </a:rPr>
              <a:t>O</a:t>
            </a:r>
          </a:p>
        </p:txBody>
      </p:sp>
      <p:sp>
        <p:nvSpPr>
          <p:cNvPr id="721989" name="Text Box 69"/>
          <p:cNvSpPr txBox="1">
            <a:spLocks noChangeArrowheads="1"/>
          </p:cNvSpPr>
          <p:nvPr/>
        </p:nvSpPr>
        <p:spPr bwMode="auto">
          <a:xfrm>
            <a:off x="2062512" y="1734621"/>
            <a:ext cx="7651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latin typeface="+mj-lt"/>
              </a:rPr>
              <a:t>b</a:t>
            </a:r>
            <a:r>
              <a:rPr lang="en-US" altLang="en-US" b="1" baseline="-25000">
                <a:latin typeface="+mj-lt"/>
              </a:rPr>
              <a:t>1</a:t>
            </a:r>
            <a:r>
              <a:rPr lang="en-US" altLang="en-US" b="1">
                <a:latin typeface="+mj-lt"/>
              </a:rPr>
              <a:t>+b</a:t>
            </a:r>
            <a:r>
              <a:rPr lang="en-US" altLang="en-US" b="1" baseline="-25000">
                <a:latin typeface="+mj-lt"/>
              </a:rPr>
              <a:t>2</a:t>
            </a:r>
            <a:endParaRPr lang="en-US" altLang="en-US" b="1">
              <a:latin typeface="+mj-lt"/>
            </a:endParaRPr>
          </a:p>
        </p:txBody>
      </p:sp>
      <p:sp>
        <p:nvSpPr>
          <p:cNvPr id="721941" name="Oval 21"/>
          <p:cNvSpPr>
            <a:spLocks noChangeArrowheads="1"/>
          </p:cNvSpPr>
          <p:nvPr/>
        </p:nvSpPr>
        <p:spPr bwMode="auto">
          <a:xfrm>
            <a:off x="3352800" y="2514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46" name="Oval 26"/>
          <p:cNvSpPr>
            <a:spLocks noChangeArrowheads="1"/>
          </p:cNvSpPr>
          <p:nvPr/>
        </p:nvSpPr>
        <p:spPr bwMode="auto">
          <a:xfrm>
            <a:off x="3886200" y="3124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47" name="Oval 27"/>
          <p:cNvSpPr>
            <a:spLocks noChangeArrowheads="1"/>
          </p:cNvSpPr>
          <p:nvPr/>
        </p:nvSpPr>
        <p:spPr bwMode="auto">
          <a:xfrm>
            <a:off x="3276600" y="3886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14" name="Oval 17"/>
          <p:cNvSpPr>
            <a:spLocks noChangeArrowheads="1"/>
          </p:cNvSpPr>
          <p:nvPr/>
        </p:nvSpPr>
        <p:spPr bwMode="auto">
          <a:xfrm>
            <a:off x="2819400" y="1905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15" name="Oval 19"/>
          <p:cNvSpPr>
            <a:spLocks noChangeArrowheads="1"/>
          </p:cNvSpPr>
          <p:nvPr/>
        </p:nvSpPr>
        <p:spPr bwMode="auto">
          <a:xfrm>
            <a:off x="1600200" y="3429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16" name="Oval 20"/>
          <p:cNvSpPr>
            <a:spLocks noChangeArrowheads="1"/>
          </p:cNvSpPr>
          <p:nvPr/>
        </p:nvSpPr>
        <p:spPr bwMode="auto">
          <a:xfrm>
            <a:off x="3962400" y="1752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17" name="Oval 23"/>
          <p:cNvSpPr>
            <a:spLocks noChangeArrowheads="1"/>
          </p:cNvSpPr>
          <p:nvPr/>
        </p:nvSpPr>
        <p:spPr bwMode="auto">
          <a:xfrm>
            <a:off x="2133600" y="4038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18" name="Oval 24"/>
          <p:cNvSpPr>
            <a:spLocks noChangeArrowheads="1"/>
          </p:cNvSpPr>
          <p:nvPr/>
        </p:nvSpPr>
        <p:spPr bwMode="auto">
          <a:xfrm>
            <a:off x="5105400" y="1600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19" name="Oval 25"/>
          <p:cNvSpPr>
            <a:spLocks noChangeArrowheads="1"/>
          </p:cNvSpPr>
          <p:nvPr/>
        </p:nvSpPr>
        <p:spPr bwMode="auto">
          <a:xfrm>
            <a:off x="4495800" y="2362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0" name="Oval 28"/>
          <p:cNvSpPr>
            <a:spLocks noChangeArrowheads="1"/>
          </p:cNvSpPr>
          <p:nvPr/>
        </p:nvSpPr>
        <p:spPr bwMode="auto">
          <a:xfrm>
            <a:off x="6248400" y="1447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1" name="Oval 29"/>
          <p:cNvSpPr>
            <a:spLocks noChangeArrowheads="1"/>
          </p:cNvSpPr>
          <p:nvPr/>
        </p:nvSpPr>
        <p:spPr bwMode="auto">
          <a:xfrm>
            <a:off x="5638800" y="2209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2" name="Oval 30"/>
          <p:cNvSpPr>
            <a:spLocks noChangeArrowheads="1"/>
          </p:cNvSpPr>
          <p:nvPr/>
        </p:nvSpPr>
        <p:spPr bwMode="auto">
          <a:xfrm>
            <a:off x="5029200" y="2971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3" name="Oval 32"/>
          <p:cNvSpPr>
            <a:spLocks noChangeArrowheads="1"/>
          </p:cNvSpPr>
          <p:nvPr/>
        </p:nvSpPr>
        <p:spPr bwMode="auto">
          <a:xfrm>
            <a:off x="6781800" y="2057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4" name="Oval 33"/>
          <p:cNvSpPr>
            <a:spLocks noChangeArrowheads="1"/>
          </p:cNvSpPr>
          <p:nvPr/>
        </p:nvSpPr>
        <p:spPr bwMode="auto">
          <a:xfrm>
            <a:off x="6172200" y="2819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5" name="Oval 35"/>
          <p:cNvSpPr>
            <a:spLocks noChangeArrowheads="1"/>
          </p:cNvSpPr>
          <p:nvPr/>
        </p:nvSpPr>
        <p:spPr bwMode="auto">
          <a:xfrm>
            <a:off x="7315200" y="2667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6" name="Oval 36"/>
          <p:cNvSpPr>
            <a:spLocks noChangeArrowheads="1"/>
          </p:cNvSpPr>
          <p:nvPr/>
        </p:nvSpPr>
        <p:spPr bwMode="auto">
          <a:xfrm>
            <a:off x="6705600" y="3429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7" name="Oval 37"/>
          <p:cNvSpPr>
            <a:spLocks noChangeArrowheads="1"/>
          </p:cNvSpPr>
          <p:nvPr/>
        </p:nvSpPr>
        <p:spPr bwMode="auto">
          <a:xfrm>
            <a:off x="6096000" y="4191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8" name="Oval 40"/>
          <p:cNvSpPr>
            <a:spLocks noChangeArrowheads="1"/>
          </p:cNvSpPr>
          <p:nvPr/>
        </p:nvSpPr>
        <p:spPr bwMode="auto">
          <a:xfrm>
            <a:off x="2667000" y="4648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9" name="Oval 41"/>
          <p:cNvSpPr>
            <a:spLocks noChangeArrowheads="1"/>
          </p:cNvSpPr>
          <p:nvPr/>
        </p:nvSpPr>
        <p:spPr bwMode="auto">
          <a:xfrm>
            <a:off x="3810000" y="4495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30" name="Oval 42"/>
          <p:cNvSpPr>
            <a:spLocks noChangeArrowheads="1"/>
          </p:cNvSpPr>
          <p:nvPr/>
        </p:nvSpPr>
        <p:spPr bwMode="auto">
          <a:xfrm>
            <a:off x="4953000" y="4343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31" name="Oval 43"/>
          <p:cNvSpPr>
            <a:spLocks noChangeArrowheads="1"/>
          </p:cNvSpPr>
          <p:nvPr/>
        </p:nvSpPr>
        <p:spPr bwMode="auto">
          <a:xfrm>
            <a:off x="1676400" y="2057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32" name="Oval 44"/>
          <p:cNvSpPr>
            <a:spLocks noChangeArrowheads="1"/>
          </p:cNvSpPr>
          <p:nvPr/>
        </p:nvSpPr>
        <p:spPr bwMode="auto">
          <a:xfrm>
            <a:off x="2286000" y="1295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33" name="Oval 45"/>
          <p:cNvSpPr>
            <a:spLocks noChangeArrowheads="1"/>
          </p:cNvSpPr>
          <p:nvPr/>
        </p:nvSpPr>
        <p:spPr bwMode="auto">
          <a:xfrm>
            <a:off x="7391400" y="1295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92" name="Line 72"/>
          <p:cNvSpPr>
            <a:spLocks noChangeShapeType="1"/>
          </p:cNvSpPr>
          <p:nvPr/>
        </p:nvSpPr>
        <p:spPr bwMode="auto">
          <a:xfrm flipV="1">
            <a:off x="2851150" y="2667000"/>
            <a:ext cx="511175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21993" name="Line 73"/>
          <p:cNvSpPr>
            <a:spLocks noChangeShapeType="1"/>
          </p:cNvSpPr>
          <p:nvPr/>
        </p:nvSpPr>
        <p:spPr bwMode="auto">
          <a:xfrm flipH="1" flipV="1">
            <a:off x="2285999" y="2819400"/>
            <a:ext cx="508001" cy="531876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21995" name="Text Box 75"/>
          <p:cNvSpPr txBox="1">
            <a:spLocks noChangeArrowheads="1"/>
          </p:cNvSpPr>
          <p:nvPr/>
        </p:nvSpPr>
        <p:spPr bwMode="auto">
          <a:xfrm>
            <a:off x="2944812" y="2362200"/>
            <a:ext cx="4079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latin typeface="+mj-lt"/>
              </a:rPr>
              <a:t>b</a:t>
            </a:r>
            <a:r>
              <a:rPr lang="en-US" altLang="en-US" b="1" baseline="-25000">
                <a:latin typeface="+mj-lt"/>
              </a:rPr>
              <a:t>2</a:t>
            </a:r>
            <a:endParaRPr lang="en-US" altLang="en-US" b="1">
              <a:latin typeface="+mj-lt"/>
            </a:endParaRPr>
          </a:p>
        </p:txBody>
      </p:sp>
      <p:sp>
        <p:nvSpPr>
          <p:cNvPr id="43" name="Oval 21"/>
          <p:cNvSpPr>
            <a:spLocks noChangeArrowheads="1"/>
          </p:cNvSpPr>
          <p:nvPr/>
        </p:nvSpPr>
        <p:spPr bwMode="auto">
          <a:xfrm>
            <a:off x="1143000" y="1447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45" name="Oval 17"/>
          <p:cNvSpPr>
            <a:spLocks noChangeArrowheads="1"/>
          </p:cNvSpPr>
          <p:nvPr/>
        </p:nvSpPr>
        <p:spPr bwMode="auto">
          <a:xfrm>
            <a:off x="609600" y="838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46" name="Oval 44"/>
          <p:cNvSpPr>
            <a:spLocks noChangeArrowheads="1"/>
          </p:cNvSpPr>
          <p:nvPr/>
        </p:nvSpPr>
        <p:spPr bwMode="auto">
          <a:xfrm>
            <a:off x="76200" y="228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47" name="Oval 21"/>
          <p:cNvSpPr>
            <a:spLocks noChangeArrowheads="1"/>
          </p:cNvSpPr>
          <p:nvPr/>
        </p:nvSpPr>
        <p:spPr bwMode="auto">
          <a:xfrm>
            <a:off x="1752600" y="685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49" name="Oval 17"/>
          <p:cNvSpPr>
            <a:spLocks noChangeArrowheads="1"/>
          </p:cNvSpPr>
          <p:nvPr/>
        </p:nvSpPr>
        <p:spPr bwMode="auto">
          <a:xfrm>
            <a:off x="1219200" y="76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50" name="Oval 19"/>
          <p:cNvSpPr>
            <a:spLocks noChangeArrowheads="1"/>
          </p:cNvSpPr>
          <p:nvPr/>
        </p:nvSpPr>
        <p:spPr bwMode="auto">
          <a:xfrm>
            <a:off x="533400" y="2209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51" name="Oval 23"/>
          <p:cNvSpPr>
            <a:spLocks noChangeArrowheads="1"/>
          </p:cNvSpPr>
          <p:nvPr/>
        </p:nvSpPr>
        <p:spPr bwMode="auto">
          <a:xfrm>
            <a:off x="1066800" y="2819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53" name="Oval 19"/>
          <p:cNvSpPr>
            <a:spLocks noChangeArrowheads="1"/>
          </p:cNvSpPr>
          <p:nvPr/>
        </p:nvSpPr>
        <p:spPr bwMode="auto">
          <a:xfrm>
            <a:off x="0" y="1600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56" name="Oval 20"/>
          <p:cNvSpPr>
            <a:spLocks noChangeArrowheads="1"/>
          </p:cNvSpPr>
          <p:nvPr/>
        </p:nvSpPr>
        <p:spPr bwMode="auto">
          <a:xfrm>
            <a:off x="2362200" y="-76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57" name="Oval 25"/>
          <p:cNvSpPr>
            <a:spLocks noChangeArrowheads="1"/>
          </p:cNvSpPr>
          <p:nvPr/>
        </p:nvSpPr>
        <p:spPr bwMode="auto">
          <a:xfrm>
            <a:off x="2895600" y="533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58" name="Oval 30"/>
          <p:cNvSpPr>
            <a:spLocks noChangeArrowheads="1"/>
          </p:cNvSpPr>
          <p:nvPr/>
        </p:nvSpPr>
        <p:spPr bwMode="auto">
          <a:xfrm>
            <a:off x="3429000" y="1143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60" name="Oval 29"/>
          <p:cNvSpPr>
            <a:spLocks noChangeArrowheads="1"/>
          </p:cNvSpPr>
          <p:nvPr/>
        </p:nvSpPr>
        <p:spPr bwMode="auto">
          <a:xfrm>
            <a:off x="4038600" y="381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61" name="Oval 33"/>
          <p:cNvSpPr>
            <a:spLocks noChangeArrowheads="1"/>
          </p:cNvSpPr>
          <p:nvPr/>
        </p:nvSpPr>
        <p:spPr bwMode="auto">
          <a:xfrm>
            <a:off x="4572000" y="990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65" name="Oval 19"/>
          <p:cNvSpPr>
            <a:spLocks noChangeArrowheads="1"/>
          </p:cNvSpPr>
          <p:nvPr/>
        </p:nvSpPr>
        <p:spPr bwMode="auto">
          <a:xfrm>
            <a:off x="3200400" y="5257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66" name="Oval 23"/>
          <p:cNvSpPr>
            <a:spLocks noChangeArrowheads="1"/>
          </p:cNvSpPr>
          <p:nvPr/>
        </p:nvSpPr>
        <p:spPr bwMode="auto">
          <a:xfrm>
            <a:off x="3733800" y="5867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67" name="Oval 40"/>
          <p:cNvSpPr>
            <a:spLocks noChangeArrowheads="1"/>
          </p:cNvSpPr>
          <p:nvPr/>
        </p:nvSpPr>
        <p:spPr bwMode="auto">
          <a:xfrm>
            <a:off x="4267200" y="6477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0" name="Oval 22"/>
          <p:cNvSpPr>
            <a:spLocks noChangeArrowheads="1"/>
          </p:cNvSpPr>
          <p:nvPr/>
        </p:nvSpPr>
        <p:spPr bwMode="auto">
          <a:xfrm>
            <a:off x="4343400" y="5105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1" name="Oval 27"/>
          <p:cNvSpPr>
            <a:spLocks noChangeArrowheads="1"/>
          </p:cNvSpPr>
          <p:nvPr/>
        </p:nvSpPr>
        <p:spPr bwMode="auto">
          <a:xfrm>
            <a:off x="4876800" y="5715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" name="Oval 41"/>
          <p:cNvSpPr>
            <a:spLocks noChangeArrowheads="1"/>
          </p:cNvSpPr>
          <p:nvPr/>
        </p:nvSpPr>
        <p:spPr bwMode="auto">
          <a:xfrm>
            <a:off x="5410200" y="6324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0" name="Oval 19"/>
          <p:cNvSpPr>
            <a:spLocks noChangeArrowheads="1"/>
          </p:cNvSpPr>
          <p:nvPr/>
        </p:nvSpPr>
        <p:spPr bwMode="auto">
          <a:xfrm>
            <a:off x="1524000" y="4800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1" name="Oval 23"/>
          <p:cNvSpPr>
            <a:spLocks noChangeArrowheads="1"/>
          </p:cNvSpPr>
          <p:nvPr/>
        </p:nvSpPr>
        <p:spPr bwMode="auto">
          <a:xfrm>
            <a:off x="2057400" y="5410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2" name="Oval 40"/>
          <p:cNvSpPr>
            <a:spLocks noChangeArrowheads="1"/>
          </p:cNvSpPr>
          <p:nvPr/>
        </p:nvSpPr>
        <p:spPr bwMode="auto">
          <a:xfrm>
            <a:off x="2590800" y="6019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3" name="Oval 19"/>
          <p:cNvSpPr>
            <a:spLocks noChangeArrowheads="1"/>
          </p:cNvSpPr>
          <p:nvPr/>
        </p:nvSpPr>
        <p:spPr bwMode="auto">
          <a:xfrm>
            <a:off x="457200" y="3581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4" name="Oval 23"/>
          <p:cNvSpPr>
            <a:spLocks noChangeArrowheads="1"/>
          </p:cNvSpPr>
          <p:nvPr/>
        </p:nvSpPr>
        <p:spPr bwMode="auto">
          <a:xfrm>
            <a:off x="990600" y="4191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5" name="Oval 19"/>
          <p:cNvSpPr>
            <a:spLocks noChangeArrowheads="1"/>
          </p:cNvSpPr>
          <p:nvPr/>
        </p:nvSpPr>
        <p:spPr bwMode="auto">
          <a:xfrm>
            <a:off x="-76200" y="2971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6" name="Oval 19"/>
          <p:cNvSpPr>
            <a:spLocks noChangeArrowheads="1"/>
          </p:cNvSpPr>
          <p:nvPr/>
        </p:nvSpPr>
        <p:spPr bwMode="auto">
          <a:xfrm>
            <a:off x="3124200" y="6629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9" name="Oval 19"/>
          <p:cNvSpPr>
            <a:spLocks noChangeArrowheads="1"/>
          </p:cNvSpPr>
          <p:nvPr/>
        </p:nvSpPr>
        <p:spPr bwMode="auto">
          <a:xfrm>
            <a:off x="914400" y="5562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90" name="Oval 23"/>
          <p:cNvSpPr>
            <a:spLocks noChangeArrowheads="1"/>
          </p:cNvSpPr>
          <p:nvPr/>
        </p:nvSpPr>
        <p:spPr bwMode="auto">
          <a:xfrm>
            <a:off x="1447800" y="6172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91" name="Oval 40"/>
          <p:cNvSpPr>
            <a:spLocks noChangeArrowheads="1"/>
          </p:cNvSpPr>
          <p:nvPr/>
        </p:nvSpPr>
        <p:spPr bwMode="auto">
          <a:xfrm>
            <a:off x="1981200" y="6781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92" name="Oval 19"/>
          <p:cNvSpPr>
            <a:spLocks noChangeArrowheads="1"/>
          </p:cNvSpPr>
          <p:nvPr/>
        </p:nvSpPr>
        <p:spPr bwMode="auto">
          <a:xfrm>
            <a:off x="-152400" y="4343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93" name="Oval 23"/>
          <p:cNvSpPr>
            <a:spLocks noChangeArrowheads="1"/>
          </p:cNvSpPr>
          <p:nvPr/>
        </p:nvSpPr>
        <p:spPr bwMode="auto">
          <a:xfrm>
            <a:off x="381000" y="4953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98" name="Oval 19"/>
          <p:cNvSpPr>
            <a:spLocks noChangeArrowheads="1"/>
          </p:cNvSpPr>
          <p:nvPr/>
        </p:nvSpPr>
        <p:spPr bwMode="auto">
          <a:xfrm>
            <a:off x="304800" y="6324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99" name="Oval 23"/>
          <p:cNvSpPr>
            <a:spLocks noChangeArrowheads="1"/>
          </p:cNvSpPr>
          <p:nvPr/>
        </p:nvSpPr>
        <p:spPr bwMode="auto">
          <a:xfrm>
            <a:off x="838200" y="6934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02" name="Oval 23"/>
          <p:cNvSpPr>
            <a:spLocks noChangeArrowheads="1"/>
          </p:cNvSpPr>
          <p:nvPr/>
        </p:nvSpPr>
        <p:spPr bwMode="auto">
          <a:xfrm>
            <a:off x="-228600" y="5715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06" name="Oval 40"/>
          <p:cNvSpPr>
            <a:spLocks noChangeArrowheads="1"/>
          </p:cNvSpPr>
          <p:nvPr/>
        </p:nvSpPr>
        <p:spPr bwMode="auto">
          <a:xfrm>
            <a:off x="2971800" y="9372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0" name="Oval 34"/>
          <p:cNvSpPr>
            <a:spLocks noChangeArrowheads="1"/>
          </p:cNvSpPr>
          <p:nvPr/>
        </p:nvSpPr>
        <p:spPr bwMode="auto">
          <a:xfrm>
            <a:off x="7696200" y="6019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2" name="Oval 25"/>
          <p:cNvSpPr>
            <a:spLocks noChangeArrowheads="1"/>
          </p:cNvSpPr>
          <p:nvPr/>
        </p:nvSpPr>
        <p:spPr bwMode="auto">
          <a:xfrm>
            <a:off x="6629400" y="4800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3" name="Oval 30"/>
          <p:cNvSpPr>
            <a:spLocks noChangeArrowheads="1"/>
          </p:cNvSpPr>
          <p:nvPr/>
        </p:nvSpPr>
        <p:spPr bwMode="auto">
          <a:xfrm>
            <a:off x="7162800" y="5410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4" name="Oval 37"/>
          <p:cNvSpPr>
            <a:spLocks noChangeArrowheads="1"/>
          </p:cNvSpPr>
          <p:nvPr/>
        </p:nvSpPr>
        <p:spPr bwMode="auto">
          <a:xfrm>
            <a:off x="8229600" y="6629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5" name="Oval 31"/>
          <p:cNvSpPr>
            <a:spLocks noChangeArrowheads="1"/>
          </p:cNvSpPr>
          <p:nvPr/>
        </p:nvSpPr>
        <p:spPr bwMode="auto">
          <a:xfrm>
            <a:off x="6553200" y="6172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6" name="Oval 21"/>
          <p:cNvSpPr>
            <a:spLocks noChangeArrowheads="1"/>
          </p:cNvSpPr>
          <p:nvPr/>
        </p:nvSpPr>
        <p:spPr bwMode="auto">
          <a:xfrm>
            <a:off x="5486400" y="4953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7" name="Oval 26"/>
          <p:cNvSpPr>
            <a:spLocks noChangeArrowheads="1"/>
          </p:cNvSpPr>
          <p:nvPr/>
        </p:nvSpPr>
        <p:spPr bwMode="auto">
          <a:xfrm>
            <a:off x="6019800" y="5562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9" name="Oval 42"/>
          <p:cNvSpPr>
            <a:spLocks noChangeArrowheads="1"/>
          </p:cNvSpPr>
          <p:nvPr/>
        </p:nvSpPr>
        <p:spPr bwMode="auto">
          <a:xfrm>
            <a:off x="7086600" y="6781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0" name="Oval 38"/>
          <p:cNvSpPr>
            <a:spLocks noChangeArrowheads="1"/>
          </p:cNvSpPr>
          <p:nvPr/>
        </p:nvSpPr>
        <p:spPr bwMode="auto">
          <a:xfrm>
            <a:off x="8839200" y="5867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2" name="Oval 33"/>
          <p:cNvSpPr>
            <a:spLocks noChangeArrowheads="1"/>
          </p:cNvSpPr>
          <p:nvPr/>
        </p:nvSpPr>
        <p:spPr bwMode="auto">
          <a:xfrm>
            <a:off x="7772400" y="4648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" name="Oval 36"/>
          <p:cNvSpPr>
            <a:spLocks noChangeArrowheads="1"/>
          </p:cNvSpPr>
          <p:nvPr/>
        </p:nvSpPr>
        <p:spPr bwMode="auto">
          <a:xfrm>
            <a:off x="8305800" y="5257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6" name="Oval 32"/>
          <p:cNvSpPr>
            <a:spLocks noChangeArrowheads="1"/>
          </p:cNvSpPr>
          <p:nvPr/>
        </p:nvSpPr>
        <p:spPr bwMode="auto">
          <a:xfrm>
            <a:off x="7848600" y="3276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7" name="Oval 35"/>
          <p:cNvSpPr>
            <a:spLocks noChangeArrowheads="1"/>
          </p:cNvSpPr>
          <p:nvPr/>
        </p:nvSpPr>
        <p:spPr bwMode="auto">
          <a:xfrm>
            <a:off x="8382000" y="3886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9" name="Oval 35"/>
          <p:cNvSpPr>
            <a:spLocks noChangeArrowheads="1"/>
          </p:cNvSpPr>
          <p:nvPr/>
        </p:nvSpPr>
        <p:spPr bwMode="auto">
          <a:xfrm>
            <a:off x="8915400" y="4495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34" name="Oval 28"/>
          <p:cNvSpPr>
            <a:spLocks noChangeArrowheads="1"/>
          </p:cNvSpPr>
          <p:nvPr/>
        </p:nvSpPr>
        <p:spPr bwMode="auto">
          <a:xfrm>
            <a:off x="5181600" y="228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35" name="Oval 32"/>
          <p:cNvSpPr>
            <a:spLocks noChangeArrowheads="1"/>
          </p:cNvSpPr>
          <p:nvPr/>
        </p:nvSpPr>
        <p:spPr bwMode="auto">
          <a:xfrm>
            <a:off x="5715000" y="838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37" name="Oval 28"/>
          <p:cNvSpPr>
            <a:spLocks noChangeArrowheads="1"/>
          </p:cNvSpPr>
          <p:nvPr/>
        </p:nvSpPr>
        <p:spPr bwMode="auto">
          <a:xfrm>
            <a:off x="6858000" y="685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38" name="Oval 32"/>
          <p:cNvSpPr>
            <a:spLocks noChangeArrowheads="1"/>
          </p:cNvSpPr>
          <p:nvPr/>
        </p:nvSpPr>
        <p:spPr bwMode="auto">
          <a:xfrm>
            <a:off x="7391400" y="1295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39" name="Oval 35"/>
          <p:cNvSpPr>
            <a:spLocks noChangeArrowheads="1"/>
          </p:cNvSpPr>
          <p:nvPr/>
        </p:nvSpPr>
        <p:spPr bwMode="auto">
          <a:xfrm>
            <a:off x="7924800" y="1905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0" name="Oval 32"/>
          <p:cNvSpPr>
            <a:spLocks noChangeArrowheads="1"/>
          </p:cNvSpPr>
          <p:nvPr/>
        </p:nvSpPr>
        <p:spPr bwMode="auto">
          <a:xfrm>
            <a:off x="8458200" y="2514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1" name="Oval 35"/>
          <p:cNvSpPr>
            <a:spLocks noChangeArrowheads="1"/>
          </p:cNvSpPr>
          <p:nvPr/>
        </p:nvSpPr>
        <p:spPr bwMode="auto">
          <a:xfrm>
            <a:off x="8991600" y="3124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2" name="Oval 35"/>
          <p:cNvSpPr>
            <a:spLocks noChangeArrowheads="1"/>
          </p:cNvSpPr>
          <p:nvPr/>
        </p:nvSpPr>
        <p:spPr bwMode="auto">
          <a:xfrm>
            <a:off x="9525000" y="3733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4" name="Oval 32"/>
          <p:cNvSpPr>
            <a:spLocks noChangeArrowheads="1"/>
          </p:cNvSpPr>
          <p:nvPr/>
        </p:nvSpPr>
        <p:spPr bwMode="auto">
          <a:xfrm>
            <a:off x="6324600" y="76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5" name="Oval 28"/>
          <p:cNvSpPr>
            <a:spLocks noChangeArrowheads="1"/>
          </p:cNvSpPr>
          <p:nvPr/>
        </p:nvSpPr>
        <p:spPr bwMode="auto">
          <a:xfrm>
            <a:off x="7467600" y="-76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6" name="Oval 32"/>
          <p:cNvSpPr>
            <a:spLocks noChangeArrowheads="1"/>
          </p:cNvSpPr>
          <p:nvPr/>
        </p:nvSpPr>
        <p:spPr bwMode="auto">
          <a:xfrm>
            <a:off x="8001000" y="533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7" name="Oval 35"/>
          <p:cNvSpPr>
            <a:spLocks noChangeArrowheads="1"/>
          </p:cNvSpPr>
          <p:nvPr/>
        </p:nvSpPr>
        <p:spPr bwMode="auto">
          <a:xfrm>
            <a:off x="8534400" y="1143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8" name="Oval 32"/>
          <p:cNvSpPr>
            <a:spLocks noChangeArrowheads="1"/>
          </p:cNvSpPr>
          <p:nvPr/>
        </p:nvSpPr>
        <p:spPr bwMode="auto">
          <a:xfrm>
            <a:off x="9067800" y="1752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9" name="Oval 35"/>
          <p:cNvSpPr>
            <a:spLocks noChangeArrowheads="1"/>
          </p:cNvSpPr>
          <p:nvPr/>
        </p:nvSpPr>
        <p:spPr bwMode="auto">
          <a:xfrm>
            <a:off x="9601200" y="2362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52" name="Oval 29"/>
          <p:cNvSpPr>
            <a:spLocks noChangeArrowheads="1"/>
          </p:cNvSpPr>
          <p:nvPr/>
        </p:nvSpPr>
        <p:spPr bwMode="auto">
          <a:xfrm>
            <a:off x="3505200" y="-228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69" name="Oval 32"/>
          <p:cNvSpPr>
            <a:spLocks noChangeArrowheads="1"/>
          </p:cNvSpPr>
          <p:nvPr/>
        </p:nvSpPr>
        <p:spPr bwMode="auto">
          <a:xfrm>
            <a:off x="8610600" y="-228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70" name="Oval 35"/>
          <p:cNvSpPr>
            <a:spLocks noChangeArrowheads="1"/>
          </p:cNvSpPr>
          <p:nvPr/>
        </p:nvSpPr>
        <p:spPr bwMode="auto">
          <a:xfrm>
            <a:off x="9144000" y="381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71" name="Text Box 69"/>
          <p:cNvSpPr txBox="1">
            <a:spLocks noChangeArrowheads="1"/>
          </p:cNvSpPr>
          <p:nvPr/>
        </p:nvSpPr>
        <p:spPr bwMode="auto">
          <a:xfrm>
            <a:off x="880031" y="3293364"/>
            <a:ext cx="71365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>
                <a:latin typeface="+mj-lt"/>
              </a:rPr>
              <a:t>b</a:t>
            </a:r>
            <a:r>
              <a:rPr lang="en-US" altLang="en-US" b="1" baseline="-25000" dirty="0">
                <a:latin typeface="+mj-lt"/>
              </a:rPr>
              <a:t>1</a:t>
            </a:r>
            <a:r>
              <a:rPr lang="en-US" altLang="en-US" b="1" dirty="0">
                <a:latin typeface="+mj-lt"/>
              </a:rPr>
              <a:t>-b</a:t>
            </a:r>
            <a:r>
              <a:rPr lang="en-US" altLang="en-US" b="1" baseline="-25000" dirty="0">
                <a:latin typeface="+mj-lt"/>
              </a:rPr>
              <a:t>2</a:t>
            </a:r>
            <a:endParaRPr lang="en-US" altLang="en-US" b="1" dirty="0">
              <a:latin typeface="+mj-lt"/>
            </a:endParaRPr>
          </a:p>
        </p:txBody>
      </p:sp>
      <p:sp>
        <p:nvSpPr>
          <p:cNvPr id="12293" name="Rectangle 63"/>
          <p:cNvSpPr>
            <a:spLocks noGrp="1" noChangeArrowheads="1"/>
          </p:cNvSpPr>
          <p:nvPr>
            <p:ph type="title"/>
          </p:nvPr>
        </p:nvSpPr>
        <p:spPr>
          <a:xfrm>
            <a:off x="3200400" y="152400"/>
            <a:ext cx="2362200" cy="6858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b="1" dirty="0">
                <a:solidFill>
                  <a:srgbClr val="C00000"/>
                </a:solidFill>
              </a:rPr>
              <a:t>Lattices</a:t>
            </a:r>
          </a:p>
        </p:txBody>
      </p:sp>
      <p:sp>
        <p:nvSpPr>
          <p:cNvPr id="172" name="Text Box 69"/>
          <p:cNvSpPr txBox="1">
            <a:spLocks noChangeArrowheads="1"/>
          </p:cNvSpPr>
          <p:nvPr/>
        </p:nvSpPr>
        <p:spPr bwMode="auto">
          <a:xfrm>
            <a:off x="4191000" y="1427202"/>
            <a:ext cx="9765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>
                <a:latin typeface="+mj-lt"/>
              </a:rPr>
              <a:t>-b</a:t>
            </a:r>
            <a:r>
              <a:rPr lang="en-US" altLang="en-US" b="1" baseline="-25000" dirty="0">
                <a:latin typeface="+mj-lt"/>
              </a:rPr>
              <a:t>1</a:t>
            </a:r>
            <a:r>
              <a:rPr lang="en-US" altLang="en-US" b="1" dirty="0">
                <a:latin typeface="+mj-lt"/>
              </a:rPr>
              <a:t>+3b</a:t>
            </a:r>
            <a:r>
              <a:rPr lang="en-US" altLang="en-US" b="1" baseline="-25000" dirty="0">
                <a:latin typeface="+mj-lt"/>
              </a:rPr>
              <a:t>2</a:t>
            </a:r>
            <a:endParaRPr lang="en-US" altLang="en-US" b="1" dirty="0">
              <a:latin typeface="+mj-lt"/>
            </a:endParaRPr>
          </a:p>
        </p:txBody>
      </p:sp>
      <p:sp>
        <p:nvSpPr>
          <p:cNvPr id="173" name="Oval 17"/>
          <p:cNvSpPr>
            <a:spLocks noChangeArrowheads="1"/>
          </p:cNvSpPr>
          <p:nvPr/>
        </p:nvSpPr>
        <p:spPr bwMode="auto">
          <a:xfrm>
            <a:off x="2819400" y="1905000"/>
            <a:ext cx="152400" cy="152400"/>
          </a:xfrm>
          <a:prstGeom prst="ellipse">
            <a:avLst/>
          </a:prstGeom>
          <a:solidFill>
            <a:schemeClr val="tx1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74" name="Oval 19"/>
          <p:cNvSpPr>
            <a:spLocks noChangeArrowheads="1"/>
          </p:cNvSpPr>
          <p:nvPr/>
        </p:nvSpPr>
        <p:spPr bwMode="auto">
          <a:xfrm>
            <a:off x="1600200" y="3429000"/>
            <a:ext cx="152400" cy="152400"/>
          </a:xfrm>
          <a:prstGeom prst="ellipse">
            <a:avLst/>
          </a:prstGeom>
          <a:solidFill>
            <a:schemeClr val="tx1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75" name="Oval 24"/>
          <p:cNvSpPr>
            <a:spLocks noChangeArrowheads="1"/>
          </p:cNvSpPr>
          <p:nvPr/>
        </p:nvSpPr>
        <p:spPr bwMode="auto">
          <a:xfrm>
            <a:off x="5105400" y="1600200"/>
            <a:ext cx="152400" cy="152400"/>
          </a:xfrm>
          <a:prstGeom prst="ellipse">
            <a:avLst/>
          </a:prstGeom>
          <a:solidFill>
            <a:schemeClr val="tx1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78" name="Oval 18"/>
          <p:cNvSpPr>
            <a:spLocks noChangeArrowheads="1"/>
          </p:cNvSpPr>
          <p:nvPr/>
        </p:nvSpPr>
        <p:spPr bwMode="auto">
          <a:xfrm>
            <a:off x="2209800" y="2667000"/>
            <a:ext cx="152400" cy="152400"/>
          </a:xfrm>
          <a:prstGeom prst="ellipse">
            <a:avLst/>
          </a:prstGeom>
          <a:solidFill>
            <a:srgbClr val="FF0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79" name="Oval 21"/>
          <p:cNvSpPr>
            <a:spLocks noChangeArrowheads="1"/>
          </p:cNvSpPr>
          <p:nvPr/>
        </p:nvSpPr>
        <p:spPr bwMode="auto">
          <a:xfrm>
            <a:off x="3352800" y="2514600"/>
            <a:ext cx="152400" cy="152400"/>
          </a:xfrm>
          <a:prstGeom prst="ellipse">
            <a:avLst/>
          </a:prstGeom>
          <a:solidFill>
            <a:srgbClr val="FF0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80" name="Text Box 56"/>
          <p:cNvSpPr txBox="1">
            <a:spLocks noChangeArrowheads="1"/>
          </p:cNvSpPr>
          <p:nvPr/>
        </p:nvSpPr>
        <p:spPr bwMode="auto">
          <a:xfrm>
            <a:off x="-533400" y="5939135"/>
            <a:ext cx="10252864" cy="46166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0" indent="0" algn="ctr">
              <a:spcBef>
                <a:spcPct val="20000"/>
              </a:spcBef>
            </a:pPr>
            <a:r>
              <a:rPr lang="en-US" altLang="en-US" sz="2400" dirty="0">
                <a:latin typeface="+mj-lt"/>
                <a:sym typeface="Mathematica1" pitchFamily="2" charset="2"/>
              </a:rPr>
              <a:t>All </a:t>
            </a:r>
            <a:r>
              <a:rPr lang="en-US" altLang="en-US" sz="2400" b="1" i="1" dirty="0">
                <a:latin typeface="+mj-lt"/>
                <a:sym typeface="Mathematica1" pitchFamily="2" charset="2"/>
              </a:rPr>
              <a:t>integer</a:t>
            </a:r>
            <a:r>
              <a:rPr lang="en-US" altLang="en-US" sz="2400" dirty="0">
                <a:latin typeface="+mj-lt"/>
                <a:sym typeface="Mathematica1" pitchFamily="2" charset="2"/>
              </a:rPr>
              <a:t> combinations of </a:t>
            </a:r>
            <a:r>
              <a:rPr lang="en-US" altLang="en-US" sz="2400" i="1" dirty="0">
                <a:latin typeface="Arial"/>
                <a:sym typeface="Mathematica1" pitchFamily="2" charset="2"/>
              </a:rPr>
              <a:t>n</a:t>
            </a:r>
            <a:r>
              <a:rPr lang="en-US" altLang="en-US" sz="2400" dirty="0">
                <a:latin typeface="Arial"/>
                <a:sym typeface="Mathematica1" pitchFamily="2" charset="2"/>
              </a:rPr>
              <a:t> </a:t>
            </a:r>
            <a:r>
              <a:rPr lang="en-US" altLang="en-US" sz="2400" dirty="0">
                <a:solidFill>
                  <a:srgbClr val="000000"/>
                </a:solidFill>
                <a:latin typeface="Arial"/>
                <a:sym typeface="Mathematica1" pitchFamily="2" charset="2"/>
              </a:rPr>
              <a:t>basis vectors </a:t>
            </a:r>
            <a:r>
              <a:rPr lang="en-US" altLang="en-US" sz="2400" b="1" dirty="0">
                <a:solidFill>
                  <a:srgbClr val="000000"/>
                </a:solidFill>
                <a:latin typeface="Arial"/>
                <a:sym typeface="Mathematica1" pitchFamily="2" charset="2"/>
              </a:rPr>
              <a:t>b</a:t>
            </a:r>
            <a:r>
              <a:rPr lang="en-US" altLang="en-US" sz="2400" b="1" baseline="-25000" dirty="0">
                <a:solidFill>
                  <a:srgbClr val="000000"/>
                </a:solidFill>
                <a:latin typeface="Arial"/>
                <a:sym typeface="Mathematica1" pitchFamily="2" charset="2"/>
              </a:rPr>
              <a:t>1</a:t>
            </a:r>
            <a:r>
              <a:rPr lang="en-US" altLang="en-US" sz="2400" b="1" dirty="0">
                <a:solidFill>
                  <a:srgbClr val="000000"/>
                </a:solidFill>
                <a:latin typeface="Arial"/>
                <a:sym typeface="Mathematica1" pitchFamily="2" charset="2"/>
              </a:rPr>
              <a:t>,b</a:t>
            </a:r>
            <a:r>
              <a:rPr lang="en-US" altLang="en-US" sz="2400" b="1" baseline="-25000" dirty="0">
                <a:solidFill>
                  <a:srgbClr val="000000"/>
                </a:solidFill>
                <a:latin typeface="Arial"/>
                <a:sym typeface="Mathematica1" pitchFamily="2" charset="2"/>
              </a:rPr>
              <a:t>2</a:t>
            </a:r>
            <a:r>
              <a:rPr lang="en-US" altLang="en-US" sz="2400" b="1" dirty="0">
                <a:solidFill>
                  <a:srgbClr val="000000"/>
                </a:solidFill>
                <a:latin typeface="Arial"/>
                <a:sym typeface="Mathematica1" pitchFamily="2" charset="2"/>
              </a:rPr>
              <a:t>,…,</a:t>
            </a:r>
            <a:r>
              <a:rPr lang="en-US" altLang="en-US" sz="2400" b="1" dirty="0" err="1">
                <a:solidFill>
                  <a:srgbClr val="000000"/>
                </a:solidFill>
                <a:latin typeface="Arial"/>
                <a:sym typeface="Mathematica1" pitchFamily="2" charset="2"/>
              </a:rPr>
              <a:t>b</a:t>
            </a:r>
            <a:r>
              <a:rPr lang="en-US" altLang="en-US" sz="2400" b="1" baseline="-25000" dirty="0" err="1">
                <a:solidFill>
                  <a:srgbClr val="000000"/>
                </a:solidFill>
                <a:latin typeface="Arial"/>
                <a:sym typeface="Mathematica1" pitchFamily="2" charset="2"/>
              </a:rPr>
              <a:t>n</a:t>
            </a:r>
            <a:endParaRPr lang="en-US" altLang="en-US" sz="2400" dirty="0">
              <a:solidFill>
                <a:srgbClr val="000000"/>
              </a:solidFill>
              <a:latin typeface="Arial"/>
              <a:sym typeface="Mathematica1" pitchFamily="2" charset="2"/>
            </a:endParaRPr>
          </a:p>
        </p:txBody>
      </p:sp>
      <p:sp>
        <p:nvSpPr>
          <p:cNvPr id="181" name="Text Box 78"/>
          <p:cNvSpPr txBox="1">
            <a:spLocks noChangeArrowheads="1"/>
          </p:cNvSpPr>
          <p:nvPr/>
        </p:nvSpPr>
        <p:spPr bwMode="auto">
          <a:xfrm>
            <a:off x="-495776" y="5424487"/>
            <a:ext cx="10206513" cy="5191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en-US" sz="2800" b="1" i="1" dirty="0">
                <a:latin typeface="+mj-lt"/>
                <a:sym typeface="Mathematica1" pitchFamily="2" charset="2"/>
              </a:rPr>
              <a:t>n</a:t>
            </a:r>
            <a:r>
              <a:rPr lang="en-US" altLang="en-US" sz="2800" b="1" dirty="0">
                <a:latin typeface="+mj-lt"/>
                <a:sym typeface="Mathematica1" pitchFamily="2" charset="2"/>
              </a:rPr>
              <a:t>-Dimensional Lattice:</a:t>
            </a:r>
          </a:p>
        </p:txBody>
      </p:sp>
    </p:spTree>
    <p:extLst>
      <p:ext uri="{BB962C8B-B14F-4D97-AF65-F5344CB8AC3E}">
        <p14:creationId xmlns:p14="http://schemas.microsoft.com/office/powerpoint/2010/main" val="504319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1990" grpId="0"/>
      <p:bldP spid="721990" grpId="1"/>
      <p:bldP spid="721989" grpId="0"/>
      <p:bldP spid="721992" grpId="0" animBg="1"/>
      <p:bldP spid="721993" grpId="0" animBg="1"/>
      <p:bldP spid="721995" grpId="0"/>
      <p:bldP spid="721995" grpId="1"/>
      <p:bldP spid="171" grpId="0"/>
      <p:bldP spid="172" grpId="0"/>
      <p:bldP spid="173" grpId="0" animBg="1"/>
      <p:bldP spid="174" grpId="0" animBg="1"/>
      <p:bldP spid="175" grpId="0" animBg="1"/>
      <p:bldP spid="178" grpId="0" animBg="1"/>
      <p:bldP spid="179" grpId="0" animBg="1"/>
      <p:bldP spid="180" grpId="0" animBg="1"/>
      <p:bldP spid="18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6" name="Group 235"/>
          <p:cNvGrpSpPr/>
          <p:nvPr/>
        </p:nvGrpSpPr>
        <p:grpSpPr>
          <a:xfrm>
            <a:off x="-2286000" y="-3276600"/>
            <a:ext cx="14782800" cy="14097000"/>
            <a:chOff x="-2286000" y="-3276600"/>
            <a:chExt cx="14782800" cy="14097000"/>
          </a:xfrm>
        </p:grpSpPr>
        <p:sp>
          <p:nvSpPr>
            <p:cNvPr id="237" name="Line 73"/>
            <p:cNvSpPr>
              <a:spLocks noChangeShapeType="1"/>
            </p:cNvSpPr>
            <p:nvPr/>
          </p:nvSpPr>
          <p:spPr bwMode="auto">
            <a:xfrm>
              <a:off x="-685800" y="1600200"/>
              <a:ext cx="10820400" cy="533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38" name="Line 73"/>
            <p:cNvSpPr>
              <a:spLocks noChangeShapeType="1"/>
            </p:cNvSpPr>
            <p:nvPr/>
          </p:nvSpPr>
          <p:spPr bwMode="auto">
            <a:xfrm>
              <a:off x="-533400" y="1371600"/>
              <a:ext cx="10820400" cy="533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39" name="Line 73"/>
            <p:cNvSpPr>
              <a:spLocks noChangeShapeType="1"/>
            </p:cNvSpPr>
            <p:nvPr/>
          </p:nvSpPr>
          <p:spPr bwMode="auto">
            <a:xfrm>
              <a:off x="-381000" y="1066800"/>
              <a:ext cx="10820400" cy="533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40" name="Line 73"/>
            <p:cNvSpPr>
              <a:spLocks noChangeShapeType="1"/>
            </p:cNvSpPr>
            <p:nvPr/>
          </p:nvSpPr>
          <p:spPr bwMode="auto">
            <a:xfrm>
              <a:off x="-228600" y="762000"/>
              <a:ext cx="10820400" cy="533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41" name="Line 73"/>
            <p:cNvSpPr>
              <a:spLocks noChangeShapeType="1"/>
            </p:cNvSpPr>
            <p:nvPr/>
          </p:nvSpPr>
          <p:spPr bwMode="auto">
            <a:xfrm>
              <a:off x="-76200" y="533400"/>
              <a:ext cx="10820400" cy="533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42" name="Line 73"/>
            <p:cNvSpPr>
              <a:spLocks noChangeShapeType="1"/>
            </p:cNvSpPr>
            <p:nvPr/>
          </p:nvSpPr>
          <p:spPr bwMode="auto">
            <a:xfrm>
              <a:off x="-152400" y="152400"/>
              <a:ext cx="10820400" cy="533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43" name="Line 73"/>
            <p:cNvSpPr>
              <a:spLocks noChangeShapeType="1"/>
            </p:cNvSpPr>
            <p:nvPr/>
          </p:nvSpPr>
          <p:spPr bwMode="auto">
            <a:xfrm>
              <a:off x="0" y="-152400"/>
              <a:ext cx="10820400" cy="533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44" name="Line 73"/>
            <p:cNvSpPr>
              <a:spLocks noChangeShapeType="1"/>
            </p:cNvSpPr>
            <p:nvPr/>
          </p:nvSpPr>
          <p:spPr bwMode="auto">
            <a:xfrm>
              <a:off x="152400" y="-457200"/>
              <a:ext cx="10820400" cy="533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45" name="Line 73"/>
            <p:cNvSpPr>
              <a:spLocks noChangeShapeType="1"/>
            </p:cNvSpPr>
            <p:nvPr/>
          </p:nvSpPr>
          <p:spPr bwMode="auto">
            <a:xfrm>
              <a:off x="304800" y="-685800"/>
              <a:ext cx="10820400" cy="533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46" name="Line 73"/>
            <p:cNvSpPr>
              <a:spLocks noChangeShapeType="1"/>
            </p:cNvSpPr>
            <p:nvPr/>
          </p:nvSpPr>
          <p:spPr bwMode="auto">
            <a:xfrm>
              <a:off x="457200" y="-990600"/>
              <a:ext cx="10820400" cy="533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47" name="Line 73"/>
            <p:cNvSpPr>
              <a:spLocks noChangeShapeType="1"/>
            </p:cNvSpPr>
            <p:nvPr/>
          </p:nvSpPr>
          <p:spPr bwMode="auto">
            <a:xfrm>
              <a:off x="609600" y="-1295400"/>
              <a:ext cx="10820400" cy="533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48" name="Line 73"/>
            <p:cNvSpPr>
              <a:spLocks noChangeShapeType="1"/>
            </p:cNvSpPr>
            <p:nvPr/>
          </p:nvSpPr>
          <p:spPr bwMode="auto">
            <a:xfrm>
              <a:off x="762000" y="-1600200"/>
              <a:ext cx="10820400" cy="533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49" name="Line 73"/>
            <p:cNvSpPr>
              <a:spLocks noChangeShapeType="1"/>
            </p:cNvSpPr>
            <p:nvPr/>
          </p:nvSpPr>
          <p:spPr bwMode="auto">
            <a:xfrm>
              <a:off x="914400" y="-1828800"/>
              <a:ext cx="10820400" cy="533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50" name="Line 73"/>
            <p:cNvSpPr>
              <a:spLocks noChangeShapeType="1"/>
            </p:cNvSpPr>
            <p:nvPr/>
          </p:nvSpPr>
          <p:spPr bwMode="auto">
            <a:xfrm>
              <a:off x="1066800" y="-2133600"/>
              <a:ext cx="10820400" cy="533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51" name="Line 73"/>
            <p:cNvSpPr>
              <a:spLocks noChangeShapeType="1"/>
            </p:cNvSpPr>
            <p:nvPr/>
          </p:nvSpPr>
          <p:spPr bwMode="auto">
            <a:xfrm>
              <a:off x="1219200" y="-2438400"/>
              <a:ext cx="10820400" cy="533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52" name="Line 73"/>
            <p:cNvSpPr>
              <a:spLocks noChangeShapeType="1"/>
            </p:cNvSpPr>
            <p:nvPr/>
          </p:nvSpPr>
          <p:spPr bwMode="auto">
            <a:xfrm>
              <a:off x="1371600" y="-2667000"/>
              <a:ext cx="10820400" cy="533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53" name="Line 73"/>
            <p:cNvSpPr>
              <a:spLocks noChangeShapeType="1"/>
            </p:cNvSpPr>
            <p:nvPr/>
          </p:nvSpPr>
          <p:spPr bwMode="auto">
            <a:xfrm>
              <a:off x="1524000" y="-2971800"/>
              <a:ext cx="10820400" cy="533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54" name="Line 73"/>
            <p:cNvSpPr>
              <a:spLocks noChangeShapeType="1"/>
            </p:cNvSpPr>
            <p:nvPr/>
          </p:nvSpPr>
          <p:spPr bwMode="auto">
            <a:xfrm>
              <a:off x="1676400" y="-3276600"/>
              <a:ext cx="10820400" cy="533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55" name="Line 73"/>
            <p:cNvSpPr>
              <a:spLocks noChangeShapeType="1"/>
            </p:cNvSpPr>
            <p:nvPr/>
          </p:nvSpPr>
          <p:spPr bwMode="auto">
            <a:xfrm>
              <a:off x="-533400" y="2057400"/>
              <a:ext cx="10820400" cy="533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56" name="Line 73"/>
            <p:cNvSpPr>
              <a:spLocks noChangeShapeType="1"/>
            </p:cNvSpPr>
            <p:nvPr/>
          </p:nvSpPr>
          <p:spPr bwMode="auto">
            <a:xfrm>
              <a:off x="-381000" y="2514600"/>
              <a:ext cx="10820400" cy="533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57" name="Line 73"/>
            <p:cNvSpPr>
              <a:spLocks noChangeShapeType="1"/>
            </p:cNvSpPr>
            <p:nvPr/>
          </p:nvSpPr>
          <p:spPr bwMode="auto">
            <a:xfrm>
              <a:off x="-228600" y="2895600"/>
              <a:ext cx="10820400" cy="533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58" name="Line 73"/>
            <p:cNvSpPr>
              <a:spLocks noChangeShapeType="1"/>
            </p:cNvSpPr>
            <p:nvPr/>
          </p:nvSpPr>
          <p:spPr bwMode="auto">
            <a:xfrm>
              <a:off x="-838200" y="2971800"/>
              <a:ext cx="10820400" cy="533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59" name="Line 73"/>
            <p:cNvSpPr>
              <a:spLocks noChangeShapeType="1"/>
            </p:cNvSpPr>
            <p:nvPr/>
          </p:nvSpPr>
          <p:spPr bwMode="auto">
            <a:xfrm>
              <a:off x="-685800" y="3429000"/>
              <a:ext cx="10820400" cy="533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60" name="Line 73"/>
            <p:cNvSpPr>
              <a:spLocks noChangeShapeType="1"/>
            </p:cNvSpPr>
            <p:nvPr/>
          </p:nvSpPr>
          <p:spPr bwMode="auto">
            <a:xfrm>
              <a:off x="-533400" y="3810000"/>
              <a:ext cx="10820400" cy="533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61" name="Line 73"/>
            <p:cNvSpPr>
              <a:spLocks noChangeShapeType="1"/>
            </p:cNvSpPr>
            <p:nvPr/>
          </p:nvSpPr>
          <p:spPr bwMode="auto">
            <a:xfrm>
              <a:off x="-2286000" y="3276600"/>
              <a:ext cx="10820400" cy="533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62" name="Line 73"/>
            <p:cNvSpPr>
              <a:spLocks noChangeShapeType="1"/>
            </p:cNvSpPr>
            <p:nvPr/>
          </p:nvSpPr>
          <p:spPr bwMode="auto">
            <a:xfrm>
              <a:off x="-2133600" y="3733800"/>
              <a:ext cx="10820400" cy="533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63" name="Line 73"/>
            <p:cNvSpPr>
              <a:spLocks noChangeShapeType="1"/>
            </p:cNvSpPr>
            <p:nvPr/>
          </p:nvSpPr>
          <p:spPr bwMode="auto">
            <a:xfrm>
              <a:off x="-1981200" y="4191000"/>
              <a:ext cx="10820400" cy="533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64" name="Line 73"/>
            <p:cNvSpPr>
              <a:spLocks noChangeShapeType="1"/>
            </p:cNvSpPr>
            <p:nvPr/>
          </p:nvSpPr>
          <p:spPr bwMode="auto">
            <a:xfrm>
              <a:off x="-1828800" y="4572000"/>
              <a:ext cx="10820400" cy="533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65" name="Line 73"/>
            <p:cNvSpPr>
              <a:spLocks noChangeShapeType="1"/>
            </p:cNvSpPr>
            <p:nvPr/>
          </p:nvSpPr>
          <p:spPr bwMode="auto">
            <a:xfrm>
              <a:off x="-1676400" y="5029200"/>
              <a:ext cx="10820400" cy="533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66" name="Line 73"/>
            <p:cNvSpPr>
              <a:spLocks noChangeShapeType="1"/>
            </p:cNvSpPr>
            <p:nvPr/>
          </p:nvSpPr>
          <p:spPr bwMode="auto">
            <a:xfrm>
              <a:off x="-1524000" y="5486400"/>
              <a:ext cx="10820400" cy="533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-1295400" y="-1981200"/>
            <a:ext cx="13792200" cy="11205972"/>
            <a:chOff x="-1295400" y="-1981200"/>
            <a:chExt cx="13792200" cy="11205972"/>
          </a:xfrm>
        </p:grpSpPr>
        <p:sp>
          <p:nvSpPr>
            <p:cNvPr id="197" name="Line 73"/>
            <p:cNvSpPr>
              <a:spLocks noChangeShapeType="1"/>
            </p:cNvSpPr>
            <p:nvPr/>
          </p:nvSpPr>
          <p:spPr bwMode="auto">
            <a:xfrm>
              <a:off x="457200" y="-1981200"/>
              <a:ext cx="12039600" cy="3352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84" name="Line 73"/>
            <p:cNvSpPr>
              <a:spLocks noChangeShapeType="1"/>
            </p:cNvSpPr>
            <p:nvPr/>
          </p:nvSpPr>
          <p:spPr bwMode="auto">
            <a:xfrm>
              <a:off x="-990600" y="2286000"/>
              <a:ext cx="11734800" cy="32811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88" name="Line 73"/>
            <p:cNvSpPr>
              <a:spLocks noChangeShapeType="1"/>
            </p:cNvSpPr>
            <p:nvPr/>
          </p:nvSpPr>
          <p:spPr bwMode="auto">
            <a:xfrm>
              <a:off x="-914400" y="1828800"/>
              <a:ext cx="12039600" cy="3352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89" name="Line 73"/>
            <p:cNvSpPr>
              <a:spLocks noChangeShapeType="1"/>
            </p:cNvSpPr>
            <p:nvPr/>
          </p:nvSpPr>
          <p:spPr bwMode="auto">
            <a:xfrm>
              <a:off x="-762000" y="1447800"/>
              <a:ext cx="12039600" cy="3352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90" name="Line 73"/>
            <p:cNvSpPr>
              <a:spLocks noChangeShapeType="1"/>
            </p:cNvSpPr>
            <p:nvPr/>
          </p:nvSpPr>
          <p:spPr bwMode="auto">
            <a:xfrm>
              <a:off x="-609600" y="990600"/>
              <a:ext cx="12039600" cy="3352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91" name="Line 73"/>
            <p:cNvSpPr>
              <a:spLocks noChangeShapeType="1"/>
            </p:cNvSpPr>
            <p:nvPr/>
          </p:nvSpPr>
          <p:spPr bwMode="auto">
            <a:xfrm>
              <a:off x="-457200" y="609600"/>
              <a:ext cx="12039600" cy="3352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92" name="Line 73"/>
            <p:cNvSpPr>
              <a:spLocks noChangeShapeType="1"/>
            </p:cNvSpPr>
            <p:nvPr/>
          </p:nvSpPr>
          <p:spPr bwMode="auto">
            <a:xfrm>
              <a:off x="-304800" y="152400"/>
              <a:ext cx="12039600" cy="3352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93" name="Line 73"/>
            <p:cNvSpPr>
              <a:spLocks noChangeShapeType="1"/>
            </p:cNvSpPr>
            <p:nvPr/>
          </p:nvSpPr>
          <p:spPr bwMode="auto">
            <a:xfrm>
              <a:off x="-152400" y="-228600"/>
              <a:ext cx="12039600" cy="3352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94" name="Line 73"/>
            <p:cNvSpPr>
              <a:spLocks noChangeShapeType="1"/>
            </p:cNvSpPr>
            <p:nvPr/>
          </p:nvSpPr>
          <p:spPr bwMode="auto">
            <a:xfrm>
              <a:off x="0" y="-685800"/>
              <a:ext cx="12039600" cy="3352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95" name="Line 73"/>
            <p:cNvSpPr>
              <a:spLocks noChangeShapeType="1"/>
            </p:cNvSpPr>
            <p:nvPr/>
          </p:nvSpPr>
          <p:spPr bwMode="auto">
            <a:xfrm>
              <a:off x="152400" y="-1143000"/>
              <a:ext cx="12039600" cy="3352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96" name="Line 73"/>
            <p:cNvSpPr>
              <a:spLocks noChangeShapeType="1"/>
            </p:cNvSpPr>
            <p:nvPr/>
          </p:nvSpPr>
          <p:spPr bwMode="auto">
            <a:xfrm>
              <a:off x="304800" y="-1524000"/>
              <a:ext cx="12039600" cy="3352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98" name="Line 73"/>
            <p:cNvSpPr>
              <a:spLocks noChangeShapeType="1"/>
            </p:cNvSpPr>
            <p:nvPr/>
          </p:nvSpPr>
          <p:spPr bwMode="auto">
            <a:xfrm>
              <a:off x="-838200" y="2814828"/>
              <a:ext cx="11734800" cy="32811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99" name="Line 73"/>
            <p:cNvSpPr>
              <a:spLocks noChangeShapeType="1"/>
            </p:cNvSpPr>
            <p:nvPr/>
          </p:nvSpPr>
          <p:spPr bwMode="auto">
            <a:xfrm>
              <a:off x="-685800" y="3276600"/>
              <a:ext cx="11734800" cy="32811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00" name="Line 73"/>
            <p:cNvSpPr>
              <a:spLocks noChangeShapeType="1"/>
            </p:cNvSpPr>
            <p:nvPr/>
          </p:nvSpPr>
          <p:spPr bwMode="auto">
            <a:xfrm>
              <a:off x="-533400" y="3805428"/>
              <a:ext cx="11734800" cy="32811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01" name="Line 73"/>
            <p:cNvSpPr>
              <a:spLocks noChangeShapeType="1"/>
            </p:cNvSpPr>
            <p:nvPr/>
          </p:nvSpPr>
          <p:spPr bwMode="auto">
            <a:xfrm>
              <a:off x="-381000" y="4338828"/>
              <a:ext cx="11734800" cy="32811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02" name="Line 73"/>
            <p:cNvSpPr>
              <a:spLocks noChangeShapeType="1"/>
            </p:cNvSpPr>
            <p:nvPr/>
          </p:nvSpPr>
          <p:spPr bwMode="auto">
            <a:xfrm>
              <a:off x="-228600" y="4800600"/>
              <a:ext cx="11734800" cy="32811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03" name="Line 73"/>
            <p:cNvSpPr>
              <a:spLocks noChangeShapeType="1"/>
            </p:cNvSpPr>
            <p:nvPr/>
          </p:nvSpPr>
          <p:spPr bwMode="auto">
            <a:xfrm>
              <a:off x="-76200" y="5329428"/>
              <a:ext cx="11734800" cy="32811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04" name="Line 73"/>
            <p:cNvSpPr>
              <a:spLocks noChangeShapeType="1"/>
            </p:cNvSpPr>
            <p:nvPr/>
          </p:nvSpPr>
          <p:spPr bwMode="auto">
            <a:xfrm>
              <a:off x="-457200" y="5710428"/>
              <a:ext cx="11734800" cy="32811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05" name="Line 73"/>
            <p:cNvSpPr>
              <a:spLocks noChangeShapeType="1"/>
            </p:cNvSpPr>
            <p:nvPr/>
          </p:nvSpPr>
          <p:spPr bwMode="auto">
            <a:xfrm>
              <a:off x="-1295400" y="5943600"/>
              <a:ext cx="11734800" cy="32811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</p:grpSp>
      <p:sp>
        <p:nvSpPr>
          <p:cNvPr id="721938" name="Oval 18"/>
          <p:cNvSpPr>
            <a:spLocks noChangeArrowheads="1"/>
          </p:cNvSpPr>
          <p:nvPr/>
        </p:nvSpPr>
        <p:spPr bwMode="auto">
          <a:xfrm>
            <a:off x="2209800" y="2667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58" name="Oval 38"/>
          <p:cNvSpPr>
            <a:spLocks noChangeArrowheads="1"/>
          </p:cNvSpPr>
          <p:nvPr/>
        </p:nvSpPr>
        <p:spPr bwMode="auto">
          <a:xfrm>
            <a:off x="7239000" y="4038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90" name="Text Box 70"/>
          <p:cNvSpPr txBox="1">
            <a:spLocks noChangeArrowheads="1"/>
          </p:cNvSpPr>
          <p:nvPr/>
        </p:nvSpPr>
        <p:spPr bwMode="auto">
          <a:xfrm>
            <a:off x="5175805" y="4224114"/>
            <a:ext cx="4353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>
                <a:latin typeface="Arial" charset="0"/>
                <a:ea typeface="Arial" charset="0"/>
              </a:rPr>
              <a:t>b</a:t>
            </a:r>
            <a:r>
              <a:rPr lang="en-US" altLang="en-US" b="1" baseline="-25000" dirty="0">
                <a:latin typeface="Arial" charset="0"/>
                <a:ea typeface="Arial" charset="0"/>
              </a:rPr>
              <a:t>1</a:t>
            </a:r>
            <a:endParaRPr lang="en-US" altLang="en-US" b="1" dirty="0">
              <a:latin typeface="Arial" charset="0"/>
              <a:ea typeface="Arial" charset="0"/>
            </a:endParaRPr>
          </a:p>
        </p:txBody>
      </p:sp>
      <p:sp>
        <p:nvSpPr>
          <p:cNvPr id="12295" name="Oval 22"/>
          <p:cNvSpPr>
            <a:spLocks noChangeArrowheads="1"/>
          </p:cNvSpPr>
          <p:nvPr/>
        </p:nvSpPr>
        <p:spPr bwMode="auto">
          <a:xfrm>
            <a:off x="2743200" y="3276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51" name="Oval 31"/>
          <p:cNvSpPr>
            <a:spLocks noChangeArrowheads="1"/>
          </p:cNvSpPr>
          <p:nvPr/>
        </p:nvSpPr>
        <p:spPr bwMode="auto">
          <a:xfrm>
            <a:off x="4419600" y="3733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54" name="Oval 34"/>
          <p:cNvSpPr>
            <a:spLocks noChangeArrowheads="1"/>
          </p:cNvSpPr>
          <p:nvPr/>
        </p:nvSpPr>
        <p:spPr bwMode="auto">
          <a:xfrm>
            <a:off x="5562600" y="3581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299" name="Text Box 62"/>
          <p:cNvSpPr txBox="1">
            <a:spLocks noChangeArrowheads="1"/>
          </p:cNvSpPr>
          <p:nvPr/>
        </p:nvSpPr>
        <p:spPr bwMode="auto">
          <a:xfrm>
            <a:off x="2359762" y="3181290"/>
            <a:ext cx="3609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>
                <a:latin typeface="Apple Chancery" charset="0"/>
                <a:ea typeface="Apple Chancery" charset="0"/>
                <a:cs typeface="Apple Chancery" charset="0"/>
              </a:rPr>
              <a:t>O</a:t>
            </a:r>
          </a:p>
        </p:txBody>
      </p:sp>
      <p:sp>
        <p:nvSpPr>
          <p:cNvPr id="721941" name="Oval 21"/>
          <p:cNvSpPr>
            <a:spLocks noChangeArrowheads="1"/>
          </p:cNvSpPr>
          <p:nvPr/>
        </p:nvSpPr>
        <p:spPr bwMode="auto">
          <a:xfrm>
            <a:off x="3352800" y="2514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46" name="Oval 26"/>
          <p:cNvSpPr>
            <a:spLocks noChangeArrowheads="1"/>
          </p:cNvSpPr>
          <p:nvPr/>
        </p:nvSpPr>
        <p:spPr bwMode="auto">
          <a:xfrm>
            <a:off x="3886200" y="3124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47" name="Oval 27"/>
          <p:cNvSpPr>
            <a:spLocks noChangeArrowheads="1"/>
          </p:cNvSpPr>
          <p:nvPr/>
        </p:nvSpPr>
        <p:spPr bwMode="auto">
          <a:xfrm>
            <a:off x="3276600" y="3886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14" name="Oval 17"/>
          <p:cNvSpPr>
            <a:spLocks noChangeArrowheads="1"/>
          </p:cNvSpPr>
          <p:nvPr/>
        </p:nvSpPr>
        <p:spPr bwMode="auto">
          <a:xfrm>
            <a:off x="2819400" y="1905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15" name="Oval 19"/>
          <p:cNvSpPr>
            <a:spLocks noChangeArrowheads="1"/>
          </p:cNvSpPr>
          <p:nvPr/>
        </p:nvSpPr>
        <p:spPr bwMode="auto">
          <a:xfrm>
            <a:off x="1600200" y="3429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16" name="Oval 20"/>
          <p:cNvSpPr>
            <a:spLocks noChangeArrowheads="1"/>
          </p:cNvSpPr>
          <p:nvPr/>
        </p:nvSpPr>
        <p:spPr bwMode="auto">
          <a:xfrm>
            <a:off x="3962400" y="1752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17" name="Oval 23"/>
          <p:cNvSpPr>
            <a:spLocks noChangeArrowheads="1"/>
          </p:cNvSpPr>
          <p:nvPr/>
        </p:nvSpPr>
        <p:spPr bwMode="auto">
          <a:xfrm>
            <a:off x="2133600" y="4038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18" name="Oval 24"/>
          <p:cNvSpPr>
            <a:spLocks noChangeArrowheads="1"/>
          </p:cNvSpPr>
          <p:nvPr/>
        </p:nvSpPr>
        <p:spPr bwMode="auto">
          <a:xfrm>
            <a:off x="5105400" y="1600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19" name="Oval 25"/>
          <p:cNvSpPr>
            <a:spLocks noChangeArrowheads="1"/>
          </p:cNvSpPr>
          <p:nvPr/>
        </p:nvSpPr>
        <p:spPr bwMode="auto">
          <a:xfrm>
            <a:off x="4495800" y="2362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0" name="Oval 28"/>
          <p:cNvSpPr>
            <a:spLocks noChangeArrowheads="1"/>
          </p:cNvSpPr>
          <p:nvPr/>
        </p:nvSpPr>
        <p:spPr bwMode="auto">
          <a:xfrm>
            <a:off x="6248400" y="1447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1" name="Oval 29"/>
          <p:cNvSpPr>
            <a:spLocks noChangeArrowheads="1"/>
          </p:cNvSpPr>
          <p:nvPr/>
        </p:nvSpPr>
        <p:spPr bwMode="auto">
          <a:xfrm>
            <a:off x="5638800" y="2209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2" name="Oval 30"/>
          <p:cNvSpPr>
            <a:spLocks noChangeArrowheads="1"/>
          </p:cNvSpPr>
          <p:nvPr/>
        </p:nvSpPr>
        <p:spPr bwMode="auto">
          <a:xfrm>
            <a:off x="5029200" y="2971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3" name="Oval 32"/>
          <p:cNvSpPr>
            <a:spLocks noChangeArrowheads="1"/>
          </p:cNvSpPr>
          <p:nvPr/>
        </p:nvSpPr>
        <p:spPr bwMode="auto">
          <a:xfrm>
            <a:off x="6781800" y="2057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4" name="Oval 33"/>
          <p:cNvSpPr>
            <a:spLocks noChangeArrowheads="1"/>
          </p:cNvSpPr>
          <p:nvPr/>
        </p:nvSpPr>
        <p:spPr bwMode="auto">
          <a:xfrm>
            <a:off x="6172200" y="2819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5" name="Oval 35"/>
          <p:cNvSpPr>
            <a:spLocks noChangeArrowheads="1"/>
          </p:cNvSpPr>
          <p:nvPr/>
        </p:nvSpPr>
        <p:spPr bwMode="auto">
          <a:xfrm>
            <a:off x="7315200" y="2667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6" name="Oval 36"/>
          <p:cNvSpPr>
            <a:spLocks noChangeArrowheads="1"/>
          </p:cNvSpPr>
          <p:nvPr/>
        </p:nvSpPr>
        <p:spPr bwMode="auto">
          <a:xfrm>
            <a:off x="6705600" y="3429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7" name="Oval 37"/>
          <p:cNvSpPr>
            <a:spLocks noChangeArrowheads="1"/>
          </p:cNvSpPr>
          <p:nvPr/>
        </p:nvSpPr>
        <p:spPr bwMode="auto">
          <a:xfrm>
            <a:off x="6096000" y="4191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8" name="Oval 40"/>
          <p:cNvSpPr>
            <a:spLocks noChangeArrowheads="1"/>
          </p:cNvSpPr>
          <p:nvPr/>
        </p:nvSpPr>
        <p:spPr bwMode="auto">
          <a:xfrm>
            <a:off x="2667000" y="4648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9" name="Oval 41"/>
          <p:cNvSpPr>
            <a:spLocks noChangeArrowheads="1"/>
          </p:cNvSpPr>
          <p:nvPr/>
        </p:nvSpPr>
        <p:spPr bwMode="auto">
          <a:xfrm>
            <a:off x="3810000" y="4495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30" name="Oval 42"/>
          <p:cNvSpPr>
            <a:spLocks noChangeArrowheads="1"/>
          </p:cNvSpPr>
          <p:nvPr/>
        </p:nvSpPr>
        <p:spPr bwMode="auto">
          <a:xfrm>
            <a:off x="4953000" y="4343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31" name="Oval 43"/>
          <p:cNvSpPr>
            <a:spLocks noChangeArrowheads="1"/>
          </p:cNvSpPr>
          <p:nvPr/>
        </p:nvSpPr>
        <p:spPr bwMode="auto">
          <a:xfrm>
            <a:off x="1676400" y="2057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32" name="Oval 44"/>
          <p:cNvSpPr>
            <a:spLocks noChangeArrowheads="1"/>
          </p:cNvSpPr>
          <p:nvPr/>
        </p:nvSpPr>
        <p:spPr bwMode="auto">
          <a:xfrm>
            <a:off x="2286000" y="1295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33" name="Oval 45"/>
          <p:cNvSpPr>
            <a:spLocks noChangeArrowheads="1"/>
          </p:cNvSpPr>
          <p:nvPr/>
        </p:nvSpPr>
        <p:spPr bwMode="auto">
          <a:xfrm>
            <a:off x="7391400" y="1295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92" name="Line 72"/>
          <p:cNvSpPr>
            <a:spLocks noChangeShapeType="1"/>
          </p:cNvSpPr>
          <p:nvPr/>
        </p:nvSpPr>
        <p:spPr bwMode="auto">
          <a:xfrm>
            <a:off x="2795112" y="3314908"/>
            <a:ext cx="2197573" cy="110469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21993" name="Line 73"/>
          <p:cNvSpPr>
            <a:spLocks noChangeShapeType="1"/>
          </p:cNvSpPr>
          <p:nvPr/>
        </p:nvSpPr>
        <p:spPr bwMode="auto">
          <a:xfrm>
            <a:off x="2801528" y="3325071"/>
            <a:ext cx="1646645" cy="484929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21995" name="Text Box 75"/>
          <p:cNvSpPr txBox="1">
            <a:spLocks noChangeArrowheads="1"/>
          </p:cNvSpPr>
          <p:nvPr/>
        </p:nvSpPr>
        <p:spPr bwMode="auto">
          <a:xfrm>
            <a:off x="4647292" y="3623595"/>
            <a:ext cx="41069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>
                <a:latin typeface="+mj-lt"/>
              </a:rPr>
              <a:t>b</a:t>
            </a:r>
            <a:r>
              <a:rPr lang="en-US" altLang="en-US" b="1" baseline="-25000" dirty="0">
                <a:latin typeface="+mj-lt"/>
              </a:rPr>
              <a:t>2</a:t>
            </a:r>
            <a:endParaRPr lang="en-US" altLang="en-US" b="1" dirty="0">
              <a:latin typeface="+mj-lt"/>
            </a:endParaRPr>
          </a:p>
        </p:txBody>
      </p:sp>
      <p:sp>
        <p:nvSpPr>
          <p:cNvPr id="43" name="Oval 21"/>
          <p:cNvSpPr>
            <a:spLocks noChangeArrowheads="1"/>
          </p:cNvSpPr>
          <p:nvPr/>
        </p:nvSpPr>
        <p:spPr bwMode="auto">
          <a:xfrm>
            <a:off x="1143000" y="1447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45" name="Oval 17"/>
          <p:cNvSpPr>
            <a:spLocks noChangeArrowheads="1"/>
          </p:cNvSpPr>
          <p:nvPr/>
        </p:nvSpPr>
        <p:spPr bwMode="auto">
          <a:xfrm>
            <a:off x="609600" y="838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46" name="Oval 44"/>
          <p:cNvSpPr>
            <a:spLocks noChangeArrowheads="1"/>
          </p:cNvSpPr>
          <p:nvPr/>
        </p:nvSpPr>
        <p:spPr bwMode="auto">
          <a:xfrm>
            <a:off x="76200" y="228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47" name="Oval 21"/>
          <p:cNvSpPr>
            <a:spLocks noChangeArrowheads="1"/>
          </p:cNvSpPr>
          <p:nvPr/>
        </p:nvSpPr>
        <p:spPr bwMode="auto">
          <a:xfrm>
            <a:off x="1752600" y="685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49" name="Oval 17"/>
          <p:cNvSpPr>
            <a:spLocks noChangeArrowheads="1"/>
          </p:cNvSpPr>
          <p:nvPr/>
        </p:nvSpPr>
        <p:spPr bwMode="auto">
          <a:xfrm>
            <a:off x="1219200" y="76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50" name="Oval 19"/>
          <p:cNvSpPr>
            <a:spLocks noChangeArrowheads="1"/>
          </p:cNvSpPr>
          <p:nvPr/>
        </p:nvSpPr>
        <p:spPr bwMode="auto">
          <a:xfrm>
            <a:off x="533400" y="2209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51" name="Oval 23"/>
          <p:cNvSpPr>
            <a:spLocks noChangeArrowheads="1"/>
          </p:cNvSpPr>
          <p:nvPr/>
        </p:nvSpPr>
        <p:spPr bwMode="auto">
          <a:xfrm>
            <a:off x="1066800" y="2819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53" name="Oval 19"/>
          <p:cNvSpPr>
            <a:spLocks noChangeArrowheads="1"/>
          </p:cNvSpPr>
          <p:nvPr/>
        </p:nvSpPr>
        <p:spPr bwMode="auto">
          <a:xfrm>
            <a:off x="0" y="1600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56" name="Oval 20"/>
          <p:cNvSpPr>
            <a:spLocks noChangeArrowheads="1"/>
          </p:cNvSpPr>
          <p:nvPr/>
        </p:nvSpPr>
        <p:spPr bwMode="auto">
          <a:xfrm>
            <a:off x="2362200" y="-76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57" name="Oval 25"/>
          <p:cNvSpPr>
            <a:spLocks noChangeArrowheads="1"/>
          </p:cNvSpPr>
          <p:nvPr/>
        </p:nvSpPr>
        <p:spPr bwMode="auto">
          <a:xfrm>
            <a:off x="2895600" y="533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58" name="Oval 30"/>
          <p:cNvSpPr>
            <a:spLocks noChangeArrowheads="1"/>
          </p:cNvSpPr>
          <p:nvPr/>
        </p:nvSpPr>
        <p:spPr bwMode="auto">
          <a:xfrm>
            <a:off x="3429000" y="1143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60" name="Oval 29"/>
          <p:cNvSpPr>
            <a:spLocks noChangeArrowheads="1"/>
          </p:cNvSpPr>
          <p:nvPr/>
        </p:nvSpPr>
        <p:spPr bwMode="auto">
          <a:xfrm>
            <a:off x="4038600" y="381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61" name="Oval 33"/>
          <p:cNvSpPr>
            <a:spLocks noChangeArrowheads="1"/>
          </p:cNvSpPr>
          <p:nvPr/>
        </p:nvSpPr>
        <p:spPr bwMode="auto">
          <a:xfrm>
            <a:off x="4572000" y="990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65" name="Oval 19"/>
          <p:cNvSpPr>
            <a:spLocks noChangeArrowheads="1"/>
          </p:cNvSpPr>
          <p:nvPr/>
        </p:nvSpPr>
        <p:spPr bwMode="auto">
          <a:xfrm>
            <a:off x="3200400" y="5257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66" name="Oval 23"/>
          <p:cNvSpPr>
            <a:spLocks noChangeArrowheads="1"/>
          </p:cNvSpPr>
          <p:nvPr/>
        </p:nvSpPr>
        <p:spPr bwMode="auto">
          <a:xfrm>
            <a:off x="3733800" y="5867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67" name="Oval 40"/>
          <p:cNvSpPr>
            <a:spLocks noChangeArrowheads="1"/>
          </p:cNvSpPr>
          <p:nvPr/>
        </p:nvSpPr>
        <p:spPr bwMode="auto">
          <a:xfrm>
            <a:off x="4267200" y="6477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0" name="Oval 22"/>
          <p:cNvSpPr>
            <a:spLocks noChangeArrowheads="1"/>
          </p:cNvSpPr>
          <p:nvPr/>
        </p:nvSpPr>
        <p:spPr bwMode="auto">
          <a:xfrm>
            <a:off x="4343400" y="5105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1" name="Oval 27"/>
          <p:cNvSpPr>
            <a:spLocks noChangeArrowheads="1"/>
          </p:cNvSpPr>
          <p:nvPr/>
        </p:nvSpPr>
        <p:spPr bwMode="auto">
          <a:xfrm>
            <a:off x="4876800" y="5715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" name="Oval 41"/>
          <p:cNvSpPr>
            <a:spLocks noChangeArrowheads="1"/>
          </p:cNvSpPr>
          <p:nvPr/>
        </p:nvSpPr>
        <p:spPr bwMode="auto">
          <a:xfrm>
            <a:off x="5410200" y="6324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0" name="Oval 19"/>
          <p:cNvSpPr>
            <a:spLocks noChangeArrowheads="1"/>
          </p:cNvSpPr>
          <p:nvPr/>
        </p:nvSpPr>
        <p:spPr bwMode="auto">
          <a:xfrm>
            <a:off x="1524000" y="4800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1" name="Oval 23"/>
          <p:cNvSpPr>
            <a:spLocks noChangeArrowheads="1"/>
          </p:cNvSpPr>
          <p:nvPr/>
        </p:nvSpPr>
        <p:spPr bwMode="auto">
          <a:xfrm>
            <a:off x="2057400" y="5410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2" name="Oval 40"/>
          <p:cNvSpPr>
            <a:spLocks noChangeArrowheads="1"/>
          </p:cNvSpPr>
          <p:nvPr/>
        </p:nvSpPr>
        <p:spPr bwMode="auto">
          <a:xfrm>
            <a:off x="2590800" y="6019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3" name="Oval 19"/>
          <p:cNvSpPr>
            <a:spLocks noChangeArrowheads="1"/>
          </p:cNvSpPr>
          <p:nvPr/>
        </p:nvSpPr>
        <p:spPr bwMode="auto">
          <a:xfrm>
            <a:off x="457200" y="3581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4" name="Oval 23"/>
          <p:cNvSpPr>
            <a:spLocks noChangeArrowheads="1"/>
          </p:cNvSpPr>
          <p:nvPr/>
        </p:nvSpPr>
        <p:spPr bwMode="auto">
          <a:xfrm>
            <a:off x="990600" y="4191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5" name="Oval 19"/>
          <p:cNvSpPr>
            <a:spLocks noChangeArrowheads="1"/>
          </p:cNvSpPr>
          <p:nvPr/>
        </p:nvSpPr>
        <p:spPr bwMode="auto">
          <a:xfrm>
            <a:off x="-76200" y="2971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6" name="Oval 19"/>
          <p:cNvSpPr>
            <a:spLocks noChangeArrowheads="1"/>
          </p:cNvSpPr>
          <p:nvPr/>
        </p:nvSpPr>
        <p:spPr bwMode="auto">
          <a:xfrm>
            <a:off x="3124200" y="6629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9" name="Oval 19"/>
          <p:cNvSpPr>
            <a:spLocks noChangeArrowheads="1"/>
          </p:cNvSpPr>
          <p:nvPr/>
        </p:nvSpPr>
        <p:spPr bwMode="auto">
          <a:xfrm>
            <a:off x="914400" y="5562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90" name="Oval 23"/>
          <p:cNvSpPr>
            <a:spLocks noChangeArrowheads="1"/>
          </p:cNvSpPr>
          <p:nvPr/>
        </p:nvSpPr>
        <p:spPr bwMode="auto">
          <a:xfrm>
            <a:off x="1447800" y="6172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91" name="Oval 40"/>
          <p:cNvSpPr>
            <a:spLocks noChangeArrowheads="1"/>
          </p:cNvSpPr>
          <p:nvPr/>
        </p:nvSpPr>
        <p:spPr bwMode="auto">
          <a:xfrm>
            <a:off x="1981200" y="6781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92" name="Oval 19"/>
          <p:cNvSpPr>
            <a:spLocks noChangeArrowheads="1"/>
          </p:cNvSpPr>
          <p:nvPr/>
        </p:nvSpPr>
        <p:spPr bwMode="auto">
          <a:xfrm>
            <a:off x="-152400" y="4343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93" name="Oval 23"/>
          <p:cNvSpPr>
            <a:spLocks noChangeArrowheads="1"/>
          </p:cNvSpPr>
          <p:nvPr/>
        </p:nvSpPr>
        <p:spPr bwMode="auto">
          <a:xfrm>
            <a:off x="381000" y="4953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98" name="Oval 19"/>
          <p:cNvSpPr>
            <a:spLocks noChangeArrowheads="1"/>
          </p:cNvSpPr>
          <p:nvPr/>
        </p:nvSpPr>
        <p:spPr bwMode="auto">
          <a:xfrm>
            <a:off x="304800" y="6324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99" name="Oval 23"/>
          <p:cNvSpPr>
            <a:spLocks noChangeArrowheads="1"/>
          </p:cNvSpPr>
          <p:nvPr/>
        </p:nvSpPr>
        <p:spPr bwMode="auto">
          <a:xfrm>
            <a:off x="838200" y="6934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02" name="Oval 23"/>
          <p:cNvSpPr>
            <a:spLocks noChangeArrowheads="1"/>
          </p:cNvSpPr>
          <p:nvPr/>
        </p:nvSpPr>
        <p:spPr bwMode="auto">
          <a:xfrm>
            <a:off x="-228600" y="5715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06" name="Oval 40"/>
          <p:cNvSpPr>
            <a:spLocks noChangeArrowheads="1"/>
          </p:cNvSpPr>
          <p:nvPr/>
        </p:nvSpPr>
        <p:spPr bwMode="auto">
          <a:xfrm>
            <a:off x="2971800" y="9372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0" name="Oval 34"/>
          <p:cNvSpPr>
            <a:spLocks noChangeArrowheads="1"/>
          </p:cNvSpPr>
          <p:nvPr/>
        </p:nvSpPr>
        <p:spPr bwMode="auto">
          <a:xfrm>
            <a:off x="7696200" y="6019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2" name="Oval 25"/>
          <p:cNvSpPr>
            <a:spLocks noChangeArrowheads="1"/>
          </p:cNvSpPr>
          <p:nvPr/>
        </p:nvSpPr>
        <p:spPr bwMode="auto">
          <a:xfrm>
            <a:off x="6629400" y="4800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3" name="Oval 30"/>
          <p:cNvSpPr>
            <a:spLocks noChangeArrowheads="1"/>
          </p:cNvSpPr>
          <p:nvPr/>
        </p:nvSpPr>
        <p:spPr bwMode="auto">
          <a:xfrm>
            <a:off x="7162800" y="5410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4" name="Oval 37"/>
          <p:cNvSpPr>
            <a:spLocks noChangeArrowheads="1"/>
          </p:cNvSpPr>
          <p:nvPr/>
        </p:nvSpPr>
        <p:spPr bwMode="auto">
          <a:xfrm>
            <a:off x="8229600" y="6629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5" name="Oval 31"/>
          <p:cNvSpPr>
            <a:spLocks noChangeArrowheads="1"/>
          </p:cNvSpPr>
          <p:nvPr/>
        </p:nvSpPr>
        <p:spPr bwMode="auto">
          <a:xfrm>
            <a:off x="6553200" y="6172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6" name="Oval 21"/>
          <p:cNvSpPr>
            <a:spLocks noChangeArrowheads="1"/>
          </p:cNvSpPr>
          <p:nvPr/>
        </p:nvSpPr>
        <p:spPr bwMode="auto">
          <a:xfrm>
            <a:off x="5486400" y="4953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7" name="Oval 26"/>
          <p:cNvSpPr>
            <a:spLocks noChangeArrowheads="1"/>
          </p:cNvSpPr>
          <p:nvPr/>
        </p:nvSpPr>
        <p:spPr bwMode="auto">
          <a:xfrm>
            <a:off x="6019800" y="5562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9" name="Oval 42"/>
          <p:cNvSpPr>
            <a:spLocks noChangeArrowheads="1"/>
          </p:cNvSpPr>
          <p:nvPr/>
        </p:nvSpPr>
        <p:spPr bwMode="auto">
          <a:xfrm>
            <a:off x="7086600" y="6781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0" name="Oval 38"/>
          <p:cNvSpPr>
            <a:spLocks noChangeArrowheads="1"/>
          </p:cNvSpPr>
          <p:nvPr/>
        </p:nvSpPr>
        <p:spPr bwMode="auto">
          <a:xfrm>
            <a:off x="8839200" y="5867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2" name="Oval 33"/>
          <p:cNvSpPr>
            <a:spLocks noChangeArrowheads="1"/>
          </p:cNvSpPr>
          <p:nvPr/>
        </p:nvSpPr>
        <p:spPr bwMode="auto">
          <a:xfrm>
            <a:off x="7772400" y="4648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" name="Oval 36"/>
          <p:cNvSpPr>
            <a:spLocks noChangeArrowheads="1"/>
          </p:cNvSpPr>
          <p:nvPr/>
        </p:nvSpPr>
        <p:spPr bwMode="auto">
          <a:xfrm>
            <a:off x="8305800" y="5257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6" name="Oval 32"/>
          <p:cNvSpPr>
            <a:spLocks noChangeArrowheads="1"/>
          </p:cNvSpPr>
          <p:nvPr/>
        </p:nvSpPr>
        <p:spPr bwMode="auto">
          <a:xfrm>
            <a:off x="7848600" y="3276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7" name="Oval 35"/>
          <p:cNvSpPr>
            <a:spLocks noChangeArrowheads="1"/>
          </p:cNvSpPr>
          <p:nvPr/>
        </p:nvSpPr>
        <p:spPr bwMode="auto">
          <a:xfrm>
            <a:off x="8382000" y="3886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9" name="Oval 35"/>
          <p:cNvSpPr>
            <a:spLocks noChangeArrowheads="1"/>
          </p:cNvSpPr>
          <p:nvPr/>
        </p:nvSpPr>
        <p:spPr bwMode="auto">
          <a:xfrm>
            <a:off x="8915400" y="4495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34" name="Oval 28"/>
          <p:cNvSpPr>
            <a:spLocks noChangeArrowheads="1"/>
          </p:cNvSpPr>
          <p:nvPr/>
        </p:nvSpPr>
        <p:spPr bwMode="auto">
          <a:xfrm>
            <a:off x="5181600" y="228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35" name="Oval 32"/>
          <p:cNvSpPr>
            <a:spLocks noChangeArrowheads="1"/>
          </p:cNvSpPr>
          <p:nvPr/>
        </p:nvSpPr>
        <p:spPr bwMode="auto">
          <a:xfrm>
            <a:off x="5715000" y="838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37" name="Oval 28"/>
          <p:cNvSpPr>
            <a:spLocks noChangeArrowheads="1"/>
          </p:cNvSpPr>
          <p:nvPr/>
        </p:nvSpPr>
        <p:spPr bwMode="auto">
          <a:xfrm>
            <a:off x="6858000" y="685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38" name="Oval 32"/>
          <p:cNvSpPr>
            <a:spLocks noChangeArrowheads="1"/>
          </p:cNvSpPr>
          <p:nvPr/>
        </p:nvSpPr>
        <p:spPr bwMode="auto">
          <a:xfrm>
            <a:off x="7391400" y="1295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39" name="Oval 35"/>
          <p:cNvSpPr>
            <a:spLocks noChangeArrowheads="1"/>
          </p:cNvSpPr>
          <p:nvPr/>
        </p:nvSpPr>
        <p:spPr bwMode="auto">
          <a:xfrm>
            <a:off x="7924800" y="1905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0" name="Oval 32"/>
          <p:cNvSpPr>
            <a:spLocks noChangeArrowheads="1"/>
          </p:cNvSpPr>
          <p:nvPr/>
        </p:nvSpPr>
        <p:spPr bwMode="auto">
          <a:xfrm>
            <a:off x="8458200" y="2514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1" name="Oval 35"/>
          <p:cNvSpPr>
            <a:spLocks noChangeArrowheads="1"/>
          </p:cNvSpPr>
          <p:nvPr/>
        </p:nvSpPr>
        <p:spPr bwMode="auto">
          <a:xfrm>
            <a:off x="8991600" y="3124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2" name="Oval 35"/>
          <p:cNvSpPr>
            <a:spLocks noChangeArrowheads="1"/>
          </p:cNvSpPr>
          <p:nvPr/>
        </p:nvSpPr>
        <p:spPr bwMode="auto">
          <a:xfrm>
            <a:off x="9525000" y="3733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4" name="Oval 32"/>
          <p:cNvSpPr>
            <a:spLocks noChangeArrowheads="1"/>
          </p:cNvSpPr>
          <p:nvPr/>
        </p:nvSpPr>
        <p:spPr bwMode="auto">
          <a:xfrm>
            <a:off x="6324600" y="76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5" name="Oval 28"/>
          <p:cNvSpPr>
            <a:spLocks noChangeArrowheads="1"/>
          </p:cNvSpPr>
          <p:nvPr/>
        </p:nvSpPr>
        <p:spPr bwMode="auto">
          <a:xfrm>
            <a:off x="7467600" y="-76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6" name="Oval 32"/>
          <p:cNvSpPr>
            <a:spLocks noChangeArrowheads="1"/>
          </p:cNvSpPr>
          <p:nvPr/>
        </p:nvSpPr>
        <p:spPr bwMode="auto">
          <a:xfrm>
            <a:off x="8001000" y="533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7" name="Oval 35"/>
          <p:cNvSpPr>
            <a:spLocks noChangeArrowheads="1"/>
          </p:cNvSpPr>
          <p:nvPr/>
        </p:nvSpPr>
        <p:spPr bwMode="auto">
          <a:xfrm>
            <a:off x="8534400" y="1143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8" name="Oval 32"/>
          <p:cNvSpPr>
            <a:spLocks noChangeArrowheads="1"/>
          </p:cNvSpPr>
          <p:nvPr/>
        </p:nvSpPr>
        <p:spPr bwMode="auto">
          <a:xfrm>
            <a:off x="9067800" y="1752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9" name="Oval 35"/>
          <p:cNvSpPr>
            <a:spLocks noChangeArrowheads="1"/>
          </p:cNvSpPr>
          <p:nvPr/>
        </p:nvSpPr>
        <p:spPr bwMode="auto">
          <a:xfrm>
            <a:off x="9601200" y="2362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52" name="Oval 29"/>
          <p:cNvSpPr>
            <a:spLocks noChangeArrowheads="1"/>
          </p:cNvSpPr>
          <p:nvPr/>
        </p:nvSpPr>
        <p:spPr bwMode="auto">
          <a:xfrm>
            <a:off x="3505200" y="-228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69" name="Oval 32"/>
          <p:cNvSpPr>
            <a:spLocks noChangeArrowheads="1"/>
          </p:cNvSpPr>
          <p:nvPr/>
        </p:nvSpPr>
        <p:spPr bwMode="auto">
          <a:xfrm>
            <a:off x="8610600" y="-228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70" name="Oval 35"/>
          <p:cNvSpPr>
            <a:spLocks noChangeArrowheads="1"/>
          </p:cNvSpPr>
          <p:nvPr/>
        </p:nvSpPr>
        <p:spPr bwMode="auto">
          <a:xfrm>
            <a:off x="9144000" y="381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293" name="Rectangle 63"/>
          <p:cNvSpPr>
            <a:spLocks noGrp="1" noChangeArrowheads="1"/>
          </p:cNvSpPr>
          <p:nvPr>
            <p:ph type="title"/>
          </p:nvPr>
        </p:nvSpPr>
        <p:spPr>
          <a:xfrm>
            <a:off x="3200400" y="152400"/>
            <a:ext cx="2362200" cy="6858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b="1" dirty="0">
                <a:solidFill>
                  <a:srgbClr val="0000D3"/>
                </a:solidFill>
              </a:rPr>
              <a:t>Lattices</a:t>
            </a:r>
          </a:p>
        </p:txBody>
      </p:sp>
      <p:sp>
        <p:nvSpPr>
          <p:cNvPr id="178" name="Oval 18"/>
          <p:cNvSpPr>
            <a:spLocks noChangeArrowheads="1"/>
          </p:cNvSpPr>
          <p:nvPr/>
        </p:nvSpPr>
        <p:spPr bwMode="auto">
          <a:xfrm>
            <a:off x="4953000" y="4343400"/>
            <a:ext cx="152400" cy="152400"/>
          </a:xfrm>
          <a:prstGeom prst="ellipse">
            <a:avLst/>
          </a:prstGeom>
          <a:solidFill>
            <a:srgbClr val="FF0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79" name="Oval 21"/>
          <p:cNvSpPr>
            <a:spLocks noChangeArrowheads="1"/>
          </p:cNvSpPr>
          <p:nvPr/>
        </p:nvSpPr>
        <p:spPr bwMode="auto">
          <a:xfrm>
            <a:off x="4419600" y="3733800"/>
            <a:ext cx="152400" cy="152400"/>
          </a:xfrm>
          <a:prstGeom prst="ellipse">
            <a:avLst/>
          </a:prstGeom>
          <a:solidFill>
            <a:srgbClr val="FF0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267" name="Text Box 78"/>
          <p:cNvSpPr txBox="1">
            <a:spLocks noChangeArrowheads="1"/>
          </p:cNvSpPr>
          <p:nvPr/>
        </p:nvSpPr>
        <p:spPr bwMode="auto">
          <a:xfrm>
            <a:off x="-533400" y="5436715"/>
            <a:ext cx="10058400" cy="104028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en-US" sz="2800" b="1" i="1" dirty="0">
                <a:latin typeface="+mj-lt"/>
                <a:sym typeface="Mathematica1" pitchFamily="2" charset="2"/>
              </a:rPr>
              <a:t>Fact: </a:t>
            </a:r>
          </a:p>
          <a:p>
            <a:pPr algn="ctr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en-US" sz="2800" b="1" dirty="0">
                <a:latin typeface="+mj-lt"/>
                <a:sym typeface="Mathematica1" pitchFamily="2" charset="2"/>
              </a:rPr>
              <a:t>Same Lattice, (Infinitely) Many Bases</a:t>
            </a:r>
          </a:p>
        </p:txBody>
      </p:sp>
    </p:spTree>
    <p:extLst>
      <p:ext uri="{BB962C8B-B14F-4D97-AF65-F5344CB8AC3E}">
        <p14:creationId xmlns:p14="http://schemas.microsoft.com/office/powerpoint/2010/main" val="1094555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1990" grpId="0"/>
      <p:bldP spid="721990" grpId="1"/>
      <p:bldP spid="721992" grpId="0" animBg="1"/>
      <p:bldP spid="721993" grpId="0" animBg="1"/>
      <p:bldP spid="721995" grpId="0"/>
      <p:bldP spid="721995" grpId="1"/>
      <p:bldP spid="178" grpId="0" animBg="1"/>
      <p:bldP spid="179" grpId="0" animBg="1"/>
      <p:bldP spid="26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Rectangle 63"/>
          <p:cNvSpPr>
            <a:spLocks noGrp="1" noChangeArrowheads="1"/>
          </p:cNvSpPr>
          <p:nvPr>
            <p:ph type="title"/>
          </p:nvPr>
        </p:nvSpPr>
        <p:spPr>
          <a:xfrm>
            <a:off x="1143000" y="228600"/>
            <a:ext cx="7086600" cy="6858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b="1" dirty="0">
                <a:solidFill>
                  <a:srgbClr val="C00000"/>
                </a:solidFill>
              </a:rPr>
              <a:t>Lattices in Mathematics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379" y="3168243"/>
            <a:ext cx="1226821" cy="1251357"/>
          </a:xfrm>
          <a:prstGeom prst="rect">
            <a:avLst/>
          </a:prstGeom>
        </p:spPr>
      </p:pic>
      <p:sp>
        <p:nvSpPr>
          <p:cNvPr id="159" name="Text Box 44"/>
          <p:cNvSpPr txBox="1">
            <a:spLocks noChangeArrowheads="1"/>
          </p:cNvSpPr>
          <p:nvPr/>
        </p:nvSpPr>
        <p:spPr bwMode="auto">
          <a:xfrm>
            <a:off x="0" y="1241701"/>
            <a:ext cx="4876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CFF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en-US" sz="2400" b="1">
                <a:ea typeface="Gulim" panose="020B0600000101010101" pitchFamily="34" charset="-127"/>
                <a:sym typeface="Math1" pitchFamily="2" charset="2"/>
              </a:rPr>
              <a:t>An Example: Sphere Packing.</a:t>
            </a:r>
            <a:endParaRPr lang="en-US" altLang="en-US" sz="2400" b="1" dirty="0">
              <a:latin typeface="+mj-lt"/>
              <a:sym typeface="Mathematica1" pitchFamily="2" charset="2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003903"/>
            <a:ext cx="1129680" cy="12677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92" y="5424023"/>
            <a:ext cx="1107588" cy="12815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82"/>
          <a:stretch/>
        </p:blipFill>
        <p:spPr>
          <a:xfrm>
            <a:off x="174492" y="2565983"/>
            <a:ext cx="1107588" cy="1181640"/>
          </a:xfrm>
          <a:prstGeom prst="rect">
            <a:avLst/>
          </a:prstGeom>
        </p:spPr>
      </p:pic>
      <p:sp>
        <p:nvSpPr>
          <p:cNvPr id="163" name="Text Box 44"/>
          <p:cNvSpPr txBox="1">
            <a:spLocks noChangeArrowheads="1"/>
          </p:cNvSpPr>
          <p:nvPr/>
        </p:nvSpPr>
        <p:spPr bwMode="auto">
          <a:xfrm>
            <a:off x="152591" y="1754928"/>
            <a:ext cx="899140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CFF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en-US" sz="2400" dirty="0">
                <a:ea typeface="Gulim" panose="020B0600000101010101" pitchFamily="34" charset="-127"/>
                <a:sym typeface="Math1" pitchFamily="2" charset="2"/>
              </a:rPr>
              <a:t>What is the densest packing of disjoint spheres in </a:t>
            </a:r>
            <a:r>
              <a:rPr lang="en-US" altLang="en-US" sz="2400" i="1" dirty="0">
                <a:ea typeface="Gulim" panose="020B0600000101010101" pitchFamily="34" charset="-127"/>
                <a:sym typeface="Math1" pitchFamily="2" charset="2"/>
              </a:rPr>
              <a:t>n</a:t>
            </a:r>
            <a:r>
              <a:rPr lang="en-US" altLang="en-US" sz="2400" dirty="0">
                <a:ea typeface="Gulim" panose="020B0600000101010101" pitchFamily="34" charset="-127"/>
                <a:sym typeface="Math1" pitchFamily="2" charset="2"/>
              </a:rPr>
              <a:t> dimensions?</a:t>
            </a:r>
            <a:endParaRPr lang="en-US" altLang="en-US" sz="2400" dirty="0">
              <a:latin typeface="+mj-lt"/>
              <a:sym typeface="Mathematica1" pitchFamily="2" charset="2"/>
            </a:endParaRPr>
          </a:p>
        </p:txBody>
      </p:sp>
      <p:sp>
        <p:nvSpPr>
          <p:cNvPr id="164" name="Text Box 44"/>
          <p:cNvSpPr txBox="1">
            <a:spLocks noChangeArrowheads="1"/>
          </p:cNvSpPr>
          <p:nvPr/>
        </p:nvSpPr>
        <p:spPr bwMode="auto">
          <a:xfrm>
            <a:off x="1828800" y="2590800"/>
            <a:ext cx="7391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CFF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en-US" sz="2400" b="1" dirty="0" err="1">
                <a:ea typeface="Gulim" panose="020B0600000101010101" pitchFamily="34" charset="-127"/>
                <a:sym typeface="Math1" pitchFamily="2" charset="2"/>
              </a:rPr>
              <a:t>Kepler</a:t>
            </a:r>
            <a:r>
              <a:rPr lang="en-US" altLang="en-US" sz="2400" dirty="0">
                <a:ea typeface="Gulim" panose="020B0600000101010101" pitchFamily="34" charset="-127"/>
                <a:sym typeface="Math1" pitchFamily="2" charset="2"/>
              </a:rPr>
              <a:t> Conjecture (3D): Face-centered cubic (FCC).</a:t>
            </a:r>
            <a:endParaRPr lang="en-US" altLang="en-US" sz="2400" dirty="0">
              <a:latin typeface="+mj-lt"/>
              <a:sym typeface="Mathematica1" pitchFamily="2" charset="2"/>
            </a:endParaRPr>
          </a:p>
        </p:txBody>
      </p:sp>
      <p:sp>
        <p:nvSpPr>
          <p:cNvPr id="165" name="Text Box 44"/>
          <p:cNvSpPr txBox="1">
            <a:spLocks noChangeArrowheads="1"/>
          </p:cNvSpPr>
          <p:nvPr/>
        </p:nvSpPr>
        <p:spPr bwMode="auto">
          <a:xfrm>
            <a:off x="1828800" y="4505337"/>
            <a:ext cx="7391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CFF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en-US" sz="2400" b="1" dirty="0">
                <a:ea typeface="Gulim" panose="020B0600000101010101" pitchFamily="34" charset="-127"/>
                <a:sym typeface="Math1" pitchFamily="2" charset="2"/>
              </a:rPr>
              <a:t>Gauss</a:t>
            </a:r>
            <a:r>
              <a:rPr lang="en-US" altLang="en-US" sz="2400" dirty="0">
                <a:ea typeface="Gulim" panose="020B0600000101010101" pitchFamily="34" charset="-127"/>
                <a:sym typeface="Math1" pitchFamily="2" charset="2"/>
              </a:rPr>
              <a:t>: FCC is the best </a:t>
            </a:r>
            <a:r>
              <a:rPr lang="en-US" altLang="en-US" sz="2400" b="1" i="1" dirty="0">
                <a:ea typeface="Gulim" panose="020B0600000101010101" pitchFamily="34" charset="-127"/>
                <a:sym typeface="Math1" pitchFamily="2" charset="2"/>
              </a:rPr>
              <a:t>lattice</a:t>
            </a:r>
            <a:r>
              <a:rPr lang="en-US" altLang="en-US" sz="2400" dirty="0">
                <a:ea typeface="Gulim" panose="020B0600000101010101" pitchFamily="34" charset="-127"/>
                <a:sym typeface="Math1" pitchFamily="2" charset="2"/>
              </a:rPr>
              <a:t> packing.</a:t>
            </a:r>
            <a:endParaRPr lang="en-US" altLang="en-US" sz="2400" dirty="0">
              <a:latin typeface="+mj-lt"/>
              <a:sym typeface="Mathematica1" pitchFamily="2" charset="2"/>
            </a:endParaRPr>
          </a:p>
        </p:txBody>
      </p:sp>
      <p:sp>
        <p:nvSpPr>
          <p:cNvPr id="166" name="Text Box 44"/>
          <p:cNvSpPr txBox="1">
            <a:spLocks noChangeArrowheads="1"/>
          </p:cNvSpPr>
          <p:nvPr/>
        </p:nvSpPr>
        <p:spPr bwMode="auto">
          <a:xfrm>
            <a:off x="1828800" y="5177135"/>
            <a:ext cx="7391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CFF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en-US" sz="2400" b="1" dirty="0">
                <a:ea typeface="Gulim" panose="020B0600000101010101" pitchFamily="34" charset="-127"/>
                <a:sym typeface="Math1" pitchFamily="2" charset="2"/>
              </a:rPr>
              <a:t>Hales</a:t>
            </a:r>
            <a:r>
              <a:rPr lang="en-US" altLang="en-US" sz="2400" dirty="0">
                <a:ea typeface="Gulim" panose="020B0600000101010101" pitchFamily="34" charset="-127"/>
                <a:sym typeface="Math1" pitchFamily="2" charset="2"/>
              </a:rPr>
              <a:t>: FCC is </a:t>
            </a:r>
            <a:r>
              <a:rPr lang="en-US" altLang="en-US" sz="2400" i="1" dirty="0">
                <a:ea typeface="Gulim" panose="020B0600000101010101" pitchFamily="34" charset="-127"/>
                <a:sym typeface="Math1" pitchFamily="2" charset="2"/>
              </a:rPr>
              <a:t>the</a:t>
            </a:r>
            <a:r>
              <a:rPr lang="en-US" altLang="en-US" sz="2400" dirty="0">
                <a:ea typeface="Gulim" panose="020B0600000101010101" pitchFamily="34" charset="-127"/>
                <a:sym typeface="Math1" pitchFamily="2" charset="2"/>
              </a:rPr>
              <a:t> best packing, period!</a:t>
            </a:r>
            <a:endParaRPr lang="en-US" altLang="en-US" sz="2400" dirty="0">
              <a:latin typeface="+mj-lt"/>
              <a:sym typeface="Mathematica1" pitchFamily="2" charset="2"/>
            </a:endParaRPr>
          </a:p>
        </p:txBody>
      </p:sp>
      <p:sp>
        <p:nvSpPr>
          <p:cNvPr id="167" name="Text Box 44"/>
          <p:cNvSpPr txBox="1">
            <a:spLocks noChangeArrowheads="1"/>
          </p:cNvSpPr>
          <p:nvPr/>
        </p:nvSpPr>
        <p:spPr bwMode="auto">
          <a:xfrm>
            <a:off x="1828800" y="5791200"/>
            <a:ext cx="3810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CFF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en-US" sz="2400" dirty="0">
                <a:ea typeface="Gulim" panose="020B0600000101010101" pitchFamily="34" charset="-127"/>
                <a:sym typeface="Math1" pitchFamily="2" charset="2"/>
              </a:rPr>
              <a:t>How about </a:t>
            </a:r>
            <a:r>
              <a:rPr lang="en-US" altLang="en-US" sz="2400" i="1" dirty="0">
                <a:ea typeface="Gulim" panose="020B0600000101010101" pitchFamily="34" charset="-127"/>
                <a:sym typeface="Math1" pitchFamily="2" charset="2"/>
              </a:rPr>
              <a:t>n</a:t>
            </a:r>
            <a:r>
              <a:rPr lang="en-US" altLang="en-US" sz="2400" dirty="0">
                <a:ea typeface="Gulim" panose="020B0600000101010101" pitchFamily="34" charset="-127"/>
                <a:sym typeface="Math1" pitchFamily="2" charset="2"/>
              </a:rPr>
              <a:t> dimensions?</a:t>
            </a:r>
            <a:endParaRPr lang="en-US" altLang="en-US" sz="2400" dirty="0">
              <a:latin typeface="+mj-lt"/>
              <a:sym typeface="Mathematica1" pitchFamily="2" charset="2"/>
            </a:endParaRPr>
          </a:p>
        </p:txBody>
      </p:sp>
      <p:sp>
        <p:nvSpPr>
          <p:cNvPr id="168" name="Text Box 44"/>
          <p:cNvSpPr txBox="1">
            <a:spLocks noChangeArrowheads="1"/>
          </p:cNvSpPr>
          <p:nvPr/>
        </p:nvSpPr>
        <p:spPr bwMode="auto">
          <a:xfrm>
            <a:off x="1828800" y="6243935"/>
            <a:ext cx="7391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CFF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en-US" sz="2400" dirty="0">
                <a:ea typeface="Gulim" panose="020B0600000101010101" pitchFamily="34" charset="-127"/>
                <a:sym typeface="Math1" pitchFamily="2" charset="2"/>
              </a:rPr>
              <a:t>Answer known only for </a:t>
            </a:r>
            <a:r>
              <a:rPr lang="en-US" altLang="en-US" sz="2400" i="1" dirty="0">
                <a:ea typeface="Gulim" panose="020B0600000101010101" pitchFamily="34" charset="-127"/>
                <a:sym typeface="Math1" pitchFamily="2" charset="2"/>
              </a:rPr>
              <a:t>n</a:t>
            </a:r>
            <a:r>
              <a:rPr lang="en-US" altLang="en-US" sz="2400" dirty="0">
                <a:ea typeface="Gulim" panose="020B0600000101010101" pitchFamily="34" charset="-127"/>
                <a:sym typeface="Math1" pitchFamily="2" charset="2"/>
              </a:rPr>
              <a:t> = 1,2,3,8 and 24.</a:t>
            </a:r>
            <a:endParaRPr lang="en-US" altLang="en-US" sz="2400" dirty="0">
              <a:latin typeface="+mj-lt"/>
              <a:sym typeface="Mathematica1" pitchFamily="2" charset="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228599" y="1143000"/>
            <a:ext cx="9448800" cy="11416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BC345D0C-6D7F-45DE-A001-12AFBA0C06FB}"/>
              </a:ext>
            </a:extLst>
          </p:cNvPr>
          <p:cNvSpPr/>
          <p:nvPr/>
        </p:nvSpPr>
        <p:spPr>
          <a:xfrm rot="16200000" flipH="1">
            <a:off x="984000" y="3085800"/>
            <a:ext cx="1188000" cy="108000"/>
          </a:xfrm>
          <a:prstGeom prst="rect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5A3396B0-AAFF-4DFA-8A72-0341512B7C39}"/>
              </a:ext>
            </a:extLst>
          </p:cNvPr>
          <p:cNvSpPr/>
          <p:nvPr/>
        </p:nvSpPr>
        <p:spPr>
          <a:xfrm rot="16200000" flipH="1">
            <a:off x="984000" y="4533600"/>
            <a:ext cx="1188000" cy="108000"/>
          </a:xfrm>
          <a:prstGeom prst="rect">
            <a:avLst/>
          </a:prstGeom>
          <a:solidFill>
            <a:srgbClr val="6D9EC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E41CF84F-83B8-4C67-9BA9-9575C8555F03}"/>
              </a:ext>
            </a:extLst>
          </p:cNvPr>
          <p:cNvSpPr/>
          <p:nvPr/>
        </p:nvSpPr>
        <p:spPr>
          <a:xfrm rot="16200000" flipH="1">
            <a:off x="984000" y="6057600"/>
            <a:ext cx="1188000" cy="108000"/>
          </a:xfrm>
          <a:prstGeom prst="rect">
            <a:avLst/>
          </a:prstGeom>
          <a:solidFill>
            <a:srgbClr val="1D315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E6C79D-5DBF-A5E7-BD44-794E14F78A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3" t="13078" r="10764"/>
          <a:stretch>
            <a:fillRect/>
          </a:stretch>
        </p:blipFill>
        <p:spPr>
          <a:xfrm>
            <a:off x="7940469" y="5407967"/>
            <a:ext cx="1056114" cy="128350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8B86BB7-56D3-FFAD-89A2-BCBE95A337C9}"/>
              </a:ext>
            </a:extLst>
          </p:cNvPr>
          <p:cNvSpPr/>
          <p:nvPr/>
        </p:nvSpPr>
        <p:spPr>
          <a:xfrm rot="16200000" flipH="1">
            <a:off x="7156200" y="6057600"/>
            <a:ext cx="1188000" cy="108000"/>
          </a:xfrm>
          <a:prstGeom prst="rect">
            <a:avLst/>
          </a:prstGeom>
          <a:solidFill>
            <a:srgbClr val="1D315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2861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/>
      <p:bldP spid="165" grpId="0"/>
      <p:bldP spid="166" grpId="0"/>
      <p:bldP spid="167" grpId="0"/>
      <p:bldP spid="168" grpId="0"/>
      <p:bldP spid="174" grpId="0" animBg="1"/>
      <p:bldP spid="175" grpId="0" animBg="1"/>
      <p:bldP spid="176" grpId="0" animBg="1"/>
      <p:bldP spid="9" grpId="0" animBg="1"/>
      <p:bldP spid="9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938" name="Oval 18"/>
          <p:cNvSpPr>
            <a:spLocks noChangeArrowheads="1"/>
          </p:cNvSpPr>
          <p:nvPr/>
        </p:nvSpPr>
        <p:spPr bwMode="auto">
          <a:xfrm>
            <a:off x="2209800" y="2667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58" name="Oval 38"/>
          <p:cNvSpPr>
            <a:spLocks noChangeArrowheads="1"/>
          </p:cNvSpPr>
          <p:nvPr/>
        </p:nvSpPr>
        <p:spPr bwMode="auto">
          <a:xfrm>
            <a:off x="7239000" y="4038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90" name="Text Box 70"/>
          <p:cNvSpPr txBox="1">
            <a:spLocks noChangeArrowheads="1"/>
          </p:cNvSpPr>
          <p:nvPr/>
        </p:nvSpPr>
        <p:spPr bwMode="auto">
          <a:xfrm>
            <a:off x="5175805" y="4224114"/>
            <a:ext cx="4353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>
                <a:latin typeface="Arial" charset="0"/>
                <a:ea typeface="Arial" charset="0"/>
              </a:rPr>
              <a:t>b</a:t>
            </a:r>
            <a:r>
              <a:rPr lang="en-US" altLang="en-US" b="1" baseline="-25000" dirty="0">
                <a:latin typeface="Arial" charset="0"/>
                <a:ea typeface="Arial" charset="0"/>
              </a:rPr>
              <a:t>1</a:t>
            </a:r>
            <a:endParaRPr lang="en-US" altLang="en-US" b="1" dirty="0">
              <a:latin typeface="Arial" charset="0"/>
              <a:ea typeface="Arial" charset="0"/>
            </a:endParaRPr>
          </a:p>
        </p:txBody>
      </p:sp>
      <p:sp>
        <p:nvSpPr>
          <p:cNvPr id="12295" name="Oval 22"/>
          <p:cNvSpPr>
            <a:spLocks noChangeArrowheads="1"/>
          </p:cNvSpPr>
          <p:nvPr/>
        </p:nvSpPr>
        <p:spPr bwMode="auto">
          <a:xfrm>
            <a:off x="2743200" y="3276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51" name="Oval 31"/>
          <p:cNvSpPr>
            <a:spLocks noChangeArrowheads="1"/>
          </p:cNvSpPr>
          <p:nvPr/>
        </p:nvSpPr>
        <p:spPr bwMode="auto">
          <a:xfrm>
            <a:off x="4419600" y="3733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54" name="Oval 34"/>
          <p:cNvSpPr>
            <a:spLocks noChangeArrowheads="1"/>
          </p:cNvSpPr>
          <p:nvPr/>
        </p:nvSpPr>
        <p:spPr bwMode="auto">
          <a:xfrm>
            <a:off x="5562600" y="3581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299" name="Text Box 62"/>
          <p:cNvSpPr txBox="1">
            <a:spLocks noChangeArrowheads="1"/>
          </p:cNvSpPr>
          <p:nvPr/>
        </p:nvSpPr>
        <p:spPr bwMode="auto">
          <a:xfrm>
            <a:off x="2359762" y="3181290"/>
            <a:ext cx="3609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>
                <a:latin typeface="Apple Chancery" charset="0"/>
                <a:ea typeface="Apple Chancery" charset="0"/>
                <a:cs typeface="Apple Chancery" charset="0"/>
              </a:rPr>
              <a:t>O</a:t>
            </a:r>
          </a:p>
        </p:txBody>
      </p:sp>
      <p:sp>
        <p:nvSpPr>
          <p:cNvPr id="721941" name="Oval 21"/>
          <p:cNvSpPr>
            <a:spLocks noChangeArrowheads="1"/>
          </p:cNvSpPr>
          <p:nvPr/>
        </p:nvSpPr>
        <p:spPr bwMode="auto">
          <a:xfrm>
            <a:off x="3352800" y="2514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46" name="Oval 26"/>
          <p:cNvSpPr>
            <a:spLocks noChangeArrowheads="1"/>
          </p:cNvSpPr>
          <p:nvPr/>
        </p:nvSpPr>
        <p:spPr bwMode="auto">
          <a:xfrm>
            <a:off x="3886200" y="3124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47" name="Oval 27"/>
          <p:cNvSpPr>
            <a:spLocks noChangeArrowheads="1"/>
          </p:cNvSpPr>
          <p:nvPr/>
        </p:nvSpPr>
        <p:spPr bwMode="auto">
          <a:xfrm>
            <a:off x="3276600" y="3886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14" name="Oval 17"/>
          <p:cNvSpPr>
            <a:spLocks noChangeArrowheads="1"/>
          </p:cNvSpPr>
          <p:nvPr/>
        </p:nvSpPr>
        <p:spPr bwMode="auto">
          <a:xfrm>
            <a:off x="2819400" y="1905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15" name="Oval 19"/>
          <p:cNvSpPr>
            <a:spLocks noChangeArrowheads="1"/>
          </p:cNvSpPr>
          <p:nvPr/>
        </p:nvSpPr>
        <p:spPr bwMode="auto">
          <a:xfrm>
            <a:off x="1600200" y="3429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16" name="Oval 20"/>
          <p:cNvSpPr>
            <a:spLocks noChangeArrowheads="1"/>
          </p:cNvSpPr>
          <p:nvPr/>
        </p:nvSpPr>
        <p:spPr bwMode="auto">
          <a:xfrm>
            <a:off x="3962400" y="1752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17" name="Oval 23"/>
          <p:cNvSpPr>
            <a:spLocks noChangeArrowheads="1"/>
          </p:cNvSpPr>
          <p:nvPr/>
        </p:nvSpPr>
        <p:spPr bwMode="auto">
          <a:xfrm>
            <a:off x="2133600" y="4038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18" name="Oval 24"/>
          <p:cNvSpPr>
            <a:spLocks noChangeArrowheads="1"/>
          </p:cNvSpPr>
          <p:nvPr/>
        </p:nvSpPr>
        <p:spPr bwMode="auto">
          <a:xfrm>
            <a:off x="5105400" y="1600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19" name="Oval 25"/>
          <p:cNvSpPr>
            <a:spLocks noChangeArrowheads="1"/>
          </p:cNvSpPr>
          <p:nvPr/>
        </p:nvSpPr>
        <p:spPr bwMode="auto">
          <a:xfrm>
            <a:off x="4495800" y="2362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0" name="Oval 28"/>
          <p:cNvSpPr>
            <a:spLocks noChangeArrowheads="1"/>
          </p:cNvSpPr>
          <p:nvPr/>
        </p:nvSpPr>
        <p:spPr bwMode="auto">
          <a:xfrm>
            <a:off x="6248400" y="1447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1" name="Oval 29"/>
          <p:cNvSpPr>
            <a:spLocks noChangeArrowheads="1"/>
          </p:cNvSpPr>
          <p:nvPr/>
        </p:nvSpPr>
        <p:spPr bwMode="auto">
          <a:xfrm>
            <a:off x="5638800" y="2209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2" name="Oval 30"/>
          <p:cNvSpPr>
            <a:spLocks noChangeArrowheads="1"/>
          </p:cNvSpPr>
          <p:nvPr/>
        </p:nvSpPr>
        <p:spPr bwMode="auto">
          <a:xfrm>
            <a:off x="5029200" y="2971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3" name="Oval 32"/>
          <p:cNvSpPr>
            <a:spLocks noChangeArrowheads="1"/>
          </p:cNvSpPr>
          <p:nvPr/>
        </p:nvSpPr>
        <p:spPr bwMode="auto">
          <a:xfrm>
            <a:off x="6781800" y="2057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4" name="Oval 33"/>
          <p:cNvSpPr>
            <a:spLocks noChangeArrowheads="1"/>
          </p:cNvSpPr>
          <p:nvPr/>
        </p:nvSpPr>
        <p:spPr bwMode="auto">
          <a:xfrm>
            <a:off x="6172200" y="2819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5" name="Oval 35"/>
          <p:cNvSpPr>
            <a:spLocks noChangeArrowheads="1"/>
          </p:cNvSpPr>
          <p:nvPr/>
        </p:nvSpPr>
        <p:spPr bwMode="auto">
          <a:xfrm>
            <a:off x="7315200" y="2667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6" name="Oval 36"/>
          <p:cNvSpPr>
            <a:spLocks noChangeArrowheads="1"/>
          </p:cNvSpPr>
          <p:nvPr/>
        </p:nvSpPr>
        <p:spPr bwMode="auto">
          <a:xfrm>
            <a:off x="6705600" y="3429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7" name="Oval 37"/>
          <p:cNvSpPr>
            <a:spLocks noChangeArrowheads="1"/>
          </p:cNvSpPr>
          <p:nvPr/>
        </p:nvSpPr>
        <p:spPr bwMode="auto">
          <a:xfrm>
            <a:off x="6096000" y="4191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8" name="Oval 40"/>
          <p:cNvSpPr>
            <a:spLocks noChangeArrowheads="1"/>
          </p:cNvSpPr>
          <p:nvPr/>
        </p:nvSpPr>
        <p:spPr bwMode="auto">
          <a:xfrm>
            <a:off x="2667000" y="4648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9" name="Oval 41"/>
          <p:cNvSpPr>
            <a:spLocks noChangeArrowheads="1"/>
          </p:cNvSpPr>
          <p:nvPr/>
        </p:nvSpPr>
        <p:spPr bwMode="auto">
          <a:xfrm>
            <a:off x="3810000" y="4495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30" name="Oval 42"/>
          <p:cNvSpPr>
            <a:spLocks noChangeArrowheads="1"/>
          </p:cNvSpPr>
          <p:nvPr/>
        </p:nvSpPr>
        <p:spPr bwMode="auto">
          <a:xfrm>
            <a:off x="4953000" y="4343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31" name="Oval 43"/>
          <p:cNvSpPr>
            <a:spLocks noChangeArrowheads="1"/>
          </p:cNvSpPr>
          <p:nvPr/>
        </p:nvSpPr>
        <p:spPr bwMode="auto">
          <a:xfrm>
            <a:off x="1676400" y="2057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32" name="Oval 44"/>
          <p:cNvSpPr>
            <a:spLocks noChangeArrowheads="1"/>
          </p:cNvSpPr>
          <p:nvPr/>
        </p:nvSpPr>
        <p:spPr bwMode="auto">
          <a:xfrm>
            <a:off x="2286000" y="1295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33" name="Oval 45"/>
          <p:cNvSpPr>
            <a:spLocks noChangeArrowheads="1"/>
          </p:cNvSpPr>
          <p:nvPr/>
        </p:nvSpPr>
        <p:spPr bwMode="auto">
          <a:xfrm>
            <a:off x="7391400" y="1295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92" name="Line 72"/>
          <p:cNvSpPr>
            <a:spLocks noChangeShapeType="1"/>
          </p:cNvSpPr>
          <p:nvPr/>
        </p:nvSpPr>
        <p:spPr bwMode="auto">
          <a:xfrm>
            <a:off x="2795112" y="3314908"/>
            <a:ext cx="2197573" cy="110469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21993" name="Line 73"/>
          <p:cNvSpPr>
            <a:spLocks noChangeShapeType="1"/>
          </p:cNvSpPr>
          <p:nvPr/>
        </p:nvSpPr>
        <p:spPr bwMode="auto">
          <a:xfrm>
            <a:off x="2801528" y="3325071"/>
            <a:ext cx="1646645" cy="484929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21995" name="Text Box 75"/>
          <p:cNvSpPr txBox="1">
            <a:spLocks noChangeArrowheads="1"/>
          </p:cNvSpPr>
          <p:nvPr/>
        </p:nvSpPr>
        <p:spPr bwMode="auto">
          <a:xfrm>
            <a:off x="4647292" y="3623595"/>
            <a:ext cx="41069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>
                <a:latin typeface="+mj-lt"/>
              </a:rPr>
              <a:t>b</a:t>
            </a:r>
            <a:r>
              <a:rPr lang="en-US" altLang="en-US" b="1" baseline="-25000" dirty="0">
                <a:latin typeface="+mj-lt"/>
              </a:rPr>
              <a:t>2</a:t>
            </a:r>
            <a:endParaRPr lang="en-US" altLang="en-US" b="1" dirty="0">
              <a:latin typeface="+mj-lt"/>
            </a:endParaRPr>
          </a:p>
        </p:txBody>
      </p:sp>
      <p:sp>
        <p:nvSpPr>
          <p:cNvPr id="43" name="Oval 21"/>
          <p:cNvSpPr>
            <a:spLocks noChangeArrowheads="1"/>
          </p:cNvSpPr>
          <p:nvPr/>
        </p:nvSpPr>
        <p:spPr bwMode="auto">
          <a:xfrm>
            <a:off x="1143000" y="1447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45" name="Oval 17"/>
          <p:cNvSpPr>
            <a:spLocks noChangeArrowheads="1"/>
          </p:cNvSpPr>
          <p:nvPr/>
        </p:nvSpPr>
        <p:spPr bwMode="auto">
          <a:xfrm>
            <a:off x="609600" y="838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46" name="Oval 44"/>
          <p:cNvSpPr>
            <a:spLocks noChangeArrowheads="1"/>
          </p:cNvSpPr>
          <p:nvPr/>
        </p:nvSpPr>
        <p:spPr bwMode="auto">
          <a:xfrm>
            <a:off x="76200" y="228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47" name="Oval 21"/>
          <p:cNvSpPr>
            <a:spLocks noChangeArrowheads="1"/>
          </p:cNvSpPr>
          <p:nvPr/>
        </p:nvSpPr>
        <p:spPr bwMode="auto">
          <a:xfrm>
            <a:off x="1752600" y="685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49" name="Oval 17"/>
          <p:cNvSpPr>
            <a:spLocks noChangeArrowheads="1"/>
          </p:cNvSpPr>
          <p:nvPr/>
        </p:nvSpPr>
        <p:spPr bwMode="auto">
          <a:xfrm>
            <a:off x="1219200" y="76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50" name="Oval 19"/>
          <p:cNvSpPr>
            <a:spLocks noChangeArrowheads="1"/>
          </p:cNvSpPr>
          <p:nvPr/>
        </p:nvSpPr>
        <p:spPr bwMode="auto">
          <a:xfrm>
            <a:off x="533400" y="2209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51" name="Oval 23"/>
          <p:cNvSpPr>
            <a:spLocks noChangeArrowheads="1"/>
          </p:cNvSpPr>
          <p:nvPr/>
        </p:nvSpPr>
        <p:spPr bwMode="auto">
          <a:xfrm>
            <a:off x="1066800" y="2819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53" name="Oval 19"/>
          <p:cNvSpPr>
            <a:spLocks noChangeArrowheads="1"/>
          </p:cNvSpPr>
          <p:nvPr/>
        </p:nvSpPr>
        <p:spPr bwMode="auto">
          <a:xfrm>
            <a:off x="0" y="1600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56" name="Oval 20"/>
          <p:cNvSpPr>
            <a:spLocks noChangeArrowheads="1"/>
          </p:cNvSpPr>
          <p:nvPr/>
        </p:nvSpPr>
        <p:spPr bwMode="auto">
          <a:xfrm>
            <a:off x="2362200" y="-76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57" name="Oval 25"/>
          <p:cNvSpPr>
            <a:spLocks noChangeArrowheads="1"/>
          </p:cNvSpPr>
          <p:nvPr/>
        </p:nvSpPr>
        <p:spPr bwMode="auto">
          <a:xfrm>
            <a:off x="2895600" y="533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58" name="Oval 30"/>
          <p:cNvSpPr>
            <a:spLocks noChangeArrowheads="1"/>
          </p:cNvSpPr>
          <p:nvPr/>
        </p:nvSpPr>
        <p:spPr bwMode="auto">
          <a:xfrm>
            <a:off x="3429000" y="1143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60" name="Oval 29"/>
          <p:cNvSpPr>
            <a:spLocks noChangeArrowheads="1"/>
          </p:cNvSpPr>
          <p:nvPr/>
        </p:nvSpPr>
        <p:spPr bwMode="auto">
          <a:xfrm>
            <a:off x="4038600" y="381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61" name="Oval 33"/>
          <p:cNvSpPr>
            <a:spLocks noChangeArrowheads="1"/>
          </p:cNvSpPr>
          <p:nvPr/>
        </p:nvSpPr>
        <p:spPr bwMode="auto">
          <a:xfrm>
            <a:off x="4572000" y="990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65" name="Oval 19"/>
          <p:cNvSpPr>
            <a:spLocks noChangeArrowheads="1"/>
          </p:cNvSpPr>
          <p:nvPr/>
        </p:nvSpPr>
        <p:spPr bwMode="auto">
          <a:xfrm>
            <a:off x="3200400" y="5257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66" name="Oval 23"/>
          <p:cNvSpPr>
            <a:spLocks noChangeArrowheads="1"/>
          </p:cNvSpPr>
          <p:nvPr/>
        </p:nvSpPr>
        <p:spPr bwMode="auto">
          <a:xfrm>
            <a:off x="3733800" y="5867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67" name="Oval 40"/>
          <p:cNvSpPr>
            <a:spLocks noChangeArrowheads="1"/>
          </p:cNvSpPr>
          <p:nvPr/>
        </p:nvSpPr>
        <p:spPr bwMode="auto">
          <a:xfrm>
            <a:off x="4267200" y="6477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0" name="Oval 22"/>
          <p:cNvSpPr>
            <a:spLocks noChangeArrowheads="1"/>
          </p:cNvSpPr>
          <p:nvPr/>
        </p:nvSpPr>
        <p:spPr bwMode="auto">
          <a:xfrm>
            <a:off x="4343400" y="5105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1" name="Oval 27"/>
          <p:cNvSpPr>
            <a:spLocks noChangeArrowheads="1"/>
          </p:cNvSpPr>
          <p:nvPr/>
        </p:nvSpPr>
        <p:spPr bwMode="auto">
          <a:xfrm>
            <a:off x="4876800" y="5715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" name="Oval 41"/>
          <p:cNvSpPr>
            <a:spLocks noChangeArrowheads="1"/>
          </p:cNvSpPr>
          <p:nvPr/>
        </p:nvSpPr>
        <p:spPr bwMode="auto">
          <a:xfrm>
            <a:off x="5410200" y="6324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0" name="Oval 19"/>
          <p:cNvSpPr>
            <a:spLocks noChangeArrowheads="1"/>
          </p:cNvSpPr>
          <p:nvPr/>
        </p:nvSpPr>
        <p:spPr bwMode="auto">
          <a:xfrm>
            <a:off x="1524000" y="4800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1" name="Oval 23"/>
          <p:cNvSpPr>
            <a:spLocks noChangeArrowheads="1"/>
          </p:cNvSpPr>
          <p:nvPr/>
        </p:nvSpPr>
        <p:spPr bwMode="auto">
          <a:xfrm>
            <a:off x="2057400" y="5410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2" name="Oval 40"/>
          <p:cNvSpPr>
            <a:spLocks noChangeArrowheads="1"/>
          </p:cNvSpPr>
          <p:nvPr/>
        </p:nvSpPr>
        <p:spPr bwMode="auto">
          <a:xfrm>
            <a:off x="2590800" y="6019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3" name="Oval 19"/>
          <p:cNvSpPr>
            <a:spLocks noChangeArrowheads="1"/>
          </p:cNvSpPr>
          <p:nvPr/>
        </p:nvSpPr>
        <p:spPr bwMode="auto">
          <a:xfrm>
            <a:off x="457200" y="3581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4" name="Oval 23"/>
          <p:cNvSpPr>
            <a:spLocks noChangeArrowheads="1"/>
          </p:cNvSpPr>
          <p:nvPr/>
        </p:nvSpPr>
        <p:spPr bwMode="auto">
          <a:xfrm>
            <a:off x="990600" y="4191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5" name="Oval 19"/>
          <p:cNvSpPr>
            <a:spLocks noChangeArrowheads="1"/>
          </p:cNvSpPr>
          <p:nvPr/>
        </p:nvSpPr>
        <p:spPr bwMode="auto">
          <a:xfrm>
            <a:off x="-76200" y="2971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6" name="Oval 19"/>
          <p:cNvSpPr>
            <a:spLocks noChangeArrowheads="1"/>
          </p:cNvSpPr>
          <p:nvPr/>
        </p:nvSpPr>
        <p:spPr bwMode="auto">
          <a:xfrm>
            <a:off x="3124200" y="6629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9" name="Oval 19"/>
          <p:cNvSpPr>
            <a:spLocks noChangeArrowheads="1"/>
          </p:cNvSpPr>
          <p:nvPr/>
        </p:nvSpPr>
        <p:spPr bwMode="auto">
          <a:xfrm>
            <a:off x="914400" y="5562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90" name="Oval 23"/>
          <p:cNvSpPr>
            <a:spLocks noChangeArrowheads="1"/>
          </p:cNvSpPr>
          <p:nvPr/>
        </p:nvSpPr>
        <p:spPr bwMode="auto">
          <a:xfrm>
            <a:off x="1447800" y="6172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91" name="Oval 40"/>
          <p:cNvSpPr>
            <a:spLocks noChangeArrowheads="1"/>
          </p:cNvSpPr>
          <p:nvPr/>
        </p:nvSpPr>
        <p:spPr bwMode="auto">
          <a:xfrm>
            <a:off x="1981200" y="6781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92" name="Oval 19"/>
          <p:cNvSpPr>
            <a:spLocks noChangeArrowheads="1"/>
          </p:cNvSpPr>
          <p:nvPr/>
        </p:nvSpPr>
        <p:spPr bwMode="auto">
          <a:xfrm>
            <a:off x="-152400" y="4343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93" name="Oval 23"/>
          <p:cNvSpPr>
            <a:spLocks noChangeArrowheads="1"/>
          </p:cNvSpPr>
          <p:nvPr/>
        </p:nvSpPr>
        <p:spPr bwMode="auto">
          <a:xfrm>
            <a:off x="381000" y="4953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98" name="Oval 19"/>
          <p:cNvSpPr>
            <a:spLocks noChangeArrowheads="1"/>
          </p:cNvSpPr>
          <p:nvPr/>
        </p:nvSpPr>
        <p:spPr bwMode="auto">
          <a:xfrm>
            <a:off x="304800" y="6324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99" name="Oval 23"/>
          <p:cNvSpPr>
            <a:spLocks noChangeArrowheads="1"/>
          </p:cNvSpPr>
          <p:nvPr/>
        </p:nvSpPr>
        <p:spPr bwMode="auto">
          <a:xfrm>
            <a:off x="838200" y="6934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02" name="Oval 23"/>
          <p:cNvSpPr>
            <a:spLocks noChangeArrowheads="1"/>
          </p:cNvSpPr>
          <p:nvPr/>
        </p:nvSpPr>
        <p:spPr bwMode="auto">
          <a:xfrm>
            <a:off x="-228600" y="5715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06" name="Oval 40"/>
          <p:cNvSpPr>
            <a:spLocks noChangeArrowheads="1"/>
          </p:cNvSpPr>
          <p:nvPr/>
        </p:nvSpPr>
        <p:spPr bwMode="auto">
          <a:xfrm>
            <a:off x="2971800" y="9372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0" name="Oval 34"/>
          <p:cNvSpPr>
            <a:spLocks noChangeArrowheads="1"/>
          </p:cNvSpPr>
          <p:nvPr/>
        </p:nvSpPr>
        <p:spPr bwMode="auto">
          <a:xfrm>
            <a:off x="7696200" y="6019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2" name="Oval 25"/>
          <p:cNvSpPr>
            <a:spLocks noChangeArrowheads="1"/>
          </p:cNvSpPr>
          <p:nvPr/>
        </p:nvSpPr>
        <p:spPr bwMode="auto">
          <a:xfrm>
            <a:off x="6629400" y="4800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3" name="Oval 30"/>
          <p:cNvSpPr>
            <a:spLocks noChangeArrowheads="1"/>
          </p:cNvSpPr>
          <p:nvPr/>
        </p:nvSpPr>
        <p:spPr bwMode="auto">
          <a:xfrm>
            <a:off x="7162800" y="5410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4" name="Oval 37"/>
          <p:cNvSpPr>
            <a:spLocks noChangeArrowheads="1"/>
          </p:cNvSpPr>
          <p:nvPr/>
        </p:nvSpPr>
        <p:spPr bwMode="auto">
          <a:xfrm>
            <a:off x="8229600" y="6629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5" name="Oval 31"/>
          <p:cNvSpPr>
            <a:spLocks noChangeArrowheads="1"/>
          </p:cNvSpPr>
          <p:nvPr/>
        </p:nvSpPr>
        <p:spPr bwMode="auto">
          <a:xfrm>
            <a:off x="6553200" y="6172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6" name="Oval 21"/>
          <p:cNvSpPr>
            <a:spLocks noChangeArrowheads="1"/>
          </p:cNvSpPr>
          <p:nvPr/>
        </p:nvSpPr>
        <p:spPr bwMode="auto">
          <a:xfrm>
            <a:off x="5486400" y="4953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7" name="Oval 26"/>
          <p:cNvSpPr>
            <a:spLocks noChangeArrowheads="1"/>
          </p:cNvSpPr>
          <p:nvPr/>
        </p:nvSpPr>
        <p:spPr bwMode="auto">
          <a:xfrm>
            <a:off x="6019800" y="5562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9" name="Oval 42"/>
          <p:cNvSpPr>
            <a:spLocks noChangeArrowheads="1"/>
          </p:cNvSpPr>
          <p:nvPr/>
        </p:nvSpPr>
        <p:spPr bwMode="auto">
          <a:xfrm>
            <a:off x="7086600" y="6781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0" name="Oval 38"/>
          <p:cNvSpPr>
            <a:spLocks noChangeArrowheads="1"/>
          </p:cNvSpPr>
          <p:nvPr/>
        </p:nvSpPr>
        <p:spPr bwMode="auto">
          <a:xfrm>
            <a:off x="8839200" y="5867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2" name="Oval 33"/>
          <p:cNvSpPr>
            <a:spLocks noChangeArrowheads="1"/>
          </p:cNvSpPr>
          <p:nvPr/>
        </p:nvSpPr>
        <p:spPr bwMode="auto">
          <a:xfrm>
            <a:off x="7772400" y="4648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" name="Oval 36"/>
          <p:cNvSpPr>
            <a:spLocks noChangeArrowheads="1"/>
          </p:cNvSpPr>
          <p:nvPr/>
        </p:nvSpPr>
        <p:spPr bwMode="auto">
          <a:xfrm>
            <a:off x="8305800" y="5257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6" name="Oval 32"/>
          <p:cNvSpPr>
            <a:spLocks noChangeArrowheads="1"/>
          </p:cNvSpPr>
          <p:nvPr/>
        </p:nvSpPr>
        <p:spPr bwMode="auto">
          <a:xfrm>
            <a:off x="7848600" y="3276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7" name="Oval 35"/>
          <p:cNvSpPr>
            <a:spLocks noChangeArrowheads="1"/>
          </p:cNvSpPr>
          <p:nvPr/>
        </p:nvSpPr>
        <p:spPr bwMode="auto">
          <a:xfrm>
            <a:off x="8382000" y="3886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9" name="Oval 35"/>
          <p:cNvSpPr>
            <a:spLocks noChangeArrowheads="1"/>
          </p:cNvSpPr>
          <p:nvPr/>
        </p:nvSpPr>
        <p:spPr bwMode="auto">
          <a:xfrm>
            <a:off x="8915400" y="4495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34" name="Oval 28"/>
          <p:cNvSpPr>
            <a:spLocks noChangeArrowheads="1"/>
          </p:cNvSpPr>
          <p:nvPr/>
        </p:nvSpPr>
        <p:spPr bwMode="auto">
          <a:xfrm>
            <a:off x="5181600" y="228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35" name="Oval 32"/>
          <p:cNvSpPr>
            <a:spLocks noChangeArrowheads="1"/>
          </p:cNvSpPr>
          <p:nvPr/>
        </p:nvSpPr>
        <p:spPr bwMode="auto">
          <a:xfrm>
            <a:off x="5715000" y="838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37" name="Oval 28"/>
          <p:cNvSpPr>
            <a:spLocks noChangeArrowheads="1"/>
          </p:cNvSpPr>
          <p:nvPr/>
        </p:nvSpPr>
        <p:spPr bwMode="auto">
          <a:xfrm>
            <a:off x="6858000" y="685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38" name="Oval 32"/>
          <p:cNvSpPr>
            <a:spLocks noChangeArrowheads="1"/>
          </p:cNvSpPr>
          <p:nvPr/>
        </p:nvSpPr>
        <p:spPr bwMode="auto">
          <a:xfrm>
            <a:off x="7391400" y="1295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39" name="Oval 35"/>
          <p:cNvSpPr>
            <a:spLocks noChangeArrowheads="1"/>
          </p:cNvSpPr>
          <p:nvPr/>
        </p:nvSpPr>
        <p:spPr bwMode="auto">
          <a:xfrm>
            <a:off x="7924800" y="1905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0" name="Oval 32"/>
          <p:cNvSpPr>
            <a:spLocks noChangeArrowheads="1"/>
          </p:cNvSpPr>
          <p:nvPr/>
        </p:nvSpPr>
        <p:spPr bwMode="auto">
          <a:xfrm>
            <a:off x="8458200" y="2514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1" name="Oval 35"/>
          <p:cNvSpPr>
            <a:spLocks noChangeArrowheads="1"/>
          </p:cNvSpPr>
          <p:nvPr/>
        </p:nvSpPr>
        <p:spPr bwMode="auto">
          <a:xfrm>
            <a:off x="8991600" y="3124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2" name="Oval 35"/>
          <p:cNvSpPr>
            <a:spLocks noChangeArrowheads="1"/>
          </p:cNvSpPr>
          <p:nvPr/>
        </p:nvSpPr>
        <p:spPr bwMode="auto">
          <a:xfrm>
            <a:off x="9525000" y="3733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4" name="Oval 32"/>
          <p:cNvSpPr>
            <a:spLocks noChangeArrowheads="1"/>
          </p:cNvSpPr>
          <p:nvPr/>
        </p:nvSpPr>
        <p:spPr bwMode="auto">
          <a:xfrm>
            <a:off x="6324600" y="76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5" name="Oval 28"/>
          <p:cNvSpPr>
            <a:spLocks noChangeArrowheads="1"/>
          </p:cNvSpPr>
          <p:nvPr/>
        </p:nvSpPr>
        <p:spPr bwMode="auto">
          <a:xfrm>
            <a:off x="7467600" y="-76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6" name="Oval 32"/>
          <p:cNvSpPr>
            <a:spLocks noChangeArrowheads="1"/>
          </p:cNvSpPr>
          <p:nvPr/>
        </p:nvSpPr>
        <p:spPr bwMode="auto">
          <a:xfrm>
            <a:off x="8001000" y="533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7" name="Oval 35"/>
          <p:cNvSpPr>
            <a:spLocks noChangeArrowheads="1"/>
          </p:cNvSpPr>
          <p:nvPr/>
        </p:nvSpPr>
        <p:spPr bwMode="auto">
          <a:xfrm>
            <a:off x="8534400" y="1143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8" name="Oval 32"/>
          <p:cNvSpPr>
            <a:spLocks noChangeArrowheads="1"/>
          </p:cNvSpPr>
          <p:nvPr/>
        </p:nvSpPr>
        <p:spPr bwMode="auto">
          <a:xfrm>
            <a:off x="9067800" y="1752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9" name="Oval 35"/>
          <p:cNvSpPr>
            <a:spLocks noChangeArrowheads="1"/>
          </p:cNvSpPr>
          <p:nvPr/>
        </p:nvSpPr>
        <p:spPr bwMode="auto">
          <a:xfrm>
            <a:off x="9601200" y="2362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52" name="Oval 29"/>
          <p:cNvSpPr>
            <a:spLocks noChangeArrowheads="1"/>
          </p:cNvSpPr>
          <p:nvPr/>
        </p:nvSpPr>
        <p:spPr bwMode="auto">
          <a:xfrm>
            <a:off x="3505200" y="-228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69" name="Oval 32"/>
          <p:cNvSpPr>
            <a:spLocks noChangeArrowheads="1"/>
          </p:cNvSpPr>
          <p:nvPr/>
        </p:nvSpPr>
        <p:spPr bwMode="auto">
          <a:xfrm>
            <a:off x="8610600" y="-228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70" name="Oval 35"/>
          <p:cNvSpPr>
            <a:spLocks noChangeArrowheads="1"/>
          </p:cNvSpPr>
          <p:nvPr/>
        </p:nvSpPr>
        <p:spPr bwMode="auto">
          <a:xfrm>
            <a:off x="9144000" y="381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293" name="Rectangle 63"/>
          <p:cNvSpPr>
            <a:spLocks noGrp="1" noChangeArrowheads="1"/>
          </p:cNvSpPr>
          <p:nvPr>
            <p:ph type="title"/>
          </p:nvPr>
        </p:nvSpPr>
        <p:spPr>
          <a:xfrm>
            <a:off x="304800" y="-38308"/>
            <a:ext cx="8686800" cy="1105108"/>
          </a:xfrm>
          <a:solidFill>
            <a:schemeClr val="bg1"/>
          </a:solidFill>
        </p:spPr>
        <p:txBody>
          <a:bodyPr/>
          <a:lstStyle/>
          <a:p>
            <a:pPr algn="ctr" eaLnBrk="1" hangingPunct="1"/>
            <a:r>
              <a:rPr lang="en-US" altLang="en-US" b="1" dirty="0">
                <a:solidFill>
                  <a:srgbClr val="C00000"/>
                </a:solidFill>
              </a:rPr>
              <a:t>(Hard) Computational Problems</a:t>
            </a:r>
          </a:p>
        </p:txBody>
      </p:sp>
      <p:sp>
        <p:nvSpPr>
          <p:cNvPr id="178" name="Oval 18"/>
          <p:cNvSpPr>
            <a:spLocks noChangeArrowheads="1"/>
          </p:cNvSpPr>
          <p:nvPr/>
        </p:nvSpPr>
        <p:spPr bwMode="auto">
          <a:xfrm>
            <a:off x="4953000" y="4343400"/>
            <a:ext cx="152400" cy="152400"/>
          </a:xfrm>
          <a:prstGeom prst="ellipse">
            <a:avLst/>
          </a:prstGeom>
          <a:solidFill>
            <a:srgbClr val="FF0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79" name="Oval 21"/>
          <p:cNvSpPr>
            <a:spLocks noChangeArrowheads="1"/>
          </p:cNvSpPr>
          <p:nvPr/>
        </p:nvSpPr>
        <p:spPr bwMode="auto">
          <a:xfrm>
            <a:off x="4419600" y="3733800"/>
            <a:ext cx="152400" cy="152400"/>
          </a:xfrm>
          <a:prstGeom prst="ellipse">
            <a:avLst/>
          </a:prstGeom>
          <a:solidFill>
            <a:srgbClr val="FF0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56" name="Oval 53"/>
          <p:cNvSpPr>
            <a:spLocks noChangeArrowheads="1"/>
          </p:cNvSpPr>
          <p:nvPr/>
        </p:nvSpPr>
        <p:spPr bwMode="auto">
          <a:xfrm>
            <a:off x="1981200" y="2514600"/>
            <a:ext cx="1676400" cy="1600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57" name="Text Box 52"/>
          <p:cNvSpPr txBox="1">
            <a:spLocks noChangeArrowheads="1"/>
          </p:cNvSpPr>
          <p:nvPr/>
        </p:nvSpPr>
        <p:spPr bwMode="auto">
          <a:xfrm>
            <a:off x="1981200" y="2209800"/>
            <a:ext cx="84189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>
                <a:latin typeface="+mj-lt"/>
              </a:rPr>
              <a:t>b</a:t>
            </a:r>
            <a:r>
              <a:rPr lang="en-US" altLang="en-US" b="1" baseline="-25000" dirty="0">
                <a:latin typeface="+mj-lt"/>
              </a:rPr>
              <a:t>1</a:t>
            </a:r>
            <a:r>
              <a:rPr lang="en-US" altLang="en-US" b="1" dirty="0">
                <a:latin typeface="+mj-lt"/>
              </a:rPr>
              <a:t>-2b</a:t>
            </a:r>
            <a:r>
              <a:rPr lang="en-US" altLang="en-US" b="1" baseline="-25000" dirty="0">
                <a:latin typeface="+mj-lt"/>
              </a:rPr>
              <a:t>2</a:t>
            </a:r>
            <a:endParaRPr lang="en-US" altLang="en-US" b="1" dirty="0">
              <a:latin typeface="+mj-lt"/>
            </a:endParaRPr>
          </a:p>
        </p:txBody>
      </p:sp>
      <p:sp>
        <p:nvSpPr>
          <p:cNvPr id="158" name="Line 44"/>
          <p:cNvSpPr>
            <a:spLocks noChangeShapeType="1"/>
          </p:cNvSpPr>
          <p:nvPr/>
        </p:nvSpPr>
        <p:spPr bwMode="auto">
          <a:xfrm flipH="1" flipV="1">
            <a:off x="2362200" y="2819400"/>
            <a:ext cx="457200" cy="533400"/>
          </a:xfrm>
          <a:prstGeom prst="line">
            <a:avLst/>
          </a:prstGeom>
          <a:noFill/>
          <a:ln w="25400">
            <a:solidFill>
              <a:srgbClr val="0000CC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59" name="Text Box 32"/>
          <p:cNvSpPr txBox="1">
            <a:spLocks noChangeArrowheads="1"/>
          </p:cNvSpPr>
          <p:nvPr/>
        </p:nvSpPr>
        <p:spPr bwMode="auto">
          <a:xfrm>
            <a:off x="-375614" y="5943600"/>
            <a:ext cx="9671747" cy="457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en-US" sz="2400" dirty="0">
                <a:latin typeface="+mj-lt"/>
              </a:rPr>
              <a:t>Given an (arbitrary) basis, find a</a:t>
            </a:r>
            <a:r>
              <a:rPr lang="en-US" altLang="en-US" sz="2400" b="1" dirty="0">
                <a:latin typeface="+mj-lt"/>
              </a:rPr>
              <a:t> </a:t>
            </a:r>
            <a:r>
              <a:rPr lang="en-US" altLang="en-US" sz="2400" i="1" dirty="0">
                <a:latin typeface="+mj-lt"/>
              </a:rPr>
              <a:t>shortest non-zero vector</a:t>
            </a:r>
          </a:p>
        </p:txBody>
      </p:sp>
      <p:sp>
        <p:nvSpPr>
          <p:cNvPr id="160" name="Text Box 47"/>
          <p:cNvSpPr txBox="1">
            <a:spLocks noChangeArrowheads="1"/>
          </p:cNvSpPr>
          <p:nvPr/>
        </p:nvSpPr>
        <p:spPr bwMode="auto">
          <a:xfrm>
            <a:off x="-381000" y="5486400"/>
            <a:ext cx="9677400" cy="457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en-US" sz="2400" b="1" dirty="0">
                <a:latin typeface="+mj-lt"/>
              </a:rPr>
              <a:t>Shortest Vector Problem</a:t>
            </a:r>
            <a:endParaRPr lang="en-US" altLang="en-US" sz="2400" b="1" dirty="0">
              <a:latin typeface="+mj-lt"/>
              <a:sym typeface="Mathematica1" pitchFamily="2" charset="2"/>
            </a:endParaRPr>
          </a:p>
        </p:txBody>
      </p:sp>
      <p:sp>
        <p:nvSpPr>
          <p:cNvPr id="109" name="Oval 24"/>
          <p:cNvSpPr>
            <a:spLocks noChangeArrowheads="1"/>
          </p:cNvSpPr>
          <p:nvPr/>
        </p:nvSpPr>
        <p:spPr bwMode="auto">
          <a:xfrm>
            <a:off x="2209800" y="2667000"/>
            <a:ext cx="152400" cy="152400"/>
          </a:xfrm>
          <a:prstGeom prst="ellipse">
            <a:avLst/>
          </a:prstGeom>
          <a:solidFill>
            <a:schemeClr val="tx1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57908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" grpId="0" animBg="1"/>
      <p:bldP spid="157" grpId="0"/>
      <p:bldP spid="158" grpId="0" animBg="1"/>
      <p:bldP spid="159" grpId="0" animBg="1"/>
      <p:bldP spid="160" grpId="0" animBg="1"/>
      <p:bldP spid="10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938" name="Oval 18"/>
          <p:cNvSpPr>
            <a:spLocks noChangeArrowheads="1"/>
          </p:cNvSpPr>
          <p:nvPr/>
        </p:nvSpPr>
        <p:spPr bwMode="auto">
          <a:xfrm>
            <a:off x="2209800" y="2667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58" name="Oval 38"/>
          <p:cNvSpPr>
            <a:spLocks noChangeArrowheads="1"/>
          </p:cNvSpPr>
          <p:nvPr/>
        </p:nvSpPr>
        <p:spPr bwMode="auto">
          <a:xfrm>
            <a:off x="7239000" y="4038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90" name="Text Box 70"/>
          <p:cNvSpPr txBox="1">
            <a:spLocks noChangeArrowheads="1"/>
          </p:cNvSpPr>
          <p:nvPr/>
        </p:nvSpPr>
        <p:spPr bwMode="auto">
          <a:xfrm>
            <a:off x="5175805" y="4224114"/>
            <a:ext cx="4353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>
                <a:latin typeface="Arial" charset="0"/>
                <a:ea typeface="Arial" charset="0"/>
              </a:rPr>
              <a:t>b</a:t>
            </a:r>
            <a:r>
              <a:rPr lang="en-US" altLang="en-US" b="1" baseline="-25000" dirty="0">
                <a:latin typeface="Arial" charset="0"/>
                <a:ea typeface="Arial" charset="0"/>
              </a:rPr>
              <a:t>1</a:t>
            </a:r>
            <a:endParaRPr lang="en-US" altLang="en-US" b="1" dirty="0">
              <a:latin typeface="Arial" charset="0"/>
              <a:ea typeface="Arial" charset="0"/>
            </a:endParaRPr>
          </a:p>
        </p:txBody>
      </p:sp>
      <p:sp>
        <p:nvSpPr>
          <p:cNvPr id="12295" name="Oval 22"/>
          <p:cNvSpPr>
            <a:spLocks noChangeArrowheads="1"/>
          </p:cNvSpPr>
          <p:nvPr/>
        </p:nvSpPr>
        <p:spPr bwMode="auto">
          <a:xfrm>
            <a:off x="2743200" y="3276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51" name="Oval 31"/>
          <p:cNvSpPr>
            <a:spLocks noChangeArrowheads="1"/>
          </p:cNvSpPr>
          <p:nvPr/>
        </p:nvSpPr>
        <p:spPr bwMode="auto">
          <a:xfrm>
            <a:off x="4419600" y="3733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54" name="Oval 34"/>
          <p:cNvSpPr>
            <a:spLocks noChangeArrowheads="1"/>
          </p:cNvSpPr>
          <p:nvPr/>
        </p:nvSpPr>
        <p:spPr bwMode="auto">
          <a:xfrm>
            <a:off x="5562600" y="3581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299" name="Text Box 62"/>
          <p:cNvSpPr txBox="1">
            <a:spLocks noChangeArrowheads="1"/>
          </p:cNvSpPr>
          <p:nvPr/>
        </p:nvSpPr>
        <p:spPr bwMode="auto">
          <a:xfrm>
            <a:off x="2359762" y="3181290"/>
            <a:ext cx="3609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>
                <a:latin typeface="Apple Chancery" charset="0"/>
                <a:ea typeface="Apple Chancery" charset="0"/>
                <a:cs typeface="Apple Chancery" charset="0"/>
              </a:rPr>
              <a:t>O</a:t>
            </a:r>
          </a:p>
        </p:txBody>
      </p:sp>
      <p:sp>
        <p:nvSpPr>
          <p:cNvPr id="721941" name="Oval 21"/>
          <p:cNvSpPr>
            <a:spLocks noChangeArrowheads="1"/>
          </p:cNvSpPr>
          <p:nvPr/>
        </p:nvSpPr>
        <p:spPr bwMode="auto">
          <a:xfrm>
            <a:off x="3352800" y="2514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46" name="Oval 26"/>
          <p:cNvSpPr>
            <a:spLocks noChangeArrowheads="1"/>
          </p:cNvSpPr>
          <p:nvPr/>
        </p:nvSpPr>
        <p:spPr bwMode="auto">
          <a:xfrm>
            <a:off x="3886200" y="3124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47" name="Oval 27"/>
          <p:cNvSpPr>
            <a:spLocks noChangeArrowheads="1"/>
          </p:cNvSpPr>
          <p:nvPr/>
        </p:nvSpPr>
        <p:spPr bwMode="auto">
          <a:xfrm>
            <a:off x="3276600" y="3886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14" name="Oval 17"/>
          <p:cNvSpPr>
            <a:spLocks noChangeArrowheads="1"/>
          </p:cNvSpPr>
          <p:nvPr/>
        </p:nvSpPr>
        <p:spPr bwMode="auto">
          <a:xfrm>
            <a:off x="2819400" y="1905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15" name="Oval 19"/>
          <p:cNvSpPr>
            <a:spLocks noChangeArrowheads="1"/>
          </p:cNvSpPr>
          <p:nvPr/>
        </p:nvSpPr>
        <p:spPr bwMode="auto">
          <a:xfrm>
            <a:off x="1600200" y="3429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16" name="Oval 20"/>
          <p:cNvSpPr>
            <a:spLocks noChangeArrowheads="1"/>
          </p:cNvSpPr>
          <p:nvPr/>
        </p:nvSpPr>
        <p:spPr bwMode="auto">
          <a:xfrm>
            <a:off x="3962400" y="1752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17" name="Oval 23"/>
          <p:cNvSpPr>
            <a:spLocks noChangeArrowheads="1"/>
          </p:cNvSpPr>
          <p:nvPr/>
        </p:nvSpPr>
        <p:spPr bwMode="auto">
          <a:xfrm>
            <a:off x="2133600" y="4038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18" name="Oval 24"/>
          <p:cNvSpPr>
            <a:spLocks noChangeArrowheads="1"/>
          </p:cNvSpPr>
          <p:nvPr/>
        </p:nvSpPr>
        <p:spPr bwMode="auto">
          <a:xfrm>
            <a:off x="5105400" y="1600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19" name="Oval 25"/>
          <p:cNvSpPr>
            <a:spLocks noChangeArrowheads="1"/>
          </p:cNvSpPr>
          <p:nvPr/>
        </p:nvSpPr>
        <p:spPr bwMode="auto">
          <a:xfrm>
            <a:off x="4495800" y="2362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0" name="Oval 28"/>
          <p:cNvSpPr>
            <a:spLocks noChangeArrowheads="1"/>
          </p:cNvSpPr>
          <p:nvPr/>
        </p:nvSpPr>
        <p:spPr bwMode="auto">
          <a:xfrm>
            <a:off x="6248400" y="1447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1" name="Oval 29"/>
          <p:cNvSpPr>
            <a:spLocks noChangeArrowheads="1"/>
          </p:cNvSpPr>
          <p:nvPr/>
        </p:nvSpPr>
        <p:spPr bwMode="auto">
          <a:xfrm>
            <a:off x="5638800" y="2209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2" name="Oval 30"/>
          <p:cNvSpPr>
            <a:spLocks noChangeArrowheads="1"/>
          </p:cNvSpPr>
          <p:nvPr/>
        </p:nvSpPr>
        <p:spPr bwMode="auto">
          <a:xfrm>
            <a:off x="5029200" y="2971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3" name="Oval 32"/>
          <p:cNvSpPr>
            <a:spLocks noChangeArrowheads="1"/>
          </p:cNvSpPr>
          <p:nvPr/>
        </p:nvSpPr>
        <p:spPr bwMode="auto">
          <a:xfrm>
            <a:off x="6781800" y="2057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4" name="Oval 33"/>
          <p:cNvSpPr>
            <a:spLocks noChangeArrowheads="1"/>
          </p:cNvSpPr>
          <p:nvPr/>
        </p:nvSpPr>
        <p:spPr bwMode="auto">
          <a:xfrm>
            <a:off x="6172200" y="2819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5" name="Oval 35"/>
          <p:cNvSpPr>
            <a:spLocks noChangeArrowheads="1"/>
          </p:cNvSpPr>
          <p:nvPr/>
        </p:nvSpPr>
        <p:spPr bwMode="auto">
          <a:xfrm>
            <a:off x="7315200" y="2667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6" name="Oval 36"/>
          <p:cNvSpPr>
            <a:spLocks noChangeArrowheads="1"/>
          </p:cNvSpPr>
          <p:nvPr/>
        </p:nvSpPr>
        <p:spPr bwMode="auto">
          <a:xfrm>
            <a:off x="6705600" y="3429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7" name="Oval 37"/>
          <p:cNvSpPr>
            <a:spLocks noChangeArrowheads="1"/>
          </p:cNvSpPr>
          <p:nvPr/>
        </p:nvSpPr>
        <p:spPr bwMode="auto">
          <a:xfrm>
            <a:off x="6096000" y="4191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8" name="Oval 40"/>
          <p:cNvSpPr>
            <a:spLocks noChangeArrowheads="1"/>
          </p:cNvSpPr>
          <p:nvPr/>
        </p:nvSpPr>
        <p:spPr bwMode="auto">
          <a:xfrm>
            <a:off x="2667000" y="4648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9" name="Oval 41"/>
          <p:cNvSpPr>
            <a:spLocks noChangeArrowheads="1"/>
          </p:cNvSpPr>
          <p:nvPr/>
        </p:nvSpPr>
        <p:spPr bwMode="auto">
          <a:xfrm>
            <a:off x="3810000" y="4495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30" name="Oval 42"/>
          <p:cNvSpPr>
            <a:spLocks noChangeArrowheads="1"/>
          </p:cNvSpPr>
          <p:nvPr/>
        </p:nvSpPr>
        <p:spPr bwMode="auto">
          <a:xfrm>
            <a:off x="4953000" y="4343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31" name="Oval 43"/>
          <p:cNvSpPr>
            <a:spLocks noChangeArrowheads="1"/>
          </p:cNvSpPr>
          <p:nvPr/>
        </p:nvSpPr>
        <p:spPr bwMode="auto">
          <a:xfrm>
            <a:off x="1676400" y="2057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32" name="Oval 44"/>
          <p:cNvSpPr>
            <a:spLocks noChangeArrowheads="1"/>
          </p:cNvSpPr>
          <p:nvPr/>
        </p:nvSpPr>
        <p:spPr bwMode="auto">
          <a:xfrm>
            <a:off x="2286000" y="1295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33" name="Oval 45"/>
          <p:cNvSpPr>
            <a:spLocks noChangeArrowheads="1"/>
          </p:cNvSpPr>
          <p:nvPr/>
        </p:nvSpPr>
        <p:spPr bwMode="auto">
          <a:xfrm>
            <a:off x="7391400" y="1295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92" name="Line 72"/>
          <p:cNvSpPr>
            <a:spLocks noChangeShapeType="1"/>
          </p:cNvSpPr>
          <p:nvPr/>
        </p:nvSpPr>
        <p:spPr bwMode="auto">
          <a:xfrm>
            <a:off x="2795112" y="3314908"/>
            <a:ext cx="2197573" cy="110469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21993" name="Line 73"/>
          <p:cNvSpPr>
            <a:spLocks noChangeShapeType="1"/>
          </p:cNvSpPr>
          <p:nvPr/>
        </p:nvSpPr>
        <p:spPr bwMode="auto">
          <a:xfrm>
            <a:off x="2801528" y="3325071"/>
            <a:ext cx="1646645" cy="484929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21995" name="Text Box 75"/>
          <p:cNvSpPr txBox="1">
            <a:spLocks noChangeArrowheads="1"/>
          </p:cNvSpPr>
          <p:nvPr/>
        </p:nvSpPr>
        <p:spPr bwMode="auto">
          <a:xfrm>
            <a:off x="4647292" y="3623595"/>
            <a:ext cx="41069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>
                <a:latin typeface="+mj-lt"/>
              </a:rPr>
              <a:t>b</a:t>
            </a:r>
            <a:r>
              <a:rPr lang="en-US" altLang="en-US" b="1" baseline="-25000" dirty="0">
                <a:latin typeface="+mj-lt"/>
              </a:rPr>
              <a:t>2</a:t>
            </a:r>
            <a:endParaRPr lang="en-US" altLang="en-US" b="1" dirty="0">
              <a:latin typeface="+mj-lt"/>
            </a:endParaRPr>
          </a:p>
        </p:txBody>
      </p:sp>
      <p:sp>
        <p:nvSpPr>
          <p:cNvPr id="43" name="Oval 21"/>
          <p:cNvSpPr>
            <a:spLocks noChangeArrowheads="1"/>
          </p:cNvSpPr>
          <p:nvPr/>
        </p:nvSpPr>
        <p:spPr bwMode="auto">
          <a:xfrm>
            <a:off x="1143000" y="1447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45" name="Oval 17"/>
          <p:cNvSpPr>
            <a:spLocks noChangeArrowheads="1"/>
          </p:cNvSpPr>
          <p:nvPr/>
        </p:nvSpPr>
        <p:spPr bwMode="auto">
          <a:xfrm>
            <a:off x="609600" y="838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46" name="Oval 44"/>
          <p:cNvSpPr>
            <a:spLocks noChangeArrowheads="1"/>
          </p:cNvSpPr>
          <p:nvPr/>
        </p:nvSpPr>
        <p:spPr bwMode="auto">
          <a:xfrm>
            <a:off x="76200" y="228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47" name="Oval 21"/>
          <p:cNvSpPr>
            <a:spLocks noChangeArrowheads="1"/>
          </p:cNvSpPr>
          <p:nvPr/>
        </p:nvSpPr>
        <p:spPr bwMode="auto">
          <a:xfrm>
            <a:off x="1752600" y="685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49" name="Oval 17"/>
          <p:cNvSpPr>
            <a:spLocks noChangeArrowheads="1"/>
          </p:cNvSpPr>
          <p:nvPr/>
        </p:nvSpPr>
        <p:spPr bwMode="auto">
          <a:xfrm>
            <a:off x="1219200" y="76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50" name="Oval 19"/>
          <p:cNvSpPr>
            <a:spLocks noChangeArrowheads="1"/>
          </p:cNvSpPr>
          <p:nvPr/>
        </p:nvSpPr>
        <p:spPr bwMode="auto">
          <a:xfrm>
            <a:off x="533400" y="2209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51" name="Oval 23"/>
          <p:cNvSpPr>
            <a:spLocks noChangeArrowheads="1"/>
          </p:cNvSpPr>
          <p:nvPr/>
        </p:nvSpPr>
        <p:spPr bwMode="auto">
          <a:xfrm>
            <a:off x="1066800" y="2819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53" name="Oval 19"/>
          <p:cNvSpPr>
            <a:spLocks noChangeArrowheads="1"/>
          </p:cNvSpPr>
          <p:nvPr/>
        </p:nvSpPr>
        <p:spPr bwMode="auto">
          <a:xfrm>
            <a:off x="0" y="1600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56" name="Oval 20"/>
          <p:cNvSpPr>
            <a:spLocks noChangeArrowheads="1"/>
          </p:cNvSpPr>
          <p:nvPr/>
        </p:nvSpPr>
        <p:spPr bwMode="auto">
          <a:xfrm>
            <a:off x="2362200" y="-76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57" name="Oval 25"/>
          <p:cNvSpPr>
            <a:spLocks noChangeArrowheads="1"/>
          </p:cNvSpPr>
          <p:nvPr/>
        </p:nvSpPr>
        <p:spPr bwMode="auto">
          <a:xfrm>
            <a:off x="2895600" y="533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58" name="Oval 30"/>
          <p:cNvSpPr>
            <a:spLocks noChangeArrowheads="1"/>
          </p:cNvSpPr>
          <p:nvPr/>
        </p:nvSpPr>
        <p:spPr bwMode="auto">
          <a:xfrm>
            <a:off x="3429000" y="1143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60" name="Oval 29"/>
          <p:cNvSpPr>
            <a:spLocks noChangeArrowheads="1"/>
          </p:cNvSpPr>
          <p:nvPr/>
        </p:nvSpPr>
        <p:spPr bwMode="auto">
          <a:xfrm>
            <a:off x="4038600" y="381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61" name="Oval 33"/>
          <p:cNvSpPr>
            <a:spLocks noChangeArrowheads="1"/>
          </p:cNvSpPr>
          <p:nvPr/>
        </p:nvSpPr>
        <p:spPr bwMode="auto">
          <a:xfrm>
            <a:off x="4572000" y="990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65" name="Oval 19"/>
          <p:cNvSpPr>
            <a:spLocks noChangeArrowheads="1"/>
          </p:cNvSpPr>
          <p:nvPr/>
        </p:nvSpPr>
        <p:spPr bwMode="auto">
          <a:xfrm>
            <a:off x="3200400" y="5257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66" name="Oval 23"/>
          <p:cNvSpPr>
            <a:spLocks noChangeArrowheads="1"/>
          </p:cNvSpPr>
          <p:nvPr/>
        </p:nvSpPr>
        <p:spPr bwMode="auto">
          <a:xfrm>
            <a:off x="3733800" y="5867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67" name="Oval 40"/>
          <p:cNvSpPr>
            <a:spLocks noChangeArrowheads="1"/>
          </p:cNvSpPr>
          <p:nvPr/>
        </p:nvSpPr>
        <p:spPr bwMode="auto">
          <a:xfrm>
            <a:off x="4267200" y="6477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0" name="Oval 22"/>
          <p:cNvSpPr>
            <a:spLocks noChangeArrowheads="1"/>
          </p:cNvSpPr>
          <p:nvPr/>
        </p:nvSpPr>
        <p:spPr bwMode="auto">
          <a:xfrm>
            <a:off x="4343400" y="5105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1" name="Oval 27"/>
          <p:cNvSpPr>
            <a:spLocks noChangeArrowheads="1"/>
          </p:cNvSpPr>
          <p:nvPr/>
        </p:nvSpPr>
        <p:spPr bwMode="auto">
          <a:xfrm>
            <a:off x="4876800" y="5715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" name="Oval 41"/>
          <p:cNvSpPr>
            <a:spLocks noChangeArrowheads="1"/>
          </p:cNvSpPr>
          <p:nvPr/>
        </p:nvSpPr>
        <p:spPr bwMode="auto">
          <a:xfrm>
            <a:off x="5410200" y="6324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0" name="Oval 19"/>
          <p:cNvSpPr>
            <a:spLocks noChangeArrowheads="1"/>
          </p:cNvSpPr>
          <p:nvPr/>
        </p:nvSpPr>
        <p:spPr bwMode="auto">
          <a:xfrm>
            <a:off x="1524000" y="4800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1" name="Oval 23"/>
          <p:cNvSpPr>
            <a:spLocks noChangeArrowheads="1"/>
          </p:cNvSpPr>
          <p:nvPr/>
        </p:nvSpPr>
        <p:spPr bwMode="auto">
          <a:xfrm>
            <a:off x="2057400" y="5410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2" name="Oval 40"/>
          <p:cNvSpPr>
            <a:spLocks noChangeArrowheads="1"/>
          </p:cNvSpPr>
          <p:nvPr/>
        </p:nvSpPr>
        <p:spPr bwMode="auto">
          <a:xfrm>
            <a:off x="2590800" y="6019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3" name="Oval 19"/>
          <p:cNvSpPr>
            <a:spLocks noChangeArrowheads="1"/>
          </p:cNvSpPr>
          <p:nvPr/>
        </p:nvSpPr>
        <p:spPr bwMode="auto">
          <a:xfrm>
            <a:off x="457200" y="3581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4" name="Oval 23"/>
          <p:cNvSpPr>
            <a:spLocks noChangeArrowheads="1"/>
          </p:cNvSpPr>
          <p:nvPr/>
        </p:nvSpPr>
        <p:spPr bwMode="auto">
          <a:xfrm>
            <a:off x="990600" y="4191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5" name="Oval 19"/>
          <p:cNvSpPr>
            <a:spLocks noChangeArrowheads="1"/>
          </p:cNvSpPr>
          <p:nvPr/>
        </p:nvSpPr>
        <p:spPr bwMode="auto">
          <a:xfrm>
            <a:off x="-76200" y="2971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6" name="Oval 19"/>
          <p:cNvSpPr>
            <a:spLocks noChangeArrowheads="1"/>
          </p:cNvSpPr>
          <p:nvPr/>
        </p:nvSpPr>
        <p:spPr bwMode="auto">
          <a:xfrm>
            <a:off x="3124200" y="6629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9" name="Oval 19"/>
          <p:cNvSpPr>
            <a:spLocks noChangeArrowheads="1"/>
          </p:cNvSpPr>
          <p:nvPr/>
        </p:nvSpPr>
        <p:spPr bwMode="auto">
          <a:xfrm>
            <a:off x="914400" y="5562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90" name="Oval 23"/>
          <p:cNvSpPr>
            <a:spLocks noChangeArrowheads="1"/>
          </p:cNvSpPr>
          <p:nvPr/>
        </p:nvSpPr>
        <p:spPr bwMode="auto">
          <a:xfrm>
            <a:off x="1447800" y="6172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91" name="Oval 40"/>
          <p:cNvSpPr>
            <a:spLocks noChangeArrowheads="1"/>
          </p:cNvSpPr>
          <p:nvPr/>
        </p:nvSpPr>
        <p:spPr bwMode="auto">
          <a:xfrm>
            <a:off x="1981200" y="6781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92" name="Oval 19"/>
          <p:cNvSpPr>
            <a:spLocks noChangeArrowheads="1"/>
          </p:cNvSpPr>
          <p:nvPr/>
        </p:nvSpPr>
        <p:spPr bwMode="auto">
          <a:xfrm>
            <a:off x="-152400" y="4343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93" name="Oval 23"/>
          <p:cNvSpPr>
            <a:spLocks noChangeArrowheads="1"/>
          </p:cNvSpPr>
          <p:nvPr/>
        </p:nvSpPr>
        <p:spPr bwMode="auto">
          <a:xfrm>
            <a:off x="381000" y="4953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98" name="Oval 19"/>
          <p:cNvSpPr>
            <a:spLocks noChangeArrowheads="1"/>
          </p:cNvSpPr>
          <p:nvPr/>
        </p:nvSpPr>
        <p:spPr bwMode="auto">
          <a:xfrm>
            <a:off x="304800" y="6324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99" name="Oval 23"/>
          <p:cNvSpPr>
            <a:spLocks noChangeArrowheads="1"/>
          </p:cNvSpPr>
          <p:nvPr/>
        </p:nvSpPr>
        <p:spPr bwMode="auto">
          <a:xfrm>
            <a:off x="838200" y="6934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02" name="Oval 23"/>
          <p:cNvSpPr>
            <a:spLocks noChangeArrowheads="1"/>
          </p:cNvSpPr>
          <p:nvPr/>
        </p:nvSpPr>
        <p:spPr bwMode="auto">
          <a:xfrm>
            <a:off x="-228600" y="5715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06" name="Oval 40"/>
          <p:cNvSpPr>
            <a:spLocks noChangeArrowheads="1"/>
          </p:cNvSpPr>
          <p:nvPr/>
        </p:nvSpPr>
        <p:spPr bwMode="auto">
          <a:xfrm>
            <a:off x="2971800" y="9372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0" name="Oval 34"/>
          <p:cNvSpPr>
            <a:spLocks noChangeArrowheads="1"/>
          </p:cNvSpPr>
          <p:nvPr/>
        </p:nvSpPr>
        <p:spPr bwMode="auto">
          <a:xfrm>
            <a:off x="7696200" y="6019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2" name="Oval 25"/>
          <p:cNvSpPr>
            <a:spLocks noChangeArrowheads="1"/>
          </p:cNvSpPr>
          <p:nvPr/>
        </p:nvSpPr>
        <p:spPr bwMode="auto">
          <a:xfrm>
            <a:off x="6629400" y="4800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3" name="Oval 30"/>
          <p:cNvSpPr>
            <a:spLocks noChangeArrowheads="1"/>
          </p:cNvSpPr>
          <p:nvPr/>
        </p:nvSpPr>
        <p:spPr bwMode="auto">
          <a:xfrm>
            <a:off x="7162800" y="5410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4" name="Oval 37"/>
          <p:cNvSpPr>
            <a:spLocks noChangeArrowheads="1"/>
          </p:cNvSpPr>
          <p:nvPr/>
        </p:nvSpPr>
        <p:spPr bwMode="auto">
          <a:xfrm>
            <a:off x="8229600" y="6629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5" name="Oval 31"/>
          <p:cNvSpPr>
            <a:spLocks noChangeArrowheads="1"/>
          </p:cNvSpPr>
          <p:nvPr/>
        </p:nvSpPr>
        <p:spPr bwMode="auto">
          <a:xfrm>
            <a:off x="6553200" y="6172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6" name="Oval 21"/>
          <p:cNvSpPr>
            <a:spLocks noChangeArrowheads="1"/>
          </p:cNvSpPr>
          <p:nvPr/>
        </p:nvSpPr>
        <p:spPr bwMode="auto">
          <a:xfrm>
            <a:off x="5486400" y="4953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7" name="Oval 26"/>
          <p:cNvSpPr>
            <a:spLocks noChangeArrowheads="1"/>
          </p:cNvSpPr>
          <p:nvPr/>
        </p:nvSpPr>
        <p:spPr bwMode="auto">
          <a:xfrm>
            <a:off x="6019800" y="5562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9" name="Oval 42"/>
          <p:cNvSpPr>
            <a:spLocks noChangeArrowheads="1"/>
          </p:cNvSpPr>
          <p:nvPr/>
        </p:nvSpPr>
        <p:spPr bwMode="auto">
          <a:xfrm>
            <a:off x="7086600" y="6781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0" name="Oval 38"/>
          <p:cNvSpPr>
            <a:spLocks noChangeArrowheads="1"/>
          </p:cNvSpPr>
          <p:nvPr/>
        </p:nvSpPr>
        <p:spPr bwMode="auto">
          <a:xfrm>
            <a:off x="8839200" y="5867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2" name="Oval 33"/>
          <p:cNvSpPr>
            <a:spLocks noChangeArrowheads="1"/>
          </p:cNvSpPr>
          <p:nvPr/>
        </p:nvSpPr>
        <p:spPr bwMode="auto">
          <a:xfrm>
            <a:off x="7772400" y="4648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" name="Oval 36"/>
          <p:cNvSpPr>
            <a:spLocks noChangeArrowheads="1"/>
          </p:cNvSpPr>
          <p:nvPr/>
        </p:nvSpPr>
        <p:spPr bwMode="auto">
          <a:xfrm>
            <a:off x="8305800" y="5257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6" name="Oval 32"/>
          <p:cNvSpPr>
            <a:spLocks noChangeArrowheads="1"/>
          </p:cNvSpPr>
          <p:nvPr/>
        </p:nvSpPr>
        <p:spPr bwMode="auto">
          <a:xfrm>
            <a:off x="7848600" y="3276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7" name="Oval 35"/>
          <p:cNvSpPr>
            <a:spLocks noChangeArrowheads="1"/>
          </p:cNvSpPr>
          <p:nvPr/>
        </p:nvSpPr>
        <p:spPr bwMode="auto">
          <a:xfrm>
            <a:off x="8382000" y="3886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9" name="Oval 35"/>
          <p:cNvSpPr>
            <a:spLocks noChangeArrowheads="1"/>
          </p:cNvSpPr>
          <p:nvPr/>
        </p:nvSpPr>
        <p:spPr bwMode="auto">
          <a:xfrm>
            <a:off x="8915400" y="4495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34" name="Oval 28"/>
          <p:cNvSpPr>
            <a:spLocks noChangeArrowheads="1"/>
          </p:cNvSpPr>
          <p:nvPr/>
        </p:nvSpPr>
        <p:spPr bwMode="auto">
          <a:xfrm>
            <a:off x="5181600" y="228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35" name="Oval 32"/>
          <p:cNvSpPr>
            <a:spLocks noChangeArrowheads="1"/>
          </p:cNvSpPr>
          <p:nvPr/>
        </p:nvSpPr>
        <p:spPr bwMode="auto">
          <a:xfrm>
            <a:off x="5715000" y="838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37" name="Oval 28"/>
          <p:cNvSpPr>
            <a:spLocks noChangeArrowheads="1"/>
          </p:cNvSpPr>
          <p:nvPr/>
        </p:nvSpPr>
        <p:spPr bwMode="auto">
          <a:xfrm>
            <a:off x="6858000" y="685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38" name="Oval 32"/>
          <p:cNvSpPr>
            <a:spLocks noChangeArrowheads="1"/>
          </p:cNvSpPr>
          <p:nvPr/>
        </p:nvSpPr>
        <p:spPr bwMode="auto">
          <a:xfrm>
            <a:off x="7391400" y="1295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39" name="Oval 35"/>
          <p:cNvSpPr>
            <a:spLocks noChangeArrowheads="1"/>
          </p:cNvSpPr>
          <p:nvPr/>
        </p:nvSpPr>
        <p:spPr bwMode="auto">
          <a:xfrm>
            <a:off x="7924800" y="1905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0" name="Oval 32"/>
          <p:cNvSpPr>
            <a:spLocks noChangeArrowheads="1"/>
          </p:cNvSpPr>
          <p:nvPr/>
        </p:nvSpPr>
        <p:spPr bwMode="auto">
          <a:xfrm>
            <a:off x="8458200" y="2514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1" name="Oval 35"/>
          <p:cNvSpPr>
            <a:spLocks noChangeArrowheads="1"/>
          </p:cNvSpPr>
          <p:nvPr/>
        </p:nvSpPr>
        <p:spPr bwMode="auto">
          <a:xfrm>
            <a:off x="8991600" y="3124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2" name="Oval 35"/>
          <p:cNvSpPr>
            <a:spLocks noChangeArrowheads="1"/>
          </p:cNvSpPr>
          <p:nvPr/>
        </p:nvSpPr>
        <p:spPr bwMode="auto">
          <a:xfrm>
            <a:off x="9525000" y="3733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4" name="Oval 32"/>
          <p:cNvSpPr>
            <a:spLocks noChangeArrowheads="1"/>
          </p:cNvSpPr>
          <p:nvPr/>
        </p:nvSpPr>
        <p:spPr bwMode="auto">
          <a:xfrm>
            <a:off x="6324600" y="76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5" name="Oval 28"/>
          <p:cNvSpPr>
            <a:spLocks noChangeArrowheads="1"/>
          </p:cNvSpPr>
          <p:nvPr/>
        </p:nvSpPr>
        <p:spPr bwMode="auto">
          <a:xfrm>
            <a:off x="7467600" y="-76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6" name="Oval 32"/>
          <p:cNvSpPr>
            <a:spLocks noChangeArrowheads="1"/>
          </p:cNvSpPr>
          <p:nvPr/>
        </p:nvSpPr>
        <p:spPr bwMode="auto">
          <a:xfrm>
            <a:off x="8001000" y="533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7" name="Oval 35"/>
          <p:cNvSpPr>
            <a:spLocks noChangeArrowheads="1"/>
          </p:cNvSpPr>
          <p:nvPr/>
        </p:nvSpPr>
        <p:spPr bwMode="auto">
          <a:xfrm>
            <a:off x="8534400" y="1143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8" name="Oval 32"/>
          <p:cNvSpPr>
            <a:spLocks noChangeArrowheads="1"/>
          </p:cNvSpPr>
          <p:nvPr/>
        </p:nvSpPr>
        <p:spPr bwMode="auto">
          <a:xfrm>
            <a:off x="9067800" y="1752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9" name="Oval 35"/>
          <p:cNvSpPr>
            <a:spLocks noChangeArrowheads="1"/>
          </p:cNvSpPr>
          <p:nvPr/>
        </p:nvSpPr>
        <p:spPr bwMode="auto">
          <a:xfrm>
            <a:off x="9601200" y="2362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52" name="Oval 29"/>
          <p:cNvSpPr>
            <a:spLocks noChangeArrowheads="1"/>
          </p:cNvSpPr>
          <p:nvPr/>
        </p:nvSpPr>
        <p:spPr bwMode="auto">
          <a:xfrm>
            <a:off x="3505200" y="-228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69" name="Oval 32"/>
          <p:cNvSpPr>
            <a:spLocks noChangeArrowheads="1"/>
          </p:cNvSpPr>
          <p:nvPr/>
        </p:nvSpPr>
        <p:spPr bwMode="auto">
          <a:xfrm>
            <a:off x="8610600" y="-228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70" name="Oval 35"/>
          <p:cNvSpPr>
            <a:spLocks noChangeArrowheads="1"/>
          </p:cNvSpPr>
          <p:nvPr/>
        </p:nvSpPr>
        <p:spPr bwMode="auto">
          <a:xfrm>
            <a:off x="9144000" y="381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293" name="Rectangle 63"/>
          <p:cNvSpPr>
            <a:spLocks noGrp="1" noChangeArrowheads="1"/>
          </p:cNvSpPr>
          <p:nvPr>
            <p:ph type="title"/>
          </p:nvPr>
        </p:nvSpPr>
        <p:spPr>
          <a:xfrm>
            <a:off x="304800" y="-38308"/>
            <a:ext cx="8686800" cy="1105108"/>
          </a:xfrm>
          <a:solidFill>
            <a:schemeClr val="bg1"/>
          </a:solidFill>
        </p:spPr>
        <p:txBody>
          <a:bodyPr/>
          <a:lstStyle/>
          <a:p>
            <a:pPr algn="ctr" eaLnBrk="1" hangingPunct="1"/>
            <a:r>
              <a:rPr lang="en-US" altLang="en-US" b="1" dirty="0">
                <a:solidFill>
                  <a:srgbClr val="C00000"/>
                </a:solidFill>
              </a:rPr>
              <a:t>(Hard) Computational Problems</a:t>
            </a:r>
          </a:p>
        </p:txBody>
      </p:sp>
      <p:sp>
        <p:nvSpPr>
          <p:cNvPr id="178" name="Oval 18"/>
          <p:cNvSpPr>
            <a:spLocks noChangeArrowheads="1"/>
          </p:cNvSpPr>
          <p:nvPr/>
        </p:nvSpPr>
        <p:spPr bwMode="auto">
          <a:xfrm>
            <a:off x="4953000" y="4343400"/>
            <a:ext cx="152400" cy="152400"/>
          </a:xfrm>
          <a:prstGeom prst="ellipse">
            <a:avLst/>
          </a:prstGeom>
          <a:solidFill>
            <a:srgbClr val="FF0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79" name="Oval 21"/>
          <p:cNvSpPr>
            <a:spLocks noChangeArrowheads="1"/>
          </p:cNvSpPr>
          <p:nvPr/>
        </p:nvSpPr>
        <p:spPr bwMode="auto">
          <a:xfrm>
            <a:off x="4419600" y="3733800"/>
            <a:ext cx="152400" cy="152400"/>
          </a:xfrm>
          <a:prstGeom prst="ellipse">
            <a:avLst/>
          </a:prstGeom>
          <a:solidFill>
            <a:srgbClr val="FF0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56" name="Oval 53"/>
          <p:cNvSpPr>
            <a:spLocks noChangeArrowheads="1"/>
          </p:cNvSpPr>
          <p:nvPr/>
        </p:nvSpPr>
        <p:spPr bwMode="auto">
          <a:xfrm>
            <a:off x="3866769" y="2550583"/>
            <a:ext cx="1143000" cy="1094529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57" name="Text Box 52"/>
          <p:cNvSpPr txBox="1">
            <a:spLocks noChangeArrowheads="1"/>
          </p:cNvSpPr>
          <p:nvPr/>
        </p:nvSpPr>
        <p:spPr bwMode="auto">
          <a:xfrm>
            <a:off x="4448173" y="2960276"/>
            <a:ext cx="26161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latin typeface="+mj-lt"/>
              </a:rPr>
              <a:t>t</a:t>
            </a:r>
            <a:endParaRPr lang="en-US" altLang="en-US" b="1" dirty="0">
              <a:latin typeface="+mj-lt"/>
            </a:endParaRPr>
          </a:p>
        </p:txBody>
      </p:sp>
      <p:sp>
        <p:nvSpPr>
          <p:cNvPr id="159" name="Text Box 32"/>
          <p:cNvSpPr txBox="1">
            <a:spLocks noChangeArrowheads="1"/>
          </p:cNvSpPr>
          <p:nvPr/>
        </p:nvSpPr>
        <p:spPr bwMode="auto">
          <a:xfrm>
            <a:off x="-228600" y="5943600"/>
            <a:ext cx="9525000" cy="46166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en-US" sz="2400" dirty="0">
                <a:latin typeface="+mj-lt"/>
              </a:rPr>
              <a:t>Given an (arbitrary) basis and a vector, find a</a:t>
            </a:r>
            <a:r>
              <a:rPr lang="en-US" altLang="en-US" sz="2400" b="1" dirty="0">
                <a:latin typeface="+mj-lt"/>
              </a:rPr>
              <a:t> </a:t>
            </a:r>
            <a:r>
              <a:rPr lang="en-US" altLang="en-US" sz="2400" i="1" dirty="0">
                <a:latin typeface="+mj-lt"/>
              </a:rPr>
              <a:t>closest lattice vector</a:t>
            </a:r>
          </a:p>
        </p:txBody>
      </p:sp>
      <p:sp>
        <p:nvSpPr>
          <p:cNvPr id="160" name="Text Box 47"/>
          <p:cNvSpPr txBox="1">
            <a:spLocks noChangeArrowheads="1"/>
          </p:cNvSpPr>
          <p:nvPr/>
        </p:nvSpPr>
        <p:spPr bwMode="auto">
          <a:xfrm>
            <a:off x="-228600" y="5486400"/>
            <a:ext cx="9525000" cy="457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en-US" sz="2400" b="1" dirty="0">
                <a:latin typeface="+mj-lt"/>
              </a:rPr>
              <a:t>Closest Vector Problem</a:t>
            </a:r>
            <a:endParaRPr lang="en-US" altLang="en-US" sz="2400" b="1" dirty="0">
              <a:latin typeface="+mj-lt"/>
              <a:sym typeface="Mathematica1" pitchFamily="2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191000" y="2911805"/>
                <a:ext cx="4491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⨂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2911805"/>
                <a:ext cx="449162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9" name="Oval 24"/>
          <p:cNvSpPr>
            <a:spLocks noChangeArrowheads="1"/>
          </p:cNvSpPr>
          <p:nvPr/>
        </p:nvSpPr>
        <p:spPr bwMode="auto">
          <a:xfrm>
            <a:off x="3886200" y="3124200"/>
            <a:ext cx="152400" cy="152400"/>
          </a:xfrm>
          <a:prstGeom prst="ellipse">
            <a:avLst/>
          </a:prstGeom>
          <a:solidFill>
            <a:schemeClr val="tx1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14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" grpId="0" animBg="1"/>
      <p:bldP spid="157" grpId="0"/>
      <p:bldP spid="2" grpId="0"/>
      <p:bldP spid="10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938" name="Oval 18"/>
          <p:cNvSpPr>
            <a:spLocks noChangeArrowheads="1"/>
          </p:cNvSpPr>
          <p:nvPr/>
        </p:nvSpPr>
        <p:spPr bwMode="auto">
          <a:xfrm>
            <a:off x="2209800" y="2667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58" name="Oval 38"/>
          <p:cNvSpPr>
            <a:spLocks noChangeArrowheads="1"/>
          </p:cNvSpPr>
          <p:nvPr/>
        </p:nvSpPr>
        <p:spPr bwMode="auto">
          <a:xfrm>
            <a:off x="7239000" y="4038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90" name="Text Box 70"/>
          <p:cNvSpPr txBox="1">
            <a:spLocks noChangeArrowheads="1"/>
          </p:cNvSpPr>
          <p:nvPr/>
        </p:nvSpPr>
        <p:spPr bwMode="auto">
          <a:xfrm>
            <a:off x="5175805" y="4224114"/>
            <a:ext cx="4353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>
                <a:latin typeface="Arial" charset="0"/>
                <a:ea typeface="Arial" charset="0"/>
              </a:rPr>
              <a:t>b</a:t>
            </a:r>
            <a:r>
              <a:rPr lang="en-US" altLang="en-US" b="1" baseline="-25000" dirty="0">
                <a:latin typeface="Arial" charset="0"/>
                <a:ea typeface="Arial" charset="0"/>
              </a:rPr>
              <a:t>2</a:t>
            </a:r>
            <a:endParaRPr lang="en-US" altLang="en-US" b="1" dirty="0">
              <a:latin typeface="Arial" charset="0"/>
              <a:ea typeface="Arial" charset="0"/>
            </a:endParaRPr>
          </a:p>
        </p:txBody>
      </p:sp>
      <p:sp>
        <p:nvSpPr>
          <p:cNvPr id="12295" name="Oval 22"/>
          <p:cNvSpPr>
            <a:spLocks noChangeArrowheads="1"/>
          </p:cNvSpPr>
          <p:nvPr/>
        </p:nvSpPr>
        <p:spPr bwMode="auto">
          <a:xfrm>
            <a:off x="2743200" y="3276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51" name="Oval 31"/>
          <p:cNvSpPr>
            <a:spLocks noChangeArrowheads="1"/>
          </p:cNvSpPr>
          <p:nvPr/>
        </p:nvSpPr>
        <p:spPr bwMode="auto">
          <a:xfrm>
            <a:off x="4419600" y="3733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54" name="Oval 34"/>
          <p:cNvSpPr>
            <a:spLocks noChangeArrowheads="1"/>
          </p:cNvSpPr>
          <p:nvPr/>
        </p:nvSpPr>
        <p:spPr bwMode="auto">
          <a:xfrm>
            <a:off x="5562600" y="3581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299" name="Text Box 62"/>
          <p:cNvSpPr txBox="1">
            <a:spLocks noChangeArrowheads="1"/>
          </p:cNvSpPr>
          <p:nvPr/>
        </p:nvSpPr>
        <p:spPr bwMode="auto">
          <a:xfrm>
            <a:off x="2359762" y="3181290"/>
            <a:ext cx="3609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>
                <a:latin typeface="Apple Chancery" charset="0"/>
                <a:ea typeface="Apple Chancery" charset="0"/>
                <a:cs typeface="Apple Chancery" charset="0"/>
              </a:rPr>
              <a:t>O</a:t>
            </a:r>
          </a:p>
        </p:txBody>
      </p:sp>
      <p:sp>
        <p:nvSpPr>
          <p:cNvPr id="721941" name="Oval 21"/>
          <p:cNvSpPr>
            <a:spLocks noChangeArrowheads="1"/>
          </p:cNvSpPr>
          <p:nvPr/>
        </p:nvSpPr>
        <p:spPr bwMode="auto">
          <a:xfrm>
            <a:off x="3352800" y="2514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46" name="Oval 26"/>
          <p:cNvSpPr>
            <a:spLocks noChangeArrowheads="1"/>
          </p:cNvSpPr>
          <p:nvPr/>
        </p:nvSpPr>
        <p:spPr bwMode="auto">
          <a:xfrm>
            <a:off x="3886200" y="3124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47" name="Oval 27"/>
          <p:cNvSpPr>
            <a:spLocks noChangeArrowheads="1"/>
          </p:cNvSpPr>
          <p:nvPr/>
        </p:nvSpPr>
        <p:spPr bwMode="auto">
          <a:xfrm>
            <a:off x="3276600" y="3886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14" name="Oval 17"/>
          <p:cNvSpPr>
            <a:spLocks noChangeArrowheads="1"/>
          </p:cNvSpPr>
          <p:nvPr/>
        </p:nvSpPr>
        <p:spPr bwMode="auto">
          <a:xfrm>
            <a:off x="2819400" y="1905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15" name="Oval 19"/>
          <p:cNvSpPr>
            <a:spLocks noChangeArrowheads="1"/>
          </p:cNvSpPr>
          <p:nvPr/>
        </p:nvSpPr>
        <p:spPr bwMode="auto">
          <a:xfrm>
            <a:off x="1600200" y="3429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16" name="Oval 20"/>
          <p:cNvSpPr>
            <a:spLocks noChangeArrowheads="1"/>
          </p:cNvSpPr>
          <p:nvPr/>
        </p:nvSpPr>
        <p:spPr bwMode="auto">
          <a:xfrm>
            <a:off x="3962400" y="1752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17" name="Oval 23"/>
          <p:cNvSpPr>
            <a:spLocks noChangeArrowheads="1"/>
          </p:cNvSpPr>
          <p:nvPr/>
        </p:nvSpPr>
        <p:spPr bwMode="auto">
          <a:xfrm>
            <a:off x="2133600" y="4038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18" name="Oval 24"/>
          <p:cNvSpPr>
            <a:spLocks noChangeArrowheads="1"/>
          </p:cNvSpPr>
          <p:nvPr/>
        </p:nvSpPr>
        <p:spPr bwMode="auto">
          <a:xfrm>
            <a:off x="5105400" y="1600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19" name="Oval 25"/>
          <p:cNvSpPr>
            <a:spLocks noChangeArrowheads="1"/>
          </p:cNvSpPr>
          <p:nvPr/>
        </p:nvSpPr>
        <p:spPr bwMode="auto">
          <a:xfrm>
            <a:off x="4495800" y="2362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0" name="Oval 28"/>
          <p:cNvSpPr>
            <a:spLocks noChangeArrowheads="1"/>
          </p:cNvSpPr>
          <p:nvPr/>
        </p:nvSpPr>
        <p:spPr bwMode="auto">
          <a:xfrm>
            <a:off x="6248400" y="1447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1" name="Oval 29"/>
          <p:cNvSpPr>
            <a:spLocks noChangeArrowheads="1"/>
          </p:cNvSpPr>
          <p:nvPr/>
        </p:nvSpPr>
        <p:spPr bwMode="auto">
          <a:xfrm>
            <a:off x="5638800" y="2209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2" name="Oval 30"/>
          <p:cNvSpPr>
            <a:spLocks noChangeArrowheads="1"/>
          </p:cNvSpPr>
          <p:nvPr/>
        </p:nvSpPr>
        <p:spPr bwMode="auto">
          <a:xfrm>
            <a:off x="5029200" y="2971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3" name="Oval 32"/>
          <p:cNvSpPr>
            <a:spLocks noChangeArrowheads="1"/>
          </p:cNvSpPr>
          <p:nvPr/>
        </p:nvSpPr>
        <p:spPr bwMode="auto">
          <a:xfrm>
            <a:off x="6781800" y="2057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4" name="Oval 33"/>
          <p:cNvSpPr>
            <a:spLocks noChangeArrowheads="1"/>
          </p:cNvSpPr>
          <p:nvPr/>
        </p:nvSpPr>
        <p:spPr bwMode="auto">
          <a:xfrm>
            <a:off x="6172200" y="2819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5" name="Oval 35"/>
          <p:cNvSpPr>
            <a:spLocks noChangeArrowheads="1"/>
          </p:cNvSpPr>
          <p:nvPr/>
        </p:nvSpPr>
        <p:spPr bwMode="auto">
          <a:xfrm>
            <a:off x="7315200" y="2667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6" name="Oval 36"/>
          <p:cNvSpPr>
            <a:spLocks noChangeArrowheads="1"/>
          </p:cNvSpPr>
          <p:nvPr/>
        </p:nvSpPr>
        <p:spPr bwMode="auto">
          <a:xfrm>
            <a:off x="6705600" y="3429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7" name="Oval 37"/>
          <p:cNvSpPr>
            <a:spLocks noChangeArrowheads="1"/>
          </p:cNvSpPr>
          <p:nvPr/>
        </p:nvSpPr>
        <p:spPr bwMode="auto">
          <a:xfrm>
            <a:off x="6096000" y="4191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8" name="Oval 40"/>
          <p:cNvSpPr>
            <a:spLocks noChangeArrowheads="1"/>
          </p:cNvSpPr>
          <p:nvPr/>
        </p:nvSpPr>
        <p:spPr bwMode="auto">
          <a:xfrm>
            <a:off x="2667000" y="4648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9" name="Oval 41"/>
          <p:cNvSpPr>
            <a:spLocks noChangeArrowheads="1"/>
          </p:cNvSpPr>
          <p:nvPr/>
        </p:nvSpPr>
        <p:spPr bwMode="auto">
          <a:xfrm>
            <a:off x="3810000" y="4495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30" name="Oval 42"/>
          <p:cNvSpPr>
            <a:spLocks noChangeArrowheads="1"/>
          </p:cNvSpPr>
          <p:nvPr/>
        </p:nvSpPr>
        <p:spPr bwMode="auto">
          <a:xfrm>
            <a:off x="4953000" y="4343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31" name="Oval 43"/>
          <p:cNvSpPr>
            <a:spLocks noChangeArrowheads="1"/>
          </p:cNvSpPr>
          <p:nvPr/>
        </p:nvSpPr>
        <p:spPr bwMode="auto">
          <a:xfrm>
            <a:off x="1676400" y="2057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32" name="Oval 44"/>
          <p:cNvSpPr>
            <a:spLocks noChangeArrowheads="1"/>
          </p:cNvSpPr>
          <p:nvPr/>
        </p:nvSpPr>
        <p:spPr bwMode="auto">
          <a:xfrm>
            <a:off x="2286000" y="1295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33" name="Oval 45"/>
          <p:cNvSpPr>
            <a:spLocks noChangeArrowheads="1"/>
          </p:cNvSpPr>
          <p:nvPr/>
        </p:nvSpPr>
        <p:spPr bwMode="auto">
          <a:xfrm>
            <a:off x="7391400" y="1295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92" name="Line 72"/>
          <p:cNvSpPr>
            <a:spLocks noChangeShapeType="1"/>
          </p:cNvSpPr>
          <p:nvPr/>
        </p:nvSpPr>
        <p:spPr bwMode="auto">
          <a:xfrm>
            <a:off x="2795112" y="3314908"/>
            <a:ext cx="2197573" cy="110469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21993" name="Line 73"/>
          <p:cNvSpPr>
            <a:spLocks noChangeShapeType="1"/>
          </p:cNvSpPr>
          <p:nvPr/>
        </p:nvSpPr>
        <p:spPr bwMode="auto">
          <a:xfrm>
            <a:off x="2801528" y="3325071"/>
            <a:ext cx="1646645" cy="484929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21995" name="Text Box 75"/>
          <p:cNvSpPr txBox="1">
            <a:spLocks noChangeArrowheads="1"/>
          </p:cNvSpPr>
          <p:nvPr/>
        </p:nvSpPr>
        <p:spPr bwMode="auto">
          <a:xfrm>
            <a:off x="4647292" y="3623595"/>
            <a:ext cx="41069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>
                <a:latin typeface="+mj-lt"/>
              </a:rPr>
              <a:t>b</a:t>
            </a:r>
            <a:r>
              <a:rPr lang="en-US" altLang="en-US" b="1" baseline="-25000" dirty="0">
                <a:latin typeface="+mj-lt"/>
              </a:rPr>
              <a:t>1</a:t>
            </a:r>
            <a:endParaRPr lang="en-US" altLang="en-US" b="1" dirty="0">
              <a:latin typeface="+mj-lt"/>
            </a:endParaRPr>
          </a:p>
        </p:txBody>
      </p:sp>
      <p:sp>
        <p:nvSpPr>
          <p:cNvPr id="43" name="Oval 21"/>
          <p:cNvSpPr>
            <a:spLocks noChangeArrowheads="1"/>
          </p:cNvSpPr>
          <p:nvPr/>
        </p:nvSpPr>
        <p:spPr bwMode="auto">
          <a:xfrm>
            <a:off x="1143000" y="1447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45" name="Oval 17"/>
          <p:cNvSpPr>
            <a:spLocks noChangeArrowheads="1"/>
          </p:cNvSpPr>
          <p:nvPr/>
        </p:nvSpPr>
        <p:spPr bwMode="auto">
          <a:xfrm>
            <a:off x="609600" y="838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46" name="Oval 44"/>
          <p:cNvSpPr>
            <a:spLocks noChangeArrowheads="1"/>
          </p:cNvSpPr>
          <p:nvPr/>
        </p:nvSpPr>
        <p:spPr bwMode="auto">
          <a:xfrm>
            <a:off x="76200" y="228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47" name="Oval 21"/>
          <p:cNvSpPr>
            <a:spLocks noChangeArrowheads="1"/>
          </p:cNvSpPr>
          <p:nvPr/>
        </p:nvSpPr>
        <p:spPr bwMode="auto">
          <a:xfrm>
            <a:off x="1752600" y="685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49" name="Oval 17"/>
          <p:cNvSpPr>
            <a:spLocks noChangeArrowheads="1"/>
          </p:cNvSpPr>
          <p:nvPr/>
        </p:nvSpPr>
        <p:spPr bwMode="auto">
          <a:xfrm>
            <a:off x="1219200" y="76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50" name="Oval 19"/>
          <p:cNvSpPr>
            <a:spLocks noChangeArrowheads="1"/>
          </p:cNvSpPr>
          <p:nvPr/>
        </p:nvSpPr>
        <p:spPr bwMode="auto">
          <a:xfrm>
            <a:off x="533400" y="2209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51" name="Oval 23"/>
          <p:cNvSpPr>
            <a:spLocks noChangeArrowheads="1"/>
          </p:cNvSpPr>
          <p:nvPr/>
        </p:nvSpPr>
        <p:spPr bwMode="auto">
          <a:xfrm>
            <a:off x="1066800" y="2819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53" name="Oval 19"/>
          <p:cNvSpPr>
            <a:spLocks noChangeArrowheads="1"/>
          </p:cNvSpPr>
          <p:nvPr/>
        </p:nvSpPr>
        <p:spPr bwMode="auto">
          <a:xfrm>
            <a:off x="0" y="1600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56" name="Oval 20"/>
          <p:cNvSpPr>
            <a:spLocks noChangeArrowheads="1"/>
          </p:cNvSpPr>
          <p:nvPr/>
        </p:nvSpPr>
        <p:spPr bwMode="auto">
          <a:xfrm>
            <a:off x="2362200" y="-76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57" name="Oval 25"/>
          <p:cNvSpPr>
            <a:spLocks noChangeArrowheads="1"/>
          </p:cNvSpPr>
          <p:nvPr/>
        </p:nvSpPr>
        <p:spPr bwMode="auto">
          <a:xfrm>
            <a:off x="2895600" y="533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58" name="Oval 30"/>
          <p:cNvSpPr>
            <a:spLocks noChangeArrowheads="1"/>
          </p:cNvSpPr>
          <p:nvPr/>
        </p:nvSpPr>
        <p:spPr bwMode="auto">
          <a:xfrm>
            <a:off x="3429000" y="1143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60" name="Oval 29"/>
          <p:cNvSpPr>
            <a:spLocks noChangeArrowheads="1"/>
          </p:cNvSpPr>
          <p:nvPr/>
        </p:nvSpPr>
        <p:spPr bwMode="auto">
          <a:xfrm>
            <a:off x="4038600" y="381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61" name="Oval 33"/>
          <p:cNvSpPr>
            <a:spLocks noChangeArrowheads="1"/>
          </p:cNvSpPr>
          <p:nvPr/>
        </p:nvSpPr>
        <p:spPr bwMode="auto">
          <a:xfrm>
            <a:off x="4572000" y="990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65" name="Oval 19"/>
          <p:cNvSpPr>
            <a:spLocks noChangeArrowheads="1"/>
          </p:cNvSpPr>
          <p:nvPr/>
        </p:nvSpPr>
        <p:spPr bwMode="auto">
          <a:xfrm>
            <a:off x="3200400" y="5257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66" name="Oval 23"/>
          <p:cNvSpPr>
            <a:spLocks noChangeArrowheads="1"/>
          </p:cNvSpPr>
          <p:nvPr/>
        </p:nvSpPr>
        <p:spPr bwMode="auto">
          <a:xfrm>
            <a:off x="3733800" y="5867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67" name="Oval 40"/>
          <p:cNvSpPr>
            <a:spLocks noChangeArrowheads="1"/>
          </p:cNvSpPr>
          <p:nvPr/>
        </p:nvSpPr>
        <p:spPr bwMode="auto">
          <a:xfrm>
            <a:off x="4267200" y="6477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0" name="Oval 22"/>
          <p:cNvSpPr>
            <a:spLocks noChangeArrowheads="1"/>
          </p:cNvSpPr>
          <p:nvPr/>
        </p:nvSpPr>
        <p:spPr bwMode="auto">
          <a:xfrm>
            <a:off x="4343400" y="5105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1" name="Oval 27"/>
          <p:cNvSpPr>
            <a:spLocks noChangeArrowheads="1"/>
          </p:cNvSpPr>
          <p:nvPr/>
        </p:nvSpPr>
        <p:spPr bwMode="auto">
          <a:xfrm>
            <a:off x="4876800" y="5715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" name="Oval 41"/>
          <p:cNvSpPr>
            <a:spLocks noChangeArrowheads="1"/>
          </p:cNvSpPr>
          <p:nvPr/>
        </p:nvSpPr>
        <p:spPr bwMode="auto">
          <a:xfrm>
            <a:off x="5410200" y="6324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0" name="Oval 19"/>
          <p:cNvSpPr>
            <a:spLocks noChangeArrowheads="1"/>
          </p:cNvSpPr>
          <p:nvPr/>
        </p:nvSpPr>
        <p:spPr bwMode="auto">
          <a:xfrm>
            <a:off x="1524000" y="4800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1" name="Oval 23"/>
          <p:cNvSpPr>
            <a:spLocks noChangeArrowheads="1"/>
          </p:cNvSpPr>
          <p:nvPr/>
        </p:nvSpPr>
        <p:spPr bwMode="auto">
          <a:xfrm>
            <a:off x="2057400" y="5410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2" name="Oval 40"/>
          <p:cNvSpPr>
            <a:spLocks noChangeArrowheads="1"/>
          </p:cNvSpPr>
          <p:nvPr/>
        </p:nvSpPr>
        <p:spPr bwMode="auto">
          <a:xfrm>
            <a:off x="2590800" y="6019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3" name="Oval 19"/>
          <p:cNvSpPr>
            <a:spLocks noChangeArrowheads="1"/>
          </p:cNvSpPr>
          <p:nvPr/>
        </p:nvSpPr>
        <p:spPr bwMode="auto">
          <a:xfrm>
            <a:off x="457200" y="3581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4" name="Oval 23"/>
          <p:cNvSpPr>
            <a:spLocks noChangeArrowheads="1"/>
          </p:cNvSpPr>
          <p:nvPr/>
        </p:nvSpPr>
        <p:spPr bwMode="auto">
          <a:xfrm>
            <a:off x="990600" y="4191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5" name="Oval 19"/>
          <p:cNvSpPr>
            <a:spLocks noChangeArrowheads="1"/>
          </p:cNvSpPr>
          <p:nvPr/>
        </p:nvSpPr>
        <p:spPr bwMode="auto">
          <a:xfrm>
            <a:off x="-76200" y="2971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6" name="Oval 19"/>
          <p:cNvSpPr>
            <a:spLocks noChangeArrowheads="1"/>
          </p:cNvSpPr>
          <p:nvPr/>
        </p:nvSpPr>
        <p:spPr bwMode="auto">
          <a:xfrm>
            <a:off x="3124200" y="6629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9" name="Oval 19"/>
          <p:cNvSpPr>
            <a:spLocks noChangeArrowheads="1"/>
          </p:cNvSpPr>
          <p:nvPr/>
        </p:nvSpPr>
        <p:spPr bwMode="auto">
          <a:xfrm>
            <a:off x="914400" y="5562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90" name="Oval 23"/>
          <p:cNvSpPr>
            <a:spLocks noChangeArrowheads="1"/>
          </p:cNvSpPr>
          <p:nvPr/>
        </p:nvSpPr>
        <p:spPr bwMode="auto">
          <a:xfrm>
            <a:off x="1447800" y="6172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91" name="Oval 40"/>
          <p:cNvSpPr>
            <a:spLocks noChangeArrowheads="1"/>
          </p:cNvSpPr>
          <p:nvPr/>
        </p:nvSpPr>
        <p:spPr bwMode="auto">
          <a:xfrm>
            <a:off x="1981200" y="6781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92" name="Oval 19"/>
          <p:cNvSpPr>
            <a:spLocks noChangeArrowheads="1"/>
          </p:cNvSpPr>
          <p:nvPr/>
        </p:nvSpPr>
        <p:spPr bwMode="auto">
          <a:xfrm>
            <a:off x="-152400" y="4343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93" name="Oval 23"/>
          <p:cNvSpPr>
            <a:spLocks noChangeArrowheads="1"/>
          </p:cNvSpPr>
          <p:nvPr/>
        </p:nvSpPr>
        <p:spPr bwMode="auto">
          <a:xfrm>
            <a:off x="381000" y="4953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98" name="Oval 19"/>
          <p:cNvSpPr>
            <a:spLocks noChangeArrowheads="1"/>
          </p:cNvSpPr>
          <p:nvPr/>
        </p:nvSpPr>
        <p:spPr bwMode="auto">
          <a:xfrm>
            <a:off x="304800" y="6324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99" name="Oval 23"/>
          <p:cNvSpPr>
            <a:spLocks noChangeArrowheads="1"/>
          </p:cNvSpPr>
          <p:nvPr/>
        </p:nvSpPr>
        <p:spPr bwMode="auto">
          <a:xfrm>
            <a:off x="838200" y="6934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02" name="Oval 23"/>
          <p:cNvSpPr>
            <a:spLocks noChangeArrowheads="1"/>
          </p:cNvSpPr>
          <p:nvPr/>
        </p:nvSpPr>
        <p:spPr bwMode="auto">
          <a:xfrm>
            <a:off x="-228600" y="5715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06" name="Oval 40"/>
          <p:cNvSpPr>
            <a:spLocks noChangeArrowheads="1"/>
          </p:cNvSpPr>
          <p:nvPr/>
        </p:nvSpPr>
        <p:spPr bwMode="auto">
          <a:xfrm>
            <a:off x="2971800" y="9372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0" name="Oval 34"/>
          <p:cNvSpPr>
            <a:spLocks noChangeArrowheads="1"/>
          </p:cNvSpPr>
          <p:nvPr/>
        </p:nvSpPr>
        <p:spPr bwMode="auto">
          <a:xfrm>
            <a:off x="7696200" y="6019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2" name="Oval 25"/>
          <p:cNvSpPr>
            <a:spLocks noChangeArrowheads="1"/>
          </p:cNvSpPr>
          <p:nvPr/>
        </p:nvSpPr>
        <p:spPr bwMode="auto">
          <a:xfrm>
            <a:off x="6629400" y="4800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3" name="Oval 30"/>
          <p:cNvSpPr>
            <a:spLocks noChangeArrowheads="1"/>
          </p:cNvSpPr>
          <p:nvPr/>
        </p:nvSpPr>
        <p:spPr bwMode="auto">
          <a:xfrm>
            <a:off x="7162800" y="5410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4" name="Oval 37"/>
          <p:cNvSpPr>
            <a:spLocks noChangeArrowheads="1"/>
          </p:cNvSpPr>
          <p:nvPr/>
        </p:nvSpPr>
        <p:spPr bwMode="auto">
          <a:xfrm>
            <a:off x="8229600" y="6629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5" name="Oval 31"/>
          <p:cNvSpPr>
            <a:spLocks noChangeArrowheads="1"/>
          </p:cNvSpPr>
          <p:nvPr/>
        </p:nvSpPr>
        <p:spPr bwMode="auto">
          <a:xfrm>
            <a:off x="6553200" y="6172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6" name="Oval 21"/>
          <p:cNvSpPr>
            <a:spLocks noChangeArrowheads="1"/>
          </p:cNvSpPr>
          <p:nvPr/>
        </p:nvSpPr>
        <p:spPr bwMode="auto">
          <a:xfrm>
            <a:off x="5486400" y="4953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7" name="Oval 26"/>
          <p:cNvSpPr>
            <a:spLocks noChangeArrowheads="1"/>
          </p:cNvSpPr>
          <p:nvPr/>
        </p:nvSpPr>
        <p:spPr bwMode="auto">
          <a:xfrm>
            <a:off x="6019800" y="5562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9" name="Oval 42"/>
          <p:cNvSpPr>
            <a:spLocks noChangeArrowheads="1"/>
          </p:cNvSpPr>
          <p:nvPr/>
        </p:nvSpPr>
        <p:spPr bwMode="auto">
          <a:xfrm>
            <a:off x="7086600" y="6781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0" name="Oval 38"/>
          <p:cNvSpPr>
            <a:spLocks noChangeArrowheads="1"/>
          </p:cNvSpPr>
          <p:nvPr/>
        </p:nvSpPr>
        <p:spPr bwMode="auto">
          <a:xfrm>
            <a:off x="8839200" y="5867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2" name="Oval 33"/>
          <p:cNvSpPr>
            <a:spLocks noChangeArrowheads="1"/>
          </p:cNvSpPr>
          <p:nvPr/>
        </p:nvSpPr>
        <p:spPr bwMode="auto">
          <a:xfrm>
            <a:off x="7772400" y="4648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" name="Oval 36"/>
          <p:cNvSpPr>
            <a:spLocks noChangeArrowheads="1"/>
          </p:cNvSpPr>
          <p:nvPr/>
        </p:nvSpPr>
        <p:spPr bwMode="auto">
          <a:xfrm>
            <a:off x="8305800" y="5257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6" name="Oval 32"/>
          <p:cNvSpPr>
            <a:spLocks noChangeArrowheads="1"/>
          </p:cNvSpPr>
          <p:nvPr/>
        </p:nvSpPr>
        <p:spPr bwMode="auto">
          <a:xfrm>
            <a:off x="7848600" y="3276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7" name="Oval 35"/>
          <p:cNvSpPr>
            <a:spLocks noChangeArrowheads="1"/>
          </p:cNvSpPr>
          <p:nvPr/>
        </p:nvSpPr>
        <p:spPr bwMode="auto">
          <a:xfrm>
            <a:off x="8382000" y="3886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9" name="Oval 35"/>
          <p:cNvSpPr>
            <a:spLocks noChangeArrowheads="1"/>
          </p:cNvSpPr>
          <p:nvPr/>
        </p:nvSpPr>
        <p:spPr bwMode="auto">
          <a:xfrm>
            <a:off x="8915400" y="4495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34" name="Oval 28"/>
          <p:cNvSpPr>
            <a:spLocks noChangeArrowheads="1"/>
          </p:cNvSpPr>
          <p:nvPr/>
        </p:nvSpPr>
        <p:spPr bwMode="auto">
          <a:xfrm>
            <a:off x="5181600" y="228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35" name="Oval 32"/>
          <p:cNvSpPr>
            <a:spLocks noChangeArrowheads="1"/>
          </p:cNvSpPr>
          <p:nvPr/>
        </p:nvSpPr>
        <p:spPr bwMode="auto">
          <a:xfrm>
            <a:off x="5715000" y="838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37" name="Oval 28"/>
          <p:cNvSpPr>
            <a:spLocks noChangeArrowheads="1"/>
          </p:cNvSpPr>
          <p:nvPr/>
        </p:nvSpPr>
        <p:spPr bwMode="auto">
          <a:xfrm>
            <a:off x="6858000" y="685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38" name="Oval 32"/>
          <p:cNvSpPr>
            <a:spLocks noChangeArrowheads="1"/>
          </p:cNvSpPr>
          <p:nvPr/>
        </p:nvSpPr>
        <p:spPr bwMode="auto">
          <a:xfrm>
            <a:off x="7391400" y="1295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39" name="Oval 35"/>
          <p:cNvSpPr>
            <a:spLocks noChangeArrowheads="1"/>
          </p:cNvSpPr>
          <p:nvPr/>
        </p:nvSpPr>
        <p:spPr bwMode="auto">
          <a:xfrm>
            <a:off x="7924800" y="1905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0" name="Oval 32"/>
          <p:cNvSpPr>
            <a:spLocks noChangeArrowheads="1"/>
          </p:cNvSpPr>
          <p:nvPr/>
        </p:nvSpPr>
        <p:spPr bwMode="auto">
          <a:xfrm>
            <a:off x="8458200" y="2514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1" name="Oval 35"/>
          <p:cNvSpPr>
            <a:spLocks noChangeArrowheads="1"/>
          </p:cNvSpPr>
          <p:nvPr/>
        </p:nvSpPr>
        <p:spPr bwMode="auto">
          <a:xfrm>
            <a:off x="8991600" y="3124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2" name="Oval 35"/>
          <p:cNvSpPr>
            <a:spLocks noChangeArrowheads="1"/>
          </p:cNvSpPr>
          <p:nvPr/>
        </p:nvSpPr>
        <p:spPr bwMode="auto">
          <a:xfrm>
            <a:off x="9525000" y="3733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4" name="Oval 32"/>
          <p:cNvSpPr>
            <a:spLocks noChangeArrowheads="1"/>
          </p:cNvSpPr>
          <p:nvPr/>
        </p:nvSpPr>
        <p:spPr bwMode="auto">
          <a:xfrm>
            <a:off x="6324600" y="76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5" name="Oval 28"/>
          <p:cNvSpPr>
            <a:spLocks noChangeArrowheads="1"/>
          </p:cNvSpPr>
          <p:nvPr/>
        </p:nvSpPr>
        <p:spPr bwMode="auto">
          <a:xfrm>
            <a:off x="7467600" y="-76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6" name="Oval 32"/>
          <p:cNvSpPr>
            <a:spLocks noChangeArrowheads="1"/>
          </p:cNvSpPr>
          <p:nvPr/>
        </p:nvSpPr>
        <p:spPr bwMode="auto">
          <a:xfrm>
            <a:off x="8001000" y="533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7" name="Oval 35"/>
          <p:cNvSpPr>
            <a:spLocks noChangeArrowheads="1"/>
          </p:cNvSpPr>
          <p:nvPr/>
        </p:nvSpPr>
        <p:spPr bwMode="auto">
          <a:xfrm>
            <a:off x="8534400" y="1143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8" name="Oval 32"/>
          <p:cNvSpPr>
            <a:spLocks noChangeArrowheads="1"/>
          </p:cNvSpPr>
          <p:nvPr/>
        </p:nvSpPr>
        <p:spPr bwMode="auto">
          <a:xfrm>
            <a:off x="9067800" y="1752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9" name="Oval 35"/>
          <p:cNvSpPr>
            <a:spLocks noChangeArrowheads="1"/>
          </p:cNvSpPr>
          <p:nvPr/>
        </p:nvSpPr>
        <p:spPr bwMode="auto">
          <a:xfrm>
            <a:off x="9601200" y="2362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52" name="Oval 29"/>
          <p:cNvSpPr>
            <a:spLocks noChangeArrowheads="1"/>
          </p:cNvSpPr>
          <p:nvPr/>
        </p:nvSpPr>
        <p:spPr bwMode="auto">
          <a:xfrm>
            <a:off x="3505200" y="-228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69" name="Oval 32"/>
          <p:cNvSpPr>
            <a:spLocks noChangeArrowheads="1"/>
          </p:cNvSpPr>
          <p:nvPr/>
        </p:nvSpPr>
        <p:spPr bwMode="auto">
          <a:xfrm>
            <a:off x="8610600" y="-228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70" name="Oval 35"/>
          <p:cNvSpPr>
            <a:spLocks noChangeArrowheads="1"/>
          </p:cNvSpPr>
          <p:nvPr/>
        </p:nvSpPr>
        <p:spPr bwMode="auto">
          <a:xfrm>
            <a:off x="9144000" y="381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293" name="Rectangle 63"/>
          <p:cNvSpPr>
            <a:spLocks noGrp="1" noChangeArrowheads="1"/>
          </p:cNvSpPr>
          <p:nvPr>
            <p:ph type="title"/>
          </p:nvPr>
        </p:nvSpPr>
        <p:spPr>
          <a:xfrm>
            <a:off x="304800" y="-38308"/>
            <a:ext cx="8686800" cy="1105108"/>
          </a:xfrm>
          <a:solidFill>
            <a:schemeClr val="bg1"/>
          </a:solidFill>
        </p:spPr>
        <p:txBody>
          <a:bodyPr/>
          <a:lstStyle/>
          <a:p>
            <a:pPr algn="ctr" eaLnBrk="1" hangingPunct="1"/>
            <a:r>
              <a:rPr lang="en-US" altLang="en-US" b="1" dirty="0">
                <a:solidFill>
                  <a:srgbClr val="C00000"/>
                </a:solidFill>
              </a:rPr>
              <a:t>(Hard) Computational Problems</a:t>
            </a:r>
          </a:p>
        </p:txBody>
      </p:sp>
      <p:sp>
        <p:nvSpPr>
          <p:cNvPr id="178" name="Oval 18"/>
          <p:cNvSpPr>
            <a:spLocks noChangeArrowheads="1"/>
          </p:cNvSpPr>
          <p:nvPr/>
        </p:nvSpPr>
        <p:spPr bwMode="auto">
          <a:xfrm>
            <a:off x="4953000" y="4343400"/>
            <a:ext cx="152400" cy="152400"/>
          </a:xfrm>
          <a:prstGeom prst="ellipse">
            <a:avLst/>
          </a:prstGeom>
          <a:solidFill>
            <a:srgbClr val="FF0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79" name="Oval 21"/>
          <p:cNvSpPr>
            <a:spLocks noChangeArrowheads="1"/>
          </p:cNvSpPr>
          <p:nvPr/>
        </p:nvSpPr>
        <p:spPr bwMode="auto">
          <a:xfrm>
            <a:off x="4419600" y="3733800"/>
            <a:ext cx="152400" cy="152400"/>
          </a:xfrm>
          <a:prstGeom prst="ellipse">
            <a:avLst/>
          </a:prstGeom>
          <a:solidFill>
            <a:srgbClr val="FF0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57" name="Text Box 52"/>
          <p:cNvSpPr txBox="1">
            <a:spLocks noChangeArrowheads="1"/>
          </p:cNvSpPr>
          <p:nvPr/>
        </p:nvSpPr>
        <p:spPr bwMode="auto">
          <a:xfrm>
            <a:off x="2590800" y="1447800"/>
            <a:ext cx="110479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latin typeface="+mj-lt"/>
              </a:rPr>
              <a:t>-3b</a:t>
            </a:r>
            <a:r>
              <a:rPr lang="en-US" altLang="en-US" b="1" baseline="-25000">
                <a:latin typeface="+mj-lt"/>
              </a:rPr>
              <a:t>2</a:t>
            </a:r>
            <a:r>
              <a:rPr lang="en-US" altLang="en-US" b="1">
                <a:latin typeface="+mj-lt"/>
              </a:rPr>
              <a:t>+4b</a:t>
            </a:r>
            <a:r>
              <a:rPr lang="en-US" altLang="en-US" b="1" baseline="-25000">
                <a:latin typeface="+mj-lt"/>
              </a:rPr>
              <a:t>1</a:t>
            </a:r>
            <a:endParaRPr lang="en-US" altLang="en-US" b="1">
              <a:latin typeface="+mj-lt"/>
            </a:endParaRPr>
          </a:p>
        </p:txBody>
      </p:sp>
      <p:sp>
        <p:nvSpPr>
          <p:cNvPr id="158" name="Line 44"/>
          <p:cNvSpPr>
            <a:spLocks noChangeShapeType="1"/>
          </p:cNvSpPr>
          <p:nvPr/>
        </p:nvSpPr>
        <p:spPr bwMode="auto">
          <a:xfrm flipV="1">
            <a:off x="2819400" y="2095708"/>
            <a:ext cx="97933" cy="1257092"/>
          </a:xfrm>
          <a:prstGeom prst="line">
            <a:avLst/>
          </a:prstGeom>
          <a:noFill/>
          <a:ln w="25400">
            <a:solidFill>
              <a:srgbClr val="0000CC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59" name="Text Box 32"/>
          <p:cNvSpPr txBox="1">
            <a:spLocks noChangeArrowheads="1"/>
          </p:cNvSpPr>
          <p:nvPr/>
        </p:nvSpPr>
        <p:spPr bwMode="auto">
          <a:xfrm>
            <a:off x="-228600" y="5943600"/>
            <a:ext cx="9448800" cy="46166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en-US" sz="2400" dirty="0">
                <a:latin typeface="+mj-lt"/>
              </a:rPr>
              <a:t>Given a basis, find an</a:t>
            </a:r>
            <a:r>
              <a:rPr lang="en-US" altLang="en-US" sz="2400" b="1" dirty="0">
                <a:latin typeface="+mj-lt"/>
              </a:rPr>
              <a:t> </a:t>
            </a:r>
            <a:r>
              <a:rPr lang="el-GR" altLang="en-US" sz="2400" b="1" i="1" dirty="0">
                <a:ea typeface="Gulim" panose="020B0600000101010101" pitchFamily="34" charset="-127"/>
                <a:sym typeface="Math1" pitchFamily="2" charset="2"/>
              </a:rPr>
              <a:t>α</a:t>
            </a:r>
            <a:r>
              <a:rPr lang="en-US" altLang="en-US" sz="2400" b="1" i="1" dirty="0">
                <a:ea typeface="Gulim" panose="020B0600000101010101" pitchFamily="34" charset="-127"/>
                <a:sym typeface="Math1" pitchFamily="2" charset="2"/>
              </a:rPr>
              <a:t>-</a:t>
            </a:r>
            <a:r>
              <a:rPr lang="en-US" altLang="en-US" sz="2400" b="1" i="1" dirty="0">
                <a:sym typeface="Math1" pitchFamily="2" charset="2"/>
              </a:rPr>
              <a:t>a</a:t>
            </a:r>
            <a:r>
              <a:rPr lang="en-US" altLang="en-US" sz="2400" b="1" i="1" dirty="0"/>
              <a:t>pproximate</a:t>
            </a:r>
            <a:r>
              <a:rPr lang="en-US" altLang="en-US" sz="2400" b="1" dirty="0"/>
              <a:t> </a:t>
            </a:r>
            <a:r>
              <a:rPr lang="en-US" altLang="en-US" sz="2400" dirty="0">
                <a:latin typeface="+mj-lt"/>
              </a:rPr>
              <a:t>shortest non-zero vector</a:t>
            </a:r>
          </a:p>
        </p:txBody>
      </p:sp>
      <p:sp>
        <p:nvSpPr>
          <p:cNvPr id="160" name="Text Box 47"/>
          <p:cNvSpPr txBox="1">
            <a:spLocks noChangeArrowheads="1"/>
          </p:cNvSpPr>
          <p:nvPr/>
        </p:nvSpPr>
        <p:spPr bwMode="auto">
          <a:xfrm>
            <a:off x="-228600" y="5486400"/>
            <a:ext cx="9448800" cy="457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l-GR" altLang="en-US" sz="2400" b="1" dirty="0">
                <a:solidFill>
                  <a:srgbClr val="0000CC"/>
                </a:solidFill>
                <a:ea typeface="Gulim" panose="020B0600000101010101" pitchFamily="34" charset="-127"/>
                <a:sym typeface="Math1" pitchFamily="2" charset="2"/>
              </a:rPr>
              <a:t>α</a:t>
            </a:r>
            <a:r>
              <a:rPr lang="en-US" altLang="en-US" sz="2400" b="1" dirty="0">
                <a:solidFill>
                  <a:srgbClr val="0000CC"/>
                </a:solidFill>
                <a:ea typeface="Gulim" panose="020B0600000101010101" pitchFamily="34" charset="-127"/>
                <a:sym typeface="Math1" pitchFamily="2" charset="2"/>
              </a:rPr>
              <a:t>-</a:t>
            </a:r>
            <a:r>
              <a:rPr lang="en-US" altLang="en-US" sz="2400" b="1" dirty="0">
                <a:solidFill>
                  <a:srgbClr val="0000CC"/>
                </a:solidFill>
              </a:rPr>
              <a:t>Approximate</a:t>
            </a:r>
            <a:r>
              <a:rPr lang="en-US" altLang="en-US" sz="2400" b="1" dirty="0"/>
              <a:t> </a:t>
            </a:r>
            <a:r>
              <a:rPr lang="en-US" altLang="en-US" sz="2400" b="1" dirty="0">
                <a:latin typeface="+mj-lt"/>
              </a:rPr>
              <a:t>Shortest Vector Problem</a:t>
            </a:r>
            <a:endParaRPr lang="en-US" altLang="en-US" sz="2400" b="1" dirty="0">
              <a:latin typeface="+mj-lt"/>
              <a:sym typeface="Mathematica1" pitchFamily="2" charset="2"/>
            </a:endParaRPr>
          </a:p>
        </p:txBody>
      </p:sp>
      <p:sp>
        <p:nvSpPr>
          <p:cNvPr id="109" name="Oval 48"/>
          <p:cNvSpPr>
            <a:spLocks noChangeArrowheads="1"/>
          </p:cNvSpPr>
          <p:nvPr/>
        </p:nvSpPr>
        <p:spPr bwMode="auto">
          <a:xfrm>
            <a:off x="1371600" y="1905000"/>
            <a:ext cx="2971800" cy="2819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1" name="Oval 24"/>
          <p:cNvSpPr>
            <a:spLocks noChangeArrowheads="1"/>
          </p:cNvSpPr>
          <p:nvPr/>
        </p:nvSpPr>
        <p:spPr bwMode="auto">
          <a:xfrm>
            <a:off x="2819400" y="1905000"/>
            <a:ext cx="152400" cy="152400"/>
          </a:xfrm>
          <a:prstGeom prst="ellipse">
            <a:avLst/>
          </a:prstGeom>
          <a:solidFill>
            <a:schemeClr val="tx1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2525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/>
      <p:bldP spid="158" grpId="0" animBg="1"/>
      <p:bldP spid="109" grpId="0" animBg="1"/>
      <p:bldP spid="1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Rectangle 63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534400" cy="6858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b="1" dirty="0">
                <a:solidFill>
                  <a:srgbClr val="C00000"/>
                </a:solidFill>
              </a:rPr>
              <a:t>The LLL Algorithm (1982)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33" t="29108" r="23334"/>
          <a:stretch/>
        </p:blipFill>
        <p:spPr>
          <a:xfrm>
            <a:off x="138186" y="2362200"/>
            <a:ext cx="2433563" cy="2532380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BC345D0C-6D7F-45DE-A001-12AFBA0C06FB}"/>
              </a:ext>
            </a:extLst>
          </p:cNvPr>
          <p:cNvSpPr/>
          <p:nvPr/>
        </p:nvSpPr>
        <p:spPr>
          <a:xfrm rot="16200000" flipH="1">
            <a:off x="138917" y="3834617"/>
            <a:ext cx="5170466" cy="114300"/>
          </a:xfrm>
          <a:prstGeom prst="rect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  <p:sp>
        <p:nvSpPr>
          <p:cNvPr id="9" name="Text Box 44"/>
          <p:cNvSpPr txBox="1">
            <a:spLocks noChangeArrowheads="1"/>
          </p:cNvSpPr>
          <p:nvPr/>
        </p:nvSpPr>
        <p:spPr bwMode="auto">
          <a:xfrm>
            <a:off x="2971800" y="1249564"/>
            <a:ext cx="6172200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CFF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en-US" sz="2300" dirty="0">
                <a:solidFill>
                  <a:srgbClr val="C00000"/>
                </a:solidFill>
                <a:ea typeface="Gulim" panose="020B0600000101010101" pitchFamily="34" charset="-127"/>
                <a:sym typeface="Math1" pitchFamily="2" charset="2"/>
              </a:rPr>
              <a:t>The </a:t>
            </a:r>
            <a:r>
              <a:rPr lang="en-US" altLang="en-US" sz="2300" b="1" dirty="0">
                <a:solidFill>
                  <a:srgbClr val="C00000"/>
                </a:solidFill>
                <a:ea typeface="Gulim" panose="020B0600000101010101" pitchFamily="34" charset="-127"/>
                <a:sym typeface="Math1" pitchFamily="2" charset="2"/>
              </a:rPr>
              <a:t>LLL</a:t>
            </a:r>
            <a:r>
              <a:rPr lang="en-US" altLang="en-US" sz="2300" dirty="0">
                <a:solidFill>
                  <a:srgbClr val="C00000"/>
                </a:solidFill>
                <a:ea typeface="Gulim" panose="020B0600000101010101" pitchFamily="34" charset="-127"/>
                <a:sym typeface="Math1" pitchFamily="2" charset="2"/>
              </a:rPr>
              <a:t> (</a:t>
            </a:r>
            <a:r>
              <a:rPr lang="en-US" altLang="en-US" sz="2300" dirty="0" err="1">
                <a:solidFill>
                  <a:srgbClr val="C00000"/>
                </a:solidFill>
                <a:ea typeface="Gulim" panose="020B0600000101010101" pitchFamily="34" charset="-127"/>
                <a:sym typeface="Math1" pitchFamily="2" charset="2"/>
              </a:rPr>
              <a:t>Lenstra-Lenstra-Lovász</a:t>
            </a:r>
            <a:r>
              <a:rPr lang="en-US" altLang="en-US" sz="2300" dirty="0">
                <a:solidFill>
                  <a:srgbClr val="C00000"/>
                </a:solidFill>
                <a:ea typeface="Gulim" panose="020B0600000101010101" pitchFamily="34" charset="-127"/>
                <a:sym typeface="Math1" pitchFamily="2" charset="2"/>
              </a:rPr>
              <a:t>) Algorithm:</a:t>
            </a:r>
            <a:endParaRPr lang="en-US" altLang="en-US" sz="2300" dirty="0">
              <a:solidFill>
                <a:srgbClr val="C00000"/>
              </a:solidFill>
              <a:latin typeface="+mj-lt"/>
              <a:sym typeface="Mathematica1" pitchFamily="2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Box 44"/>
              <p:cNvSpPr txBox="1">
                <a:spLocks noChangeArrowheads="1"/>
              </p:cNvSpPr>
              <p:nvPr/>
            </p:nvSpPr>
            <p:spPr bwMode="auto">
              <a:xfrm>
                <a:off x="2971800" y="1786275"/>
                <a:ext cx="6172200" cy="8134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CCFFCC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CCFF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marL="342900" indent="-3429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800100" indent="-3429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257300" indent="-3429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3429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71700" indent="-3429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628900" indent="-3429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86100" indent="-3429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543300" indent="-3429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000500" indent="-3429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  <a:buFont typeface="Wingdings" panose="05000000000000000000" pitchFamily="2" charset="2"/>
                  <a:buNone/>
                </a:pPr>
                <a:r>
                  <a:rPr lang="en-US" altLang="en-US" sz="2300" dirty="0">
                    <a:ea typeface="Gulim" panose="020B0600000101010101" pitchFamily="34" charset="-127"/>
                    <a:sym typeface="Math1" pitchFamily="2" charset="2"/>
                  </a:rPr>
                  <a:t>Finds 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2300" i="1">
                            <a:latin typeface="Cambria Math" panose="02040503050406030204" pitchFamily="18" charset="0"/>
                            <a:sym typeface="Mathematica1" pitchFamily="2" charset="2"/>
                          </a:rPr>
                        </m:ctrlPr>
                      </m:sSupPr>
                      <m:e>
                        <m:r>
                          <a:rPr lang="en-US" altLang="en-US" sz="2300" i="1">
                            <a:latin typeface="Cambria Math" charset="0"/>
                            <a:sym typeface="Mathematica1" pitchFamily="2" charset="2"/>
                          </a:rPr>
                          <m:t>2</m:t>
                        </m:r>
                      </m:e>
                      <m:sup>
                        <m:r>
                          <a:rPr lang="en-US" altLang="en-US" sz="2300" i="1">
                            <a:latin typeface="Cambria Math" charset="0"/>
                            <a:sym typeface="Mathematica1" pitchFamily="2" charset="2"/>
                          </a:rPr>
                          <m:t>𝑛</m:t>
                        </m:r>
                        <m:r>
                          <a:rPr lang="en-US" altLang="en-US" sz="2300" i="1">
                            <a:latin typeface="Cambria Math" charset="0"/>
                            <a:sym typeface="Mathematica1" pitchFamily="2" charset="2"/>
                          </a:rPr>
                          <m:t>/2</m:t>
                        </m:r>
                      </m:sup>
                    </m:sSup>
                  </m:oMath>
                </a14:m>
                <a:r>
                  <a:rPr lang="en-US" altLang="en-US" sz="2300" dirty="0">
                    <a:sym typeface="Mathematica1" pitchFamily="2" charset="2"/>
                  </a:rPr>
                  <a:t>-approximately shortest vector in </a:t>
                </a:r>
                <a:r>
                  <a:rPr lang="en-US" altLang="en-US" sz="2300" i="1" dirty="0">
                    <a:sym typeface="Mathematica1" pitchFamily="2" charset="2"/>
                  </a:rPr>
                  <a:t>n</a:t>
                </a:r>
                <a:r>
                  <a:rPr lang="en-US" altLang="en-US" sz="2300" dirty="0">
                    <a:sym typeface="Mathematica1" pitchFamily="2" charset="2"/>
                  </a:rPr>
                  <a:t> dimensions</a:t>
                </a:r>
                <a:r>
                  <a:rPr lang="en-US" altLang="en-US" sz="2300" dirty="0">
                    <a:ea typeface="Gulim" panose="020B0600000101010101" pitchFamily="34" charset="-127"/>
                    <a:sym typeface="Math1" pitchFamily="2" charset="2"/>
                  </a:rPr>
                  <a:t> in polynomial time.</a:t>
                </a:r>
                <a:endParaRPr lang="en-US" altLang="en-US" sz="2300" dirty="0">
                  <a:latin typeface="+mj-lt"/>
                  <a:sym typeface="Mathematica1" pitchFamily="2" charset="2"/>
                </a:endParaRPr>
              </a:p>
            </p:txBody>
          </p:sp>
        </mc:Choice>
        <mc:Fallback xmlns="">
          <p:sp>
            <p:nvSpPr>
              <p:cNvPr id="10" name="Text 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71800" y="1786275"/>
                <a:ext cx="6172200" cy="813492"/>
              </a:xfrm>
              <a:prstGeom prst="rect">
                <a:avLst/>
              </a:prstGeom>
              <a:blipFill>
                <a:blip r:embed="rId4"/>
                <a:stretch>
                  <a:fillRect l="-1440" t="-3077" b="-1538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CCFF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2895600" y="1219201"/>
            <a:ext cx="6134100" cy="1524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44">
                <a:extLst>
                  <a:ext uri="{FF2B5EF4-FFF2-40B4-BE49-F238E27FC236}">
                    <a16:creationId xmlns:a16="http://schemas.microsoft.com/office/drawing/2014/main" id="{A2DF1CC7-641E-48D5-B69B-2A3D2C005CA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95600" y="3041017"/>
                <a:ext cx="6172200" cy="11541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CCFFCC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CCFF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marL="342900" indent="-3429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800100" indent="-3429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257300" indent="-3429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3429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71700" indent="-3429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628900" indent="-3429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86100" indent="-3429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543300" indent="-3429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000500" indent="-3429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  <a:buFont typeface="Wingdings" panose="05000000000000000000" pitchFamily="2" charset="2"/>
                  <a:buNone/>
                </a:pPr>
                <a:r>
                  <a:rPr lang="en-US" altLang="en-US" sz="2300" b="1" dirty="0">
                    <a:solidFill>
                      <a:srgbClr val="C00000"/>
                    </a:solidFill>
                    <a:ea typeface="Gulim" panose="020B0600000101010101" pitchFamily="34" charset="-127"/>
                    <a:sym typeface="Math1" pitchFamily="2" charset="2"/>
                  </a:rPr>
                  <a:t>Corollary: </a:t>
                </a:r>
                <a:r>
                  <a:rPr lang="en-US" altLang="en-US" sz="2300" dirty="0">
                    <a:ea typeface="Gulim" panose="020B0600000101010101" pitchFamily="34" charset="-127"/>
                    <a:sym typeface="Math1" pitchFamily="2" charset="2"/>
                  </a:rPr>
                  <a:t>Factoring Polynomials over </a:t>
                </a:r>
                <a14:m>
                  <m:oMath xmlns:m="http://schemas.openxmlformats.org/officeDocument/2006/math">
                    <m:r>
                      <a:rPr lang="en-US" altLang="en-US" sz="23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Math1" pitchFamily="2" charset="2"/>
                      </a:rPr>
                      <m:t>ℚ</m:t>
                    </m:r>
                  </m:oMath>
                </a14:m>
                <a:r>
                  <a:rPr lang="en-US" altLang="en-US" sz="2300" dirty="0">
                    <a:ea typeface="Gulim" panose="020B0600000101010101" pitchFamily="34" charset="-127"/>
                    <a:sym typeface="Math1" pitchFamily="2" charset="2"/>
                  </a:rPr>
                  <a:t> in polynomial time (in its degree and the bit-length of the coefficients).</a:t>
                </a:r>
                <a:endParaRPr lang="en-US" altLang="en-US" sz="2300" dirty="0">
                  <a:latin typeface="+mj-lt"/>
                  <a:sym typeface="Mathematica1" pitchFamily="2" charset="2"/>
                </a:endParaRPr>
              </a:p>
            </p:txBody>
          </p:sp>
        </mc:Choice>
        <mc:Fallback xmlns="">
          <p:sp>
            <p:nvSpPr>
              <p:cNvPr id="2" name="Text Box 44">
                <a:extLst>
                  <a:ext uri="{FF2B5EF4-FFF2-40B4-BE49-F238E27FC236}">
                    <a16:creationId xmlns:a16="http://schemas.microsoft.com/office/drawing/2014/main" id="{A2DF1CC7-641E-48D5-B69B-2A3D2C005C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95600" y="3041017"/>
                <a:ext cx="6172200" cy="1154162"/>
              </a:xfrm>
              <a:prstGeom prst="rect">
                <a:avLst/>
              </a:prstGeom>
              <a:blipFill>
                <a:blip r:embed="rId5"/>
                <a:stretch>
                  <a:fillRect l="-1643" t="-4348" b="-1087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CCFF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 Box 44">
            <a:extLst>
              <a:ext uri="{FF2B5EF4-FFF2-40B4-BE49-F238E27FC236}">
                <a16:creationId xmlns:a16="http://schemas.microsoft.com/office/drawing/2014/main" id="{0FD28413-FF1E-F7A9-CD01-D712AA338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4494470"/>
            <a:ext cx="6172200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CFF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en-US" sz="2300" b="1" dirty="0">
                <a:solidFill>
                  <a:srgbClr val="C00000"/>
                </a:solidFill>
                <a:ea typeface="Gulim" panose="020B0600000101010101" pitchFamily="34" charset="-127"/>
                <a:sym typeface="Math1" pitchFamily="2" charset="2"/>
              </a:rPr>
              <a:t>Corollary: </a:t>
            </a:r>
            <a:r>
              <a:rPr lang="en-US" altLang="en-US" sz="2300" dirty="0">
                <a:ea typeface="Gulim" panose="020B0600000101010101" pitchFamily="34" charset="-127"/>
                <a:sym typeface="Math1" pitchFamily="2" charset="2"/>
              </a:rPr>
              <a:t>Factoring numbers when a few bits of the factors are known.</a:t>
            </a:r>
            <a:endParaRPr lang="en-US" altLang="en-US" sz="2300" dirty="0">
              <a:latin typeface="+mj-lt"/>
              <a:sym typeface="Mathematica1" pitchFamily="2" charset="2"/>
            </a:endParaRPr>
          </a:p>
        </p:txBody>
      </p:sp>
      <p:sp>
        <p:nvSpPr>
          <p:cNvPr id="5" name="Text Box 44">
            <a:extLst>
              <a:ext uri="{FF2B5EF4-FFF2-40B4-BE49-F238E27FC236}">
                <a16:creationId xmlns:a16="http://schemas.microsoft.com/office/drawing/2014/main" id="{9ADEE529-DA77-F0D3-3928-3F42D83378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5638799"/>
            <a:ext cx="6172200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CFF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en-US" sz="2300" b="1" dirty="0">
                <a:solidFill>
                  <a:srgbClr val="C00000"/>
                </a:solidFill>
                <a:ea typeface="Gulim" panose="020B0600000101010101" pitchFamily="34" charset="-127"/>
                <a:sym typeface="Math1" pitchFamily="2" charset="2"/>
              </a:rPr>
              <a:t>Corollary: </a:t>
            </a:r>
            <a:r>
              <a:rPr lang="en-US" altLang="en-US" sz="2300" dirty="0">
                <a:ea typeface="Gulim" panose="020B0600000101010101" pitchFamily="34" charset="-127"/>
                <a:sym typeface="Math1" pitchFamily="2" charset="2"/>
              </a:rPr>
              <a:t>“Break” a large number of “cryptosystems”.</a:t>
            </a:r>
            <a:endParaRPr lang="en-US" altLang="en-US" sz="2300" dirty="0">
              <a:latin typeface="+mj-lt"/>
              <a:sym typeface="Mathematica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934570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Rectangle 63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534400" cy="6858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b="1" dirty="0">
                <a:solidFill>
                  <a:srgbClr val="C00000"/>
                </a:solidFill>
              </a:rPr>
              <a:t>The Curse of Dimensionality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 Box 44"/>
              <p:cNvSpPr txBox="1">
                <a:spLocks noChangeArrowheads="1"/>
              </p:cNvSpPr>
              <p:nvPr/>
            </p:nvSpPr>
            <p:spPr bwMode="auto">
              <a:xfrm>
                <a:off x="505968" y="1169015"/>
                <a:ext cx="8610600" cy="15054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CCFFCC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CCFF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marL="342900" indent="-3429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800100" indent="-3429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257300" indent="-3429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3429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71700" indent="-3429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628900" indent="-3429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86100" indent="-3429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543300" indent="-3429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000500" indent="-3429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lvl="0" indent="0">
                  <a:spcBef>
                    <a:spcPct val="20000"/>
                  </a:spcBef>
                  <a:buClr>
                    <a:srgbClr val="00FF00"/>
                  </a:buClr>
                </a:pPr>
                <a:r>
                  <a:rPr lang="en-US" altLang="en-US" sz="2800" dirty="0">
                    <a:latin typeface="+mj-lt"/>
                    <a:sym typeface="Math1" pitchFamily="2" charset="2"/>
                  </a:rPr>
                  <a:t>Best known algorithm for </a:t>
                </a:r>
                <a:r>
                  <a:rPr lang="el-GR" altLang="en-US" sz="2800" dirty="0">
                    <a:ea typeface="Gulim" panose="020B0600000101010101" pitchFamily="34" charset="-127"/>
                    <a:sym typeface="Math1" pitchFamily="2" charset="2"/>
                  </a:rPr>
                  <a:t>α</a:t>
                </a:r>
                <a:r>
                  <a:rPr lang="en-US" altLang="en-US" sz="2800" dirty="0">
                    <a:ea typeface="Gulim" panose="020B0600000101010101" pitchFamily="34" charset="-127"/>
                    <a:sym typeface="Math1" pitchFamily="2" charset="2"/>
                  </a:rPr>
                  <a:t>-approximate solution</a:t>
                </a:r>
                <a:r>
                  <a:rPr lang="en-US" altLang="en-US" sz="2800" dirty="0">
                    <a:latin typeface="+mj-lt"/>
                    <a:sym typeface="Math1" pitchFamily="2" charset="2"/>
                  </a:rPr>
                  <a:t>: </a:t>
                </a:r>
                <a:br>
                  <a:rPr lang="en-US" altLang="en-US" sz="2400" dirty="0">
                    <a:latin typeface="+mj-lt"/>
                    <a:sym typeface="Math1" pitchFamily="2" charset="2"/>
                  </a:rPr>
                </a:br>
                <a:r>
                  <a:rPr lang="en-US" altLang="en-US" sz="2000" dirty="0">
                    <a:solidFill>
                      <a:srgbClr val="000000"/>
                    </a:solidFill>
                    <a:latin typeface="Arial"/>
                  </a:rPr>
                  <a:t>[G’1801, LLL’82, K’83, S’85, LL’92, AKS’03, MV’10, ADRS’15, ADS’15]</a:t>
                </a:r>
                <a:endParaRPr lang="en-US" altLang="en-US" sz="2400" dirty="0">
                  <a:latin typeface="+mj-lt"/>
                  <a:sym typeface="Math1" pitchFamily="2" charset="2"/>
                </a:endParaRPr>
              </a:p>
              <a:p>
                <a:pPr eaLnBrk="1" hangingPunct="1">
                  <a:spcBef>
                    <a:spcPct val="20000"/>
                  </a:spcBef>
                  <a:buFont typeface="Wingdings" panose="05000000000000000000" pitchFamily="2" charset="2"/>
                  <a:buNone/>
                </a:pPr>
                <a:r>
                  <a:rPr lang="en-US" altLang="en-US" sz="3200" b="1" dirty="0">
                    <a:solidFill>
                      <a:srgbClr val="0000D3"/>
                    </a:solidFill>
                    <a:sym typeface="Math1" pitchFamily="2" charset="2"/>
                  </a:rPr>
                  <a:t>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3200" b="1" i="1" smtClean="0">
                            <a:solidFill>
                              <a:srgbClr val="0000D3"/>
                            </a:solidFill>
                            <a:latin typeface="Cambria Math" panose="02040503050406030204" pitchFamily="18" charset="0"/>
                            <a:sym typeface="Math1" pitchFamily="2" charset="2"/>
                          </a:rPr>
                        </m:ctrlPr>
                      </m:sSupPr>
                      <m:e>
                        <m:r>
                          <a:rPr lang="en-US" altLang="en-US" sz="3200" b="1" i="1" smtClean="0">
                            <a:solidFill>
                              <a:srgbClr val="0000D3"/>
                            </a:solidFill>
                            <a:latin typeface="Cambria Math" panose="02040503050406030204" pitchFamily="18" charset="0"/>
                            <a:sym typeface="Math1" pitchFamily="2" charset="2"/>
                          </a:rPr>
                          <m:t>𝟐</m:t>
                        </m:r>
                      </m:e>
                      <m:sup>
                        <m:acc>
                          <m:accPr>
                            <m:chr m:val="̃"/>
                            <m:ctrlPr>
                              <a:rPr lang="en-US" altLang="en-US" sz="3200" b="1" i="1">
                                <a:solidFill>
                                  <a:srgbClr val="0000D3"/>
                                </a:solidFill>
                                <a:latin typeface="Cambria Math" panose="02040503050406030204" pitchFamily="18" charset="0"/>
                                <a:sym typeface="Math1" pitchFamily="2" charset="2"/>
                              </a:rPr>
                            </m:ctrlPr>
                          </m:accPr>
                          <m:e>
                            <m:r>
                              <a:rPr lang="en-US" altLang="en-US" sz="3200" b="1" i="1">
                                <a:solidFill>
                                  <a:srgbClr val="0000D3"/>
                                </a:solidFill>
                                <a:latin typeface="Cambria Math" panose="02040503050406030204" pitchFamily="18" charset="0"/>
                                <a:sym typeface="Math1" pitchFamily="2" charset="2"/>
                              </a:rPr>
                              <m:t>𝑶</m:t>
                            </m:r>
                          </m:e>
                        </m:acc>
                        <m:r>
                          <a:rPr lang="en-US" altLang="en-US" sz="3200" b="1" i="1">
                            <a:solidFill>
                              <a:srgbClr val="0000D3"/>
                            </a:solidFill>
                            <a:latin typeface="Cambria Math" panose="02040503050406030204" pitchFamily="18" charset="0"/>
                            <a:sym typeface="Math1" pitchFamily="2" charset="2"/>
                          </a:rPr>
                          <m:t>(</m:t>
                        </m:r>
                        <m:r>
                          <a:rPr lang="en-US" altLang="en-US" sz="3200" b="1" i="1">
                            <a:solidFill>
                              <a:srgbClr val="0000D3"/>
                            </a:solidFill>
                            <a:latin typeface="Cambria Math" panose="02040503050406030204" pitchFamily="18" charset="0"/>
                            <a:sym typeface="Math1" pitchFamily="2" charset="2"/>
                          </a:rPr>
                          <m:t>𝒏</m:t>
                        </m:r>
                        <m:r>
                          <a:rPr lang="en-US" altLang="en-US" sz="3200" b="1" i="1">
                            <a:solidFill>
                              <a:srgbClr val="0000D3"/>
                            </a:solidFill>
                            <a:latin typeface="Cambria Math" panose="02040503050406030204" pitchFamily="18" charset="0"/>
                            <a:sym typeface="Math1" pitchFamily="2" charset="2"/>
                          </a:rPr>
                          <m:t>/</m:t>
                        </m:r>
                        <m:func>
                          <m:funcPr>
                            <m:ctrlPr>
                              <a:rPr lang="en-US" altLang="en-US" sz="3200" b="1" i="1" smtClean="0">
                                <a:solidFill>
                                  <a:srgbClr val="0000D3"/>
                                </a:solidFill>
                                <a:latin typeface="Cambria Math" panose="02040503050406030204" pitchFamily="18" charset="0"/>
                                <a:sym typeface="Math1" pitchFamily="2" charset="2"/>
                              </a:rPr>
                            </m:ctrlPr>
                          </m:funcPr>
                          <m:fName>
                            <m:r>
                              <a:rPr lang="en-US" altLang="en-US" sz="3200" b="1" i="0" smtClean="0">
                                <a:solidFill>
                                  <a:srgbClr val="0000D3"/>
                                </a:solidFill>
                                <a:latin typeface="Cambria Math" panose="02040503050406030204" pitchFamily="18" charset="0"/>
                                <a:sym typeface="Math1" pitchFamily="2" charset="2"/>
                              </a:rPr>
                              <m:t>𝐥𝐨𝐠</m:t>
                            </m:r>
                          </m:fName>
                          <m:e>
                            <m:r>
                              <a:rPr lang="en-US" altLang="en-US" sz="3200" b="1" i="1" smtClean="0">
                                <a:solidFill>
                                  <a:srgbClr val="0000D3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Math1" pitchFamily="2" charset="2"/>
                              </a:rPr>
                              <m:t>𝜶</m:t>
                            </m:r>
                          </m:e>
                        </m:func>
                        <m:r>
                          <a:rPr lang="en-US" altLang="en-US" sz="3200" b="1" i="1">
                            <a:solidFill>
                              <a:srgbClr val="0000D3"/>
                            </a:solidFill>
                            <a:latin typeface="Cambria Math" panose="02040503050406030204" pitchFamily="18" charset="0"/>
                            <a:sym typeface="Math1" pitchFamily="2" charset="2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altLang="en-US" sz="3200" b="1" dirty="0">
                    <a:solidFill>
                      <a:srgbClr val="0000D3"/>
                    </a:solidFill>
                    <a:latin typeface="+mj-lt"/>
                    <a:sym typeface="Mathematica1" pitchFamily="2" charset="2"/>
                  </a:rPr>
                  <a:t> </a:t>
                </a:r>
                <a:r>
                  <a:rPr lang="en-US" altLang="en-US" sz="3200" dirty="0">
                    <a:solidFill>
                      <a:srgbClr val="0000D3"/>
                    </a:solidFill>
                    <a:latin typeface="+mj-lt"/>
                    <a:sym typeface="Mathematica1" pitchFamily="2" charset="2"/>
                  </a:rPr>
                  <a:t>time</a:t>
                </a:r>
              </a:p>
            </p:txBody>
          </p:sp>
        </mc:Choice>
        <mc:Fallback xmlns="">
          <p:sp>
            <p:nvSpPr>
              <p:cNvPr id="9" name="Text 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5968" y="1169015"/>
                <a:ext cx="8610600" cy="1505412"/>
              </a:xfrm>
              <a:prstGeom prst="rect">
                <a:avLst/>
              </a:prstGeom>
              <a:blipFill>
                <a:blip r:embed="rId3"/>
                <a:stretch>
                  <a:fillRect l="-1471" t="-5042" b="-1260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CCFF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 Box 46"/>
          <p:cNvSpPr txBox="1">
            <a:spLocks noChangeArrowheads="1"/>
          </p:cNvSpPr>
          <p:nvPr/>
        </p:nvSpPr>
        <p:spPr bwMode="auto">
          <a:xfrm>
            <a:off x="2209800" y="2667000"/>
            <a:ext cx="5257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CFF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en-US" sz="2400" b="1" dirty="0">
                <a:solidFill>
                  <a:srgbClr val="C00000"/>
                </a:solidFill>
                <a:latin typeface="+mj-lt"/>
                <a:sym typeface="Math1" pitchFamily="2" charset="2"/>
              </a:rPr>
              <a:t>(even for quantum algorithms!)</a:t>
            </a:r>
            <a:endParaRPr lang="en-US" altLang="en-US" sz="2400" b="1" dirty="0">
              <a:solidFill>
                <a:srgbClr val="C00000"/>
              </a:solidFill>
              <a:latin typeface="+mj-lt"/>
              <a:sym typeface="Mathematica1" pitchFamily="2" charset="2"/>
            </a:endParaRPr>
          </a:p>
        </p:txBody>
      </p:sp>
      <p:sp>
        <p:nvSpPr>
          <p:cNvPr id="6" name="Line 72"/>
          <p:cNvSpPr>
            <a:spLocks noChangeShapeType="1"/>
          </p:cNvSpPr>
          <p:nvPr/>
        </p:nvSpPr>
        <p:spPr bwMode="auto">
          <a:xfrm>
            <a:off x="2368616" y="6101699"/>
            <a:ext cx="4946584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8" name="Line 73"/>
          <p:cNvSpPr>
            <a:spLocks noChangeShapeType="1"/>
          </p:cNvSpPr>
          <p:nvPr/>
        </p:nvSpPr>
        <p:spPr bwMode="auto">
          <a:xfrm flipH="1" flipV="1">
            <a:off x="2368616" y="3733799"/>
            <a:ext cx="0" cy="23679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1" name="Text Box 44"/>
          <p:cNvSpPr txBox="1">
            <a:spLocks noChangeArrowheads="1"/>
          </p:cNvSpPr>
          <p:nvPr/>
        </p:nvSpPr>
        <p:spPr bwMode="auto">
          <a:xfrm>
            <a:off x="5147547" y="6285607"/>
            <a:ext cx="250393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CFF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en-US" i="1" dirty="0">
                <a:ea typeface="Gulim" panose="020B0600000101010101" pitchFamily="34" charset="-127"/>
                <a:sym typeface="Math1" pitchFamily="2" charset="2"/>
              </a:rPr>
              <a:t>approximation factor</a:t>
            </a:r>
            <a:endParaRPr lang="en-US" altLang="en-US" i="1" dirty="0">
              <a:latin typeface="+mj-lt"/>
              <a:sym typeface="Mathematica1" pitchFamily="2" charset="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304800" y="1143000"/>
            <a:ext cx="9906000" cy="21393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Box 44"/>
          <p:cNvSpPr txBox="1">
            <a:spLocks noChangeArrowheads="1"/>
          </p:cNvSpPr>
          <p:nvPr/>
        </p:nvSpPr>
        <p:spPr bwMode="auto">
          <a:xfrm rot="16200000">
            <a:off x="679967" y="4730234"/>
            <a:ext cx="175259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CFF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en-US" i="1" dirty="0">
                <a:ea typeface="Gulim" panose="020B0600000101010101" pitchFamily="34" charset="-127"/>
                <a:sym typeface="Math1" pitchFamily="2" charset="2"/>
              </a:rPr>
              <a:t>running time</a:t>
            </a:r>
            <a:endParaRPr lang="en-US" altLang="en-US" i="1" dirty="0">
              <a:latin typeface="+mj-lt"/>
              <a:sym typeface="Mathematica1" pitchFamily="2" charset="2"/>
            </a:endParaRPr>
          </a:p>
        </p:txBody>
      </p:sp>
      <p:sp>
        <p:nvSpPr>
          <p:cNvPr id="14" name="Text Box 44"/>
          <p:cNvSpPr txBox="1">
            <a:spLocks noChangeArrowheads="1"/>
          </p:cNvSpPr>
          <p:nvPr/>
        </p:nvSpPr>
        <p:spPr bwMode="auto">
          <a:xfrm>
            <a:off x="6684263" y="3887985"/>
            <a:ext cx="101803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CFF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en-US" b="1" i="1" dirty="0">
                <a:ea typeface="Gulim" panose="020B0600000101010101" pitchFamily="34" charset="-127"/>
                <a:sym typeface="Math1" pitchFamily="2" charset="2"/>
              </a:rPr>
              <a:t>N=1000</a:t>
            </a:r>
            <a:endParaRPr lang="en-US" altLang="en-US" b="1" i="1" dirty="0">
              <a:latin typeface="+mj-lt"/>
              <a:sym typeface="Mathematica1" pitchFamily="2" charset="2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2368616" y="3873692"/>
            <a:ext cx="4672264" cy="1978467"/>
          </a:xfrm>
          <a:custGeom>
            <a:avLst/>
            <a:gdLst>
              <a:gd name="connsiteX0" fmla="*/ 0 w 4498848"/>
              <a:gd name="connsiteY0" fmla="*/ 0 h 1993392"/>
              <a:gd name="connsiteX1" fmla="*/ 822960 w 4498848"/>
              <a:gd name="connsiteY1" fmla="*/ 950976 h 1993392"/>
              <a:gd name="connsiteX2" fmla="*/ 2706624 w 4498848"/>
              <a:gd name="connsiteY2" fmla="*/ 1609344 h 1993392"/>
              <a:gd name="connsiteX3" fmla="*/ 4498848 w 4498848"/>
              <a:gd name="connsiteY3" fmla="*/ 1993392 h 1993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8848" h="1993392">
                <a:moveTo>
                  <a:pt x="0" y="0"/>
                </a:moveTo>
                <a:cubicBezTo>
                  <a:pt x="185928" y="341376"/>
                  <a:pt x="371856" y="682752"/>
                  <a:pt x="822960" y="950976"/>
                </a:cubicBezTo>
                <a:cubicBezTo>
                  <a:pt x="1274064" y="1219200"/>
                  <a:pt x="2093976" y="1435608"/>
                  <a:pt x="2706624" y="1609344"/>
                </a:cubicBezTo>
                <a:cubicBezTo>
                  <a:pt x="3319272" y="1783080"/>
                  <a:pt x="4498848" y="1993392"/>
                  <a:pt x="4498848" y="1993392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Line 73"/>
          <p:cNvSpPr>
            <a:spLocks noChangeShapeType="1"/>
          </p:cNvSpPr>
          <p:nvPr/>
        </p:nvSpPr>
        <p:spPr bwMode="auto">
          <a:xfrm flipV="1">
            <a:off x="2451233" y="5334000"/>
            <a:ext cx="2196967" cy="15186"/>
          </a:xfrm>
          <a:prstGeom prst="line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9" name="Line 73"/>
          <p:cNvSpPr>
            <a:spLocks noChangeShapeType="1"/>
          </p:cNvSpPr>
          <p:nvPr/>
        </p:nvSpPr>
        <p:spPr bwMode="auto">
          <a:xfrm flipV="1">
            <a:off x="4648200" y="53340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 Box 44"/>
              <p:cNvSpPr txBox="1">
                <a:spLocks noChangeArrowheads="1"/>
              </p:cNvSpPr>
              <p:nvPr/>
            </p:nvSpPr>
            <p:spPr bwMode="auto">
              <a:xfrm>
                <a:off x="1786653" y="5105400"/>
                <a:ext cx="651747" cy="3827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CCFFCC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CCFF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marL="342900" indent="-3429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800100" indent="-3429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257300" indent="-3429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3429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71700" indent="-3429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628900" indent="-3429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86100" indent="-3429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543300" indent="-3429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000500" indent="-3429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  <a:buFont typeface="Wingdings" panose="05000000000000000000" pitchFamily="2" charset="2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mr-IN" altLang="en-US" i="1" smtClean="0">
                              <a:latin typeface="Cambria Math" panose="02040503050406030204" pitchFamily="18" charset="0"/>
                              <a:ea typeface="Gulim" panose="020B0600000101010101" pitchFamily="34" charset="-127"/>
                              <a:sym typeface="Math1" pitchFamily="2" charset="2"/>
                            </a:rPr>
                          </m:ctrlPr>
                        </m:sSupPr>
                        <m:e>
                          <m:r>
                            <a:rPr lang="en-US" altLang="en-US" b="0" i="1" smtClean="0">
                              <a:latin typeface="Cambria Math" charset="0"/>
                              <a:ea typeface="Gulim" panose="020B0600000101010101" pitchFamily="34" charset="-127"/>
                              <a:sym typeface="Math1" pitchFamily="2" charset="2"/>
                            </a:rPr>
                            <m:t>2</m:t>
                          </m:r>
                        </m:e>
                        <m:sup>
                          <m:r>
                            <a:rPr lang="en-US" altLang="en-US" b="0" i="1" smtClean="0">
                              <a:latin typeface="Cambria Math" charset="0"/>
                              <a:ea typeface="Gulim" panose="020B0600000101010101" pitchFamily="34" charset="-127"/>
                              <a:sym typeface="Math1" pitchFamily="2" charset="2"/>
                            </a:rPr>
                            <m:t>40</m:t>
                          </m:r>
                        </m:sup>
                      </m:sSup>
                    </m:oMath>
                  </m:oMathPara>
                </a14:m>
                <a:endParaRPr lang="en-US" altLang="en-US" i="1" dirty="0">
                  <a:latin typeface="+mj-lt"/>
                  <a:sym typeface="Mathematica1" pitchFamily="2" charset="2"/>
                </a:endParaRPr>
              </a:p>
            </p:txBody>
          </p:sp>
        </mc:Choice>
        <mc:Fallback xmlns="">
          <p:sp>
            <p:nvSpPr>
              <p:cNvPr id="20" name="Text 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86653" y="5105400"/>
                <a:ext cx="651747" cy="38278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CCFF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 Box 44"/>
              <p:cNvSpPr txBox="1">
                <a:spLocks noChangeArrowheads="1"/>
              </p:cNvSpPr>
              <p:nvPr/>
            </p:nvSpPr>
            <p:spPr bwMode="auto">
              <a:xfrm>
                <a:off x="4495800" y="6094214"/>
                <a:ext cx="651747" cy="3827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CCFFCC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CCFF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marL="342900" indent="-3429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800100" indent="-3429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257300" indent="-3429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3429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71700" indent="-3429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628900" indent="-3429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86100" indent="-3429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543300" indent="-3429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000500" indent="-3429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  <a:buFont typeface="Wingdings" panose="05000000000000000000" pitchFamily="2" charset="2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mr-IN" altLang="en-US" i="1" smtClean="0">
                              <a:latin typeface="Cambria Math" panose="02040503050406030204" pitchFamily="18" charset="0"/>
                              <a:ea typeface="Gulim" panose="020B0600000101010101" pitchFamily="34" charset="-127"/>
                              <a:sym typeface="Math1" pitchFamily="2" charset="2"/>
                            </a:rPr>
                          </m:ctrlPr>
                        </m:sSupPr>
                        <m:e>
                          <m:r>
                            <a:rPr lang="en-US" altLang="en-US" b="0" i="1" smtClean="0">
                              <a:latin typeface="Cambria Math" charset="0"/>
                              <a:ea typeface="Gulim" panose="020B0600000101010101" pitchFamily="34" charset="-127"/>
                              <a:sym typeface="Math1" pitchFamily="2" charset="2"/>
                            </a:rPr>
                            <m:t>2</m:t>
                          </m:r>
                        </m:e>
                        <m:sup>
                          <m:r>
                            <a:rPr lang="en-US" altLang="en-US" b="0" i="1" smtClean="0">
                              <a:latin typeface="Cambria Math" charset="0"/>
                              <a:ea typeface="Gulim" panose="020B0600000101010101" pitchFamily="34" charset="-127"/>
                              <a:sym typeface="Math1" pitchFamily="2" charset="2"/>
                            </a:rPr>
                            <m:t>15</m:t>
                          </m:r>
                        </m:sup>
                      </m:sSup>
                    </m:oMath>
                  </m:oMathPara>
                </a14:m>
                <a:endParaRPr lang="en-US" altLang="en-US" i="1" dirty="0">
                  <a:latin typeface="+mj-lt"/>
                  <a:sym typeface="Mathematica1" pitchFamily="2" charset="2"/>
                </a:endParaRPr>
              </a:p>
            </p:txBody>
          </p:sp>
        </mc:Choice>
        <mc:Fallback xmlns="">
          <p:sp>
            <p:nvSpPr>
              <p:cNvPr id="21" name="Text 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95800" y="6094214"/>
                <a:ext cx="651747" cy="38278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CCFF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 Box 44"/>
              <p:cNvSpPr txBox="1">
                <a:spLocks noChangeArrowheads="1"/>
              </p:cNvSpPr>
              <p:nvPr/>
            </p:nvSpPr>
            <p:spPr bwMode="auto">
              <a:xfrm>
                <a:off x="1752600" y="3733800"/>
                <a:ext cx="651747" cy="3827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CCFFCC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CCFF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marL="342900" indent="-3429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800100" indent="-3429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257300" indent="-3429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714500" indent="-3429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71700" indent="-3429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628900" indent="-3429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86100" indent="-3429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543300" indent="-3429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4000500" indent="-3429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  <a:buFont typeface="Wingdings" panose="05000000000000000000" pitchFamily="2" charset="2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mr-IN" altLang="en-US" i="1" smtClean="0">
                              <a:latin typeface="Cambria Math" panose="02040503050406030204" pitchFamily="18" charset="0"/>
                              <a:ea typeface="Gulim" panose="020B0600000101010101" pitchFamily="34" charset="-127"/>
                              <a:sym typeface="Math1" pitchFamily="2" charset="2"/>
                            </a:rPr>
                          </m:ctrlPr>
                        </m:sSupPr>
                        <m:e>
                          <m:r>
                            <a:rPr lang="en-US" altLang="en-US" b="0" i="1" smtClean="0">
                              <a:latin typeface="Cambria Math" charset="0"/>
                              <a:ea typeface="Gulim" panose="020B0600000101010101" pitchFamily="34" charset="-127"/>
                              <a:sym typeface="Math1" pitchFamily="2" charset="2"/>
                            </a:rPr>
                            <m:t>2</m:t>
                          </m:r>
                        </m:e>
                        <m:sup>
                          <m:r>
                            <a:rPr lang="en-US" altLang="en-US" b="0" i="1" smtClean="0">
                              <a:latin typeface="Cambria Math" charset="0"/>
                              <a:ea typeface="Gulim" panose="020B0600000101010101" pitchFamily="34" charset="-127"/>
                              <a:sym typeface="Math1" pitchFamily="2" charset="2"/>
                            </a:rPr>
                            <m:t>700</m:t>
                          </m:r>
                        </m:sup>
                      </m:sSup>
                    </m:oMath>
                  </m:oMathPara>
                </a14:m>
                <a:endParaRPr lang="en-US" altLang="en-US" i="1" dirty="0">
                  <a:latin typeface="+mj-lt"/>
                  <a:sym typeface="Mathematica1" pitchFamily="2" charset="2"/>
                </a:endParaRPr>
              </a:p>
            </p:txBody>
          </p:sp>
        </mc:Choice>
        <mc:Fallback xmlns="">
          <p:sp>
            <p:nvSpPr>
              <p:cNvPr id="22" name="Text 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2600" y="3733800"/>
                <a:ext cx="651747" cy="382786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CCFF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586" y="5329302"/>
            <a:ext cx="1092200" cy="109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802421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 animBg="1"/>
      <p:bldP spid="8" grpId="0" animBg="1"/>
      <p:bldP spid="11" grpId="0"/>
      <p:bldP spid="13" grpId="0"/>
      <p:bldP spid="14" grpId="0"/>
      <p:bldP spid="3" grpId="0" animBg="1"/>
      <p:bldP spid="18" grpId="0" animBg="1"/>
      <p:bldP spid="19" grpId="0" animBg="1"/>
      <p:bldP spid="20" grpId="0"/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9"/>
          <p:cNvSpPr txBox="1">
            <a:spLocks noChangeArrowheads="1"/>
          </p:cNvSpPr>
          <p:nvPr/>
        </p:nvSpPr>
        <p:spPr bwMode="auto">
          <a:xfrm>
            <a:off x="228600" y="533400"/>
            <a:ext cx="33528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chemeClr val="tx1"/>
              </a:buClr>
            </a:pPr>
            <a:r>
              <a:rPr lang="en-US" altLang="en-US" sz="3200" b="1" dirty="0">
                <a:solidFill>
                  <a:srgbClr val="0000D3"/>
                </a:solidFill>
                <a:latin typeface="+mj-lt"/>
              </a:rPr>
              <a:t>Cryptographers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 b="30000"/>
          <a:stretch/>
        </p:blipFill>
        <p:spPr>
          <a:xfrm>
            <a:off x="3733800" y="228600"/>
            <a:ext cx="1451610" cy="1143000"/>
          </a:xfrm>
          <a:prstGeom prst="rect">
            <a:avLst/>
          </a:prstGeom>
        </p:spPr>
      </p:pic>
      <p:sp>
        <p:nvSpPr>
          <p:cNvPr id="5" name="Text Box 49"/>
          <p:cNvSpPr txBox="1">
            <a:spLocks noChangeArrowheads="1"/>
          </p:cNvSpPr>
          <p:nvPr/>
        </p:nvSpPr>
        <p:spPr bwMode="auto">
          <a:xfrm>
            <a:off x="5562600" y="533400"/>
            <a:ext cx="33528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chemeClr val="tx1"/>
              </a:buClr>
            </a:pPr>
            <a:r>
              <a:rPr lang="en-US" altLang="en-US" sz="3200" b="1" dirty="0">
                <a:solidFill>
                  <a:srgbClr val="0000D3"/>
                </a:solidFill>
                <a:latin typeface="+mj-lt"/>
              </a:rPr>
              <a:t>Hard Problems</a:t>
            </a:r>
          </a:p>
        </p:txBody>
      </p:sp>
      <p:pic>
        <p:nvPicPr>
          <p:cNvPr id="7" name="Picture 2" descr="https://encrypted-tbn1.gstatic.com/images?q=tbn:ANd9GcRMqz810dqY5w4yvvGMx0LZ98j9pT_RRanjEhtqGQxcgqYwtJb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546" y="4525889"/>
            <a:ext cx="1503308" cy="1503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9" descr="MCj04359310000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572000"/>
            <a:ext cx="1700398" cy="1345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49"/>
          <p:cNvSpPr txBox="1">
            <a:spLocks noChangeArrowheads="1"/>
          </p:cNvSpPr>
          <p:nvPr/>
        </p:nvSpPr>
        <p:spPr bwMode="auto">
          <a:xfrm>
            <a:off x="2450399" y="2747778"/>
            <a:ext cx="4572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chemeClr val="tx1"/>
              </a:buClr>
            </a:pPr>
            <a:r>
              <a:rPr lang="en-US" altLang="en-US" sz="2800" dirty="0">
                <a:latin typeface="+mj-lt"/>
              </a:rPr>
              <a:t>Computational asymmetry</a:t>
            </a:r>
          </a:p>
        </p:txBody>
      </p:sp>
      <p:sp>
        <p:nvSpPr>
          <p:cNvPr id="10" name="Text Box 49"/>
          <p:cNvSpPr txBox="1">
            <a:spLocks noChangeArrowheads="1"/>
          </p:cNvSpPr>
          <p:nvPr/>
        </p:nvSpPr>
        <p:spPr bwMode="auto">
          <a:xfrm>
            <a:off x="1066800" y="6029197"/>
            <a:ext cx="18288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chemeClr val="tx1"/>
              </a:buClr>
            </a:pPr>
            <a:r>
              <a:rPr lang="en-US" altLang="en-US" sz="2800">
                <a:latin typeface="+mj-lt"/>
              </a:rPr>
              <a:t>good guys</a:t>
            </a:r>
            <a:endParaRPr lang="en-US" altLang="en-US" sz="2800" dirty="0">
              <a:latin typeface="+mj-lt"/>
            </a:endParaRPr>
          </a:p>
        </p:txBody>
      </p:sp>
      <p:sp>
        <p:nvSpPr>
          <p:cNvPr id="11" name="Text Box 49"/>
          <p:cNvSpPr txBox="1">
            <a:spLocks noChangeArrowheads="1"/>
          </p:cNvSpPr>
          <p:nvPr/>
        </p:nvSpPr>
        <p:spPr bwMode="auto">
          <a:xfrm>
            <a:off x="6324600" y="6029197"/>
            <a:ext cx="18288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chemeClr val="tx1"/>
              </a:buClr>
            </a:pPr>
            <a:r>
              <a:rPr lang="en-US" altLang="en-US" sz="2800">
                <a:latin typeface="+mj-lt"/>
              </a:rPr>
              <a:t>bad guys</a:t>
            </a:r>
            <a:endParaRPr lang="en-US" altLang="en-US" sz="2800" dirty="0">
              <a:latin typeface="+mj-lt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2041451" y="3636834"/>
            <a:ext cx="854149" cy="701250"/>
          </a:xfrm>
          <a:custGeom>
            <a:avLst/>
            <a:gdLst>
              <a:gd name="connsiteX0" fmla="*/ 1616149 w 1616149"/>
              <a:gd name="connsiteY0" fmla="*/ 0 h 1275907"/>
              <a:gd name="connsiteX1" fmla="*/ 318977 w 1616149"/>
              <a:gd name="connsiteY1" fmla="*/ 446567 h 1275907"/>
              <a:gd name="connsiteX2" fmla="*/ 0 w 1616149"/>
              <a:gd name="connsiteY2" fmla="*/ 1275907 h 1275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16149" h="1275907">
                <a:moveTo>
                  <a:pt x="1616149" y="0"/>
                </a:moveTo>
                <a:cubicBezTo>
                  <a:pt x="1102242" y="116958"/>
                  <a:pt x="588335" y="233916"/>
                  <a:pt x="318977" y="446567"/>
                </a:cubicBezTo>
                <a:cubicBezTo>
                  <a:pt x="49619" y="659218"/>
                  <a:pt x="0" y="1275907"/>
                  <a:pt x="0" y="1275907"/>
                </a:cubicBezTo>
              </a:path>
            </a:pathLst>
          </a:custGeom>
          <a:noFill/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 flipH="1">
            <a:off x="5791199" y="3521140"/>
            <a:ext cx="1078799" cy="802767"/>
          </a:xfrm>
          <a:custGeom>
            <a:avLst/>
            <a:gdLst>
              <a:gd name="connsiteX0" fmla="*/ 1616149 w 1616149"/>
              <a:gd name="connsiteY0" fmla="*/ 0 h 1275907"/>
              <a:gd name="connsiteX1" fmla="*/ 318977 w 1616149"/>
              <a:gd name="connsiteY1" fmla="*/ 446567 h 1275907"/>
              <a:gd name="connsiteX2" fmla="*/ 0 w 1616149"/>
              <a:gd name="connsiteY2" fmla="*/ 1275907 h 1275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16149" h="1275907">
                <a:moveTo>
                  <a:pt x="1616149" y="0"/>
                </a:moveTo>
                <a:cubicBezTo>
                  <a:pt x="1102242" y="116958"/>
                  <a:pt x="588335" y="233916"/>
                  <a:pt x="318977" y="446567"/>
                </a:cubicBezTo>
                <a:cubicBezTo>
                  <a:pt x="49619" y="659218"/>
                  <a:pt x="0" y="1275907"/>
                  <a:pt x="0" y="1275907"/>
                </a:cubicBezTo>
              </a:path>
            </a:pathLst>
          </a:custGeom>
          <a:noFill/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Box 49"/>
          <p:cNvSpPr txBox="1">
            <a:spLocks noChangeArrowheads="1"/>
          </p:cNvSpPr>
          <p:nvPr/>
        </p:nvSpPr>
        <p:spPr bwMode="auto">
          <a:xfrm rot="2767773">
            <a:off x="6533415" y="3585896"/>
            <a:ext cx="97796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chemeClr val="tx1"/>
              </a:buClr>
            </a:pPr>
            <a:r>
              <a:rPr lang="en-US" altLang="en-US" sz="2400" b="1" i="1">
                <a:solidFill>
                  <a:srgbClr val="FF0000"/>
                </a:solidFill>
              </a:rPr>
              <a:t>hard</a:t>
            </a:r>
            <a:endParaRPr lang="en-US" altLang="en-US" sz="2400" b="1" i="1" dirty="0">
              <a:solidFill>
                <a:srgbClr val="FF0000"/>
              </a:solidFill>
            </a:endParaRPr>
          </a:p>
        </p:txBody>
      </p:sp>
      <p:sp>
        <p:nvSpPr>
          <p:cNvPr id="16" name="Text Box 49"/>
          <p:cNvSpPr txBox="1">
            <a:spLocks noChangeArrowheads="1"/>
          </p:cNvSpPr>
          <p:nvPr/>
        </p:nvSpPr>
        <p:spPr bwMode="auto">
          <a:xfrm rot="20056693">
            <a:off x="1587889" y="3406001"/>
            <a:ext cx="97796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chemeClr val="tx1"/>
              </a:buClr>
            </a:pPr>
            <a:r>
              <a:rPr lang="en-US" altLang="en-US" sz="2400" b="1" i="1" dirty="0">
                <a:solidFill>
                  <a:srgbClr val="0000D3"/>
                </a:solidFill>
              </a:rPr>
              <a:t>easy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445583"/>
            <a:ext cx="9906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24043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 animBg="1"/>
      <p:bldP spid="14" grpId="0" animBg="1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1143000"/>
          </a:xfrm>
        </p:spPr>
        <p:txBody>
          <a:bodyPr/>
          <a:lstStyle/>
          <a:p>
            <a:pPr algn="ctr" eaLnBrk="1" hangingPunct="1"/>
            <a:r>
              <a:rPr lang="en-US" altLang="en-US" b="1" dirty="0">
                <a:solidFill>
                  <a:srgbClr val="762416"/>
                </a:solidFill>
              </a:rPr>
              <a:t>Why Lattice-based Crypto?</a:t>
            </a:r>
          </a:p>
        </p:txBody>
      </p:sp>
      <p:sp>
        <p:nvSpPr>
          <p:cNvPr id="1056817" name="Text Box 49"/>
          <p:cNvSpPr txBox="1">
            <a:spLocks noChangeArrowheads="1"/>
          </p:cNvSpPr>
          <p:nvPr/>
        </p:nvSpPr>
        <p:spPr bwMode="auto">
          <a:xfrm>
            <a:off x="1676400" y="1600200"/>
            <a:ext cx="51054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Char char="o"/>
            </a:pPr>
            <a:r>
              <a:rPr lang="en-US" altLang="en-US" sz="3200" b="1" dirty="0">
                <a:latin typeface="+mj-lt"/>
              </a:rPr>
              <a:t> </a:t>
            </a:r>
            <a:r>
              <a:rPr lang="en-US" altLang="en-US" sz="2800" b="1" dirty="0">
                <a:latin typeface="+mj-lt"/>
              </a:rPr>
              <a:t>Exponentially Hard</a:t>
            </a:r>
          </a:p>
        </p:txBody>
      </p:sp>
      <p:sp>
        <p:nvSpPr>
          <p:cNvPr id="14" name="Text Box 36"/>
          <p:cNvSpPr txBox="1">
            <a:spLocks noChangeArrowheads="1"/>
          </p:cNvSpPr>
          <p:nvPr/>
        </p:nvSpPr>
        <p:spPr bwMode="auto">
          <a:xfrm>
            <a:off x="6019800" y="1722437"/>
            <a:ext cx="182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None/>
            </a:pPr>
            <a:r>
              <a:rPr lang="en-US" altLang="en-US" sz="2400" dirty="0">
                <a:latin typeface="+mj-lt"/>
              </a:rPr>
              <a:t>(so far)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345D0C-6D7F-45DE-A001-12AFBA0C06FB}"/>
              </a:ext>
            </a:extLst>
          </p:cNvPr>
          <p:cNvSpPr/>
          <p:nvPr/>
        </p:nvSpPr>
        <p:spPr>
          <a:xfrm rot="16200000" flipH="1">
            <a:off x="190500" y="2659063"/>
            <a:ext cx="2362200" cy="152400"/>
          </a:xfrm>
          <a:prstGeom prst="rect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36">
                <a:extLst>
                  <a:ext uri="{FF2B5EF4-FFF2-40B4-BE49-F238E27FC236}">
                    <a16:creationId xmlns:a16="http://schemas.microsoft.com/office/drawing/2014/main" id="{9E29C938-C591-1B15-C2AC-933F809CE02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51720" y="2484437"/>
                <a:ext cx="6863680" cy="12988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buClr>
                    <a:srgbClr val="00FF00"/>
                  </a:buClr>
                  <a:buFont typeface="Wingdings" panose="05000000000000000000" pitchFamily="2" charset="2"/>
                  <a:buNone/>
                </a:pPr>
                <a:r>
                  <a:rPr lang="en-US" altLang="en-US" sz="2400" dirty="0">
                    <a:latin typeface="+mj-lt"/>
                  </a:rPr>
                  <a:t>While factoring and discrete log can be solved in time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ad>
                          <m:radPr>
                            <m:ctrlPr>
                              <a:rPr lang="en-US" altLang="en-US" sz="24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>
                            <m:r>
                              <a:rPr lang="en-US" altLang="en-US" sz="240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g>
                          <m:e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sup>
                    </m:sSup>
                  </m:oMath>
                </a14:m>
                <a:r>
                  <a:rPr lang="en-US" altLang="en-US" sz="2400" dirty="0">
                    <a:latin typeface="+mj-lt"/>
                  </a:rPr>
                  <a:t> for problems of size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en-US" sz="2400" dirty="0">
                    <a:latin typeface="+mj-lt"/>
                  </a:rPr>
                  <a:t>, the best algorithms for lattice-based crypto run in time nearly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altLang="en-US" sz="2400" dirty="0">
                    <a:latin typeface="+mj-lt"/>
                  </a:rPr>
                  <a:t>.</a:t>
                </a:r>
              </a:p>
            </p:txBody>
          </p:sp>
        </mc:Choice>
        <mc:Fallback xmlns="">
          <p:sp>
            <p:nvSpPr>
              <p:cNvPr id="2" name="Text Box 36">
                <a:extLst>
                  <a:ext uri="{FF2B5EF4-FFF2-40B4-BE49-F238E27FC236}">
                    <a16:creationId xmlns:a16="http://schemas.microsoft.com/office/drawing/2014/main" id="{9E29C938-C591-1B15-C2AC-933F809CE0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51720" y="2484437"/>
                <a:ext cx="6863680" cy="1298882"/>
              </a:xfrm>
              <a:prstGeom prst="rect">
                <a:avLst/>
              </a:prstGeom>
              <a:blipFill>
                <a:blip r:embed="rId3"/>
                <a:stretch>
                  <a:fillRect l="-1292" t="-3846" r="-1107" b="-673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585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1143000"/>
          </a:xfrm>
        </p:spPr>
        <p:txBody>
          <a:bodyPr/>
          <a:lstStyle/>
          <a:p>
            <a:pPr algn="ctr" eaLnBrk="1" hangingPunct="1"/>
            <a:r>
              <a:rPr lang="en-US" altLang="en-US" b="1" dirty="0">
                <a:solidFill>
                  <a:srgbClr val="762416"/>
                </a:solidFill>
              </a:rPr>
              <a:t>Why Lattice-based Crypto?</a:t>
            </a:r>
          </a:p>
        </p:txBody>
      </p:sp>
      <p:sp>
        <p:nvSpPr>
          <p:cNvPr id="1056782" name="Text Box 14"/>
          <p:cNvSpPr txBox="1">
            <a:spLocks noChangeArrowheads="1"/>
          </p:cNvSpPr>
          <p:nvPr/>
        </p:nvSpPr>
        <p:spPr bwMode="auto">
          <a:xfrm>
            <a:off x="1676400" y="2408237"/>
            <a:ext cx="5105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None/>
            </a:pPr>
            <a:r>
              <a:rPr lang="en-US" altLang="en-US" sz="2800" b="1" dirty="0">
                <a:latin typeface="+mj-lt"/>
                <a:sym typeface="Wingdings" panose="05000000000000000000" pitchFamily="2" charset="2"/>
              </a:rPr>
              <a:t> </a:t>
            </a:r>
            <a:r>
              <a:rPr lang="en-US" altLang="en-US" sz="2800" b="1" dirty="0">
                <a:latin typeface="+mj-lt"/>
              </a:rPr>
              <a:t>Quantum-Resistant</a:t>
            </a:r>
          </a:p>
        </p:txBody>
      </p:sp>
      <p:sp>
        <p:nvSpPr>
          <p:cNvPr id="1056804" name="Text Box 36"/>
          <p:cNvSpPr txBox="1">
            <a:spLocks noChangeArrowheads="1"/>
          </p:cNvSpPr>
          <p:nvPr/>
        </p:nvSpPr>
        <p:spPr bwMode="auto">
          <a:xfrm>
            <a:off x="6019800" y="2484437"/>
            <a:ext cx="182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None/>
            </a:pPr>
            <a:r>
              <a:rPr lang="en-US" altLang="en-US" sz="2400" dirty="0">
                <a:latin typeface="+mj-lt"/>
              </a:rPr>
              <a:t>(so far)</a:t>
            </a:r>
          </a:p>
        </p:txBody>
      </p:sp>
      <p:sp>
        <p:nvSpPr>
          <p:cNvPr id="1056817" name="Text Box 49"/>
          <p:cNvSpPr txBox="1">
            <a:spLocks noChangeArrowheads="1"/>
          </p:cNvSpPr>
          <p:nvPr/>
        </p:nvSpPr>
        <p:spPr bwMode="auto">
          <a:xfrm>
            <a:off x="1676400" y="1600200"/>
            <a:ext cx="51054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Char char="o"/>
            </a:pPr>
            <a:r>
              <a:rPr lang="en-US" altLang="en-US" sz="3200" b="1" dirty="0">
                <a:latin typeface="+mj-lt"/>
              </a:rPr>
              <a:t> </a:t>
            </a:r>
            <a:r>
              <a:rPr lang="en-US" altLang="en-US" sz="2800" b="1" dirty="0">
                <a:latin typeface="+mj-lt"/>
              </a:rPr>
              <a:t>Exponentially Hard</a:t>
            </a:r>
          </a:p>
        </p:txBody>
      </p:sp>
      <p:sp>
        <p:nvSpPr>
          <p:cNvPr id="14" name="Text Box 36"/>
          <p:cNvSpPr txBox="1">
            <a:spLocks noChangeArrowheads="1"/>
          </p:cNvSpPr>
          <p:nvPr/>
        </p:nvSpPr>
        <p:spPr bwMode="auto">
          <a:xfrm>
            <a:off x="6019800" y="1722437"/>
            <a:ext cx="182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None/>
            </a:pPr>
            <a:r>
              <a:rPr lang="en-US" altLang="en-US" sz="2400" dirty="0">
                <a:latin typeface="+mj-lt"/>
              </a:rPr>
              <a:t>(so far)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345D0C-6D7F-45DE-A001-12AFBA0C06FB}"/>
              </a:ext>
            </a:extLst>
          </p:cNvPr>
          <p:cNvSpPr/>
          <p:nvPr/>
        </p:nvSpPr>
        <p:spPr>
          <a:xfrm rot="16200000" flipH="1">
            <a:off x="190500" y="2659063"/>
            <a:ext cx="2362200" cy="152400"/>
          </a:xfrm>
          <a:prstGeom prst="rect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133564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5FB1C-327F-744B-8362-432AAEF54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74638"/>
            <a:ext cx="8579296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1A17A5"/>
                </a:solidFill>
                <a:latin typeface="Calibri" pitchFamily="34" charset="0"/>
              </a:rPr>
              <a:t>Quantum Computers Break Crypto</a:t>
            </a:r>
            <a:endParaRPr lang="en-US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A91C697-7C1E-884C-97D0-D6BA11614B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589240"/>
            <a:ext cx="9334872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sz="2800" b="1" dirty="0">
                <a:latin typeface="Calibri" pitchFamily="34" charset="0"/>
              </a:rPr>
              <a:t>Shor’s Algorithm for Factoring and Discrete Logarithms.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6F65669-AF9C-3745-8ABD-AD085964E500}"/>
              </a:ext>
            </a:extLst>
          </p:cNvPr>
          <p:cNvGrpSpPr/>
          <p:nvPr/>
        </p:nvGrpSpPr>
        <p:grpSpPr>
          <a:xfrm>
            <a:off x="3419872" y="1763378"/>
            <a:ext cx="1977008" cy="2670197"/>
            <a:chOff x="3563888" y="1550891"/>
            <a:chExt cx="1977008" cy="2670197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88B41D3-B8B3-F648-8C5E-81CE0394A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387" b="57188"/>
            <a:stretch/>
          </p:blipFill>
          <p:spPr>
            <a:xfrm>
              <a:off x="4633884" y="1550891"/>
              <a:ext cx="876218" cy="11430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F141F27-D6C4-A641-8B01-52401F271A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4880" b="57188"/>
            <a:stretch/>
          </p:blipFill>
          <p:spPr>
            <a:xfrm>
              <a:off x="3563888" y="1550891"/>
              <a:ext cx="864096" cy="114300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9EE66A7-FF48-8149-9491-49D8934D86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266" b="20159"/>
            <a:stretch/>
          </p:blipFill>
          <p:spPr>
            <a:xfrm>
              <a:off x="3635896" y="2261545"/>
              <a:ext cx="1905000" cy="1959543"/>
            </a:xfrm>
            <a:prstGeom prst="rect">
              <a:avLst/>
            </a:prstGeom>
          </p:spPr>
        </p:pic>
      </p:grpSp>
      <p:sp>
        <p:nvSpPr>
          <p:cNvPr id="13" name="Rectangle 5">
            <a:extLst>
              <a:ext uri="{FF2B5EF4-FFF2-40B4-BE49-F238E27FC236}">
                <a16:creationId xmlns:a16="http://schemas.microsoft.com/office/drawing/2014/main" id="{DAFC4E76-EF09-034F-AC3F-73893B1A2C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5969" y="116632"/>
            <a:ext cx="1956881" cy="372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sz="2400" dirty="0">
                <a:latin typeface="Calibri" pitchFamily="34" charset="0"/>
              </a:rPr>
              <a:t>(if they exist)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DBB30CD-D183-A140-B234-78FC7473DE00}"/>
              </a:ext>
            </a:extLst>
          </p:cNvPr>
          <p:cNvGrpSpPr/>
          <p:nvPr/>
        </p:nvGrpSpPr>
        <p:grpSpPr>
          <a:xfrm>
            <a:off x="5004048" y="560946"/>
            <a:ext cx="720080" cy="347774"/>
            <a:chOff x="683568" y="2285961"/>
            <a:chExt cx="1575792" cy="977319"/>
          </a:xfrm>
        </p:grpSpPr>
        <p:sp>
          <p:nvSpPr>
            <p:cNvPr id="14" name="Arc 13">
              <a:extLst>
                <a:ext uri="{FF2B5EF4-FFF2-40B4-BE49-F238E27FC236}">
                  <a16:creationId xmlns:a16="http://schemas.microsoft.com/office/drawing/2014/main" id="{80CF4CCE-32F9-154F-9073-7DFB6D718724}"/>
                </a:ext>
              </a:extLst>
            </p:cNvPr>
            <p:cNvSpPr/>
            <p:nvPr/>
          </p:nvSpPr>
          <p:spPr>
            <a:xfrm>
              <a:off x="683568" y="2348880"/>
              <a:ext cx="914400" cy="914400"/>
            </a:xfrm>
            <a:prstGeom prst="arc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Arc 14">
              <a:extLst>
                <a:ext uri="{FF2B5EF4-FFF2-40B4-BE49-F238E27FC236}">
                  <a16:creationId xmlns:a16="http://schemas.microsoft.com/office/drawing/2014/main" id="{60DA2119-DBDD-C64E-B570-8132D20FC89C}"/>
                </a:ext>
              </a:extLst>
            </p:cNvPr>
            <p:cNvSpPr/>
            <p:nvPr/>
          </p:nvSpPr>
          <p:spPr>
            <a:xfrm flipH="1">
              <a:off x="1597968" y="2285961"/>
              <a:ext cx="661392" cy="914400"/>
            </a:xfrm>
            <a:prstGeom prst="arc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5">
            <a:extLst>
              <a:ext uri="{FF2B5EF4-FFF2-40B4-BE49-F238E27FC236}">
                <a16:creationId xmlns:a16="http://schemas.microsoft.com/office/drawing/2014/main" id="{B470B697-BD77-5F4A-B025-2D59730854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24544" y="139021"/>
            <a:ext cx="2928737" cy="372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sz="2400" dirty="0">
                <a:latin typeface="Calibri" pitchFamily="34" charset="0"/>
              </a:rPr>
              <a:t>(Very large scale)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BFE5A17-6060-C54F-B3E1-1EDB40EBD601}"/>
              </a:ext>
            </a:extLst>
          </p:cNvPr>
          <p:cNvGrpSpPr/>
          <p:nvPr/>
        </p:nvGrpSpPr>
        <p:grpSpPr>
          <a:xfrm>
            <a:off x="-36512" y="548680"/>
            <a:ext cx="720080" cy="347774"/>
            <a:chOff x="683568" y="2285961"/>
            <a:chExt cx="1575792" cy="977319"/>
          </a:xfrm>
        </p:grpSpPr>
        <p:sp>
          <p:nvSpPr>
            <p:cNvPr id="19" name="Arc 18">
              <a:extLst>
                <a:ext uri="{FF2B5EF4-FFF2-40B4-BE49-F238E27FC236}">
                  <a16:creationId xmlns:a16="http://schemas.microsoft.com/office/drawing/2014/main" id="{E033245C-C85F-2B42-B06B-3ACEDE92CB64}"/>
                </a:ext>
              </a:extLst>
            </p:cNvPr>
            <p:cNvSpPr/>
            <p:nvPr/>
          </p:nvSpPr>
          <p:spPr>
            <a:xfrm>
              <a:off x="683568" y="2348880"/>
              <a:ext cx="914400" cy="914400"/>
            </a:xfrm>
            <a:prstGeom prst="arc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3890C69E-EB1E-F640-83EB-6A91F51EA851}"/>
                </a:ext>
              </a:extLst>
            </p:cNvPr>
            <p:cNvSpPr/>
            <p:nvPr/>
          </p:nvSpPr>
          <p:spPr>
            <a:xfrm flipH="1">
              <a:off x="1597968" y="2285961"/>
              <a:ext cx="661392" cy="914400"/>
            </a:xfrm>
            <a:prstGeom prst="arc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36A2AFF-A8B9-13A4-1B83-C1B16857A1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840124"/>
            <a:ext cx="1665095" cy="217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086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B139B-96CA-CC48-9240-9C3DCE27C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4255"/>
            <a:ext cx="9144000" cy="994172"/>
          </a:xfrm>
        </p:spPr>
        <p:txBody>
          <a:bodyPr>
            <a:noAutofit/>
          </a:bodyPr>
          <a:lstStyle/>
          <a:p>
            <a:pPr algn="ctr"/>
            <a:r>
              <a:rPr lang="en-US" sz="3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NIST Post-Quantum Cryptography Standardization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66C4F7-431C-1609-5E9E-73211B1BAE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417" y="2130750"/>
            <a:ext cx="8285165" cy="1831650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3055EC6-ECE1-C89C-F16E-C5B8FB7D8CC1}"/>
              </a:ext>
            </a:extLst>
          </p:cNvPr>
          <p:cNvSpPr txBox="1">
            <a:spLocks/>
          </p:cNvSpPr>
          <p:nvPr/>
        </p:nvSpPr>
        <p:spPr>
          <a:xfrm>
            <a:off x="645745" y="4352595"/>
            <a:ext cx="8363386" cy="535351"/>
          </a:xfrm>
          <a:prstGeom prst="rect">
            <a:avLst/>
          </a:prstGeom>
          <a:effectLst/>
        </p:spPr>
        <p:txBody>
          <a:bodyPr vert="horz" lIns="0" tIns="0" rIns="0" bIns="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cap="none" dirty="0">
                <a:solidFill>
                  <a:srgbClr val="0432FF"/>
                </a:solidFill>
                <a:latin typeface="Basis Grotesque Medium" panose="02000603030000020004" pitchFamily="2" charset="77"/>
                <a:cs typeface="Calibri" panose="020F0502020204030204" pitchFamily="34" charset="0"/>
              </a:rPr>
              <a:t>FIPS 203</a:t>
            </a:r>
            <a:r>
              <a:rPr lang="en-US" sz="2400" cap="none" dirty="0">
                <a:solidFill>
                  <a:schemeClr val="tx1"/>
                </a:solidFill>
                <a:latin typeface="Basis Grotesque Medium" panose="02000603030000020004" pitchFamily="2" charset="77"/>
                <a:cs typeface="Calibri" panose="020F0502020204030204" pitchFamily="34" charset="0"/>
              </a:rPr>
              <a:t>: Encryption, CRYSTALS-</a:t>
            </a:r>
            <a:r>
              <a:rPr lang="en-US" sz="2400" cap="none" dirty="0" err="1">
                <a:solidFill>
                  <a:schemeClr val="tx1"/>
                </a:solidFill>
                <a:latin typeface="Basis Grotesque Medium" panose="02000603030000020004" pitchFamily="2" charset="77"/>
                <a:cs typeface="Calibri" panose="020F0502020204030204" pitchFamily="34" charset="0"/>
              </a:rPr>
              <a:t>Kyber</a:t>
            </a:r>
            <a:r>
              <a:rPr lang="en-US" sz="2400" cap="none" dirty="0">
                <a:solidFill>
                  <a:schemeClr val="tx1"/>
                </a:solidFill>
                <a:latin typeface="Basis Grotesque Medium" panose="02000603030000020004" pitchFamily="2" charset="77"/>
                <a:cs typeface="Calibri" panose="020F0502020204030204" pitchFamily="34" charset="0"/>
              </a:rPr>
              <a:t>.</a:t>
            </a:r>
            <a:endParaRPr lang="en-US" sz="1800" cap="none" dirty="0">
              <a:solidFill>
                <a:schemeClr val="tx1"/>
              </a:solidFill>
              <a:latin typeface="Basis Grotesque Medium" panose="02000603030000020004" pitchFamily="2" charset="77"/>
              <a:cs typeface="Calibri" panose="020F050202020403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7A6D832-67C6-FED5-46B7-F71A793ADA61}"/>
              </a:ext>
            </a:extLst>
          </p:cNvPr>
          <p:cNvSpPr txBox="1">
            <a:spLocks/>
          </p:cNvSpPr>
          <p:nvPr/>
        </p:nvSpPr>
        <p:spPr>
          <a:xfrm>
            <a:off x="652471" y="4816517"/>
            <a:ext cx="8363386" cy="535351"/>
          </a:xfrm>
          <a:prstGeom prst="rect">
            <a:avLst/>
          </a:prstGeom>
          <a:effectLst/>
        </p:spPr>
        <p:txBody>
          <a:bodyPr vert="horz" lIns="0" tIns="0" rIns="0" bIns="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cap="none" dirty="0">
                <a:solidFill>
                  <a:srgbClr val="0432FF"/>
                </a:solidFill>
                <a:latin typeface="Basis Grotesque Medium" panose="02000603030000020004" pitchFamily="2" charset="77"/>
                <a:cs typeface="Calibri" panose="020F0502020204030204" pitchFamily="34" charset="0"/>
              </a:rPr>
              <a:t>FIPS 204</a:t>
            </a:r>
            <a:r>
              <a:rPr lang="en-US" sz="2400" cap="none" dirty="0">
                <a:solidFill>
                  <a:schemeClr val="tx1"/>
                </a:solidFill>
                <a:latin typeface="Basis Grotesque Medium" panose="02000603030000020004" pitchFamily="2" charset="77"/>
                <a:cs typeface="Calibri" panose="020F0502020204030204" pitchFamily="34" charset="0"/>
              </a:rPr>
              <a:t>: Digital Signatures, CRYSTALS-</a:t>
            </a:r>
            <a:r>
              <a:rPr lang="en-US" sz="2400" cap="none" dirty="0" err="1">
                <a:solidFill>
                  <a:schemeClr val="tx1"/>
                </a:solidFill>
                <a:latin typeface="Basis Grotesque Medium" panose="02000603030000020004" pitchFamily="2" charset="77"/>
                <a:cs typeface="Calibri" panose="020F0502020204030204" pitchFamily="34" charset="0"/>
              </a:rPr>
              <a:t>Dilithium</a:t>
            </a:r>
            <a:r>
              <a:rPr lang="en-US" sz="2400" cap="none" dirty="0">
                <a:solidFill>
                  <a:schemeClr val="tx1"/>
                </a:solidFill>
                <a:latin typeface="Basis Grotesque Medium" panose="02000603030000020004" pitchFamily="2" charset="77"/>
                <a:cs typeface="Calibri" panose="020F0502020204030204" pitchFamily="34" charset="0"/>
              </a:rPr>
              <a:t>.</a:t>
            </a:r>
            <a:endParaRPr lang="en-US" sz="1800" cap="none" dirty="0">
              <a:solidFill>
                <a:schemeClr val="tx1"/>
              </a:solidFill>
              <a:latin typeface="Basis Grotesque Medium" panose="02000603030000020004" pitchFamily="2" charset="77"/>
              <a:cs typeface="Calibri" panose="020F050202020403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A839112-E2A3-E6CC-80C4-6B66A3D33511}"/>
              </a:ext>
            </a:extLst>
          </p:cNvPr>
          <p:cNvSpPr txBox="1">
            <a:spLocks/>
          </p:cNvSpPr>
          <p:nvPr/>
        </p:nvSpPr>
        <p:spPr>
          <a:xfrm>
            <a:off x="645744" y="5300928"/>
            <a:ext cx="8363386" cy="535351"/>
          </a:xfrm>
          <a:prstGeom prst="rect">
            <a:avLst/>
          </a:prstGeom>
          <a:effectLst/>
        </p:spPr>
        <p:txBody>
          <a:bodyPr vert="horz" lIns="0" tIns="0" rIns="0" bIns="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cap="none" dirty="0">
                <a:solidFill>
                  <a:srgbClr val="0432FF"/>
                </a:solidFill>
                <a:latin typeface="Basis Grotesque Medium" panose="02000603030000020004" pitchFamily="2" charset="77"/>
                <a:cs typeface="Calibri" panose="020F0502020204030204" pitchFamily="34" charset="0"/>
              </a:rPr>
              <a:t>FIPS 205</a:t>
            </a:r>
            <a:r>
              <a:rPr lang="en-US" sz="2400" cap="none" dirty="0">
                <a:solidFill>
                  <a:schemeClr val="tx1"/>
                </a:solidFill>
                <a:latin typeface="Basis Grotesque Medium" panose="02000603030000020004" pitchFamily="2" charset="77"/>
                <a:cs typeface="Calibri" panose="020F0502020204030204" pitchFamily="34" charset="0"/>
              </a:rPr>
              <a:t>: Digital Signatures, SPHINCS+.</a:t>
            </a:r>
            <a:endParaRPr lang="en-US" sz="1800" cap="none" dirty="0">
              <a:solidFill>
                <a:schemeClr val="tx1"/>
              </a:solidFill>
              <a:latin typeface="Basis Grotesque Medium" panose="02000603030000020004" pitchFamily="2" charset="77"/>
              <a:cs typeface="Calibri" panose="020F050202020403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F1E3629-74B4-1328-CF50-D7D2CA46174E}"/>
              </a:ext>
            </a:extLst>
          </p:cNvPr>
          <p:cNvSpPr txBox="1">
            <a:spLocks/>
          </p:cNvSpPr>
          <p:nvPr/>
        </p:nvSpPr>
        <p:spPr>
          <a:xfrm>
            <a:off x="652470" y="5744850"/>
            <a:ext cx="8363386" cy="535351"/>
          </a:xfrm>
          <a:prstGeom prst="rect">
            <a:avLst/>
          </a:prstGeom>
          <a:effectLst/>
        </p:spPr>
        <p:txBody>
          <a:bodyPr vert="horz" lIns="0" tIns="0" rIns="0" bIns="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i="1" cap="none" dirty="0">
                <a:solidFill>
                  <a:srgbClr val="0432FF"/>
                </a:solidFill>
                <a:latin typeface="Basis Grotesque Medium" panose="02000603030000020004" pitchFamily="2" charset="77"/>
                <a:cs typeface="Calibri" panose="020F0502020204030204" pitchFamily="34" charset="0"/>
              </a:rPr>
              <a:t>In progress</a:t>
            </a:r>
            <a:r>
              <a:rPr lang="en-US" sz="2400" i="1" cap="none" dirty="0">
                <a:solidFill>
                  <a:schemeClr val="tx1"/>
                </a:solidFill>
                <a:latin typeface="Basis Grotesque Medium" panose="02000603030000020004" pitchFamily="2" charset="77"/>
                <a:cs typeface="Calibri" panose="020F0502020204030204" pitchFamily="34" charset="0"/>
              </a:rPr>
              <a:t>: Digital Signatures, Falcon.</a:t>
            </a:r>
            <a:endParaRPr lang="en-US" sz="1800" i="1" cap="none" dirty="0">
              <a:solidFill>
                <a:schemeClr val="tx1"/>
              </a:solidFill>
              <a:latin typeface="Basis Grotesque Medium" panose="02000603030000020004" pitchFamily="2" charset="77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AB686E-1A58-03A7-3AAF-6D38ABA9D352}"/>
              </a:ext>
            </a:extLst>
          </p:cNvPr>
          <p:cNvSpPr txBox="1"/>
          <p:nvPr/>
        </p:nvSpPr>
        <p:spPr>
          <a:xfrm>
            <a:off x="326235" y="6456402"/>
            <a:ext cx="901585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>
                <a:hlinkClick r:id="rId4"/>
              </a:rPr>
              <a:t>https://www.nist.gov/news-events/news/2024/08/announcing-approval-three-federal-information-processing-standards-fips</a:t>
            </a:r>
            <a:endParaRPr lang="en-US" sz="1200" dirty="0"/>
          </a:p>
          <a:p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2B67C7C-63AA-B5C0-D50D-A7917AE8D9B2}"/>
              </a:ext>
            </a:extLst>
          </p:cNvPr>
          <p:cNvGrpSpPr/>
          <p:nvPr/>
        </p:nvGrpSpPr>
        <p:grpSpPr>
          <a:xfrm>
            <a:off x="5867400" y="4589941"/>
            <a:ext cx="3247466" cy="1422539"/>
            <a:chOff x="5867400" y="4267200"/>
            <a:chExt cx="3247466" cy="142253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E5E9469-5C76-2693-1591-42A89C3C2274}"/>
                </a:ext>
              </a:extLst>
            </p:cNvPr>
            <p:cNvSpPr txBox="1"/>
            <p:nvPr/>
          </p:nvSpPr>
          <p:spPr>
            <a:xfrm>
              <a:off x="7514666" y="4844461"/>
              <a:ext cx="16002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Basis Grotesque Medium" panose="02000603030000020004" pitchFamily="2" charset="77"/>
                  <a:cs typeface="Calibri" panose="020F0502020204030204" pitchFamily="34" charset="0"/>
                </a:rPr>
                <a:t>l</a:t>
              </a:r>
              <a:r>
                <a:rPr lang="en-US" sz="1800" b="1" cap="none" dirty="0">
                  <a:solidFill>
                    <a:srgbClr val="C00000"/>
                  </a:solidFill>
                  <a:latin typeface="Basis Grotesque Medium" panose="02000603030000020004" pitchFamily="2" charset="77"/>
                  <a:cs typeface="Calibri" panose="020F0502020204030204" pitchFamily="34" charset="0"/>
                </a:rPr>
                <a:t>attice-based</a:t>
              </a:r>
              <a:endParaRPr lang="en-US" b="1" dirty="0">
                <a:solidFill>
                  <a:srgbClr val="C00000"/>
                </a:solidFill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BBE8ACEB-5D6F-1F72-8A2E-A5785E57CF54}"/>
                </a:ext>
              </a:extLst>
            </p:cNvPr>
            <p:cNvCxnSpPr>
              <a:cxnSpLocks/>
            </p:cNvCxnSpPr>
            <p:nvPr/>
          </p:nvCxnSpPr>
          <p:spPr>
            <a:xfrm>
              <a:off x="5867400" y="4267200"/>
              <a:ext cx="1752600" cy="494251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C185BB73-8049-8B67-C15B-5DAB0294460A}"/>
                </a:ext>
              </a:extLst>
            </p:cNvPr>
            <p:cNvCxnSpPr>
              <a:cxnSpLocks/>
            </p:cNvCxnSpPr>
            <p:nvPr/>
          </p:nvCxnSpPr>
          <p:spPr>
            <a:xfrm>
              <a:off x="7010400" y="4800600"/>
              <a:ext cx="457200" cy="228527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EACA7F9A-6563-507F-A15D-919328C27E6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67400" y="5371735"/>
              <a:ext cx="1600200" cy="318004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5">
            <a:extLst>
              <a:ext uri="{FF2B5EF4-FFF2-40B4-BE49-F238E27FC236}">
                <a16:creationId xmlns:a16="http://schemas.microsoft.com/office/drawing/2014/main" id="{1DBBC334-D427-EB93-B5F2-1A15499111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5437" y="1550365"/>
            <a:ext cx="9334872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sz="2400" b="1" dirty="0">
                <a:latin typeface="Calibri" pitchFamily="34" charset="0"/>
              </a:rPr>
              <a:t>Cryptography that is (believed to be) secure against quantum attacks. </a:t>
            </a:r>
          </a:p>
        </p:txBody>
      </p:sp>
    </p:spTree>
    <p:extLst>
      <p:ext uri="{BB962C8B-B14F-4D97-AF65-F5344CB8AC3E}">
        <p14:creationId xmlns:p14="http://schemas.microsoft.com/office/powerpoint/2010/main" val="1584713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1143000"/>
          </a:xfrm>
        </p:spPr>
        <p:txBody>
          <a:bodyPr/>
          <a:lstStyle/>
          <a:p>
            <a:pPr algn="ctr" eaLnBrk="1" hangingPunct="1"/>
            <a:r>
              <a:rPr lang="en-US" altLang="en-US" b="1" dirty="0">
                <a:solidFill>
                  <a:srgbClr val="762416"/>
                </a:solidFill>
              </a:rPr>
              <a:t>Why Lattice-based Crypto?</a:t>
            </a:r>
          </a:p>
        </p:txBody>
      </p:sp>
      <p:sp>
        <p:nvSpPr>
          <p:cNvPr id="1056782" name="Text Box 14"/>
          <p:cNvSpPr txBox="1">
            <a:spLocks noChangeArrowheads="1"/>
          </p:cNvSpPr>
          <p:nvPr/>
        </p:nvSpPr>
        <p:spPr bwMode="auto">
          <a:xfrm>
            <a:off x="1676400" y="2408237"/>
            <a:ext cx="5105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None/>
            </a:pPr>
            <a:r>
              <a:rPr lang="en-US" altLang="en-US" sz="2800" b="1" dirty="0">
                <a:latin typeface="+mj-lt"/>
                <a:sym typeface="Wingdings" panose="05000000000000000000" pitchFamily="2" charset="2"/>
              </a:rPr>
              <a:t> </a:t>
            </a:r>
            <a:r>
              <a:rPr lang="en-US" altLang="en-US" sz="2800" b="1" dirty="0">
                <a:latin typeface="+mj-lt"/>
              </a:rPr>
              <a:t>Quantum-Resistant</a:t>
            </a:r>
          </a:p>
        </p:txBody>
      </p:sp>
      <p:sp>
        <p:nvSpPr>
          <p:cNvPr id="1056804" name="Text Box 36"/>
          <p:cNvSpPr txBox="1">
            <a:spLocks noChangeArrowheads="1"/>
          </p:cNvSpPr>
          <p:nvPr/>
        </p:nvSpPr>
        <p:spPr bwMode="auto">
          <a:xfrm>
            <a:off x="6019800" y="2484437"/>
            <a:ext cx="182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None/>
            </a:pPr>
            <a:r>
              <a:rPr lang="en-US" altLang="en-US" sz="2400" dirty="0">
                <a:latin typeface="+mj-lt"/>
              </a:rPr>
              <a:t>(so far)</a:t>
            </a:r>
          </a:p>
        </p:txBody>
      </p:sp>
      <p:sp>
        <p:nvSpPr>
          <p:cNvPr id="1056811" name="Text Box 43"/>
          <p:cNvSpPr txBox="1">
            <a:spLocks noChangeArrowheads="1"/>
          </p:cNvSpPr>
          <p:nvPr/>
        </p:nvSpPr>
        <p:spPr bwMode="auto">
          <a:xfrm>
            <a:off x="1689100" y="3165772"/>
            <a:ext cx="60198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Char char="o"/>
            </a:pPr>
            <a:r>
              <a:rPr lang="en-US" altLang="en-US" sz="2800" b="1" dirty="0">
                <a:latin typeface="+mj-lt"/>
              </a:rPr>
              <a:t> Worst-case hardness</a:t>
            </a:r>
          </a:p>
        </p:txBody>
      </p:sp>
      <p:sp>
        <p:nvSpPr>
          <p:cNvPr id="1056817" name="Text Box 49"/>
          <p:cNvSpPr txBox="1">
            <a:spLocks noChangeArrowheads="1"/>
          </p:cNvSpPr>
          <p:nvPr/>
        </p:nvSpPr>
        <p:spPr bwMode="auto">
          <a:xfrm>
            <a:off x="1676400" y="1600200"/>
            <a:ext cx="51054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Char char="o"/>
            </a:pPr>
            <a:r>
              <a:rPr lang="en-US" altLang="en-US" sz="3200" b="1" dirty="0">
                <a:latin typeface="+mj-lt"/>
              </a:rPr>
              <a:t> </a:t>
            </a:r>
            <a:r>
              <a:rPr lang="en-US" altLang="en-US" sz="2800" b="1" dirty="0">
                <a:latin typeface="+mj-lt"/>
              </a:rPr>
              <a:t>Exponentially Hard</a:t>
            </a:r>
          </a:p>
        </p:txBody>
      </p:sp>
      <p:sp>
        <p:nvSpPr>
          <p:cNvPr id="12" name="Text Box 52"/>
          <p:cNvSpPr txBox="1">
            <a:spLocks noChangeArrowheads="1"/>
          </p:cNvSpPr>
          <p:nvPr/>
        </p:nvSpPr>
        <p:spPr bwMode="auto">
          <a:xfrm>
            <a:off x="2438400" y="3699172"/>
            <a:ext cx="5943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None/>
            </a:pPr>
            <a:r>
              <a:rPr lang="en-US" altLang="en-US" sz="2400" dirty="0">
                <a:latin typeface="+mj-lt"/>
              </a:rPr>
              <a:t>(unique feature of lattice-based crypto)</a:t>
            </a:r>
          </a:p>
        </p:txBody>
      </p:sp>
      <p:sp>
        <p:nvSpPr>
          <p:cNvPr id="14" name="Text Box 36"/>
          <p:cNvSpPr txBox="1">
            <a:spLocks noChangeArrowheads="1"/>
          </p:cNvSpPr>
          <p:nvPr/>
        </p:nvSpPr>
        <p:spPr bwMode="auto">
          <a:xfrm>
            <a:off x="6019800" y="1722437"/>
            <a:ext cx="182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None/>
            </a:pPr>
            <a:r>
              <a:rPr lang="en-US" altLang="en-US" sz="2400" dirty="0">
                <a:latin typeface="+mj-lt"/>
              </a:rPr>
              <a:t>(so far)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345D0C-6D7F-45DE-A001-12AFBA0C06FB}"/>
              </a:ext>
            </a:extLst>
          </p:cNvPr>
          <p:cNvSpPr/>
          <p:nvPr/>
        </p:nvSpPr>
        <p:spPr>
          <a:xfrm rot="16200000" flipH="1">
            <a:off x="190500" y="2659063"/>
            <a:ext cx="2362200" cy="152400"/>
          </a:xfrm>
          <a:prstGeom prst="rect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28783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1066800" y="4191000"/>
            <a:ext cx="2514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 b="1">
              <a:latin typeface="+mj-lt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839200" cy="1143000"/>
          </a:xfrm>
          <a:noFill/>
        </p:spPr>
        <p:txBody>
          <a:bodyPr/>
          <a:lstStyle/>
          <a:p>
            <a:pPr algn="ctr" eaLnBrk="1" hangingPunct="1"/>
            <a:r>
              <a:rPr lang="en-US" altLang="en-US" b="1" dirty="0">
                <a:solidFill>
                  <a:srgbClr val="C00000"/>
                </a:solidFill>
              </a:rPr>
              <a:t>Cryptography-Grade Hardness</a:t>
            </a:r>
          </a:p>
        </p:txBody>
      </p:sp>
      <p:sp>
        <p:nvSpPr>
          <p:cNvPr id="1061937" name="Rectangle 49"/>
          <p:cNvSpPr>
            <a:spLocks noChangeArrowheads="1"/>
          </p:cNvSpPr>
          <p:nvPr/>
        </p:nvSpPr>
        <p:spPr bwMode="auto">
          <a:xfrm>
            <a:off x="152400" y="2209800"/>
            <a:ext cx="3505200" cy="533400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>
                <a:latin typeface="+mj-lt"/>
              </a:rPr>
              <a:t>Worst-case Hard</a:t>
            </a:r>
          </a:p>
        </p:txBody>
      </p:sp>
      <p:sp>
        <p:nvSpPr>
          <p:cNvPr id="1061939" name="Rectangle 51"/>
          <p:cNvSpPr>
            <a:spLocks noChangeArrowheads="1"/>
          </p:cNvSpPr>
          <p:nvPr/>
        </p:nvSpPr>
        <p:spPr bwMode="auto">
          <a:xfrm>
            <a:off x="5638800" y="2209800"/>
            <a:ext cx="3429000" cy="533400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dirty="0">
                <a:latin typeface="+mj-lt"/>
              </a:rPr>
              <a:t>Average-case Hard</a:t>
            </a:r>
          </a:p>
        </p:txBody>
      </p:sp>
      <p:grpSp>
        <p:nvGrpSpPr>
          <p:cNvPr id="1061978" name="Group 90"/>
          <p:cNvGrpSpPr>
            <a:grpSpLocks/>
          </p:cNvGrpSpPr>
          <p:nvPr/>
        </p:nvGrpSpPr>
        <p:grpSpPr bwMode="auto">
          <a:xfrm>
            <a:off x="228600" y="4267200"/>
            <a:ext cx="3276600" cy="1371600"/>
            <a:chOff x="336" y="2448"/>
            <a:chExt cx="2064" cy="864"/>
          </a:xfrm>
        </p:grpSpPr>
        <p:grpSp>
          <p:nvGrpSpPr>
            <p:cNvPr id="10282" name="Group 52"/>
            <p:cNvGrpSpPr>
              <a:grpSpLocks/>
            </p:cNvGrpSpPr>
            <p:nvPr/>
          </p:nvGrpSpPr>
          <p:grpSpPr bwMode="auto">
            <a:xfrm>
              <a:off x="336" y="2448"/>
              <a:ext cx="2064" cy="864"/>
              <a:chOff x="2496" y="3216"/>
              <a:chExt cx="2064" cy="864"/>
            </a:xfrm>
          </p:grpSpPr>
          <p:sp>
            <p:nvSpPr>
              <p:cNvPr id="10296" name="Oval 53"/>
              <p:cNvSpPr>
                <a:spLocks noChangeArrowheads="1"/>
              </p:cNvSpPr>
              <p:nvPr/>
            </p:nvSpPr>
            <p:spPr bwMode="auto">
              <a:xfrm>
                <a:off x="2496" y="3216"/>
                <a:ext cx="2064" cy="86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  <p:sp>
            <p:nvSpPr>
              <p:cNvPr id="10297" name="Oval 54"/>
              <p:cNvSpPr>
                <a:spLocks noChangeArrowheads="1"/>
              </p:cNvSpPr>
              <p:nvPr/>
            </p:nvSpPr>
            <p:spPr bwMode="auto">
              <a:xfrm>
                <a:off x="3984" y="3648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  <p:sp>
            <p:nvSpPr>
              <p:cNvPr id="10298" name="Oval 55"/>
              <p:cNvSpPr>
                <a:spLocks noChangeArrowheads="1"/>
              </p:cNvSpPr>
              <p:nvPr/>
            </p:nvSpPr>
            <p:spPr bwMode="auto">
              <a:xfrm>
                <a:off x="3216" y="3840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</p:grpSp>
        <p:grpSp>
          <p:nvGrpSpPr>
            <p:cNvPr id="10283" name="Group 56"/>
            <p:cNvGrpSpPr>
              <a:grpSpLocks/>
            </p:cNvGrpSpPr>
            <p:nvPr/>
          </p:nvGrpSpPr>
          <p:grpSpPr bwMode="auto">
            <a:xfrm>
              <a:off x="576" y="2592"/>
              <a:ext cx="1440" cy="576"/>
              <a:chOff x="2784" y="3360"/>
              <a:chExt cx="1440" cy="576"/>
            </a:xfrm>
          </p:grpSpPr>
          <p:sp>
            <p:nvSpPr>
              <p:cNvPr id="10284" name="Oval 57"/>
              <p:cNvSpPr>
                <a:spLocks noChangeArrowheads="1"/>
              </p:cNvSpPr>
              <p:nvPr/>
            </p:nvSpPr>
            <p:spPr bwMode="auto">
              <a:xfrm>
                <a:off x="3024" y="3360"/>
                <a:ext cx="96" cy="96"/>
              </a:xfrm>
              <a:prstGeom prst="ellipse">
                <a:avLst/>
              </a:prstGeom>
              <a:solidFill>
                <a:srgbClr val="00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  <p:sp>
            <p:nvSpPr>
              <p:cNvPr id="10285" name="Oval 58"/>
              <p:cNvSpPr>
                <a:spLocks noChangeArrowheads="1"/>
              </p:cNvSpPr>
              <p:nvPr/>
            </p:nvSpPr>
            <p:spPr bwMode="auto">
              <a:xfrm>
                <a:off x="3408" y="3360"/>
                <a:ext cx="96" cy="96"/>
              </a:xfrm>
              <a:prstGeom prst="ellipse">
                <a:avLst/>
              </a:prstGeom>
              <a:solidFill>
                <a:srgbClr val="00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  <p:sp>
            <p:nvSpPr>
              <p:cNvPr id="10286" name="Oval 59"/>
              <p:cNvSpPr>
                <a:spLocks noChangeArrowheads="1"/>
              </p:cNvSpPr>
              <p:nvPr/>
            </p:nvSpPr>
            <p:spPr bwMode="auto">
              <a:xfrm>
                <a:off x="3120" y="3600"/>
                <a:ext cx="96" cy="96"/>
              </a:xfrm>
              <a:prstGeom prst="ellipse">
                <a:avLst/>
              </a:prstGeom>
              <a:solidFill>
                <a:srgbClr val="00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  <p:sp>
            <p:nvSpPr>
              <p:cNvPr id="10287" name="Oval 60"/>
              <p:cNvSpPr>
                <a:spLocks noChangeArrowheads="1"/>
              </p:cNvSpPr>
              <p:nvPr/>
            </p:nvSpPr>
            <p:spPr bwMode="auto">
              <a:xfrm>
                <a:off x="3408" y="3552"/>
                <a:ext cx="96" cy="96"/>
              </a:xfrm>
              <a:prstGeom prst="ellipse">
                <a:avLst/>
              </a:prstGeom>
              <a:solidFill>
                <a:srgbClr val="00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  <p:sp>
            <p:nvSpPr>
              <p:cNvPr id="10288" name="Oval 61"/>
              <p:cNvSpPr>
                <a:spLocks noChangeArrowheads="1"/>
              </p:cNvSpPr>
              <p:nvPr/>
            </p:nvSpPr>
            <p:spPr bwMode="auto">
              <a:xfrm>
                <a:off x="3792" y="3552"/>
                <a:ext cx="96" cy="96"/>
              </a:xfrm>
              <a:prstGeom prst="ellipse">
                <a:avLst/>
              </a:prstGeom>
              <a:solidFill>
                <a:srgbClr val="00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  <p:sp>
            <p:nvSpPr>
              <p:cNvPr id="10289" name="Oval 62"/>
              <p:cNvSpPr>
                <a:spLocks noChangeArrowheads="1"/>
              </p:cNvSpPr>
              <p:nvPr/>
            </p:nvSpPr>
            <p:spPr bwMode="auto">
              <a:xfrm>
                <a:off x="2784" y="3504"/>
                <a:ext cx="96" cy="96"/>
              </a:xfrm>
              <a:prstGeom prst="ellipse">
                <a:avLst/>
              </a:prstGeom>
              <a:solidFill>
                <a:srgbClr val="00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  <p:sp>
            <p:nvSpPr>
              <p:cNvPr id="10290" name="Oval 63"/>
              <p:cNvSpPr>
                <a:spLocks noChangeArrowheads="1"/>
              </p:cNvSpPr>
              <p:nvPr/>
            </p:nvSpPr>
            <p:spPr bwMode="auto">
              <a:xfrm>
                <a:off x="2928" y="3744"/>
                <a:ext cx="96" cy="96"/>
              </a:xfrm>
              <a:prstGeom prst="ellipse">
                <a:avLst/>
              </a:prstGeom>
              <a:solidFill>
                <a:srgbClr val="00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  <p:sp>
            <p:nvSpPr>
              <p:cNvPr id="10291" name="Oval 64"/>
              <p:cNvSpPr>
                <a:spLocks noChangeArrowheads="1"/>
              </p:cNvSpPr>
              <p:nvPr/>
            </p:nvSpPr>
            <p:spPr bwMode="auto">
              <a:xfrm>
                <a:off x="3504" y="3840"/>
                <a:ext cx="96" cy="96"/>
              </a:xfrm>
              <a:prstGeom prst="ellipse">
                <a:avLst/>
              </a:prstGeom>
              <a:solidFill>
                <a:srgbClr val="00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  <p:sp>
            <p:nvSpPr>
              <p:cNvPr id="10292" name="Oval 65"/>
              <p:cNvSpPr>
                <a:spLocks noChangeArrowheads="1"/>
              </p:cNvSpPr>
              <p:nvPr/>
            </p:nvSpPr>
            <p:spPr bwMode="auto">
              <a:xfrm>
                <a:off x="3744" y="3840"/>
                <a:ext cx="96" cy="96"/>
              </a:xfrm>
              <a:prstGeom prst="ellipse">
                <a:avLst/>
              </a:prstGeom>
              <a:solidFill>
                <a:srgbClr val="00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  <p:sp>
            <p:nvSpPr>
              <p:cNvPr id="10293" name="Oval 66"/>
              <p:cNvSpPr>
                <a:spLocks noChangeArrowheads="1"/>
              </p:cNvSpPr>
              <p:nvPr/>
            </p:nvSpPr>
            <p:spPr bwMode="auto">
              <a:xfrm>
                <a:off x="4128" y="3456"/>
                <a:ext cx="96" cy="96"/>
              </a:xfrm>
              <a:prstGeom prst="ellipse">
                <a:avLst/>
              </a:prstGeom>
              <a:solidFill>
                <a:srgbClr val="00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  <p:sp>
            <p:nvSpPr>
              <p:cNvPr id="10294" name="Oval 67"/>
              <p:cNvSpPr>
                <a:spLocks noChangeArrowheads="1"/>
              </p:cNvSpPr>
              <p:nvPr/>
            </p:nvSpPr>
            <p:spPr bwMode="auto">
              <a:xfrm>
                <a:off x="4128" y="3792"/>
                <a:ext cx="96" cy="96"/>
              </a:xfrm>
              <a:prstGeom prst="ellipse">
                <a:avLst/>
              </a:prstGeom>
              <a:solidFill>
                <a:srgbClr val="00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  <p:sp>
            <p:nvSpPr>
              <p:cNvPr id="10295" name="Oval 68"/>
              <p:cNvSpPr>
                <a:spLocks noChangeArrowheads="1"/>
              </p:cNvSpPr>
              <p:nvPr/>
            </p:nvSpPr>
            <p:spPr bwMode="auto">
              <a:xfrm>
                <a:off x="3744" y="3360"/>
                <a:ext cx="96" cy="96"/>
              </a:xfrm>
              <a:prstGeom prst="ellipse">
                <a:avLst/>
              </a:prstGeom>
              <a:solidFill>
                <a:srgbClr val="00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</p:grpSp>
      </p:grpSp>
      <p:sp>
        <p:nvSpPr>
          <p:cNvPr id="1061957" name="Rectangle 69"/>
          <p:cNvSpPr>
            <a:spLocks noChangeArrowheads="1"/>
          </p:cNvSpPr>
          <p:nvPr/>
        </p:nvSpPr>
        <p:spPr bwMode="auto">
          <a:xfrm>
            <a:off x="228600" y="3276600"/>
            <a:ext cx="34290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+mj-lt"/>
              </a:rPr>
              <a:t>At least </a:t>
            </a:r>
            <a:r>
              <a:rPr lang="en-US" altLang="en-US" sz="2400" b="1" dirty="0">
                <a:solidFill>
                  <a:srgbClr val="FF0000"/>
                </a:solidFill>
                <a:latin typeface="+mj-lt"/>
              </a:rPr>
              <a:t>one </a:t>
            </a:r>
            <a:r>
              <a:rPr lang="en-US" altLang="en-US" sz="2400" b="1" dirty="0">
                <a:latin typeface="+mj-lt"/>
              </a:rPr>
              <a:t>instance</a:t>
            </a:r>
            <a:br>
              <a:rPr lang="en-US" altLang="en-US" sz="2400" b="1" dirty="0">
                <a:solidFill>
                  <a:srgbClr val="FF0000"/>
                </a:solidFill>
                <a:latin typeface="+mj-lt"/>
              </a:rPr>
            </a:br>
            <a:r>
              <a:rPr lang="en-US" altLang="en-US" sz="2400" dirty="0">
                <a:latin typeface="+mj-lt"/>
              </a:rPr>
              <a:t>hard</a:t>
            </a:r>
          </a:p>
        </p:txBody>
      </p:sp>
      <p:sp>
        <p:nvSpPr>
          <p:cNvPr id="1061981" name="Rectangle 93"/>
          <p:cNvSpPr>
            <a:spLocks noChangeArrowheads="1"/>
          </p:cNvSpPr>
          <p:nvPr/>
        </p:nvSpPr>
        <p:spPr bwMode="auto">
          <a:xfrm>
            <a:off x="5715000" y="3276600"/>
            <a:ext cx="34290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solidFill>
                  <a:srgbClr val="FF0000"/>
                </a:solidFill>
                <a:latin typeface="+mj-lt"/>
              </a:rPr>
              <a:t>Average</a:t>
            </a:r>
            <a:r>
              <a:rPr lang="en-US" altLang="en-US" sz="2400" b="1">
                <a:latin typeface="+mj-lt"/>
              </a:rPr>
              <a:t> instance</a:t>
            </a:r>
            <a:br>
              <a:rPr lang="en-US" altLang="en-US" sz="2400" b="1">
                <a:solidFill>
                  <a:srgbClr val="FF0000"/>
                </a:solidFill>
                <a:latin typeface="+mj-lt"/>
              </a:rPr>
            </a:br>
            <a:r>
              <a:rPr lang="en-US" altLang="en-US" sz="2400">
                <a:latin typeface="+mj-lt"/>
              </a:rPr>
              <a:t>hard</a:t>
            </a:r>
          </a:p>
        </p:txBody>
      </p:sp>
      <p:sp>
        <p:nvSpPr>
          <p:cNvPr id="1061983" name="Rectangle 95"/>
          <p:cNvSpPr>
            <a:spLocks noChangeArrowheads="1"/>
          </p:cNvSpPr>
          <p:nvPr/>
        </p:nvSpPr>
        <p:spPr bwMode="auto">
          <a:xfrm>
            <a:off x="0" y="5791200"/>
            <a:ext cx="3810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+mj-lt"/>
              </a:rPr>
              <a:t>SAFEST TO ASSUME</a:t>
            </a:r>
            <a:endParaRPr lang="en-US" altLang="en-US" sz="2400">
              <a:latin typeface="+mj-lt"/>
            </a:endParaRPr>
          </a:p>
        </p:txBody>
      </p:sp>
      <p:sp>
        <p:nvSpPr>
          <p:cNvPr id="1061986" name="Rectangle 98"/>
          <p:cNvSpPr>
            <a:spLocks noChangeArrowheads="1"/>
          </p:cNvSpPr>
          <p:nvPr/>
        </p:nvSpPr>
        <p:spPr bwMode="auto">
          <a:xfrm>
            <a:off x="1295400" y="1295400"/>
            <a:ext cx="64770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+mj-lt"/>
              </a:rPr>
              <a:t>For LATTICE PROBLEMS</a:t>
            </a:r>
            <a:endParaRPr lang="en-US" altLang="en-US" sz="2800" dirty="0">
              <a:latin typeface="+mj-lt"/>
            </a:endParaRPr>
          </a:p>
        </p:txBody>
      </p:sp>
      <p:sp>
        <p:nvSpPr>
          <p:cNvPr id="1061988" name="Rectangle 100"/>
          <p:cNvSpPr>
            <a:spLocks noChangeArrowheads="1"/>
          </p:cNvSpPr>
          <p:nvPr/>
        </p:nvSpPr>
        <p:spPr bwMode="auto">
          <a:xfrm>
            <a:off x="5562600" y="5791200"/>
            <a:ext cx="3581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+mj-lt"/>
              </a:rPr>
              <a:t>NEEDED IN CRYPTO</a:t>
            </a:r>
            <a:endParaRPr lang="en-US" altLang="en-US" sz="2400">
              <a:latin typeface="+mj-lt"/>
            </a:endParaRPr>
          </a:p>
        </p:txBody>
      </p:sp>
      <p:grpSp>
        <p:nvGrpSpPr>
          <p:cNvPr id="1062016" name="Group 128"/>
          <p:cNvGrpSpPr>
            <a:grpSpLocks/>
          </p:cNvGrpSpPr>
          <p:nvPr/>
        </p:nvGrpSpPr>
        <p:grpSpPr bwMode="auto">
          <a:xfrm>
            <a:off x="5715000" y="4267200"/>
            <a:ext cx="3276600" cy="1371600"/>
            <a:chOff x="2736" y="2784"/>
            <a:chExt cx="2064" cy="864"/>
          </a:xfrm>
        </p:grpSpPr>
        <p:sp>
          <p:nvSpPr>
            <p:cNvPr id="10258" name="Oval 103"/>
            <p:cNvSpPr>
              <a:spLocks noChangeArrowheads="1"/>
            </p:cNvSpPr>
            <p:nvPr/>
          </p:nvSpPr>
          <p:spPr bwMode="auto">
            <a:xfrm>
              <a:off x="2736" y="2784"/>
              <a:ext cx="2064" cy="86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sp>
          <p:nvSpPr>
            <p:cNvPr id="10259" name="Oval 104"/>
            <p:cNvSpPr>
              <a:spLocks noChangeArrowheads="1"/>
            </p:cNvSpPr>
            <p:nvPr/>
          </p:nvSpPr>
          <p:spPr bwMode="auto">
            <a:xfrm>
              <a:off x="4224" y="3216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sp>
          <p:nvSpPr>
            <p:cNvPr id="10260" name="Oval 105"/>
            <p:cNvSpPr>
              <a:spLocks noChangeArrowheads="1"/>
            </p:cNvSpPr>
            <p:nvPr/>
          </p:nvSpPr>
          <p:spPr bwMode="auto">
            <a:xfrm>
              <a:off x="3456" y="340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sp>
          <p:nvSpPr>
            <p:cNvPr id="10261" name="Oval 107"/>
            <p:cNvSpPr>
              <a:spLocks noChangeArrowheads="1"/>
            </p:cNvSpPr>
            <p:nvPr/>
          </p:nvSpPr>
          <p:spPr bwMode="auto">
            <a:xfrm>
              <a:off x="3216" y="2928"/>
              <a:ext cx="96" cy="96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sp>
          <p:nvSpPr>
            <p:cNvPr id="10262" name="Oval 108"/>
            <p:cNvSpPr>
              <a:spLocks noChangeArrowheads="1"/>
            </p:cNvSpPr>
            <p:nvPr/>
          </p:nvSpPr>
          <p:spPr bwMode="auto">
            <a:xfrm>
              <a:off x="3600" y="2928"/>
              <a:ext cx="96" cy="96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sp>
          <p:nvSpPr>
            <p:cNvPr id="10263" name="Oval 109"/>
            <p:cNvSpPr>
              <a:spLocks noChangeArrowheads="1"/>
            </p:cNvSpPr>
            <p:nvPr/>
          </p:nvSpPr>
          <p:spPr bwMode="auto">
            <a:xfrm>
              <a:off x="3312" y="3168"/>
              <a:ext cx="96" cy="96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sp>
          <p:nvSpPr>
            <p:cNvPr id="10264" name="Oval 110"/>
            <p:cNvSpPr>
              <a:spLocks noChangeArrowheads="1"/>
            </p:cNvSpPr>
            <p:nvPr/>
          </p:nvSpPr>
          <p:spPr bwMode="auto">
            <a:xfrm>
              <a:off x="3600" y="3120"/>
              <a:ext cx="96" cy="96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sp>
          <p:nvSpPr>
            <p:cNvPr id="10265" name="Oval 111"/>
            <p:cNvSpPr>
              <a:spLocks noChangeArrowheads="1"/>
            </p:cNvSpPr>
            <p:nvPr/>
          </p:nvSpPr>
          <p:spPr bwMode="auto">
            <a:xfrm>
              <a:off x="3984" y="3120"/>
              <a:ext cx="96" cy="96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sp>
          <p:nvSpPr>
            <p:cNvPr id="10266" name="Oval 112"/>
            <p:cNvSpPr>
              <a:spLocks noChangeArrowheads="1"/>
            </p:cNvSpPr>
            <p:nvPr/>
          </p:nvSpPr>
          <p:spPr bwMode="auto">
            <a:xfrm>
              <a:off x="2976" y="3072"/>
              <a:ext cx="96" cy="96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sp>
          <p:nvSpPr>
            <p:cNvPr id="10267" name="Oval 113"/>
            <p:cNvSpPr>
              <a:spLocks noChangeArrowheads="1"/>
            </p:cNvSpPr>
            <p:nvPr/>
          </p:nvSpPr>
          <p:spPr bwMode="auto">
            <a:xfrm>
              <a:off x="3120" y="3312"/>
              <a:ext cx="96" cy="96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sp>
          <p:nvSpPr>
            <p:cNvPr id="10268" name="Oval 114"/>
            <p:cNvSpPr>
              <a:spLocks noChangeArrowheads="1"/>
            </p:cNvSpPr>
            <p:nvPr/>
          </p:nvSpPr>
          <p:spPr bwMode="auto">
            <a:xfrm>
              <a:off x="3696" y="3408"/>
              <a:ext cx="96" cy="96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sp>
          <p:nvSpPr>
            <p:cNvPr id="10269" name="Oval 115"/>
            <p:cNvSpPr>
              <a:spLocks noChangeArrowheads="1"/>
            </p:cNvSpPr>
            <p:nvPr/>
          </p:nvSpPr>
          <p:spPr bwMode="auto">
            <a:xfrm>
              <a:off x="3936" y="3408"/>
              <a:ext cx="96" cy="96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sp>
          <p:nvSpPr>
            <p:cNvPr id="10270" name="Oval 116"/>
            <p:cNvSpPr>
              <a:spLocks noChangeArrowheads="1"/>
            </p:cNvSpPr>
            <p:nvPr/>
          </p:nvSpPr>
          <p:spPr bwMode="auto">
            <a:xfrm>
              <a:off x="4320" y="3024"/>
              <a:ext cx="96" cy="96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sp>
          <p:nvSpPr>
            <p:cNvPr id="10271" name="Oval 117"/>
            <p:cNvSpPr>
              <a:spLocks noChangeArrowheads="1"/>
            </p:cNvSpPr>
            <p:nvPr/>
          </p:nvSpPr>
          <p:spPr bwMode="auto">
            <a:xfrm>
              <a:off x="4320" y="3360"/>
              <a:ext cx="96" cy="96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sp>
          <p:nvSpPr>
            <p:cNvPr id="10272" name="Oval 118"/>
            <p:cNvSpPr>
              <a:spLocks noChangeArrowheads="1"/>
            </p:cNvSpPr>
            <p:nvPr/>
          </p:nvSpPr>
          <p:spPr bwMode="auto">
            <a:xfrm>
              <a:off x="3936" y="2928"/>
              <a:ext cx="96" cy="96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sp>
          <p:nvSpPr>
            <p:cNvPr id="10273" name="Oval 119"/>
            <p:cNvSpPr>
              <a:spLocks noChangeArrowheads="1"/>
            </p:cNvSpPr>
            <p:nvPr/>
          </p:nvSpPr>
          <p:spPr bwMode="auto">
            <a:xfrm>
              <a:off x="4320" y="302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sp>
          <p:nvSpPr>
            <p:cNvPr id="10274" name="Oval 120"/>
            <p:cNvSpPr>
              <a:spLocks noChangeArrowheads="1"/>
            </p:cNvSpPr>
            <p:nvPr/>
          </p:nvSpPr>
          <p:spPr bwMode="auto">
            <a:xfrm>
              <a:off x="4320" y="3360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sp>
          <p:nvSpPr>
            <p:cNvPr id="10275" name="Oval 121"/>
            <p:cNvSpPr>
              <a:spLocks noChangeArrowheads="1"/>
            </p:cNvSpPr>
            <p:nvPr/>
          </p:nvSpPr>
          <p:spPr bwMode="auto">
            <a:xfrm>
              <a:off x="3936" y="340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sp>
          <p:nvSpPr>
            <p:cNvPr id="10276" name="Oval 122"/>
            <p:cNvSpPr>
              <a:spLocks noChangeArrowheads="1"/>
            </p:cNvSpPr>
            <p:nvPr/>
          </p:nvSpPr>
          <p:spPr bwMode="auto">
            <a:xfrm>
              <a:off x="3936" y="292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sp>
          <p:nvSpPr>
            <p:cNvPr id="10277" name="Oval 123"/>
            <p:cNvSpPr>
              <a:spLocks noChangeArrowheads="1"/>
            </p:cNvSpPr>
            <p:nvPr/>
          </p:nvSpPr>
          <p:spPr bwMode="auto">
            <a:xfrm>
              <a:off x="3600" y="3120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sp>
          <p:nvSpPr>
            <p:cNvPr id="10278" name="Oval 124"/>
            <p:cNvSpPr>
              <a:spLocks noChangeArrowheads="1"/>
            </p:cNvSpPr>
            <p:nvPr/>
          </p:nvSpPr>
          <p:spPr bwMode="auto">
            <a:xfrm>
              <a:off x="3120" y="331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sp>
          <p:nvSpPr>
            <p:cNvPr id="10279" name="Oval 125"/>
            <p:cNvSpPr>
              <a:spLocks noChangeArrowheads="1"/>
            </p:cNvSpPr>
            <p:nvPr/>
          </p:nvSpPr>
          <p:spPr bwMode="auto">
            <a:xfrm>
              <a:off x="3216" y="292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sp>
          <p:nvSpPr>
            <p:cNvPr id="10280" name="Oval 126"/>
            <p:cNvSpPr>
              <a:spLocks noChangeArrowheads="1"/>
            </p:cNvSpPr>
            <p:nvPr/>
          </p:nvSpPr>
          <p:spPr bwMode="auto">
            <a:xfrm>
              <a:off x="3312" y="316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sp>
          <p:nvSpPr>
            <p:cNvPr id="10281" name="Oval 127"/>
            <p:cNvSpPr>
              <a:spLocks noChangeArrowheads="1"/>
            </p:cNvSpPr>
            <p:nvPr/>
          </p:nvSpPr>
          <p:spPr bwMode="auto">
            <a:xfrm>
              <a:off x="3600" y="292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</p:grpSp>
      <p:pic>
        <p:nvPicPr>
          <p:cNvPr id="1062017" name="Picture 129" descr="Ajtai,_Mikl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200400"/>
            <a:ext cx="1303170" cy="1303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2019" name="Rectangle 131"/>
          <p:cNvSpPr>
            <a:spLocks noChangeArrowheads="1"/>
          </p:cNvSpPr>
          <p:nvPr/>
        </p:nvSpPr>
        <p:spPr bwMode="auto">
          <a:xfrm>
            <a:off x="152400" y="3124200"/>
            <a:ext cx="3505200" cy="3657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062020" name="Rectangle 132"/>
          <p:cNvSpPr>
            <a:spLocks noChangeArrowheads="1"/>
          </p:cNvSpPr>
          <p:nvPr/>
        </p:nvSpPr>
        <p:spPr bwMode="auto">
          <a:xfrm>
            <a:off x="5638800" y="3124200"/>
            <a:ext cx="3429000" cy="3657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062021" name="Text Box 133"/>
          <p:cNvSpPr txBox="1">
            <a:spLocks noChangeArrowheads="1"/>
          </p:cNvSpPr>
          <p:nvPr/>
        </p:nvSpPr>
        <p:spPr bwMode="auto">
          <a:xfrm>
            <a:off x="3657600" y="4552890"/>
            <a:ext cx="1752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CFF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en-US" sz="2000" dirty="0" err="1">
                <a:latin typeface="+mj-lt"/>
                <a:sym typeface="Mathematica1" pitchFamily="2" charset="2"/>
              </a:rPr>
              <a:t>Ajtai</a:t>
            </a:r>
            <a:endParaRPr lang="en-US" altLang="en-US" sz="2000" dirty="0">
              <a:latin typeface="+mj-lt"/>
              <a:sym typeface="Mathematica1" pitchFamily="2" charset="2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5029200"/>
            <a:ext cx="1226970" cy="1359789"/>
          </a:xfrm>
          <a:prstGeom prst="rect">
            <a:avLst/>
          </a:prstGeom>
        </p:spPr>
      </p:pic>
      <p:sp>
        <p:nvSpPr>
          <p:cNvPr id="64" name="Text Box 133"/>
          <p:cNvSpPr txBox="1">
            <a:spLocks noChangeArrowheads="1"/>
          </p:cNvSpPr>
          <p:nvPr/>
        </p:nvSpPr>
        <p:spPr bwMode="auto">
          <a:xfrm>
            <a:off x="3733800" y="6381690"/>
            <a:ext cx="1752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CFF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en-US" sz="2000" dirty="0" err="1">
                <a:latin typeface="+mj-lt"/>
                <a:sym typeface="Mathematica1" pitchFamily="2" charset="2"/>
              </a:rPr>
              <a:t>Regev</a:t>
            </a:r>
            <a:endParaRPr lang="en-US" altLang="en-US" sz="2000" dirty="0">
              <a:latin typeface="+mj-lt"/>
              <a:sym typeface="Mathematica1" pitchFamily="2" charset="2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4114800" y="2209800"/>
            <a:ext cx="1074570" cy="484632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44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1937" grpId="0" animBg="1"/>
      <p:bldP spid="1061939" grpId="0" animBg="1"/>
      <p:bldP spid="1061957" grpId="0"/>
      <p:bldP spid="1061981" grpId="0"/>
      <p:bldP spid="1061983" grpId="0"/>
      <p:bldP spid="1061986" grpId="0"/>
      <p:bldP spid="1061988" grpId="0"/>
      <p:bldP spid="1062019" grpId="0" animBg="1"/>
      <p:bldP spid="1062020" grpId="0" animBg="1"/>
      <p:bldP spid="1062021" grpId="0"/>
      <p:bldP spid="64" grpId="0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11E96-4E0B-308F-EFF8-9C1650712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90051347-46F5-6D8E-5ABE-4F5562A770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1143000"/>
          </a:xfrm>
        </p:spPr>
        <p:txBody>
          <a:bodyPr/>
          <a:lstStyle/>
          <a:p>
            <a:pPr algn="ctr" eaLnBrk="1" hangingPunct="1"/>
            <a:r>
              <a:rPr lang="en-US" altLang="en-US" b="1" dirty="0">
                <a:solidFill>
                  <a:srgbClr val="762416"/>
                </a:solidFill>
              </a:rPr>
              <a:t>Why Lattice-based Crypto?</a:t>
            </a:r>
          </a:p>
        </p:txBody>
      </p:sp>
      <p:sp>
        <p:nvSpPr>
          <p:cNvPr id="1056782" name="Text Box 14">
            <a:extLst>
              <a:ext uri="{FF2B5EF4-FFF2-40B4-BE49-F238E27FC236}">
                <a16:creationId xmlns:a16="http://schemas.microsoft.com/office/drawing/2014/main" id="{FAA697A1-854B-59D6-D34F-D1CC45E81C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408237"/>
            <a:ext cx="5105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None/>
            </a:pPr>
            <a:r>
              <a:rPr lang="en-US" altLang="en-US" sz="2800" b="1" dirty="0">
                <a:latin typeface="+mj-lt"/>
                <a:sym typeface="Wingdings" panose="05000000000000000000" pitchFamily="2" charset="2"/>
              </a:rPr>
              <a:t> </a:t>
            </a:r>
            <a:r>
              <a:rPr lang="en-US" altLang="en-US" sz="2800" b="1" dirty="0">
                <a:latin typeface="+mj-lt"/>
              </a:rPr>
              <a:t>Quantum-Resistant</a:t>
            </a:r>
          </a:p>
        </p:txBody>
      </p:sp>
      <p:sp>
        <p:nvSpPr>
          <p:cNvPr id="1056804" name="Text Box 36">
            <a:extLst>
              <a:ext uri="{FF2B5EF4-FFF2-40B4-BE49-F238E27FC236}">
                <a16:creationId xmlns:a16="http://schemas.microsoft.com/office/drawing/2014/main" id="{2037E50E-A4E7-4ABC-4816-F49FAA499D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2484437"/>
            <a:ext cx="182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None/>
            </a:pPr>
            <a:r>
              <a:rPr lang="en-US" altLang="en-US" sz="2400" dirty="0">
                <a:latin typeface="+mj-lt"/>
              </a:rPr>
              <a:t>(so far)</a:t>
            </a:r>
          </a:p>
        </p:txBody>
      </p:sp>
      <p:sp>
        <p:nvSpPr>
          <p:cNvPr id="1056811" name="Text Box 43">
            <a:extLst>
              <a:ext uri="{FF2B5EF4-FFF2-40B4-BE49-F238E27FC236}">
                <a16:creationId xmlns:a16="http://schemas.microsoft.com/office/drawing/2014/main" id="{12EF8CCC-BF60-0935-7739-763D1F060E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9100" y="3165772"/>
            <a:ext cx="60198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Char char="o"/>
            </a:pPr>
            <a:r>
              <a:rPr lang="en-US" altLang="en-US" sz="2800" b="1" dirty="0">
                <a:latin typeface="+mj-lt"/>
              </a:rPr>
              <a:t> Worst-case hardness</a:t>
            </a:r>
          </a:p>
        </p:txBody>
      </p:sp>
      <p:sp>
        <p:nvSpPr>
          <p:cNvPr id="1056817" name="Text Box 49">
            <a:extLst>
              <a:ext uri="{FF2B5EF4-FFF2-40B4-BE49-F238E27FC236}">
                <a16:creationId xmlns:a16="http://schemas.microsoft.com/office/drawing/2014/main" id="{D4215CEF-DF00-B47A-8789-8C5DBB54F1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600200"/>
            <a:ext cx="51054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Char char="o"/>
            </a:pPr>
            <a:r>
              <a:rPr lang="en-US" altLang="en-US" sz="3200" b="1" dirty="0">
                <a:latin typeface="+mj-lt"/>
              </a:rPr>
              <a:t> </a:t>
            </a:r>
            <a:r>
              <a:rPr lang="en-US" altLang="en-US" sz="2800" b="1" dirty="0">
                <a:latin typeface="+mj-lt"/>
              </a:rPr>
              <a:t>Exponentially Hard</a:t>
            </a:r>
          </a:p>
        </p:txBody>
      </p:sp>
      <p:sp>
        <p:nvSpPr>
          <p:cNvPr id="10" name="Text Box 38">
            <a:extLst>
              <a:ext uri="{FF2B5EF4-FFF2-40B4-BE49-F238E27FC236}">
                <a16:creationId xmlns:a16="http://schemas.microsoft.com/office/drawing/2014/main" id="{048FA7EA-2079-1AA5-8FC2-4D67AF8E0F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261862"/>
            <a:ext cx="61722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Char char="o"/>
            </a:pPr>
            <a:r>
              <a:rPr lang="en-US" altLang="en-US" sz="2800" b="1" dirty="0">
                <a:latin typeface="+mj-lt"/>
              </a:rPr>
              <a:t> Simple and Efficient</a:t>
            </a:r>
          </a:p>
        </p:txBody>
      </p:sp>
      <p:sp>
        <p:nvSpPr>
          <p:cNvPr id="12" name="Text Box 52">
            <a:extLst>
              <a:ext uri="{FF2B5EF4-FFF2-40B4-BE49-F238E27FC236}">
                <a16:creationId xmlns:a16="http://schemas.microsoft.com/office/drawing/2014/main" id="{F008E795-6056-4C9B-2BA4-9501EEFF80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3699172"/>
            <a:ext cx="5943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None/>
            </a:pPr>
            <a:r>
              <a:rPr lang="en-US" altLang="en-US" sz="2400" dirty="0">
                <a:latin typeface="+mj-lt"/>
              </a:rPr>
              <a:t>(unique feature of lattice-based crypto)</a:t>
            </a:r>
          </a:p>
        </p:txBody>
      </p:sp>
      <p:sp>
        <p:nvSpPr>
          <p:cNvPr id="11" name="Text Box 38">
            <a:extLst>
              <a:ext uri="{FF2B5EF4-FFF2-40B4-BE49-F238E27FC236}">
                <a16:creationId xmlns:a16="http://schemas.microsoft.com/office/drawing/2014/main" id="{7FAC2501-F340-3634-E762-048A55DEAB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075237"/>
            <a:ext cx="7010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Char char="o"/>
            </a:pPr>
            <a:r>
              <a:rPr lang="en-US" altLang="en-US" sz="2800" b="1" dirty="0">
                <a:latin typeface="+mj-lt"/>
              </a:rPr>
              <a:t> Enabler of Surprising Capabilities</a:t>
            </a:r>
          </a:p>
        </p:txBody>
      </p:sp>
      <p:sp>
        <p:nvSpPr>
          <p:cNvPr id="13" name="Text Box 52">
            <a:extLst>
              <a:ext uri="{FF2B5EF4-FFF2-40B4-BE49-F238E27FC236}">
                <a16:creationId xmlns:a16="http://schemas.microsoft.com/office/drawing/2014/main" id="{059EEBBA-8C58-B951-2F08-D9458C8643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5608637"/>
            <a:ext cx="5943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None/>
            </a:pPr>
            <a:r>
              <a:rPr lang="en-US" altLang="en-US" sz="2400" dirty="0">
                <a:latin typeface="+mj-lt"/>
              </a:rPr>
              <a:t>(Fully Homomorphic Encryption)</a:t>
            </a:r>
          </a:p>
        </p:txBody>
      </p:sp>
      <p:sp>
        <p:nvSpPr>
          <p:cNvPr id="14" name="Text Box 36">
            <a:extLst>
              <a:ext uri="{FF2B5EF4-FFF2-40B4-BE49-F238E27FC236}">
                <a16:creationId xmlns:a16="http://schemas.microsoft.com/office/drawing/2014/main" id="{0DADD6A2-4C87-96F7-27C0-12C88A93F6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1722437"/>
            <a:ext cx="182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None/>
            </a:pPr>
            <a:r>
              <a:rPr lang="en-US" altLang="en-US" sz="2400" dirty="0">
                <a:latin typeface="+mj-lt"/>
              </a:rPr>
              <a:t>(so far)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99ABCF7-64BB-7E99-B865-109D3EBE48D4}"/>
              </a:ext>
            </a:extLst>
          </p:cNvPr>
          <p:cNvSpPr/>
          <p:nvPr/>
        </p:nvSpPr>
        <p:spPr>
          <a:xfrm rot="16200000" flipH="1">
            <a:off x="190500" y="2659063"/>
            <a:ext cx="2362200" cy="152400"/>
          </a:xfrm>
          <a:prstGeom prst="rect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CC752FB-E411-D5A9-50DF-22AEBA0C149B}"/>
              </a:ext>
            </a:extLst>
          </p:cNvPr>
          <p:cNvSpPr/>
          <p:nvPr/>
        </p:nvSpPr>
        <p:spPr>
          <a:xfrm rot="16200000" flipH="1">
            <a:off x="929483" y="4434680"/>
            <a:ext cx="884237" cy="152403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0438B69-3BE8-E0DA-1A65-404F86A10060}"/>
              </a:ext>
            </a:extLst>
          </p:cNvPr>
          <p:cNvSpPr/>
          <p:nvPr/>
        </p:nvSpPr>
        <p:spPr>
          <a:xfrm rot="16200000" flipH="1">
            <a:off x="800101" y="5600700"/>
            <a:ext cx="1143002" cy="152402"/>
          </a:xfrm>
          <a:prstGeom prst="rect">
            <a:avLst/>
          </a:prstGeom>
          <a:solidFill>
            <a:srgbClr val="FCA2B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01905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16" grpId="0" animBg="1"/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10600" cy="1143000"/>
          </a:xfrm>
        </p:spPr>
        <p:txBody>
          <a:bodyPr/>
          <a:lstStyle/>
          <a:p>
            <a:r>
              <a:rPr lang="en-US" sz="4800" b="1" dirty="0">
                <a:solidFill>
                  <a:srgbClr val="762416"/>
                </a:solidFill>
                <a:latin typeface="Calibri" pitchFamily="34" charset="0"/>
              </a:rPr>
              <a:t>Solving Linear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915816" y="1772816"/>
                <a:ext cx="261231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b>
                        <m:sSubPr>
                          <m:ctrlPr>
                            <a:rPr lang="en-US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+11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kumimoji="0" lang="en-CA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1772816"/>
                <a:ext cx="2612318" cy="523220"/>
              </a:xfrm>
              <a:prstGeom prst="rect">
                <a:avLst/>
              </a:prstGeom>
              <a:blipFill>
                <a:blip r:embed="rId3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418BD96-5066-D241-827F-43A179D4868B}"/>
                  </a:ext>
                </a:extLst>
              </p:cNvPr>
              <p:cNvSpPr txBox="1"/>
              <p:nvPr/>
            </p:nvSpPr>
            <p:spPr>
              <a:xfrm>
                <a:off x="2915816" y="2447310"/>
                <a:ext cx="260750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     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kumimoji="0" lang="en-CA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418BD96-5066-D241-827F-43A179D486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2447310"/>
                <a:ext cx="2607509" cy="523220"/>
              </a:xfrm>
              <a:prstGeom prst="rect">
                <a:avLst/>
              </a:prstGeom>
              <a:blipFill>
                <a:blip r:embed="rId4"/>
                <a:stretch>
                  <a:fillRect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4468D95-ECB1-A245-A445-326F93CEA2BC}"/>
                  </a:ext>
                </a:extLst>
              </p:cNvPr>
              <p:cNvSpPr txBox="1"/>
              <p:nvPr/>
            </p:nvSpPr>
            <p:spPr>
              <a:xfrm>
                <a:off x="2915816" y="3127516"/>
                <a:ext cx="280628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sSub>
                        <m:sSubPr>
                          <m:ctrlPr>
                            <a:rPr lang="en-US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     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=26</m:t>
                      </m:r>
                    </m:oMath>
                  </m:oMathPara>
                </a14:m>
                <a:endParaRPr kumimoji="0" lang="en-CA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4468D95-ECB1-A245-A445-326F93CEA2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3127516"/>
                <a:ext cx="2806281" cy="523220"/>
              </a:xfrm>
              <a:prstGeom prst="rect">
                <a:avLst/>
              </a:prstGeom>
              <a:blipFill>
                <a:blip r:embed="rId5"/>
                <a:stretch>
                  <a:fillRect b="-238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1E250C0-FC69-4048-900F-5409E5419D1D}"/>
              </a:ext>
            </a:extLst>
          </p:cNvPr>
          <p:cNvSpPr/>
          <p:nvPr/>
        </p:nvSpPr>
        <p:spPr>
          <a:xfrm>
            <a:off x="2627784" y="1556792"/>
            <a:ext cx="3384376" cy="242163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9C4690D-F43B-484F-AFB4-A46FFD65AA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1560" y="4149080"/>
                <a:ext cx="8280920" cy="5898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where all equations are over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ℤ</m:t>
                    </m:r>
                  </m:oMath>
                </a14:m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the integers</a:t>
                </a:r>
                <a:endParaRPr kumimoji="0" lang="en-US" sz="280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9C4690D-F43B-484F-AFB4-A46FFD65AA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560" y="4149080"/>
                <a:ext cx="8280920" cy="589892"/>
              </a:xfrm>
              <a:prstGeom prst="rect">
                <a:avLst/>
              </a:prstGeom>
              <a:blipFill>
                <a:blip r:embed="rId6"/>
                <a:stretch>
                  <a:fillRect l="-1687" t="-4255" b="-2127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0361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10600" cy="1143000"/>
          </a:xfrm>
        </p:spPr>
        <p:txBody>
          <a:bodyPr/>
          <a:lstStyle/>
          <a:p>
            <a:r>
              <a:rPr lang="en-US" sz="4800" b="1" dirty="0">
                <a:solidFill>
                  <a:srgbClr val="762416"/>
                </a:solidFill>
                <a:latin typeface="Calibri" pitchFamily="34" charset="0"/>
              </a:rPr>
              <a:t>Solving Linear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9C4690D-F43B-484F-AFB4-A46FFD65AA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1600" y="5503404"/>
                <a:ext cx="8280920" cy="5898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More generally,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𝑛</m:t>
                    </m:r>
                  </m:oMath>
                </a14:m>
                <a:r>
                  <a:rPr kumimoji="0" lang="en-US" sz="28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variables and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𝑚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≫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𝑛</m:t>
                    </m:r>
                  </m:oMath>
                </a14:m>
                <a:r>
                  <a:rPr kumimoji="0" lang="en-US" sz="28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equations.</a:t>
                </a: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9C4690D-F43B-484F-AFB4-A46FFD65AA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1600" y="5503404"/>
                <a:ext cx="8280920" cy="589892"/>
              </a:xfrm>
              <a:prstGeom prst="rect">
                <a:avLst/>
              </a:prstGeom>
              <a:blipFill>
                <a:blip r:embed="rId3"/>
                <a:stretch>
                  <a:fillRect l="-1531" t="-2083" b="-2083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AD430D9E-9A5E-B549-8A6D-759351702076}"/>
              </a:ext>
            </a:extLst>
          </p:cNvPr>
          <p:cNvSpPr/>
          <p:nvPr/>
        </p:nvSpPr>
        <p:spPr>
          <a:xfrm>
            <a:off x="5148064" y="1556792"/>
            <a:ext cx="1512168" cy="230425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126426-02F9-7842-AA39-89B7B0A0365B}"/>
              </a:ext>
            </a:extLst>
          </p:cNvPr>
          <p:cNvSpPr/>
          <p:nvPr/>
        </p:nvSpPr>
        <p:spPr>
          <a:xfrm>
            <a:off x="2411760" y="1539656"/>
            <a:ext cx="1512168" cy="230425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CC1E67-C677-DE45-8FAB-E011A4A835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3656" y="2348880"/>
            <a:ext cx="818384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787821-04DD-D042-A867-E96A67C828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3536" y="2420888"/>
            <a:ext cx="4320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F53F919-D65A-D144-B0AA-198E5B4ABF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8124" y="2382550"/>
            <a:ext cx="4320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CC3701D-AC23-6D43-968A-F21B83B26EBF}"/>
              </a:ext>
            </a:extLst>
          </p:cNvPr>
          <p:cNvSpPr/>
          <p:nvPr/>
        </p:nvSpPr>
        <p:spPr>
          <a:xfrm>
            <a:off x="6743664" y="1563706"/>
            <a:ext cx="456628" cy="114521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B638FA7-861A-4546-A454-9FE7BE5B6A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2542" y="1841367"/>
            <a:ext cx="4320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D481238-619A-1A45-BA9C-3A6525240F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7700" y="2396838"/>
            <a:ext cx="12606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Given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AFA1ADB-8FD3-E243-A2ED-3584AB3430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220" y="4378712"/>
            <a:ext cx="576102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GOAL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 Find s.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8574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10600" cy="1143000"/>
          </a:xfrm>
        </p:spPr>
        <p:txBody>
          <a:bodyPr/>
          <a:lstStyle/>
          <a:p>
            <a:r>
              <a:rPr lang="en-US" sz="4800" b="1" dirty="0">
                <a:solidFill>
                  <a:srgbClr val="762416"/>
                </a:solidFill>
                <a:latin typeface="Calibri" pitchFamily="34" charset="0"/>
              </a:rPr>
              <a:t>Solving Linear Equations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AFA1ADB-8FD3-E243-A2ED-3584AB3430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220" y="4378712"/>
            <a:ext cx="576102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GOAL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 Find s.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25F8275-C6B6-644A-B6A2-DA1DEFECDF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608" y="5431396"/>
            <a:ext cx="8280920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EASY!  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example, by Gaussian Elimination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3D8F68-3806-5F47-B71B-13D8CF8C46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3" t="9082" r="11212" b="21561"/>
          <a:stretch/>
        </p:blipFill>
        <p:spPr>
          <a:xfrm>
            <a:off x="8022850" y="5098144"/>
            <a:ext cx="892550" cy="834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DBB1BC9-DF26-2F41-B386-E0B5C1466D75}"/>
              </a:ext>
            </a:extLst>
          </p:cNvPr>
          <p:cNvSpPr/>
          <p:nvPr/>
        </p:nvSpPr>
        <p:spPr>
          <a:xfrm>
            <a:off x="5148064" y="1556792"/>
            <a:ext cx="1512168" cy="230425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047CED3-2B97-7F46-9765-1111453B11DC}"/>
              </a:ext>
            </a:extLst>
          </p:cNvPr>
          <p:cNvSpPr/>
          <p:nvPr/>
        </p:nvSpPr>
        <p:spPr>
          <a:xfrm>
            <a:off x="2411760" y="1539656"/>
            <a:ext cx="1512168" cy="230425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18D78E0-A3E3-7040-9A0C-93E39F0D84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3656" y="2348880"/>
            <a:ext cx="818384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723BBDE-7D02-8443-9278-AFF71B906F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3536" y="2420888"/>
            <a:ext cx="4320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609C6A2-DE58-7E4F-92A1-2637E05453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8124" y="2382550"/>
            <a:ext cx="4320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8B95DB3-05BD-294D-8FE2-2367612BEC03}"/>
              </a:ext>
            </a:extLst>
          </p:cNvPr>
          <p:cNvSpPr/>
          <p:nvPr/>
        </p:nvSpPr>
        <p:spPr>
          <a:xfrm>
            <a:off x="6743664" y="1563706"/>
            <a:ext cx="456628" cy="114521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E409C33-75AD-C144-86A1-6622EF5F4F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2542" y="1841367"/>
            <a:ext cx="4320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02037E7-410B-264D-A2DF-BB4757FABC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7700" y="2396838"/>
            <a:ext cx="12606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Given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480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10600" cy="1143000"/>
          </a:xfrm>
        </p:spPr>
        <p:txBody>
          <a:bodyPr/>
          <a:lstStyle/>
          <a:p>
            <a:r>
              <a:rPr lang="en-US" sz="4800" b="1" dirty="0">
                <a:solidFill>
                  <a:srgbClr val="762416"/>
                </a:solidFill>
                <a:latin typeface="Calibri" pitchFamily="34" charset="0"/>
              </a:rPr>
              <a:t>Solving Linear Equations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AFA1ADB-8FD3-E243-A2ED-3584AB3430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220" y="4077072"/>
            <a:ext cx="576102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GOAL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 Find s.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8E156A-1DC5-004D-A882-193D946E0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608" y="4783544"/>
            <a:ext cx="331236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to make it hard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0627B6A-533C-774F-B8C1-370E3EB337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3608" y="5345780"/>
                <a:ext cx="4474204" cy="5898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That is, work modulo some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𝑞</m:t>
                    </m:r>
                  </m:oMath>
                </a14:m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 </a:t>
                </a:r>
                <a:endParaRPr kumimoji="0" lang="en-US" sz="280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0627B6A-533C-774F-B8C1-370E3EB337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3608" y="5345780"/>
                <a:ext cx="4474204" cy="589892"/>
              </a:xfrm>
              <a:prstGeom prst="rect">
                <a:avLst/>
              </a:prstGeom>
              <a:blipFill>
                <a:blip r:embed="rId3"/>
                <a:stretch>
                  <a:fillRect l="-2550" t="-4255" r="-4249" b="-2127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BCFB658-841A-AF4D-B637-7EF05AEEE6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112" y="5287600"/>
                <a:ext cx="3407232" cy="5898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(1121 </m:t>
                    </m:r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𝑚𝑜𝑑</m:t>
                    </m:r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100=21</m:t>
                    </m:r>
                    <m:r>
                      <a:rPr lang="en-US" sz="24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BCFB658-841A-AF4D-B637-7EF05AEEE6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80112" y="5287600"/>
                <a:ext cx="3407232" cy="589892"/>
              </a:xfrm>
              <a:prstGeom prst="rect">
                <a:avLst/>
              </a:prstGeom>
              <a:blipFill>
                <a:blip r:embed="rId4"/>
                <a:stretch>
                  <a:fillRect l="-1111" b="-416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39CAB7BF-6141-0548-B9C8-B7144A4FA5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3220" y="6035116"/>
                <a:ext cx="8280920" cy="5898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4000" b="1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Still EASY! </a:t>
                </a:r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Gaussian Elimination mod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𝑞</m:t>
                    </m:r>
                  </m:oMath>
                </a14:m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kumimoji="0" lang="en-US" sz="280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39CAB7BF-6141-0548-B9C8-B7144A4FA5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3220" y="6035116"/>
                <a:ext cx="8280920" cy="589892"/>
              </a:xfrm>
              <a:prstGeom prst="rect">
                <a:avLst/>
              </a:prstGeom>
              <a:blipFill>
                <a:blip r:embed="rId5"/>
                <a:stretch>
                  <a:fillRect l="-2450" t="-25000" b="-5000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angle 29">
            <a:extLst>
              <a:ext uri="{FF2B5EF4-FFF2-40B4-BE49-F238E27FC236}">
                <a16:creationId xmlns:a16="http://schemas.microsoft.com/office/drawing/2014/main" id="{A7F1C89B-80D9-DF45-AD34-32EAE313A54B}"/>
              </a:ext>
            </a:extLst>
          </p:cNvPr>
          <p:cNvSpPr/>
          <p:nvPr/>
        </p:nvSpPr>
        <p:spPr>
          <a:xfrm>
            <a:off x="5148064" y="1556792"/>
            <a:ext cx="1512168" cy="230425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B208F33-7C82-3A45-9229-D5592F83B186}"/>
              </a:ext>
            </a:extLst>
          </p:cNvPr>
          <p:cNvSpPr/>
          <p:nvPr/>
        </p:nvSpPr>
        <p:spPr>
          <a:xfrm>
            <a:off x="2411760" y="1539656"/>
            <a:ext cx="1512168" cy="230425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F76571A-9AB5-0E49-86EB-999F99F6ED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3656" y="2348880"/>
            <a:ext cx="818384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B68195A-1D5A-2042-BD62-5B5090EC73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3536" y="2420888"/>
            <a:ext cx="4320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D819237-4310-7345-B088-060B48B312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8124" y="2382550"/>
            <a:ext cx="4320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895B9B9-8F57-044E-8743-F1172B703E94}"/>
              </a:ext>
            </a:extLst>
          </p:cNvPr>
          <p:cNvSpPr/>
          <p:nvPr/>
        </p:nvSpPr>
        <p:spPr>
          <a:xfrm>
            <a:off x="6743664" y="1563706"/>
            <a:ext cx="456628" cy="114521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1EFBCF1-0538-EC49-A64A-9217FE7105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2542" y="1841367"/>
            <a:ext cx="4320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137EB3F-BF19-9845-8699-A11F601DA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7700" y="2396838"/>
            <a:ext cx="12606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Given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0AF7798-6933-6744-B30F-E50B482C792B}"/>
              </a:ext>
            </a:extLst>
          </p:cNvPr>
          <p:cNvSpPr/>
          <p:nvPr/>
        </p:nvSpPr>
        <p:spPr>
          <a:xfrm>
            <a:off x="4279198" y="4799632"/>
            <a:ext cx="25250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Chop the head?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A134E1F-746E-8E4B-E341-8F568BDEB5F8}"/>
                  </a:ext>
                </a:extLst>
              </p:cNvPr>
              <p:cNvSpPr txBox="1"/>
              <p:nvPr/>
            </p:nvSpPr>
            <p:spPr>
              <a:xfrm>
                <a:off x="7452320" y="1841367"/>
                <a:ext cx="1302831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mod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𝑞</m:t>
                    </m:r>
                  </m:oMath>
                </a14:m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A134E1F-746E-8E4B-E341-8F568BDEB5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2320" y="1841367"/>
                <a:ext cx="1302831" cy="523220"/>
              </a:xfrm>
              <a:prstGeom prst="rect">
                <a:avLst/>
              </a:prstGeom>
              <a:blipFill>
                <a:blip r:embed="rId6"/>
                <a:stretch>
                  <a:fillRect l="-9615" t="-11628" b="-27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2581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10600" cy="1143000"/>
          </a:xfrm>
        </p:spPr>
        <p:txBody>
          <a:bodyPr/>
          <a:lstStyle/>
          <a:p>
            <a:r>
              <a:rPr lang="en-US" sz="4800" b="1" dirty="0">
                <a:solidFill>
                  <a:srgbClr val="762416"/>
                </a:solidFill>
                <a:latin typeface="Calibri" pitchFamily="34" charset="0"/>
              </a:rPr>
              <a:t>Solving Linear Equations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AFA1ADB-8FD3-E243-A2ED-3584AB3430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220" y="4077072"/>
            <a:ext cx="576102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GOAL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 Find s.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8E156A-1DC5-004D-A882-193D946E0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608" y="4783544"/>
            <a:ext cx="7488832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to make it hard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 </a:t>
            </a: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Chop the tail?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0627B6A-533C-774F-B8C1-370E3EB337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608" y="5345780"/>
            <a:ext cx="6408712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 a small error to each equation. 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9CAB7BF-6141-0548-B9C8-B7144A4FA5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220" y="6035116"/>
            <a:ext cx="8713356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Still EASY! 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Linear regression.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7F1C89B-80D9-DF45-AD34-32EAE313A54B}"/>
              </a:ext>
            </a:extLst>
          </p:cNvPr>
          <p:cNvSpPr/>
          <p:nvPr/>
        </p:nvSpPr>
        <p:spPr>
          <a:xfrm>
            <a:off x="5148064" y="1556792"/>
            <a:ext cx="1512168" cy="230425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B208F33-7C82-3A45-9229-D5592F83B186}"/>
              </a:ext>
            </a:extLst>
          </p:cNvPr>
          <p:cNvSpPr/>
          <p:nvPr/>
        </p:nvSpPr>
        <p:spPr>
          <a:xfrm>
            <a:off x="2411760" y="1539656"/>
            <a:ext cx="1512168" cy="230425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F76571A-9AB5-0E49-86EB-999F99F6ED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3656" y="2348880"/>
            <a:ext cx="818384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B68195A-1D5A-2042-BD62-5B5090EC73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3536" y="2420888"/>
            <a:ext cx="4320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D819237-4310-7345-B088-060B48B312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8124" y="2382550"/>
            <a:ext cx="4320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895B9B9-8F57-044E-8743-F1172B703E94}"/>
              </a:ext>
            </a:extLst>
          </p:cNvPr>
          <p:cNvSpPr/>
          <p:nvPr/>
        </p:nvSpPr>
        <p:spPr>
          <a:xfrm>
            <a:off x="6743664" y="1563706"/>
            <a:ext cx="456628" cy="114521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1EFBCF1-0538-EC49-A64A-9217FE7105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2542" y="1841367"/>
            <a:ext cx="4320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137EB3F-BF19-9845-8699-A11F601DA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7700" y="2396838"/>
            <a:ext cx="12606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Given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6B1E78D-76AC-174C-985E-58ABA8AEB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2320" y="2479068"/>
            <a:ext cx="818384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C7E1D6-4EB7-FB46-94B5-BA9AE9A08EF8}"/>
              </a:ext>
            </a:extLst>
          </p:cNvPr>
          <p:cNvSpPr/>
          <p:nvPr/>
        </p:nvSpPr>
        <p:spPr>
          <a:xfrm>
            <a:off x="8103522" y="1556792"/>
            <a:ext cx="456628" cy="228712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64DCB49-B50F-B249-BCD0-C6457D8E2C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2356" y="2348880"/>
            <a:ext cx="4320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735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16" grpId="0"/>
      <p:bldP spid="17" grpId="0" animBg="1"/>
      <p:bldP spid="2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10600" cy="1143000"/>
          </a:xfrm>
        </p:spPr>
        <p:txBody>
          <a:bodyPr/>
          <a:lstStyle/>
          <a:p>
            <a:r>
              <a:rPr lang="en-US" sz="4800" b="1" dirty="0">
                <a:solidFill>
                  <a:srgbClr val="762416"/>
                </a:solidFill>
                <a:latin typeface="Calibri" pitchFamily="34" charset="0"/>
              </a:rPr>
              <a:t>Solving Linear Equations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AFA1ADB-8FD3-E243-A2ED-3584AB3430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220" y="4077072"/>
            <a:ext cx="576102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GOAL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 Find s.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8E156A-1DC5-004D-A882-193D946E0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608" y="4783544"/>
            <a:ext cx="8100392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to make it hard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 </a:t>
            </a: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Chop the head </a:t>
            </a:r>
            <a:r>
              <a:rPr lang="en-US" sz="28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the tail?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0627B6A-533C-774F-B8C1-370E3EB337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3608" y="5345780"/>
                <a:ext cx="8100392" cy="5898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Add a small error to each equation and work mod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𝑞</m:t>
                    </m:r>
                  </m:oMath>
                </a14:m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 </a:t>
                </a:r>
                <a:endParaRPr kumimoji="0" lang="en-US" sz="280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0627B6A-533C-774F-B8C1-370E3EB337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3608" y="5345780"/>
                <a:ext cx="8100392" cy="589892"/>
              </a:xfrm>
              <a:prstGeom prst="rect">
                <a:avLst/>
              </a:prstGeom>
              <a:blipFill>
                <a:blip r:embed="rId3"/>
                <a:stretch>
                  <a:fillRect l="-1408" t="-4255" b="-2127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id="{39CAB7BF-6141-0548-B9C8-B7144A4FA5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220" y="6035116"/>
            <a:ext cx="6157072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Turns out to be very HARD!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7F1C89B-80D9-DF45-AD34-32EAE313A54B}"/>
              </a:ext>
            </a:extLst>
          </p:cNvPr>
          <p:cNvSpPr/>
          <p:nvPr/>
        </p:nvSpPr>
        <p:spPr>
          <a:xfrm>
            <a:off x="5148064" y="1556792"/>
            <a:ext cx="1512168" cy="230425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B208F33-7C82-3A45-9229-D5592F83B186}"/>
              </a:ext>
            </a:extLst>
          </p:cNvPr>
          <p:cNvSpPr/>
          <p:nvPr/>
        </p:nvSpPr>
        <p:spPr>
          <a:xfrm>
            <a:off x="2411760" y="1539656"/>
            <a:ext cx="1512168" cy="230425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F76571A-9AB5-0E49-86EB-999F99F6ED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3656" y="2348880"/>
            <a:ext cx="818384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B68195A-1D5A-2042-BD62-5B5090EC73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3536" y="2420888"/>
            <a:ext cx="4320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D819237-4310-7345-B088-060B48B312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8124" y="2382550"/>
            <a:ext cx="4320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895B9B9-8F57-044E-8743-F1172B703E94}"/>
              </a:ext>
            </a:extLst>
          </p:cNvPr>
          <p:cNvSpPr/>
          <p:nvPr/>
        </p:nvSpPr>
        <p:spPr>
          <a:xfrm>
            <a:off x="6743664" y="1563706"/>
            <a:ext cx="456628" cy="114521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1EFBCF1-0538-EC49-A64A-9217FE7105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2542" y="1841367"/>
            <a:ext cx="4320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137EB3F-BF19-9845-8699-A11F601DA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7700" y="2396838"/>
            <a:ext cx="12606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Given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6B1E78D-76AC-174C-985E-58ABA8AEB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0000" y="2479068"/>
            <a:ext cx="818384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184F94-E798-6147-B99A-474D400CDD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5966904"/>
            <a:ext cx="733968" cy="73396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7B26B7C-C73F-4F66-AF4B-A4892A42E06C}"/>
              </a:ext>
            </a:extLst>
          </p:cNvPr>
          <p:cNvSpPr/>
          <p:nvPr/>
        </p:nvSpPr>
        <p:spPr>
          <a:xfrm>
            <a:off x="7651518" y="1556792"/>
            <a:ext cx="456628" cy="2287120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5FCAA-AB8F-FBDC-DBB5-A2E39030BC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0352" y="2348880"/>
            <a:ext cx="4320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DAC672B-E4A9-2BFC-E12B-7B7526C054A3}"/>
                  </a:ext>
                </a:extLst>
              </p:cNvPr>
              <p:cNvSpPr txBox="1"/>
              <p:nvPr/>
            </p:nvSpPr>
            <p:spPr>
              <a:xfrm>
                <a:off x="8096998" y="1841367"/>
                <a:ext cx="1302831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mod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𝑞</m:t>
                    </m:r>
                  </m:oMath>
                </a14:m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DAC672B-E4A9-2BFC-E12B-7B7526C054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998" y="1841367"/>
                <a:ext cx="1302831" cy="523220"/>
              </a:xfrm>
              <a:prstGeom prst="rect">
                <a:avLst/>
              </a:prstGeom>
              <a:blipFill>
                <a:blip r:embed="rId6"/>
                <a:stretch>
                  <a:fillRect l="-9615" t="-11628" b="-27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7146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10600" cy="11430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762416"/>
                </a:solidFill>
                <a:latin typeface="Calibri" pitchFamily="34" charset="0"/>
              </a:rPr>
              <a:t>Solving </a:t>
            </a:r>
            <a:r>
              <a:rPr lang="en-US" sz="3600" b="1" i="1" dirty="0">
                <a:solidFill>
                  <a:srgbClr val="762416"/>
                </a:solidFill>
                <a:latin typeface="Calibri" pitchFamily="34" charset="0"/>
              </a:rPr>
              <a:t>Noisy</a:t>
            </a:r>
            <a:r>
              <a:rPr lang="en-US" sz="3600" b="1" dirty="0">
                <a:solidFill>
                  <a:srgbClr val="762416"/>
                </a:solidFill>
                <a:latin typeface="Calibri" pitchFamily="34" charset="0"/>
              </a:rPr>
              <a:t> Modular Linear Equations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AFA1ADB-8FD3-E243-A2ED-3584AB3430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220" y="4077072"/>
            <a:ext cx="576102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GOAL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 Find s.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0627B6A-533C-774F-B8C1-370E3EB337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0120" y="5733256"/>
                <a:ext cx="7190584" cy="10299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2800" b="1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</a:t>
                </a:r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is chosen at random from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SupPr>
                      <m:e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ℤ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𝑞</m:t>
                        </m:r>
                      </m:sub>
                      <m:sup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𝑚</m:t>
                        </m:r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×</m:t>
                        </m:r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</m:sup>
                    </m:sSubSup>
                  </m:oMath>
                </a14:m>
                <a:r>
                  <a:rPr kumimoji="0" lang="en-US" sz="28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  <a:r>
                  <a:rPr kumimoji="0" lang="en-US" sz="28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from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SupPr>
                      <m:e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ℤ</m:t>
                        </m:r>
                      </m:e>
                      <m:sub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𝑞</m:t>
                        </m:r>
                      </m:sub>
                      <m:sup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</m:sup>
                    </m:sSubSup>
                  </m:oMath>
                </a14:m>
                <a:r>
                  <a:rPr kumimoji="0" lang="en-US" sz="28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and </a:t>
                </a:r>
                <a:r>
                  <a:rPr lang="en-US" sz="2800" b="1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</a:t>
                </a:r>
                <a:r>
                  <a:rPr kumimoji="0" lang="en-US" sz="28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80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𝜒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kumimoji="0" lang="en-US" sz="28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0627B6A-533C-774F-B8C1-370E3EB337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80120" y="5733256"/>
                <a:ext cx="7190584" cy="1029950"/>
              </a:xfrm>
              <a:prstGeom prst="rect">
                <a:avLst/>
              </a:prstGeom>
              <a:blipFill>
                <a:blip r:embed="rId3"/>
                <a:stretch>
                  <a:fillRect l="-1764" t="-1205" b="-1204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angle 29">
            <a:extLst>
              <a:ext uri="{FF2B5EF4-FFF2-40B4-BE49-F238E27FC236}">
                <a16:creationId xmlns:a16="http://schemas.microsoft.com/office/drawing/2014/main" id="{A7F1C89B-80D9-DF45-AD34-32EAE313A54B}"/>
              </a:ext>
            </a:extLst>
          </p:cNvPr>
          <p:cNvSpPr/>
          <p:nvPr/>
        </p:nvSpPr>
        <p:spPr>
          <a:xfrm>
            <a:off x="5148064" y="1556792"/>
            <a:ext cx="1512168" cy="230425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B208F33-7C82-3A45-9229-D5592F83B186}"/>
              </a:ext>
            </a:extLst>
          </p:cNvPr>
          <p:cNvSpPr/>
          <p:nvPr/>
        </p:nvSpPr>
        <p:spPr>
          <a:xfrm>
            <a:off x="2411760" y="1539656"/>
            <a:ext cx="1512168" cy="230425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F76571A-9AB5-0E49-86EB-999F99F6ED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3656" y="2348880"/>
            <a:ext cx="818384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B68195A-1D5A-2042-BD62-5B5090EC73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3536" y="2420888"/>
            <a:ext cx="4320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D819237-4310-7345-B088-060B48B312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8124" y="2382550"/>
            <a:ext cx="4320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895B9B9-8F57-044E-8743-F1172B703E94}"/>
              </a:ext>
            </a:extLst>
          </p:cNvPr>
          <p:cNvSpPr/>
          <p:nvPr/>
        </p:nvSpPr>
        <p:spPr>
          <a:xfrm>
            <a:off x="6743664" y="1563706"/>
            <a:ext cx="456628" cy="114521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1EFBCF1-0538-EC49-A64A-9217FE7105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2542" y="1841367"/>
            <a:ext cx="4320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137EB3F-BF19-9845-8699-A11F601DA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7700" y="2396838"/>
            <a:ext cx="12606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Given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6B1E78D-76AC-174C-985E-58ABA8AEB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2320" y="2479068"/>
            <a:ext cx="818384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C7E1D6-4EB7-FB46-94B5-BA9AE9A08EF8}"/>
              </a:ext>
            </a:extLst>
          </p:cNvPr>
          <p:cNvSpPr/>
          <p:nvPr/>
        </p:nvSpPr>
        <p:spPr>
          <a:xfrm>
            <a:off x="8103522" y="1556792"/>
            <a:ext cx="456628" cy="228712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64DCB49-B50F-B249-BCD0-C6457D8E2C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2356" y="2348880"/>
            <a:ext cx="4320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E416F85-6F10-D547-9822-110131CCDA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3608" y="4599509"/>
                <a:ext cx="8100392" cy="11337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2800" u="sng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Parameters</a:t>
                </a:r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: dimensions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𝒏</m:t>
                    </m:r>
                  </m:oMath>
                </a14:m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𝑚</m:t>
                    </m:r>
                  </m:oMath>
                </a14:m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modulus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𝒒</m:t>
                    </m:r>
                  </m:oMath>
                </a14:m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error distribution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𝜒</m:t>
                    </m:r>
                  </m:oMath>
                </a14:m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uniform in some interval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[</m:t>
                    </m:r>
                    <m:r>
                      <a:rPr lang="en-US" sz="28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r>
                      <a:rPr lang="en-US" sz="28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𝑩</m:t>
                    </m:r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,…,</m:t>
                    </m:r>
                    <m:r>
                      <a:rPr lang="en-US" sz="28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𝑩</m:t>
                    </m:r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]</m:t>
                    </m:r>
                  </m:oMath>
                </a14:m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     </a:t>
                </a:r>
                <a:endParaRPr kumimoji="0" lang="en-US" sz="280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E416F85-6F10-D547-9822-110131CCDA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3608" y="4599509"/>
                <a:ext cx="8100392" cy="1133747"/>
              </a:xfrm>
              <a:prstGeom prst="rect">
                <a:avLst/>
              </a:prstGeom>
              <a:blipFill>
                <a:blip r:embed="rId5"/>
                <a:stretch>
                  <a:fillRect l="-1408" r="-2973" b="-666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3">
            <a:extLst>
              <a:ext uri="{FF2B5EF4-FFF2-40B4-BE49-F238E27FC236}">
                <a16:creationId xmlns:a16="http://schemas.microsoft.com/office/drawing/2014/main" id="{0E7CAF21-B0C4-5743-91B5-FDFE1AF70D77}"/>
              </a:ext>
            </a:extLst>
          </p:cNvPr>
          <p:cNvSpPr txBox="1">
            <a:spLocks noChangeArrowheads="1"/>
          </p:cNvSpPr>
          <p:nvPr/>
        </p:nvSpPr>
        <p:spPr>
          <a:xfrm>
            <a:off x="370112" y="125760"/>
            <a:ext cx="8610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solidFill>
                  <a:srgbClr val="762416"/>
                </a:solidFill>
                <a:latin typeface="Calibri" pitchFamily="34" charset="0"/>
              </a:rPr>
              <a:t>Learning with Errors (LWE)</a:t>
            </a:r>
          </a:p>
        </p:txBody>
      </p:sp>
    </p:spTree>
    <p:extLst>
      <p:ext uri="{BB962C8B-B14F-4D97-AF65-F5344CB8AC3E}">
        <p14:creationId xmlns:p14="http://schemas.microsoft.com/office/powerpoint/2010/main" val="2012289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2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10600" cy="1143000"/>
          </a:xfrm>
        </p:spPr>
        <p:txBody>
          <a:bodyPr/>
          <a:lstStyle/>
          <a:p>
            <a:r>
              <a:rPr lang="en-US" sz="4800" b="1" dirty="0">
                <a:solidFill>
                  <a:schemeClr val="tx1"/>
                </a:solidFill>
                <a:latin typeface="Calibri" pitchFamily="34" charset="0"/>
              </a:rPr>
              <a:t>Learning with Errors (LWE)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168180" y="1303790"/>
            <a:ext cx="752872" cy="7528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3"/>
              <p:cNvSpPr txBox="1">
                <a:spLocks noChangeArrowheads="1"/>
              </p:cNvSpPr>
              <p:nvPr/>
            </p:nvSpPr>
            <p:spPr bwMode="auto">
              <a:xfrm>
                <a:off x="1043608" y="2564904"/>
                <a:ext cx="8458200" cy="13681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lvl="0" fontAlgn="base">
                  <a:lnSpc>
                    <a:spcPct val="80000"/>
                  </a:lnSpc>
                  <a:spcAft>
                    <a:spcPct val="0"/>
                  </a:spcAft>
                  <a:buSzPct val="110000"/>
                  <a:buFont typeface="Wingdings" panose="05000000000000000000" pitchFamily="2" charset="2"/>
                  <a:buChar char="u"/>
                  <a:defRPr/>
                </a:pPr>
                <a:r>
                  <a:rPr kumimoji="0" lang="en-US" alt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en-US" alt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Decoding Random Linear Codes</a:t>
                </a:r>
                <a:br>
                  <a:rPr kumimoji="0" lang="en-US" alt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</a:br>
                <a:r>
                  <a:rPr kumimoji="0" lang="en-US" alt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	</a:t>
                </a:r>
                <a:r>
                  <a: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(over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0" lang="en-US" alt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b>
                        <m:r>
                          <a:rPr kumimoji="0" lang="en-US" alt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0" lang="en-US" alt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alt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errors) </a:t>
                </a:r>
              </a:p>
            </p:txBody>
          </p:sp>
        </mc:Choice>
        <mc:Fallback xmlns="">
          <p:sp>
            <p:nvSpPr>
              <p:cNvPr id="25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3608" y="2564904"/>
                <a:ext cx="8458200" cy="1368152"/>
              </a:xfrm>
              <a:prstGeom prst="rect">
                <a:avLst/>
              </a:prstGeom>
              <a:blipFill>
                <a:blip r:embed="rId4"/>
                <a:stretch>
                  <a:fillRect l="-1949" t="-1481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1043608" y="4077072"/>
            <a:ext cx="8458200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Pct val="110000"/>
              <a:buFont typeface="Wingdings" panose="05000000000000000000" pitchFamily="2" charset="2"/>
              <a:buChar char="u"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Learning Noisy Linear Functions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 bwMode="auto">
          <a:xfrm>
            <a:off x="1043608" y="5373216"/>
            <a:ext cx="8458200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Pct val="110000"/>
              <a:buFont typeface="Wingdings" panose="05000000000000000000" pitchFamily="2" charset="2"/>
              <a:buChar char="u"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Worst-case hard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Lattice Problems </a:t>
            </a:r>
            <a:b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[Regev’05, Peikert’09]</a:t>
            </a:r>
          </a:p>
        </p:txBody>
      </p:sp>
    </p:spTree>
    <p:extLst>
      <p:ext uri="{BB962C8B-B14F-4D97-AF65-F5344CB8AC3E}">
        <p14:creationId xmlns:p14="http://schemas.microsoft.com/office/powerpoint/2010/main" val="1280011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10600" cy="1143000"/>
          </a:xfrm>
        </p:spPr>
        <p:txBody>
          <a:bodyPr/>
          <a:lstStyle/>
          <a:p>
            <a:r>
              <a:rPr lang="en-US" sz="4800" b="1" dirty="0">
                <a:solidFill>
                  <a:srgbClr val="762416"/>
                </a:solidFill>
                <a:latin typeface="Calibri" pitchFamily="34" charset="0"/>
              </a:rPr>
              <a:t>Attack 1: </a:t>
            </a:r>
            <a:r>
              <a:rPr lang="en-US" sz="4800" b="1" i="1" dirty="0">
                <a:solidFill>
                  <a:srgbClr val="762416"/>
                </a:solidFill>
                <a:latin typeface="Calibri" pitchFamily="34" charset="0"/>
              </a:rPr>
              <a:t>Linearization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0137EB3F-BF19-9845-8699-A11F601DA1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3608" y="1484784"/>
                <a:ext cx="7416824" cy="5898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2800" u="sng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Given</a:t>
                </a:r>
                <a:r>
                  <a:rPr lang="en-US" sz="2800" b="1" u="sng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1" u="sng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𝑨</m:t>
                    </m:r>
                    <m:r>
                      <a:rPr lang="en-US" sz="2800" b="1" i="1" u="sng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en-US" sz="2800" b="1" i="1" u="sng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𝑨𝒔</m:t>
                    </m:r>
                    <m:r>
                      <a:rPr lang="en-US" sz="2800" b="1" i="1" u="sng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en-US" sz="2800" b="1" i="1" u="sng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𝒆</m:t>
                    </m:r>
                  </m:oMath>
                </a14:m>
                <a:r>
                  <a:rPr kumimoji="0" lang="en-US" sz="2800" i="0" u="sng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, find </a:t>
                </a:r>
                <a14:m>
                  <m:oMath xmlns:m="http://schemas.openxmlformats.org/officeDocument/2006/math">
                    <m:r>
                      <a:rPr lang="en-US" sz="2800" b="1" i="1" u="sng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𝒔</m:t>
                    </m:r>
                  </m:oMath>
                </a14:m>
                <a:r>
                  <a:rPr kumimoji="0" lang="en-US" sz="28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 </a:t>
                </a:r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0137EB3F-BF19-9845-8699-A11F601DA1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3608" y="1484784"/>
                <a:ext cx="7416824" cy="589892"/>
              </a:xfrm>
              <a:prstGeom prst="rect">
                <a:avLst/>
              </a:prstGeom>
              <a:blipFill>
                <a:blip r:embed="rId3"/>
                <a:stretch>
                  <a:fillRect l="-1538" t="-4255" b="-2127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id="{7DF4B46A-CDB1-FF48-BA90-838E5711F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4" y="2107943"/>
            <a:ext cx="9523784" cy="1133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Idea (a)</a:t>
            </a:r>
            <a:r>
              <a:rPr lang="en-US" sz="28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Each noisy linear equation is an exact polynomial eqn.</a:t>
            </a:r>
            <a:endParaRPr kumimoji="0" lang="en-US" sz="2800" i="1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3A6705F-22DC-624B-BA2F-C5A4F52E79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3632" y="2924944"/>
                <a:ext cx="8358632" cy="11337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Consider</a:t>
                </a:r>
                <a:r>
                  <a:rPr lang="en-US" sz="2800" b="1" dirty="0">
                    <a:solidFill>
                      <a:srgbClr val="000000"/>
                    </a:solidFill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𝑏</m:t>
                    </m:r>
                    <m:r>
                      <a:rPr lang="en-US" sz="28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𝒂</m:t>
                        </m:r>
                        <m: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𝒔</m:t>
                        </m:r>
                      </m:e>
                    </m:d>
                    <m:r>
                      <a:rPr lang="en-US" sz="28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en-US" sz="28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𝑒</m:t>
                    </m:r>
                    <m:r>
                      <a:rPr lang="en-US" sz="28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𝒊</m:t>
                        </m:r>
                        <m: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=</m:t>
                        </m:r>
                        <m: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</m:t>
                        </m:r>
                      </m:sub>
                      <m:sup>
                        <m: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𝒏</m:t>
                        </m:r>
                      </m:sup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2800" b="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b="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2800" b="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800" b="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sz="28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𝑒</m:t>
                    </m:r>
                    <m:r>
                      <a:rPr lang="en-US" sz="28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.</m:t>
                    </m:r>
                  </m:oMath>
                </a14:m>
                <a:endParaRPr kumimoji="0" lang="en-US" sz="2800" i="1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3A6705F-22DC-624B-BA2F-C5A4F52E79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3632" y="2924944"/>
                <a:ext cx="8358632" cy="1133747"/>
              </a:xfrm>
              <a:prstGeom prst="rect">
                <a:avLst/>
              </a:prstGeom>
              <a:blipFill>
                <a:blip r:embed="rId4"/>
                <a:stretch>
                  <a:fillRect l="-1366" t="-31868" b="-6153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43B0E21D-867B-534B-AE5A-7C195D8461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3632" y="3861048"/>
                <a:ext cx="8358632" cy="11337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Imagine for now that the error bound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𝐵</m:t>
                    </m:r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=1.</m:t>
                    </m:r>
                  </m:oMath>
                </a14:m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So, </a:t>
                </a:r>
                <a14:m>
                  <m:oMath xmlns:m="http://schemas.openxmlformats.org/officeDocument/2006/math">
                    <m:r>
                      <a:rPr lang="en-US" sz="28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𝑒</m:t>
                    </m:r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−1,0,1</m:t>
                        </m:r>
                      </m:e>
                    </m:d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.</m:t>
                    </m:r>
                  </m:oMath>
                </a14:m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In other words,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b</m:t>
                    </m:r>
                    <m:r>
                      <a:rPr lang="en-US"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nary>
                      <m:naryPr>
                        <m:chr m:val="∑"/>
                        <m:ctrlP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𝒊</m:t>
                        </m:r>
                        <m: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=</m:t>
                        </m:r>
                        <m: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</m:t>
                        </m:r>
                      </m:sub>
                      <m:sup>
                        <m: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𝒏</m:t>
                        </m:r>
                      </m:sup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800" dirty="0">
                    <a:solidFill>
                      <a:srgbClr val="000000"/>
                    </a:solidFill>
                    <a:ea typeface="Cambria Math" panose="02040503050406030204" pitchFamily="18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−1,0,1</m:t>
                        </m:r>
                      </m:e>
                    </m:d>
                  </m:oMath>
                </a14:m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  </a:t>
                </a:r>
                <a:endParaRPr kumimoji="0" lang="en-US" sz="2800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43B0E21D-867B-534B-AE5A-7C195D8461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3632" y="3861048"/>
                <a:ext cx="8358632" cy="1133747"/>
              </a:xfrm>
              <a:prstGeom prst="rect">
                <a:avLst/>
              </a:prstGeom>
              <a:blipFill>
                <a:blip r:embed="rId5"/>
                <a:stretch>
                  <a:fillRect l="-1366" t="-13333" b="-8222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5F85FE94-5970-594D-BEBF-7BA70D1B48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3632" y="4725144"/>
                <a:ext cx="8358632" cy="11337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So, here is a noiseless polynomial equation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  <m:sub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𝑖</m:t>
                        </m:r>
                      </m:sub>
                    </m:sSub>
                    <m:r>
                      <a:rPr lang="en-US" sz="28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:</m:t>
                    </m:r>
                  </m:oMath>
                </a14:m>
                <a:endParaRPr kumimoji="0" lang="en-US" sz="2800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5F85FE94-5970-594D-BEBF-7BA70D1B48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3632" y="4725144"/>
                <a:ext cx="8358632" cy="1133747"/>
              </a:xfrm>
              <a:prstGeom prst="rect">
                <a:avLst/>
              </a:prstGeom>
              <a:blipFill>
                <a:blip r:embed="rId6"/>
                <a:stretch>
                  <a:fillRect l="-136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DCFA24B-7217-D749-BE66-CDC2416052D0}"/>
                  </a:ext>
                </a:extLst>
              </p:cNvPr>
              <p:cNvSpPr/>
              <p:nvPr/>
            </p:nvSpPr>
            <p:spPr>
              <a:xfrm>
                <a:off x="251520" y="5837700"/>
                <a:ext cx="8872622" cy="52322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>
                <a:spAutoFit/>
              </a:bodyPr>
              <a:lstStyle/>
              <a:p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b</m:t>
                    </m:r>
                    <m:r>
                      <a:rPr lang="en-US" sz="28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nary>
                      <m:naryPr>
                        <m:chr m:val="∑"/>
                        <m:ctrlP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𝒊</m:t>
                        </m:r>
                        <m: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=</m:t>
                        </m:r>
                        <m: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</m:t>
                        </m:r>
                      </m:sub>
                      <m:sup>
                        <m: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𝒏</m:t>
                        </m:r>
                      </m:sup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sz="28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1)</m:t>
                    </m:r>
                  </m:oMath>
                </a14:m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b</m:t>
                    </m:r>
                    <m:r>
                      <a:rPr lang="en-US" sz="28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nary>
                      <m:naryPr>
                        <m:chr m:val="∑"/>
                        <m:ctrlP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𝒊</m:t>
                        </m:r>
                        <m: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=</m:t>
                        </m:r>
                        <m: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</m:t>
                        </m:r>
                      </m:sub>
                      <m:sup>
                        <m: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𝒏</m:t>
                        </m:r>
                      </m:sup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b</m:t>
                    </m:r>
                    <m:r>
                      <a:rPr lang="en-US" sz="28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nary>
                      <m:naryPr>
                        <m:chr m:val="∑"/>
                        <m:ctrlP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𝒊</m:t>
                        </m:r>
                        <m: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=</m:t>
                        </m:r>
                        <m: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</m:t>
                        </m:r>
                      </m:sub>
                      <m:sup>
                        <m: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𝒏</m:t>
                        </m:r>
                      </m:sup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sz="28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1)=0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DCFA24B-7217-D749-BE66-CDC2416052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5837700"/>
                <a:ext cx="8872622" cy="523220"/>
              </a:xfrm>
              <a:prstGeom prst="rect">
                <a:avLst/>
              </a:prstGeom>
              <a:blipFill>
                <a:blip r:embed="rId7"/>
                <a:stretch>
                  <a:fillRect l="-1431" t="-126190" b="-1904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3038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24" grpId="0"/>
      <p:bldP spid="25" grpId="0"/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10600" cy="1143000"/>
          </a:xfrm>
        </p:spPr>
        <p:txBody>
          <a:bodyPr/>
          <a:lstStyle/>
          <a:p>
            <a:r>
              <a:rPr lang="en-US" sz="4800" b="1" dirty="0">
                <a:solidFill>
                  <a:srgbClr val="762416"/>
                </a:solidFill>
                <a:latin typeface="Calibri" pitchFamily="34" charset="0"/>
              </a:rPr>
              <a:t>Attack 1: </a:t>
            </a:r>
            <a:r>
              <a:rPr lang="en-US" sz="4800" b="1" i="1" dirty="0">
                <a:solidFill>
                  <a:srgbClr val="762416"/>
                </a:solidFill>
                <a:latin typeface="Calibri" pitchFamily="34" charset="0"/>
              </a:rPr>
              <a:t>Linearization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0137EB3F-BF19-9845-8699-A11F601DA1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3608" y="1484784"/>
                <a:ext cx="7416824" cy="5898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2800" u="sng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Given</a:t>
                </a:r>
                <a:r>
                  <a:rPr lang="en-US" sz="2800" b="1" u="sng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1" u="sng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𝑨</m:t>
                    </m:r>
                    <m:r>
                      <a:rPr lang="en-US" sz="2800" b="1" i="1" u="sng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en-US" sz="2800" b="1" i="1" u="sng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𝑨𝒔</m:t>
                    </m:r>
                    <m:r>
                      <a:rPr lang="en-US" sz="2800" b="1" i="1" u="sng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en-US" sz="2800" b="1" i="1" u="sng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𝒆</m:t>
                    </m:r>
                  </m:oMath>
                </a14:m>
                <a:r>
                  <a:rPr kumimoji="0" lang="en-US" sz="2800" i="0" u="sng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, find </a:t>
                </a:r>
                <a14:m>
                  <m:oMath xmlns:m="http://schemas.openxmlformats.org/officeDocument/2006/math">
                    <m:r>
                      <a:rPr lang="en-US" sz="2800" b="1" i="1" u="sng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𝒔</m:t>
                    </m:r>
                  </m:oMath>
                </a14:m>
                <a:r>
                  <a:rPr kumimoji="0" lang="en-US" sz="28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 </a:t>
                </a:r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0137EB3F-BF19-9845-8699-A11F601DA1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3608" y="1484784"/>
                <a:ext cx="7416824" cy="589892"/>
              </a:xfrm>
              <a:prstGeom prst="rect">
                <a:avLst/>
              </a:prstGeom>
              <a:blipFill>
                <a:blip r:embed="rId3"/>
                <a:stretch>
                  <a:fillRect l="-1538" t="-4255" b="-2127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id="{7DF4B46A-CDB1-FF48-BA90-838E5711F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4" y="2107943"/>
            <a:ext cx="9523784" cy="1133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BUT:</a:t>
            </a:r>
            <a:r>
              <a:rPr lang="en-US" sz="28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Solving (even degree 2) polynomial equations is NP-hard.</a:t>
            </a:r>
            <a:endParaRPr kumimoji="0" lang="en-US" sz="2800" i="1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DCFA24B-7217-D749-BE66-CDC2416052D0}"/>
                  </a:ext>
                </a:extLst>
              </p:cNvPr>
              <p:cNvSpPr/>
              <p:nvPr/>
            </p:nvSpPr>
            <p:spPr>
              <a:xfrm>
                <a:off x="163874" y="3121804"/>
                <a:ext cx="8872622" cy="52322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>
                <a:spAutoFit/>
              </a:bodyPr>
              <a:lstStyle/>
              <a:p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b</m:t>
                    </m:r>
                    <m:r>
                      <a:rPr lang="en-US" sz="28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nary>
                      <m:naryPr>
                        <m:chr m:val="∑"/>
                        <m:ctrlP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𝒊</m:t>
                        </m:r>
                        <m: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=</m:t>
                        </m:r>
                        <m: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</m:t>
                        </m:r>
                      </m:sub>
                      <m:sup>
                        <m: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𝒏</m:t>
                        </m:r>
                      </m:sup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sz="28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1)</m:t>
                    </m:r>
                  </m:oMath>
                </a14:m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b</m:t>
                    </m:r>
                    <m:r>
                      <a:rPr lang="en-US" sz="28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nary>
                      <m:naryPr>
                        <m:chr m:val="∑"/>
                        <m:ctrlP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𝒊</m:t>
                        </m:r>
                        <m: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=</m:t>
                        </m:r>
                        <m: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</m:t>
                        </m:r>
                      </m:sub>
                      <m:sup>
                        <m: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𝒏</m:t>
                        </m:r>
                      </m:sup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b</m:t>
                    </m:r>
                    <m:r>
                      <a:rPr lang="en-US" sz="28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nary>
                      <m:naryPr>
                        <m:chr m:val="∑"/>
                        <m:ctrlP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𝒊</m:t>
                        </m:r>
                        <m: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=</m:t>
                        </m:r>
                        <m: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</m:t>
                        </m:r>
                      </m:sub>
                      <m:sup>
                        <m: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𝒏</m:t>
                        </m:r>
                      </m:sup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sz="28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1)=0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DCFA24B-7217-D749-BE66-CDC2416052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874" y="3121804"/>
                <a:ext cx="8872622" cy="523220"/>
              </a:xfrm>
              <a:prstGeom prst="rect">
                <a:avLst/>
              </a:prstGeom>
              <a:blipFill>
                <a:blip r:embed="rId4"/>
                <a:stretch>
                  <a:fillRect l="-1429" t="-126190" b="-1904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73133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10600" cy="1143000"/>
          </a:xfrm>
        </p:spPr>
        <p:txBody>
          <a:bodyPr/>
          <a:lstStyle/>
          <a:p>
            <a:r>
              <a:rPr lang="en-US" sz="4800" b="1" dirty="0">
                <a:solidFill>
                  <a:srgbClr val="762416"/>
                </a:solidFill>
                <a:latin typeface="Calibri" pitchFamily="34" charset="0"/>
              </a:rPr>
              <a:t>Attack 1: </a:t>
            </a:r>
            <a:r>
              <a:rPr lang="en-US" sz="4800" b="1" i="1" dirty="0">
                <a:solidFill>
                  <a:srgbClr val="762416"/>
                </a:solidFill>
                <a:latin typeface="Calibri" pitchFamily="34" charset="0"/>
              </a:rPr>
              <a:t>Linearization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DCFA24B-7217-D749-BE66-CDC2416052D0}"/>
                  </a:ext>
                </a:extLst>
              </p:cNvPr>
              <p:cNvSpPr/>
              <p:nvPr/>
            </p:nvSpPr>
            <p:spPr>
              <a:xfrm>
                <a:off x="163874" y="1484784"/>
                <a:ext cx="8872622" cy="52322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>
                <a:spAutoFit/>
              </a:bodyPr>
              <a:lstStyle/>
              <a:p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b</m:t>
                    </m:r>
                    <m:r>
                      <a:rPr lang="en-US" sz="28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nary>
                      <m:naryPr>
                        <m:chr m:val="∑"/>
                        <m:ctrlP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𝒊</m:t>
                        </m:r>
                        <m: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=</m:t>
                        </m:r>
                        <m: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</m:t>
                        </m:r>
                      </m:sub>
                      <m:sup>
                        <m: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𝒏</m:t>
                        </m:r>
                      </m:sup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sz="28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1)</m:t>
                    </m:r>
                  </m:oMath>
                </a14:m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b</m:t>
                    </m:r>
                    <m:r>
                      <a:rPr lang="en-US" sz="28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nary>
                      <m:naryPr>
                        <m:chr m:val="∑"/>
                        <m:ctrlP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𝒊</m:t>
                        </m:r>
                        <m: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=</m:t>
                        </m:r>
                        <m: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</m:t>
                        </m:r>
                      </m:sub>
                      <m:sup>
                        <m: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𝒏</m:t>
                        </m:r>
                      </m:sup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b</m:t>
                    </m:r>
                    <m:r>
                      <a:rPr lang="en-US" sz="28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nary>
                      <m:naryPr>
                        <m:chr m:val="∑"/>
                        <m:ctrlP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𝒊</m:t>
                        </m:r>
                        <m: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=</m:t>
                        </m:r>
                        <m: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𝟏</m:t>
                        </m:r>
                      </m:sub>
                      <m:sup>
                        <m: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𝒏</m:t>
                        </m:r>
                      </m:sup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sz="28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1)=0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DCFA24B-7217-D749-BE66-CDC2416052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874" y="1484784"/>
                <a:ext cx="8872622" cy="523220"/>
              </a:xfrm>
              <a:prstGeom prst="rect">
                <a:avLst/>
              </a:prstGeom>
              <a:blipFill>
                <a:blip r:embed="rId3"/>
                <a:stretch>
                  <a:fillRect l="-1429" t="-128571" b="-1904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66F8BBBB-2FD0-604F-8E89-96D0658BFA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4" y="1954377"/>
            <a:ext cx="9523784" cy="1133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Idea (b)</a:t>
            </a:r>
            <a:r>
              <a:rPr lang="en-US" sz="28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Easy to solve given </a:t>
            </a:r>
            <a:r>
              <a:rPr lang="en-US" sz="2800" i="1" u="sng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sufficiently many</a:t>
            </a:r>
            <a:r>
              <a:rPr lang="en-US" sz="28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equations. </a:t>
            </a:r>
            <a:endParaRPr kumimoji="0" lang="en-US" sz="2800" i="1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B71DF7-C7BE-2841-A699-94AF829E93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640" y="2512060"/>
            <a:ext cx="6552728" cy="1133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(using a technique called “linearization”)</a:t>
            </a:r>
            <a:endParaRPr kumimoji="0" lang="en-US" sz="2800" i="1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91B9414-14D6-3449-BD83-8059C3ADC47F}"/>
                  </a:ext>
                </a:extLst>
              </p:cNvPr>
              <p:cNvSpPr/>
              <p:nvPr/>
            </p:nvSpPr>
            <p:spPr>
              <a:xfrm>
                <a:off x="599314" y="3450560"/>
                <a:ext cx="8001741" cy="98655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𝑖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𝑗𝑘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𝑖𝑗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sz="24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</m:t>
                              </m:r>
                            </m:e>
                          </m:nary>
                        </m:e>
                      </m:nary>
                      <m:d>
                        <m:d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𝑏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−1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+1)=0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91B9414-14D6-3449-BD83-8059C3ADC4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314" y="3450560"/>
                <a:ext cx="8001741" cy="986552"/>
              </a:xfrm>
              <a:prstGeom prst="rect">
                <a:avLst/>
              </a:prstGeom>
              <a:blipFill>
                <a:blip r:embed="rId4"/>
                <a:stretch>
                  <a:fillRect l="-12361" t="-132051" b="-1820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E5482C30-00DE-554B-A721-83644AA2F9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8640" y="4383485"/>
                <a:ext cx="8879904" cy="11337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Treat each “monomial”, e.g.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80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s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80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i</m:t>
                        </m:r>
                      </m:sub>
                    </m:sSub>
                    <m:sSub>
                      <m:sSubPr>
                        <m:ctrl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80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s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80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j</m:t>
                        </m:r>
                      </m:sub>
                    </m:sSub>
                    <m:sSub>
                      <m:sSubPr>
                        <m:ctrl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80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s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80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k</m:t>
                        </m:r>
                      </m:sub>
                    </m:sSub>
                    <m:r>
                      <a:rPr lang="en-US" sz="2800" i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as an independent variable, e.g.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80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i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jk</m:t>
                        </m:r>
                      </m:sub>
                    </m:sSub>
                    <m:r>
                      <a:rPr lang="en-US" sz="28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.</m:t>
                    </m:r>
                  </m:oMath>
                </a14:m>
                <a:endParaRPr kumimoji="0" lang="en-US" sz="2800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E5482C30-00DE-554B-A721-83644AA2F9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8640" y="4383485"/>
                <a:ext cx="8879904" cy="1133747"/>
              </a:xfrm>
              <a:prstGeom prst="rect">
                <a:avLst/>
              </a:prstGeom>
              <a:blipFill>
                <a:blip r:embed="rId5"/>
                <a:stretch>
                  <a:fillRect l="-1284" b="-666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5317B9C4-744F-1D4A-B69C-48A8855C21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9626" y="5316410"/>
                <a:ext cx="9523784" cy="11337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Now, you have a noiseless linear equation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80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80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ijk</m:t>
                        </m:r>
                      </m:sub>
                    </m:sSub>
                  </m:oMath>
                </a14:m>
                <a:r>
                  <a:rPr kumimoji="0" lang="en-US" sz="2800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!!!</a:t>
                </a: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5317B9C4-744F-1D4A-B69C-48A8855C21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26" y="5316410"/>
                <a:ext cx="9523784" cy="1133747"/>
              </a:xfrm>
              <a:prstGeom prst="rect">
                <a:avLst/>
              </a:prstGeom>
              <a:blipFill>
                <a:blip r:embed="rId6"/>
                <a:stretch>
                  <a:fillRect l="-146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48FD17E0-593D-F34A-945A-E9124ECB7C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781184"/>
            <a:ext cx="3609764" cy="2704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047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10600" cy="1143000"/>
          </a:xfrm>
        </p:spPr>
        <p:txBody>
          <a:bodyPr/>
          <a:lstStyle/>
          <a:p>
            <a:r>
              <a:rPr lang="en-US" sz="4800" b="1" dirty="0">
                <a:solidFill>
                  <a:srgbClr val="762416"/>
                </a:solidFill>
                <a:latin typeface="Calibri" pitchFamily="34" charset="0"/>
              </a:rPr>
              <a:t>Attack 1: </a:t>
            </a:r>
            <a:r>
              <a:rPr lang="en-US" sz="4800" b="1" i="1" dirty="0">
                <a:solidFill>
                  <a:srgbClr val="762416"/>
                </a:solidFill>
                <a:latin typeface="Calibri" pitchFamily="34" charset="0"/>
              </a:rPr>
              <a:t>Linearization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91B9414-14D6-3449-BD83-8059C3ADC47F}"/>
                  </a:ext>
                </a:extLst>
              </p:cNvPr>
              <p:cNvSpPr/>
              <p:nvPr/>
            </p:nvSpPr>
            <p:spPr>
              <a:xfrm>
                <a:off x="842017" y="1484784"/>
                <a:ext cx="7700954" cy="98655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𝑖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𝑗𝑘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𝑖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𝑗𝑘</m:t>
                              </m:r>
                            </m:sub>
                          </m:sSub>
                        </m:e>
                      </m:nary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𝑖𝑗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𝑖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sz="24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</m:t>
                              </m:r>
                            </m:e>
                          </m:nary>
                        </m:e>
                      </m:nary>
                      <m:d>
                        <m:d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𝑏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−1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+1)=0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91B9414-14D6-3449-BD83-8059C3ADC4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017" y="1484784"/>
                <a:ext cx="7700954" cy="986552"/>
              </a:xfrm>
              <a:prstGeom prst="rect">
                <a:avLst/>
              </a:prstGeom>
              <a:blipFill>
                <a:blip r:embed="rId3"/>
                <a:stretch>
                  <a:fillRect l="-11678" t="-129114" b="-178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reeform 2">
            <a:extLst>
              <a:ext uri="{FF2B5EF4-FFF2-40B4-BE49-F238E27FC236}">
                <a16:creationId xmlns:a16="http://schemas.microsoft.com/office/drawing/2014/main" id="{66D6D31B-9F30-BE4B-9999-7D7FBC4D1F49}"/>
              </a:ext>
            </a:extLst>
          </p:cNvPr>
          <p:cNvSpPr/>
          <p:nvPr/>
        </p:nvSpPr>
        <p:spPr>
          <a:xfrm>
            <a:off x="2968079" y="2889504"/>
            <a:ext cx="4988297" cy="3145536"/>
          </a:xfrm>
          <a:custGeom>
            <a:avLst/>
            <a:gdLst>
              <a:gd name="connsiteX0" fmla="*/ 264805 w 4988297"/>
              <a:gd name="connsiteY0" fmla="*/ 420624 h 3145536"/>
              <a:gd name="connsiteX1" fmla="*/ 264805 w 4988297"/>
              <a:gd name="connsiteY1" fmla="*/ 420624 h 3145536"/>
              <a:gd name="connsiteX2" fmla="*/ 191653 w 4988297"/>
              <a:gd name="connsiteY2" fmla="*/ 640080 h 3145536"/>
              <a:gd name="connsiteX3" fmla="*/ 173365 w 4988297"/>
              <a:gd name="connsiteY3" fmla="*/ 694944 h 3145536"/>
              <a:gd name="connsiteX4" fmla="*/ 118501 w 4988297"/>
              <a:gd name="connsiteY4" fmla="*/ 804672 h 3145536"/>
              <a:gd name="connsiteX5" fmla="*/ 81925 w 4988297"/>
              <a:gd name="connsiteY5" fmla="*/ 859536 h 3145536"/>
              <a:gd name="connsiteX6" fmla="*/ 27061 w 4988297"/>
              <a:gd name="connsiteY6" fmla="*/ 1042416 h 3145536"/>
              <a:gd name="connsiteX7" fmla="*/ 27061 w 4988297"/>
              <a:gd name="connsiteY7" fmla="*/ 1901952 h 3145536"/>
              <a:gd name="connsiteX8" fmla="*/ 45349 w 4988297"/>
              <a:gd name="connsiteY8" fmla="*/ 1993392 h 3145536"/>
              <a:gd name="connsiteX9" fmla="*/ 209941 w 4988297"/>
              <a:gd name="connsiteY9" fmla="*/ 2249424 h 3145536"/>
              <a:gd name="connsiteX10" fmla="*/ 319669 w 4988297"/>
              <a:gd name="connsiteY10" fmla="*/ 2377440 h 3145536"/>
              <a:gd name="connsiteX11" fmla="*/ 447685 w 4988297"/>
              <a:gd name="connsiteY11" fmla="*/ 2468880 h 3145536"/>
              <a:gd name="connsiteX12" fmla="*/ 502549 w 4988297"/>
              <a:gd name="connsiteY12" fmla="*/ 2487168 h 3145536"/>
              <a:gd name="connsiteX13" fmla="*/ 557413 w 4988297"/>
              <a:gd name="connsiteY13" fmla="*/ 2523744 h 3145536"/>
              <a:gd name="connsiteX14" fmla="*/ 667141 w 4988297"/>
              <a:gd name="connsiteY14" fmla="*/ 2542032 h 3145536"/>
              <a:gd name="connsiteX15" fmla="*/ 740293 w 4988297"/>
              <a:gd name="connsiteY15" fmla="*/ 2578608 h 3145536"/>
              <a:gd name="connsiteX16" fmla="*/ 904885 w 4988297"/>
              <a:gd name="connsiteY16" fmla="*/ 2651760 h 3145536"/>
              <a:gd name="connsiteX17" fmla="*/ 1051189 w 4988297"/>
              <a:gd name="connsiteY17" fmla="*/ 2761488 h 3145536"/>
              <a:gd name="connsiteX18" fmla="*/ 1160917 w 4988297"/>
              <a:gd name="connsiteY18" fmla="*/ 2834640 h 3145536"/>
              <a:gd name="connsiteX19" fmla="*/ 1215781 w 4988297"/>
              <a:gd name="connsiteY19" fmla="*/ 2871216 h 3145536"/>
              <a:gd name="connsiteX20" fmla="*/ 1362085 w 4988297"/>
              <a:gd name="connsiteY20" fmla="*/ 2944368 h 3145536"/>
              <a:gd name="connsiteX21" fmla="*/ 1490101 w 4988297"/>
              <a:gd name="connsiteY21" fmla="*/ 2962656 h 3145536"/>
              <a:gd name="connsiteX22" fmla="*/ 1800997 w 4988297"/>
              <a:gd name="connsiteY22" fmla="*/ 3017520 h 3145536"/>
              <a:gd name="connsiteX23" fmla="*/ 1965589 w 4988297"/>
              <a:gd name="connsiteY23" fmla="*/ 3035808 h 3145536"/>
              <a:gd name="connsiteX24" fmla="*/ 2331349 w 4988297"/>
              <a:gd name="connsiteY24" fmla="*/ 3017520 h 3145536"/>
              <a:gd name="connsiteX25" fmla="*/ 2459365 w 4988297"/>
              <a:gd name="connsiteY25" fmla="*/ 2999232 h 3145536"/>
              <a:gd name="connsiteX26" fmla="*/ 2623957 w 4988297"/>
              <a:gd name="connsiteY26" fmla="*/ 2980944 h 3145536"/>
              <a:gd name="connsiteX27" fmla="*/ 3282325 w 4988297"/>
              <a:gd name="connsiteY27" fmla="*/ 3017520 h 3145536"/>
              <a:gd name="connsiteX28" fmla="*/ 3355477 w 4988297"/>
              <a:gd name="connsiteY28" fmla="*/ 3054096 h 3145536"/>
              <a:gd name="connsiteX29" fmla="*/ 3428629 w 4988297"/>
              <a:gd name="connsiteY29" fmla="*/ 3072384 h 3145536"/>
              <a:gd name="connsiteX30" fmla="*/ 3483493 w 4988297"/>
              <a:gd name="connsiteY30" fmla="*/ 3108960 h 3145536"/>
              <a:gd name="connsiteX31" fmla="*/ 3611509 w 4988297"/>
              <a:gd name="connsiteY31" fmla="*/ 3145536 h 3145536"/>
              <a:gd name="connsiteX32" fmla="*/ 3885829 w 4988297"/>
              <a:gd name="connsiteY32" fmla="*/ 3108960 h 3145536"/>
              <a:gd name="connsiteX33" fmla="*/ 4050421 w 4988297"/>
              <a:gd name="connsiteY33" fmla="*/ 3017520 h 3145536"/>
              <a:gd name="connsiteX34" fmla="*/ 4105285 w 4988297"/>
              <a:gd name="connsiteY34" fmla="*/ 2962656 h 3145536"/>
              <a:gd name="connsiteX35" fmla="*/ 4251589 w 4988297"/>
              <a:gd name="connsiteY35" fmla="*/ 2852928 h 3145536"/>
              <a:gd name="connsiteX36" fmla="*/ 4306453 w 4988297"/>
              <a:gd name="connsiteY36" fmla="*/ 2798064 h 3145536"/>
              <a:gd name="connsiteX37" fmla="*/ 4397893 w 4988297"/>
              <a:gd name="connsiteY37" fmla="*/ 2743200 h 3145536"/>
              <a:gd name="connsiteX38" fmla="*/ 4507621 w 4988297"/>
              <a:gd name="connsiteY38" fmla="*/ 2670048 h 3145536"/>
              <a:gd name="connsiteX39" fmla="*/ 4544197 w 4988297"/>
              <a:gd name="connsiteY39" fmla="*/ 2615184 h 3145536"/>
              <a:gd name="connsiteX40" fmla="*/ 4599061 w 4988297"/>
              <a:gd name="connsiteY40" fmla="*/ 2578608 h 3145536"/>
              <a:gd name="connsiteX41" fmla="*/ 4672213 w 4988297"/>
              <a:gd name="connsiteY41" fmla="*/ 2505456 h 3145536"/>
              <a:gd name="connsiteX42" fmla="*/ 4781941 w 4988297"/>
              <a:gd name="connsiteY42" fmla="*/ 2395728 h 3145536"/>
              <a:gd name="connsiteX43" fmla="*/ 4836805 w 4988297"/>
              <a:gd name="connsiteY43" fmla="*/ 2286000 h 3145536"/>
              <a:gd name="connsiteX44" fmla="*/ 4873381 w 4988297"/>
              <a:gd name="connsiteY44" fmla="*/ 2231136 h 3145536"/>
              <a:gd name="connsiteX45" fmla="*/ 4909957 w 4988297"/>
              <a:gd name="connsiteY45" fmla="*/ 2103120 h 3145536"/>
              <a:gd name="connsiteX46" fmla="*/ 4946533 w 4988297"/>
              <a:gd name="connsiteY46" fmla="*/ 1938528 h 3145536"/>
              <a:gd name="connsiteX47" fmla="*/ 4964821 w 4988297"/>
              <a:gd name="connsiteY47" fmla="*/ 1719072 h 3145536"/>
              <a:gd name="connsiteX48" fmla="*/ 4983109 w 4988297"/>
              <a:gd name="connsiteY48" fmla="*/ 1572768 h 3145536"/>
              <a:gd name="connsiteX49" fmla="*/ 4946533 w 4988297"/>
              <a:gd name="connsiteY49" fmla="*/ 1078992 h 3145536"/>
              <a:gd name="connsiteX50" fmla="*/ 4891669 w 4988297"/>
              <a:gd name="connsiteY50" fmla="*/ 786384 h 3145536"/>
              <a:gd name="connsiteX51" fmla="*/ 4781941 w 4988297"/>
              <a:gd name="connsiteY51" fmla="*/ 621792 h 3145536"/>
              <a:gd name="connsiteX52" fmla="*/ 4745365 w 4988297"/>
              <a:gd name="connsiteY52" fmla="*/ 566928 h 3145536"/>
              <a:gd name="connsiteX53" fmla="*/ 4708789 w 4988297"/>
              <a:gd name="connsiteY53" fmla="*/ 512064 h 3145536"/>
              <a:gd name="connsiteX54" fmla="*/ 4672213 w 4988297"/>
              <a:gd name="connsiteY54" fmla="*/ 438912 h 3145536"/>
              <a:gd name="connsiteX55" fmla="*/ 4653925 w 4988297"/>
              <a:gd name="connsiteY55" fmla="*/ 365760 h 3145536"/>
              <a:gd name="connsiteX56" fmla="*/ 4599061 w 4988297"/>
              <a:gd name="connsiteY56" fmla="*/ 292608 h 3145536"/>
              <a:gd name="connsiteX57" fmla="*/ 4562485 w 4988297"/>
              <a:gd name="connsiteY57" fmla="*/ 219456 h 3145536"/>
              <a:gd name="connsiteX58" fmla="*/ 4397893 w 4988297"/>
              <a:gd name="connsiteY58" fmla="*/ 128016 h 3145536"/>
              <a:gd name="connsiteX59" fmla="*/ 4251589 w 4988297"/>
              <a:gd name="connsiteY59" fmla="*/ 73152 h 3145536"/>
              <a:gd name="connsiteX60" fmla="*/ 4160149 w 4988297"/>
              <a:gd name="connsiteY60" fmla="*/ 36576 h 3145536"/>
              <a:gd name="connsiteX61" fmla="*/ 4050421 w 4988297"/>
              <a:gd name="connsiteY61" fmla="*/ 18288 h 3145536"/>
              <a:gd name="connsiteX62" fmla="*/ 3958981 w 4988297"/>
              <a:gd name="connsiteY62" fmla="*/ 0 h 3145536"/>
              <a:gd name="connsiteX63" fmla="*/ 3410341 w 4988297"/>
              <a:gd name="connsiteY63" fmla="*/ 18288 h 3145536"/>
              <a:gd name="connsiteX64" fmla="*/ 3355477 w 4988297"/>
              <a:gd name="connsiteY64" fmla="*/ 36576 h 3145536"/>
              <a:gd name="connsiteX65" fmla="*/ 3282325 w 4988297"/>
              <a:gd name="connsiteY65" fmla="*/ 54864 h 3145536"/>
              <a:gd name="connsiteX66" fmla="*/ 3227461 w 4988297"/>
              <a:gd name="connsiteY66" fmla="*/ 73152 h 3145536"/>
              <a:gd name="connsiteX67" fmla="*/ 3154309 w 4988297"/>
              <a:gd name="connsiteY67" fmla="*/ 91440 h 3145536"/>
              <a:gd name="connsiteX68" fmla="*/ 3099445 w 4988297"/>
              <a:gd name="connsiteY68" fmla="*/ 109728 h 3145536"/>
              <a:gd name="connsiteX69" fmla="*/ 2623957 w 4988297"/>
              <a:gd name="connsiteY69" fmla="*/ 128016 h 3145536"/>
              <a:gd name="connsiteX70" fmla="*/ 2477653 w 4988297"/>
              <a:gd name="connsiteY70" fmla="*/ 146304 h 3145536"/>
              <a:gd name="connsiteX71" fmla="*/ 2331349 w 4988297"/>
              <a:gd name="connsiteY71" fmla="*/ 201168 h 3145536"/>
              <a:gd name="connsiteX72" fmla="*/ 2166757 w 4988297"/>
              <a:gd name="connsiteY72" fmla="*/ 237744 h 3145536"/>
              <a:gd name="connsiteX73" fmla="*/ 2093605 w 4988297"/>
              <a:gd name="connsiteY73" fmla="*/ 274320 h 3145536"/>
              <a:gd name="connsiteX74" fmla="*/ 1929013 w 4988297"/>
              <a:gd name="connsiteY74" fmla="*/ 329184 h 3145536"/>
              <a:gd name="connsiteX75" fmla="*/ 1874149 w 4988297"/>
              <a:gd name="connsiteY75" fmla="*/ 365760 h 3145536"/>
              <a:gd name="connsiteX76" fmla="*/ 1800997 w 4988297"/>
              <a:gd name="connsiteY76" fmla="*/ 384048 h 3145536"/>
              <a:gd name="connsiteX77" fmla="*/ 1544965 w 4988297"/>
              <a:gd name="connsiteY77" fmla="*/ 420624 h 3145536"/>
              <a:gd name="connsiteX78" fmla="*/ 996325 w 4988297"/>
              <a:gd name="connsiteY78" fmla="*/ 402336 h 3145536"/>
              <a:gd name="connsiteX79" fmla="*/ 831733 w 4988297"/>
              <a:gd name="connsiteY79" fmla="*/ 347472 h 3145536"/>
              <a:gd name="connsiteX80" fmla="*/ 612277 w 4988297"/>
              <a:gd name="connsiteY80" fmla="*/ 310896 h 3145536"/>
              <a:gd name="connsiteX81" fmla="*/ 429397 w 4988297"/>
              <a:gd name="connsiteY81" fmla="*/ 365760 h 3145536"/>
              <a:gd name="connsiteX82" fmla="*/ 319669 w 4988297"/>
              <a:gd name="connsiteY82" fmla="*/ 438912 h 3145536"/>
              <a:gd name="connsiteX83" fmla="*/ 264805 w 4988297"/>
              <a:gd name="connsiteY83" fmla="*/ 475488 h 3145536"/>
              <a:gd name="connsiteX84" fmla="*/ 283093 w 4988297"/>
              <a:gd name="connsiteY84" fmla="*/ 475488 h 3145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4988297" h="3145536">
                <a:moveTo>
                  <a:pt x="264805" y="420624"/>
                </a:moveTo>
                <a:lnTo>
                  <a:pt x="264805" y="420624"/>
                </a:lnTo>
                <a:lnTo>
                  <a:pt x="191653" y="640080"/>
                </a:lnTo>
                <a:cubicBezTo>
                  <a:pt x="185557" y="658368"/>
                  <a:pt x="184058" y="678904"/>
                  <a:pt x="173365" y="694944"/>
                </a:cubicBezTo>
                <a:cubicBezTo>
                  <a:pt x="68543" y="852177"/>
                  <a:pt x="194217" y="653241"/>
                  <a:pt x="118501" y="804672"/>
                </a:cubicBezTo>
                <a:cubicBezTo>
                  <a:pt x="108671" y="824331"/>
                  <a:pt x="90852" y="839451"/>
                  <a:pt x="81925" y="859536"/>
                </a:cubicBezTo>
                <a:cubicBezTo>
                  <a:pt x="56483" y="916781"/>
                  <a:pt x="42260" y="981620"/>
                  <a:pt x="27061" y="1042416"/>
                </a:cubicBezTo>
                <a:cubicBezTo>
                  <a:pt x="-14273" y="1414423"/>
                  <a:pt x="-3358" y="1247937"/>
                  <a:pt x="27061" y="1901952"/>
                </a:cubicBezTo>
                <a:cubicBezTo>
                  <a:pt x="28505" y="1933002"/>
                  <a:pt x="33805" y="1964532"/>
                  <a:pt x="45349" y="1993392"/>
                </a:cubicBezTo>
                <a:cubicBezTo>
                  <a:pt x="138086" y="2225234"/>
                  <a:pt x="95743" y="2118912"/>
                  <a:pt x="209941" y="2249424"/>
                </a:cubicBezTo>
                <a:cubicBezTo>
                  <a:pt x="282215" y="2332023"/>
                  <a:pt x="241647" y="2310564"/>
                  <a:pt x="319669" y="2377440"/>
                </a:cubicBezTo>
                <a:cubicBezTo>
                  <a:pt x="331266" y="2387381"/>
                  <a:pt x="424527" y="2457301"/>
                  <a:pt x="447685" y="2468880"/>
                </a:cubicBezTo>
                <a:cubicBezTo>
                  <a:pt x="464927" y="2477501"/>
                  <a:pt x="485307" y="2478547"/>
                  <a:pt x="502549" y="2487168"/>
                </a:cubicBezTo>
                <a:cubicBezTo>
                  <a:pt x="522208" y="2496998"/>
                  <a:pt x="536561" y="2516793"/>
                  <a:pt x="557413" y="2523744"/>
                </a:cubicBezTo>
                <a:cubicBezTo>
                  <a:pt x="592591" y="2535470"/>
                  <a:pt x="630565" y="2535936"/>
                  <a:pt x="667141" y="2542032"/>
                </a:cubicBezTo>
                <a:cubicBezTo>
                  <a:pt x="691525" y="2554224"/>
                  <a:pt x="715381" y="2567536"/>
                  <a:pt x="740293" y="2578608"/>
                </a:cubicBezTo>
                <a:cubicBezTo>
                  <a:pt x="787813" y="2599728"/>
                  <a:pt x="859865" y="2621747"/>
                  <a:pt x="904885" y="2651760"/>
                </a:cubicBezTo>
                <a:cubicBezTo>
                  <a:pt x="955607" y="2685575"/>
                  <a:pt x="1000467" y="2727673"/>
                  <a:pt x="1051189" y="2761488"/>
                </a:cubicBezTo>
                <a:lnTo>
                  <a:pt x="1160917" y="2834640"/>
                </a:lnTo>
                <a:cubicBezTo>
                  <a:pt x="1179205" y="2846832"/>
                  <a:pt x="1196122" y="2861386"/>
                  <a:pt x="1215781" y="2871216"/>
                </a:cubicBezTo>
                <a:cubicBezTo>
                  <a:pt x="1264549" y="2895600"/>
                  <a:pt x="1308109" y="2936657"/>
                  <a:pt x="1362085" y="2944368"/>
                </a:cubicBezTo>
                <a:lnTo>
                  <a:pt x="1490101" y="2962656"/>
                </a:lnTo>
                <a:cubicBezTo>
                  <a:pt x="1617963" y="3005277"/>
                  <a:pt x="1565184" y="2991319"/>
                  <a:pt x="1800997" y="3017520"/>
                </a:cubicBezTo>
                <a:lnTo>
                  <a:pt x="1965589" y="3035808"/>
                </a:lnTo>
                <a:cubicBezTo>
                  <a:pt x="2087509" y="3029712"/>
                  <a:pt x="2209610" y="3026538"/>
                  <a:pt x="2331349" y="3017520"/>
                </a:cubicBezTo>
                <a:cubicBezTo>
                  <a:pt x="2374336" y="3014336"/>
                  <a:pt x="2416593" y="3004579"/>
                  <a:pt x="2459365" y="2999232"/>
                </a:cubicBezTo>
                <a:cubicBezTo>
                  <a:pt x="2514140" y="2992385"/>
                  <a:pt x="2569093" y="2987040"/>
                  <a:pt x="2623957" y="2980944"/>
                </a:cubicBezTo>
                <a:cubicBezTo>
                  <a:pt x="2843413" y="2993136"/>
                  <a:pt x="3063621" y="2995650"/>
                  <a:pt x="3282325" y="3017520"/>
                </a:cubicBezTo>
                <a:cubicBezTo>
                  <a:pt x="3309452" y="3020233"/>
                  <a:pt x="3329951" y="3044524"/>
                  <a:pt x="3355477" y="3054096"/>
                </a:cubicBezTo>
                <a:cubicBezTo>
                  <a:pt x="3379011" y="3062921"/>
                  <a:pt x="3404245" y="3066288"/>
                  <a:pt x="3428629" y="3072384"/>
                </a:cubicBezTo>
                <a:cubicBezTo>
                  <a:pt x="3446917" y="3084576"/>
                  <a:pt x="3463834" y="3099130"/>
                  <a:pt x="3483493" y="3108960"/>
                </a:cubicBezTo>
                <a:cubicBezTo>
                  <a:pt x="3509729" y="3122078"/>
                  <a:pt x="3588071" y="3139676"/>
                  <a:pt x="3611509" y="3145536"/>
                </a:cubicBezTo>
                <a:cubicBezTo>
                  <a:pt x="3657685" y="3141338"/>
                  <a:pt x="3814556" y="3137469"/>
                  <a:pt x="3885829" y="3108960"/>
                </a:cubicBezTo>
                <a:cubicBezTo>
                  <a:pt x="3921750" y="3094592"/>
                  <a:pt x="4011768" y="3049730"/>
                  <a:pt x="4050421" y="3017520"/>
                </a:cubicBezTo>
                <a:cubicBezTo>
                  <a:pt x="4070290" y="3000963"/>
                  <a:pt x="4085268" y="2979034"/>
                  <a:pt x="4105285" y="2962656"/>
                </a:cubicBezTo>
                <a:cubicBezTo>
                  <a:pt x="4152465" y="2924054"/>
                  <a:pt x="4208484" y="2896033"/>
                  <a:pt x="4251589" y="2852928"/>
                </a:cubicBezTo>
                <a:cubicBezTo>
                  <a:pt x="4269877" y="2834640"/>
                  <a:pt x="4285762" y="2813582"/>
                  <a:pt x="4306453" y="2798064"/>
                </a:cubicBezTo>
                <a:cubicBezTo>
                  <a:pt x="4334889" y="2776737"/>
                  <a:pt x="4367905" y="2762283"/>
                  <a:pt x="4397893" y="2743200"/>
                </a:cubicBezTo>
                <a:cubicBezTo>
                  <a:pt x="4434979" y="2719600"/>
                  <a:pt x="4471045" y="2694432"/>
                  <a:pt x="4507621" y="2670048"/>
                </a:cubicBezTo>
                <a:cubicBezTo>
                  <a:pt x="4519813" y="2651760"/>
                  <a:pt x="4528655" y="2630726"/>
                  <a:pt x="4544197" y="2615184"/>
                </a:cubicBezTo>
                <a:cubicBezTo>
                  <a:pt x="4559739" y="2599642"/>
                  <a:pt x="4582373" y="2592912"/>
                  <a:pt x="4599061" y="2578608"/>
                </a:cubicBezTo>
                <a:cubicBezTo>
                  <a:pt x="4625243" y="2556166"/>
                  <a:pt x="4649505" y="2531408"/>
                  <a:pt x="4672213" y="2505456"/>
                </a:cubicBezTo>
                <a:cubicBezTo>
                  <a:pt x="4767485" y="2396573"/>
                  <a:pt x="4682087" y="2462297"/>
                  <a:pt x="4781941" y="2395728"/>
                </a:cubicBezTo>
                <a:cubicBezTo>
                  <a:pt x="4886763" y="2238495"/>
                  <a:pt x="4761089" y="2437431"/>
                  <a:pt x="4836805" y="2286000"/>
                </a:cubicBezTo>
                <a:cubicBezTo>
                  <a:pt x="4846635" y="2266341"/>
                  <a:pt x="4863551" y="2250795"/>
                  <a:pt x="4873381" y="2231136"/>
                </a:cubicBezTo>
                <a:cubicBezTo>
                  <a:pt x="4885600" y="2206697"/>
                  <a:pt x="4905269" y="2124214"/>
                  <a:pt x="4909957" y="2103120"/>
                </a:cubicBezTo>
                <a:cubicBezTo>
                  <a:pt x="4956392" y="1894165"/>
                  <a:pt x="4901932" y="2116930"/>
                  <a:pt x="4946533" y="1938528"/>
                </a:cubicBezTo>
                <a:cubicBezTo>
                  <a:pt x="4952629" y="1865376"/>
                  <a:pt x="4957517" y="1792113"/>
                  <a:pt x="4964821" y="1719072"/>
                </a:cubicBezTo>
                <a:cubicBezTo>
                  <a:pt x="4969711" y="1670168"/>
                  <a:pt x="4983109" y="1621916"/>
                  <a:pt x="4983109" y="1572768"/>
                </a:cubicBezTo>
                <a:cubicBezTo>
                  <a:pt x="4983109" y="1171867"/>
                  <a:pt x="5008613" y="1265233"/>
                  <a:pt x="4946533" y="1078992"/>
                </a:cubicBezTo>
                <a:cubicBezTo>
                  <a:pt x="4940246" y="1028697"/>
                  <a:pt x="4921513" y="831150"/>
                  <a:pt x="4891669" y="786384"/>
                </a:cubicBezTo>
                <a:lnTo>
                  <a:pt x="4781941" y="621792"/>
                </a:lnTo>
                <a:lnTo>
                  <a:pt x="4745365" y="566928"/>
                </a:lnTo>
                <a:cubicBezTo>
                  <a:pt x="4733173" y="548640"/>
                  <a:pt x="4718619" y="531723"/>
                  <a:pt x="4708789" y="512064"/>
                </a:cubicBezTo>
                <a:cubicBezTo>
                  <a:pt x="4696597" y="487680"/>
                  <a:pt x="4681785" y="464438"/>
                  <a:pt x="4672213" y="438912"/>
                </a:cubicBezTo>
                <a:cubicBezTo>
                  <a:pt x="4663388" y="415378"/>
                  <a:pt x="4665165" y="388241"/>
                  <a:pt x="4653925" y="365760"/>
                </a:cubicBezTo>
                <a:cubicBezTo>
                  <a:pt x="4640294" y="338498"/>
                  <a:pt x="4615215" y="318455"/>
                  <a:pt x="4599061" y="292608"/>
                </a:cubicBezTo>
                <a:cubicBezTo>
                  <a:pt x="4584612" y="269490"/>
                  <a:pt x="4581762" y="238733"/>
                  <a:pt x="4562485" y="219456"/>
                </a:cubicBezTo>
                <a:cubicBezTo>
                  <a:pt x="4473381" y="130352"/>
                  <a:pt x="4478382" y="162511"/>
                  <a:pt x="4397893" y="128016"/>
                </a:cubicBezTo>
                <a:cubicBezTo>
                  <a:pt x="4136008" y="15779"/>
                  <a:pt x="4504466" y="157444"/>
                  <a:pt x="4251589" y="73152"/>
                </a:cubicBezTo>
                <a:cubicBezTo>
                  <a:pt x="4220446" y="62771"/>
                  <a:pt x="4191820" y="45214"/>
                  <a:pt x="4160149" y="36576"/>
                </a:cubicBezTo>
                <a:cubicBezTo>
                  <a:pt x="4124375" y="26819"/>
                  <a:pt x="4086903" y="24921"/>
                  <a:pt x="4050421" y="18288"/>
                </a:cubicBezTo>
                <a:cubicBezTo>
                  <a:pt x="4019839" y="12728"/>
                  <a:pt x="3989461" y="6096"/>
                  <a:pt x="3958981" y="0"/>
                </a:cubicBezTo>
                <a:cubicBezTo>
                  <a:pt x="3776101" y="6096"/>
                  <a:pt x="3592987" y="7219"/>
                  <a:pt x="3410341" y="18288"/>
                </a:cubicBezTo>
                <a:cubicBezTo>
                  <a:pt x="3391099" y="19454"/>
                  <a:pt x="3374013" y="31280"/>
                  <a:pt x="3355477" y="36576"/>
                </a:cubicBezTo>
                <a:cubicBezTo>
                  <a:pt x="3331310" y="43481"/>
                  <a:pt x="3306492" y="47959"/>
                  <a:pt x="3282325" y="54864"/>
                </a:cubicBezTo>
                <a:cubicBezTo>
                  <a:pt x="3263789" y="60160"/>
                  <a:pt x="3245997" y="67856"/>
                  <a:pt x="3227461" y="73152"/>
                </a:cubicBezTo>
                <a:cubicBezTo>
                  <a:pt x="3203294" y="80057"/>
                  <a:pt x="3178476" y="84535"/>
                  <a:pt x="3154309" y="91440"/>
                </a:cubicBezTo>
                <a:cubicBezTo>
                  <a:pt x="3135773" y="96736"/>
                  <a:pt x="3118677" y="108402"/>
                  <a:pt x="3099445" y="109728"/>
                </a:cubicBezTo>
                <a:cubicBezTo>
                  <a:pt x="2941208" y="120641"/>
                  <a:pt x="2782453" y="121920"/>
                  <a:pt x="2623957" y="128016"/>
                </a:cubicBezTo>
                <a:cubicBezTo>
                  <a:pt x="2575189" y="134112"/>
                  <a:pt x="2526008" y="137512"/>
                  <a:pt x="2477653" y="146304"/>
                </a:cubicBezTo>
                <a:cubicBezTo>
                  <a:pt x="2447584" y="151771"/>
                  <a:pt x="2345429" y="196944"/>
                  <a:pt x="2331349" y="201168"/>
                </a:cubicBezTo>
                <a:cubicBezTo>
                  <a:pt x="2273414" y="218549"/>
                  <a:pt x="2223043" y="216637"/>
                  <a:pt x="2166757" y="237744"/>
                </a:cubicBezTo>
                <a:cubicBezTo>
                  <a:pt x="2141231" y="247316"/>
                  <a:pt x="2118517" y="263248"/>
                  <a:pt x="2093605" y="274320"/>
                </a:cubicBezTo>
                <a:cubicBezTo>
                  <a:pt x="2005063" y="313672"/>
                  <a:pt x="2013926" y="307956"/>
                  <a:pt x="1929013" y="329184"/>
                </a:cubicBezTo>
                <a:cubicBezTo>
                  <a:pt x="1910725" y="341376"/>
                  <a:pt x="1894351" y="357102"/>
                  <a:pt x="1874149" y="365760"/>
                </a:cubicBezTo>
                <a:cubicBezTo>
                  <a:pt x="1851047" y="375661"/>
                  <a:pt x="1825643" y="379119"/>
                  <a:pt x="1800997" y="384048"/>
                </a:cubicBezTo>
                <a:cubicBezTo>
                  <a:pt x="1713104" y="401627"/>
                  <a:pt x="1634867" y="409386"/>
                  <a:pt x="1544965" y="420624"/>
                </a:cubicBezTo>
                <a:cubicBezTo>
                  <a:pt x="1362085" y="414528"/>
                  <a:pt x="1178675" y="417532"/>
                  <a:pt x="996325" y="402336"/>
                </a:cubicBezTo>
                <a:cubicBezTo>
                  <a:pt x="820760" y="387706"/>
                  <a:pt x="946947" y="363931"/>
                  <a:pt x="831733" y="347472"/>
                </a:cubicBezTo>
                <a:cubicBezTo>
                  <a:pt x="672946" y="324788"/>
                  <a:pt x="745985" y="337638"/>
                  <a:pt x="612277" y="310896"/>
                </a:cubicBezTo>
                <a:cubicBezTo>
                  <a:pt x="571385" y="321119"/>
                  <a:pt x="456112" y="347950"/>
                  <a:pt x="429397" y="365760"/>
                </a:cubicBezTo>
                <a:cubicBezTo>
                  <a:pt x="392821" y="390144"/>
                  <a:pt x="361372" y="425011"/>
                  <a:pt x="319669" y="438912"/>
                </a:cubicBezTo>
                <a:cubicBezTo>
                  <a:pt x="259022" y="459128"/>
                  <a:pt x="264805" y="437923"/>
                  <a:pt x="264805" y="475488"/>
                </a:cubicBezTo>
                <a:lnTo>
                  <a:pt x="283093" y="475488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52977A-82F4-0B45-B3E3-B3DD315FCD61}"/>
              </a:ext>
            </a:extLst>
          </p:cNvPr>
          <p:cNvSpPr>
            <a:spLocks noChangeArrowheads="1"/>
          </p:cNvSpPr>
          <p:nvPr/>
        </p:nvSpPr>
        <p:spPr bwMode="auto">
          <a:xfrm rot="19409569">
            <a:off x="235631" y="2848113"/>
            <a:ext cx="3281133" cy="1127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Solution space </a:t>
            </a:r>
            <a:b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(with some </a:t>
            </a:r>
            <a:r>
              <a:rPr lang="en-US" sz="28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eqns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):</a:t>
            </a:r>
            <a:endParaRPr kumimoji="0" lang="en-US" sz="2800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ADF257C-2CAE-8F4F-B37D-04E90438A3EC}"/>
              </a:ext>
            </a:extLst>
          </p:cNvPr>
          <p:cNvSpPr/>
          <p:nvPr/>
        </p:nvSpPr>
        <p:spPr>
          <a:xfrm>
            <a:off x="5300233" y="3969060"/>
            <a:ext cx="188126" cy="21602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A9C2E4-D400-4648-8EB8-20277F60A50C}"/>
              </a:ext>
            </a:extLst>
          </p:cNvPr>
          <p:cNvGrpSpPr/>
          <p:nvPr/>
        </p:nvGrpSpPr>
        <p:grpSpPr>
          <a:xfrm>
            <a:off x="3519806" y="3331584"/>
            <a:ext cx="3560853" cy="1744158"/>
            <a:chOff x="3595032" y="3257892"/>
            <a:chExt cx="3560853" cy="174415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3297AAD-71DF-4E46-B6A3-59FF7BD7A3CC}"/>
                </a:ext>
              </a:extLst>
            </p:cNvPr>
            <p:cNvSpPr/>
            <p:nvPr/>
          </p:nvSpPr>
          <p:spPr>
            <a:xfrm>
              <a:off x="4598237" y="3502716"/>
              <a:ext cx="188126" cy="21602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D331CC7-40E3-844D-B9A0-097FCA8DA98D}"/>
                </a:ext>
              </a:extLst>
            </p:cNvPr>
            <p:cNvSpPr/>
            <p:nvPr/>
          </p:nvSpPr>
          <p:spPr>
            <a:xfrm>
              <a:off x="3595032" y="4332324"/>
              <a:ext cx="188126" cy="21602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247499F-4FF4-ED45-9A79-D99D4606517A}"/>
                </a:ext>
              </a:extLst>
            </p:cNvPr>
            <p:cNvSpPr/>
            <p:nvPr/>
          </p:nvSpPr>
          <p:spPr>
            <a:xfrm>
              <a:off x="5356621" y="4786026"/>
              <a:ext cx="188126" cy="21602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271F1DB-F54F-6C43-AB2A-DCE2038EF3D2}"/>
                </a:ext>
              </a:extLst>
            </p:cNvPr>
            <p:cNvSpPr/>
            <p:nvPr/>
          </p:nvSpPr>
          <p:spPr>
            <a:xfrm>
              <a:off x="6911371" y="3257892"/>
              <a:ext cx="188126" cy="21602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517FAA75-DDE5-704E-A59E-02D9D997FF8B}"/>
                </a:ext>
              </a:extLst>
            </p:cNvPr>
            <p:cNvSpPr/>
            <p:nvPr/>
          </p:nvSpPr>
          <p:spPr>
            <a:xfrm>
              <a:off x="6967759" y="4074858"/>
              <a:ext cx="188126" cy="21602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30A1BE6-0B46-6C42-BE1B-37D4EF7376C5}"/>
              </a:ext>
            </a:extLst>
          </p:cNvPr>
          <p:cNvGrpSpPr/>
          <p:nvPr/>
        </p:nvGrpSpPr>
        <p:grpSpPr>
          <a:xfrm>
            <a:off x="3894940" y="3791817"/>
            <a:ext cx="3222276" cy="1339737"/>
            <a:chOff x="3783158" y="3645024"/>
            <a:chExt cx="3222276" cy="1339737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C0596EBC-BC56-2742-8FD8-B639455EC8D6}"/>
                </a:ext>
              </a:extLst>
            </p:cNvPr>
            <p:cNvSpPr/>
            <p:nvPr/>
          </p:nvSpPr>
          <p:spPr>
            <a:xfrm>
              <a:off x="3783158" y="3645024"/>
              <a:ext cx="188126" cy="21602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12651DC-3342-E44A-914C-B6E23E85E623}"/>
                </a:ext>
              </a:extLst>
            </p:cNvPr>
            <p:cNvSpPr/>
            <p:nvPr/>
          </p:nvSpPr>
          <p:spPr>
            <a:xfrm>
              <a:off x="4410111" y="4254240"/>
              <a:ext cx="188126" cy="21602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991592E-97D5-BB4B-8BDB-7DE2C6EF6795}"/>
                </a:ext>
              </a:extLst>
            </p:cNvPr>
            <p:cNvSpPr/>
            <p:nvPr/>
          </p:nvSpPr>
          <p:spPr>
            <a:xfrm>
              <a:off x="5941850" y="4325460"/>
              <a:ext cx="188126" cy="21602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68FF507-62FE-A64D-A6AD-A657C2FD2B05}"/>
                </a:ext>
              </a:extLst>
            </p:cNvPr>
            <p:cNvSpPr/>
            <p:nvPr/>
          </p:nvSpPr>
          <p:spPr>
            <a:xfrm>
              <a:off x="6817308" y="4768737"/>
              <a:ext cx="188126" cy="21602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C992AD6-7879-DE46-98A8-B003439FACFD}"/>
              </a:ext>
            </a:extLst>
          </p:cNvPr>
          <p:cNvGrpSpPr/>
          <p:nvPr/>
        </p:nvGrpSpPr>
        <p:grpSpPr>
          <a:xfrm>
            <a:off x="4330712" y="3543072"/>
            <a:ext cx="2731110" cy="2258655"/>
            <a:chOff x="4330712" y="3543072"/>
            <a:chExt cx="2731110" cy="2258655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1D152976-0F0E-114D-925C-57242DB34924}"/>
                </a:ext>
              </a:extLst>
            </p:cNvPr>
            <p:cNvSpPr/>
            <p:nvPr/>
          </p:nvSpPr>
          <p:spPr>
            <a:xfrm>
              <a:off x="4330712" y="5036628"/>
              <a:ext cx="188126" cy="21602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EB06CC7E-FBAE-F24E-9DC7-0B2C4280E958}"/>
                </a:ext>
              </a:extLst>
            </p:cNvPr>
            <p:cNvSpPr/>
            <p:nvPr/>
          </p:nvSpPr>
          <p:spPr>
            <a:xfrm>
              <a:off x="6021249" y="3543072"/>
              <a:ext cx="188126" cy="21602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582AE6F6-CD4A-2846-96DC-8E868C52A77D}"/>
                </a:ext>
              </a:extLst>
            </p:cNvPr>
            <p:cNvSpPr/>
            <p:nvPr/>
          </p:nvSpPr>
          <p:spPr>
            <a:xfrm>
              <a:off x="5927186" y="5053917"/>
              <a:ext cx="188126" cy="21602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B98E1BC9-9E8F-A645-9DCE-2D15412CACDF}"/>
                </a:ext>
              </a:extLst>
            </p:cNvPr>
            <p:cNvSpPr/>
            <p:nvPr/>
          </p:nvSpPr>
          <p:spPr>
            <a:xfrm>
              <a:off x="6873696" y="5585703"/>
              <a:ext cx="188126" cy="21602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4F4184A8-BBAE-1D43-9249-CE87C4B9D742}"/>
              </a:ext>
            </a:extLst>
          </p:cNvPr>
          <p:cNvSpPr>
            <a:spLocks noChangeArrowheads="1"/>
          </p:cNvSpPr>
          <p:nvPr/>
        </p:nvSpPr>
        <p:spPr bwMode="auto">
          <a:xfrm rot="21443385">
            <a:off x="128867" y="5528455"/>
            <a:ext cx="3207254" cy="588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real solution</a:t>
            </a:r>
            <a:endParaRPr kumimoji="0" lang="en-US" sz="2800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A2137B2-206D-F848-9536-F58E0C193255}"/>
              </a:ext>
            </a:extLst>
          </p:cNvPr>
          <p:cNvCxnSpPr>
            <a:cxnSpLocks/>
          </p:cNvCxnSpPr>
          <p:nvPr/>
        </p:nvCxnSpPr>
        <p:spPr>
          <a:xfrm flipV="1">
            <a:off x="2489648" y="4182870"/>
            <a:ext cx="2810585" cy="14028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DA9253B7-B3FD-7F40-90BC-5292905BCA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443385">
                <a:off x="200889" y="6008515"/>
                <a:ext cx="3207254" cy="5881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𝑡</m:t>
                        </m:r>
                      </m:e>
                      <m:sub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𝑖𝑗𝑘</m:t>
                        </m:r>
                      </m:sub>
                    </m:sSub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𝑗</m:t>
                        </m:r>
                      </m:sub>
                    </m:sSub>
                    <m:sSub>
                      <m:sSubPr>
                        <m:ctrlP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kumimoji="0" lang="en-US" sz="2800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etc.</a:t>
                </a: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DA9253B7-B3FD-7F40-90BC-5292905BCA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21443385">
                <a:off x="200889" y="6008515"/>
                <a:ext cx="3207254" cy="588118"/>
              </a:xfrm>
              <a:prstGeom prst="rect">
                <a:avLst/>
              </a:prstGeom>
              <a:blipFill>
                <a:blip r:embed="rId4"/>
                <a:stretch>
                  <a:fillRect t="-1724" b="-689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07200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10600" cy="1143000"/>
          </a:xfrm>
        </p:spPr>
        <p:txBody>
          <a:bodyPr/>
          <a:lstStyle/>
          <a:p>
            <a:r>
              <a:rPr lang="en-US" sz="4800" b="1" dirty="0">
                <a:solidFill>
                  <a:srgbClr val="762416"/>
                </a:solidFill>
                <a:latin typeface="Calibri" pitchFamily="34" charset="0"/>
              </a:rPr>
              <a:t>Attack 1: </a:t>
            </a:r>
            <a:r>
              <a:rPr lang="en-US" sz="4800" b="1" i="1" dirty="0">
                <a:solidFill>
                  <a:srgbClr val="762416"/>
                </a:solidFill>
                <a:latin typeface="Calibri" pitchFamily="34" charset="0"/>
              </a:rPr>
              <a:t>Linearization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91B9414-14D6-3449-BD83-8059C3ADC47F}"/>
                  </a:ext>
                </a:extLst>
              </p:cNvPr>
              <p:cNvSpPr/>
              <p:nvPr/>
            </p:nvSpPr>
            <p:spPr>
              <a:xfrm>
                <a:off x="842017" y="1484784"/>
                <a:ext cx="7700954" cy="98655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𝑖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𝑗𝑘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𝑖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𝑗𝑘</m:t>
                              </m:r>
                            </m:sub>
                          </m:sSub>
                        </m:e>
                      </m:nary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𝑖𝑗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𝑖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sz="24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</m:t>
                              </m:r>
                            </m:e>
                          </m:nary>
                        </m:e>
                      </m:nary>
                      <m:d>
                        <m:d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𝑏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−1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+1)=0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91B9414-14D6-3449-BD83-8059C3ADC4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017" y="1484784"/>
                <a:ext cx="7700954" cy="986552"/>
              </a:xfrm>
              <a:prstGeom prst="rect">
                <a:avLst/>
              </a:prstGeom>
              <a:blipFill>
                <a:blip r:embed="rId3"/>
                <a:stretch>
                  <a:fillRect l="-11678" t="-129114" b="-178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reeform 2">
            <a:extLst>
              <a:ext uri="{FF2B5EF4-FFF2-40B4-BE49-F238E27FC236}">
                <a16:creationId xmlns:a16="http://schemas.microsoft.com/office/drawing/2014/main" id="{66D6D31B-9F30-BE4B-9999-7D7FBC4D1F49}"/>
              </a:ext>
            </a:extLst>
          </p:cNvPr>
          <p:cNvSpPr/>
          <p:nvPr/>
        </p:nvSpPr>
        <p:spPr>
          <a:xfrm>
            <a:off x="2968079" y="2889504"/>
            <a:ext cx="4988297" cy="3145536"/>
          </a:xfrm>
          <a:custGeom>
            <a:avLst/>
            <a:gdLst>
              <a:gd name="connsiteX0" fmla="*/ 264805 w 4988297"/>
              <a:gd name="connsiteY0" fmla="*/ 420624 h 3145536"/>
              <a:gd name="connsiteX1" fmla="*/ 264805 w 4988297"/>
              <a:gd name="connsiteY1" fmla="*/ 420624 h 3145536"/>
              <a:gd name="connsiteX2" fmla="*/ 191653 w 4988297"/>
              <a:gd name="connsiteY2" fmla="*/ 640080 h 3145536"/>
              <a:gd name="connsiteX3" fmla="*/ 173365 w 4988297"/>
              <a:gd name="connsiteY3" fmla="*/ 694944 h 3145536"/>
              <a:gd name="connsiteX4" fmla="*/ 118501 w 4988297"/>
              <a:gd name="connsiteY4" fmla="*/ 804672 h 3145536"/>
              <a:gd name="connsiteX5" fmla="*/ 81925 w 4988297"/>
              <a:gd name="connsiteY5" fmla="*/ 859536 h 3145536"/>
              <a:gd name="connsiteX6" fmla="*/ 27061 w 4988297"/>
              <a:gd name="connsiteY6" fmla="*/ 1042416 h 3145536"/>
              <a:gd name="connsiteX7" fmla="*/ 27061 w 4988297"/>
              <a:gd name="connsiteY7" fmla="*/ 1901952 h 3145536"/>
              <a:gd name="connsiteX8" fmla="*/ 45349 w 4988297"/>
              <a:gd name="connsiteY8" fmla="*/ 1993392 h 3145536"/>
              <a:gd name="connsiteX9" fmla="*/ 209941 w 4988297"/>
              <a:gd name="connsiteY9" fmla="*/ 2249424 h 3145536"/>
              <a:gd name="connsiteX10" fmla="*/ 319669 w 4988297"/>
              <a:gd name="connsiteY10" fmla="*/ 2377440 h 3145536"/>
              <a:gd name="connsiteX11" fmla="*/ 447685 w 4988297"/>
              <a:gd name="connsiteY11" fmla="*/ 2468880 h 3145536"/>
              <a:gd name="connsiteX12" fmla="*/ 502549 w 4988297"/>
              <a:gd name="connsiteY12" fmla="*/ 2487168 h 3145536"/>
              <a:gd name="connsiteX13" fmla="*/ 557413 w 4988297"/>
              <a:gd name="connsiteY13" fmla="*/ 2523744 h 3145536"/>
              <a:gd name="connsiteX14" fmla="*/ 667141 w 4988297"/>
              <a:gd name="connsiteY14" fmla="*/ 2542032 h 3145536"/>
              <a:gd name="connsiteX15" fmla="*/ 740293 w 4988297"/>
              <a:gd name="connsiteY15" fmla="*/ 2578608 h 3145536"/>
              <a:gd name="connsiteX16" fmla="*/ 904885 w 4988297"/>
              <a:gd name="connsiteY16" fmla="*/ 2651760 h 3145536"/>
              <a:gd name="connsiteX17" fmla="*/ 1051189 w 4988297"/>
              <a:gd name="connsiteY17" fmla="*/ 2761488 h 3145536"/>
              <a:gd name="connsiteX18" fmla="*/ 1160917 w 4988297"/>
              <a:gd name="connsiteY18" fmla="*/ 2834640 h 3145536"/>
              <a:gd name="connsiteX19" fmla="*/ 1215781 w 4988297"/>
              <a:gd name="connsiteY19" fmla="*/ 2871216 h 3145536"/>
              <a:gd name="connsiteX20" fmla="*/ 1362085 w 4988297"/>
              <a:gd name="connsiteY20" fmla="*/ 2944368 h 3145536"/>
              <a:gd name="connsiteX21" fmla="*/ 1490101 w 4988297"/>
              <a:gd name="connsiteY21" fmla="*/ 2962656 h 3145536"/>
              <a:gd name="connsiteX22" fmla="*/ 1800997 w 4988297"/>
              <a:gd name="connsiteY22" fmla="*/ 3017520 h 3145536"/>
              <a:gd name="connsiteX23" fmla="*/ 1965589 w 4988297"/>
              <a:gd name="connsiteY23" fmla="*/ 3035808 h 3145536"/>
              <a:gd name="connsiteX24" fmla="*/ 2331349 w 4988297"/>
              <a:gd name="connsiteY24" fmla="*/ 3017520 h 3145536"/>
              <a:gd name="connsiteX25" fmla="*/ 2459365 w 4988297"/>
              <a:gd name="connsiteY25" fmla="*/ 2999232 h 3145536"/>
              <a:gd name="connsiteX26" fmla="*/ 2623957 w 4988297"/>
              <a:gd name="connsiteY26" fmla="*/ 2980944 h 3145536"/>
              <a:gd name="connsiteX27" fmla="*/ 3282325 w 4988297"/>
              <a:gd name="connsiteY27" fmla="*/ 3017520 h 3145536"/>
              <a:gd name="connsiteX28" fmla="*/ 3355477 w 4988297"/>
              <a:gd name="connsiteY28" fmla="*/ 3054096 h 3145536"/>
              <a:gd name="connsiteX29" fmla="*/ 3428629 w 4988297"/>
              <a:gd name="connsiteY29" fmla="*/ 3072384 h 3145536"/>
              <a:gd name="connsiteX30" fmla="*/ 3483493 w 4988297"/>
              <a:gd name="connsiteY30" fmla="*/ 3108960 h 3145536"/>
              <a:gd name="connsiteX31" fmla="*/ 3611509 w 4988297"/>
              <a:gd name="connsiteY31" fmla="*/ 3145536 h 3145536"/>
              <a:gd name="connsiteX32" fmla="*/ 3885829 w 4988297"/>
              <a:gd name="connsiteY32" fmla="*/ 3108960 h 3145536"/>
              <a:gd name="connsiteX33" fmla="*/ 4050421 w 4988297"/>
              <a:gd name="connsiteY33" fmla="*/ 3017520 h 3145536"/>
              <a:gd name="connsiteX34" fmla="*/ 4105285 w 4988297"/>
              <a:gd name="connsiteY34" fmla="*/ 2962656 h 3145536"/>
              <a:gd name="connsiteX35" fmla="*/ 4251589 w 4988297"/>
              <a:gd name="connsiteY35" fmla="*/ 2852928 h 3145536"/>
              <a:gd name="connsiteX36" fmla="*/ 4306453 w 4988297"/>
              <a:gd name="connsiteY36" fmla="*/ 2798064 h 3145536"/>
              <a:gd name="connsiteX37" fmla="*/ 4397893 w 4988297"/>
              <a:gd name="connsiteY37" fmla="*/ 2743200 h 3145536"/>
              <a:gd name="connsiteX38" fmla="*/ 4507621 w 4988297"/>
              <a:gd name="connsiteY38" fmla="*/ 2670048 h 3145536"/>
              <a:gd name="connsiteX39" fmla="*/ 4544197 w 4988297"/>
              <a:gd name="connsiteY39" fmla="*/ 2615184 h 3145536"/>
              <a:gd name="connsiteX40" fmla="*/ 4599061 w 4988297"/>
              <a:gd name="connsiteY40" fmla="*/ 2578608 h 3145536"/>
              <a:gd name="connsiteX41" fmla="*/ 4672213 w 4988297"/>
              <a:gd name="connsiteY41" fmla="*/ 2505456 h 3145536"/>
              <a:gd name="connsiteX42" fmla="*/ 4781941 w 4988297"/>
              <a:gd name="connsiteY42" fmla="*/ 2395728 h 3145536"/>
              <a:gd name="connsiteX43" fmla="*/ 4836805 w 4988297"/>
              <a:gd name="connsiteY43" fmla="*/ 2286000 h 3145536"/>
              <a:gd name="connsiteX44" fmla="*/ 4873381 w 4988297"/>
              <a:gd name="connsiteY44" fmla="*/ 2231136 h 3145536"/>
              <a:gd name="connsiteX45" fmla="*/ 4909957 w 4988297"/>
              <a:gd name="connsiteY45" fmla="*/ 2103120 h 3145536"/>
              <a:gd name="connsiteX46" fmla="*/ 4946533 w 4988297"/>
              <a:gd name="connsiteY46" fmla="*/ 1938528 h 3145536"/>
              <a:gd name="connsiteX47" fmla="*/ 4964821 w 4988297"/>
              <a:gd name="connsiteY47" fmla="*/ 1719072 h 3145536"/>
              <a:gd name="connsiteX48" fmla="*/ 4983109 w 4988297"/>
              <a:gd name="connsiteY48" fmla="*/ 1572768 h 3145536"/>
              <a:gd name="connsiteX49" fmla="*/ 4946533 w 4988297"/>
              <a:gd name="connsiteY49" fmla="*/ 1078992 h 3145536"/>
              <a:gd name="connsiteX50" fmla="*/ 4891669 w 4988297"/>
              <a:gd name="connsiteY50" fmla="*/ 786384 h 3145536"/>
              <a:gd name="connsiteX51" fmla="*/ 4781941 w 4988297"/>
              <a:gd name="connsiteY51" fmla="*/ 621792 h 3145536"/>
              <a:gd name="connsiteX52" fmla="*/ 4745365 w 4988297"/>
              <a:gd name="connsiteY52" fmla="*/ 566928 h 3145536"/>
              <a:gd name="connsiteX53" fmla="*/ 4708789 w 4988297"/>
              <a:gd name="connsiteY53" fmla="*/ 512064 h 3145536"/>
              <a:gd name="connsiteX54" fmla="*/ 4672213 w 4988297"/>
              <a:gd name="connsiteY54" fmla="*/ 438912 h 3145536"/>
              <a:gd name="connsiteX55" fmla="*/ 4653925 w 4988297"/>
              <a:gd name="connsiteY55" fmla="*/ 365760 h 3145536"/>
              <a:gd name="connsiteX56" fmla="*/ 4599061 w 4988297"/>
              <a:gd name="connsiteY56" fmla="*/ 292608 h 3145536"/>
              <a:gd name="connsiteX57" fmla="*/ 4562485 w 4988297"/>
              <a:gd name="connsiteY57" fmla="*/ 219456 h 3145536"/>
              <a:gd name="connsiteX58" fmla="*/ 4397893 w 4988297"/>
              <a:gd name="connsiteY58" fmla="*/ 128016 h 3145536"/>
              <a:gd name="connsiteX59" fmla="*/ 4251589 w 4988297"/>
              <a:gd name="connsiteY59" fmla="*/ 73152 h 3145536"/>
              <a:gd name="connsiteX60" fmla="*/ 4160149 w 4988297"/>
              <a:gd name="connsiteY60" fmla="*/ 36576 h 3145536"/>
              <a:gd name="connsiteX61" fmla="*/ 4050421 w 4988297"/>
              <a:gd name="connsiteY61" fmla="*/ 18288 h 3145536"/>
              <a:gd name="connsiteX62" fmla="*/ 3958981 w 4988297"/>
              <a:gd name="connsiteY62" fmla="*/ 0 h 3145536"/>
              <a:gd name="connsiteX63" fmla="*/ 3410341 w 4988297"/>
              <a:gd name="connsiteY63" fmla="*/ 18288 h 3145536"/>
              <a:gd name="connsiteX64" fmla="*/ 3355477 w 4988297"/>
              <a:gd name="connsiteY64" fmla="*/ 36576 h 3145536"/>
              <a:gd name="connsiteX65" fmla="*/ 3282325 w 4988297"/>
              <a:gd name="connsiteY65" fmla="*/ 54864 h 3145536"/>
              <a:gd name="connsiteX66" fmla="*/ 3227461 w 4988297"/>
              <a:gd name="connsiteY66" fmla="*/ 73152 h 3145536"/>
              <a:gd name="connsiteX67" fmla="*/ 3154309 w 4988297"/>
              <a:gd name="connsiteY67" fmla="*/ 91440 h 3145536"/>
              <a:gd name="connsiteX68" fmla="*/ 3099445 w 4988297"/>
              <a:gd name="connsiteY68" fmla="*/ 109728 h 3145536"/>
              <a:gd name="connsiteX69" fmla="*/ 2623957 w 4988297"/>
              <a:gd name="connsiteY69" fmla="*/ 128016 h 3145536"/>
              <a:gd name="connsiteX70" fmla="*/ 2477653 w 4988297"/>
              <a:gd name="connsiteY70" fmla="*/ 146304 h 3145536"/>
              <a:gd name="connsiteX71" fmla="*/ 2331349 w 4988297"/>
              <a:gd name="connsiteY71" fmla="*/ 201168 h 3145536"/>
              <a:gd name="connsiteX72" fmla="*/ 2166757 w 4988297"/>
              <a:gd name="connsiteY72" fmla="*/ 237744 h 3145536"/>
              <a:gd name="connsiteX73" fmla="*/ 2093605 w 4988297"/>
              <a:gd name="connsiteY73" fmla="*/ 274320 h 3145536"/>
              <a:gd name="connsiteX74" fmla="*/ 1929013 w 4988297"/>
              <a:gd name="connsiteY74" fmla="*/ 329184 h 3145536"/>
              <a:gd name="connsiteX75" fmla="*/ 1874149 w 4988297"/>
              <a:gd name="connsiteY75" fmla="*/ 365760 h 3145536"/>
              <a:gd name="connsiteX76" fmla="*/ 1800997 w 4988297"/>
              <a:gd name="connsiteY76" fmla="*/ 384048 h 3145536"/>
              <a:gd name="connsiteX77" fmla="*/ 1544965 w 4988297"/>
              <a:gd name="connsiteY77" fmla="*/ 420624 h 3145536"/>
              <a:gd name="connsiteX78" fmla="*/ 996325 w 4988297"/>
              <a:gd name="connsiteY78" fmla="*/ 402336 h 3145536"/>
              <a:gd name="connsiteX79" fmla="*/ 831733 w 4988297"/>
              <a:gd name="connsiteY79" fmla="*/ 347472 h 3145536"/>
              <a:gd name="connsiteX80" fmla="*/ 612277 w 4988297"/>
              <a:gd name="connsiteY80" fmla="*/ 310896 h 3145536"/>
              <a:gd name="connsiteX81" fmla="*/ 429397 w 4988297"/>
              <a:gd name="connsiteY81" fmla="*/ 365760 h 3145536"/>
              <a:gd name="connsiteX82" fmla="*/ 319669 w 4988297"/>
              <a:gd name="connsiteY82" fmla="*/ 438912 h 3145536"/>
              <a:gd name="connsiteX83" fmla="*/ 264805 w 4988297"/>
              <a:gd name="connsiteY83" fmla="*/ 475488 h 3145536"/>
              <a:gd name="connsiteX84" fmla="*/ 283093 w 4988297"/>
              <a:gd name="connsiteY84" fmla="*/ 475488 h 3145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4988297" h="3145536">
                <a:moveTo>
                  <a:pt x="264805" y="420624"/>
                </a:moveTo>
                <a:lnTo>
                  <a:pt x="264805" y="420624"/>
                </a:lnTo>
                <a:lnTo>
                  <a:pt x="191653" y="640080"/>
                </a:lnTo>
                <a:cubicBezTo>
                  <a:pt x="185557" y="658368"/>
                  <a:pt x="184058" y="678904"/>
                  <a:pt x="173365" y="694944"/>
                </a:cubicBezTo>
                <a:cubicBezTo>
                  <a:pt x="68543" y="852177"/>
                  <a:pt x="194217" y="653241"/>
                  <a:pt x="118501" y="804672"/>
                </a:cubicBezTo>
                <a:cubicBezTo>
                  <a:pt x="108671" y="824331"/>
                  <a:pt x="90852" y="839451"/>
                  <a:pt x="81925" y="859536"/>
                </a:cubicBezTo>
                <a:cubicBezTo>
                  <a:pt x="56483" y="916781"/>
                  <a:pt x="42260" y="981620"/>
                  <a:pt x="27061" y="1042416"/>
                </a:cubicBezTo>
                <a:cubicBezTo>
                  <a:pt x="-14273" y="1414423"/>
                  <a:pt x="-3358" y="1247937"/>
                  <a:pt x="27061" y="1901952"/>
                </a:cubicBezTo>
                <a:cubicBezTo>
                  <a:pt x="28505" y="1933002"/>
                  <a:pt x="33805" y="1964532"/>
                  <a:pt x="45349" y="1993392"/>
                </a:cubicBezTo>
                <a:cubicBezTo>
                  <a:pt x="138086" y="2225234"/>
                  <a:pt x="95743" y="2118912"/>
                  <a:pt x="209941" y="2249424"/>
                </a:cubicBezTo>
                <a:cubicBezTo>
                  <a:pt x="282215" y="2332023"/>
                  <a:pt x="241647" y="2310564"/>
                  <a:pt x="319669" y="2377440"/>
                </a:cubicBezTo>
                <a:cubicBezTo>
                  <a:pt x="331266" y="2387381"/>
                  <a:pt x="424527" y="2457301"/>
                  <a:pt x="447685" y="2468880"/>
                </a:cubicBezTo>
                <a:cubicBezTo>
                  <a:pt x="464927" y="2477501"/>
                  <a:pt x="485307" y="2478547"/>
                  <a:pt x="502549" y="2487168"/>
                </a:cubicBezTo>
                <a:cubicBezTo>
                  <a:pt x="522208" y="2496998"/>
                  <a:pt x="536561" y="2516793"/>
                  <a:pt x="557413" y="2523744"/>
                </a:cubicBezTo>
                <a:cubicBezTo>
                  <a:pt x="592591" y="2535470"/>
                  <a:pt x="630565" y="2535936"/>
                  <a:pt x="667141" y="2542032"/>
                </a:cubicBezTo>
                <a:cubicBezTo>
                  <a:pt x="691525" y="2554224"/>
                  <a:pt x="715381" y="2567536"/>
                  <a:pt x="740293" y="2578608"/>
                </a:cubicBezTo>
                <a:cubicBezTo>
                  <a:pt x="787813" y="2599728"/>
                  <a:pt x="859865" y="2621747"/>
                  <a:pt x="904885" y="2651760"/>
                </a:cubicBezTo>
                <a:cubicBezTo>
                  <a:pt x="955607" y="2685575"/>
                  <a:pt x="1000467" y="2727673"/>
                  <a:pt x="1051189" y="2761488"/>
                </a:cubicBezTo>
                <a:lnTo>
                  <a:pt x="1160917" y="2834640"/>
                </a:lnTo>
                <a:cubicBezTo>
                  <a:pt x="1179205" y="2846832"/>
                  <a:pt x="1196122" y="2861386"/>
                  <a:pt x="1215781" y="2871216"/>
                </a:cubicBezTo>
                <a:cubicBezTo>
                  <a:pt x="1264549" y="2895600"/>
                  <a:pt x="1308109" y="2936657"/>
                  <a:pt x="1362085" y="2944368"/>
                </a:cubicBezTo>
                <a:lnTo>
                  <a:pt x="1490101" y="2962656"/>
                </a:lnTo>
                <a:cubicBezTo>
                  <a:pt x="1617963" y="3005277"/>
                  <a:pt x="1565184" y="2991319"/>
                  <a:pt x="1800997" y="3017520"/>
                </a:cubicBezTo>
                <a:lnTo>
                  <a:pt x="1965589" y="3035808"/>
                </a:lnTo>
                <a:cubicBezTo>
                  <a:pt x="2087509" y="3029712"/>
                  <a:pt x="2209610" y="3026538"/>
                  <a:pt x="2331349" y="3017520"/>
                </a:cubicBezTo>
                <a:cubicBezTo>
                  <a:pt x="2374336" y="3014336"/>
                  <a:pt x="2416593" y="3004579"/>
                  <a:pt x="2459365" y="2999232"/>
                </a:cubicBezTo>
                <a:cubicBezTo>
                  <a:pt x="2514140" y="2992385"/>
                  <a:pt x="2569093" y="2987040"/>
                  <a:pt x="2623957" y="2980944"/>
                </a:cubicBezTo>
                <a:cubicBezTo>
                  <a:pt x="2843413" y="2993136"/>
                  <a:pt x="3063621" y="2995650"/>
                  <a:pt x="3282325" y="3017520"/>
                </a:cubicBezTo>
                <a:cubicBezTo>
                  <a:pt x="3309452" y="3020233"/>
                  <a:pt x="3329951" y="3044524"/>
                  <a:pt x="3355477" y="3054096"/>
                </a:cubicBezTo>
                <a:cubicBezTo>
                  <a:pt x="3379011" y="3062921"/>
                  <a:pt x="3404245" y="3066288"/>
                  <a:pt x="3428629" y="3072384"/>
                </a:cubicBezTo>
                <a:cubicBezTo>
                  <a:pt x="3446917" y="3084576"/>
                  <a:pt x="3463834" y="3099130"/>
                  <a:pt x="3483493" y="3108960"/>
                </a:cubicBezTo>
                <a:cubicBezTo>
                  <a:pt x="3509729" y="3122078"/>
                  <a:pt x="3588071" y="3139676"/>
                  <a:pt x="3611509" y="3145536"/>
                </a:cubicBezTo>
                <a:cubicBezTo>
                  <a:pt x="3657685" y="3141338"/>
                  <a:pt x="3814556" y="3137469"/>
                  <a:pt x="3885829" y="3108960"/>
                </a:cubicBezTo>
                <a:cubicBezTo>
                  <a:pt x="3921750" y="3094592"/>
                  <a:pt x="4011768" y="3049730"/>
                  <a:pt x="4050421" y="3017520"/>
                </a:cubicBezTo>
                <a:cubicBezTo>
                  <a:pt x="4070290" y="3000963"/>
                  <a:pt x="4085268" y="2979034"/>
                  <a:pt x="4105285" y="2962656"/>
                </a:cubicBezTo>
                <a:cubicBezTo>
                  <a:pt x="4152465" y="2924054"/>
                  <a:pt x="4208484" y="2896033"/>
                  <a:pt x="4251589" y="2852928"/>
                </a:cubicBezTo>
                <a:cubicBezTo>
                  <a:pt x="4269877" y="2834640"/>
                  <a:pt x="4285762" y="2813582"/>
                  <a:pt x="4306453" y="2798064"/>
                </a:cubicBezTo>
                <a:cubicBezTo>
                  <a:pt x="4334889" y="2776737"/>
                  <a:pt x="4367905" y="2762283"/>
                  <a:pt x="4397893" y="2743200"/>
                </a:cubicBezTo>
                <a:cubicBezTo>
                  <a:pt x="4434979" y="2719600"/>
                  <a:pt x="4471045" y="2694432"/>
                  <a:pt x="4507621" y="2670048"/>
                </a:cubicBezTo>
                <a:cubicBezTo>
                  <a:pt x="4519813" y="2651760"/>
                  <a:pt x="4528655" y="2630726"/>
                  <a:pt x="4544197" y="2615184"/>
                </a:cubicBezTo>
                <a:cubicBezTo>
                  <a:pt x="4559739" y="2599642"/>
                  <a:pt x="4582373" y="2592912"/>
                  <a:pt x="4599061" y="2578608"/>
                </a:cubicBezTo>
                <a:cubicBezTo>
                  <a:pt x="4625243" y="2556166"/>
                  <a:pt x="4649505" y="2531408"/>
                  <a:pt x="4672213" y="2505456"/>
                </a:cubicBezTo>
                <a:cubicBezTo>
                  <a:pt x="4767485" y="2396573"/>
                  <a:pt x="4682087" y="2462297"/>
                  <a:pt x="4781941" y="2395728"/>
                </a:cubicBezTo>
                <a:cubicBezTo>
                  <a:pt x="4886763" y="2238495"/>
                  <a:pt x="4761089" y="2437431"/>
                  <a:pt x="4836805" y="2286000"/>
                </a:cubicBezTo>
                <a:cubicBezTo>
                  <a:pt x="4846635" y="2266341"/>
                  <a:pt x="4863551" y="2250795"/>
                  <a:pt x="4873381" y="2231136"/>
                </a:cubicBezTo>
                <a:cubicBezTo>
                  <a:pt x="4885600" y="2206697"/>
                  <a:pt x="4905269" y="2124214"/>
                  <a:pt x="4909957" y="2103120"/>
                </a:cubicBezTo>
                <a:cubicBezTo>
                  <a:pt x="4956392" y="1894165"/>
                  <a:pt x="4901932" y="2116930"/>
                  <a:pt x="4946533" y="1938528"/>
                </a:cubicBezTo>
                <a:cubicBezTo>
                  <a:pt x="4952629" y="1865376"/>
                  <a:pt x="4957517" y="1792113"/>
                  <a:pt x="4964821" y="1719072"/>
                </a:cubicBezTo>
                <a:cubicBezTo>
                  <a:pt x="4969711" y="1670168"/>
                  <a:pt x="4983109" y="1621916"/>
                  <a:pt x="4983109" y="1572768"/>
                </a:cubicBezTo>
                <a:cubicBezTo>
                  <a:pt x="4983109" y="1171867"/>
                  <a:pt x="5008613" y="1265233"/>
                  <a:pt x="4946533" y="1078992"/>
                </a:cubicBezTo>
                <a:cubicBezTo>
                  <a:pt x="4940246" y="1028697"/>
                  <a:pt x="4921513" y="831150"/>
                  <a:pt x="4891669" y="786384"/>
                </a:cubicBezTo>
                <a:lnTo>
                  <a:pt x="4781941" y="621792"/>
                </a:lnTo>
                <a:lnTo>
                  <a:pt x="4745365" y="566928"/>
                </a:lnTo>
                <a:cubicBezTo>
                  <a:pt x="4733173" y="548640"/>
                  <a:pt x="4718619" y="531723"/>
                  <a:pt x="4708789" y="512064"/>
                </a:cubicBezTo>
                <a:cubicBezTo>
                  <a:pt x="4696597" y="487680"/>
                  <a:pt x="4681785" y="464438"/>
                  <a:pt x="4672213" y="438912"/>
                </a:cubicBezTo>
                <a:cubicBezTo>
                  <a:pt x="4663388" y="415378"/>
                  <a:pt x="4665165" y="388241"/>
                  <a:pt x="4653925" y="365760"/>
                </a:cubicBezTo>
                <a:cubicBezTo>
                  <a:pt x="4640294" y="338498"/>
                  <a:pt x="4615215" y="318455"/>
                  <a:pt x="4599061" y="292608"/>
                </a:cubicBezTo>
                <a:cubicBezTo>
                  <a:pt x="4584612" y="269490"/>
                  <a:pt x="4581762" y="238733"/>
                  <a:pt x="4562485" y="219456"/>
                </a:cubicBezTo>
                <a:cubicBezTo>
                  <a:pt x="4473381" y="130352"/>
                  <a:pt x="4478382" y="162511"/>
                  <a:pt x="4397893" y="128016"/>
                </a:cubicBezTo>
                <a:cubicBezTo>
                  <a:pt x="4136008" y="15779"/>
                  <a:pt x="4504466" y="157444"/>
                  <a:pt x="4251589" y="73152"/>
                </a:cubicBezTo>
                <a:cubicBezTo>
                  <a:pt x="4220446" y="62771"/>
                  <a:pt x="4191820" y="45214"/>
                  <a:pt x="4160149" y="36576"/>
                </a:cubicBezTo>
                <a:cubicBezTo>
                  <a:pt x="4124375" y="26819"/>
                  <a:pt x="4086903" y="24921"/>
                  <a:pt x="4050421" y="18288"/>
                </a:cubicBezTo>
                <a:cubicBezTo>
                  <a:pt x="4019839" y="12728"/>
                  <a:pt x="3989461" y="6096"/>
                  <a:pt x="3958981" y="0"/>
                </a:cubicBezTo>
                <a:cubicBezTo>
                  <a:pt x="3776101" y="6096"/>
                  <a:pt x="3592987" y="7219"/>
                  <a:pt x="3410341" y="18288"/>
                </a:cubicBezTo>
                <a:cubicBezTo>
                  <a:pt x="3391099" y="19454"/>
                  <a:pt x="3374013" y="31280"/>
                  <a:pt x="3355477" y="36576"/>
                </a:cubicBezTo>
                <a:cubicBezTo>
                  <a:pt x="3331310" y="43481"/>
                  <a:pt x="3306492" y="47959"/>
                  <a:pt x="3282325" y="54864"/>
                </a:cubicBezTo>
                <a:cubicBezTo>
                  <a:pt x="3263789" y="60160"/>
                  <a:pt x="3245997" y="67856"/>
                  <a:pt x="3227461" y="73152"/>
                </a:cubicBezTo>
                <a:cubicBezTo>
                  <a:pt x="3203294" y="80057"/>
                  <a:pt x="3178476" y="84535"/>
                  <a:pt x="3154309" y="91440"/>
                </a:cubicBezTo>
                <a:cubicBezTo>
                  <a:pt x="3135773" y="96736"/>
                  <a:pt x="3118677" y="108402"/>
                  <a:pt x="3099445" y="109728"/>
                </a:cubicBezTo>
                <a:cubicBezTo>
                  <a:pt x="2941208" y="120641"/>
                  <a:pt x="2782453" y="121920"/>
                  <a:pt x="2623957" y="128016"/>
                </a:cubicBezTo>
                <a:cubicBezTo>
                  <a:pt x="2575189" y="134112"/>
                  <a:pt x="2526008" y="137512"/>
                  <a:pt x="2477653" y="146304"/>
                </a:cubicBezTo>
                <a:cubicBezTo>
                  <a:pt x="2447584" y="151771"/>
                  <a:pt x="2345429" y="196944"/>
                  <a:pt x="2331349" y="201168"/>
                </a:cubicBezTo>
                <a:cubicBezTo>
                  <a:pt x="2273414" y="218549"/>
                  <a:pt x="2223043" y="216637"/>
                  <a:pt x="2166757" y="237744"/>
                </a:cubicBezTo>
                <a:cubicBezTo>
                  <a:pt x="2141231" y="247316"/>
                  <a:pt x="2118517" y="263248"/>
                  <a:pt x="2093605" y="274320"/>
                </a:cubicBezTo>
                <a:cubicBezTo>
                  <a:pt x="2005063" y="313672"/>
                  <a:pt x="2013926" y="307956"/>
                  <a:pt x="1929013" y="329184"/>
                </a:cubicBezTo>
                <a:cubicBezTo>
                  <a:pt x="1910725" y="341376"/>
                  <a:pt x="1894351" y="357102"/>
                  <a:pt x="1874149" y="365760"/>
                </a:cubicBezTo>
                <a:cubicBezTo>
                  <a:pt x="1851047" y="375661"/>
                  <a:pt x="1825643" y="379119"/>
                  <a:pt x="1800997" y="384048"/>
                </a:cubicBezTo>
                <a:cubicBezTo>
                  <a:pt x="1713104" y="401627"/>
                  <a:pt x="1634867" y="409386"/>
                  <a:pt x="1544965" y="420624"/>
                </a:cubicBezTo>
                <a:cubicBezTo>
                  <a:pt x="1362085" y="414528"/>
                  <a:pt x="1178675" y="417532"/>
                  <a:pt x="996325" y="402336"/>
                </a:cubicBezTo>
                <a:cubicBezTo>
                  <a:pt x="820760" y="387706"/>
                  <a:pt x="946947" y="363931"/>
                  <a:pt x="831733" y="347472"/>
                </a:cubicBezTo>
                <a:cubicBezTo>
                  <a:pt x="672946" y="324788"/>
                  <a:pt x="745985" y="337638"/>
                  <a:pt x="612277" y="310896"/>
                </a:cubicBezTo>
                <a:cubicBezTo>
                  <a:pt x="571385" y="321119"/>
                  <a:pt x="456112" y="347950"/>
                  <a:pt x="429397" y="365760"/>
                </a:cubicBezTo>
                <a:cubicBezTo>
                  <a:pt x="392821" y="390144"/>
                  <a:pt x="361372" y="425011"/>
                  <a:pt x="319669" y="438912"/>
                </a:cubicBezTo>
                <a:cubicBezTo>
                  <a:pt x="259022" y="459128"/>
                  <a:pt x="264805" y="437923"/>
                  <a:pt x="264805" y="475488"/>
                </a:cubicBezTo>
                <a:lnTo>
                  <a:pt x="283093" y="475488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52977A-82F4-0B45-B3E3-B3DD315FCD61}"/>
              </a:ext>
            </a:extLst>
          </p:cNvPr>
          <p:cNvSpPr>
            <a:spLocks noChangeArrowheads="1"/>
          </p:cNvSpPr>
          <p:nvPr/>
        </p:nvSpPr>
        <p:spPr bwMode="auto">
          <a:xfrm rot="19409569">
            <a:off x="235631" y="2848113"/>
            <a:ext cx="3281133" cy="1127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Solution space </a:t>
            </a:r>
            <a:b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(with more </a:t>
            </a:r>
            <a:r>
              <a:rPr lang="en-US" sz="28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eqns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):</a:t>
            </a:r>
            <a:endParaRPr kumimoji="0" lang="en-US" sz="2800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ADF257C-2CAE-8F4F-B37D-04E90438A3EC}"/>
              </a:ext>
            </a:extLst>
          </p:cNvPr>
          <p:cNvSpPr/>
          <p:nvPr/>
        </p:nvSpPr>
        <p:spPr>
          <a:xfrm>
            <a:off x="5300233" y="3969060"/>
            <a:ext cx="188126" cy="21602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30A1BE6-0B46-6C42-BE1B-37D4EF7376C5}"/>
              </a:ext>
            </a:extLst>
          </p:cNvPr>
          <p:cNvGrpSpPr/>
          <p:nvPr/>
        </p:nvGrpSpPr>
        <p:grpSpPr>
          <a:xfrm>
            <a:off x="3894940" y="3791817"/>
            <a:ext cx="3222276" cy="1339737"/>
            <a:chOff x="3783158" y="3645024"/>
            <a:chExt cx="3222276" cy="1339737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C0596EBC-BC56-2742-8FD8-B639455EC8D6}"/>
                </a:ext>
              </a:extLst>
            </p:cNvPr>
            <p:cNvSpPr/>
            <p:nvPr/>
          </p:nvSpPr>
          <p:spPr>
            <a:xfrm>
              <a:off x="3783158" y="3645024"/>
              <a:ext cx="188126" cy="21602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12651DC-3342-E44A-914C-B6E23E85E623}"/>
                </a:ext>
              </a:extLst>
            </p:cNvPr>
            <p:cNvSpPr/>
            <p:nvPr/>
          </p:nvSpPr>
          <p:spPr>
            <a:xfrm>
              <a:off x="4410111" y="4254240"/>
              <a:ext cx="188126" cy="21602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991592E-97D5-BB4B-8BDB-7DE2C6EF6795}"/>
                </a:ext>
              </a:extLst>
            </p:cNvPr>
            <p:cNvSpPr/>
            <p:nvPr/>
          </p:nvSpPr>
          <p:spPr>
            <a:xfrm>
              <a:off x="5941850" y="4325460"/>
              <a:ext cx="188126" cy="21602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68FF507-62FE-A64D-A6AD-A657C2FD2B05}"/>
                </a:ext>
              </a:extLst>
            </p:cNvPr>
            <p:cNvSpPr/>
            <p:nvPr/>
          </p:nvSpPr>
          <p:spPr>
            <a:xfrm>
              <a:off x="6817308" y="4768737"/>
              <a:ext cx="188126" cy="21602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C992AD6-7879-DE46-98A8-B003439FACFD}"/>
              </a:ext>
            </a:extLst>
          </p:cNvPr>
          <p:cNvGrpSpPr/>
          <p:nvPr/>
        </p:nvGrpSpPr>
        <p:grpSpPr>
          <a:xfrm>
            <a:off x="4330712" y="3543072"/>
            <a:ext cx="2731110" cy="2258655"/>
            <a:chOff x="4330712" y="3543072"/>
            <a:chExt cx="2731110" cy="2258655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1D152976-0F0E-114D-925C-57242DB34924}"/>
                </a:ext>
              </a:extLst>
            </p:cNvPr>
            <p:cNvSpPr/>
            <p:nvPr/>
          </p:nvSpPr>
          <p:spPr>
            <a:xfrm>
              <a:off x="4330712" y="5036628"/>
              <a:ext cx="188126" cy="21602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EB06CC7E-FBAE-F24E-9DC7-0B2C4280E958}"/>
                </a:ext>
              </a:extLst>
            </p:cNvPr>
            <p:cNvSpPr/>
            <p:nvPr/>
          </p:nvSpPr>
          <p:spPr>
            <a:xfrm>
              <a:off x="6021249" y="3543072"/>
              <a:ext cx="188126" cy="21602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582AE6F6-CD4A-2846-96DC-8E868C52A77D}"/>
                </a:ext>
              </a:extLst>
            </p:cNvPr>
            <p:cNvSpPr/>
            <p:nvPr/>
          </p:nvSpPr>
          <p:spPr>
            <a:xfrm>
              <a:off x="5927186" y="5053917"/>
              <a:ext cx="188126" cy="21602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B98E1BC9-9E8F-A645-9DCE-2D15412CACDF}"/>
                </a:ext>
              </a:extLst>
            </p:cNvPr>
            <p:cNvSpPr/>
            <p:nvPr/>
          </p:nvSpPr>
          <p:spPr>
            <a:xfrm>
              <a:off x="6873696" y="5585703"/>
              <a:ext cx="188126" cy="21602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4F4184A8-BBAE-1D43-9249-CE87C4B9D742}"/>
              </a:ext>
            </a:extLst>
          </p:cNvPr>
          <p:cNvSpPr>
            <a:spLocks noChangeArrowheads="1"/>
          </p:cNvSpPr>
          <p:nvPr/>
        </p:nvSpPr>
        <p:spPr bwMode="auto">
          <a:xfrm rot="21443385">
            <a:off x="128867" y="5528455"/>
            <a:ext cx="3207254" cy="588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real solution</a:t>
            </a:r>
            <a:endParaRPr kumimoji="0" lang="en-US" sz="2800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A2137B2-206D-F848-9536-F58E0C193255}"/>
              </a:ext>
            </a:extLst>
          </p:cNvPr>
          <p:cNvCxnSpPr>
            <a:cxnSpLocks/>
          </p:cNvCxnSpPr>
          <p:nvPr/>
        </p:nvCxnSpPr>
        <p:spPr>
          <a:xfrm flipV="1">
            <a:off x="2489648" y="4182870"/>
            <a:ext cx="2810585" cy="14028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DA9253B7-B3FD-7F40-90BC-5292905BCA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443385">
                <a:off x="200889" y="6008515"/>
                <a:ext cx="3207254" cy="5881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𝑡</m:t>
                        </m:r>
                      </m:e>
                      <m:sub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𝑖𝑗𝑘</m:t>
                        </m:r>
                      </m:sub>
                    </m:sSub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𝑗</m:t>
                        </m:r>
                      </m:sub>
                    </m:sSub>
                    <m:sSub>
                      <m:sSubPr>
                        <m:ctrlP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kumimoji="0" lang="en-US" sz="2800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etc.</a:t>
                </a: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DA9253B7-B3FD-7F40-90BC-5292905BCA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21443385">
                <a:off x="200889" y="6008515"/>
                <a:ext cx="3207254" cy="588118"/>
              </a:xfrm>
              <a:prstGeom prst="rect">
                <a:avLst/>
              </a:prstGeom>
              <a:blipFill>
                <a:blip r:embed="rId4"/>
                <a:stretch>
                  <a:fillRect t="-1724" b="-689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69661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10600" cy="1143000"/>
          </a:xfrm>
        </p:spPr>
        <p:txBody>
          <a:bodyPr/>
          <a:lstStyle/>
          <a:p>
            <a:r>
              <a:rPr lang="en-US" sz="4800" b="1" dirty="0">
                <a:solidFill>
                  <a:srgbClr val="762416"/>
                </a:solidFill>
                <a:latin typeface="Calibri" pitchFamily="34" charset="0"/>
              </a:rPr>
              <a:t>Attack 1: </a:t>
            </a:r>
            <a:r>
              <a:rPr lang="en-US" sz="4800" b="1" i="1" dirty="0">
                <a:solidFill>
                  <a:srgbClr val="762416"/>
                </a:solidFill>
                <a:latin typeface="Calibri" pitchFamily="34" charset="0"/>
              </a:rPr>
              <a:t>Linearization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91B9414-14D6-3449-BD83-8059C3ADC47F}"/>
                  </a:ext>
                </a:extLst>
              </p:cNvPr>
              <p:cNvSpPr/>
              <p:nvPr/>
            </p:nvSpPr>
            <p:spPr>
              <a:xfrm>
                <a:off x="842017" y="1484784"/>
                <a:ext cx="7700954" cy="98655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𝑖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𝑗𝑘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𝑖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𝑗𝑘</m:t>
                              </m:r>
                            </m:sub>
                          </m:sSub>
                        </m:e>
                      </m:nary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𝑖𝑗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𝑖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sz="24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</m:t>
                              </m:r>
                            </m:e>
                          </m:nary>
                        </m:e>
                      </m:nary>
                      <m:d>
                        <m:d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𝑏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−1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+1)=0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91B9414-14D6-3449-BD83-8059C3ADC4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017" y="1484784"/>
                <a:ext cx="7700954" cy="986552"/>
              </a:xfrm>
              <a:prstGeom prst="rect">
                <a:avLst/>
              </a:prstGeom>
              <a:blipFill>
                <a:blip r:embed="rId3"/>
                <a:stretch>
                  <a:fillRect l="-11678" t="-129114" b="-178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reeform 2">
            <a:extLst>
              <a:ext uri="{FF2B5EF4-FFF2-40B4-BE49-F238E27FC236}">
                <a16:creationId xmlns:a16="http://schemas.microsoft.com/office/drawing/2014/main" id="{66D6D31B-9F30-BE4B-9999-7D7FBC4D1F49}"/>
              </a:ext>
            </a:extLst>
          </p:cNvPr>
          <p:cNvSpPr/>
          <p:nvPr/>
        </p:nvSpPr>
        <p:spPr>
          <a:xfrm>
            <a:off x="2968079" y="2889504"/>
            <a:ext cx="4988297" cy="3145536"/>
          </a:xfrm>
          <a:custGeom>
            <a:avLst/>
            <a:gdLst>
              <a:gd name="connsiteX0" fmla="*/ 264805 w 4988297"/>
              <a:gd name="connsiteY0" fmla="*/ 420624 h 3145536"/>
              <a:gd name="connsiteX1" fmla="*/ 264805 w 4988297"/>
              <a:gd name="connsiteY1" fmla="*/ 420624 h 3145536"/>
              <a:gd name="connsiteX2" fmla="*/ 191653 w 4988297"/>
              <a:gd name="connsiteY2" fmla="*/ 640080 h 3145536"/>
              <a:gd name="connsiteX3" fmla="*/ 173365 w 4988297"/>
              <a:gd name="connsiteY3" fmla="*/ 694944 h 3145536"/>
              <a:gd name="connsiteX4" fmla="*/ 118501 w 4988297"/>
              <a:gd name="connsiteY4" fmla="*/ 804672 h 3145536"/>
              <a:gd name="connsiteX5" fmla="*/ 81925 w 4988297"/>
              <a:gd name="connsiteY5" fmla="*/ 859536 h 3145536"/>
              <a:gd name="connsiteX6" fmla="*/ 27061 w 4988297"/>
              <a:gd name="connsiteY6" fmla="*/ 1042416 h 3145536"/>
              <a:gd name="connsiteX7" fmla="*/ 27061 w 4988297"/>
              <a:gd name="connsiteY7" fmla="*/ 1901952 h 3145536"/>
              <a:gd name="connsiteX8" fmla="*/ 45349 w 4988297"/>
              <a:gd name="connsiteY8" fmla="*/ 1993392 h 3145536"/>
              <a:gd name="connsiteX9" fmla="*/ 209941 w 4988297"/>
              <a:gd name="connsiteY9" fmla="*/ 2249424 h 3145536"/>
              <a:gd name="connsiteX10" fmla="*/ 319669 w 4988297"/>
              <a:gd name="connsiteY10" fmla="*/ 2377440 h 3145536"/>
              <a:gd name="connsiteX11" fmla="*/ 447685 w 4988297"/>
              <a:gd name="connsiteY11" fmla="*/ 2468880 h 3145536"/>
              <a:gd name="connsiteX12" fmla="*/ 502549 w 4988297"/>
              <a:gd name="connsiteY12" fmla="*/ 2487168 h 3145536"/>
              <a:gd name="connsiteX13" fmla="*/ 557413 w 4988297"/>
              <a:gd name="connsiteY13" fmla="*/ 2523744 h 3145536"/>
              <a:gd name="connsiteX14" fmla="*/ 667141 w 4988297"/>
              <a:gd name="connsiteY14" fmla="*/ 2542032 h 3145536"/>
              <a:gd name="connsiteX15" fmla="*/ 740293 w 4988297"/>
              <a:gd name="connsiteY15" fmla="*/ 2578608 h 3145536"/>
              <a:gd name="connsiteX16" fmla="*/ 904885 w 4988297"/>
              <a:gd name="connsiteY16" fmla="*/ 2651760 h 3145536"/>
              <a:gd name="connsiteX17" fmla="*/ 1051189 w 4988297"/>
              <a:gd name="connsiteY17" fmla="*/ 2761488 h 3145536"/>
              <a:gd name="connsiteX18" fmla="*/ 1160917 w 4988297"/>
              <a:gd name="connsiteY18" fmla="*/ 2834640 h 3145536"/>
              <a:gd name="connsiteX19" fmla="*/ 1215781 w 4988297"/>
              <a:gd name="connsiteY19" fmla="*/ 2871216 h 3145536"/>
              <a:gd name="connsiteX20" fmla="*/ 1362085 w 4988297"/>
              <a:gd name="connsiteY20" fmla="*/ 2944368 h 3145536"/>
              <a:gd name="connsiteX21" fmla="*/ 1490101 w 4988297"/>
              <a:gd name="connsiteY21" fmla="*/ 2962656 h 3145536"/>
              <a:gd name="connsiteX22" fmla="*/ 1800997 w 4988297"/>
              <a:gd name="connsiteY22" fmla="*/ 3017520 h 3145536"/>
              <a:gd name="connsiteX23" fmla="*/ 1965589 w 4988297"/>
              <a:gd name="connsiteY23" fmla="*/ 3035808 h 3145536"/>
              <a:gd name="connsiteX24" fmla="*/ 2331349 w 4988297"/>
              <a:gd name="connsiteY24" fmla="*/ 3017520 h 3145536"/>
              <a:gd name="connsiteX25" fmla="*/ 2459365 w 4988297"/>
              <a:gd name="connsiteY25" fmla="*/ 2999232 h 3145536"/>
              <a:gd name="connsiteX26" fmla="*/ 2623957 w 4988297"/>
              <a:gd name="connsiteY26" fmla="*/ 2980944 h 3145536"/>
              <a:gd name="connsiteX27" fmla="*/ 3282325 w 4988297"/>
              <a:gd name="connsiteY27" fmla="*/ 3017520 h 3145536"/>
              <a:gd name="connsiteX28" fmla="*/ 3355477 w 4988297"/>
              <a:gd name="connsiteY28" fmla="*/ 3054096 h 3145536"/>
              <a:gd name="connsiteX29" fmla="*/ 3428629 w 4988297"/>
              <a:gd name="connsiteY29" fmla="*/ 3072384 h 3145536"/>
              <a:gd name="connsiteX30" fmla="*/ 3483493 w 4988297"/>
              <a:gd name="connsiteY30" fmla="*/ 3108960 h 3145536"/>
              <a:gd name="connsiteX31" fmla="*/ 3611509 w 4988297"/>
              <a:gd name="connsiteY31" fmla="*/ 3145536 h 3145536"/>
              <a:gd name="connsiteX32" fmla="*/ 3885829 w 4988297"/>
              <a:gd name="connsiteY32" fmla="*/ 3108960 h 3145536"/>
              <a:gd name="connsiteX33" fmla="*/ 4050421 w 4988297"/>
              <a:gd name="connsiteY33" fmla="*/ 3017520 h 3145536"/>
              <a:gd name="connsiteX34" fmla="*/ 4105285 w 4988297"/>
              <a:gd name="connsiteY34" fmla="*/ 2962656 h 3145536"/>
              <a:gd name="connsiteX35" fmla="*/ 4251589 w 4988297"/>
              <a:gd name="connsiteY35" fmla="*/ 2852928 h 3145536"/>
              <a:gd name="connsiteX36" fmla="*/ 4306453 w 4988297"/>
              <a:gd name="connsiteY36" fmla="*/ 2798064 h 3145536"/>
              <a:gd name="connsiteX37" fmla="*/ 4397893 w 4988297"/>
              <a:gd name="connsiteY37" fmla="*/ 2743200 h 3145536"/>
              <a:gd name="connsiteX38" fmla="*/ 4507621 w 4988297"/>
              <a:gd name="connsiteY38" fmla="*/ 2670048 h 3145536"/>
              <a:gd name="connsiteX39" fmla="*/ 4544197 w 4988297"/>
              <a:gd name="connsiteY39" fmla="*/ 2615184 h 3145536"/>
              <a:gd name="connsiteX40" fmla="*/ 4599061 w 4988297"/>
              <a:gd name="connsiteY40" fmla="*/ 2578608 h 3145536"/>
              <a:gd name="connsiteX41" fmla="*/ 4672213 w 4988297"/>
              <a:gd name="connsiteY41" fmla="*/ 2505456 h 3145536"/>
              <a:gd name="connsiteX42" fmla="*/ 4781941 w 4988297"/>
              <a:gd name="connsiteY42" fmla="*/ 2395728 h 3145536"/>
              <a:gd name="connsiteX43" fmla="*/ 4836805 w 4988297"/>
              <a:gd name="connsiteY43" fmla="*/ 2286000 h 3145536"/>
              <a:gd name="connsiteX44" fmla="*/ 4873381 w 4988297"/>
              <a:gd name="connsiteY44" fmla="*/ 2231136 h 3145536"/>
              <a:gd name="connsiteX45" fmla="*/ 4909957 w 4988297"/>
              <a:gd name="connsiteY45" fmla="*/ 2103120 h 3145536"/>
              <a:gd name="connsiteX46" fmla="*/ 4946533 w 4988297"/>
              <a:gd name="connsiteY46" fmla="*/ 1938528 h 3145536"/>
              <a:gd name="connsiteX47" fmla="*/ 4964821 w 4988297"/>
              <a:gd name="connsiteY47" fmla="*/ 1719072 h 3145536"/>
              <a:gd name="connsiteX48" fmla="*/ 4983109 w 4988297"/>
              <a:gd name="connsiteY48" fmla="*/ 1572768 h 3145536"/>
              <a:gd name="connsiteX49" fmla="*/ 4946533 w 4988297"/>
              <a:gd name="connsiteY49" fmla="*/ 1078992 h 3145536"/>
              <a:gd name="connsiteX50" fmla="*/ 4891669 w 4988297"/>
              <a:gd name="connsiteY50" fmla="*/ 786384 h 3145536"/>
              <a:gd name="connsiteX51" fmla="*/ 4781941 w 4988297"/>
              <a:gd name="connsiteY51" fmla="*/ 621792 h 3145536"/>
              <a:gd name="connsiteX52" fmla="*/ 4745365 w 4988297"/>
              <a:gd name="connsiteY52" fmla="*/ 566928 h 3145536"/>
              <a:gd name="connsiteX53" fmla="*/ 4708789 w 4988297"/>
              <a:gd name="connsiteY53" fmla="*/ 512064 h 3145536"/>
              <a:gd name="connsiteX54" fmla="*/ 4672213 w 4988297"/>
              <a:gd name="connsiteY54" fmla="*/ 438912 h 3145536"/>
              <a:gd name="connsiteX55" fmla="*/ 4653925 w 4988297"/>
              <a:gd name="connsiteY55" fmla="*/ 365760 h 3145536"/>
              <a:gd name="connsiteX56" fmla="*/ 4599061 w 4988297"/>
              <a:gd name="connsiteY56" fmla="*/ 292608 h 3145536"/>
              <a:gd name="connsiteX57" fmla="*/ 4562485 w 4988297"/>
              <a:gd name="connsiteY57" fmla="*/ 219456 h 3145536"/>
              <a:gd name="connsiteX58" fmla="*/ 4397893 w 4988297"/>
              <a:gd name="connsiteY58" fmla="*/ 128016 h 3145536"/>
              <a:gd name="connsiteX59" fmla="*/ 4251589 w 4988297"/>
              <a:gd name="connsiteY59" fmla="*/ 73152 h 3145536"/>
              <a:gd name="connsiteX60" fmla="*/ 4160149 w 4988297"/>
              <a:gd name="connsiteY60" fmla="*/ 36576 h 3145536"/>
              <a:gd name="connsiteX61" fmla="*/ 4050421 w 4988297"/>
              <a:gd name="connsiteY61" fmla="*/ 18288 h 3145536"/>
              <a:gd name="connsiteX62" fmla="*/ 3958981 w 4988297"/>
              <a:gd name="connsiteY62" fmla="*/ 0 h 3145536"/>
              <a:gd name="connsiteX63" fmla="*/ 3410341 w 4988297"/>
              <a:gd name="connsiteY63" fmla="*/ 18288 h 3145536"/>
              <a:gd name="connsiteX64" fmla="*/ 3355477 w 4988297"/>
              <a:gd name="connsiteY64" fmla="*/ 36576 h 3145536"/>
              <a:gd name="connsiteX65" fmla="*/ 3282325 w 4988297"/>
              <a:gd name="connsiteY65" fmla="*/ 54864 h 3145536"/>
              <a:gd name="connsiteX66" fmla="*/ 3227461 w 4988297"/>
              <a:gd name="connsiteY66" fmla="*/ 73152 h 3145536"/>
              <a:gd name="connsiteX67" fmla="*/ 3154309 w 4988297"/>
              <a:gd name="connsiteY67" fmla="*/ 91440 h 3145536"/>
              <a:gd name="connsiteX68" fmla="*/ 3099445 w 4988297"/>
              <a:gd name="connsiteY68" fmla="*/ 109728 h 3145536"/>
              <a:gd name="connsiteX69" fmla="*/ 2623957 w 4988297"/>
              <a:gd name="connsiteY69" fmla="*/ 128016 h 3145536"/>
              <a:gd name="connsiteX70" fmla="*/ 2477653 w 4988297"/>
              <a:gd name="connsiteY70" fmla="*/ 146304 h 3145536"/>
              <a:gd name="connsiteX71" fmla="*/ 2331349 w 4988297"/>
              <a:gd name="connsiteY71" fmla="*/ 201168 h 3145536"/>
              <a:gd name="connsiteX72" fmla="*/ 2166757 w 4988297"/>
              <a:gd name="connsiteY72" fmla="*/ 237744 h 3145536"/>
              <a:gd name="connsiteX73" fmla="*/ 2093605 w 4988297"/>
              <a:gd name="connsiteY73" fmla="*/ 274320 h 3145536"/>
              <a:gd name="connsiteX74" fmla="*/ 1929013 w 4988297"/>
              <a:gd name="connsiteY74" fmla="*/ 329184 h 3145536"/>
              <a:gd name="connsiteX75" fmla="*/ 1874149 w 4988297"/>
              <a:gd name="connsiteY75" fmla="*/ 365760 h 3145536"/>
              <a:gd name="connsiteX76" fmla="*/ 1800997 w 4988297"/>
              <a:gd name="connsiteY76" fmla="*/ 384048 h 3145536"/>
              <a:gd name="connsiteX77" fmla="*/ 1544965 w 4988297"/>
              <a:gd name="connsiteY77" fmla="*/ 420624 h 3145536"/>
              <a:gd name="connsiteX78" fmla="*/ 996325 w 4988297"/>
              <a:gd name="connsiteY78" fmla="*/ 402336 h 3145536"/>
              <a:gd name="connsiteX79" fmla="*/ 831733 w 4988297"/>
              <a:gd name="connsiteY79" fmla="*/ 347472 h 3145536"/>
              <a:gd name="connsiteX80" fmla="*/ 612277 w 4988297"/>
              <a:gd name="connsiteY80" fmla="*/ 310896 h 3145536"/>
              <a:gd name="connsiteX81" fmla="*/ 429397 w 4988297"/>
              <a:gd name="connsiteY81" fmla="*/ 365760 h 3145536"/>
              <a:gd name="connsiteX82" fmla="*/ 319669 w 4988297"/>
              <a:gd name="connsiteY82" fmla="*/ 438912 h 3145536"/>
              <a:gd name="connsiteX83" fmla="*/ 264805 w 4988297"/>
              <a:gd name="connsiteY83" fmla="*/ 475488 h 3145536"/>
              <a:gd name="connsiteX84" fmla="*/ 283093 w 4988297"/>
              <a:gd name="connsiteY84" fmla="*/ 475488 h 3145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4988297" h="3145536">
                <a:moveTo>
                  <a:pt x="264805" y="420624"/>
                </a:moveTo>
                <a:lnTo>
                  <a:pt x="264805" y="420624"/>
                </a:lnTo>
                <a:lnTo>
                  <a:pt x="191653" y="640080"/>
                </a:lnTo>
                <a:cubicBezTo>
                  <a:pt x="185557" y="658368"/>
                  <a:pt x="184058" y="678904"/>
                  <a:pt x="173365" y="694944"/>
                </a:cubicBezTo>
                <a:cubicBezTo>
                  <a:pt x="68543" y="852177"/>
                  <a:pt x="194217" y="653241"/>
                  <a:pt x="118501" y="804672"/>
                </a:cubicBezTo>
                <a:cubicBezTo>
                  <a:pt x="108671" y="824331"/>
                  <a:pt x="90852" y="839451"/>
                  <a:pt x="81925" y="859536"/>
                </a:cubicBezTo>
                <a:cubicBezTo>
                  <a:pt x="56483" y="916781"/>
                  <a:pt x="42260" y="981620"/>
                  <a:pt x="27061" y="1042416"/>
                </a:cubicBezTo>
                <a:cubicBezTo>
                  <a:pt x="-14273" y="1414423"/>
                  <a:pt x="-3358" y="1247937"/>
                  <a:pt x="27061" y="1901952"/>
                </a:cubicBezTo>
                <a:cubicBezTo>
                  <a:pt x="28505" y="1933002"/>
                  <a:pt x="33805" y="1964532"/>
                  <a:pt x="45349" y="1993392"/>
                </a:cubicBezTo>
                <a:cubicBezTo>
                  <a:pt x="138086" y="2225234"/>
                  <a:pt x="95743" y="2118912"/>
                  <a:pt x="209941" y="2249424"/>
                </a:cubicBezTo>
                <a:cubicBezTo>
                  <a:pt x="282215" y="2332023"/>
                  <a:pt x="241647" y="2310564"/>
                  <a:pt x="319669" y="2377440"/>
                </a:cubicBezTo>
                <a:cubicBezTo>
                  <a:pt x="331266" y="2387381"/>
                  <a:pt x="424527" y="2457301"/>
                  <a:pt x="447685" y="2468880"/>
                </a:cubicBezTo>
                <a:cubicBezTo>
                  <a:pt x="464927" y="2477501"/>
                  <a:pt x="485307" y="2478547"/>
                  <a:pt x="502549" y="2487168"/>
                </a:cubicBezTo>
                <a:cubicBezTo>
                  <a:pt x="522208" y="2496998"/>
                  <a:pt x="536561" y="2516793"/>
                  <a:pt x="557413" y="2523744"/>
                </a:cubicBezTo>
                <a:cubicBezTo>
                  <a:pt x="592591" y="2535470"/>
                  <a:pt x="630565" y="2535936"/>
                  <a:pt x="667141" y="2542032"/>
                </a:cubicBezTo>
                <a:cubicBezTo>
                  <a:pt x="691525" y="2554224"/>
                  <a:pt x="715381" y="2567536"/>
                  <a:pt x="740293" y="2578608"/>
                </a:cubicBezTo>
                <a:cubicBezTo>
                  <a:pt x="787813" y="2599728"/>
                  <a:pt x="859865" y="2621747"/>
                  <a:pt x="904885" y="2651760"/>
                </a:cubicBezTo>
                <a:cubicBezTo>
                  <a:pt x="955607" y="2685575"/>
                  <a:pt x="1000467" y="2727673"/>
                  <a:pt x="1051189" y="2761488"/>
                </a:cubicBezTo>
                <a:lnTo>
                  <a:pt x="1160917" y="2834640"/>
                </a:lnTo>
                <a:cubicBezTo>
                  <a:pt x="1179205" y="2846832"/>
                  <a:pt x="1196122" y="2861386"/>
                  <a:pt x="1215781" y="2871216"/>
                </a:cubicBezTo>
                <a:cubicBezTo>
                  <a:pt x="1264549" y="2895600"/>
                  <a:pt x="1308109" y="2936657"/>
                  <a:pt x="1362085" y="2944368"/>
                </a:cubicBezTo>
                <a:lnTo>
                  <a:pt x="1490101" y="2962656"/>
                </a:lnTo>
                <a:cubicBezTo>
                  <a:pt x="1617963" y="3005277"/>
                  <a:pt x="1565184" y="2991319"/>
                  <a:pt x="1800997" y="3017520"/>
                </a:cubicBezTo>
                <a:lnTo>
                  <a:pt x="1965589" y="3035808"/>
                </a:lnTo>
                <a:cubicBezTo>
                  <a:pt x="2087509" y="3029712"/>
                  <a:pt x="2209610" y="3026538"/>
                  <a:pt x="2331349" y="3017520"/>
                </a:cubicBezTo>
                <a:cubicBezTo>
                  <a:pt x="2374336" y="3014336"/>
                  <a:pt x="2416593" y="3004579"/>
                  <a:pt x="2459365" y="2999232"/>
                </a:cubicBezTo>
                <a:cubicBezTo>
                  <a:pt x="2514140" y="2992385"/>
                  <a:pt x="2569093" y="2987040"/>
                  <a:pt x="2623957" y="2980944"/>
                </a:cubicBezTo>
                <a:cubicBezTo>
                  <a:pt x="2843413" y="2993136"/>
                  <a:pt x="3063621" y="2995650"/>
                  <a:pt x="3282325" y="3017520"/>
                </a:cubicBezTo>
                <a:cubicBezTo>
                  <a:pt x="3309452" y="3020233"/>
                  <a:pt x="3329951" y="3044524"/>
                  <a:pt x="3355477" y="3054096"/>
                </a:cubicBezTo>
                <a:cubicBezTo>
                  <a:pt x="3379011" y="3062921"/>
                  <a:pt x="3404245" y="3066288"/>
                  <a:pt x="3428629" y="3072384"/>
                </a:cubicBezTo>
                <a:cubicBezTo>
                  <a:pt x="3446917" y="3084576"/>
                  <a:pt x="3463834" y="3099130"/>
                  <a:pt x="3483493" y="3108960"/>
                </a:cubicBezTo>
                <a:cubicBezTo>
                  <a:pt x="3509729" y="3122078"/>
                  <a:pt x="3588071" y="3139676"/>
                  <a:pt x="3611509" y="3145536"/>
                </a:cubicBezTo>
                <a:cubicBezTo>
                  <a:pt x="3657685" y="3141338"/>
                  <a:pt x="3814556" y="3137469"/>
                  <a:pt x="3885829" y="3108960"/>
                </a:cubicBezTo>
                <a:cubicBezTo>
                  <a:pt x="3921750" y="3094592"/>
                  <a:pt x="4011768" y="3049730"/>
                  <a:pt x="4050421" y="3017520"/>
                </a:cubicBezTo>
                <a:cubicBezTo>
                  <a:pt x="4070290" y="3000963"/>
                  <a:pt x="4085268" y="2979034"/>
                  <a:pt x="4105285" y="2962656"/>
                </a:cubicBezTo>
                <a:cubicBezTo>
                  <a:pt x="4152465" y="2924054"/>
                  <a:pt x="4208484" y="2896033"/>
                  <a:pt x="4251589" y="2852928"/>
                </a:cubicBezTo>
                <a:cubicBezTo>
                  <a:pt x="4269877" y="2834640"/>
                  <a:pt x="4285762" y="2813582"/>
                  <a:pt x="4306453" y="2798064"/>
                </a:cubicBezTo>
                <a:cubicBezTo>
                  <a:pt x="4334889" y="2776737"/>
                  <a:pt x="4367905" y="2762283"/>
                  <a:pt x="4397893" y="2743200"/>
                </a:cubicBezTo>
                <a:cubicBezTo>
                  <a:pt x="4434979" y="2719600"/>
                  <a:pt x="4471045" y="2694432"/>
                  <a:pt x="4507621" y="2670048"/>
                </a:cubicBezTo>
                <a:cubicBezTo>
                  <a:pt x="4519813" y="2651760"/>
                  <a:pt x="4528655" y="2630726"/>
                  <a:pt x="4544197" y="2615184"/>
                </a:cubicBezTo>
                <a:cubicBezTo>
                  <a:pt x="4559739" y="2599642"/>
                  <a:pt x="4582373" y="2592912"/>
                  <a:pt x="4599061" y="2578608"/>
                </a:cubicBezTo>
                <a:cubicBezTo>
                  <a:pt x="4625243" y="2556166"/>
                  <a:pt x="4649505" y="2531408"/>
                  <a:pt x="4672213" y="2505456"/>
                </a:cubicBezTo>
                <a:cubicBezTo>
                  <a:pt x="4767485" y="2396573"/>
                  <a:pt x="4682087" y="2462297"/>
                  <a:pt x="4781941" y="2395728"/>
                </a:cubicBezTo>
                <a:cubicBezTo>
                  <a:pt x="4886763" y="2238495"/>
                  <a:pt x="4761089" y="2437431"/>
                  <a:pt x="4836805" y="2286000"/>
                </a:cubicBezTo>
                <a:cubicBezTo>
                  <a:pt x="4846635" y="2266341"/>
                  <a:pt x="4863551" y="2250795"/>
                  <a:pt x="4873381" y="2231136"/>
                </a:cubicBezTo>
                <a:cubicBezTo>
                  <a:pt x="4885600" y="2206697"/>
                  <a:pt x="4905269" y="2124214"/>
                  <a:pt x="4909957" y="2103120"/>
                </a:cubicBezTo>
                <a:cubicBezTo>
                  <a:pt x="4956392" y="1894165"/>
                  <a:pt x="4901932" y="2116930"/>
                  <a:pt x="4946533" y="1938528"/>
                </a:cubicBezTo>
                <a:cubicBezTo>
                  <a:pt x="4952629" y="1865376"/>
                  <a:pt x="4957517" y="1792113"/>
                  <a:pt x="4964821" y="1719072"/>
                </a:cubicBezTo>
                <a:cubicBezTo>
                  <a:pt x="4969711" y="1670168"/>
                  <a:pt x="4983109" y="1621916"/>
                  <a:pt x="4983109" y="1572768"/>
                </a:cubicBezTo>
                <a:cubicBezTo>
                  <a:pt x="4983109" y="1171867"/>
                  <a:pt x="5008613" y="1265233"/>
                  <a:pt x="4946533" y="1078992"/>
                </a:cubicBezTo>
                <a:cubicBezTo>
                  <a:pt x="4940246" y="1028697"/>
                  <a:pt x="4921513" y="831150"/>
                  <a:pt x="4891669" y="786384"/>
                </a:cubicBezTo>
                <a:lnTo>
                  <a:pt x="4781941" y="621792"/>
                </a:lnTo>
                <a:lnTo>
                  <a:pt x="4745365" y="566928"/>
                </a:lnTo>
                <a:cubicBezTo>
                  <a:pt x="4733173" y="548640"/>
                  <a:pt x="4718619" y="531723"/>
                  <a:pt x="4708789" y="512064"/>
                </a:cubicBezTo>
                <a:cubicBezTo>
                  <a:pt x="4696597" y="487680"/>
                  <a:pt x="4681785" y="464438"/>
                  <a:pt x="4672213" y="438912"/>
                </a:cubicBezTo>
                <a:cubicBezTo>
                  <a:pt x="4663388" y="415378"/>
                  <a:pt x="4665165" y="388241"/>
                  <a:pt x="4653925" y="365760"/>
                </a:cubicBezTo>
                <a:cubicBezTo>
                  <a:pt x="4640294" y="338498"/>
                  <a:pt x="4615215" y="318455"/>
                  <a:pt x="4599061" y="292608"/>
                </a:cubicBezTo>
                <a:cubicBezTo>
                  <a:pt x="4584612" y="269490"/>
                  <a:pt x="4581762" y="238733"/>
                  <a:pt x="4562485" y="219456"/>
                </a:cubicBezTo>
                <a:cubicBezTo>
                  <a:pt x="4473381" y="130352"/>
                  <a:pt x="4478382" y="162511"/>
                  <a:pt x="4397893" y="128016"/>
                </a:cubicBezTo>
                <a:cubicBezTo>
                  <a:pt x="4136008" y="15779"/>
                  <a:pt x="4504466" y="157444"/>
                  <a:pt x="4251589" y="73152"/>
                </a:cubicBezTo>
                <a:cubicBezTo>
                  <a:pt x="4220446" y="62771"/>
                  <a:pt x="4191820" y="45214"/>
                  <a:pt x="4160149" y="36576"/>
                </a:cubicBezTo>
                <a:cubicBezTo>
                  <a:pt x="4124375" y="26819"/>
                  <a:pt x="4086903" y="24921"/>
                  <a:pt x="4050421" y="18288"/>
                </a:cubicBezTo>
                <a:cubicBezTo>
                  <a:pt x="4019839" y="12728"/>
                  <a:pt x="3989461" y="6096"/>
                  <a:pt x="3958981" y="0"/>
                </a:cubicBezTo>
                <a:cubicBezTo>
                  <a:pt x="3776101" y="6096"/>
                  <a:pt x="3592987" y="7219"/>
                  <a:pt x="3410341" y="18288"/>
                </a:cubicBezTo>
                <a:cubicBezTo>
                  <a:pt x="3391099" y="19454"/>
                  <a:pt x="3374013" y="31280"/>
                  <a:pt x="3355477" y="36576"/>
                </a:cubicBezTo>
                <a:cubicBezTo>
                  <a:pt x="3331310" y="43481"/>
                  <a:pt x="3306492" y="47959"/>
                  <a:pt x="3282325" y="54864"/>
                </a:cubicBezTo>
                <a:cubicBezTo>
                  <a:pt x="3263789" y="60160"/>
                  <a:pt x="3245997" y="67856"/>
                  <a:pt x="3227461" y="73152"/>
                </a:cubicBezTo>
                <a:cubicBezTo>
                  <a:pt x="3203294" y="80057"/>
                  <a:pt x="3178476" y="84535"/>
                  <a:pt x="3154309" y="91440"/>
                </a:cubicBezTo>
                <a:cubicBezTo>
                  <a:pt x="3135773" y="96736"/>
                  <a:pt x="3118677" y="108402"/>
                  <a:pt x="3099445" y="109728"/>
                </a:cubicBezTo>
                <a:cubicBezTo>
                  <a:pt x="2941208" y="120641"/>
                  <a:pt x="2782453" y="121920"/>
                  <a:pt x="2623957" y="128016"/>
                </a:cubicBezTo>
                <a:cubicBezTo>
                  <a:pt x="2575189" y="134112"/>
                  <a:pt x="2526008" y="137512"/>
                  <a:pt x="2477653" y="146304"/>
                </a:cubicBezTo>
                <a:cubicBezTo>
                  <a:pt x="2447584" y="151771"/>
                  <a:pt x="2345429" y="196944"/>
                  <a:pt x="2331349" y="201168"/>
                </a:cubicBezTo>
                <a:cubicBezTo>
                  <a:pt x="2273414" y="218549"/>
                  <a:pt x="2223043" y="216637"/>
                  <a:pt x="2166757" y="237744"/>
                </a:cubicBezTo>
                <a:cubicBezTo>
                  <a:pt x="2141231" y="247316"/>
                  <a:pt x="2118517" y="263248"/>
                  <a:pt x="2093605" y="274320"/>
                </a:cubicBezTo>
                <a:cubicBezTo>
                  <a:pt x="2005063" y="313672"/>
                  <a:pt x="2013926" y="307956"/>
                  <a:pt x="1929013" y="329184"/>
                </a:cubicBezTo>
                <a:cubicBezTo>
                  <a:pt x="1910725" y="341376"/>
                  <a:pt x="1894351" y="357102"/>
                  <a:pt x="1874149" y="365760"/>
                </a:cubicBezTo>
                <a:cubicBezTo>
                  <a:pt x="1851047" y="375661"/>
                  <a:pt x="1825643" y="379119"/>
                  <a:pt x="1800997" y="384048"/>
                </a:cubicBezTo>
                <a:cubicBezTo>
                  <a:pt x="1713104" y="401627"/>
                  <a:pt x="1634867" y="409386"/>
                  <a:pt x="1544965" y="420624"/>
                </a:cubicBezTo>
                <a:cubicBezTo>
                  <a:pt x="1362085" y="414528"/>
                  <a:pt x="1178675" y="417532"/>
                  <a:pt x="996325" y="402336"/>
                </a:cubicBezTo>
                <a:cubicBezTo>
                  <a:pt x="820760" y="387706"/>
                  <a:pt x="946947" y="363931"/>
                  <a:pt x="831733" y="347472"/>
                </a:cubicBezTo>
                <a:cubicBezTo>
                  <a:pt x="672946" y="324788"/>
                  <a:pt x="745985" y="337638"/>
                  <a:pt x="612277" y="310896"/>
                </a:cubicBezTo>
                <a:cubicBezTo>
                  <a:pt x="571385" y="321119"/>
                  <a:pt x="456112" y="347950"/>
                  <a:pt x="429397" y="365760"/>
                </a:cubicBezTo>
                <a:cubicBezTo>
                  <a:pt x="392821" y="390144"/>
                  <a:pt x="361372" y="425011"/>
                  <a:pt x="319669" y="438912"/>
                </a:cubicBezTo>
                <a:cubicBezTo>
                  <a:pt x="259022" y="459128"/>
                  <a:pt x="264805" y="437923"/>
                  <a:pt x="264805" y="475488"/>
                </a:cubicBezTo>
                <a:lnTo>
                  <a:pt x="283093" y="475488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52977A-82F4-0B45-B3E3-B3DD315FCD61}"/>
              </a:ext>
            </a:extLst>
          </p:cNvPr>
          <p:cNvSpPr>
            <a:spLocks noChangeArrowheads="1"/>
          </p:cNvSpPr>
          <p:nvPr/>
        </p:nvSpPr>
        <p:spPr bwMode="auto">
          <a:xfrm rot="19409569">
            <a:off x="180363" y="2680545"/>
            <a:ext cx="3844461" cy="1127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Solution space </a:t>
            </a:r>
            <a:b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(with even more </a:t>
            </a:r>
            <a:r>
              <a:rPr lang="en-US" sz="28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eqns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):</a:t>
            </a:r>
            <a:endParaRPr kumimoji="0" lang="en-US" sz="2800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ADF257C-2CAE-8F4F-B37D-04E90438A3EC}"/>
              </a:ext>
            </a:extLst>
          </p:cNvPr>
          <p:cNvSpPr/>
          <p:nvPr/>
        </p:nvSpPr>
        <p:spPr>
          <a:xfrm>
            <a:off x="5300233" y="3969060"/>
            <a:ext cx="188126" cy="21602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30A1BE6-0B46-6C42-BE1B-37D4EF7376C5}"/>
              </a:ext>
            </a:extLst>
          </p:cNvPr>
          <p:cNvGrpSpPr/>
          <p:nvPr/>
        </p:nvGrpSpPr>
        <p:grpSpPr>
          <a:xfrm>
            <a:off x="3894940" y="3791817"/>
            <a:ext cx="3222276" cy="1339737"/>
            <a:chOff x="3783158" y="3645024"/>
            <a:chExt cx="3222276" cy="1339737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C0596EBC-BC56-2742-8FD8-B639455EC8D6}"/>
                </a:ext>
              </a:extLst>
            </p:cNvPr>
            <p:cNvSpPr/>
            <p:nvPr/>
          </p:nvSpPr>
          <p:spPr>
            <a:xfrm>
              <a:off x="3783158" y="3645024"/>
              <a:ext cx="188126" cy="21602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12651DC-3342-E44A-914C-B6E23E85E623}"/>
                </a:ext>
              </a:extLst>
            </p:cNvPr>
            <p:cNvSpPr/>
            <p:nvPr/>
          </p:nvSpPr>
          <p:spPr>
            <a:xfrm>
              <a:off x="4410111" y="4254240"/>
              <a:ext cx="188126" cy="21602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991592E-97D5-BB4B-8BDB-7DE2C6EF6795}"/>
                </a:ext>
              </a:extLst>
            </p:cNvPr>
            <p:cNvSpPr/>
            <p:nvPr/>
          </p:nvSpPr>
          <p:spPr>
            <a:xfrm>
              <a:off x="5941850" y="4325460"/>
              <a:ext cx="188126" cy="21602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68FF507-62FE-A64D-A6AD-A657C2FD2B05}"/>
                </a:ext>
              </a:extLst>
            </p:cNvPr>
            <p:cNvSpPr/>
            <p:nvPr/>
          </p:nvSpPr>
          <p:spPr>
            <a:xfrm>
              <a:off x="6817308" y="4768737"/>
              <a:ext cx="188126" cy="21602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4F4184A8-BBAE-1D43-9249-CE87C4B9D742}"/>
              </a:ext>
            </a:extLst>
          </p:cNvPr>
          <p:cNvSpPr>
            <a:spLocks noChangeArrowheads="1"/>
          </p:cNvSpPr>
          <p:nvPr/>
        </p:nvSpPr>
        <p:spPr bwMode="auto">
          <a:xfrm rot="21443385">
            <a:off x="128867" y="5528455"/>
            <a:ext cx="3207254" cy="588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real solution</a:t>
            </a:r>
            <a:endParaRPr kumimoji="0" lang="en-US" sz="2800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A2137B2-206D-F848-9536-F58E0C193255}"/>
              </a:ext>
            </a:extLst>
          </p:cNvPr>
          <p:cNvCxnSpPr>
            <a:cxnSpLocks/>
          </p:cNvCxnSpPr>
          <p:nvPr/>
        </p:nvCxnSpPr>
        <p:spPr>
          <a:xfrm flipV="1">
            <a:off x="2489648" y="4182870"/>
            <a:ext cx="2810585" cy="14028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DA9253B7-B3FD-7F40-90BC-5292905BCA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443385">
                <a:off x="200889" y="6008515"/>
                <a:ext cx="3207254" cy="5881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𝑡</m:t>
                        </m:r>
                      </m:e>
                      <m:sub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𝑖𝑗𝑘</m:t>
                        </m:r>
                      </m:sub>
                    </m:sSub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𝑗</m:t>
                        </m:r>
                      </m:sub>
                    </m:sSub>
                    <m:sSub>
                      <m:sSubPr>
                        <m:ctrlP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kumimoji="0" lang="en-US" sz="2800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etc.</a:t>
                </a: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DA9253B7-B3FD-7F40-90BC-5292905BCA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21443385">
                <a:off x="200889" y="6008515"/>
                <a:ext cx="3207254" cy="588118"/>
              </a:xfrm>
              <a:prstGeom prst="rect">
                <a:avLst/>
              </a:prstGeom>
              <a:blipFill>
                <a:blip r:embed="rId4"/>
                <a:stretch>
                  <a:fillRect t="-1724" b="-689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07965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10600" cy="1143000"/>
          </a:xfrm>
        </p:spPr>
        <p:txBody>
          <a:bodyPr/>
          <a:lstStyle/>
          <a:p>
            <a:r>
              <a:rPr lang="en-US" sz="4800" b="1" dirty="0">
                <a:solidFill>
                  <a:srgbClr val="762416"/>
                </a:solidFill>
                <a:latin typeface="Calibri" pitchFamily="34" charset="0"/>
              </a:rPr>
              <a:t>Attack 1: </a:t>
            </a:r>
            <a:r>
              <a:rPr lang="en-US" sz="4800" b="1" i="1" dirty="0">
                <a:solidFill>
                  <a:srgbClr val="762416"/>
                </a:solidFill>
                <a:latin typeface="Calibri" pitchFamily="34" charset="0"/>
              </a:rPr>
              <a:t>Linearization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91B9414-14D6-3449-BD83-8059C3ADC47F}"/>
                  </a:ext>
                </a:extLst>
              </p:cNvPr>
              <p:cNvSpPr/>
              <p:nvPr/>
            </p:nvSpPr>
            <p:spPr>
              <a:xfrm>
                <a:off x="842017" y="1484784"/>
                <a:ext cx="7700954" cy="98655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𝑖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𝑗𝑘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𝑖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𝑗𝑘</m:t>
                              </m:r>
                            </m:sub>
                          </m:sSub>
                        </m:e>
                      </m:nary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𝑖𝑗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𝑖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sz="24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</m:t>
                              </m:r>
                            </m:e>
                          </m:nary>
                        </m:e>
                      </m:nary>
                      <m:d>
                        <m:d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𝑏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−1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+1)=0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91B9414-14D6-3449-BD83-8059C3ADC4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017" y="1484784"/>
                <a:ext cx="7700954" cy="986552"/>
              </a:xfrm>
              <a:prstGeom prst="rect">
                <a:avLst/>
              </a:prstGeom>
              <a:blipFill>
                <a:blip r:embed="rId3"/>
                <a:stretch>
                  <a:fillRect l="-11678" t="-129114" b="-178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reeform 2">
            <a:extLst>
              <a:ext uri="{FF2B5EF4-FFF2-40B4-BE49-F238E27FC236}">
                <a16:creationId xmlns:a16="http://schemas.microsoft.com/office/drawing/2014/main" id="{66D6D31B-9F30-BE4B-9999-7D7FBC4D1F49}"/>
              </a:ext>
            </a:extLst>
          </p:cNvPr>
          <p:cNvSpPr/>
          <p:nvPr/>
        </p:nvSpPr>
        <p:spPr>
          <a:xfrm>
            <a:off x="2968079" y="2889504"/>
            <a:ext cx="4988297" cy="3145536"/>
          </a:xfrm>
          <a:custGeom>
            <a:avLst/>
            <a:gdLst>
              <a:gd name="connsiteX0" fmla="*/ 264805 w 4988297"/>
              <a:gd name="connsiteY0" fmla="*/ 420624 h 3145536"/>
              <a:gd name="connsiteX1" fmla="*/ 264805 w 4988297"/>
              <a:gd name="connsiteY1" fmla="*/ 420624 h 3145536"/>
              <a:gd name="connsiteX2" fmla="*/ 191653 w 4988297"/>
              <a:gd name="connsiteY2" fmla="*/ 640080 h 3145536"/>
              <a:gd name="connsiteX3" fmla="*/ 173365 w 4988297"/>
              <a:gd name="connsiteY3" fmla="*/ 694944 h 3145536"/>
              <a:gd name="connsiteX4" fmla="*/ 118501 w 4988297"/>
              <a:gd name="connsiteY4" fmla="*/ 804672 h 3145536"/>
              <a:gd name="connsiteX5" fmla="*/ 81925 w 4988297"/>
              <a:gd name="connsiteY5" fmla="*/ 859536 h 3145536"/>
              <a:gd name="connsiteX6" fmla="*/ 27061 w 4988297"/>
              <a:gd name="connsiteY6" fmla="*/ 1042416 h 3145536"/>
              <a:gd name="connsiteX7" fmla="*/ 27061 w 4988297"/>
              <a:gd name="connsiteY7" fmla="*/ 1901952 h 3145536"/>
              <a:gd name="connsiteX8" fmla="*/ 45349 w 4988297"/>
              <a:gd name="connsiteY8" fmla="*/ 1993392 h 3145536"/>
              <a:gd name="connsiteX9" fmla="*/ 209941 w 4988297"/>
              <a:gd name="connsiteY9" fmla="*/ 2249424 h 3145536"/>
              <a:gd name="connsiteX10" fmla="*/ 319669 w 4988297"/>
              <a:gd name="connsiteY10" fmla="*/ 2377440 h 3145536"/>
              <a:gd name="connsiteX11" fmla="*/ 447685 w 4988297"/>
              <a:gd name="connsiteY11" fmla="*/ 2468880 h 3145536"/>
              <a:gd name="connsiteX12" fmla="*/ 502549 w 4988297"/>
              <a:gd name="connsiteY12" fmla="*/ 2487168 h 3145536"/>
              <a:gd name="connsiteX13" fmla="*/ 557413 w 4988297"/>
              <a:gd name="connsiteY13" fmla="*/ 2523744 h 3145536"/>
              <a:gd name="connsiteX14" fmla="*/ 667141 w 4988297"/>
              <a:gd name="connsiteY14" fmla="*/ 2542032 h 3145536"/>
              <a:gd name="connsiteX15" fmla="*/ 740293 w 4988297"/>
              <a:gd name="connsiteY15" fmla="*/ 2578608 h 3145536"/>
              <a:gd name="connsiteX16" fmla="*/ 904885 w 4988297"/>
              <a:gd name="connsiteY16" fmla="*/ 2651760 h 3145536"/>
              <a:gd name="connsiteX17" fmla="*/ 1051189 w 4988297"/>
              <a:gd name="connsiteY17" fmla="*/ 2761488 h 3145536"/>
              <a:gd name="connsiteX18" fmla="*/ 1160917 w 4988297"/>
              <a:gd name="connsiteY18" fmla="*/ 2834640 h 3145536"/>
              <a:gd name="connsiteX19" fmla="*/ 1215781 w 4988297"/>
              <a:gd name="connsiteY19" fmla="*/ 2871216 h 3145536"/>
              <a:gd name="connsiteX20" fmla="*/ 1362085 w 4988297"/>
              <a:gd name="connsiteY20" fmla="*/ 2944368 h 3145536"/>
              <a:gd name="connsiteX21" fmla="*/ 1490101 w 4988297"/>
              <a:gd name="connsiteY21" fmla="*/ 2962656 h 3145536"/>
              <a:gd name="connsiteX22" fmla="*/ 1800997 w 4988297"/>
              <a:gd name="connsiteY22" fmla="*/ 3017520 h 3145536"/>
              <a:gd name="connsiteX23" fmla="*/ 1965589 w 4988297"/>
              <a:gd name="connsiteY23" fmla="*/ 3035808 h 3145536"/>
              <a:gd name="connsiteX24" fmla="*/ 2331349 w 4988297"/>
              <a:gd name="connsiteY24" fmla="*/ 3017520 h 3145536"/>
              <a:gd name="connsiteX25" fmla="*/ 2459365 w 4988297"/>
              <a:gd name="connsiteY25" fmla="*/ 2999232 h 3145536"/>
              <a:gd name="connsiteX26" fmla="*/ 2623957 w 4988297"/>
              <a:gd name="connsiteY26" fmla="*/ 2980944 h 3145536"/>
              <a:gd name="connsiteX27" fmla="*/ 3282325 w 4988297"/>
              <a:gd name="connsiteY27" fmla="*/ 3017520 h 3145536"/>
              <a:gd name="connsiteX28" fmla="*/ 3355477 w 4988297"/>
              <a:gd name="connsiteY28" fmla="*/ 3054096 h 3145536"/>
              <a:gd name="connsiteX29" fmla="*/ 3428629 w 4988297"/>
              <a:gd name="connsiteY29" fmla="*/ 3072384 h 3145536"/>
              <a:gd name="connsiteX30" fmla="*/ 3483493 w 4988297"/>
              <a:gd name="connsiteY30" fmla="*/ 3108960 h 3145536"/>
              <a:gd name="connsiteX31" fmla="*/ 3611509 w 4988297"/>
              <a:gd name="connsiteY31" fmla="*/ 3145536 h 3145536"/>
              <a:gd name="connsiteX32" fmla="*/ 3885829 w 4988297"/>
              <a:gd name="connsiteY32" fmla="*/ 3108960 h 3145536"/>
              <a:gd name="connsiteX33" fmla="*/ 4050421 w 4988297"/>
              <a:gd name="connsiteY33" fmla="*/ 3017520 h 3145536"/>
              <a:gd name="connsiteX34" fmla="*/ 4105285 w 4988297"/>
              <a:gd name="connsiteY34" fmla="*/ 2962656 h 3145536"/>
              <a:gd name="connsiteX35" fmla="*/ 4251589 w 4988297"/>
              <a:gd name="connsiteY35" fmla="*/ 2852928 h 3145536"/>
              <a:gd name="connsiteX36" fmla="*/ 4306453 w 4988297"/>
              <a:gd name="connsiteY36" fmla="*/ 2798064 h 3145536"/>
              <a:gd name="connsiteX37" fmla="*/ 4397893 w 4988297"/>
              <a:gd name="connsiteY37" fmla="*/ 2743200 h 3145536"/>
              <a:gd name="connsiteX38" fmla="*/ 4507621 w 4988297"/>
              <a:gd name="connsiteY38" fmla="*/ 2670048 h 3145536"/>
              <a:gd name="connsiteX39" fmla="*/ 4544197 w 4988297"/>
              <a:gd name="connsiteY39" fmla="*/ 2615184 h 3145536"/>
              <a:gd name="connsiteX40" fmla="*/ 4599061 w 4988297"/>
              <a:gd name="connsiteY40" fmla="*/ 2578608 h 3145536"/>
              <a:gd name="connsiteX41" fmla="*/ 4672213 w 4988297"/>
              <a:gd name="connsiteY41" fmla="*/ 2505456 h 3145536"/>
              <a:gd name="connsiteX42" fmla="*/ 4781941 w 4988297"/>
              <a:gd name="connsiteY42" fmla="*/ 2395728 h 3145536"/>
              <a:gd name="connsiteX43" fmla="*/ 4836805 w 4988297"/>
              <a:gd name="connsiteY43" fmla="*/ 2286000 h 3145536"/>
              <a:gd name="connsiteX44" fmla="*/ 4873381 w 4988297"/>
              <a:gd name="connsiteY44" fmla="*/ 2231136 h 3145536"/>
              <a:gd name="connsiteX45" fmla="*/ 4909957 w 4988297"/>
              <a:gd name="connsiteY45" fmla="*/ 2103120 h 3145536"/>
              <a:gd name="connsiteX46" fmla="*/ 4946533 w 4988297"/>
              <a:gd name="connsiteY46" fmla="*/ 1938528 h 3145536"/>
              <a:gd name="connsiteX47" fmla="*/ 4964821 w 4988297"/>
              <a:gd name="connsiteY47" fmla="*/ 1719072 h 3145536"/>
              <a:gd name="connsiteX48" fmla="*/ 4983109 w 4988297"/>
              <a:gd name="connsiteY48" fmla="*/ 1572768 h 3145536"/>
              <a:gd name="connsiteX49" fmla="*/ 4946533 w 4988297"/>
              <a:gd name="connsiteY49" fmla="*/ 1078992 h 3145536"/>
              <a:gd name="connsiteX50" fmla="*/ 4891669 w 4988297"/>
              <a:gd name="connsiteY50" fmla="*/ 786384 h 3145536"/>
              <a:gd name="connsiteX51" fmla="*/ 4781941 w 4988297"/>
              <a:gd name="connsiteY51" fmla="*/ 621792 h 3145536"/>
              <a:gd name="connsiteX52" fmla="*/ 4745365 w 4988297"/>
              <a:gd name="connsiteY52" fmla="*/ 566928 h 3145536"/>
              <a:gd name="connsiteX53" fmla="*/ 4708789 w 4988297"/>
              <a:gd name="connsiteY53" fmla="*/ 512064 h 3145536"/>
              <a:gd name="connsiteX54" fmla="*/ 4672213 w 4988297"/>
              <a:gd name="connsiteY54" fmla="*/ 438912 h 3145536"/>
              <a:gd name="connsiteX55" fmla="*/ 4653925 w 4988297"/>
              <a:gd name="connsiteY55" fmla="*/ 365760 h 3145536"/>
              <a:gd name="connsiteX56" fmla="*/ 4599061 w 4988297"/>
              <a:gd name="connsiteY56" fmla="*/ 292608 h 3145536"/>
              <a:gd name="connsiteX57" fmla="*/ 4562485 w 4988297"/>
              <a:gd name="connsiteY57" fmla="*/ 219456 h 3145536"/>
              <a:gd name="connsiteX58" fmla="*/ 4397893 w 4988297"/>
              <a:gd name="connsiteY58" fmla="*/ 128016 h 3145536"/>
              <a:gd name="connsiteX59" fmla="*/ 4251589 w 4988297"/>
              <a:gd name="connsiteY59" fmla="*/ 73152 h 3145536"/>
              <a:gd name="connsiteX60" fmla="*/ 4160149 w 4988297"/>
              <a:gd name="connsiteY60" fmla="*/ 36576 h 3145536"/>
              <a:gd name="connsiteX61" fmla="*/ 4050421 w 4988297"/>
              <a:gd name="connsiteY61" fmla="*/ 18288 h 3145536"/>
              <a:gd name="connsiteX62" fmla="*/ 3958981 w 4988297"/>
              <a:gd name="connsiteY62" fmla="*/ 0 h 3145536"/>
              <a:gd name="connsiteX63" fmla="*/ 3410341 w 4988297"/>
              <a:gd name="connsiteY63" fmla="*/ 18288 h 3145536"/>
              <a:gd name="connsiteX64" fmla="*/ 3355477 w 4988297"/>
              <a:gd name="connsiteY64" fmla="*/ 36576 h 3145536"/>
              <a:gd name="connsiteX65" fmla="*/ 3282325 w 4988297"/>
              <a:gd name="connsiteY65" fmla="*/ 54864 h 3145536"/>
              <a:gd name="connsiteX66" fmla="*/ 3227461 w 4988297"/>
              <a:gd name="connsiteY66" fmla="*/ 73152 h 3145536"/>
              <a:gd name="connsiteX67" fmla="*/ 3154309 w 4988297"/>
              <a:gd name="connsiteY67" fmla="*/ 91440 h 3145536"/>
              <a:gd name="connsiteX68" fmla="*/ 3099445 w 4988297"/>
              <a:gd name="connsiteY68" fmla="*/ 109728 h 3145536"/>
              <a:gd name="connsiteX69" fmla="*/ 2623957 w 4988297"/>
              <a:gd name="connsiteY69" fmla="*/ 128016 h 3145536"/>
              <a:gd name="connsiteX70" fmla="*/ 2477653 w 4988297"/>
              <a:gd name="connsiteY70" fmla="*/ 146304 h 3145536"/>
              <a:gd name="connsiteX71" fmla="*/ 2331349 w 4988297"/>
              <a:gd name="connsiteY71" fmla="*/ 201168 h 3145536"/>
              <a:gd name="connsiteX72" fmla="*/ 2166757 w 4988297"/>
              <a:gd name="connsiteY72" fmla="*/ 237744 h 3145536"/>
              <a:gd name="connsiteX73" fmla="*/ 2093605 w 4988297"/>
              <a:gd name="connsiteY73" fmla="*/ 274320 h 3145536"/>
              <a:gd name="connsiteX74" fmla="*/ 1929013 w 4988297"/>
              <a:gd name="connsiteY74" fmla="*/ 329184 h 3145536"/>
              <a:gd name="connsiteX75" fmla="*/ 1874149 w 4988297"/>
              <a:gd name="connsiteY75" fmla="*/ 365760 h 3145536"/>
              <a:gd name="connsiteX76" fmla="*/ 1800997 w 4988297"/>
              <a:gd name="connsiteY76" fmla="*/ 384048 h 3145536"/>
              <a:gd name="connsiteX77" fmla="*/ 1544965 w 4988297"/>
              <a:gd name="connsiteY77" fmla="*/ 420624 h 3145536"/>
              <a:gd name="connsiteX78" fmla="*/ 996325 w 4988297"/>
              <a:gd name="connsiteY78" fmla="*/ 402336 h 3145536"/>
              <a:gd name="connsiteX79" fmla="*/ 831733 w 4988297"/>
              <a:gd name="connsiteY79" fmla="*/ 347472 h 3145536"/>
              <a:gd name="connsiteX80" fmla="*/ 612277 w 4988297"/>
              <a:gd name="connsiteY80" fmla="*/ 310896 h 3145536"/>
              <a:gd name="connsiteX81" fmla="*/ 429397 w 4988297"/>
              <a:gd name="connsiteY81" fmla="*/ 365760 h 3145536"/>
              <a:gd name="connsiteX82" fmla="*/ 319669 w 4988297"/>
              <a:gd name="connsiteY82" fmla="*/ 438912 h 3145536"/>
              <a:gd name="connsiteX83" fmla="*/ 264805 w 4988297"/>
              <a:gd name="connsiteY83" fmla="*/ 475488 h 3145536"/>
              <a:gd name="connsiteX84" fmla="*/ 283093 w 4988297"/>
              <a:gd name="connsiteY84" fmla="*/ 475488 h 3145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4988297" h="3145536">
                <a:moveTo>
                  <a:pt x="264805" y="420624"/>
                </a:moveTo>
                <a:lnTo>
                  <a:pt x="264805" y="420624"/>
                </a:lnTo>
                <a:lnTo>
                  <a:pt x="191653" y="640080"/>
                </a:lnTo>
                <a:cubicBezTo>
                  <a:pt x="185557" y="658368"/>
                  <a:pt x="184058" y="678904"/>
                  <a:pt x="173365" y="694944"/>
                </a:cubicBezTo>
                <a:cubicBezTo>
                  <a:pt x="68543" y="852177"/>
                  <a:pt x="194217" y="653241"/>
                  <a:pt x="118501" y="804672"/>
                </a:cubicBezTo>
                <a:cubicBezTo>
                  <a:pt x="108671" y="824331"/>
                  <a:pt x="90852" y="839451"/>
                  <a:pt x="81925" y="859536"/>
                </a:cubicBezTo>
                <a:cubicBezTo>
                  <a:pt x="56483" y="916781"/>
                  <a:pt x="42260" y="981620"/>
                  <a:pt x="27061" y="1042416"/>
                </a:cubicBezTo>
                <a:cubicBezTo>
                  <a:pt x="-14273" y="1414423"/>
                  <a:pt x="-3358" y="1247937"/>
                  <a:pt x="27061" y="1901952"/>
                </a:cubicBezTo>
                <a:cubicBezTo>
                  <a:pt x="28505" y="1933002"/>
                  <a:pt x="33805" y="1964532"/>
                  <a:pt x="45349" y="1993392"/>
                </a:cubicBezTo>
                <a:cubicBezTo>
                  <a:pt x="138086" y="2225234"/>
                  <a:pt x="95743" y="2118912"/>
                  <a:pt x="209941" y="2249424"/>
                </a:cubicBezTo>
                <a:cubicBezTo>
                  <a:pt x="282215" y="2332023"/>
                  <a:pt x="241647" y="2310564"/>
                  <a:pt x="319669" y="2377440"/>
                </a:cubicBezTo>
                <a:cubicBezTo>
                  <a:pt x="331266" y="2387381"/>
                  <a:pt x="424527" y="2457301"/>
                  <a:pt x="447685" y="2468880"/>
                </a:cubicBezTo>
                <a:cubicBezTo>
                  <a:pt x="464927" y="2477501"/>
                  <a:pt x="485307" y="2478547"/>
                  <a:pt x="502549" y="2487168"/>
                </a:cubicBezTo>
                <a:cubicBezTo>
                  <a:pt x="522208" y="2496998"/>
                  <a:pt x="536561" y="2516793"/>
                  <a:pt x="557413" y="2523744"/>
                </a:cubicBezTo>
                <a:cubicBezTo>
                  <a:pt x="592591" y="2535470"/>
                  <a:pt x="630565" y="2535936"/>
                  <a:pt x="667141" y="2542032"/>
                </a:cubicBezTo>
                <a:cubicBezTo>
                  <a:pt x="691525" y="2554224"/>
                  <a:pt x="715381" y="2567536"/>
                  <a:pt x="740293" y="2578608"/>
                </a:cubicBezTo>
                <a:cubicBezTo>
                  <a:pt x="787813" y="2599728"/>
                  <a:pt x="859865" y="2621747"/>
                  <a:pt x="904885" y="2651760"/>
                </a:cubicBezTo>
                <a:cubicBezTo>
                  <a:pt x="955607" y="2685575"/>
                  <a:pt x="1000467" y="2727673"/>
                  <a:pt x="1051189" y="2761488"/>
                </a:cubicBezTo>
                <a:lnTo>
                  <a:pt x="1160917" y="2834640"/>
                </a:lnTo>
                <a:cubicBezTo>
                  <a:pt x="1179205" y="2846832"/>
                  <a:pt x="1196122" y="2861386"/>
                  <a:pt x="1215781" y="2871216"/>
                </a:cubicBezTo>
                <a:cubicBezTo>
                  <a:pt x="1264549" y="2895600"/>
                  <a:pt x="1308109" y="2936657"/>
                  <a:pt x="1362085" y="2944368"/>
                </a:cubicBezTo>
                <a:lnTo>
                  <a:pt x="1490101" y="2962656"/>
                </a:lnTo>
                <a:cubicBezTo>
                  <a:pt x="1617963" y="3005277"/>
                  <a:pt x="1565184" y="2991319"/>
                  <a:pt x="1800997" y="3017520"/>
                </a:cubicBezTo>
                <a:lnTo>
                  <a:pt x="1965589" y="3035808"/>
                </a:lnTo>
                <a:cubicBezTo>
                  <a:pt x="2087509" y="3029712"/>
                  <a:pt x="2209610" y="3026538"/>
                  <a:pt x="2331349" y="3017520"/>
                </a:cubicBezTo>
                <a:cubicBezTo>
                  <a:pt x="2374336" y="3014336"/>
                  <a:pt x="2416593" y="3004579"/>
                  <a:pt x="2459365" y="2999232"/>
                </a:cubicBezTo>
                <a:cubicBezTo>
                  <a:pt x="2514140" y="2992385"/>
                  <a:pt x="2569093" y="2987040"/>
                  <a:pt x="2623957" y="2980944"/>
                </a:cubicBezTo>
                <a:cubicBezTo>
                  <a:pt x="2843413" y="2993136"/>
                  <a:pt x="3063621" y="2995650"/>
                  <a:pt x="3282325" y="3017520"/>
                </a:cubicBezTo>
                <a:cubicBezTo>
                  <a:pt x="3309452" y="3020233"/>
                  <a:pt x="3329951" y="3044524"/>
                  <a:pt x="3355477" y="3054096"/>
                </a:cubicBezTo>
                <a:cubicBezTo>
                  <a:pt x="3379011" y="3062921"/>
                  <a:pt x="3404245" y="3066288"/>
                  <a:pt x="3428629" y="3072384"/>
                </a:cubicBezTo>
                <a:cubicBezTo>
                  <a:pt x="3446917" y="3084576"/>
                  <a:pt x="3463834" y="3099130"/>
                  <a:pt x="3483493" y="3108960"/>
                </a:cubicBezTo>
                <a:cubicBezTo>
                  <a:pt x="3509729" y="3122078"/>
                  <a:pt x="3588071" y="3139676"/>
                  <a:pt x="3611509" y="3145536"/>
                </a:cubicBezTo>
                <a:cubicBezTo>
                  <a:pt x="3657685" y="3141338"/>
                  <a:pt x="3814556" y="3137469"/>
                  <a:pt x="3885829" y="3108960"/>
                </a:cubicBezTo>
                <a:cubicBezTo>
                  <a:pt x="3921750" y="3094592"/>
                  <a:pt x="4011768" y="3049730"/>
                  <a:pt x="4050421" y="3017520"/>
                </a:cubicBezTo>
                <a:cubicBezTo>
                  <a:pt x="4070290" y="3000963"/>
                  <a:pt x="4085268" y="2979034"/>
                  <a:pt x="4105285" y="2962656"/>
                </a:cubicBezTo>
                <a:cubicBezTo>
                  <a:pt x="4152465" y="2924054"/>
                  <a:pt x="4208484" y="2896033"/>
                  <a:pt x="4251589" y="2852928"/>
                </a:cubicBezTo>
                <a:cubicBezTo>
                  <a:pt x="4269877" y="2834640"/>
                  <a:pt x="4285762" y="2813582"/>
                  <a:pt x="4306453" y="2798064"/>
                </a:cubicBezTo>
                <a:cubicBezTo>
                  <a:pt x="4334889" y="2776737"/>
                  <a:pt x="4367905" y="2762283"/>
                  <a:pt x="4397893" y="2743200"/>
                </a:cubicBezTo>
                <a:cubicBezTo>
                  <a:pt x="4434979" y="2719600"/>
                  <a:pt x="4471045" y="2694432"/>
                  <a:pt x="4507621" y="2670048"/>
                </a:cubicBezTo>
                <a:cubicBezTo>
                  <a:pt x="4519813" y="2651760"/>
                  <a:pt x="4528655" y="2630726"/>
                  <a:pt x="4544197" y="2615184"/>
                </a:cubicBezTo>
                <a:cubicBezTo>
                  <a:pt x="4559739" y="2599642"/>
                  <a:pt x="4582373" y="2592912"/>
                  <a:pt x="4599061" y="2578608"/>
                </a:cubicBezTo>
                <a:cubicBezTo>
                  <a:pt x="4625243" y="2556166"/>
                  <a:pt x="4649505" y="2531408"/>
                  <a:pt x="4672213" y="2505456"/>
                </a:cubicBezTo>
                <a:cubicBezTo>
                  <a:pt x="4767485" y="2396573"/>
                  <a:pt x="4682087" y="2462297"/>
                  <a:pt x="4781941" y="2395728"/>
                </a:cubicBezTo>
                <a:cubicBezTo>
                  <a:pt x="4886763" y="2238495"/>
                  <a:pt x="4761089" y="2437431"/>
                  <a:pt x="4836805" y="2286000"/>
                </a:cubicBezTo>
                <a:cubicBezTo>
                  <a:pt x="4846635" y="2266341"/>
                  <a:pt x="4863551" y="2250795"/>
                  <a:pt x="4873381" y="2231136"/>
                </a:cubicBezTo>
                <a:cubicBezTo>
                  <a:pt x="4885600" y="2206697"/>
                  <a:pt x="4905269" y="2124214"/>
                  <a:pt x="4909957" y="2103120"/>
                </a:cubicBezTo>
                <a:cubicBezTo>
                  <a:pt x="4956392" y="1894165"/>
                  <a:pt x="4901932" y="2116930"/>
                  <a:pt x="4946533" y="1938528"/>
                </a:cubicBezTo>
                <a:cubicBezTo>
                  <a:pt x="4952629" y="1865376"/>
                  <a:pt x="4957517" y="1792113"/>
                  <a:pt x="4964821" y="1719072"/>
                </a:cubicBezTo>
                <a:cubicBezTo>
                  <a:pt x="4969711" y="1670168"/>
                  <a:pt x="4983109" y="1621916"/>
                  <a:pt x="4983109" y="1572768"/>
                </a:cubicBezTo>
                <a:cubicBezTo>
                  <a:pt x="4983109" y="1171867"/>
                  <a:pt x="5008613" y="1265233"/>
                  <a:pt x="4946533" y="1078992"/>
                </a:cubicBezTo>
                <a:cubicBezTo>
                  <a:pt x="4940246" y="1028697"/>
                  <a:pt x="4921513" y="831150"/>
                  <a:pt x="4891669" y="786384"/>
                </a:cubicBezTo>
                <a:lnTo>
                  <a:pt x="4781941" y="621792"/>
                </a:lnTo>
                <a:lnTo>
                  <a:pt x="4745365" y="566928"/>
                </a:lnTo>
                <a:cubicBezTo>
                  <a:pt x="4733173" y="548640"/>
                  <a:pt x="4718619" y="531723"/>
                  <a:pt x="4708789" y="512064"/>
                </a:cubicBezTo>
                <a:cubicBezTo>
                  <a:pt x="4696597" y="487680"/>
                  <a:pt x="4681785" y="464438"/>
                  <a:pt x="4672213" y="438912"/>
                </a:cubicBezTo>
                <a:cubicBezTo>
                  <a:pt x="4663388" y="415378"/>
                  <a:pt x="4665165" y="388241"/>
                  <a:pt x="4653925" y="365760"/>
                </a:cubicBezTo>
                <a:cubicBezTo>
                  <a:pt x="4640294" y="338498"/>
                  <a:pt x="4615215" y="318455"/>
                  <a:pt x="4599061" y="292608"/>
                </a:cubicBezTo>
                <a:cubicBezTo>
                  <a:pt x="4584612" y="269490"/>
                  <a:pt x="4581762" y="238733"/>
                  <a:pt x="4562485" y="219456"/>
                </a:cubicBezTo>
                <a:cubicBezTo>
                  <a:pt x="4473381" y="130352"/>
                  <a:pt x="4478382" y="162511"/>
                  <a:pt x="4397893" y="128016"/>
                </a:cubicBezTo>
                <a:cubicBezTo>
                  <a:pt x="4136008" y="15779"/>
                  <a:pt x="4504466" y="157444"/>
                  <a:pt x="4251589" y="73152"/>
                </a:cubicBezTo>
                <a:cubicBezTo>
                  <a:pt x="4220446" y="62771"/>
                  <a:pt x="4191820" y="45214"/>
                  <a:pt x="4160149" y="36576"/>
                </a:cubicBezTo>
                <a:cubicBezTo>
                  <a:pt x="4124375" y="26819"/>
                  <a:pt x="4086903" y="24921"/>
                  <a:pt x="4050421" y="18288"/>
                </a:cubicBezTo>
                <a:cubicBezTo>
                  <a:pt x="4019839" y="12728"/>
                  <a:pt x="3989461" y="6096"/>
                  <a:pt x="3958981" y="0"/>
                </a:cubicBezTo>
                <a:cubicBezTo>
                  <a:pt x="3776101" y="6096"/>
                  <a:pt x="3592987" y="7219"/>
                  <a:pt x="3410341" y="18288"/>
                </a:cubicBezTo>
                <a:cubicBezTo>
                  <a:pt x="3391099" y="19454"/>
                  <a:pt x="3374013" y="31280"/>
                  <a:pt x="3355477" y="36576"/>
                </a:cubicBezTo>
                <a:cubicBezTo>
                  <a:pt x="3331310" y="43481"/>
                  <a:pt x="3306492" y="47959"/>
                  <a:pt x="3282325" y="54864"/>
                </a:cubicBezTo>
                <a:cubicBezTo>
                  <a:pt x="3263789" y="60160"/>
                  <a:pt x="3245997" y="67856"/>
                  <a:pt x="3227461" y="73152"/>
                </a:cubicBezTo>
                <a:cubicBezTo>
                  <a:pt x="3203294" y="80057"/>
                  <a:pt x="3178476" y="84535"/>
                  <a:pt x="3154309" y="91440"/>
                </a:cubicBezTo>
                <a:cubicBezTo>
                  <a:pt x="3135773" y="96736"/>
                  <a:pt x="3118677" y="108402"/>
                  <a:pt x="3099445" y="109728"/>
                </a:cubicBezTo>
                <a:cubicBezTo>
                  <a:pt x="2941208" y="120641"/>
                  <a:pt x="2782453" y="121920"/>
                  <a:pt x="2623957" y="128016"/>
                </a:cubicBezTo>
                <a:cubicBezTo>
                  <a:pt x="2575189" y="134112"/>
                  <a:pt x="2526008" y="137512"/>
                  <a:pt x="2477653" y="146304"/>
                </a:cubicBezTo>
                <a:cubicBezTo>
                  <a:pt x="2447584" y="151771"/>
                  <a:pt x="2345429" y="196944"/>
                  <a:pt x="2331349" y="201168"/>
                </a:cubicBezTo>
                <a:cubicBezTo>
                  <a:pt x="2273414" y="218549"/>
                  <a:pt x="2223043" y="216637"/>
                  <a:pt x="2166757" y="237744"/>
                </a:cubicBezTo>
                <a:cubicBezTo>
                  <a:pt x="2141231" y="247316"/>
                  <a:pt x="2118517" y="263248"/>
                  <a:pt x="2093605" y="274320"/>
                </a:cubicBezTo>
                <a:cubicBezTo>
                  <a:pt x="2005063" y="313672"/>
                  <a:pt x="2013926" y="307956"/>
                  <a:pt x="1929013" y="329184"/>
                </a:cubicBezTo>
                <a:cubicBezTo>
                  <a:pt x="1910725" y="341376"/>
                  <a:pt x="1894351" y="357102"/>
                  <a:pt x="1874149" y="365760"/>
                </a:cubicBezTo>
                <a:cubicBezTo>
                  <a:pt x="1851047" y="375661"/>
                  <a:pt x="1825643" y="379119"/>
                  <a:pt x="1800997" y="384048"/>
                </a:cubicBezTo>
                <a:cubicBezTo>
                  <a:pt x="1713104" y="401627"/>
                  <a:pt x="1634867" y="409386"/>
                  <a:pt x="1544965" y="420624"/>
                </a:cubicBezTo>
                <a:cubicBezTo>
                  <a:pt x="1362085" y="414528"/>
                  <a:pt x="1178675" y="417532"/>
                  <a:pt x="996325" y="402336"/>
                </a:cubicBezTo>
                <a:cubicBezTo>
                  <a:pt x="820760" y="387706"/>
                  <a:pt x="946947" y="363931"/>
                  <a:pt x="831733" y="347472"/>
                </a:cubicBezTo>
                <a:cubicBezTo>
                  <a:pt x="672946" y="324788"/>
                  <a:pt x="745985" y="337638"/>
                  <a:pt x="612277" y="310896"/>
                </a:cubicBezTo>
                <a:cubicBezTo>
                  <a:pt x="571385" y="321119"/>
                  <a:pt x="456112" y="347950"/>
                  <a:pt x="429397" y="365760"/>
                </a:cubicBezTo>
                <a:cubicBezTo>
                  <a:pt x="392821" y="390144"/>
                  <a:pt x="361372" y="425011"/>
                  <a:pt x="319669" y="438912"/>
                </a:cubicBezTo>
                <a:cubicBezTo>
                  <a:pt x="259022" y="459128"/>
                  <a:pt x="264805" y="437923"/>
                  <a:pt x="264805" y="475488"/>
                </a:cubicBezTo>
                <a:lnTo>
                  <a:pt x="283093" y="475488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52977A-82F4-0B45-B3E3-B3DD315FCD61}"/>
              </a:ext>
            </a:extLst>
          </p:cNvPr>
          <p:cNvSpPr>
            <a:spLocks noChangeArrowheads="1"/>
          </p:cNvSpPr>
          <p:nvPr/>
        </p:nvSpPr>
        <p:spPr bwMode="auto">
          <a:xfrm rot="19409569">
            <a:off x="180363" y="2680545"/>
            <a:ext cx="3844461" cy="1127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Solution space </a:t>
            </a:r>
            <a:b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(keep going):</a:t>
            </a:r>
            <a:endParaRPr kumimoji="0" lang="en-US" sz="2800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ADF257C-2CAE-8F4F-B37D-04E90438A3EC}"/>
              </a:ext>
            </a:extLst>
          </p:cNvPr>
          <p:cNvSpPr/>
          <p:nvPr/>
        </p:nvSpPr>
        <p:spPr>
          <a:xfrm>
            <a:off x="5300233" y="3969060"/>
            <a:ext cx="188126" cy="21602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F4184A8-BBAE-1D43-9249-CE87C4B9D742}"/>
              </a:ext>
            </a:extLst>
          </p:cNvPr>
          <p:cNvSpPr>
            <a:spLocks noChangeArrowheads="1"/>
          </p:cNvSpPr>
          <p:nvPr/>
        </p:nvSpPr>
        <p:spPr bwMode="auto">
          <a:xfrm rot="21443385">
            <a:off x="128867" y="5528455"/>
            <a:ext cx="3207254" cy="588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real solution</a:t>
            </a:r>
            <a:endParaRPr kumimoji="0" lang="en-US" sz="2800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A2137B2-206D-F848-9536-F58E0C193255}"/>
              </a:ext>
            </a:extLst>
          </p:cNvPr>
          <p:cNvCxnSpPr>
            <a:cxnSpLocks/>
          </p:cNvCxnSpPr>
          <p:nvPr/>
        </p:nvCxnSpPr>
        <p:spPr>
          <a:xfrm flipV="1">
            <a:off x="2489648" y="4182870"/>
            <a:ext cx="2810585" cy="14028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DA9253B7-B3FD-7F40-90BC-5292905BCA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443385">
                <a:off x="200889" y="6008515"/>
                <a:ext cx="3207254" cy="5881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𝑡</m:t>
                        </m:r>
                      </m:e>
                      <m:sub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𝑖𝑗𝑘</m:t>
                        </m:r>
                      </m:sub>
                    </m:sSub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𝑗</m:t>
                        </m:r>
                      </m:sub>
                    </m:sSub>
                    <m:sSub>
                      <m:sSubPr>
                        <m:ctrlP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kumimoji="0" lang="en-US" sz="2800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etc.</a:t>
                </a: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DA9253B7-B3FD-7F40-90BC-5292905BCA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21443385">
                <a:off x="200889" y="6008515"/>
                <a:ext cx="3207254" cy="588118"/>
              </a:xfrm>
              <a:prstGeom prst="rect">
                <a:avLst/>
              </a:prstGeom>
              <a:blipFill>
                <a:blip r:embed="rId4"/>
                <a:stretch>
                  <a:fillRect t="-1724" b="-689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48591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10600" cy="1143000"/>
          </a:xfrm>
        </p:spPr>
        <p:txBody>
          <a:bodyPr/>
          <a:lstStyle/>
          <a:p>
            <a:r>
              <a:rPr lang="en-US" sz="4800" b="1" dirty="0">
                <a:solidFill>
                  <a:srgbClr val="762416"/>
                </a:solidFill>
                <a:latin typeface="Calibri" pitchFamily="34" charset="0"/>
              </a:rPr>
              <a:t>Attack 1: </a:t>
            </a:r>
            <a:r>
              <a:rPr lang="en-US" sz="4800" b="1" i="1" dirty="0">
                <a:solidFill>
                  <a:srgbClr val="762416"/>
                </a:solidFill>
                <a:latin typeface="Calibri" pitchFamily="34" charset="0"/>
              </a:rPr>
              <a:t>Linearization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91B9414-14D6-3449-BD83-8059C3ADC47F}"/>
                  </a:ext>
                </a:extLst>
              </p:cNvPr>
              <p:cNvSpPr/>
              <p:nvPr/>
            </p:nvSpPr>
            <p:spPr>
              <a:xfrm>
                <a:off x="842017" y="1484784"/>
                <a:ext cx="7700954" cy="98655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𝑖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𝑗𝑘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𝑖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𝑗𝑘</m:t>
                              </m:r>
                            </m:sub>
                          </m:sSub>
                        </m:e>
                      </m:nary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𝑖𝑗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𝑖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sz="24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</m:t>
                              </m:r>
                            </m:e>
                          </m:nary>
                        </m:e>
                      </m:nary>
                      <m:d>
                        <m:d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𝑏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−1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+1)=0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91B9414-14D6-3449-BD83-8059C3ADC4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017" y="1484784"/>
                <a:ext cx="7700954" cy="986552"/>
              </a:xfrm>
              <a:prstGeom prst="rect">
                <a:avLst/>
              </a:prstGeom>
              <a:blipFill>
                <a:blip r:embed="rId3"/>
                <a:stretch>
                  <a:fillRect l="-11678" t="-129114" b="-178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reeform 2">
            <a:extLst>
              <a:ext uri="{FF2B5EF4-FFF2-40B4-BE49-F238E27FC236}">
                <a16:creationId xmlns:a16="http://schemas.microsoft.com/office/drawing/2014/main" id="{66D6D31B-9F30-BE4B-9999-7D7FBC4D1F49}"/>
              </a:ext>
            </a:extLst>
          </p:cNvPr>
          <p:cNvSpPr/>
          <p:nvPr/>
        </p:nvSpPr>
        <p:spPr>
          <a:xfrm>
            <a:off x="2968079" y="2889504"/>
            <a:ext cx="4988297" cy="3145536"/>
          </a:xfrm>
          <a:custGeom>
            <a:avLst/>
            <a:gdLst>
              <a:gd name="connsiteX0" fmla="*/ 264805 w 4988297"/>
              <a:gd name="connsiteY0" fmla="*/ 420624 h 3145536"/>
              <a:gd name="connsiteX1" fmla="*/ 264805 w 4988297"/>
              <a:gd name="connsiteY1" fmla="*/ 420624 h 3145536"/>
              <a:gd name="connsiteX2" fmla="*/ 191653 w 4988297"/>
              <a:gd name="connsiteY2" fmla="*/ 640080 h 3145536"/>
              <a:gd name="connsiteX3" fmla="*/ 173365 w 4988297"/>
              <a:gd name="connsiteY3" fmla="*/ 694944 h 3145536"/>
              <a:gd name="connsiteX4" fmla="*/ 118501 w 4988297"/>
              <a:gd name="connsiteY4" fmla="*/ 804672 h 3145536"/>
              <a:gd name="connsiteX5" fmla="*/ 81925 w 4988297"/>
              <a:gd name="connsiteY5" fmla="*/ 859536 h 3145536"/>
              <a:gd name="connsiteX6" fmla="*/ 27061 w 4988297"/>
              <a:gd name="connsiteY6" fmla="*/ 1042416 h 3145536"/>
              <a:gd name="connsiteX7" fmla="*/ 27061 w 4988297"/>
              <a:gd name="connsiteY7" fmla="*/ 1901952 h 3145536"/>
              <a:gd name="connsiteX8" fmla="*/ 45349 w 4988297"/>
              <a:gd name="connsiteY8" fmla="*/ 1993392 h 3145536"/>
              <a:gd name="connsiteX9" fmla="*/ 209941 w 4988297"/>
              <a:gd name="connsiteY9" fmla="*/ 2249424 h 3145536"/>
              <a:gd name="connsiteX10" fmla="*/ 319669 w 4988297"/>
              <a:gd name="connsiteY10" fmla="*/ 2377440 h 3145536"/>
              <a:gd name="connsiteX11" fmla="*/ 447685 w 4988297"/>
              <a:gd name="connsiteY11" fmla="*/ 2468880 h 3145536"/>
              <a:gd name="connsiteX12" fmla="*/ 502549 w 4988297"/>
              <a:gd name="connsiteY12" fmla="*/ 2487168 h 3145536"/>
              <a:gd name="connsiteX13" fmla="*/ 557413 w 4988297"/>
              <a:gd name="connsiteY13" fmla="*/ 2523744 h 3145536"/>
              <a:gd name="connsiteX14" fmla="*/ 667141 w 4988297"/>
              <a:gd name="connsiteY14" fmla="*/ 2542032 h 3145536"/>
              <a:gd name="connsiteX15" fmla="*/ 740293 w 4988297"/>
              <a:gd name="connsiteY15" fmla="*/ 2578608 h 3145536"/>
              <a:gd name="connsiteX16" fmla="*/ 904885 w 4988297"/>
              <a:gd name="connsiteY16" fmla="*/ 2651760 h 3145536"/>
              <a:gd name="connsiteX17" fmla="*/ 1051189 w 4988297"/>
              <a:gd name="connsiteY17" fmla="*/ 2761488 h 3145536"/>
              <a:gd name="connsiteX18" fmla="*/ 1160917 w 4988297"/>
              <a:gd name="connsiteY18" fmla="*/ 2834640 h 3145536"/>
              <a:gd name="connsiteX19" fmla="*/ 1215781 w 4988297"/>
              <a:gd name="connsiteY19" fmla="*/ 2871216 h 3145536"/>
              <a:gd name="connsiteX20" fmla="*/ 1362085 w 4988297"/>
              <a:gd name="connsiteY20" fmla="*/ 2944368 h 3145536"/>
              <a:gd name="connsiteX21" fmla="*/ 1490101 w 4988297"/>
              <a:gd name="connsiteY21" fmla="*/ 2962656 h 3145536"/>
              <a:gd name="connsiteX22" fmla="*/ 1800997 w 4988297"/>
              <a:gd name="connsiteY22" fmla="*/ 3017520 h 3145536"/>
              <a:gd name="connsiteX23" fmla="*/ 1965589 w 4988297"/>
              <a:gd name="connsiteY23" fmla="*/ 3035808 h 3145536"/>
              <a:gd name="connsiteX24" fmla="*/ 2331349 w 4988297"/>
              <a:gd name="connsiteY24" fmla="*/ 3017520 h 3145536"/>
              <a:gd name="connsiteX25" fmla="*/ 2459365 w 4988297"/>
              <a:gd name="connsiteY25" fmla="*/ 2999232 h 3145536"/>
              <a:gd name="connsiteX26" fmla="*/ 2623957 w 4988297"/>
              <a:gd name="connsiteY26" fmla="*/ 2980944 h 3145536"/>
              <a:gd name="connsiteX27" fmla="*/ 3282325 w 4988297"/>
              <a:gd name="connsiteY27" fmla="*/ 3017520 h 3145536"/>
              <a:gd name="connsiteX28" fmla="*/ 3355477 w 4988297"/>
              <a:gd name="connsiteY28" fmla="*/ 3054096 h 3145536"/>
              <a:gd name="connsiteX29" fmla="*/ 3428629 w 4988297"/>
              <a:gd name="connsiteY29" fmla="*/ 3072384 h 3145536"/>
              <a:gd name="connsiteX30" fmla="*/ 3483493 w 4988297"/>
              <a:gd name="connsiteY30" fmla="*/ 3108960 h 3145536"/>
              <a:gd name="connsiteX31" fmla="*/ 3611509 w 4988297"/>
              <a:gd name="connsiteY31" fmla="*/ 3145536 h 3145536"/>
              <a:gd name="connsiteX32" fmla="*/ 3885829 w 4988297"/>
              <a:gd name="connsiteY32" fmla="*/ 3108960 h 3145536"/>
              <a:gd name="connsiteX33" fmla="*/ 4050421 w 4988297"/>
              <a:gd name="connsiteY33" fmla="*/ 3017520 h 3145536"/>
              <a:gd name="connsiteX34" fmla="*/ 4105285 w 4988297"/>
              <a:gd name="connsiteY34" fmla="*/ 2962656 h 3145536"/>
              <a:gd name="connsiteX35" fmla="*/ 4251589 w 4988297"/>
              <a:gd name="connsiteY35" fmla="*/ 2852928 h 3145536"/>
              <a:gd name="connsiteX36" fmla="*/ 4306453 w 4988297"/>
              <a:gd name="connsiteY36" fmla="*/ 2798064 h 3145536"/>
              <a:gd name="connsiteX37" fmla="*/ 4397893 w 4988297"/>
              <a:gd name="connsiteY37" fmla="*/ 2743200 h 3145536"/>
              <a:gd name="connsiteX38" fmla="*/ 4507621 w 4988297"/>
              <a:gd name="connsiteY38" fmla="*/ 2670048 h 3145536"/>
              <a:gd name="connsiteX39" fmla="*/ 4544197 w 4988297"/>
              <a:gd name="connsiteY39" fmla="*/ 2615184 h 3145536"/>
              <a:gd name="connsiteX40" fmla="*/ 4599061 w 4988297"/>
              <a:gd name="connsiteY40" fmla="*/ 2578608 h 3145536"/>
              <a:gd name="connsiteX41" fmla="*/ 4672213 w 4988297"/>
              <a:gd name="connsiteY41" fmla="*/ 2505456 h 3145536"/>
              <a:gd name="connsiteX42" fmla="*/ 4781941 w 4988297"/>
              <a:gd name="connsiteY42" fmla="*/ 2395728 h 3145536"/>
              <a:gd name="connsiteX43" fmla="*/ 4836805 w 4988297"/>
              <a:gd name="connsiteY43" fmla="*/ 2286000 h 3145536"/>
              <a:gd name="connsiteX44" fmla="*/ 4873381 w 4988297"/>
              <a:gd name="connsiteY44" fmla="*/ 2231136 h 3145536"/>
              <a:gd name="connsiteX45" fmla="*/ 4909957 w 4988297"/>
              <a:gd name="connsiteY45" fmla="*/ 2103120 h 3145536"/>
              <a:gd name="connsiteX46" fmla="*/ 4946533 w 4988297"/>
              <a:gd name="connsiteY46" fmla="*/ 1938528 h 3145536"/>
              <a:gd name="connsiteX47" fmla="*/ 4964821 w 4988297"/>
              <a:gd name="connsiteY47" fmla="*/ 1719072 h 3145536"/>
              <a:gd name="connsiteX48" fmla="*/ 4983109 w 4988297"/>
              <a:gd name="connsiteY48" fmla="*/ 1572768 h 3145536"/>
              <a:gd name="connsiteX49" fmla="*/ 4946533 w 4988297"/>
              <a:gd name="connsiteY49" fmla="*/ 1078992 h 3145536"/>
              <a:gd name="connsiteX50" fmla="*/ 4891669 w 4988297"/>
              <a:gd name="connsiteY50" fmla="*/ 786384 h 3145536"/>
              <a:gd name="connsiteX51" fmla="*/ 4781941 w 4988297"/>
              <a:gd name="connsiteY51" fmla="*/ 621792 h 3145536"/>
              <a:gd name="connsiteX52" fmla="*/ 4745365 w 4988297"/>
              <a:gd name="connsiteY52" fmla="*/ 566928 h 3145536"/>
              <a:gd name="connsiteX53" fmla="*/ 4708789 w 4988297"/>
              <a:gd name="connsiteY53" fmla="*/ 512064 h 3145536"/>
              <a:gd name="connsiteX54" fmla="*/ 4672213 w 4988297"/>
              <a:gd name="connsiteY54" fmla="*/ 438912 h 3145536"/>
              <a:gd name="connsiteX55" fmla="*/ 4653925 w 4988297"/>
              <a:gd name="connsiteY55" fmla="*/ 365760 h 3145536"/>
              <a:gd name="connsiteX56" fmla="*/ 4599061 w 4988297"/>
              <a:gd name="connsiteY56" fmla="*/ 292608 h 3145536"/>
              <a:gd name="connsiteX57" fmla="*/ 4562485 w 4988297"/>
              <a:gd name="connsiteY57" fmla="*/ 219456 h 3145536"/>
              <a:gd name="connsiteX58" fmla="*/ 4397893 w 4988297"/>
              <a:gd name="connsiteY58" fmla="*/ 128016 h 3145536"/>
              <a:gd name="connsiteX59" fmla="*/ 4251589 w 4988297"/>
              <a:gd name="connsiteY59" fmla="*/ 73152 h 3145536"/>
              <a:gd name="connsiteX60" fmla="*/ 4160149 w 4988297"/>
              <a:gd name="connsiteY60" fmla="*/ 36576 h 3145536"/>
              <a:gd name="connsiteX61" fmla="*/ 4050421 w 4988297"/>
              <a:gd name="connsiteY61" fmla="*/ 18288 h 3145536"/>
              <a:gd name="connsiteX62" fmla="*/ 3958981 w 4988297"/>
              <a:gd name="connsiteY62" fmla="*/ 0 h 3145536"/>
              <a:gd name="connsiteX63" fmla="*/ 3410341 w 4988297"/>
              <a:gd name="connsiteY63" fmla="*/ 18288 h 3145536"/>
              <a:gd name="connsiteX64" fmla="*/ 3355477 w 4988297"/>
              <a:gd name="connsiteY64" fmla="*/ 36576 h 3145536"/>
              <a:gd name="connsiteX65" fmla="*/ 3282325 w 4988297"/>
              <a:gd name="connsiteY65" fmla="*/ 54864 h 3145536"/>
              <a:gd name="connsiteX66" fmla="*/ 3227461 w 4988297"/>
              <a:gd name="connsiteY66" fmla="*/ 73152 h 3145536"/>
              <a:gd name="connsiteX67" fmla="*/ 3154309 w 4988297"/>
              <a:gd name="connsiteY67" fmla="*/ 91440 h 3145536"/>
              <a:gd name="connsiteX68" fmla="*/ 3099445 w 4988297"/>
              <a:gd name="connsiteY68" fmla="*/ 109728 h 3145536"/>
              <a:gd name="connsiteX69" fmla="*/ 2623957 w 4988297"/>
              <a:gd name="connsiteY69" fmla="*/ 128016 h 3145536"/>
              <a:gd name="connsiteX70" fmla="*/ 2477653 w 4988297"/>
              <a:gd name="connsiteY70" fmla="*/ 146304 h 3145536"/>
              <a:gd name="connsiteX71" fmla="*/ 2331349 w 4988297"/>
              <a:gd name="connsiteY71" fmla="*/ 201168 h 3145536"/>
              <a:gd name="connsiteX72" fmla="*/ 2166757 w 4988297"/>
              <a:gd name="connsiteY72" fmla="*/ 237744 h 3145536"/>
              <a:gd name="connsiteX73" fmla="*/ 2093605 w 4988297"/>
              <a:gd name="connsiteY73" fmla="*/ 274320 h 3145536"/>
              <a:gd name="connsiteX74" fmla="*/ 1929013 w 4988297"/>
              <a:gd name="connsiteY74" fmla="*/ 329184 h 3145536"/>
              <a:gd name="connsiteX75" fmla="*/ 1874149 w 4988297"/>
              <a:gd name="connsiteY75" fmla="*/ 365760 h 3145536"/>
              <a:gd name="connsiteX76" fmla="*/ 1800997 w 4988297"/>
              <a:gd name="connsiteY76" fmla="*/ 384048 h 3145536"/>
              <a:gd name="connsiteX77" fmla="*/ 1544965 w 4988297"/>
              <a:gd name="connsiteY77" fmla="*/ 420624 h 3145536"/>
              <a:gd name="connsiteX78" fmla="*/ 996325 w 4988297"/>
              <a:gd name="connsiteY78" fmla="*/ 402336 h 3145536"/>
              <a:gd name="connsiteX79" fmla="*/ 831733 w 4988297"/>
              <a:gd name="connsiteY79" fmla="*/ 347472 h 3145536"/>
              <a:gd name="connsiteX80" fmla="*/ 612277 w 4988297"/>
              <a:gd name="connsiteY80" fmla="*/ 310896 h 3145536"/>
              <a:gd name="connsiteX81" fmla="*/ 429397 w 4988297"/>
              <a:gd name="connsiteY81" fmla="*/ 365760 h 3145536"/>
              <a:gd name="connsiteX82" fmla="*/ 319669 w 4988297"/>
              <a:gd name="connsiteY82" fmla="*/ 438912 h 3145536"/>
              <a:gd name="connsiteX83" fmla="*/ 264805 w 4988297"/>
              <a:gd name="connsiteY83" fmla="*/ 475488 h 3145536"/>
              <a:gd name="connsiteX84" fmla="*/ 283093 w 4988297"/>
              <a:gd name="connsiteY84" fmla="*/ 475488 h 3145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4988297" h="3145536">
                <a:moveTo>
                  <a:pt x="264805" y="420624"/>
                </a:moveTo>
                <a:lnTo>
                  <a:pt x="264805" y="420624"/>
                </a:lnTo>
                <a:lnTo>
                  <a:pt x="191653" y="640080"/>
                </a:lnTo>
                <a:cubicBezTo>
                  <a:pt x="185557" y="658368"/>
                  <a:pt x="184058" y="678904"/>
                  <a:pt x="173365" y="694944"/>
                </a:cubicBezTo>
                <a:cubicBezTo>
                  <a:pt x="68543" y="852177"/>
                  <a:pt x="194217" y="653241"/>
                  <a:pt x="118501" y="804672"/>
                </a:cubicBezTo>
                <a:cubicBezTo>
                  <a:pt x="108671" y="824331"/>
                  <a:pt x="90852" y="839451"/>
                  <a:pt x="81925" y="859536"/>
                </a:cubicBezTo>
                <a:cubicBezTo>
                  <a:pt x="56483" y="916781"/>
                  <a:pt x="42260" y="981620"/>
                  <a:pt x="27061" y="1042416"/>
                </a:cubicBezTo>
                <a:cubicBezTo>
                  <a:pt x="-14273" y="1414423"/>
                  <a:pt x="-3358" y="1247937"/>
                  <a:pt x="27061" y="1901952"/>
                </a:cubicBezTo>
                <a:cubicBezTo>
                  <a:pt x="28505" y="1933002"/>
                  <a:pt x="33805" y="1964532"/>
                  <a:pt x="45349" y="1993392"/>
                </a:cubicBezTo>
                <a:cubicBezTo>
                  <a:pt x="138086" y="2225234"/>
                  <a:pt x="95743" y="2118912"/>
                  <a:pt x="209941" y="2249424"/>
                </a:cubicBezTo>
                <a:cubicBezTo>
                  <a:pt x="282215" y="2332023"/>
                  <a:pt x="241647" y="2310564"/>
                  <a:pt x="319669" y="2377440"/>
                </a:cubicBezTo>
                <a:cubicBezTo>
                  <a:pt x="331266" y="2387381"/>
                  <a:pt x="424527" y="2457301"/>
                  <a:pt x="447685" y="2468880"/>
                </a:cubicBezTo>
                <a:cubicBezTo>
                  <a:pt x="464927" y="2477501"/>
                  <a:pt x="485307" y="2478547"/>
                  <a:pt x="502549" y="2487168"/>
                </a:cubicBezTo>
                <a:cubicBezTo>
                  <a:pt x="522208" y="2496998"/>
                  <a:pt x="536561" y="2516793"/>
                  <a:pt x="557413" y="2523744"/>
                </a:cubicBezTo>
                <a:cubicBezTo>
                  <a:pt x="592591" y="2535470"/>
                  <a:pt x="630565" y="2535936"/>
                  <a:pt x="667141" y="2542032"/>
                </a:cubicBezTo>
                <a:cubicBezTo>
                  <a:pt x="691525" y="2554224"/>
                  <a:pt x="715381" y="2567536"/>
                  <a:pt x="740293" y="2578608"/>
                </a:cubicBezTo>
                <a:cubicBezTo>
                  <a:pt x="787813" y="2599728"/>
                  <a:pt x="859865" y="2621747"/>
                  <a:pt x="904885" y="2651760"/>
                </a:cubicBezTo>
                <a:cubicBezTo>
                  <a:pt x="955607" y="2685575"/>
                  <a:pt x="1000467" y="2727673"/>
                  <a:pt x="1051189" y="2761488"/>
                </a:cubicBezTo>
                <a:lnTo>
                  <a:pt x="1160917" y="2834640"/>
                </a:lnTo>
                <a:cubicBezTo>
                  <a:pt x="1179205" y="2846832"/>
                  <a:pt x="1196122" y="2861386"/>
                  <a:pt x="1215781" y="2871216"/>
                </a:cubicBezTo>
                <a:cubicBezTo>
                  <a:pt x="1264549" y="2895600"/>
                  <a:pt x="1308109" y="2936657"/>
                  <a:pt x="1362085" y="2944368"/>
                </a:cubicBezTo>
                <a:lnTo>
                  <a:pt x="1490101" y="2962656"/>
                </a:lnTo>
                <a:cubicBezTo>
                  <a:pt x="1617963" y="3005277"/>
                  <a:pt x="1565184" y="2991319"/>
                  <a:pt x="1800997" y="3017520"/>
                </a:cubicBezTo>
                <a:lnTo>
                  <a:pt x="1965589" y="3035808"/>
                </a:lnTo>
                <a:cubicBezTo>
                  <a:pt x="2087509" y="3029712"/>
                  <a:pt x="2209610" y="3026538"/>
                  <a:pt x="2331349" y="3017520"/>
                </a:cubicBezTo>
                <a:cubicBezTo>
                  <a:pt x="2374336" y="3014336"/>
                  <a:pt x="2416593" y="3004579"/>
                  <a:pt x="2459365" y="2999232"/>
                </a:cubicBezTo>
                <a:cubicBezTo>
                  <a:pt x="2514140" y="2992385"/>
                  <a:pt x="2569093" y="2987040"/>
                  <a:pt x="2623957" y="2980944"/>
                </a:cubicBezTo>
                <a:cubicBezTo>
                  <a:pt x="2843413" y="2993136"/>
                  <a:pt x="3063621" y="2995650"/>
                  <a:pt x="3282325" y="3017520"/>
                </a:cubicBezTo>
                <a:cubicBezTo>
                  <a:pt x="3309452" y="3020233"/>
                  <a:pt x="3329951" y="3044524"/>
                  <a:pt x="3355477" y="3054096"/>
                </a:cubicBezTo>
                <a:cubicBezTo>
                  <a:pt x="3379011" y="3062921"/>
                  <a:pt x="3404245" y="3066288"/>
                  <a:pt x="3428629" y="3072384"/>
                </a:cubicBezTo>
                <a:cubicBezTo>
                  <a:pt x="3446917" y="3084576"/>
                  <a:pt x="3463834" y="3099130"/>
                  <a:pt x="3483493" y="3108960"/>
                </a:cubicBezTo>
                <a:cubicBezTo>
                  <a:pt x="3509729" y="3122078"/>
                  <a:pt x="3588071" y="3139676"/>
                  <a:pt x="3611509" y="3145536"/>
                </a:cubicBezTo>
                <a:cubicBezTo>
                  <a:pt x="3657685" y="3141338"/>
                  <a:pt x="3814556" y="3137469"/>
                  <a:pt x="3885829" y="3108960"/>
                </a:cubicBezTo>
                <a:cubicBezTo>
                  <a:pt x="3921750" y="3094592"/>
                  <a:pt x="4011768" y="3049730"/>
                  <a:pt x="4050421" y="3017520"/>
                </a:cubicBezTo>
                <a:cubicBezTo>
                  <a:pt x="4070290" y="3000963"/>
                  <a:pt x="4085268" y="2979034"/>
                  <a:pt x="4105285" y="2962656"/>
                </a:cubicBezTo>
                <a:cubicBezTo>
                  <a:pt x="4152465" y="2924054"/>
                  <a:pt x="4208484" y="2896033"/>
                  <a:pt x="4251589" y="2852928"/>
                </a:cubicBezTo>
                <a:cubicBezTo>
                  <a:pt x="4269877" y="2834640"/>
                  <a:pt x="4285762" y="2813582"/>
                  <a:pt x="4306453" y="2798064"/>
                </a:cubicBezTo>
                <a:cubicBezTo>
                  <a:pt x="4334889" y="2776737"/>
                  <a:pt x="4367905" y="2762283"/>
                  <a:pt x="4397893" y="2743200"/>
                </a:cubicBezTo>
                <a:cubicBezTo>
                  <a:pt x="4434979" y="2719600"/>
                  <a:pt x="4471045" y="2694432"/>
                  <a:pt x="4507621" y="2670048"/>
                </a:cubicBezTo>
                <a:cubicBezTo>
                  <a:pt x="4519813" y="2651760"/>
                  <a:pt x="4528655" y="2630726"/>
                  <a:pt x="4544197" y="2615184"/>
                </a:cubicBezTo>
                <a:cubicBezTo>
                  <a:pt x="4559739" y="2599642"/>
                  <a:pt x="4582373" y="2592912"/>
                  <a:pt x="4599061" y="2578608"/>
                </a:cubicBezTo>
                <a:cubicBezTo>
                  <a:pt x="4625243" y="2556166"/>
                  <a:pt x="4649505" y="2531408"/>
                  <a:pt x="4672213" y="2505456"/>
                </a:cubicBezTo>
                <a:cubicBezTo>
                  <a:pt x="4767485" y="2396573"/>
                  <a:pt x="4682087" y="2462297"/>
                  <a:pt x="4781941" y="2395728"/>
                </a:cubicBezTo>
                <a:cubicBezTo>
                  <a:pt x="4886763" y="2238495"/>
                  <a:pt x="4761089" y="2437431"/>
                  <a:pt x="4836805" y="2286000"/>
                </a:cubicBezTo>
                <a:cubicBezTo>
                  <a:pt x="4846635" y="2266341"/>
                  <a:pt x="4863551" y="2250795"/>
                  <a:pt x="4873381" y="2231136"/>
                </a:cubicBezTo>
                <a:cubicBezTo>
                  <a:pt x="4885600" y="2206697"/>
                  <a:pt x="4905269" y="2124214"/>
                  <a:pt x="4909957" y="2103120"/>
                </a:cubicBezTo>
                <a:cubicBezTo>
                  <a:pt x="4956392" y="1894165"/>
                  <a:pt x="4901932" y="2116930"/>
                  <a:pt x="4946533" y="1938528"/>
                </a:cubicBezTo>
                <a:cubicBezTo>
                  <a:pt x="4952629" y="1865376"/>
                  <a:pt x="4957517" y="1792113"/>
                  <a:pt x="4964821" y="1719072"/>
                </a:cubicBezTo>
                <a:cubicBezTo>
                  <a:pt x="4969711" y="1670168"/>
                  <a:pt x="4983109" y="1621916"/>
                  <a:pt x="4983109" y="1572768"/>
                </a:cubicBezTo>
                <a:cubicBezTo>
                  <a:pt x="4983109" y="1171867"/>
                  <a:pt x="5008613" y="1265233"/>
                  <a:pt x="4946533" y="1078992"/>
                </a:cubicBezTo>
                <a:cubicBezTo>
                  <a:pt x="4940246" y="1028697"/>
                  <a:pt x="4921513" y="831150"/>
                  <a:pt x="4891669" y="786384"/>
                </a:cubicBezTo>
                <a:lnTo>
                  <a:pt x="4781941" y="621792"/>
                </a:lnTo>
                <a:lnTo>
                  <a:pt x="4745365" y="566928"/>
                </a:lnTo>
                <a:cubicBezTo>
                  <a:pt x="4733173" y="548640"/>
                  <a:pt x="4718619" y="531723"/>
                  <a:pt x="4708789" y="512064"/>
                </a:cubicBezTo>
                <a:cubicBezTo>
                  <a:pt x="4696597" y="487680"/>
                  <a:pt x="4681785" y="464438"/>
                  <a:pt x="4672213" y="438912"/>
                </a:cubicBezTo>
                <a:cubicBezTo>
                  <a:pt x="4663388" y="415378"/>
                  <a:pt x="4665165" y="388241"/>
                  <a:pt x="4653925" y="365760"/>
                </a:cubicBezTo>
                <a:cubicBezTo>
                  <a:pt x="4640294" y="338498"/>
                  <a:pt x="4615215" y="318455"/>
                  <a:pt x="4599061" y="292608"/>
                </a:cubicBezTo>
                <a:cubicBezTo>
                  <a:pt x="4584612" y="269490"/>
                  <a:pt x="4581762" y="238733"/>
                  <a:pt x="4562485" y="219456"/>
                </a:cubicBezTo>
                <a:cubicBezTo>
                  <a:pt x="4473381" y="130352"/>
                  <a:pt x="4478382" y="162511"/>
                  <a:pt x="4397893" y="128016"/>
                </a:cubicBezTo>
                <a:cubicBezTo>
                  <a:pt x="4136008" y="15779"/>
                  <a:pt x="4504466" y="157444"/>
                  <a:pt x="4251589" y="73152"/>
                </a:cubicBezTo>
                <a:cubicBezTo>
                  <a:pt x="4220446" y="62771"/>
                  <a:pt x="4191820" y="45214"/>
                  <a:pt x="4160149" y="36576"/>
                </a:cubicBezTo>
                <a:cubicBezTo>
                  <a:pt x="4124375" y="26819"/>
                  <a:pt x="4086903" y="24921"/>
                  <a:pt x="4050421" y="18288"/>
                </a:cubicBezTo>
                <a:cubicBezTo>
                  <a:pt x="4019839" y="12728"/>
                  <a:pt x="3989461" y="6096"/>
                  <a:pt x="3958981" y="0"/>
                </a:cubicBezTo>
                <a:cubicBezTo>
                  <a:pt x="3776101" y="6096"/>
                  <a:pt x="3592987" y="7219"/>
                  <a:pt x="3410341" y="18288"/>
                </a:cubicBezTo>
                <a:cubicBezTo>
                  <a:pt x="3391099" y="19454"/>
                  <a:pt x="3374013" y="31280"/>
                  <a:pt x="3355477" y="36576"/>
                </a:cubicBezTo>
                <a:cubicBezTo>
                  <a:pt x="3331310" y="43481"/>
                  <a:pt x="3306492" y="47959"/>
                  <a:pt x="3282325" y="54864"/>
                </a:cubicBezTo>
                <a:cubicBezTo>
                  <a:pt x="3263789" y="60160"/>
                  <a:pt x="3245997" y="67856"/>
                  <a:pt x="3227461" y="73152"/>
                </a:cubicBezTo>
                <a:cubicBezTo>
                  <a:pt x="3203294" y="80057"/>
                  <a:pt x="3178476" y="84535"/>
                  <a:pt x="3154309" y="91440"/>
                </a:cubicBezTo>
                <a:cubicBezTo>
                  <a:pt x="3135773" y="96736"/>
                  <a:pt x="3118677" y="108402"/>
                  <a:pt x="3099445" y="109728"/>
                </a:cubicBezTo>
                <a:cubicBezTo>
                  <a:pt x="2941208" y="120641"/>
                  <a:pt x="2782453" y="121920"/>
                  <a:pt x="2623957" y="128016"/>
                </a:cubicBezTo>
                <a:cubicBezTo>
                  <a:pt x="2575189" y="134112"/>
                  <a:pt x="2526008" y="137512"/>
                  <a:pt x="2477653" y="146304"/>
                </a:cubicBezTo>
                <a:cubicBezTo>
                  <a:pt x="2447584" y="151771"/>
                  <a:pt x="2345429" y="196944"/>
                  <a:pt x="2331349" y="201168"/>
                </a:cubicBezTo>
                <a:cubicBezTo>
                  <a:pt x="2273414" y="218549"/>
                  <a:pt x="2223043" y="216637"/>
                  <a:pt x="2166757" y="237744"/>
                </a:cubicBezTo>
                <a:cubicBezTo>
                  <a:pt x="2141231" y="247316"/>
                  <a:pt x="2118517" y="263248"/>
                  <a:pt x="2093605" y="274320"/>
                </a:cubicBezTo>
                <a:cubicBezTo>
                  <a:pt x="2005063" y="313672"/>
                  <a:pt x="2013926" y="307956"/>
                  <a:pt x="1929013" y="329184"/>
                </a:cubicBezTo>
                <a:cubicBezTo>
                  <a:pt x="1910725" y="341376"/>
                  <a:pt x="1894351" y="357102"/>
                  <a:pt x="1874149" y="365760"/>
                </a:cubicBezTo>
                <a:cubicBezTo>
                  <a:pt x="1851047" y="375661"/>
                  <a:pt x="1825643" y="379119"/>
                  <a:pt x="1800997" y="384048"/>
                </a:cubicBezTo>
                <a:cubicBezTo>
                  <a:pt x="1713104" y="401627"/>
                  <a:pt x="1634867" y="409386"/>
                  <a:pt x="1544965" y="420624"/>
                </a:cubicBezTo>
                <a:cubicBezTo>
                  <a:pt x="1362085" y="414528"/>
                  <a:pt x="1178675" y="417532"/>
                  <a:pt x="996325" y="402336"/>
                </a:cubicBezTo>
                <a:cubicBezTo>
                  <a:pt x="820760" y="387706"/>
                  <a:pt x="946947" y="363931"/>
                  <a:pt x="831733" y="347472"/>
                </a:cubicBezTo>
                <a:cubicBezTo>
                  <a:pt x="672946" y="324788"/>
                  <a:pt x="745985" y="337638"/>
                  <a:pt x="612277" y="310896"/>
                </a:cubicBezTo>
                <a:cubicBezTo>
                  <a:pt x="571385" y="321119"/>
                  <a:pt x="456112" y="347950"/>
                  <a:pt x="429397" y="365760"/>
                </a:cubicBezTo>
                <a:cubicBezTo>
                  <a:pt x="392821" y="390144"/>
                  <a:pt x="361372" y="425011"/>
                  <a:pt x="319669" y="438912"/>
                </a:cubicBezTo>
                <a:cubicBezTo>
                  <a:pt x="259022" y="459128"/>
                  <a:pt x="264805" y="437923"/>
                  <a:pt x="264805" y="475488"/>
                </a:cubicBezTo>
                <a:lnTo>
                  <a:pt x="283093" y="475488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ADF257C-2CAE-8F4F-B37D-04E90438A3EC}"/>
              </a:ext>
            </a:extLst>
          </p:cNvPr>
          <p:cNvSpPr/>
          <p:nvPr/>
        </p:nvSpPr>
        <p:spPr>
          <a:xfrm>
            <a:off x="5300233" y="3969060"/>
            <a:ext cx="188126" cy="21602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4F4184A8-BBAE-1D43-9249-CE87C4B9D7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443385">
                <a:off x="192002" y="5147464"/>
                <a:ext cx="4960902" cy="5881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When #</a:t>
                </a:r>
                <a:r>
                  <a:rPr lang="en-US" sz="2800" dirty="0" err="1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eqns</a:t>
                </a:r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#</a:t>
                </a:r>
                <a:r>
                  <a:rPr lang="en-US" sz="2800" dirty="0" err="1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vars</a:t>
                </a:r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≈</m:t>
                    </m:r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𝑂</m:t>
                    </m:r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sSup>
                      <m:sSupPr>
                        <m:ctrlP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3</m:t>
                        </m:r>
                      </m:sup>
                    </m:sSup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endParaRPr kumimoji="0" lang="en-US" sz="2800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4F4184A8-BBAE-1D43-9249-CE87C4B9D7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21443385">
                <a:off x="192002" y="5147464"/>
                <a:ext cx="4960902" cy="588118"/>
              </a:xfrm>
              <a:prstGeom prst="rect">
                <a:avLst/>
              </a:prstGeom>
              <a:blipFill>
                <a:blip r:embed="rId4"/>
                <a:stretch>
                  <a:fillRect l="-2284" b="-17188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31">
            <a:extLst>
              <a:ext uri="{FF2B5EF4-FFF2-40B4-BE49-F238E27FC236}">
                <a16:creationId xmlns:a16="http://schemas.microsoft.com/office/drawing/2014/main" id="{DA9253B7-B3FD-7F40-90BC-5292905BCAFB}"/>
              </a:ext>
            </a:extLst>
          </p:cNvPr>
          <p:cNvSpPr>
            <a:spLocks noChangeArrowheads="1"/>
          </p:cNvSpPr>
          <p:nvPr/>
        </p:nvSpPr>
        <p:spPr bwMode="auto">
          <a:xfrm rot="21443385">
            <a:off x="269330" y="5559467"/>
            <a:ext cx="8201395" cy="9689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only surviving solution to the linear system is the real solution.</a:t>
            </a:r>
            <a:endParaRPr kumimoji="0" lang="en-US" sz="2800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0891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10600" cy="1143000"/>
          </a:xfrm>
        </p:spPr>
        <p:txBody>
          <a:bodyPr/>
          <a:lstStyle/>
          <a:p>
            <a:r>
              <a:rPr lang="en-US" sz="4800" b="1" dirty="0">
                <a:solidFill>
                  <a:srgbClr val="762416"/>
                </a:solidFill>
                <a:latin typeface="Calibri" pitchFamily="34" charset="0"/>
              </a:rPr>
              <a:t>Attack 1: </a:t>
            </a:r>
            <a:r>
              <a:rPr lang="en-US" sz="4800" b="1" i="1" dirty="0">
                <a:solidFill>
                  <a:srgbClr val="762416"/>
                </a:solidFill>
                <a:latin typeface="Calibri" pitchFamily="34" charset="0"/>
              </a:rPr>
              <a:t>Linearization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0137EB3F-BF19-9845-8699-A11F601DA1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3608" y="1484784"/>
                <a:ext cx="7416824" cy="5898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2800" u="sng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Given</a:t>
                </a:r>
                <a:r>
                  <a:rPr lang="en-US" sz="2800" b="1" u="sng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1" u="sng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𝑨</m:t>
                    </m:r>
                    <m:r>
                      <a:rPr lang="en-US" sz="2800" b="1" i="1" u="sng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en-US" sz="2800" b="1" i="1" u="sng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𝑨𝒔</m:t>
                    </m:r>
                    <m:r>
                      <a:rPr lang="en-US" sz="2800" b="1" i="1" u="sng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en-US" sz="2800" b="1" i="1" u="sng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𝒆</m:t>
                    </m:r>
                  </m:oMath>
                </a14:m>
                <a:r>
                  <a:rPr kumimoji="0" lang="en-US" sz="2800" i="0" u="sng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, find </a:t>
                </a:r>
                <a14:m>
                  <m:oMath xmlns:m="http://schemas.openxmlformats.org/officeDocument/2006/math">
                    <m:r>
                      <a:rPr lang="en-US" sz="2800" b="1" i="1" u="sng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𝒔</m:t>
                    </m:r>
                  </m:oMath>
                </a14:m>
                <a:r>
                  <a:rPr kumimoji="0" lang="en-US" sz="28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 </a:t>
                </a:r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0137EB3F-BF19-9845-8699-A11F601DA1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3608" y="1484784"/>
                <a:ext cx="7416824" cy="589892"/>
              </a:xfrm>
              <a:prstGeom prst="rect">
                <a:avLst/>
              </a:prstGeom>
              <a:blipFill>
                <a:blip r:embed="rId3"/>
                <a:stretch>
                  <a:fillRect l="-1538" t="-4255" b="-2127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id="{7DF4B46A-CDB1-FF48-BA90-838E5711F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3632" y="2118252"/>
            <a:ext cx="7600816" cy="1133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 solve/break as long as </a:t>
            </a:r>
            <a:endParaRPr kumimoji="0" lang="en-US" sz="2800" i="1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3A6705F-22DC-624B-BA2F-C5A4F52E79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9748" y="2796694"/>
                <a:ext cx="4864512" cy="11337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𝒎</m:t>
                      </m:r>
                      <m:r>
                        <a:rPr lang="en-US" sz="28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≫</m:t>
                      </m:r>
                      <m:sSup>
                        <m:sSupPr>
                          <m:ctrlPr>
                            <a:rPr lang="en-US" sz="28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𝒏</m:t>
                          </m:r>
                        </m:e>
                        <m:sup>
                          <m:r>
                            <a:rPr lang="en-US" sz="28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𝟐</m:t>
                          </m:r>
                          <m:r>
                            <a:rPr lang="en-US" sz="28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𝑩</m:t>
                          </m:r>
                          <m:r>
                            <a:rPr lang="en-US" sz="28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8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𝟏</m:t>
                          </m:r>
                        </m:sup>
                      </m:sSup>
                    </m:oMath>
                  </m:oMathPara>
                </a14:m>
                <a:endParaRPr kumimoji="0" lang="en-US" sz="2800" b="1" i="1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3A6705F-22DC-624B-BA2F-C5A4F52E79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19748" y="2796694"/>
                <a:ext cx="4864512" cy="113374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43B0E21D-867B-534B-AE5A-7C195D8461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8496" y="3879429"/>
                <a:ext cx="7856904" cy="11337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We will set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𝐵</m:t>
                    </m:r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l-GR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Ω</m:t>
                        </m:r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(1)</m:t>
                        </m:r>
                      </m:sup>
                    </m:sSup>
                  </m:oMath>
                </a14:m>
                <a:r>
                  <a:rPr kumimoji="0" lang="en-US" sz="2800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, in other words polynomial in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𝑛</m:t>
                    </m:r>
                  </m:oMath>
                </a14:m>
                <a:r>
                  <a:rPr kumimoji="0" lang="en-US" sz="2800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so as to blunt this attack.</a:t>
                </a: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43B0E21D-867B-534B-AE5A-7C195D8461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58496" y="3879429"/>
                <a:ext cx="7856904" cy="1133747"/>
              </a:xfrm>
              <a:prstGeom prst="rect">
                <a:avLst/>
              </a:prstGeom>
              <a:blipFill>
                <a:blip r:embed="rId5"/>
                <a:stretch>
                  <a:fillRect l="-1452" b="-659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C082241C-BAA2-B542-A637-65086997E5A1}"/>
              </a:ext>
            </a:extLst>
          </p:cNvPr>
          <p:cNvSpPr txBox="1"/>
          <p:nvPr/>
        </p:nvSpPr>
        <p:spPr>
          <a:xfrm>
            <a:off x="5852160" y="24505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2407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3124200" y="-4191000"/>
            <a:ext cx="13792200" cy="16535400"/>
            <a:chOff x="-3124200" y="-4191000"/>
            <a:chExt cx="13792200" cy="16535400"/>
          </a:xfrm>
        </p:grpSpPr>
        <p:sp>
          <p:nvSpPr>
            <p:cNvPr id="165" name="Line 73"/>
            <p:cNvSpPr>
              <a:spLocks noChangeShapeType="1"/>
            </p:cNvSpPr>
            <p:nvPr/>
          </p:nvSpPr>
          <p:spPr bwMode="auto">
            <a:xfrm flipV="1">
              <a:off x="1147286" y="-533400"/>
              <a:ext cx="7844314" cy="9829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66" name="Line 73"/>
            <p:cNvSpPr>
              <a:spLocks noChangeShapeType="1"/>
            </p:cNvSpPr>
            <p:nvPr/>
          </p:nvSpPr>
          <p:spPr bwMode="auto">
            <a:xfrm flipV="1">
              <a:off x="1680686" y="76200"/>
              <a:ext cx="7844314" cy="9829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53" name="Line 73"/>
            <p:cNvSpPr>
              <a:spLocks noChangeShapeType="1"/>
            </p:cNvSpPr>
            <p:nvPr/>
          </p:nvSpPr>
          <p:spPr bwMode="auto">
            <a:xfrm flipV="1">
              <a:off x="-452914" y="-1143000"/>
              <a:ext cx="6850539" cy="861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54" name="Line 73"/>
            <p:cNvSpPr>
              <a:spLocks noChangeShapeType="1"/>
            </p:cNvSpPr>
            <p:nvPr/>
          </p:nvSpPr>
          <p:spPr bwMode="auto">
            <a:xfrm flipV="1">
              <a:off x="-990600" y="-1752600"/>
              <a:ext cx="6850539" cy="861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55" name="Line 73"/>
            <p:cNvSpPr>
              <a:spLocks noChangeShapeType="1"/>
            </p:cNvSpPr>
            <p:nvPr/>
          </p:nvSpPr>
          <p:spPr bwMode="auto">
            <a:xfrm flipV="1">
              <a:off x="-1519714" y="-2362200"/>
              <a:ext cx="6850539" cy="861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59" name="Line 73"/>
            <p:cNvSpPr>
              <a:spLocks noChangeShapeType="1"/>
            </p:cNvSpPr>
            <p:nvPr/>
          </p:nvSpPr>
          <p:spPr bwMode="auto">
            <a:xfrm flipV="1">
              <a:off x="2750661" y="2514600"/>
              <a:ext cx="6850539" cy="861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60" name="Line 73"/>
            <p:cNvSpPr>
              <a:spLocks noChangeShapeType="1"/>
            </p:cNvSpPr>
            <p:nvPr/>
          </p:nvSpPr>
          <p:spPr bwMode="auto">
            <a:xfrm flipV="1">
              <a:off x="2212975" y="1905000"/>
              <a:ext cx="6850539" cy="861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63" name="Line 73"/>
            <p:cNvSpPr>
              <a:spLocks noChangeShapeType="1"/>
            </p:cNvSpPr>
            <p:nvPr/>
          </p:nvSpPr>
          <p:spPr bwMode="auto">
            <a:xfrm flipV="1">
              <a:off x="612775" y="76200"/>
              <a:ext cx="6850539" cy="861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64" name="Line 73"/>
            <p:cNvSpPr>
              <a:spLocks noChangeShapeType="1"/>
            </p:cNvSpPr>
            <p:nvPr/>
          </p:nvSpPr>
          <p:spPr bwMode="auto">
            <a:xfrm flipV="1">
              <a:off x="79375" y="-533400"/>
              <a:ext cx="6850539" cy="861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67" name="Line 73"/>
            <p:cNvSpPr>
              <a:spLocks noChangeShapeType="1"/>
            </p:cNvSpPr>
            <p:nvPr/>
          </p:nvSpPr>
          <p:spPr bwMode="auto">
            <a:xfrm flipV="1">
              <a:off x="3284061" y="3124200"/>
              <a:ext cx="6850539" cy="861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68" name="Line 73"/>
            <p:cNvSpPr>
              <a:spLocks noChangeShapeType="1"/>
            </p:cNvSpPr>
            <p:nvPr/>
          </p:nvSpPr>
          <p:spPr bwMode="auto">
            <a:xfrm flipV="1">
              <a:off x="3817461" y="3733800"/>
              <a:ext cx="6850539" cy="861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56" name="Line 73"/>
            <p:cNvSpPr>
              <a:spLocks noChangeShapeType="1"/>
            </p:cNvSpPr>
            <p:nvPr/>
          </p:nvSpPr>
          <p:spPr bwMode="auto">
            <a:xfrm flipV="1">
              <a:off x="-2057400" y="-2971800"/>
              <a:ext cx="6850539" cy="861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57" name="Line 73"/>
            <p:cNvSpPr>
              <a:spLocks noChangeShapeType="1"/>
            </p:cNvSpPr>
            <p:nvPr/>
          </p:nvSpPr>
          <p:spPr bwMode="auto">
            <a:xfrm flipV="1">
              <a:off x="-2590800" y="-3581400"/>
              <a:ext cx="6850539" cy="861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58" name="Line 73"/>
            <p:cNvSpPr>
              <a:spLocks noChangeShapeType="1"/>
            </p:cNvSpPr>
            <p:nvPr/>
          </p:nvSpPr>
          <p:spPr bwMode="auto">
            <a:xfrm flipV="1">
              <a:off x="-3124200" y="-4191000"/>
              <a:ext cx="6850539" cy="861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-2673350" y="-1676400"/>
            <a:ext cx="14912976" cy="10134600"/>
            <a:chOff x="-2673350" y="-1676400"/>
            <a:chExt cx="14912976" cy="10134600"/>
          </a:xfrm>
        </p:grpSpPr>
        <p:sp>
          <p:nvSpPr>
            <p:cNvPr id="79" name="Line 73"/>
            <p:cNvSpPr>
              <a:spLocks noChangeShapeType="1"/>
            </p:cNvSpPr>
            <p:nvPr/>
          </p:nvSpPr>
          <p:spPr bwMode="auto">
            <a:xfrm>
              <a:off x="6096000" y="-1676400"/>
              <a:ext cx="6143626" cy="70134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8" name="Line 73"/>
            <p:cNvSpPr>
              <a:spLocks noChangeShapeType="1"/>
            </p:cNvSpPr>
            <p:nvPr/>
          </p:nvSpPr>
          <p:spPr bwMode="auto">
            <a:xfrm>
              <a:off x="4895852" y="-1520952"/>
              <a:ext cx="6353174" cy="7239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7" name="Line 73"/>
            <p:cNvSpPr>
              <a:spLocks noChangeShapeType="1"/>
            </p:cNvSpPr>
            <p:nvPr/>
          </p:nvSpPr>
          <p:spPr bwMode="auto">
            <a:xfrm>
              <a:off x="3657600" y="-1520952"/>
              <a:ext cx="6143626" cy="70134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07" name="Line 73"/>
            <p:cNvSpPr>
              <a:spLocks noChangeShapeType="1"/>
            </p:cNvSpPr>
            <p:nvPr/>
          </p:nvSpPr>
          <p:spPr bwMode="auto">
            <a:xfrm>
              <a:off x="-2667000" y="1522476"/>
              <a:ext cx="5932488" cy="67833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08" name="Line 73"/>
            <p:cNvSpPr>
              <a:spLocks noChangeShapeType="1"/>
            </p:cNvSpPr>
            <p:nvPr/>
          </p:nvSpPr>
          <p:spPr bwMode="auto">
            <a:xfrm>
              <a:off x="-1495426" y="1370076"/>
              <a:ext cx="6143626" cy="70134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09" name="Line 73"/>
            <p:cNvSpPr>
              <a:spLocks noChangeShapeType="1"/>
            </p:cNvSpPr>
            <p:nvPr/>
          </p:nvSpPr>
          <p:spPr bwMode="auto">
            <a:xfrm>
              <a:off x="-2673350" y="2970276"/>
              <a:ext cx="4806950" cy="54879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6" name="Line 73"/>
            <p:cNvSpPr>
              <a:spLocks noChangeShapeType="1"/>
            </p:cNvSpPr>
            <p:nvPr/>
          </p:nvSpPr>
          <p:spPr bwMode="auto">
            <a:xfrm>
              <a:off x="3533774" y="-231648"/>
              <a:ext cx="6143626" cy="70134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5" name="Line 73"/>
            <p:cNvSpPr>
              <a:spLocks noChangeShapeType="1"/>
            </p:cNvSpPr>
            <p:nvPr/>
          </p:nvSpPr>
          <p:spPr bwMode="auto">
            <a:xfrm>
              <a:off x="2333626" y="-76200"/>
              <a:ext cx="6353174" cy="7239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3" name="Line 73"/>
            <p:cNvSpPr>
              <a:spLocks noChangeShapeType="1"/>
            </p:cNvSpPr>
            <p:nvPr/>
          </p:nvSpPr>
          <p:spPr bwMode="auto">
            <a:xfrm>
              <a:off x="-76200" y="76200"/>
              <a:ext cx="5932488" cy="67833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4" name="Line 73"/>
            <p:cNvSpPr>
              <a:spLocks noChangeShapeType="1"/>
            </p:cNvSpPr>
            <p:nvPr/>
          </p:nvSpPr>
          <p:spPr bwMode="auto">
            <a:xfrm>
              <a:off x="1095374" y="-76200"/>
              <a:ext cx="6143626" cy="70134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63" name="Line 73"/>
            <p:cNvSpPr>
              <a:spLocks noChangeShapeType="1"/>
            </p:cNvSpPr>
            <p:nvPr/>
          </p:nvSpPr>
          <p:spPr bwMode="auto">
            <a:xfrm>
              <a:off x="-82550" y="1524000"/>
              <a:ext cx="4806950" cy="54879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ash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</p:grpSp>
      <p:sp>
        <p:nvSpPr>
          <p:cNvPr id="721938" name="Oval 18"/>
          <p:cNvSpPr>
            <a:spLocks noChangeArrowheads="1"/>
          </p:cNvSpPr>
          <p:nvPr/>
        </p:nvSpPr>
        <p:spPr bwMode="auto">
          <a:xfrm>
            <a:off x="2209800" y="2667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58" name="Oval 38"/>
          <p:cNvSpPr>
            <a:spLocks noChangeArrowheads="1"/>
          </p:cNvSpPr>
          <p:nvPr/>
        </p:nvSpPr>
        <p:spPr bwMode="auto">
          <a:xfrm>
            <a:off x="7239000" y="4038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90" name="Text Box 70"/>
          <p:cNvSpPr txBox="1">
            <a:spLocks noChangeArrowheads="1"/>
          </p:cNvSpPr>
          <p:nvPr/>
        </p:nvSpPr>
        <p:spPr bwMode="auto">
          <a:xfrm>
            <a:off x="1780064" y="2557010"/>
            <a:ext cx="35458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baseline="-25000" dirty="0">
                <a:latin typeface="Arial" charset="0"/>
                <a:ea typeface="Arial" charset="0"/>
              </a:rPr>
              <a:t>a1</a:t>
            </a:r>
            <a:endParaRPr lang="en-US" altLang="en-US" b="1" dirty="0">
              <a:latin typeface="Arial" charset="0"/>
              <a:ea typeface="Arial" charset="0"/>
            </a:endParaRPr>
          </a:p>
        </p:txBody>
      </p:sp>
      <p:sp>
        <p:nvSpPr>
          <p:cNvPr id="12295" name="Oval 22"/>
          <p:cNvSpPr>
            <a:spLocks noChangeArrowheads="1"/>
          </p:cNvSpPr>
          <p:nvPr/>
        </p:nvSpPr>
        <p:spPr bwMode="auto">
          <a:xfrm>
            <a:off x="2743200" y="3276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51" name="Oval 31"/>
          <p:cNvSpPr>
            <a:spLocks noChangeArrowheads="1"/>
          </p:cNvSpPr>
          <p:nvPr/>
        </p:nvSpPr>
        <p:spPr bwMode="auto">
          <a:xfrm>
            <a:off x="4419600" y="3733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54" name="Oval 34"/>
          <p:cNvSpPr>
            <a:spLocks noChangeArrowheads="1"/>
          </p:cNvSpPr>
          <p:nvPr/>
        </p:nvSpPr>
        <p:spPr bwMode="auto">
          <a:xfrm>
            <a:off x="5562600" y="3581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299" name="Text Box 62"/>
          <p:cNvSpPr txBox="1">
            <a:spLocks noChangeArrowheads="1"/>
          </p:cNvSpPr>
          <p:nvPr/>
        </p:nvSpPr>
        <p:spPr bwMode="auto">
          <a:xfrm>
            <a:off x="2359762" y="3181290"/>
            <a:ext cx="3609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>
                <a:latin typeface="Apple Chancery" charset="0"/>
                <a:ea typeface="Apple Chancery" charset="0"/>
                <a:cs typeface="Apple Chancery" charset="0"/>
              </a:rPr>
              <a:t>O</a:t>
            </a:r>
          </a:p>
        </p:txBody>
      </p:sp>
      <p:sp>
        <p:nvSpPr>
          <p:cNvPr id="721941" name="Oval 21"/>
          <p:cNvSpPr>
            <a:spLocks noChangeArrowheads="1"/>
          </p:cNvSpPr>
          <p:nvPr/>
        </p:nvSpPr>
        <p:spPr bwMode="auto">
          <a:xfrm>
            <a:off x="3352800" y="2514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46" name="Oval 26"/>
          <p:cNvSpPr>
            <a:spLocks noChangeArrowheads="1"/>
          </p:cNvSpPr>
          <p:nvPr/>
        </p:nvSpPr>
        <p:spPr bwMode="auto">
          <a:xfrm>
            <a:off x="3886200" y="3124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47" name="Oval 27"/>
          <p:cNvSpPr>
            <a:spLocks noChangeArrowheads="1"/>
          </p:cNvSpPr>
          <p:nvPr/>
        </p:nvSpPr>
        <p:spPr bwMode="auto">
          <a:xfrm>
            <a:off x="3276600" y="3886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14" name="Oval 17"/>
          <p:cNvSpPr>
            <a:spLocks noChangeArrowheads="1"/>
          </p:cNvSpPr>
          <p:nvPr/>
        </p:nvSpPr>
        <p:spPr bwMode="auto">
          <a:xfrm>
            <a:off x="2819400" y="1905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15" name="Oval 19"/>
          <p:cNvSpPr>
            <a:spLocks noChangeArrowheads="1"/>
          </p:cNvSpPr>
          <p:nvPr/>
        </p:nvSpPr>
        <p:spPr bwMode="auto">
          <a:xfrm>
            <a:off x="1600200" y="3429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16" name="Oval 20"/>
          <p:cNvSpPr>
            <a:spLocks noChangeArrowheads="1"/>
          </p:cNvSpPr>
          <p:nvPr/>
        </p:nvSpPr>
        <p:spPr bwMode="auto">
          <a:xfrm>
            <a:off x="3962400" y="1752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17" name="Oval 23"/>
          <p:cNvSpPr>
            <a:spLocks noChangeArrowheads="1"/>
          </p:cNvSpPr>
          <p:nvPr/>
        </p:nvSpPr>
        <p:spPr bwMode="auto">
          <a:xfrm>
            <a:off x="2133600" y="4038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18" name="Oval 24"/>
          <p:cNvSpPr>
            <a:spLocks noChangeArrowheads="1"/>
          </p:cNvSpPr>
          <p:nvPr/>
        </p:nvSpPr>
        <p:spPr bwMode="auto">
          <a:xfrm>
            <a:off x="5105400" y="1600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19" name="Oval 25"/>
          <p:cNvSpPr>
            <a:spLocks noChangeArrowheads="1"/>
          </p:cNvSpPr>
          <p:nvPr/>
        </p:nvSpPr>
        <p:spPr bwMode="auto">
          <a:xfrm>
            <a:off x="4495800" y="2362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0" name="Oval 28"/>
          <p:cNvSpPr>
            <a:spLocks noChangeArrowheads="1"/>
          </p:cNvSpPr>
          <p:nvPr/>
        </p:nvSpPr>
        <p:spPr bwMode="auto">
          <a:xfrm>
            <a:off x="6248400" y="1447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1" name="Oval 29"/>
          <p:cNvSpPr>
            <a:spLocks noChangeArrowheads="1"/>
          </p:cNvSpPr>
          <p:nvPr/>
        </p:nvSpPr>
        <p:spPr bwMode="auto">
          <a:xfrm>
            <a:off x="5638800" y="2209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2" name="Oval 30"/>
          <p:cNvSpPr>
            <a:spLocks noChangeArrowheads="1"/>
          </p:cNvSpPr>
          <p:nvPr/>
        </p:nvSpPr>
        <p:spPr bwMode="auto">
          <a:xfrm>
            <a:off x="5029200" y="2971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3" name="Oval 32"/>
          <p:cNvSpPr>
            <a:spLocks noChangeArrowheads="1"/>
          </p:cNvSpPr>
          <p:nvPr/>
        </p:nvSpPr>
        <p:spPr bwMode="auto">
          <a:xfrm>
            <a:off x="6781800" y="2057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4" name="Oval 33"/>
          <p:cNvSpPr>
            <a:spLocks noChangeArrowheads="1"/>
          </p:cNvSpPr>
          <p:nvPr/>
        </p:nvSpPr>
        <p:spPr bwMode="auto">
          <a:xfrm>
            <a:off x="6172200" y="2819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5" name="Oval 35"/>
          <p:cNvSpPr>
            <a:spLocks noChangeArrowheads="1"/>
          </p:cNvSpPr>
          <p:nvPr/>
        </p:nvSpPr>
        <p:spPr bwMode="auto">
          <a:xfrm>
            <a:off x="7315200" y="2667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6" name="Oval 36"/>
          <p:cNvSpPr>
            <a:spLocks noChangeArrowheads="1"/>
          </p:cNvSpPr>
          <p:nvPr/>
        </p:nvSpPr>
        <p:spPr bwMode="auto">
          <a:xfrm>
            <a:off x="6705600" y="3429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7" name="Oval 37"/>
          <p:cNvSpPr>
            <a:spLocks noChangeArrowheads="1"/>
          </p:cNvSpPr>
          <p:nvPr/>
        </p:nvSpPr>
        <p:spPr bwMode="auto">
          <a:xfrm>
            <a:off x="6096000" y="4191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8" name="Oval 40"/>
          <p:cNvSpPr>
            <a:spLocks noChangeArrowheads="1"/>
          </p:cNvSpPr>
          <p:nvPr/>
        </p:nvSpPr>
        <p:spPr bwMode="auto">
          <a:xfrm>
            <a:off x="2667000" y="4648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29" name="Oval 41"/>
          <p:cNvSpPr>
            <a:spLocks noChangeArrowheads="1"/>
          </p:cNvSpPr>
          <p:nvPr/>
        </p:nvSpPr>
        <p:spPr bwMode="auto">
          <a:xfrm>
            <a:off x="3810000" y="4495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30" name="Oval 42"/>
          <p:cNvSpPr>
            <a:spLocks noChangeArrowheads="1"/>
          </p:cNvSpPr>
          <p:nvPr/>
        </p:nvSpPr>
        <p:spPr bwMode="auto">
          <a:xfrm>
            <a:off x="4953000" y="4343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31" name="Oval 43"/>
          <p:cNvSpPr>
            <a:spLocks noChangeArrowheads="1"/>
          </p:cNvSpPr>
          <p:nvPr/>
        </p:nvSpPr>
        <p:spPr bwMode="auto">
          <a:xfrm>
            <a:off x="1676400" y="2057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32" name="Oval 44"/>
          <p:cNvSpPr>
            <a:spLocks noChangeArrowheads="1"/>
          </p:cNvSpPr>
          <p:nvPr/>
        </p:nvSpPr>
        <p:spPr bwMode="auto">
          <a:xfrm>
            <a:off x="2286000" y="1295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33" name="Oval 45"/>
          <p:cNvSpPr>
            <a:spLocks noChangeArrowheads="1"/>
          </p:cNvSpPr>
          <p:nvPr/>
        </p:nvSpPr>
        <p:spPr bwMode="auto">
          <a:xfrm>
            <a:off x="7391400" y="1295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1992" name="Line 72"/>
          <p:cNvSpPr>
            <a:spLocks noChangeShapeType="1"/>
          </p:cNvSpPr>
          <p:nvPr/>
        </p:nvSpPr>
        <p:spPr bwMode="auto">
          <a:xfrm flipV="1">
            <a:off x="2851150" y="2667000"/>
            <a:ext cx="511175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21993" name="Line 73"/>
          <p:cNvSpPr>
            <a:spLocks noChangeShapeType="1"/>
          </p:cNvSpPr>
          <p:nvPr/>
        </p:nvSpPr>
        <p:spPr bwMode="auto">
          <a:xfrm flipH="1" flipV="1">
            <a:off x="2285999" y="2819400"/>
            <a:ext cx="508001" cy="531876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21995" name="Text Box 75"/>
          <p:cNvSpPr txBox="1">
            <a:spLocks noChangeArrowheads="1"/>
          </p:cNvSpPr>
          <p:nvPr/>
        </p:nvSpPr>
        <p:spPr bwMode="auto">
          <a:xfrm>
            <a:off x="2944812" y="2362200"/>
            <a:ext cx="33855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baseline="-25000" dirty="0">
                <a:latin typeface="+mj-lt"/>
              </a:rPr>
              <a:t>a2</a:t>
            </a:r>
            <a:endParaRPr lang="en-US" altLang="en-US" b="1" dirty="0">
              <a:latin typeface="+mj-lt"/>
            </a:endParaRPr>
          </a:p>
        </p:txBody>
      </p:sp>
      <p:sp>
        <p:nvSpPr>
          <p:cNvPr id="43" name="Oval 21"/>
          <p:cNvSpPr>
            <a:spLocks noChangeArrowheads="1"/>
          </p:cNvSpPr>
          <p:nvPr/>
        </p:nvSpPr>
        <p:spPr bwMode="auto">
          <a:xfrm>
            <a:off x="1143000" y="1447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45" name="Oval 17"/>
          <p:cNvSpPr>
            <a:spLocks noChangeArrowheads="1"/>
          </p:cNvSpPr>
          <p:nvPr/>
        </p:nvSpPr>
        <p:spPr bwMode="auto">
          <a:xfrm>
            <a:off x="609600" y="838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46" name="Oval 44"/>
          <p:cNvSpPr>
            <a:spLocks noChangeArrowheads="1"/>
          </p:cNvSpPr>
          <p:nvPr/>
        </p:nvSpPr>
        <p:spPr bwMode="auto">
          <a:xfrm>
            <a:off x="76200" y="228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47" name="Oval 21"/>
          <p:cNvSpPr>
            <a:spLocks noChangeArrowheads="1"/>
          </p:cNvSpPr>
          <p:nvPr/>
        </p:nvSpPr>
        <p:spPr bwMode="auto">
          <a:xfrm>
            <a:off x="1752600" y="685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49" name="Oval 17"/>
          <p:cNvSpPr>
            <a:spLocks noChangeArrowheads="1"/>
          </p:cNvSpPr>
          <p:nvPr/>
        </p:nvSpPr>
        <p:spPr bwMode="auto">
          <a:xfrm>
            <a:off x="1219200" y="76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50" name="Oval 19"/>
          <p:cNvSpPr>
            <a:spLocks noChangeArrowheads="1"/>
          </p:cNvSpPr>
          <p:nvPr/>
        </p:nvSpPr>
        <p:spPr bwMode="auto">
          <a:xfrm>
            <a:off x="533400" y="2209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51" name="Oval 23"/>
          <p:cNvSpPr>
            <a:spLocks noChangeArrowheads="1"/>
          </p:cNvSpPr>
          <p:nvPr/>
        </p:nvSpPr>
        <p:spPr bwMode="auto">
          <a:xfrm>
            <a:off x="1066800" y="2819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53" name="Oval 19"/>
          <p:cNvSpPr>
            <a:spLocks noChangeArrowheads="1"/>
          </p:cNvSpPr>
          <p:nvPr/>
        </p:nvSpPr>
        <p:spPr bwMode="auto">
          <a:xfrm>
            <a:off x="0" y="1600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56" name="Oval 20"/>
          <p:cNvSpPr>
            <a:spLocks noChangeArrowheads="1"/>
          </p:cNvSpPr>
          <p:nvPr/>
        </p:nvSpPr>
        <p:spPr bwMode="auto">
          <a:xfrm>
            <a:off x="2362200" y="-76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57" name="Oval 25"/>
          <p:cNvSpPr>
            <a:spLocks noChangeArrowheads="1"/>
          </p:cNvSpPr>
          <p:nvPr/>
        </p:nvSpPr>
        <p:spPr bwMode="auto">
          <a:xfrm>
            <a:off x="2895600" y="533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58" name="Oval 30"/>
          <p:cNvSpPr>
            <a:spLocks noChangeArrowheads="1"/>
          </p:cNvSpPr>
          <p:nvPr/>
        </p:nvSpPr>
        <p:spPr bwMode="auto">
          <a:xfrm>
            <a:off x="3429000" y="1143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60" name="Oval 29"/>
          <p:cNvSpPr>
            <a:spLocks noChangeArrowheads="1"/>
          </p:cNvSpPr>
          <p:nvPr/>
        </p:nvSpPr>
        <p:spPr bwMode="auto">
          <a:xfrm>
            <a:off x="4038600" y="381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61" name="Oval 33"/>
          <p:cNvSpPr>
            <a:spLocks noChangeArrowheads="1"/>
          </p:cNvSpPr>
          <p:nvPr/>
        </p:nvSpPr>
        <p:spPr bwMode="auto">
          <a:xfrm>
            <a:off x="4572000" y="990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65" name="Oval 19"/>
          <p:cNvSpPr>
            <a:spLocks noChangeArrowheads="1"/>
          </p:cNvSpPr>
          <p:nvPr/>
        </p:nvSpPr>
        <p:spPr bwMode="auto">
          <a:xfrm>
            <a:off x="3200400" y="5257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66" name="Oval 23"/>
          <p:cNvSpPr>
            <a:spLocks noChangeArrowheads="1"/>
          </p:cNvSpPr>
          <p:nvPr/>
        </p:nvSpPr>
        <p:spPr bwMode="auto">
          <a:xfrm>
            <a:off x="3733800" y="5867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67" name="Oval 40"/>
          <p:cNvSpPr>
            <a:spLocks noChangeArrowheads="1"/>
          </p:cNvSpPr>
          <p:nvPr/>
        </p:nvSpPr>
        <p:spPr bwMode="auto">
          <a:xfrm>
            <a:off x="4267200" y="6477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0" name="Oval 22"/>
          <p:cNvSpPr>
            <a:spLocks noChangeArrowheads="1"/>
          </p:cNvSpPr>
          <p:nvPr/>
        </p:nvSpPr>
        <p:spPr bwMode="auto">
          <a:xfrm>
            <a:off x="4343400" y="5105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1" name="Oval 27"/>
          <p:cNvSpPr>
            <a:spLocks noChangeArrowheads="1"/>
          </p:cNvSpPr>
          <p:nvPr/>
        </p:nvSpPr>
        <p:spPr bwMode="auto">
          <a:xfrm>
            <a:off x="4876800" y="5715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72" name="Oval 41"/>
          <p:cNvSpPr>
            <a:spLocks noChangeArrowheads="1"/>
          </p:cNvSpPr>
          <p:nvPr/>
        </p:nvSpPr>
        <p:spPr bwMode="auto">
          <a:xfrm>
            <a:off x="5410200" y="6324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0" name="Oval 19"/>
          <p:cNvSpPr>
            <a:spLocks noChangeArrowheads="1"/>
          </p:cNvSpPr>
          <p:nvPr/>
        </p:nvSpPr>
        <p:spPr bwMode="auto">
          <a:xfrm>
            <a:off x="1524000" y="4800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1" name="Oval 23"/>
          <p:cNvSpPr>
            <a:spLocks noChangeArrowheads="1"/>
          </p:cNvSpPr>
          <p:nvPr/>
        </p:nvSpPr>
        <p:spPr bwMode="auto">
          <a:xfrm>
            <a:off x="2057400" y="5410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2" name="Oval 40"/>
          <p:cNvSpPr>
            <a:spLocks noChangeArrowheads="1"/>
          </p:cNvSpPr>
          <p:nvPr/>
        </p:nvSpPr>
        <p:spPr bwMode="auto">
          <a:xfrm>
            <a:off x="2590800" y="6019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3" name="Oval 19"/>
          <p:cNvSpPr>
            <a:spLocks noChangeArrowheads="1"/>
          </p:cNvSpPr>
          <p:nvPr/>
        </p:nvSpPr>
        <p:spPr bwMode="auto">
          <a:xfrm>
            <a:off x="457200" y="3581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4" name="Oval 23"/>
          <p:cNvSpPr>
            <a:spLocks noChangeArrowheads="1"/>
          </p:cNvSpPr>
          <p:nvPr/>
        </p:nvSpPr>
        <p:spPr bwMode="auto">
          <a:xfrm>
            <a:off x="990600" y="4191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5" name="Oval 19"/>
          <p:cNvSpPr>
            <a:spLocks noChangeArrowheads="1"/>
          </p:cNvSpPr>
          <p:nvPr/>
        </p:nvSpPr>
        <p:spPr bwMode="auto">
          <a:xfrm>
            <a:off x="-76200" y="2971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6" name="Oval 19"/>
          <p:cNvSpPr>
            <a:spLocks noChangeArrowheads="1"/>
          </p:cNvSpPr>
          <p:nvPr/>
        </p:nvSpPr>
        <p:spPr bwMode="auto">
          <a:xfrm>
            <a:off x="3124200" y="6629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89" name="Oval 19"/>
          <p:cNvSpPr>
            <a:spLocks noChangeArrowheads="1"/>
          </p:cNvSpPr>
          <p:nvPr/>
        </p:nvSpPr>
        <p:spPr bwMode="auto">
          <a:xfrm>
            <a:off x="914400" y="5562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90" name="Oval 23"/>
          <p:cNvSpPr>
            <a:spLocks noChangeArrowheads="1"/>
          </p:cNvSpPr>
          <p:nvPr/>
        </p:nvSpPr>
        <p:spPr bwMode="auto">
          <a:xfrm>
            <a:off x="1447800" y="6172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91" name="Oval 40"/>
          <p:cNvSpPr>
            <a:spLocks noChangeArrowheads="1"/>
          </p:cNvSpPr>
          <p:nvPr/>
        </p:nvSpPr>
        <p:spPr bwMode="auto">
          <a:xfrm>
            <a:off x="1981200" y="6781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92" name="Oval 19"/>
          <p:cNvSpPr>
            <a:spLocks noChangeArrowheads="1"/>
          </p:cNvSpPr>
          <p:nvPr/>
        </p:nvSpPr>
        <p:spPr bwMode="auto">
          <a:xfrm>
            <a:off x="-152400" y="4343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93" name="Oval 23"/>
          <p:cNvSpPr>
            <a:spLocks noChangeArrowheads="1"/>
          </p:cNvSpPr>
          <p:nvPr/>
        </p:nvSpPr>
        <p:spPr bwMode="auto">
          <a:xfrm>
            <a:off x="381000" y="4953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98" name="Oval 19"/>
          <p:cNvSpPr>
            <a:spLocks noChangeArrowheads="1"/>
          </p:cNvSpPr>
          <p:nvPr/>
        </p:nvSpPr>
        <p:spPr bwMode="auto">
          <a:xfrm>
            <a:off x="304800" y="6324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99" name="Oval 23"/>
          <p:cNvSpPr>
            <a:spLocks noChangeArrowheads="1"/>
          </p:cNvSpPr>
          <p:nvPr/>
        </p:nvSpPr>
        <p:spPr bwMode="auto">
          <a:xfrm>
            <a:off x="838200" y="6934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02" name="Oval 23"/>
          <p:cNvSpPr>
            <a:spLocks noChangeArrowheads="1"/>
          </p:cNvSpPr>
          <p:nvPr/>
        </p:nvSpPr>
        <p:spPr bwMode="auto">
          <a:xfrm>
            <a:off x="-228600" y="5715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06" name="Oval 40"/>
          <p:cNvSpPr>
            <a:spLocks noChangeArrowheads="1"/>
          </p:cNvSpPr>
          <p:nvPr/>
        </p:nvSpPr>
        <p:spPr bwMode="auto">
          <a:xfrm>
            <a:off x="2971800" y="9372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0" name="Oval 34"/>
          <p:cNvSpPr>
            <a:spLocks noChangeArrowheads="1"/>
          </p:cNvSpPr>
          <p:nvPr/>
        </p:nvSpPr>
        <p:spPr bwMode="auto">
          <a:xfrm>
            <a:off x="7696200" y="6019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2" name="Oval 25"/>
          <p:cNvSpPr>
            <a:spLocks noChangeArrowheads="1"/>
          </p:cNvSpPr>
          <p:nvPr/>
        </p:nvSpPr>
        <p:spPr bwMode="auto">
          <a:xfrm>
            <a:off x="6629400" y="4800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3" name="Oval 30"/>
          <p:cNvSpPr>
            <a:spLocks noChangeArrowheads="1"/>
          </p:cNvSpPr>
          <p:nvPr/>
        </p:nvSpPr>
        <p:spPr bwMode="auto">
          <a:xfrm>
            <a:off x="7162800" y="5410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4" name="Oval 37"/>
          <p:cNvSpPr>
            <a:spLocks noChangeArrowheads="1"/>
          </p:cNvSpPr>
          <p:nvPr/>
        </p:nvSpPr>
        <p:spPr bwMode="auto">
          <a:xfrm>
            <a:off x="8229600" y="6629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5" name="Oval 31"/>
          <p:cNvSpPr>
            <a:spLocks noChangeArrowheads="1"/>
          </p:cNvSpPr>
          <p:nvPr/>
        </p:nvSpPr>
        <p:spPr bwMode="auto">
          <a:xfrm>
            <a:off x="6553200" y="6172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6" name="Oval 21"/>
          <p:cNvSpPr>
            <a:spLocks noChangeArrowheads="1"/>
          </p:cNvSpPr>
          <p:nvPr/>
        </p:nvSpPr>
        <p:spPr bwMode="auto">
          <a:xfrm>
            <a:off x="5486400" y="4953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7" name="Oval 26"/>
          <p:cNvSpPr>
            <a:spLocks noChangeArrowheads="1"/>
          </p:cNvSpPr>
          <p:nvPr/>
        </p:nvSpPr>
        <p:spPr bwMode="auto">
          <a:xfrm>
            <a:off x="6019800" y="5562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19" name="Oval 42"/>
          <p:cNvSpPr>
            <a:spLocks noChangeArrowheads="1"/>
          </p:cNvSpPr>
          <p:nvPr/>
        </p:nvSpPr>
        <p:spPr bwMode="auto">
          <a:xfrm>
            <a:off x="7086600" y="6781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0" name="Oval 38"/>
          <p:cNvSpPr>
            <a:spLocks noChangeArrowheads="1"/>
          </p:cNvSpPr>
          <p:nvPr/>
        </p:nvSpPr>
        <p:spPr bwMode="auto">
          <a:xfrm>
            <a:off x="8839200" y="5867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2" name="Oval 33"/>
          <p:cNvSpPr>
            <a:spLocks noChangeArrowheads="1"/>
          </p:cNvSpPr>
          <p:nvPr/>
        </p:nvSpPr>
        <p:spPr bwMode="auto">
          <a:xfrm>
            <a:off x="7772400" y="4648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3" name="Oval 36"/>
          <p:cNvSpPr>
            <a:spLocks noChangeArrowheads="1"/>
          </p:cNvSpPr>
          <p:nvPr/>
        </p:nvSpPr>
        <p:spPr bwMode="auto">
          <a:xfrm>
            <a:off x="8305800" y="5257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6" name="Oval 32"/>
          <p:cNvSpPr>
            <a:spLocks noChangeArrowheads="1"/>
          </p:cNvSpPr>
          <p:nvPr/>
        </p:nvSpPr>
        <p:spPr bwMode="auto">
          <a:xfrm>
            <a:off x="7848600" y="3276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7" name="Oval 35"/>
          <p:cNvSpPr>
            <a:spLocks noChangeArrowheads="1"/>
          </p:cNvSpPr>
          <p:nvPr/>
        </p:nvSpPr>
        <p:spPr bwMode="auto">
          <a:xfrm>
            <a:off x="8382000" y="3886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9" name="Oval 35"/>
          <p:cNvSpPr>
            <a:spLocks noChangeArrowheads="1"/>
          </p:cNvSpPr>
          <p:nvPr/>
        </p:nvSpPr>
        <p:spPr bwMode="auto">
          <a:xfrm>
            <a:off x="8915400" y="4495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34" name="Oval 28"/>
          <p:cNvSpPr>
            <a:spLocks noChangeArrowheads="1"/>
          </p:cNvSpPr>
          <p:nvPr/>
        </p:nvSpPr>
        <p:spPr bwMode="auto">
          <a:xfrm>
            <a:off x="5181600" y="228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35" name="Oval 32"/>
          <p:cNvSpPr>
            <a:spLocks noChangeArrowheads="1"/>
          </p:cNvSpPr>
          <p:nvPr/>
        </p:nvSpPr>
        <p:spPr bwMode="auto">
          <a:xfrm>
            <a:off x="5715000" y="838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37" name="Oval 28"/>
          <p:cNvSpPr>
            <a:spLocks noChangeArrowheads="1"/>
          </p:cNvSpPr>
          <p:nvPr/>
        </p:nvSpPr>
        <p:spPr bwMode="auto">
          <a:xfrm>
            <a:off x="6858000" y="685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38" name="Oval 32"/>
          <p:cNvSpPr>
            <a:spLocks noChangeArrowheads="1"/>
          </p:cNvSpPr>
          <p:nvPr/>
        </p:nvSpPr>
        <p:spPr bwMode="auto">
          <a:xfrm>
            <a:off x="7391400" y="1295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39" name="Oval 35"/>
          <p:cNvSpPr>
            <a:spLocks noChangeArrowheads="1"/>
          </p:cNvSpPr>
          <p:nvPr/>
        </p:nvSpPr>
        <p:spPr bwMode="auto">
          <a:xfrm>
            <a:off x="7924800" y="1905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0" name="Oval 32"/>
          <p:cNvSpPr>
            <a:spLocks noChangeArrowheads="1"/>
          </p:cNvSpPr>
          <p:nvPr/>
        </p:nvSpPr>
        <p:spPr bwMode="auto">
          <a:xfrm>
            <a:off x="8458200" y="2514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1" name="Oval 35"/>
          <p:cNvSpPr>
            <a:spLocks noChangeArrowheads="1"/>
          </p:cNvSpPr>
          <p:nvPr/>
        </p:nvSpPr>
        <p:spPr bwMode="auto">
          <a:xfrm>
            <a:off x="8991600" y="3124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2" name="Oval 35"/>
          <p:cNvSpPr>
            <a:spLocks noChangeArrowheads="1"/>
          </p:cNvSpPr>
          <p:nvPr/>
        </p:nvSpPr>
        <p:spPr bwMode="auto">
          <a:xfrm>
            <a:off x="9525000" y="37338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4" name="Oval 32"/>
          <p:cNvSpPr>
            <a:spLocks noChangeArrowheads="1"/>
          </p:cNvSpPr>
          <p:nvPr/>
        </p:nvSpPr>
        <p:spPr bwMode="auto">
          <a:xfrm>
            <a:off x="6324600" y="76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5" name="Oval 28"/>
          <p:cNvSpPr>
            <a:spLocks noChangeArrowheads="1"/>
          </p:cNvSpPr>
          <p:nvPr/>
        </p:nvSpPr>
        <p:spPr bwMode="auto">
          <a:xfrm>
            <a:off x="7467600" y="-76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6" name="Oval 32"/>
          <p:cNvSpPr>
            <a:spLocks noChangeArrowheads="1"/>
          </p:cNvSpPr>
          <p:nvPr/>
        </p:nvSpPr>
        <p:spPr bwMode="auto">
          <a:xfrm>
            <a:off x="8001000" y="5334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7" name="Oval 35"/>
          <p:cNvSpPr>
            <a:spLocks noChangeArrowheads="1"/>
          </p:cNvSpPr>
          <p:nvPr/>
        </p:nvSpPr>
        <p:spPr bwMode="auto">
          <a:xfrm>
            <a:off x="8534400" y="1143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8" name="Oval 32"/>
          <p:cNvSpPr>
            <a:spLocks noChangeArrowheads="1"/>
          </p:cNvSpPr>
          <p:nvPr/>
        </p:nvSpPr>
        <p:spPr bwMode="auto">
          <a:xfrm>
            <a:off x="9067800" y="1752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9" name="Oval 35"/>
          <p:cNvSpPr>
            <a:spLocks noChangeArrowheads="1"/>
          </p:cNvSpPr>
          <p:nvPr/>
        </p:nvSpPr>
        <p:spPr bwMode="auto">
          <a:xfrm>
            <a:off x="9601200" y="23622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52" name="Oval 29"/>
          <p:cNvSpPr>
            <a:spLocks noChangeArrowheads="1"/>
          </p:cNvSpPr>
          <p:nvPr/>
        </p:nvSpPr>
        <p:spPr bwMode="auto">
          <a:xfrm>
            <a:off x="3505200" y="-228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69" name="Oval 32"/>
          <p:cNvSpPr>
            <a:spLocks noChangeArrowheads="1"/>
          </p:cNvSpPr>
          <p:nvPr/>
        </p:nvSpPr>
        <p:spPr bwMode="auto">
          <a:xfrm>
            <a:off x="8610600" y="-2286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70" name="Oval 35"/>
          <p:cNvSpPr>
            <a:spLocks noChangeArrowheads="1"/>
          </p:cNvSpPr>
          <p:nvPr/>
        </p:nvSpPr>
        <p:spPr bwMode="auto">
          <a:xfrm>
            <a:off x="9144000" y="381000"/>
            <a:ext cx="152400" cy="152400"/>
          </a:xfrm>
          <a:prstGeom prst="ellipse">
            <a:avLst/>
          </a:prstGeom>
          <a:solidFill>
            <a:srgbClr val="008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2293" name="Rectangle 63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086600" cy="6858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762416"/>
                </a:solidFill>
                <a:latin typeface="Calibri" pitchFamily="34" charset="0"/>
              </a:rPr>
              <a:t>LWE and Lattices</a:t>
            </a:r>
            <a:endParaRPr lang="en-US" altLang="en-US" b="1" dirty="0">
              <a:solidFill>
                <a:srgbClr val="0000FF"/>
              </a:solidFill>
            </a:endParaRPr>
          </a:p>
        </p:txBody>
      </p:sp>
      <p:sp>
        <p:nvSpPr>
          <p:cNvPr id="175" name="Oval 24"/>
          <p:cNvSpPr>
            <a:spLocks noChangeArrowheads="1"/>
          </p:cNvSpPr>
          <p:nvPr/>
        </p:nvSpPr>
        <p:spPr bwMode="auto">
          <a:xfrm>
            <a:off x="5105400" y="1600200"/>
            <a:ext cx="152400" cy="152400"/>
          </a:xfrm>
          <a:prstGeom prst="ellipse">
            <a:avLst/>
          </a:prstGeom>
          <a:solidFill>
            <a:srgbClr val="FF0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78" name="Oval 18"/>
          <p:cNvSpPr>
            <a:spLocks noChangeArrowheads="1"/>
          </p:cNvSpPr>
          <p:nvPr/>
        </p:nvSpPr>
        <p:spPr bwMode="auto">
          <a:xfrm>
            <a:off x="2209800" y="2667000"/>
            <a:ext cx="152400" cy="152400"/>
          </a:xfrm>
          <a:prstGeom prst="ellipse">
            <a:avLst/>
          </a:prstGeom>
          <a:solidFill>
            <a:schemeClr val="tx1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79" name="Oval 21"/>
          <p:cNvSpPr>
            <a:spLocks noChangeArrowheads="1"/>
          </p:cNvSpPr>
          <p:nvPr/>
        </p:nvSpPr>
        <p:spPr bwMode="auto">
          <a:xfrm>
            <a:off x="3352800" y="2514600"/>
            <a:ext cx="152400" cy="152400"/>
          </a:xfrm>
          <a:prstGeom prst="ellipse">
            <a:avLst/>
          </a:prstGeom>
          <a:solidFill>
            <a:schemeClr val="tx1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43" name="Text Box 75">
            <a:extLst>
              <a:ext uri="{FF2B5EF4-FFF2-40B4-BE49-F238E27FC236}">
                <a16:creationId xmlns:a16="http://schemas.microsoft.com/office/drawing/2014/main" id="{0DF50419-32CD-864C-9330-204F4BDDB5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3795" y="985319"/>
            <a:ext cx="127470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baseline="-25000" dirty="0">
                <a:latin typeface="+mj-lt"/>
              </a:rPr>
              <a:t>a1*s1+a2*s2</a:t>
            </a:r>
            <a:endParaRPr lang="en-US" altLang="en-US" sz="2400" b="1" dirty="0">
              <a:latin typeface="+mj-lt"/>
            </a:endParaRPr>
          </a:p>
        </p:txBody>
      </p:sp>
      <p:sp>
        <p:nvSpPr>
          <p:cNvPr id="150" name="Oval 24">
            <a:extLst>
              <a:ext uri="{FF2B5EF4-FFF2-40B4-BE49-F238E27FC236}">
                <a16:creationId xmlns:a16="http://schemas.microsoft.com/office/drawing/2014/main" id="{6514B569-95CF-E945-979D-3147BDA1AA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0072" y="1988840"/>
            <a:ext cx="152400" cy="152400"/>
          </a:xfrm>
          <a:prstGeom prst="ellipse">
            <a:avLst/>
          </a:prstGeom>
          <a:solidFill>
            <a:srgbClr val="FF0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51" name="Text Box 75">
            <a:extLst>
              <a:ext uri="{FF2B5EF4-FFF2-40B4-BE49-F238E27FC236}">
                <a16:creationId xmlns:a16="http://schemas.microsoft.com/office/drawing/2014/main" id="{4039D040-D553-5142-A1FC-94C2AC454D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5383" y="1594918"/>
            <a:ext cx="147989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baseline="-25000" dirty="0">
                <a:latin typeface="+mj-lt"/>
              </a:rPr>
              <a:t>a1*s1+a2*s2+e</a:t>
            </a:r>
            <a:endParaRPr lang="en-US" altLang="en-US" sz="2400" b="1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218FFC6-5254-A4B0-3F2B-998441AE07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6159" y="6131333"/>
                <a:ext cx="7088215" cy="56465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 lattice is a discrete, additive subgroup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ℝ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𝑚</m:t>
                        </m:r>
                      </m:sup>
                    </m:sSup>
                  </m:oMath>
                </a14:m>
                <a:endParaRPr kumimoji="0" lang="en-US" sz="2800" i="0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218FFC6-5254-A4B0-3F2B-998441AE07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46159" y="6131333"/>
                <a:ext cx="7088215" cy="564655"/>
              </a:xfrm>
              <a:prstGeom prst="rect">
                <a:avLst/>
              </a:prstGeom>
              <a:blipFill>
                <a:blip r:embed="rId3"/>
                <a:stretch>
                  <a:fillRect l="-1607" t="-6522" b="-2391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0328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1990" grpId="0"/>
      <p:bldP spid="721990" grpId="1"/>
      <p:bldP spid="721992" grpId="0" animBg="1"/>
      <p:bldP spid="721993" grpId="0" animBg="1"/>
      <p:bldP spid="721995" grpId="0"/>
      <p:bldP spid="721995" grpId="1"/>
      <p:bldP spid="175" grpId="0" animBg="1"/>
      <p:bldP spid="175" grpId="1" animBg="1"/>
      <p:bldP spid="178" grpId="0" animBg="1"/>
      <p:bldP spid="179" grpId="0" animBg="1"/>
      <p:bldP spid="143" grpId="0"/>
      <p:bldP spid="143" grpId="1"/>
      <p:bldP spid="143" grpId="2"/>
      <p:bldP spid="150" grpId="0" animBg="1"/>
      <p:bldP spid="151" grpId="0"/>
      <p:bldP spid="151" grpId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10600" cy="1143000"/>
          </a:xfrm>
        </p:spPr>
        <p:txBody>
          <a:bodyPr/>
          <a:lstStyle/>
          <a:p>
            <a:r>
              <a:rPr lang="en-US" sz="4800" b="1" dirty="0">
                <a:solidFill>
                  <a:srgbClr val="762416"/>
                </a:solidFill>
                <a:latin typeface="Calibri" pitchFamily="34" charset="0"/>
              </a:rPr>
              <a:t>Attack 2: </a:t>
            </a:r>
            <a:r>
              <a:rPr lang="en-US" sz="4800" b="1" i="1" dirty="0">
                <a:solidFill>
                  <a:srgbClr val="762416"/>
                </a:solidFill>
                <a:latin typeface="Calibri" pitchFamily="34" charset="0"/>
              </a:rPr>
              <a:t>Lattice Reduction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82241C-BAA2-B542-A637-65086997E5A1}"/>
              </a:ext>
            </a:extLst>
          </p:cNvPr>
          <p:cNvSpPr txBox="1"/>
          <p:nvPr/>
        </p:nvSpPr>
        <p:spPr>
          <a:xfrm>
            <a:off x="5852160" y="24505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512CBC-3B09-CEAD-CA0C-EC10BF4E1F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624" y="1014335"/>
            <a:ext cx="7600816" cy="703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Lenstra-Lenstra-Lovasz</a:t>
            </a: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(LLL) Algorithm</a:t>
            </a:r>
            <a:endParaRPr kumimoji="0" lang="en-US" sz="2800" i="1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3AF74113-95BE-EF0A-014D-2193EEF102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8874" y="1628800"/>
                <a:ext cx="7579566" cy="23861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0" lang="en-US" sz="2800" b="0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Calibri" panose="020F0502020204030204" pitchFamily="34" charset="0"/>
                  </a:rPr>
                  <a:t>Say </a:t>
                </a:r>
                <a14:m>
                  <m:oMath xmlns:m="http://schemas.openxmlformats.org/officeDocument/2006/math">
                    <m:r>
                      <a:rPr kumimoji="0" lang="en-US" sz="2800" b="0" i="1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𝑞</m:t>
                    </m:r>
                    <m:r>
                      <a:rPr kumimoji="0" lang="en-US" sz="2800" b="0" i="1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/</m:t>
                    </m:r>
                    <m:r>
                      <a:rPr kumimoji="0" lang="en-US" sz="2800" b="0" i="1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𝐵</m:t>
                    </m:r>
                    <m:r>
                      <a:rPr kumimoji="0" lang="en-US" sz="2800" b="0" i="1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kumimoji="0" lang="en-US" sz="2800" b="0" i="0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sSup>
                      <m:sSupPr>
                        <m:ctrlPr>
                          <a:rPr kumimoji="0" lang="en-US" sz="2800" i="1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kumimoji="0" lang="en-US" sz="2800" b="0" i="1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e>
                      <m:sup>
                        <m:sSup>
                          <m:sSupPr>
                            <m:ctrlPr>
                              <a:rPr kumimoji="0" lang="en-US" sz="2800" i="1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kumimoji="0" lang="en-US" sz="2800" b="0" i="1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𝜀</m:t>
                            </m:r>
                          </m:sup>
                        </m:sSup>
                      </m:sup>
                    </m:sSup>
                  </m:oMath>
                </a14:m>
                <a:r>
                  <a:rPr lang="en-US" sz="2800" dirty="0">
                    <a:solidFill>
                      <a:srgbClr val="000000"/>
                    </a:solidFill>
                    <a:cs typeface="Calibri" panose="020F0502020204030204" pitchFamily="34" charset="0"/>
                  </a:rPr>
                  <a:t> for a constant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𝜀</m:t>
                    </m:r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&gt;0</m:t>
                    </m:r>
                  </m:oMath>
                </a14:m>
                <a:r>
                  <a:rPr kumimoji="0" lang="en-US" sz="2800" i="1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</a:t>
                </a:r>
                <a:r>
                  <a:rPr lang="en-US" sz="2800" dirty="0">
                    <a:solidFill>
                      <a:srgbClr val="000000"/>
                    </a:solidFill>
                    <a:cs typeface="Calibri" panose="020F0502020204030204" pitchFamily="34" charset="0"/>
                  </a:rPr>
                  <a:t>LLL solves LWE in time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e>
                      <m:sup>
                        <m:acc>
                          <m:accPr>
                            <m:chr m:val="̃"/>
                            <m:ctrlPr>
                              <a:rPr lang="en-US" sz="28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accPr>
                          <m:e>
                            <m:r>
                              <a:rPr lang="en-US" sz="2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𝑂</m:t>
                            </m:r>
                          </m:e>
                        </m:acc>
                        <m:sSup>
                          <m:sSupPr>
                            <m:ctrlPr>
                              <a:rPr lang="en-US" sz="28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(</m:t>
                            </m:r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1−</m:t>
                            </m:r>
                            <m:r>
                              <a:rPr lang="en-US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𝜀</m:t>
                            </m:r>
                          </m:sup>
                        </m:sSup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)</m:t>
                        </m:r>
                      </m:sup>
                    </m:sSup>
                    <m:r>
                      <a:rPr lang="en-US" sz="28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∙</m:t>
                    </m:r>
                    <m:r>
                      <m:rPr>
                        <m:sty m:val="p"/>
                      </m:rPr>
                      <a:rPr lang="en-US" sz="28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poly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func>
                          <m:funcPr>
                            <m:ctrlPr>
                              <a:rPr lang="en-US" sz="2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800" b="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2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𝑞</m:t>
                            </m:r>
                          </m:e>
                        </m:func>
                      </m:e>
                    </m:d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. </m:t>
                    </m:r>
                  </m:oMath>
                </a14:m>
                <a:endParaRPr lang="en-US" sz="2800" b="0" dirty="0">
                  <a:solidFill>
                    <a:srgbClr val="000000"/>
                  </a:solidFill>
                  <a:ea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0" lang="en-US" sz="2800" i="1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This is</a:t>
                </a:r>
                <a:r>
                  <a:rPr kumimoji="0" lang="en-US" sz="2800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polynomial in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𝑛</m:t>
                    </m:r>
                  </m:oMath>
                </a14:m>
                <a:r>
                  <a:rPr kumimoji="0" lang="en-US" sz="2800" i="1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kumimoji="0" lang="en-US" sz="2800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and</a:t>
                </a:r>
                <a:r>
                  <a:rPr kumimoji="0" lang="en-US" sz="2800" i="1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log</m:t>
                        </m:r>
                      </m:fName>
                      <m:e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𝑞</m:t>
                        </m:r>
                      </m:e>
                    </m:func>
                  </m:oMath>
                </a14:m>
                <a:r>
                  <a:rPr kumimoji="0" lang="en-US" sz="2800" i="1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kumimoji="0" lang="en-US" sz="2800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when</a:t>
                </a:r>
                <a:r>
                  <a:rPr kumimoji="0" lang="en-US" sz="2800" i="1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𝑞</m:t>
                        </m:r>
                      </m:num>
                      <m:den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𝐵</m:t>
                        </m:r>
                      </m:den>
                    </m:f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sSup>
                      <m:sSupPr>
                        <m:ctrl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l-GR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Ω</m:t>
                        </m:r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(</m:t>
                        </m:r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kumimoji="0" lang="en-US" sz="2800" i="1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3AF74113-95BE-EF0A-014D-2193EEF102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08874" y="1628800"/>
                <a:ext cx="7579566" cy="2386177"/>
              </a:xfrm>
              <a:prstGeom prst="rect">
                <a:avLst/>
              </a:prstGeom>
              <a:blipFill>
                <a:blip r:embed="rId3"/>
                <a:stretch>
                  <a:fillRect l="-183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1C84C010-D75D-368A-FB07-94E6356E94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4233724"/>
            <a:ext cx="3656424" cy="2460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9944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10600" cy="1143000"/>
          </a:xfrm>
        </p:spPr>
        <p:txBody>
          <a:bodyPr/>
          <a:lstStyle/>
          <a:p>
            <a:r>
              <a:rPr lang="en-US" sz="4800" b="1" dirty="0">
                <a:solidFill>
                  <a:srgbClr val="762416"/>
                </a:solidFill>
                <a:latin typeface="Calibri" pitchFamily="34" charset="0"/>
              </a:rPr>
              <a:t>Setting Parameters</a:t>
            </a:r>
            <a:endParaRPr lang="en-US" sz="4800" b="1" i="1" dirty="0">
              <a:solidFill>
                <a:srgbClr val="762416"/>
              </a:solidFill>
              <a:latin typeface="Calibri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32349D-C1C3-C944-AEA7-22BC2E46F6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3632" y="1268760"/>
            <a:ext cx="6696744" cy="759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Cryptanalysis over three decades suggests we are safe with the following parameters: </a:t>
            </a:r>
            <a:endParaRPr kumimoji="0" lang="en-US" sz="2800" i="1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0114383-1051-ED42-A693-17A025743E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3648" y="2060848"/>
                <a:ext cx="6552728" cy="7591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𝑛</m:t>
                      </m:r>
                      <m:r>
                        <a:rPr kumimoji="0" lang="en-US" sz="2800" b="0" i="1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kumimoji="0" lang="en-US" sz="2800" b="0" i="0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security</m:t>
                      </m:r>
                      <m:r>
                        <a:rPr kumimoji="0" lang="en-US" sz="2800" b="0" i="0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sz="2800" b="0" i="0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parameter</m:t>
                      </m:r>
                      <m:r>
                        <a:rPr kumimoji="0" lang="en-US" sz="2800" b="0" i="0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(</m:t>
                      </m:r>
                      <m:r>
                        <a:rPr kumimoji="0" lang="en-US" sz="2800" b="0" i="1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≈1</m:t>
                      </m:r>
                      <m:r>
                        <a:rPr kumimoji="0" lang="en-US" sz="2800" b="0" i="0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−10</m:t>
                      </m:r>
                      <m:r>
                        <m:rPr>
                          <m:sty m:val="p"/>
                        </m:rPr>
                        <a:rPr kumimoji="0" lang="en-US" sz="2800" b="0" i="0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K</m:t>
                      </m:r>
                      <m:r>
                        <a:rPr kumimoji="0" lang="en-US" sz="2800" b="0" i="0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)</m:t>
                      </m:r>
                    </m:oMath>
                  </m:oMathPara>
                </a14:m>
                <a:endParaRPr kumimoji="0" lang="en-US" sz="2800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0114383-1051-ED42-A693-17A025743E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03648" y="2060848"/>
                <a:ext cx="6552728" cy="75910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29C7DD8-1660-B945-8E62-AF8EC463CD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104" y="2819951"/>
                <a:ext cx="6552728" cy="7591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𝑚</m:t>
                      </m:r>
                      <m:r>
                        <a:rPr kumimoji="0" lang="en-US" sz="2800" b="0" i="1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kumimoji="0" lang="en-US" sz="2800" b="0" i="0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arbitrary</m:t>
                      </m:r>
                      <m:r>
                        <a:rPr kumimoji="0" lang="en-US" sz="2800" b="0" i="0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sz="2800" b="0" i="0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poly</m:t>
                      </m:r>
                      <m:r>
                        <a:rPr kumimoji="0" lang="en-US" sz="2800" b="0" i="0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sz="2800" b="0" i="0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in</m:t>
                      </m:r>
                      <m:r>
                        <a:rPr kumimoji="0" lang="en-US" sz="2800" b="0" i="0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kumimoji="0" lang="en-US" sz="2800" b="0" i="1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𝑛</m:t>
                      </m:r>
                    </m:oMath>
                  </m:oMathPara>
                </a14:m>
                <a:endParaRPr kumimoji="0" lang="en-US" sz="2800" i="1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29C7DD8-1660-B945-8E62-AF8EC463CD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3104" y="2819951"/>
                <a:ext cx="6552728" cy="7591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3723197-42CF-C44C-A9AA-6D613BB075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3568" y="3579054"/>
                <a:ext cx="6552728" cy="7591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𝐵</m:t>
                      </m:r>
                      <m:r>
                        <a:rPr kumimoji="0" lang="en-US" sz="2800" b="0" i="1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kumimoji="0" lang="en-US" sz="2800" b="0" i="0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small</m:t>
                      </m:r>
                      <m:r>
                        <a:rPr kumimoji="0" lang="en-US" sz="2800" b="0" i="0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sz="2800" b="0" i="0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poly</m:t>
                      </m:r>
                      <m:r>
                        <a:rPr kumimoji="0" lang="en-US" sz="2800" b="0" i="0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sz="2800" b="0" i="0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in</m:t>
                      </m:r>
                      <m:r>
                        <a:rPr kumimoji="0" lang="en-US" sz="2800" b="0" i="0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kumimoji="0" lang="en-US" sz="2800" b="0" i="1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𝑛</m:t>
                      </m:r>
                      <m:r>
                        <a:rPr kumimoji="0" lang="en-US" sz="2800" b="0" i="1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kumimoji="0" lang="en-US" sz="2800" b="0" i="0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say</m:t>
                      </m:r>
                      <m:r>
                        <a:rPr kumimoji="0" lang="en-US" sz="2800" b="0" i="1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kumimoji="0" lang="en-US" sz="2800" b="0" i="1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radPr>
                        <m:deg/>
                        <m:e>
                          <m:r>
                            <a:rPr kumimoji="0" lang="en-US" sz="2800" b="0" i="1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𝑛</m:t>
                          </m:r>
                        </m:e>
                      </m:rad>
                      <m:r>
                        <a:rPr kumimoji="0" lang="en-US" sz="2800" b="0" i="1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</m:oMath>
                  </m:oMathPara>
                </a14:m>
                <a:endParaRPr kumimoji="0" lang="en-US" sz="2800" i="1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3723197-42CF-C44C-A9AA-6D613BB075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3568" y="3579054"/>
                <a:ext cx="6552728" cy="75910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CFBC830-9E26-6E4B-829B-E99AF44FB7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5696" y="4365104"/>
                <a:ext cx="7079704" cy="13351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𝑞</m:t>
                    </m:r>
                    <m:r>
                      <a:rPr kumimoji="0" lang="en-US" sz="2800" b="0" i="1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kumimoji="0" lang="en-US" sz="2800" b="0" i="0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US" sz="2800" b="0" i="0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poly</m:t>
                    </m:r>
                    <m:r>
                      <a:rPr kumimoji="0" lang="en-US" sz="2800" b="0" i="0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m:rPr>
                        <m:sty m:val="p"/>
                      </m:rPr>
                      <a:rPr kumimoji="0" lang="en-US" sz="2800" b="0" i="0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in</m:t>
                    </m:r>
                    <m:r>
                      <a:rPr kumimoji="0" lang="en-US" sz="2800" b="0" i="0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kumimoji="0" lang="en-US" sz="2800" b="0" i="1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𝑛</m:t>
                    </m:r>
                  </m:oMath>
                </a14:m>
                <a:r>
                  <a:rPr kumimoji="0" lang="en-US" sz="2800" i="1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larger than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𝐵</m:t>
                    </m:r>
                  </m:oMath>
                </a14:m>
                <a:r>
                  <a:rPr kumimoji="0" lang="en-US" sz="2800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, and could be 	</a:t>
                </a:r>
                <a:br>
                  <a:rPr kumimoji="0" lang="en-US" sz="2800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en-US" sz="2800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	as large as sub-exponential</a:t>
                </a:r>
                <a:r>
                  <a:rPr kumimoji="0" lang="en-US" sz="2800" i="1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, say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800" i="1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kumimoji="0" lang="en-US" sz="2800" b="0" i="1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e>
                      <m:sup>
                        <m:sSup>
                          <m:sSupPr>
                            <m:ctrlPr>
                              <a:rPr kumimoji="0" lang="en-US" sz="2800" i="1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kumimoji="0" lang="en-US" sz="2800" b="0" i="1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𝑛</m:t>
                            </m:r>
                          </m:e>
                          <m:sup>
                            <m:r>
                              <a:rPr kumimoji="0" lang="en-US" sz="2800" b="0" i="1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0.99</m:t>
                            </m:r>
                          </m:sup>
                        </m:sSup>
                      </m:sup>
                    </m:sSup>
                  </m:oMath>
                </a14:m>
                <a:endParaRPr kumimoji="0" lang="en-US" sz="2800" i="1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CFBC830-9E26-6E4B-829B-E99AF44FB7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35696" y="4365104"/>
                <a:ext cx="7079704" cy="1335167"/>
              </a:xfrm>
              <a:prstGeom prst="rect">
                <a:avLst/>
              </a:prstGeom>
              <a:blipFill>
                <a:blip r:embed="rId6"/>
                <a:stretch>
                  <a:fillRect l="-35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638C71CD-0DF9-314B-BB27-15535624BC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3912" y="5654289"/>
            <a:ext cx="6696744" cy="759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even from quantum computers, AFAWK!</a:t>
            </a:r>
            <a:endParaRPr kumimoji="0" lang="en-US" sz="2800" i="1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AE32171-9D59-B84E-92F0-A6666794EEE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50"/>
          <a:stretch/>
        </p:blipFill>
        <p:spPr>
          <a:xfrm>
            <a:off x="7344308" y="5461600"/>
            <a:ext cx="1224136" cy="1190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832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10600" cy="1143000"/>
          </a:xfrm>
        </p:spPr>
        <p:txBody>
          <a:bodyPr/>
          <a:lstStyle/>
          <a:p>
            <a:r>
              <a:rPr lang="en-US" sz="4800" b="1" dirty="0">
                <a:solidFill>
                  <a:srgbClr val="762416"/>
                </a:solidFill>
                <a:latin typeface="Calibri" pitchFamily="34" charset="0"/>
              </a:rPr>
              <a:t>Decisional LWE</a:t>
            </a:r>
            <a:endParaRPr lang="en-US" sz="4800" b="1" i="1" dirty="0">
              <a:solidFill>
                <a:srgbClr val="762416"/>
              </a:solidFill>
              <a:latin typeface="Calibri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D640C1-50BA-1144-B32A-5B3E226E01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111" y="6002744"/>
            <a:ext cx="8342337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Theorem: “Decisional LWE is as hard as LWE”.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E2A22C-6C31-E241-986B-1B7FED0D0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142" y="1268760"/>
            <a:ext cx="6855210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 you distinguish between</a:t>
            </a: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C8A50EA-A7AF-2B42-A968-F8482C63867C}"/>
              </a:ext>
            </a:extLst>
          </p:cNvPr>
          <p:cNvGrpSpPr/>
          <p:nvPr/>
        </p:nvGrpSpPr>
        <p:grpSpPr>
          <a:xfrm>
            <a:off x="885142" y="2001015"/>
            <a:ext cx="5129394" cy="1532761"/>
            <a:chOff x="3131840" y="1841366"/>
            <a:chExt cx="5129394" cy="153276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AF872D4-D092-8144-B1CE-F20B750061CA}"/>
                </a:ext>
              </a:extLst>
            </p:cNvPr>
            <p:cNvSpPr/>
            <p:nvPr/>
          </p:nvSpPr>
          <p:spPr>
            <a:xfrm>
              <a:off x="5148064" y="1841366"/>
              <a:ext cx="1512168" cy="153276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6A0C3EE-E481-4D49-8716-55787B73BEF0}"/>
                </a:ext>
              </a:extLst>
            </p:cNvPr>
            <p:cNvSpPr/>
            <p:nvPr/>
          </p:nvSpPr>
          <p:spPr>
            <a:xfrm>
              <a:off x="3131840" y="1841366"/>
              <a:ext cx="1512168" cy="153276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B75649E-9CF6-234C-8CBE-5C988FF416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3736" y="2348880"/>
              <a:ext cx="818384" cy="5898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33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</a:t>
              </a:r>
              <a:endPara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81DF4A0-7F58-1044-A150-A23F42DEB5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3616" y="2420888"/>
              <a:ext cx="432048" cy="5898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33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</a:t>
              </a:r>
              <a:endPara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D001868-8C83-5E40-A412-3985D8F18D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8124" y="2382550"/>
              <a:ext cx="432048" cy="5898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33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</a:t>
              </a:r>
              <a:endPara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BEBE0B8-974A-6B46-BFFF-C4005B856472}"/>
                </a:ext>
              </a:extLst>
            </p:cNvPr>
            <p:cNvSpPr/>
            <p:nvPr/>
          </p:nvSpPr>
          <p:spPr>
            <a:xfrm>
              <a:off x="6743664" y="1923746"/>
              <a:ext cx="456628" cy="1145214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33CA554-CE57-E34D-9C8C-ED4DC8044D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12542" y="2204864"/>
              <a:ext cx="432048" cy="5898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33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</a:t>
              </a:r>
              <a:endPara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2A9C6B5-5602-504D-AD50-7062EA6D1B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2008" y="2479068"/>
              <a:ext cx="818384" cy="5898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33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+</a:t>
              </a:r>
              <a:endPara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9B43295-82FC-BF4A-9C66-E333C1AA35FA}"/>
                </a:ext>
              </a:extLst>
            </p:cNvPr>
            <p:cNvSpPr/>
            <p:nvPr/>
          </p:nvSpPr>
          <p:spPr>
            <a:xfrm>
              <a:off x="7740352" y="1841366"/>
              <a:ext cx="456628" cy="1532761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D97486A-026F-AB47-9398-8E79236659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9186" y="2348880"/>
              <a:ext cx="432048" cy="5898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33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</a:t>
              </a:r>
              <a:endPara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F8F5D4AE-E18E-734C-A1BC-927CA22217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2367" y="2472449"/>
            <a:ext cx="79208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endParaRPr kumimoji="0" lang="en-US" sz="280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6EBB74B-3E4E-1E42-9B30-86440FF36EC8}"/>
              </a:ext>
            </a:extLst>
          </p:cNvPr>
          <p:cNvGrpSpPr/>
          <p:nvPr/>
        </p:nvGrpSpPr>
        <p:grpSpPr>
          <a:xfrm>
            <a:off x="870302" y="3890461"/>
            <a:ext cx="2627842" cy="1532761"/>
            <a:chOff x="3131840" y="1841366"/>
            <a:chExt cx="2627842" cy="1532761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9D8B447-83A1-B640-99E7-32C482DE0DA1}"/>
                </a:ext>
              </a:extLst>
            </p:cNvPr>
            <p:cNvSpPr/>
            <p:nvPr/>
          </p:nvSpPr>
          <p:spPr>
            <a:xfrm>
              <a:off x="3131840" y="1841366"/>
              <a:ext cx="1512168" cy="153276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99DD1E7-AE7E-3044-8744-678EB1C446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3736" y="2348880"/>
              <a:ext cx="818384" cy="5898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33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</a:t>
              </a:r>
              <a:endPara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D07266C-AAAE-A844-9598-45D9DF49B7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3616" y="2420888"/>
              <a:ext cx="432048" cy="5898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33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</a:t>
              </a:r>
              <a:endPara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89B1405-B90F-2944-AC07-79C3858BFCC7}"/>
                </a:ext>
              </a:extLst>
            </p:cNvPr>
            <p:cNvSpPr/>
            <p:nvPr/>
          </p:nvSpPr>
          <p:spPr>
            <a:xfrm>
              <a:off x="5238800" y="1841366"/>
              <a:ext cx="456628" cy="153276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100728C-93F6-9B4A-8A69-5C239B58A3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27634" y="2348880"/>
              <a:ext cx="432048" cy="5898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33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</a:t>
              </a:r>
              <a:endPara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018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10600" cy="1143000"/>
          </a:xfrm>
        </p:spPr>
        <p:txBody>
          <a:bodyPr/>
          <a:lstStyle/>
          <a:p>
            <a:r>
              <a:rPr lang="en-US" sz="4800" b="1" dirty="0">
                <a:solidFill>
                  <a:srgbClr val="762416"/>
                </a:solidFill>
                <a:latin typeface="Calibri" pitchFamily="34" charset="0"/>
              </a:rPr>
              <a:t>Information-Computation Gap</a:t>
            </a:r>
            <a:endParaRPr lang="en-US" sz="4800" b="1" i="1" dirty="0">
              <a:solidFill>
                <a:srgbClr val="762416"/>
              </a:solidFill>
              <a:latin typeface="Calibri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F9CFB62-B7B0-0B10-DEA6-007D558BF5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430" y="1279060"/>
                <a:ext cx="6552728" cy="7591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0" lang="en-US" sz="2800" b="0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Calibri" panose="020F0502020204030204" pitchFamily="34" charset="0"/>
                  </a:rPr>
                  <a:t>Fix </a:t>
                </a:r>
                <a14:m>
                  <m:oMath xmlns:m="http://schemas.openxmlformats.org/officeDocument/2006/math">
                    <m:r>
                      <a:rPr kumimoji="0" lang="en-US" sz="2800" b="0" i="1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𝑛</m:t>
                    </m:r>
                    <m:r>
                      <a:rPr kumimoji="0" lang="en-US" sz="2800" b="0" i="1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 </m:t>
                    </m:r>
                    <m:r>
                      <a:rPr kumimoji="0" lang="en-US" sz="2800" b="0" i="1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𝑞</m:t>
                    </m:r>
                    <m:r>
                      <a:rPr kumimoji="0" lang="en-US" sz="2800" b="0" i="1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</m:t>
                    </m:r>
                    <m:r>
                      <a:rPr kumimoji="0" lang="en-US" sz="2800" b="0" i="1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𝐵</m:t>
                    </m:r>
                    <m:r>
                      <a:rPr kumimoji="0" lang="en-US" sz="2800" b="0" i="1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.</m:t>
                    </m:r>
                  </m:oMath>
                </a14:m>
                <a:endParaRPr kumimoji="0" lang="en-US" sz="2800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F9CFB62-B7B0-0B10-DEA6-007D558BF5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7430" y="1279060"/>
                <a:ext cx="6552728" cy="759103"/>
              </a:xfrm>
              <a:prstGeom prst="rect">
                <a:avLst/>
              </a:prstGeom>
              <a:blipFill>
                <a:blip r:embed="rId3"/>
                <a:stretch>
                  <a:fillRect l="-1934" b="-655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ight Arrow 21">
            <a:extLst>
              <a:ext uri="{FF2B5EF4-FFF2-40B4-BE49-F238E27FC236}">
                <a16:creationId xmlns:a16="http://schemas.microsoft.com/office/drawing/2014/main" id="{998C4DC6-F959-30B9-60CC-7F4A1C7411B8}"/>
              </a:ext>
            </a:extLst>
          </p:cNvPr>
          <p:cNvSpPr/>
          <p:nvPr/>
        </p:nvSpPr>
        <p:spPr>
          <a:xfrm>
            <a:off x="323528" y="2780927"/>
            <a:ext cx="8625954" cy="2528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E6C862A-5D55-8E72-1EBF-ECED6B389F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518" y="2116310"/>
            <a:ext cx="6552728" cy="759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sz="2800" b="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alibri" panose="020F0502020204030204" pitchFamily="34" charset="0"/>
              </a:rPr>
              <a:t>(Search) LWE:</a:t>
            </a:r>
            <a:endParaRPr kumimoji="0" lang="en-US" sz="2800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C985F95-6568-51B8-0AE6-FAC89214FC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504" y="3101945"/>
                <a:ext cx="1273980" cy="7591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𝑚</m:t>
                      </m:r>
                      <m:r>
                        <a:rPr kumimoji="0" lang="en-US" sz="2400" b="0" i="1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=0</m:t>
                      </m:r>
                    </m:oMath>
                  </m:oMathPara>
                </a14:m>
                <a:endParaRPr kumimoji="0" lang="en-US" sz="2400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C985F95-6568-51B8-0AE6-FAC89214FC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7504" y="3101945"/>
                <a:ext cx="1273980" cy="7591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>
            <a:extLst>
              <a:ext uri="{FF2B5EF4-FFF2-40B4-BE49-F238E27FC236}">
                <a16:creationId xmlns:a16="http://schemas.microsoft.com/office/drawing/2014/main" id="{F2D1408F-FEE9-E1F1-2CC3-F6605C40F14E}"/>
              </a:ext>
            </a:extLst>
          </p:cNvPr>
          <p:cNvSpPr/>
          <p:nvPr/>
        </p:nvSpPr>
        <p:spPr>
          <a:xfrm>
            <a:off x="323528" y="2852936"/>
            <a:ext cx="144016" cy="32209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2892989A-647D-EE20-F7D7-5E9D519DBD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4315" y="4967211"/>
                <a:ext cx="3384376" cy="11911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0" lang="en-US" sz="2400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Information-</a:t>
                </a:r>
                <a:r>
                  <a:rPr lang="en-US" sz="24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theoretically impossible to recover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</m:oMath>
                </a14:m>
                <a:r>
                  <a:rPr kumimoji="0" lang="en-US" sz="2400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2892989A-647D-EE20-F7D7-5E9D519DBD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4315" y="4967211"/>
                <a:ext cx="3384376" cy="1191151"/>
              </a:xfrm>
              <a:prstGeom prst="rect">
                <a:avLst/>
              </a:prstGeom>
              <a:blipFill>
                <a:blip r:embed="rId5"/>
                <a:stretch>
                  <a:fillRect l="-2996" r="-224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4614F921-9D92-C99C-96E5-28149070F3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6893" y="3429000"/>
                <a:ext cx="3734286" cy="7591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𝑚</m:t>
                      </m:r>
                      <m:r>
                        <a:rPr kumimoji="0" lang="en-US" sz="2400" b="0" i="1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≈</m:t>
                      </m:r>
                      <m:f>
                        <m:fPr>
                          <m:ctrlPr>
                            <a:rPr kumimoji="0" lang="en-US" sz="2400" b="0" i="1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kumimoji="0" lang="en-US" sz="2400" b="1" i="1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𝒏</m:t>
                          </m:r>
                          <m:r>
                            <a:rPr kumimoji="0" lang="en-US" sz="2400" b="1" i="1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</m:num>
                        <m:den>
                          <m:r>
                            <a:rPr kumimoji="0" lang="en-US" sz="2400" b="0" i="1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(1−</m:t>
                          </m:r>
                          <m:func>
                            <m:funcPr>
                              <m:ctrlPr>
                                <a:rPr kumimoji="0" lang="en-US" sz="2400" b="0" i="1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f>
                                <m:f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24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log</m:t>
                                      </m:r>
                                    </m:fName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2</m:t>
                                      </m:r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𝐵</m:t>
                                      </m:r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+1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24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log</m:t>
                                      </m:r>
                                    </m:fName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𝑞</m:t>
                                      </m:r>
                                    </m:e>
                                  </m:func>
                                </m:den>
                              </m:f>
                            </m:fName>
                            <m:e>
                              <m:r>
                                <a:rPr kumimoji="0" lang="en-US" sz="2400" b="0" i="1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kumimoji="0" lang="en-US" sz="2400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4614F921-9D92-C99C-96E5-28149070F3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66893" y="3429000"/>
                <a:ext cx="3734286" cy="759103"/>
              </a:xfrm>
              <a:prstGeom prst="rect">
                <a:avLst/>
              </a:prstGeom>
              <a:blipFill>
                <a:blip r:embed="rId6"/>
                <a:stretch>
                  <a:fillRect t="-33333" b="-3333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>
            <a:extLst>
              <a:ext uri="{FF2B5EF4-FFF2-40B4-BE49-F238E27FC236}">
                <a16:creationId xmlns:a16="http://schemas.microsoft.com/office/drawing/2014/main" id="{2F897650-39E7-1A46-EA85-152253338ED6}"/>
              </a:ext>
            </a:extLst>
          </p:cNvPr>
          <p:cNvSpPr/>
          <p:nvPr/>
        </p:nvSpPr>
        <p:spPr>
          <a:xfrm>
            <a:off x="3916683" y="2817294"/>
            <a:ext cx="144016" cy="32209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Left Brace 1">
            <a:extLst>
              <a:ext uri="{FF2B5EF4-FFF2-40B4-BE49-F238E27FC236}">
                <a16:creationId xmlns:a16="http://schemas.microsoft.com/office/drawing/2014/main" id="{98927068-468A-D111-C79F-9DC18253EBDE}"/>
              </a:ext>
            </a:extLst>
          </p:cNvPr>
          <p:cNvSpPr/>
          <p:nvPr/>
        </p:nvSpPr>
        <p:spPr>
          <a:xfrm rot="16200000">
            <a:off x="1993647" y="2763503"/>
            <a:ext cx="477028" cy="3734286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DD16AF3E-6D31-D921-5CCC-56FF658B198C}"/>
              </a:ext>
            </a:extLst>
          </p:cNvPr>
          <p:cNvSpPr/>
          <p:nvPr/>
        </p:nvSpPr>
        <p:spPr>
          <a:xfrm rot="16200000">
            <a:off x="5701638" y="2946404"/>
            <a:ext cx="477028" cy="3384376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32F9F63-C83A-A5C0-6754-2D9C425BE4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99304" y="4958791"/>
                <a:ext cx="3824584" cy="11911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en-US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kumimoji="0" lang="en-US" sz="2400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uniquely determined given </a:t>
                </a:r>
                <a14:m>
                  <m:oMath xmlns:m="http://schemas.openxmlformats.org/officeDocument/2006/math">
                    <m:r>
                      <a:rPr kumimoji="0" lang="en-US" sz="2400" b="0" i="1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kumimoji="0" lang="en-US" sz="2400" b="0" i="1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𝐴</m:t>
                    </m:r>
                    <m:r>
                      <a:rPr kumimoji="0" lang="en-US" sz="2400" b="0" i="1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</m:t>
                    </m:r>
                    <m:r>
                      <a:rPr kumimoji="0" lang="en-US" sz="2400" b="0" i="1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𝐴𝑠</m:t>
                    </m:r>
                    <m:r>
                      <a:rPr kumimoji="0" lang="en-US" sz="2400" b="0" i="1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kumimoji="0" lang="en-US" sz="2400" b="0" i="1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𝑒</m:t>
                    </m:r>
                    <m:r>
                      <a:rPr kumimoji="0" lang="en-US" sz="2400" b="0" i="1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r>
                  <a:rPr kumimoji="0" lang="en-US" sz="2400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  <a:r>
                  <a:rPr lang="en-US" sz="24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computationally hard to recover</a:t>
                </a:r>
                <a:r>
                  <a:rPr kumimoji="0" lang="en-US" sz="2400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32F9F63-C83A-A5C0-6754-2D9C425BE46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99304" y="4958791"/>
                <a:ext cx="3824584" cy="1191151"/>
              </a:xfrm>
              <a:prstGeom prst="rect">
                <a:avLst/>
              </a:prstGeom>
              <a:blipFill>
                <a:blip r:embed="rId7"/>
                <a:stretch>
                  <a:fillRect l="-2318" t="-3158" r="-2649" b="-1052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A1E5C0C7-D565-CB42-6AAE-CB3FB5335D79}"/>
              </a:ext>
            </a:extLst>
          </p:cNvPr>
          <p:cNvSpPr/>
          <p:nvPr/>
        </p:nvSpPr>
        <p:spPr>
          <a:xfrm>
            <a:off x="7835752" y="2817294"/>
            <a:ext cx="144016" cy="32209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0A587B9C-9B90-90F0-4553-86414ED216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78274" y="2999029"/>
                <a:ext cx="3734286" cy="12940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𝑚</m:t>
                      </m:r>
                      <m:r>
                        <a:rPr kumimoji="0" lang="en-US" sz="2400" b="0" i="1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≈</m:t>
                      </m:r>
                      <m:sSup>
                        <m:sSupPr>
                          <m:ctrlPr>
                            <a:rPr kumimoji="0" lang="en-US" sz="2400" b="0" i="1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400" b="1" i="1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𝟐</m:t>
                          </m:r>
                        </m:e>
                        <m:sup>
                          <m:f>
                            <m:fPr>
                              <m:ctrlPr>
                                <a:rPr kumimoji="0" lang="en-US" sz="2400" b="0" i="1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r>
                                <a:rPr kumimoji="0" lang="en-US" sz="2400" b="1" i="1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𝒏</m:t>
                              </m:r>
                            </m:num>
                            <m:den>
                              <m:func>
                                <m:funcPr>
                                  <m:ctrlPr>
                                    <a:rPr kumimoji="0" lang="en-US" sz="2400" b="0" i="1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kumimoji="0" lang="en-US" sz="2400" b="0" i="0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log</m:t>
                                  </m:r>
                                </m:fName>
                                <m:e>
                                  <m:r>
                                    <a:rPr kumimoji="0" lang="en-US" sz="2400" b="0" i="1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(</m:t>
                                  </m:r>
                                  <m:f>
                                    <m:fPr>
                                      <m:ctrlPr>
                                        <a:rPr kumimoji="0" lang="en-US" sz="2400" b="0" i="1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0" lang="en-US" sz="2400" b="0" i="1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𝑞</m:t>
                                      </m:r>
                                    </m:num>
                                    <m:den>
                                      <m:r>
                                        <a:rPr kumimoji="0" lang="en-US" sz="2400" b="0" i="1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2</m:t>
                                      </m:r>
                                      <m:r>
                                        <a:rPr kumimoji="0" lang="en-US" sz="2400" b="0" i="1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𝐵</m:t>
                                      </m:r>
                                      <m:r>
                                        <a:rPr kumimoji="0" lang="en-US" sz="2400" b="0" i="1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+1</m:t>
                                      </m:r>
                                    </m:den>
                                  </m:f>
                                  <m:r>
                                    <a:rPr kumimoji="0" lang="en-US" sz="2400" b="0" i="1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)</m:t>
                                  </m:r>
                                </m:e>
                              </m:func>
                            </m:den>
                          </m:f>
                        </m:sup>
                      </m:sSup>
                    </m:oMath>
                  </m:oMathPara>
                </a14:m>
                <a:endParaRPr kumimoji="0" lang="en-US" sz="2400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0A587B9C-9B90-90F0-4553-86414ED216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78274" y="2999029"/>
                <a:ext cx="3734286" cy="129406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A0583CA9-42A5-4592-C667-F6B0BD745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6094" y="2342280"/>
            <a:ext cx="907347" cy="42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sz="2400" b="1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easy</a:t>
            </a:r>
          </a:p>
        </p:txBody>
      </p:sp>
    </p:spTree>
    <p:extLst>
      <p:ext uri="{BB962C8B-B14F-4D97-AF65-F5344CB8AC3E}">
        <p14:creationId xmlns:p14="http://schemas.microsoft.com/office/powerpoint/2010/main" val="23960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 animBg="1"/>
      <p:bldP spid="28" grpId="0"/>
      <p:bldP spid="30" grpId="0"/>
      <p:bldP spid="31" grpId="0" animBg="1"/>
      <p:bldP spid="2" grpId="0" animBg="1"/>
      <p:bldP spid="3" grpId="0" animBg="1"/>
      <p:bldP spid="4" grpId="0"/>
      <p:bldP spid="6" grpId="0" animBg="1"/>
      <p:bldP spid="7" grpId="0"/>
      <p:bldP spid="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10600" cy="1143000"/>
          </a:xfrm>
        </p:spPr>
        <p:txBody>
          <a:bodyPr/>
          <a:lstStyle/>
          <a:p>
            <a:r>
              <a:rPr lang="en-US" sz="4800" b="1" dirty="0">
                <a:solidFill>
                  <a:schemeClr val="tx1"/>
                </a:solidFill>
                <a:latin typeface="Calibri" pitchFamily="34" charset="0"/>
              </a:rPr>
              <a:t>OWF and PRG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309706" y="1690255"/>
            <a:ext cx="4590047" cy="938626"/>
            <a:chOff x="-812990" y="4944212"/>
            <a:chExt cx="4590047" cy="938626"/>
          </a:xfrm>
        </p:grpSpPr>
        <p:sp>
          <p:nvSpPr>
            <p:cNvPr id="28" name="Rounded Rectangle 27"/>
            <p:cNvSpPr/>
            <p:nvPr/>
          </p:nvSpPr>
          <p:spPr>
            <a:xfrm>
              <a:off x="-812990" y="4944212"/>
              <a:ext cx="4243494" cy="938626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-566343" y="5021176"/>
              <a:ext cx="4343400" cy="7265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33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g</a:t>
              </a:r>
              <a:r>
                <a:rPr kumimoji="0" lang="en-US" sz="3600" b="0" i="0" u="none" strike="noStrike" kern="1200" cap="none" spc="0" normalizeH="0" baseline="-2500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A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(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s,e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) =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As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+</a:t>
              </a:r>
              <a:r>
                <a:rPr kumimoji="0" lang="en-US" sz="3200" b="0" i="1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e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</p:grp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304800" y="3789040"/>
            <a:ext cx="8991600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g</a:t>
            </a:r>
            <a:r>
              <a:rPr kumimoji="0" lang="en-US" sz="28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is a one-way function (assuming LWE)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g</a:t>
            </a:r>
            <a:r>
              <a:rPr kumimoji="0" lang="en-US" sz="28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is a pseudo-random generator (decisional LWE)</a:t>
            </a: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000000"/>
                </a:solidFill>
                <a:latin typeface="Arial" charset="0"/>
                <a:cs typeface="Arial" charset="0"/>
              </a:rPr>
              <a:t>g</a:t>
            </a:r>
            <a:r>
              <a:rPr lang="en-US" sz="2800" baseline="-25000" dirty="0" err="1">
                <a:solidFill>
                  <a:srgbClr val="000000"/>
                </a:solidFill>
                <a:latin typeface="Arial" charset="0"/>
                <a:cs typeface="Arial" charset="0"/>
              </a:rPr>
              <a:t>A</a:t>
            </a:r>
            <a:r>
              <a:rPr lang="en-US" sz="2800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charset="0"/>
                <a:cs typeface="Arial" charset="0"/>
              </a:rPr>
              <a:t>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 also a trapdoor function… (this is not obvious and we won’t see how in this class)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969B38C-1641-DB40-97A1-1160811F01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2779" y="3227303"/>
                <a:ext cx="4610100" cy="4571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kumimoji="0" lang="en-US" sz="16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/>
                      </a:rPr>
                      <m:t>𝒆</m:t>
                    </m:r>
                    <m:sSubSup>
                      <m:sSubSupPr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 </m:t>
                        </m:r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bSup>
                  </m:oMath>
                </a14:m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charset="0"/>
                  </a:rPr>
                  <a:t>: random “small” error vector)</a:t>
                </a: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969B38C-1641-DB40-97A1-1160811F01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42779" y="3227303"/>
                <a:ext cx="4610100" cy="4571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E431E64-3AAC-1F49-9CD5-E855A7A2F7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7765" y="2795136"/>
                <a:ext cx="4332174" cy="4571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charset="0"/>
                  </a:rPr>
                  <a:t>(</a:t>
                </a: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charset="0"/>
                  </a:rPr>
                  <a:t>A</a:t>
                </a: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sub>
                      <m:sup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𝑛𝑋𝑚</m:t>
                        </m:r>
                      </m:sup>
                    </m:sSubSup>
                  </m:oMath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Cambria Math" panose="02040503050406030204" pitchFamily="18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charset="0"/>
                  </a:rPr>
                  <a:t>s</a:t>
                </a: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sub>
                      <m:sup>
                        <m: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bSup>
                  </m:oMath>
                </a14:m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charset="0"/>
                  </a:rPr>
                  <a:t> random “small” secret</a:t>
                </a:r>
                <a:r>
                  <a:rPr kumimoji="0" lang="en-US" sz="1600" b="0" i="0" u="none" strike="noStrike" kern="1200" cap="none" spc="0" normalizeH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charset="0"/>
                  </a:rPr>
                  <a:t> vector</a:t>
                </a: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Arial" charset="0"/>
                  </a:rPr>
                  <a:t>   </a:t>
                </a: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E431E64-3AAC-1F49-9CD5-E855A7A2F7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77765" y="2795136"/>
                <a:ext cx="4332174" cy="457199"/>
              </a:xfrm>
              <a:prstGeom prst="rect">
                <a:avLst/>
              </a:prstGeom>
              <a:blipFill>
                <a:blip r:embed="rId5"/>
                <a:stretch>
                  <a:fillRect l="-585" t="-18919" b="-2702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6213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" y="274638"/>
            <a:ext cx="90678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tx1"/>
                </a:solidFill>
                <a:latin typeface="Calibri" panose="020F0502020204030204" pitchFamily="34" charset="0"/>
              </a:rPr>
              <a:t>Basic (Secret-key) Encryption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3"/>
              <p:cNvSpPr txBox="1">
                <a:spLocks noChangeArrowheads="1"/>
              </p:cNvSpPr>
              <p:nvPr/>
            </p:nvSpPr>
            <p:spPr bwMode="auto">
              <a:xfrm>
                <a:off x="609600" y="2061369"/>
                <a:ext cx="8458200" cy="571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342900" marR="0" lvl="0" indent="-342900" algn="l" defTabSz="914400" rtl="0" eaLnBrk="1" fontAlgn="base" latinLnBrk="0" hangingPunct="1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Secret key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sk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 = Uniformly random vector 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s</a:t>
                </a:r>
                <a:r>
                  <a:rPr kumimoji="0" lang="en-US" sz="24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Symbol" pitchFamily="18" charset="2"/>
                  </a:rPr>
                  <a:t>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sym typeface="Symbol" pitchFamily="18" charset="2"/>
                          </a:rPr>
                        </m:ctrlPr>
                      </m:sSubSup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sym typeface="Symbol" pitchFamily="18" charset="2"/>
                          </a:rPr>
                          <m:t>𝑍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sym typeface="Symbol" pitchFamily="18" charset="2"/>
                          </a:rPr>
                          <m:t>𝑞</m:t>
                        </m:r>
                      </m:sub>
                      <m: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sym typeface="Symbol" pitchFamily="18" charset="2"/>
                          </a:rPr>
                          <m:t>𝑛</m:t>
                        </m:r>
                      </m:sup>
                    </m:sSubSup>
                  </m:oMath>
                </a14:m>
                <a:endPara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7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2061369"/>
                <a:ext cx="8458200" cy="571500"/>
              </a:xfrm>
              <a:prstGeom prst="rect">
                <a:avLst/>
              </a:prstGeom>
              <a:blipFill rotWithShape="0">
                <a:blip r:embed="rId3"/>
                <a:stretch>
                  <a:fillRect l="-937" t="-2021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3"/>
              <p:cNvSpPr txBox="1">
                <a:spLocks noChangeArrowheads="1"/>
              </p:cNvSpPr>
              <p:nvPr/>
            </p:nvSpPr>
            <p:spPr bwMode="auto">
              <a:xfrm>
                <a:off x="609600" y="2514600"/>
                <a:ext cx="8458200" cy="2209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  <a:p>
                <a:pPr lvl="0" eaLnBrk="1" hangingPunct="1">
                  <a:lnSpc>
                    <a:spcPct val="80000"/>
                  </a:lnSpc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Encryption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Enc</a:t>
                </a:r>
                <a:r>
                  <a:rPr kumimoji="0" lang="en-US" sz="2400" b="1" i="0" u="none" strike="noStrike" kern="1200" cap="none" spc="0" normalizeH="0" baseline="-2500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s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(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𝜇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):  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//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𝜇</m:t>
                    </m:r>
                    <m:r>
                      <a:rPr lang="en-US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Symbol" pitchFamily="18" charset="2"/>
                  </a:rPr>
                  <a:t> {0,1}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 </a:t>
                </a:r>
                <a:b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</a:b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	</a:t>
                </a:r>
              </a:p>
              <a:p>
                <a:pPr marL="742950" marR="0" lvl="1" indent="-285750" algn="l" defTabSz="914400" rtl="0" eaLnBrk="1" fontAlgn="base" latinLnBrk="0" hangingPunct="1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–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Sample uniformly random 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a</a:t>
                </a:r>
                <a:r>
                  <a:rPr kumimoji="0" lang="en-US" sz="24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Symbol" pitchFamily="18" charset="2"/>
                  </a:rPr>
                  <a:t>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sym typeface="Symbol" pitchFamily="18" charset="2"/>
                          </a:rPr>
                        </m:ctrlPr>
                      </m:sSubSup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sym typeface="Symbol" pitchFamily="18" charset="2"/>
                          </a:rPr>
                          <m:t>𝑍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sym typeface="Symbol" pitchFamily="18" charset="2"/>
                          </a:rPr>
                          <m:t>𝑞</m:t>
                        </m:r>
                      </m:sub>
                      <m:sup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sym typeface="Symbol" pitchFamily="18" charset="2"/>
                          </a:rPr>
                          <m:t>𝑛</m:t>
                        </m:r>
                      </m:sup>
                    </m:sSubSup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, “small” noise e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Symbol" pitchFamily="18" charset="2"/>
                  </a:rPr>
                  <a:t>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Symbol" pitchFamily="18" charset="2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sym typeface="Symbol" pitchFamily="18" charset="2"/>
                      </a:rPr>
                      <m:t>𝑍</m:t>
                    </m:r>
                  </m:oMath>
                </a14:m>
                <a:br>
                  <a:rPr kumimoji="0" lang="en-US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</a:b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 </a:t>
                </a:r>
              </a:p>
              <a:p>
                <a:pPr lvl="1" eaLnBrk="1" hangingPunct="1">
                  <a:lnSpc>
                    <a:spcPct val="80000"/>
                  </a:lnSpc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The ciphertext 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c =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(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a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, b = 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Symbol" pitchFamily="18" charset="2"/>
                  </a:rPr>
                  <a:t>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a, s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Symbol" pitchFamily="18" charset="2"/>
                  </a:rPr>
                  <a:t>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+ e +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𝜇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d>
                      <m:dPr>
                        <m:begChr m:val="⌊"/>
                        <m:endChr m:val="⌋"/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d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𝑞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/2</m:t>
                        </m: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)</a:t>
                </a: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8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2514600"/>
                <a:ext cx="8458200" cy="2209800"/>
              </a:xfrm>
              <a:prstGeom prst="rect">
                <a:avLst/>
              </a:prstGeom>
              <a:blipFill>
                <a:blip r:embed="rId4"/>
                <a:stretch>
                  <a:fillRect l="-105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896" name="Rectangle 5"/>
          <p:cNvSpPr>
            <a:spLocks noChangeArrowheads="1"/>
          </p:cNvSpPr>
          <p:nvPr/>
        </p:nvSpPr>
        <p:spPr bwMode="auto">
          <a:xfrm>
            <a:off x="533400" y="1905000"/>
            <a:ext cx="8305800" cy="4724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355976" y="1524000"/>
            <a:ext cx="4786436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 = security parameter, q = “small” modulus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33800" y="1078468"/>
            <a:ext cx="1236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[Regev05]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609600" y="5143500"/>
            <a:ext cx="84582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Decryption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Dec</a:t>
            </a:r>
            <a:r>
              <a:rPr kumimoji="0" 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sk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): Output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Round</a:t>
            </a:r>
            <a:r>
              <a:rPr kumimoji="0" 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q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/2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(b −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Symbol" pitchFamily="18" charset="2"/>
              </a:rPr>
              <a:t>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a, 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Symbol" pitchFamily="18" charset="2"/>
              </a:rPr>
              <a:t>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Symbol" pitchFamily="18" charset="2"/>
              </a:rPr>
              <a:t>mod q)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1295400" y="6096000"/>
            <a:ext cx="54102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// correctness as long as |e| &lt; q/4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3ADFD7-AEDE-494D-8E6B-44C5ACC1DA5D}"/>
              </a:ext>
            </a:extLst>
          </p:cNvPr>
          <p:cNvSpPr/>
          <p:nvPr/>
        </p:nvSpPr>
        <p:spPr>
          <a:xfrm>
            <a:off x="6705600" y="4149080"/>
            <a:ext cx="674712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AA9D7A-7585-1C41-A5EE-070FF2CA6715}"/>
              </a:ext>
            </a:extLst>
          </p:cNvPr>
          <p:cNvSpPr/>
          <p:nvPr/>
        </p:nvSpPr>
        <p:spPr>
          <a:xfrm>
            <a:off x="4852786" y="5445224"/>
            <a:ext cx="1231382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117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2" grpId="0" animBg="1"/>
      <p:bldP spid="1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" y="274638"/>
            <a:ext cx="90678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tx1"/>
                </a:solidFill>
                <a:latin typeface="Calibri" panose="020F0502020204030204" pitchFamily="34" charset="0"/>
              </a:rPr>
              <a:t>Basic (Secret-key) Encryption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33800" y="1078468"/>
            <a:ext cx="1236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[Regev05]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F98FE-ECB9-374F-A6C3-A3539B595187}"/>
              </a:ext>
            </a:extLst>
          </p:cNvPr>
          <p:cNvSpPr/>
          <p:nvPr/>
        </p:nvSpPr>
        <p:spPr>
          <a:xfrm>
            <a:off x="4334644" y="5399088"/>
            <a:ext cx="1173460" cy="453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23A8DF-230B-CB44-84C9-61A2B7FDF455}"/>
              </a:ext>
            </a:extLst>
          </p:cNvPr>
          <p:cNvSpPr/>
          <p:nvPr/>
        </p:nvSpPr>
        <p:spPr>
          <a:xfrm>
            <a:off x="558964" y="1992283"/>
            <a:ext cx="88221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Calibri"/>
              </a:rPr>
              <a:t>This scheme is additively homomorphic.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057BA6F-B9A8-2A44-BE1A-B26239B6ACA3}"/>
                  </a:ext>
                </a:extLst>
              </p:cNvPr>
              <p:cNvSpPr/>
              <p:nvPr/>
            </p:nvSpPr>
            <p:spPr>
              <a:xfrm>
                <a:off x="760881" y="3259425"/>
                <a:ext cx="392184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𝒄</m:t>
                    </m:r>
                  </m:oMath>
                </a14:m>
                <a:r>
                  <a:rPr lang="en-US" sz="2400" b="1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</a:t>
                </a:r>
                <a:r>
                  <a:rPr lang="en-US" sz="2400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800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:r>
                  <a:rPr lang="en-US" sz="2400" b="1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</a:t>
                </a:r>
                <a:r>
                  <a:rPr lang="en-US" sz="2400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b = </a:t>
                </a:r>
                <a:r>
                  <a:rPr lang="en-US" sz="2400" b="1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itchFamily="18" charset="2"/>
                  </a:rPr>
                  <a:t></a:t>
                </a:r>
                <a:r>
                  <a:rPr lang="en-US" sz="2400" b="1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a, s</a:t>
                </a:r>
                <a:r>
                  <a:rPr lang="en-US" sz="2400" b="1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itchFamily="18" charset="2"/>
                  </a:rPr>
                  <a:t></a:t>
                </a:r>
                <a:r>
                  <a:rPr lang="en-US" sz="2400" b="1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400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 e +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𝜇</m:t>
                    </m:r>
                  </m:oMath>
                </a14:m>
                <a:r>
                  <a:rPr lang="en-US" sz="2400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2800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057BA6F-B9A8-2A44-BE1A-B26239B6AC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881" y="3259425"/>
                <a:ext cx="3921843" cy="523220"/>
              </a:xfrm>
              <a:prstGeom prst="rect">
                <a:avLst/>
              </a:prstGeom>
              <a:blipFill>
                <a:blip r:embed="rId3"/>
                <a:stretch>
                  <a:fillRect t="-11905" r="-1942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B5670EEF-4E13-A747-A16E-9420D9096E9B}"/>
                  </a:ext>
                </a:extLst>
              </p:cNvPr>
              <p:cNvSpPr/>
              <p:nvPr/>
            </p:nvSpPr>
            <p:spPr>
              <a:xfrm>
                <a:off x="760881" y="4028198"/>
                <a:ext cx="453899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𝒄</m:t>
                    </m:r>
                    <m:r>
                      <a:rPr lang="en-US" sz="24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400" b="1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</a:t>
                </a:r>
                <a:r>
                  <a:rPr lang="en-US" sz="2400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800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:r>
                  <a:rPr lang="en-US" sz="2400" b="1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400" b="1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400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b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400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</a:t>
                </a:r>
                <a:r>
                  <a:rPr lang="en-US" sz="2400" b="1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itchFamily="18" charset="2"/>
                  </a:rPr>
                  <a:t></a:t>
                </a:r>
                <a:r>
                  <a:rPr lang="en-US" sz="2400" b="1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400" b="1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s</a:t>
                </a:r>
                <a:r>
                  <a:rPr lang="en-US" sz="2400" b="1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itchFamily="18" charset="2"/>
                  </a:rPr>
                  <a:t></a:t>
                </a:r>
                <a:r>
                  <a:rPr lang="en-US" sz="2400" b="1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400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 e</a:t>
                </a:r>
                <a14:m>
                  <m:oMath xmlns:m="http://schemas.openxmlformats.org/officeDocument/2006/math">
                    <m:r>
                      <a:rPr lang="en-US" sz="2400" b="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400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+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𝜇</m:t>
                    </m:r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400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2800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B5670EEF-4E13-A747-A16E-9420D9096E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881" y="4028198"/>
                <a:ext cx="4538999" cy="523220"/>
              </a:xfrm>
              <a:prstGeom prst="rect">
                <a:avLst/>
              </a:prstGeom>
              <a:blipFill>
                <a:blip r:embed="rId4"/>
                <a:stretch>
                  <a:fillRect l="-560" t="-9524" r="-1681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B6F744A-8AEA-A24C-AD9A-510CCB21637D}"/>
              </a:ext>
            </a:extLst>
          </p:cNvPr>
          <p:cNvCxnSpPr>
            <a:cxnSpLocks/>
          </p:cNvCxnSpPr>
          <p:nvPr/>
        </p:nvCxnSpPr>
        <p:spPr>
          <a:xfrm>
            <a:off x="467544" y="4725144"/>
            <a:ext cx="84095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13BADE2-F51C-7A4C-9C48-C84FBA1337F0}"/>
                  </a:ext>
                </a:extLst>
              </p:cNvPr>
              <p:cNvSpPr/>
              <p:nvPr/>
            </p:nvSpPr>
            <p:spPr>
              <a:xfrm>
                <a:off x="753668" y="5016265"/>
                <a:ext cx="285744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𝒄</m:t>
                    </m:r>
                    <m:r>
                      <a:rPr lang="en-US" sz="24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𝒄</m:t>
                    </m:r>
                    <m:r>
                      <a:rPr lang="en-US" sz="24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400" b="1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</a:t>
                </a:r>
                <a:r>
                  <a:rPr lang="en-US" sz="2400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800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:r>
                  <a:rPr lang="en-US" sz="2400" b="1" dirty="0" err="1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</a:t>
                </a:r>
                <a:r>
                  <a:rPr lang="en-US" sz="2800" dirty="0" err="1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</a:t>
                </a:r>
                <a:r>
                  <a:rPr lang="en-US" sz="2400" b="1" dirty="0" err="1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400" b="1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400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b+ b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800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13BADE2-F51C-7A4C-9C48-C84FBA1337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668" y="5016265"/>
                <a:ext cx="2857449" cy="523220"/>
              </a:xfrm>
              <a:prstGeom prst="rect">
                <a:avLst/>
              </a:prstGeom>
              <a:blipFill>
                <a:blip r:embed="rId5"/>
                <a:stretch>
                  <a:fillRect t="-11905" r="-3540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DB9C890C-F035-5043-AE52-9F511826A375}"/>
                  </a:ext>
                </a:extLst>
              </p:cNvPr>
              <p:cNvSpPr/>
              <p:nvPr/>
            </p:nvSpPr>
            <p:spPr>
              <a:xfrm>
                <a:off x="4947070" y="3274941"/>
                <a:ext cx="53412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DB9C890C-F035-5043-AE52-9F511826A3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7070" y="3274941"/>
                <a:ext cx="534121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FE1AFC3-461D-7340-9174-734B73328F0D}"/>
                  </a:ext>
                </a:extLst>
              </p:cNvPr>
              <p:cNvSpPr/>
              <p:nvPr/>
            </p:nvSpPr>
            <p:spPr>
              <a:xfrm>
                <a:off x="755576" y="5877272"/>
                <a:ext cx="882214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In words: </a:t>
                </a:r>
                <a14:m>
                  <m:oMath xmlns:m="http://schemas.openxmlformats.org/officeDocument/2006/math">
                    <m:r>
                      <a:rPr lang="en-US" sz="2800" b="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800" b="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800" b="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is an encryption of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𝜇</m:t>
                    </m:r>
                    <m:r>
                      <a:rPr lang="en-US" sz="280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</a:t>
                </a:r>
                <a:r>
                  <a:rPr lang="en-US" sz="2800" dirty="0">
                    <a:solidFill>
                      <a:srgbClr val="0000FF"/>
                    </a:solidFill>
                    <a:ea typeface="Cambria Math" panose="02040503050406030204" pitchFamily="18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𝜇</m:t>
                    </m:r>
                    <m:r>
                      <a:rPr lang="en-US" sz="28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′</m:t>
                    </m:r>
                  </m:oMath>
                </a14:m>
                <a:r>
                  <a:rPr lang="en-US" sz="2800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800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(mod 2) </a:t>
                </a: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FE1AFC3-461D-7340-9174-734B73328F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5877272"/>
                <a:ext cx="8822144" cy="523220"/>
              </a:xfrm>
              <a:prstGeom prst="rect">
                <a:avLst/>
              </a:prstGeom>
              <a:blipFill>
                <a:blip r:embed="rId7"/>
                <a:stretch>
                  <a:fillRect l="-1293" t="-11905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938A6D59-E853-5948-98A4-B414770C8B38}"/>
              </a:ext>
            </a:extLst>
          </p:cNvPr>
          <p:cNvSpPr/>
          <p:nvPr/>
        </p:nvSpPr>
        <p:spPr>
          <a:xfrm>
            <a:off x="6732240" y="3306789"/>
            <a:ext cx="10775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</a:rPr>
              <a:t>Enc</a:t>
            </a:r>
            <a:r>
              <a:rPr lang="en-US" b="1" baseline="-25000" dirty="0" err="1">
                <a:solidFill>
                  <a:srgbClr val="000000"/>
                </a:solidFill>
              </a:rPr>
              <a:t>s</a:t>
            </a:r>
            <a:r>
              <a:rPr lang="en-US" dirty="0">
                <a:solidFill>
                  <a:srgbClr val="000000"/>
                </a:solidFill>
              </a:rPr>
              <a:t>(m) 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BE7021C-CE67-FD48-86DA-8C8E7938DCCA}"/>
              </a:ext>
            </a:extLst>
          </p:cNvPr>
          <p:cNvSpPr/>
          <p:nvPr/>
        </p:nvSpPr>
        <p:spPr>
          <a:xfrm>
            <a:off x="6755056" y="4042978"/>
            <a:ext cx="11288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</a:rPr>
              <a:t>Enc</a:t>
            </a:r>
            <a:r>
              <a:rPr lang="en-US" b="1" baseline="-25000" dirty="0" err="1">
                <a:solidFill>
                  <a:srgbClr val="000000"/>
                </a:solidFill>
              </a:rPr>
              <a:t>s</a:t>
            </a:r>
            <a:r>
              <a:rPr lang="en-US" dirty="0">
                <a:solidFill>
                  <a:srgbClr val="000000"/>
                </a:solidFill>
              </a:rPr>
              <a:t>(m’) </a:t>
            </a:r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92419CF-FB47-9F4A-92AA-D426380A4644}"/>
              </a:ext>
            </a:extLst>
          </p:cNvPr>
          <p:cNvCxnSpPr/>
          <p:nvPr/>
        </p:nvCxnSpPr>
        <p:spPr>
          <a:xfrm flipH="1">
            <a:off x="4921374" y="3490873"/>
            <a:ext cx="1666850" cy="8214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7F09858-6027-5B46-B217-2F2A163C6FEC}"/>
              </a:ext>
            </a:extLst>
          </p:cNvPr>
          <p:cNvCxnSpPr>
            <a:cxnSpLocks/>
          </p:cNvCxnSpPr>
          <p:nvPr/>
        </p:nvCxnSpPr>
        <p:spPr>
          <a:xfrm flipH="1">
            <a:off x="5293212" y="4227644"/>
            <a:ext cx="1295012" cy="410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6CDB93F-DC21-9349-BCA5-0AA7D062CC7E}"/>
                  </a:ext>
                </a:extLst>
              </p:cNvPr>
              <p:cNvSpPr/>
              <p:nvPr/>
            </p:nvSpPr>
            <p:spPr>
              <a:xfrm>
                <a:off x="760881" y="4988758"/>
                <a:ext cx="736220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𝒄</m:t>
                    </m:r>
                    <m:r>
                      <a:rPr lang="en-US" sz="24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𝒄</m:t>
                    </m:r>
                    <m:r>
                      <a:rPr lang="en-US" sz="24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400" b="1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</a:t>
                </a:r>
                <a:r>
                  <a:rPr lang="en-US" sz="2400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800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:r>
                  <a:rPr lang="en-US" sz="2400" b="1" dirty="0" err="1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</a:t>
                </a:r>
                <a:r>
                  <a:rPr lang="en-US" sz="2800" dirty="0" err="1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</a:t>
                </a:r>
                <a:r>
                  <a:rPr lang="en-US" sz="2400" b="1" dirty="0" err="1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400" b="1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400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b+ b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400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</a:t>
                </a:r>
                <a:r>
                  <a:rPr lang="en-US" sz="2400" b="1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itchFamily="18" charset="2"/>
                  </a:rPr>
                  <a:t></a:t>
                </a:r>
                <a:r>
                  <a:rPr lang="en-US" sz="2400" b="1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a +a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400" b="1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s</a:t>
                </a:r>
                <a:r>
                  <a:rPr lang="en-US" sz="2400" b="1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itchFamily="18" charset="2"/>
                  </a:rPr>
                  <a:t></a:t>
                </a:r>
                <a:r>
                  <a:rPr lang="en-US" sz="2400" b="1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400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 (</a:t>
                </a:r>
                <a:r>
                  <a:rPr lang="en-US" sz="2400" dirty="0" err="1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e+e</a:t>
                </a:r>
                <a14:m>
                  <m:oMath xmlns:m="http://schemas.openxmlformats.org/officeDocument/2006/math">
                    <m:r>
                      <a:rPr lang="en-US" sz="2400" b="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400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 + (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𝜇</m:t>
                    </m:r>
                    <m:r>
                      <a:rPr lang="en-US" sz="240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</a:t>
                </a:r>
                <a:r>
                  <a:rPr lang="en-US" sz="2400" dirty="0">
                    <a:solidFill>
                      <a:srgbClr val="0000FF"/>
                    </a:solidFill>
                    <a:ea typeface="Cambria Math" panose="02040503050406030204" pitchFamily="18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𝜇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′</m:t>
                    </m:r>
                    <m:r>
                      <a:rPr lang="en-US" sz="24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2800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6CDB93F-DC21-9349-BCA5-0AA7D062CC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881" y="4988758"/>
                <a:ext cx="7362208" cy="523220"/>
              </a:xfrm>
              <a:prstGeom prst="rect">
                <a:avLst/>
              </a:prstGeom>
              <a:blipFill>
                <a:blip r:embed="rId8"/>
                <a:stretch>
                  <a:fillRect t="-11905" r="-1379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787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21" grpId="0"/>
      <p:bldP spid="2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" y="274638"/>
            <a:ext cx="90678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tx1"/>
                </a:solidFill>
                <a:latin typeface="Calibri" panose="020F0502020204030204" pitchFamily="34" charset="0"/>
              </a:rPr>
              <a:t>Basic (Secret-key) Encryption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33800" y="1078468"/>
            <a:ext cx="1236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[Regev05]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F98FE-ECB9-374F-A6C3-A3539B595187}"/>
              </a:ext>
            </a:extLst>
          </p:cNvPr>
          <p:cNvSpPr/>
          <p:nvPr/>
        </p:nvSpPr>
        <p:spPr>
          <a:xfrm>
            <a:off x="4334644" y="5399088"/>
            <a:ext cx="1173460" cy="4532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23A8DF-230B-CB44-84C9-61A2B7FDF455}"/>
              </a:ext>
            </a:extLst>
          </p:cNvPr>
          <p:cNvSpPr/>
          <p:nvPr/>
        </p:nvSpPr>
        <p:spPr>
          <a:xfrm>
            <a:off x="558964" y="2996952"/>
            <a:ext cx="83180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Calibri"/>
              </a:rPr>
              <a:t>We will see later how to make this scheme into a fully homomorphic scheme.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FE1AFC3-461D-7340-9174-734B73328F0D}"/>
                  </a:ext>
                </a:extLst>
              </p:cNvPr>
              <p:cNvSpPr/>
              <p:nvPr/>
            </p:nvSpPr>
            <p:spPr>
              <a:xfrm>
                <a:off x="683568" y="5729813"/>
                <a:ext cx="8822144" cy="9732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Setting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𝑞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800" b="0" i="0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𝑛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𝐵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(for example) lets us support any polynomial number of additions.</a:t>
                </a: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FE1AFC3-461D-7340-9174-734B73328F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5729813"/>
                <a:ext cx="8822144" cy="973280"/>
              </a:xfrm>
              <a:prstGeom prst="rect">
                <a:avLst/>
              </a:prstGeom>
              <a:blipFill>
                <a:blip r:embed="rId3"/>
                <a:stretch>
                  <a:fillRect l="-1439" t="-3846"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5100B6A-D269-7F43-907C-B76FB243BE1E}"/>
                  </a:ext>
                </a:extLst>
              </p:cNvPr>
              <p:cNvSpPr/>
              <p:nvPr/>
            </p:nvSpPr>
            <p:spPr>
              <a:xfrm>
                <a:off x="539552" y="4415666"/>
                <a:ext cx="8318088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solidFill>
                      <a:prstClr val="black"/>
                    </a:solidFill>
                    <a:latin typeface="Calibri"/>
                  </a:rPr>
                  <a:t>For now, note that the error increases when you add two ciphertexts. That is,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𝑎𝑑𝑑</m:t>
                        </m:r>
                      </m:sub>
                    </m:sSub>
                    <m:d>
                      <m:dPr>
                        <m:begChr m:val="|"/>
                        <m:endChr m:val="|"/>
                        <m:ctrlP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≈|</m:t>
                            </m:r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|"/>
                        <m:endChr m:val="|"/>
                        <m:ctrlP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≤2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800" dirty="0">
                  <a:solidFill>
                    <a:prstClr val="black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5100B6A-D269-7F43-907C-B76FB243BE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4415666"/>
                <a:ext cx="8318088" cy="954107"/>
              </a:xfrm>
              <a:prstGeom prst="rect">
                <a:avLst/>
              </a:prstGeom>
              <a:blipFill>
                <a:blip r:embed="rId4"/>
                <a:stretch>
                  <a:fillRect l="-1372" t="-8000" b="-1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>
            <a:extLst>
              <a:ext uri="{FF2B5EF4-FFF2-40B4-BE49-F238E27FC236}">
                <a16:creationId xmlns:a16="http://schemas.microsoft.com/office/drawing/2014/main" id="{255DBCC6-0E1A-E44F-8BEE-E6D52EBD3427}"/>
              </a:ext>
            </a:extLst>
          </p:cNvPr>
          <p:cNvSpPr/>
          <p:nvPr/>
        </p:nvSpPr>
        <p:spPr>
          <a:xfrm>
            <a:off x="574392" y="2041684"/>
            <a:ext cx="83180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Calibri"/>
              </a:rPr>
              <a:t>You can also negate the encrypted bit easily.</a:t>
            </a:r>
          </a:p>
        </p:txBody>
      </p:sp>
      <p:sp>
        <p:nvSpPr>
          <p:cNvPr id="2" name="Action Button: Forward or Next 1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35C4743E-5521-F06F-0261-C7A31C9283AE}"/>
              </a:ext>
            </a:extLst>
          </p:cNvPr>
          <p:cNvSpPr/>
          <p:nvPr/>
        </p:nvSpPr>
        <p:spPr>
          <a:xfrm>
            <a:off x="8470467" y="6037018"/>
            <a:ext cx="504056" cy="666075"/>
          </a:xfrm>
          <a:prstGeom prst="actionButtonForwardNex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18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1048" y="1556792"/>
            <a:ext cx="9067800" cy="2650306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b="1" dirty="0">
                <a:solidFill>
                  <a:schemeClr val="tx1"/>
                </a:solidFill>
                <a:latin typeface="Calibri" panose="020F0502020204030204" pitchFamily="34" charset="0"/>
              </a:rPr>
              <a:t>NEXT UP: </a:t>
            </a:r>
            <a:br>
              <a:rPr lang="en-US" altLang="en-US" b="1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en-US" b="1" dirty="0">
                <a:solidFill>
                  <a:schemeClr val="tx1"/>
                </a:solidFill>
                <a:latin typeface="Calibri" panose="020F0502020204030204" pitchFamily="34" charset="0"/>
              </a:rPr>
              <a:t>Public-key Encryption from LWE</a:t>
            </a:r>
            <a:br>
              <a:rPr lang="en-US" altLang="en-US" b="1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endParaRPr lang="en-US" altLang="en-US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607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" y="274638"/>
            <a:ext cx="90678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tx1"/>
                </a:solidFill>
                <a:latin typeface="Calibri" panose="020F0502020204030204" pitchFamily="34" charset="0"/>
              </a:rPr>
              <a:t>Public-key Encryption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33800" y="1078468"/>
            <a:ext cx="1236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[Regev05]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BD2A7D6-D821-F142-BBF5-5470300C329E}"/>
                  </a:ext>
                </a:extLst>
              </p:cNvPr>
              <p:cNvSpPr/>
              <p:nvPr/>
            </p:nvSpPr>
            <p:spPr>
              <a:xfrm>
                <a:off x="558964" y="1970837"/>
                <a:ext cx="8585036" cy="18158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/>
                  </a:rPr>
                  <a:t>Here is a crazy idea.  Public key has an encryption of 0 (call it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𝑐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0</m:t>
                        </m:r>
                      </m:sub>
                    </m:sSub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/>
                  </a:rPr>
                  <a:t>) and an encryption of 1 (call it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𝑐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1</m:t>
                        </m:r>
                      </m:sub>
                    </m:sSub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/>
                  </a:rPr>
                  <a:t>).  </a:t>
                </a:r>
                <a:b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/>
                  </a:rPr>
                </a:b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/>
                  </a:rPr>
                  <a:t>If you want to encrypt 0, output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𝑐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0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 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/>
                  </a:rPr>
                  <a:t>and if you want to encrypt 1, output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𝑐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1</m:t>
                        </m:r>
                      </m:sub>
                    </m:sSub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/>
                  </a:rPr>
                  <a:t>. </a:t>
                </a: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BD2A7D6-D821-F142-BBF5-5470300C32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964" y="1970837"/>
                <a:ext cx="8585036" cy="1815882"/>
              </a:xfrm>
              <a:prstGeom prst="rect">
                <a:avLst/>
              </a:prstGeom>
              <a:blipFill>
                <a:blip r:embed="rId2"/>
                <a:stretch>
                  <a:fillRect l="-1329" t="-2778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ABD8166D-2291-D343-A660-C86F8B8C8F16}"/>
              </a:ext>
            </a:extLst>
          </p:cNvPr>
          <p:cNvSpPr/>
          <p:nvPr/>
        </p:nvSpPr>
        <p:spPr>
          <a:xfrm>
            <a:off x="539552" y="4275093"/>
            <a:ext cx="88221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Well, turns out to be a crazy 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bad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idea.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02193E4-6987-BF49-B8EE-205F5FCFAA7A}"/>
              </a:ext>
            </a:extLst>
          </p:cNvPr>
          <p:cNvSpPr/>
          <p:nvPr/>
        </p:nvSpPr>
        <p:spPr>
          <a:xfrm>
            <a:off x="539552" y="5229200"/>
            <a:ext cx="88221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If only we could produce 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fresh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encryptions of 0 or 1 given just the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pk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391669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" y="274638"/>
            <a:ext cx="90678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tx1"/>
                </a:solidFill>
                <a:latin typeface="Calibri" panose="020F0502020204030204" pitchFamily="34" charset="0"/>
              </a:rPr>
              <a:t>Public-key Encryption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33800" y="1078468"/>
            <a:ext cx="1236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[Regev05]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BD2A7D6-D821-F142-BBF5-5470300C329E}"/>
                  </a:ext>
                </a:extLst>
              </p:cNvPr>
              <p:cNvSpPr/>
              <p:nvPr/>
            </p:nvSpPr>
            <p:spPr>
              <a:xfrm>
                <a:off x="558964" y="1700808"/>
                <a:ext cx="8261508" cy="18158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/>
                  </a:rPr>
                  <a:t>Here is another crazy idea.  </a:t>
                </a:r>
                <a:b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/>
                  </a:rPr>
                </a:b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/>
                  </a:rPr>
                  <a:t>Public key has </a:t>
                </a:r>
                <a:r>
                  <a:rPr kumimoji="0" lang="en-US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/>
                    <a:ea typeface="+mn-ea"/>
                    <a:cs typeface="Arial"/>
                  </a:rPr>
                  <a:t>many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/>
                  </a:rPr>
                  <a:t> encryptions of 0 and an encryption of 1 (call it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𝑐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1</m:t>
                        </m:r>
                      </m:sub>
                    </m:sSub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/>
                  </a:rPr>
                  <a:t>).  </a:t>
                </a:r>
                <a:b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/>
                  </a:rPr>
                </a:b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BD2A7D6-D821-F142-BBF5-5470300C32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964" y="1700808"/>
                <a:ext cx="8261508" cy="1815882"/>
              </a:xfrm>
              <a:prstGeom prst="rect">
                <a:avLst/>
              </a:prstGeom>
              <a:blipFill>
                <a:blip r:embed="rId2"/>
                <a:stretch>
                  <a:fillRect l="-1380" t="-3472" r="-16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DAA4B53E-C445-4144-86E8-F8DC0817B052}"/>
              </a:ext>
            </a:extLst>
          </p:cNvPr>
          <p:cNvSpPr/>
          <p:nvPr/>
        </p:nvSpPr>
        <p:spPr>
          <a:xfrm>
            <a:off x="565352" y="6093296"/>
            <a:ext cx="88221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This one turns out to be a crazy 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good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idea.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A8C5D5AF-F630-1E45-B542-D08F8E788ED1}"/>
                  </a:ext>
                </a:extLst>
              </p:cNvPr>
              <p:cNvSpPr/>
              <p:nvPr/>
            </p:nvSpPr>
            <p:spPr>
              <a:xfrm>
                <a:off x="577548" y="2852936"/>
                <a:ext cx="8784976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b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/>
                  </a:rPr>
                </a:b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/>
                  </a:rPr>
                  <a:t>If you want to encrypt 0, output a random linear combination of the 0-encryptions.</a:t>
                </a:r>
                <a:b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/>
                  </a:rPr>
                </a:b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/>
                  </a:rPr>
                  <a:t>If you want to encrypt 1, output a random linear combination of the 0-encryptions plus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𝑐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1</m:t>
                        </m:r>
                      </m:sub>
                    </m:sSub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/>
                  </a:rPr>
                  <a:t>. 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A8C5D5AF-F630-1E45-B542-D08F8E788E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548" y="2852936"/>
                <a:ext cx="8784976" cy="2677656"/>
              </a:xfrm>
              <a:prstGeom prst="rect">
                <a:avLst/>
              </a:prstGeom>
              <a:blipFill>
                <a:blip r:embed="rId3"/>
                <a:stretch>
                  <a:fillRect l="-1299" b="-52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8981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" y="274638"/>
            <a:ext cx="90678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tx1"/>
                </a:solidFill>
                <a:latin typeface="Calibri" panose="020F0502020204030204" pitchFamily="34" charset="0"/>
              </a:rPr>
              <a:t>Regev’s Public-key Encryption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3"/>
              <p:cNvSpPr txBox="1">
                <a:spLocks noChangeArrowheads="1"/>
              </p:cNvSpPr>
              <p:nvPr/>
            </p:nvSpPr>
            <p:spPr bwMode="auto">
              <a:xfrm>
                <a:off x="609600" y="1713161"/>
                <a:ext cx="8458200" cy="571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342900" marR="0" lvl="0" indent="-342900" algn="l" defTabSz="914400" rtl="0" eaLnBrk="1" fontAlgn="base" latinLnBrk="0" hangingPunct="1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Secret key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sk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= Uniformly random vector 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s</a:t>
                </a:r>
                <a:r>
                  <a:rPr kumimoji="0" lang="en-US" sz="24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  <a:sym typeface="Symbol" pitchFamily="18" charset="2"/>
                  </a:rPr>
                  <a:t>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sym typeface="Symbol" pitchFamily="18" charset="2"/>
                          </a:rPr>
                        </m:ctrlPr>
                      </m:sSubSup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sym typeface="Symbol" pitchFamily="18" charset="2"/>
                          </a:rPr>
                          <m:t>𝑍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sym typeface="Symbol" pitchFamily="18" charset="2"/>
                          </a:rPr>
                          <m:t>𝑞</m:t>
                        </m:r>
                      </m:sub>
                      <m: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sym typeface="Symbol" pitchFamily="18" charset="2"/>
                          </a:rPr>
                          <m:t>𝑛</m:t>
                        </m:r>
                      </m:sup>
                    </m:sSubSup>
                  </m:oMath>
                </a14:m>
                <a:endPara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1713161"/>
                <a:ext cx="8458200" cy="571500"/>
              </a:xfrm>
              <a:prstGeom prst="rect">
                <a:avLst/>
              </a:prstGeom>
              <a:blipFill>
                <a:blip r:embed="rId2"/>
                <a:stretch>
                  <a:fillRect l="-1201" t="-2173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896" name="Rectangle 5"/>
          <p:cNvSpPr>
            <a:spLocks noChangeArrowheads="1"/>
          </p:cNvSpPr>
          <p:nvPr/>
        </p:nvSpPr>
        <p:spPr bwMode="auto">
          <a:xfrm>
            <a:off x="533400" y="1556792"/>
            <a:ext cx="8305800" cy="4191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3"/>
              <p:cNvSpPr txBox="1">
                <a:spLocks noChangeArrowheads="1"/>
              </p:cNvSpPr>
              <p:nvPr/>
            </p:nvSpPr>
            <p:spPr bwMode="auto">
              <a:xfrm>
                <a:off x="609600" y="2394991"/>
                <a:ext cx="8458200" cy="1619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342900" marR="0" lvl="0" indent="-342900" algn="l" defTabSz="914400" rtl="0" eaLnBrk="1" fontAlgn="base" latinLnBrk="0" hangingPunct="1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Public key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pk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: for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𝑖</m:t>
                    </m:r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 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𝑓𝑟𝑜𝑚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 1 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𝑡𝑜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 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𝑚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=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𝑝𝑜𝑙𝑦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(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𝑛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24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</a:rPr>
                              </m:ctrlPr>
                            </m:sSubPr>
                            <m:e>
                              <m:r>
                                <a:rPr kumimoji="0" lang="en-US" sz="24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</a:rPr>
                                <m:t>𝒄</m:t>
                              </m:r>
                            </m:e>
                            <m:sub>
                              <m: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</a:rPr>
                                <m:t>𝟎</m:t>
                              </m:r>
                              <m: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</a:rPr>
                                <m:t>𝒊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=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(</m:t>
                          </m:r>
                          <m:sSub>
                            <m:sSubPr>
                              <m:ctrlPr>
                                <a:rPr kumimoji="0" lang="en-US" sz="24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</a:rPr>
                              </m:ctrlPr>
                            </m:sSubPr>
                            <m:e>
                              <m:r>
                                <a:rPr kumimoji="0" lang="en-US" sz="24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</a:rPr>
                                <m:t>𝒂</m:t>
                              </m:r>
                            </m:e>
                            <m:sub>
                              <m: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</a:rPr>
                                <m:t>𝒊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,</m:t>
                          </m:r>
                          <m:d>
                            <m:dPr>
                              <m:begChr m:val="⟨"/>
                              <m:endChr m:val="⟩"/>
                              <m:ctrlPr>
                                <a:rPr kumimoji="0" lang="en-US" sz="24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4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kumimoji="0" lang="en-US" sz="24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</a:rPr>
                                    <m:t>𝒊</m:t>
                                  </m:r>
                                </m:sub>
                              </m:sSub>
                              <m:r>
                                <a:rPr kumimoji="0" lang="en-US" sz="24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</a:rPr>
                                <m:t>,</m:t>
                              </m:r>
                              <m:r>
                                <a:rPr kumimoji="0" lang="en-US" sz="24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</a:rPr>
                                <m:t>𝒔</m:t>
                              </m:r>
                            </m:e>
                          </m:d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+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</a:rPr>
                                <m:t>𝑒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</a:rPr>
                                <m:t>𝑖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10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2394991"/>
                <a:ext cx="8458200" cy="1619251"/>
              </a:xfrm>
              <a:prstGeom prst="rect">
                <a:avLst/>
              </a:prstGeom>
              <a:blipFill>
                <a:blip r:embed="rId3"/>
                <a:stretch>
                  <a:fillRect l="-1199" t="-775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3">
                <a:extLst>
                  <a:ext uri="{FF2B5EF4-FFF2-40B4-BE49-F238E27FC236}">
                    <a16:creationId xmlns:a16="http://schemas.microsoft.com/office/drawing/2014/main" id="{57224B1D-D801-8849-AAA5-C3109E29E8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1560" y="4088904"/>
                <a:ext cx="8458200" cy="1619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lvl="0" eaLnBrk="1" hangingPunct="1">
                  <a:lnSpc>
                    <a:spcPct val="80000"/>
                  </a:lnSpc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Encrypting a bit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𝜇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: pick m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random bits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𝑟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,…,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𝑟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𝑚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lvl="0" indent="0" eaLnBrk="1" hangingPunct="1">
                  <a:lnSpc>
                    <a:spcPct val="80000"/>
                  </a:lnSpc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/>
                            </a:rPr>
                            <m:t>𝑖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/>
                            </a:rPr>
                            <m:t>=1</m:t>
                          </m:r>
                        </m:sub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Arial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Arial"/>
                                </a:rPr>
                                <m:t>𝑟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Arial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Arial"/>
                                </a:rPr>
                              </m:ctrlPr>
                            </m:sSubPr>
                            <m:e>
                              <m: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Arial"/>
                                </a:rPr>
                                <m:t>𝒄</m:t>
                              </m:r>
                            </m:e>
                            <m:sub>
                              <m: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Arial"/>
                                </a:rPr>
                                <m:t>𝟎</m:t>
                              </m:r>
                              <m: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Arial"/>
                                </a:rPr>
                                <m:t>𝒊</m:t>
                              </m:r>
                            </m:sub>
                          </m:sSub>
                        </m:e>
                      </m:nary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/>
                        </a:rPr>
                        <m:t>+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/>
                        </a:rPr>
                        <m:t>(0, …, 0, 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𝜇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/>
                        </a:rPr>
                        <m:t>∙</m:t>
                      </m:r>
                      <m:d>
                        <m:dPr>
                          <m:begChr m:val="⌊"/>
                          <m:endChr m:val="⌋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Arial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Arial"/>
                                </a:rPr>
                                <m:t>𝑞</m:t>
                              </m:r>
                            </m:num>
                            <m:den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Arial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/>
                        </a:rPr>
                        <m:t>)</m:t>
                      </m:r>
                    </m:oMath>
                  </m:oMathPara>
                </a14:m>
                <a:endPara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15" name="Rectangle 3">
                <a:extLst>
                  <a:ext uri="{FF2B5EF4-FFF2-40B4-BE49-F238E27FC236}">
                    <a16:creationId xmlns:a16="http://schemas.microsoft.com/office/drawing/2014/main" id="{57224B1D-D801-8849-AAA5-C3109E29E8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560" y="4088904"/>
                <a:ext cx="8458200" cy="1619251"/>
              </a:xfrm>
              <a:prstGeom prst="rect">
                <a:avLst/>
              </a:prstGeom>
              <a:blipFill>
                <a:blip r:embed="rId4"/>
                <a:stretch>
                  <a:fillRect l="-1199" t="-42188" b="-11015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38678E5-7AE1-4A68-8C92-4DC34356A3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7858" y="5765794"/>
                <a:ext cx="8436142" cy="8071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28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Correctness: </a:t>
                </a:r>
                <a:r>
                  <a:rPr 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as long as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28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naryPr>
                          <m:sub/>
                          <m:sup/>
                          <m:e>
                            <m:sSub>
                              <m:sSubPr>
                                <m:ctrlPr>
                                  <a:rPr lang="en-US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sz="28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/>
                                  </a:rPr>
                                  <m:t>𝑖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lang="en-US" sz="28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e>
                    </m:d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&lt;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𝑞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/4</m:t>
                    </m:r>
                  </m:oMath>
                </a14:m>
                <a:r>
                  <a:rPr kumimoji="0" lang="en-US" sz="2800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is small enough.</a:t>
                </a:r>
                <a:endParaRPr kumimoji="0" lang="en-US" sz="2800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38678E5-7AE1-4A68-8C92-4DC34356A3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7858" y="5765794"/>
                <a:ext cx="8436142" cy="807188"/>
              </a:xfrm>
              <a:prstGeom prst="rect">
                <a:avLst/>
              </a:prstGeom>
              <a:blipFill>
                <a:blip r:embed="rId5"/>
                <a:stretch>
                  <a:fillRect l="-1504" t="-67188" b="-10937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285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" y="274638"/>
            <a:ext cx="90678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dirty="0">
                <a:solidFill>
                  <a:schemeClr val="tx1"/>
                </a:solidFill>
                <a:latin typeface="Calibri" panose="020F0502020204030204" pitchFamily="34" charset="0"/>
              </a:rPr>
              <a:t>Security: Leftover Hash Lemma</a:t>
            </a:r>
            <a:br>
              <a:rPr lang="en-US" altLang="en-US" b="1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en-US" sz="3200" b="1" dirty="0">
                <a:solidFill>
                  <a:schemeClr val="tx1"/>
                </a:solidFill>
                <a:latin typeface="Calibri" panose="020F0502020204030204" pitchFamily="34" charset="0"/>
              </a:rPr>
              <a:t>[Impagliazzo-Levin-Luby’90]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1A2DE2A-EACC-AA4D-8CE3-C9292ED78C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28" y="1196752"/>
                <a:ext cx="8424936" cy="15112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0" lang="en-US" sz="2800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We want to understand how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𝒓𝑨</m:t>
                    </m:r>
                    <m:r>
                      <a:rPr lang="en-US" sz="28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𝒓𝒃</m:t>
                    </m:r>
                    <m:r>
                      <a:rPr lang="en-US" sz="28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𝒓</m:t>
                    </m:r>
                    <m:d>
                      <m:dPr>
                        <m:begChr m:val="["/>
                        <m:endChr m:val="|"/>
                        <m:ctrlPr>
                          <a:rPr lang="en-US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  <m:r>
                          <a:rPr lang="en-US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28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sz="28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kumimoji="0" lang="en-US" sz="2800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is</a:t>
                </a:r>
                <a:r>
                  <a:rPr kumimoji="0" lang="en-US" sz="2800" strike="noStrike" kern="1200" cap="none" spc="0" normalizeH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distributed when </a:t>
                </a:r>
                <a14:m>
                  <m:oMath xmlns:m="http://schemas.openxmlformats.org/officeDocument/2006/math">
                    <m:r>
                      <a:rPr lang="en-US" sz="2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kumimoji="0" lang="en-US" sz="2800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is random (and public).</a:t>
                </a: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1A2DE2A-EACC-AA4D-8CE3-C9292ED78C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2128" y="1196752"/>
                <a:ext cx="8424936" cy="1511225"/>
              </a:xfrm>
              <a:prstGeom prst="rect">
                <a:avLst/>
              </a:prstGeom>
              <a:blipFill>
                <a:blip r:embed="rId2"/>
                <a:stretch>
                  <a:fillRect l="-150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49A189B6-5B25-C94B-A196-CE6FC70D09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28" y="4472405"/>
                <a:ext cx="7956884" cy="8071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28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But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r>
                  <a:rPr lang="en-US" sz="28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is NOT truly random! It has small entries. </a:t>
                </a:r>
                <a:r>
                  <a:rPr kumimoji="0" lang="en-US" sz="2800" b="1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49A189B6-5B25-C94B-A196-CE6FC70D09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2128" y="4472405"/>
                <a:ext cx="7956884" cy="807188"/>
              </a:xfrm>
              <a:prstGeom prst="rect">
                <a:avLst/>
              </a:prstGeom>
              <a:blipFill>
                <a:blip r:embed="rId3"/>
                <a:stretch>
                  <a:fillRect l="-1595" b="-153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005905A4-B5A1-EC43-A0D5-ADF150FB34BC}"/>
              </a:ext>
            </a:extLst>
          </p:cNvPr>
          <p:cNvSpPr/>
          <p:nvPr/>
        </p:nvSpPr>
        <p:spPr>
          <a:xfrm>
            <a:off x="3723292" y="2716681"/>
            <a:ext cx="569445" cy="9505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62C2CE7-42DE-E044-B4CA-C95E7BF728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51920" y="2875151"/>
                <a:ext cx="432048" cy="5898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kumimoji="0" lang="en-US" sz="280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62C2CE7-42DE-E044-B4CA-C95E7BF728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51920" y="2875151"/>
                <a:ext cx="432048" cy="589892"/>
              </a:xfrm>
              <a:prstGeom prst="rect">
                <a:avLst/>
              </a:prstGeom>
              <a:blipFill>
                <a:blip r:embed="rId4"/>
                <a:stretch>
                  <a:fillRect l="-2857" r="-571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839329FB-91D5-584E-AF3A-932080BA0000}"/>
              </a:ext>
            </a:extLst>
          </p:cNvPr>
          <p:cNvSpPr/>
          <p:nvPr/>
        </p:nvSpPr>
        <p:spPr>
          <a:xfrm>
            <a:off x="4311552" y="2726318"/>
            <a:ext cx="404464" cy="9409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17803D1-DD19-B348-B13D-F1DA216116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55976" y="2875151"/>
                <a:ext cx="432048" cy="5898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kumimoji="0" lang="en-US" sz="280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17803D1-DD19-B348-B13D-F1DA216116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55976" y="2875151"/>
                <a:ext cx="432048" cy="589892"/>
              </a:xfrm>
              <a:prstGeom prst="rect">
                <a:avLst/>
              </a:prstGeom>
              <a:blipFill>
                <a:blip r:embed="rId5"/>
                <a:stretch>
                  <a:fillRect l="-2857" r="-285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4AD6DD1A-8DE2-5C41-B551-1D63DD57AC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9064" y="3451215"/>
                <a:ext cx="8424936" cy="15112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0" lang="en-US" sz="2800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r>
                  <a:rPr kumimoji="0" lang="en-US" sz="2800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is</a:t>
                </a:r>
                <a:r>
                  <a:rPr kumimoji="0" lang="en-US" sz="2800" strike="noStrike" kern="1200" cap="none" spc="0" normalizeH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kumimoji="0" lang="en-US" sz="2800" strike="noStrike" kern="1200" cap="none" spc="0" normalizeH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trul</a:t>
                </a:r>
                <a:r>
                  <a:rPr lang="en-US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y random, so is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𝒓</m:t>
                    </m:r>
                    <m:d>
                      <m:dPr>
                        <m:begChr m:val="["/>
                        <m:endChr m:val="|"/>
                        <m:ctrlP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kumimoji="0" lang="en-US" sz="2800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4AD6DD1A-8DE2-5C41-B551-1D63DD57AC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9064" y="3451215"/>
                <a:ext cx="8424936" cy="1511225"/>
              </a:xfrm>
              <a:prstGeom prst="rect">
                <a:avLst/>
              </a:prstGeom>
              <a:blipFill>
                <a:blip r:embed="rId6"/>
                <a:stretch>
                  <a:fillRect l="-150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30C2D655-57A8-744E-B7F6-1456384CF49D}"/>
              </a:ext>
            </a:extLst>
          </p:cNvPr>
          <p:cNvSpPr/>
          <p:nvPr/>
        </p:nvSpPr>
        <p:spPr>
          <a:xfrm>
            <a:off x="2051720" y="2851257"/>
            <a:ext cx="1195384" cy="350060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F30BA05-E113-C144-9325-96668022CFDB}"/>
                  </a:ext>
                </a:extLst>
              </p:cNvPr>
              <p:cNvSpPr/>
              <p:nvPr/>
            </p:nvSpPr>
            <p:spPr>
              <a:xfrm>
                <a:off x="2411206" y="2726318"/>
                <a:ext cx="47641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F30BA05-E113-C144-9325-96668022CF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206" y="2726318"/>
                <a:ext cx="476412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ket 3">
            <a:extLst>
              <a:ext uri="{FF2B5EF4-FFF2-40B4-BE49-F238E27FC236}">
                <a16:creationId xmlns:a16="http://schemas.microsoft.com/office/drawing/2014/main" id="{039A5C8D-E9C9-FE4A-B5E6-71E2D920624B}"/>
              </a:ext>
            </a:extLst>
          </p:cNvPr>
          <p:cNvSpPr/>
          <p:nvPr/>
        </p:nvSpPr>
        <p:spPr>
          <a:xfrm>
            <a:off x="3548916" y="2550642"/>
            <a:ext cx="102368" cy="1302107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eft Bracket 16">
            <a:extLst>
              <a:ext uri="{FF2B5EF4-FFF2-40B4-BE49-F238E27FC236}">
                <a16:creationId xmlns:a16="http://schemas.microsoft.com/office/drawing/2014/main" id="{58D7206D-5F80-8F45-A209-C21343CD4FC8}"/>
              </a:ext>
            </a:extLst>
          </p:cNvPr>
          <p:cNvSpPr/>
          <p:nvPr/>
        </p:nvSpPr>
        <p:spPr>
          <a:xfrm flipH="1">
            <a:off x="4788024" y="2587119"/>
            <a:ext cx="139286" cy="1302107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BE07FDAA-58C2-BF45-8893-CA4EE6C6FD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3568" y="5158135"/>
                <a:ext cx="8424936" cy="15112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0" lang="en-US" sz="2800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Nevertheless, 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r>
                  <a:rPr lang="en-US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has entropy. Leftover hash lemma tells us that matrix multiplication turns (sufficient) entropy into true randomness.  We need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𝑚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≫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+1</m:t>
                        </m:r>
                      </m:e>
                    </m:d>
                    <m:func>
                      <m:func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log</m:t>
                        </m:r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𝑞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.</m:t>
                        </m:r>
                      </m:e>
                    </m:func>
                  </m:oMath>
                </a14:m>
                <a:endParaRPr kumimoji="0" lang="en-US" sz="2800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BE07FDAA-58C2-BF45-8893-CA4EE6C6FD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3568" y="5158135"/>
                <a:ext cx="8424936" cy="1511225"/>
              </a:xfrm>
              <a:prstGeom prst="rect">
                <a:avLst/>
              </a:prstGeom>
              <a:blipFill>
                <a:blip r:embed="rId8"/>
                <a:stretch>
                  <a:fillRect l="-1506" b="-583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4A8D07B9-F42A-6A4B-8CE9-E90A5CB7D50C}"/>
              </a:ext>
            </a:extLst>
          </p:cNvPr>
          <p:cNvGrpSpPr/>
          <p:nvPr/>
        </p:nvGrpSpPr>
        <p:grpSpPr>
          <a:xfrm>
            <a:off x="5266206" y="2632489"/>
            <a:ext cx="1985473" cy="669081"/>
            <a:chOff x="5266206" y="2632489"/>
            <a:chExt cx="1985473" cy="669081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9CDD121-226D-6847-AD77-BE0445190D00}"/>
                </a:ext>
              </a:extLst>
            </p:cNvPr>
            <p:cNvSpPr/>
            <p:nvPr/>
          </p:nvSpPr>
          <p:spPr>
            <a:xfrm>
              <a:off x="6804248" y="2725366"/>
              <a:ext cx="420979" cy="4567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F98F5E43-D6B7-454E-BAB8-368077C51043}"/>
                    </a:ext>
                  </a:extLst>
                </p:cNvPr>
                <p:cNvSpPr/>
                <p:nvPr/>
              </p:nvSpPr>
              <p:spPr>
                <a:xfrm>
                  <a:off x="5266206" y="2778350"/>
                  <a:ext cx="548548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≈</m:t>
                        </m:r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F98F5E43-D6B7-454E-BAB8-368077C5104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66206" y="2778350"/>
                  <a:ext cx="548548" cy="52322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0F9F0E3F-3342-D046-AF15-72FE7B18FD4A}"/>
                    </a:ext>
                  </a:extLst>
                </p:cNvPr>
                <p:cNvSpPr/>
                <p:nvPr/>
              </p:nvSpPr>
              <p:spPr>
                <a:xfrm>
                  <a:off x="5335477" y="2632489"/>
                  <a:ext cx="38504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𝒄</m:t>
                        </m:r>
                      </m:oMath>
                    </m:oMathPara>
                  </a14:m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0F9F0E3F-3342-D046-AF15-72FE7B18FD4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35477" y="2632489"/>
                  <a:ext cx="385042" cy="40011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1FA9ACC-DE7C-4E4B-B4BE-A22C9DC870F3}"/>
                </a:ext>
              </a:extLst>
            </p:cNvPr>
            <p:cNvSpPr/>
            <p:nvPr/>
          </p:nvSpPr>
          <p:spPr>
            <a:xfrm>
              <a:off x="5943123" y="2751558"/>
              <a:ext cx="848722" cy="40431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F5A23623-F595-2C48-BD8D-9C240E6840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94658" y="2634208"/>
                  <a:ext cx="432048" cy="5898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rgbClr val="993300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lv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en-US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oMath>
                    </m:oMathPara>
                  </a14:m>
                  <a:endParaRPr kumimoji="0" lang="en-US" sz="28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F5A23623-F595-2C48-BD8D-9C240E68409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194658" y="2634208"/>
                  <a:ext cx="432048" cy="589892"/>
                </a:xfrm>
                <a:prstGeom prst="rect">
                  <a:avLst/>
                </a:prstGeom>
                <a:blipFill>
                  <a:blip r:embed="rId11"/>
                  <a:stretch>
                    <a:fillRect l="-8571" r="-22857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3300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3CF65C40-527E-DE46-9A3D-EC6E01F57A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819631" y="2662591"/>
                  <a:ext cx="432048" cy="5898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rgbClr val="993300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lvl="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oMath>
                    </m:oMathPara>
                  </a14:m>
                  <a:endParaRPr kumimoji="0" lang="en-US" sz="28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3CF65C40-527E-DE46-9A3D-EC6E01F57AD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19631" y="2662591"/>
                  <a:ext cx="432048" cy="589892"/>
                </a:xfrm>
                <a:prstGeom prst="rect">
                  <a:avLst/>
                </a:prstGeom>
                <a:blipFill>
                  <a:blip r:embed="rId12"/>
                  <a:stretch>
                    <a:fillRect l="-8571" r="-17143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3300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77509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" y="274638"/>
            <a:ext cx="90678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tx1"/>
                </a:solidFill>
                <a:latin typeface="Calibri" panose="020F0502020204030204" pitchFamily="34" charset="0"/>
              </a:rPr>
              <a:t>Security Proof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A7BD4E-A09F-3F4F-9B4A-AC14B07FC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1397676"/>
            <a:ext cx="7956884" cy="1599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sz="280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Theorem: under decisional LWE, the scheme is IND-secure. In fact, even more: a ciphertext together with the public key is pseudorandom.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1A2DE2A-EACC-AA4D-8CE3-C9292ED78C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3845948"/>
            <a:ext cx="8424936" cy="80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sz="2800" b="1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Hybrid 1</a:t>
            </a:r>
            <a:r>
              <a:rPr kumimoji="0" lang="en-US" sz="280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. Change the public key to random (from LWE).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DB390F7D-C8E0-814A-9124-C722702E774B}"/>
                  </a:ext>
                </a:extLst>
              </p:cNvPr>
              <p:cNvSpPr/>
              <p:nvPr/>
            </p:nvSpPr>
            <p:spPr>
              <a:xfrm>
                <a:off x="827584" y="4962000"/>
                <a:ext cx="8280920" cy="4284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8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𝒑𝒌</m:t>
                          </m:r>
                        </m:e>
                      </m:acc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ctrlP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</m:d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acc>
                        <m:accPr>
                          <m:chr m:val="̃"/>
                          <m:ctrlP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e>
                      </m:acc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𝑬𝒏𝒄</m:t>
                      </m:r>
                      <m:d>
                        <m:dPr>
                          <m:ctrlP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̃"/>
                              <m:ctrlPr>
                                <a:rPr lang="en-US" sz="24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𝒑𝒌</m:t>
                              </m:r>
                            </m:e>
                          </m:acc>
                          <m: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𝜇</m:t>
                          </m:r>
                        </m:e>
                      </m:d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𝒓𝑨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𝒓𝒃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𝜇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begChr m:val="⌊"/>
                          <m:endChr m:val="⌋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/2</m:t>
                          </m:r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i="1" dirty="0">
                  <a:solidFill>
                    <a:srgbClr val="0000FF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DB390F7D-C8E0-814A-9124-C722702E77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4962000"/>
                <a:ext cx="8280920" cy="428451"/>
              </a:xfrm>
              <a:prstGeom prst="rect">
                <a:avLst/>
              </a:prstGeom>
              <a:blipFill>
                <a:blip r:embed="rId2"/>
                <a:stretch>
                  <a:fillRect t="-14706" b="-2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49A189B6-5B25-C94B-A196-CE6FC70D09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5754088"/>
            <a:ext cx="7956884" cy="80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sz="280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Hybrids 0 and 1 are comp. </a:t>
            </a:r>
            <a:r>
              <a:rPr kumimoji="0" lang="en-US" sz="2800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indist</a:t>
            </a:r>
            <a:r>
              <a:rPr kumimoji="0" lang="en-US" sz="280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kumimoji="0" lang="en-US" sz="280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y decisional LWE.</a:t>
            </a:r>
          </a:p>
        </p:txBody>
      </p:sp>
    </p:spTree>
    <p:extLst>
      <p:ext uri="{BB962C8B-B14F-4D97-AF65-F5344CB8AC3E}">
        <p14:creationId xmlns:p14="http://schemas.microsoft.com/office/powerpoint/2010/main" val="102432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" y="274638"/>
            <a:ext cx="90678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tx1"/>
                </a:solidFill>
                <a:latin typeface="Calibri" panose="020F0502020204030204" pitchFamily="34" charset="0"/>
              </a:rPr>
              <a:t>Security Proof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A7BD4E-A09F-3F4F-9B4A-AC14B07FC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1397676"/>
            <a:ext cx="7956884" cy="1599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sz="280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Theorem: under decisional LWE, the scheme is IND-secure. In fact, even more: a ciphertext together with the public key is pseudorandom.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1A2DE2A-EACC-AA4D-8CE3-C9292ED78C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3568" y="3845948"/>
                <a:ext cx="8424936" cy="8071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0" lang="en-US" sz="2800" b="1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Hybrid 2</a:t>
                </a:r>
                <a:r>
                  <a:rPr kumimoji="0" lang="en-US" sz="2800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Change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𝒓𝑨</m:t>
                    </m:r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𝒓𝒃</m:t>
                    </m:r>
                    <m:r>
                      <a:rPr lang="en-US" sz="28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0" lang="en-US" sz="2800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to random (using Leftover hash lemma or LHL).</a:t>
                </a: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1A2DE2A-EACC-AA4D-8CE3-C9292ED78C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3568" y="3845948"/>
                <a:ext cx="8424936" cy="807188"/>
              </a:xfrm>
              <a:prstGeom prst="rect">
                <a:avLst/>
              </a:prstGeom>
              <a:blipFill>
                <a:blip r:embed="rId2"/>
                <a:stretch>
                  <a:fillRect l="-1504" t="-15385" r="-902" b="-2923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DB390F7D-C8E0-814A-9124-C722702E774B}"/>
                  </a:ext>
                </a:extLst>
              </p:cNvPr>
              <p:cNvSpPr/>
              <p:nvPr/>
            </p:nvSpPr>
            <p:spPr>
              <a:xfrm>
                <a:off x="827584" y="4962000"/>
                <a:ext cx="8280920" cy="4284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8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𝒑𝒌</m:t>
                          </m:r>
                        </m:e>
                      </m:acc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ctrlP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</m:d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acc>
                        <m:accPr>
                          <m:chr m:val="̃"/>
                          <m:ctrlP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e>
                      </m:acc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𝑬𝒏𝒄</m:t>
                      </m:r>
                      <m:d>
                        <m:dPr>
                          <m:ctrlP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̃"/>
                              <m:ctrlPr>
                                <a:rPr lang="en-US" sz="24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𝒑𝒌</m:t>
                              </m:r>
                            </m:e>
                          </m:acc>
                          <m: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𝜇</m:t>
                          </m:r>
                        </m:e>
                      </m:d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𝜇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begChr m:val="⌊"/>
                          <m:endChr m:val="⌋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/2</m:t>
                          </m:r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i="1" dirty="0">
                  <a:solidFill>
                    <a:srgbClr val="0000FF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DB390F7D-C8E0-814A-9124-C722702E77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4962000"/>
                <a:ext cx="8280920" cy="428451"/>
              </a:xfrm>
              <a:prstGeom prst="rect">
                <a:avLst/>
              </a:prstGeom>
              <a:blipFill>
                <a:blip r:embed="rId3"/>
                <a:stretch>
                  <a:fillRect t="-14286" b="-2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49A189B6-5B25-C94B-A196-CE6FC70D09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5754088"/>
            <a:ext cx="7956884" cy="80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sz="280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Hybrids 1 and 2 are stat. </a:t>
            </a:r>
            <a:r>
              <a:rPr kumimoji="0" lang="en-US" sz="2800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indist</a:t>
            </a:r>
            <a:r>
              <a:rPr kumimoji="0" lang="en-US" sz="280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kumimoji="0" lang="en-US" sz="280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y LHL.</a:t>
            </a:r>
          </a:p>
        </p:txBody>
      </p:sp>
    </p:spTree>
    <p:extLst>
      <p:ext uri="{BB962C8B-B14F-4D97-AF65-F5344CB8AC3E}">
        <p14:creationId xmlns:p14="http://schemas.microsoft.com/office/powerpoint/2010/main" val="677410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" y="274638"/>
            <a:ext cx="90678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tx1"/>
                </a:solidFill>
                <a:latin typeface="Calibri" panose="020F0502020204030204" pitchFamily="34" charset="0"/>
              </a:rPr>
              <a:t>Security Proof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A7BD4E-A09F-3F4F-9B4A-AC14B07FC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1397676"/>
            <a:ext cx="7956884" cy="1599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sz="280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Theorem: under decisional LWE, the scheme is IND-secure. In fact, even more: a ciphertext together with the public key is pseudorandom.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1A2DE2A-EACC-AA4D-8CE3-C9292ED78C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3568" y="3845948"/>
                <a:ext cx="8424936" cy="8071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0" lang="en-US" sz="2800" b="1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Hybrid 3</a:t>
                </a:r>
                <a:r>
                  <a:rPr kumimoji="0" lang="en-US" sz="2800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Change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sz="28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𝜇</m:t>
                    </m:r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d>
                      <m:dPr>
                        <m:begChr m:val="⌊"/>
                        <m:endChr m:val="⌋"/>
                        <m:ctrl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0" lang="en-US" sz="2800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to a random bit.</a:t>
                </a: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1A2DE2A-EACC-AA4D-8CE3-C9292ED78C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3568" y="3845948"/>
                <a:ext cx="8424936" cy="807188"/>
              </a:xfrm>
              <a:prstGeom prst="rect">
                <a:avLst/>
              </a:prstGeom>
              <a:blipFill>
                <a:blip r:embed="rId2"/>
                <a:stretch>
                  <a:fillRect l="-1504" b="-307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DB390F7D-C8E0-814A-9124-C722702E774B}"/>
                  </a:ext>
                </a:extLst>
              </p:cNvPr>
              <p:cNvSpPr/>
              <p:nvPr/>
            </p:nvSpPr>
            <p:spPr>
              <a:xfrm>
                <a:off x="827584" y="4962000"/>
                <a:ext cx="8280920" cy="4284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8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𝒑𝒌</m:t>
                          </m:r>
                        </m:e>
                      </m:acc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ctrlP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</m:d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acc>
                        <m:accPr>
                          <m:chr m:val="̃"/>
                          <m:ctrlP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e>
                      </m:acc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𝑬𝒏𝒄</m:t>
                      </m:r>
                      <m:d>
                        <m:dPr>
                          <m:ctrlP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̃"/>
                              <m:ctrlPr>
                                <a:rPr lang="en-US" sz="24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𝒑𝒌</m:t>
                              </m:r>
                            </m:e>
                          </m:acc>
                          <m: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𝜇</m:t>
                          </m:r>
                        </m:e>
                      </m:d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sz="2400" i="1" dirty="0">
                  <a:solidFill>
                    <a:srgbClr val="0000FF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DB390F7D-C8E0-814A-9124-C722702E77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4962000"/>
                <a:ext cx="8280920" cy="428451"/>
              </a:xfrm>
              <a:prstGeom prst="rect">
                <a:avLst/>
              </a:prstGeom>
              <a:blipFill>
                <a:blip r:embed="rId3"/>
                <a:stretch>
                  <a:fillRect t="-14286" b="-2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49A189B6-5B25-C94B-A196-CE6FC70D09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5754088"/>
            <a:ext cx="7956884" cy="80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sz="280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Hybrids 1 and 2 are perfectly </a:t>
            </a:r>
            <a:r>
              <a:rPr kumimoji="0" lang="en-US" sz="2800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indist</a:t>
            </a:r>
            <a:r>
              <a:rPr kumimoji="0" lang="en-US" sz="280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3189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1048" y="1556792"/>
            <a:ext cx="9067800" cy="2650306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b="1" dirty="0">
                <a:solidFill>
                  <a:schemeClr val="tx1"/>
                </a:solidFill>
                <a:latin typeface="Calibri" panose="020F0502020204030204" pitchFamily="34" charset="0"/>
              </a:rPr>
              <a:t>NEXT UP: </a:t>
            </a:r>
            <a:br>
              <a:rPr lang="en-US" altLang="en-US" b="1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altLang="en-US" b="1" dirty="0">
                <a:solidFill>
                  <a:schemeClr val="tx1"/>
                </a:solidFill>
                <a:latin typeface="Calibri" panose="020F0502020204030204" pitchFamily="34" charset="0"/>
              </a:rPr>
              <a:t>Public-key Encryption from LWE</a:t>
            </a:r>
            <a:br>
              <a:rPr lang="en-US" altLang="en-US" b="1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endParaRPr lang="en-US" altLang="en-US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19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10600" cy="11430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762416"/>
                </a:solidFill>
                <a:latin typeface="Calibri" pitchFamily="34" charset="0"/>
              </a:rPr>
              <a:t>LWE with Small Secrets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AFA1ADB-8FD3-E243-A2ED-3584AB3430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584" y="3878184"/>
            <a:ext cx="576102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GOAL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 Find s.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0627B6A-533C-774F-B8C1-370E3EB337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4484" y="5534368"/>
                <a:ext cx="7190584" cy="10299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2800" b="1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</a:t>
                </a:r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is chosen at random from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SupPr>
                      <m:e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ℤ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𝑞</m:t>
                        </m:r>
                      </m:sub>
                      <m:sup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𝑚</m:t>
                        </m:r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×</m:t>
                        </m:r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</m:sup>
                    </m:sSubSup>
                  </m:oMath>
                </a14:m>
                <a:r>
                  <a:rPr kumimoji="0" lang="en-US" sz="28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kumimoji="0" lang="en-US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 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4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𝝌</m:t>
                        </m:r>
                      </m:e>
                      <m:sup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𝒏</m:t>
                        </m:r>
                      </m:sup>
                    </m:sSup>
                    <m:r>
                      <a:rPr lang="en-US" sz="4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and </a:t>
                </a:r>
                <a:r>
                  <a:rPr lang="en-US" sz="2800" b="1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</a:t>
                </a:r>
                <a:r>
                  <a:rPr kumimoji="0" lang="en-US" sz="28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80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𝜒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kumimoji="0" lang="en-US" sz="28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0627B6A-533C-774F-B8C1-370E3EB337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4484" y="5534368"/>
                <a:ext cx="7190584" cy="1029950"/>
              </a:xfrm>
              <a:prstGeom prst="rect">
                <a:avLst/>
              </a:prstGeom>
              <a:blipFill>
                <a:blip r:embed="rId3"/>
                <a:stretch>
                  <a:fillRect l="-1764" t="-23171" b="-3292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angle 29">
            <a:extLst>
              <a:ext uri="{FF2B5EF4-FFF2-40B4-BE49-F238E27FC236}">
                <a16:creationId xmlns:a16="http://schemas.microsoft.com/office/drawing/2014/main" id="{A7F1C89B-80D9-DF45-AD34-32EAE313A54B}"/>
              </a:ext>
            </a:extLst>
          </p:cNvPr>
          <p:cNvSpPr/>
          <p:nvPr/>
        </p:nvSpPr>
        <p:spPr>
          <a:xfrm>
            <a:off x="4932428" y="1357904"/>
            <a:ext cx="1512168" cy="230425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B208F33-7C82-3A45-9229-D5592F83B186}"/>
              </a:ext>
            </a:extLst>
          </p:cNvPr>
          <p:cNvSpPr/>
          <p:nvPr/>
        </p:nvSpPr>
        <p:spPr>
          <a:xfrm>
            <a:off x="2196124" y="1340768"/>
            <a:ext cx="1512168" cy="230425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F76571A-9AB5-0E49-86EB-999F99F6ED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8020" y="2149992"/>
            <a:ext cx="818384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B68195A-1D5A-2042-BD62-5B5090EC73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7900" y="2222000"/>
            <a:ext cx="4320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D819237-4310-7345-B088-060B48B312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2488" y="2183662"/>
            <a:ext cx="4320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895B9B9-8F57-044E-8743-F1172B703E94}"/>
              </a:ext>
            </a:extLst>
          </p:cNvPr>
          <p:cNvSpPr/>
          <p:nvPr/>
        </p:nvSpPr>
        <p:spPr>
          <a:xfrm>
            <a:off x="6528028" y="1364818"/>
            <a:ext cx="456628" cy="114521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1EFBCF1-0538-EC49-A64A-9217FE7105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6906" y="1642479"/>
            <a:ext cx="4320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137EB3F-BF19-9845-8699-A11F601DA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064" y="2197950"/>
            <a:ext cx="12606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Given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6B1E78D-76AC-174C-985E-58ABA8AEB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6684" y="2280180"/>
            <a:ext cx="818384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C7E1D6-4EB7-FB46-94B5-BA9AE9A08EF8}"/>
              </a:ext>
            </a:extLst>
          </p:cNvPr>
          <p:cNvSpPr/>
          <p:nvPr/>
        </p:nvSpPr>
        <p:spPr>
          <a:xfrm>
            <a:off x="7887886" y="1357904"/>
            <a:ext cx="456628" cy="228712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64DCB49-B50F-B249-BCD0-C6457D8E2C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6720" y="2149992"/>
            <a:ext cx="4320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E416F85-6F10-D547-9822-110131CCDA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7972" y="4400621"/>
                <a:ext cx="8100392" cy="11337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2800" u="sng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Parameters</a:t>
                </a:r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: dimensions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𝒏</m:t>
                    </m:r>
                  </m:oMath>
                </a14:m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𝑚</m:t>
                    </m:r>
                  </m:oMath>
                </a14:m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modulus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𝒒</m:t>
                    </m:r>
                  </m:oMath>
                </a14:m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error distribution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𝜒</m:t>
                    </m:r>
                  </m:oMath>
                </a14:m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uniform in some interval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[</m:t>
                    </m:r>
                    <m:r>
                      <a:rPr lang="en-US" sz="28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r>
                      <a:rPr lang="en-US" sz="28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𝑩</m:t>
                    </m:r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,…,</m:t>
                    </m:r>
                    <m:r>
                      <a:rPr lang="en-US" sz="28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𝑩</m:t>
                    </m:r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]</m:t>
                    </m:r>
                  </m:oMath>
                </a14:m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     </a:t>
                </a:r>
                <a:endParaRPr kumimoji="0" lang="en-US" sz="280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E416F85-6F10-D547-9822-110131CCDA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7972" y="4400621"/>
                <a:ext cx="8100392" cy="1133747"/>
              </a:xfrm>
              <a:prstGeom prst="rect">
                <a:avLst/>
              </a:prstGeom>
              <a:blipFill>
                <a:blip r:embed="rId5"/>
                <a:stretch>
                  <a:fillRect l="-1565" r="-2973" b="-666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4594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10600" cy="11430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762416"/>
                </a:solidFill>
                <a:latin typeface="Calibri" pitchFamily="34" charset="0"/>
              </a:rPr>
              <a:t>LWE with Small Secrets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AFA1ADB-8FD3-E243-A2ED-3584AB3430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584" y="3878184"/>
            <a:ext cx="576102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GOAL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 Find (the small secret) s.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0627B6A-533C-774F-B8C1-370E3EB337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584" y="4581128"/>
            <a:ext cx="8050916" cy="102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Theorem: 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LWE with small secrets is as hard as LWE.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7F1C89B-80D9-DF45-AD34-32EAE313A54B}"/>
              </a:ext>
            </a:extLst>
          </p:cNvPr>
          <p:cNvSpPr/>
          <p:nvPr/>
        </p:nvSpPr>
        <p:spPr>
          <a:xfrm>
            <a:off x="4932428" y="1357904"/>
            <a:ext cx="1512168" cy="230425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B208F33-7C82-3A45-9229-D5592F83B186}"/>
              </a:ext>
            </a:extLst>
          </p:cNvPr>
          <p:cNvSpPr/>
          <p:nvPr/>
        </p:nvSpPr>
        <p:spPr>
          <a:xfrm>
            <a:off x="2196124" y="1340768"/>
            <a:ext cx="1512168" cy="230425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F76571A-9AB5-0E49-86EB-999F99F6ED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8020" y="2149992"/>
            <a:ext cx="818384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B68195A-1D5A-2042-BD62-5B5090EC73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7900" y="2222000"/>
            <a:ext cx="4320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D819237-4310-7345-B088-060B48B312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2488" y="2183662"/>
            <a:ext cx="4320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895B9B9-8F57-044E-8743-F1172B703E94}"/>
              </a:ext>
            </a:extLst>
          </p:cNvPr>
          <p:cNvSpPr/>
          <p:nvPr/>
        </p:nvSpPr>
        <p:spPr>
          <a:xfrm>
            <a:off x="6528028" y="1364818"/>
            <a:ext cx="456628" cy="114521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1EFBCF1-0538-EC49-A64A-9217FE7105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6906" y="1642479"/>
            <a:ext cx="4320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137EB3F-BF19-9845-8699-A11F601DA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064" y="2197950"/>
            <a:ext cx="12606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Given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6B1E78D-76AC-174C-985E-58ABA8AEB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6684" y="2280180"/>
            <a:ext cx="818384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C7E1D6-4EB7-FB46-94B5-BA9AE9A08EF8}"/>
              </a:ext>
            </a:extLst>
          </p:cNvPr>
          <p:cNvSpPr/>
          <p:nvPr/>
        </p:nvSpPr>
        <p:spPr>
          <a:xfrm>
            <a:off x="7887886" y="1357904"/>
            <a:ext cx="456628" cy="228712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64DCB49-B50F-B249-BCD0-C6457D8E2C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6720" y="2149992"/>
            <a:ext cx="4320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261587-5019-FA4A-8920-0DAE33E920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564" y="5279370"/>
            <a:ext cx="8050916" cy="102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Proof on the board.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081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" y="274638"/>
            <a:ext cx="90678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tx1"/>
                </a:solidFill>
                <a:latin typeface="Calibri" panose="020F0502020204030204" pitchFamily="34" charset="0"/>
              </a:rPr>
              <a:t>Public-key Encryption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3"/>
              <p:cNvSpPr txBox="1">
                <a:spLocks noChangeArrowheads="1"/>
              </p:cNvSpPr>
              <p:nvPr/>
            </p:nvSpPr>
            <p:spPr bwMode="auto">
              <a:xfrm>
                <a:off x="609600" y="1713161"/>
                <a:ext cx="8458200" cy="571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lvl="0" eaLnBrk="1" hangingPunct="1">
                  <a:lnSpc>
                    <a:spcPct val="80000"/>
                  </a:lnSpc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Secret key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sk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=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Small secret </a:t>
                </a:r>
                <a:r>
                  <a:rPr kumimoji="0" lang="en-US" sz="2400" b="1" i="0" u="none" strike="noStrike" kern="1200" cap="none" spc="0" normalizeH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  <a:r>
                  <a:rPr kumimoji="0" lang="en-US" sz="24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4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𝜒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</m:sup>
                    </m:sSup>
                  </m:oMath>
                </a14:m>
                <a:endPara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1713161"/>
                <a:ext cx="8458200" cy="571500"/>
              </a:xfrm>
              <a:prstGeom prst="rect">
                <a:avLst/>
              </a:prstGeom>
              <a:blipFill>
                <a:blip r:embed="rId2"/>
                <a:stretch>
                  <a:fillRect l="-1199" t="-2173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896" name="Rectangle 5"/>
          <p:cNvSpPr>
            <a:spLocks noChangeArrowheads="1"/>
          </p:cNvSpPr>
          <p:nvPr/>
        </p:nvSpPr>
        <p:spPr bwMode="auto">
          <a:xfrm>
            <a:off x="533400" y="1556792"/>
            <a:ext cx="8305800" cy="4191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03644" y="1098100"/>
            <a:ext cx="36129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[Lyubashevsky-Peikert-Regev’10]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3"/>
              <p:cNvSpPr txBox="1">
                <a:spLocks noChangeArrowheads="1"/>
              </p:cNvSpPr>
              <p:nvPr/>
            </p:nvSpPr>
            <p:spPr bwMode="auto">
              <a:xfrm>
                <a:off x="609600" y="2394991"/>
                <a:ext cx="8458200" cy="1619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lvl="0" eaLnBrk="1" hangingPunct="1">
                  <a:lnSpc>
                    <a:spcPct val="80000"/>
                  </a:lnSpc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Public key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pk</a:t>
                </a:r>
                <a:r>
                  <a:rPr lang="en-US" sz="24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: for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𝑖</m:t>
                    </m:r>
                    <m:r>
                      <a:rPr lang="en-US" sz="2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en-US" sz="24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𝑓𝑟𝑜𝑚</m:t>
                    </m:r>
                    <m:r>
                      <a:rPr lang="en-US" sz="24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1 </m:t>
                    </m:r>
                    <m:r>
                      <a:rPr lang="en-US" sz="24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𝑡𝑜</m:t>
                    </m:r>
                    <m:r>
                      <a:rPr lang="en-US" sz="24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en-US" sz="24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𝑛</m:t>
                    </m:r>
                  </m:oMath>
                </a14:m>
                <a:endParaRPr lang="en-US" sz="2400" b="1" dirty="0">
                  <a:solidFill>
                    <a:srgbClr val="0000FF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lvl="0" indent="0" eaLnBrk="1" hangingPunct="1">
                  <a:lnSpc>
                    <a:spcPct val="80000"/>
                  </a:lnSpc>
                  <a:buNone/>
                  <a:defRPr/>
                </a:pPr>
                <a:endParaRPr lang="en-US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lvl="0" indent="0" eaLnBrk="1" hangingPunct="1">
                  <a:lnSpc>
                    <a:spcPct val="80000"/>
                  </a:lnSpc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e>
                        <m:sub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=(</m:t>
                      </m:r>
                      <m:sSub>
                        <m:sSubPr>
                          <m:ctrlP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4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0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2394991"/>
                <a:ext cx="8458200" cy="1619251"/>
              </a:xfrm>
              <a:prstGeom prst="rect">
                <a:avLst/>
              </a:prstGeom>
              <a:blipFill>
                <a:blip r:embed="rId3"/>
                <a:stretch>
                  <a:fillRect l="-1199" t="-775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6461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" y="274638"/>
            <a:ext cx="90678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tx1"/>
                </a:solidFill>
                <a:latin typeface="Calibri" panose="020F0502020204030204" pitchFamily="34" charset="0"/>
              </a:rPr>
              <a:t>Public-key Encryption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3"/>
              <p:cNvSpPr txBox="1">
                <a:spLocks noChangeArrowheads="1"/>
              </p:cNvSpPr>
              <p:nvPr/>
            </p:nvSpPr>
            <p:spPr bwMode="auto">
              <a:xfrm>
                <a:off x="609600" y="1713161"/>
                <a:ext cx="8458200" cy="571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lvl="0" eaLnBrk="1" hangingPunct="1">
                  <a:lnSpc>
                    <a:spcPct val="80000"/>
                  </a:lnSpc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Secret key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sk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= </a:t>
                </a:r>
                <a:r>
                  <a:rPr lang="en-US" sz="24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Small secret </a:t>
                </a:r>
                <a:r>
                  <a:rPr lang="en-US" sz="2400" b="1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  <a:r>
                  <a:rPr lang="en-US" sz="2400" b="1" i="1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4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𝜒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</m:sup>
                    </m:sSup>
                  </m:oMath>
                </a14:m>
                <a:endPara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1713161"/>
                <a:ext cx="8458200" cy="571500"/>
              </a:xfrm>
              <a:prstGeom prst="rect">
                <a:avLst/>
              </a:prstGeom>
              <a:blipFill>
                <a:blip r:embed="rId2"/>
                <a:stretch>
                  <a:fillRect l="-1199" t="-2173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896" name="Rectangle 5"/>
          <p:cNvSpPr>
            <a:spLocks noChangeArrowheads="1"/>
          </p:cNvSpPr>
          <p:nvPr/>
        </p:nvSpPr>
        <p:spPr bwMode="auto">
          <a:xfrm>
            <a:off x="533400" y="1556791"/>
            <a:ext cx="8305800" cy="52258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3"/>
              <p:cNvSpPr txBox="1">
                <a:spLocks noChangeArrowheads="1"/>
              </p:cNvSpPr>
              <p:nvPr/>
            </p:nvSpPr>
            <p:spPr bwMode="auto">
              <a:xfrm>
                <a:off x="609600" y="2394991"/>
                <a:ext cx="8458200" cy="1619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lvl="0" eaLnBrk="1" hangingPunct="1">
                  <a:lnSpc>
                    <a:spcPct val="80000"/>
                  </a:lnSpc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Public key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pk</a:t>
                </a:r>
                <a:r>
                  <a:rPr lang="en-US" sz="24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: for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𝑖</m:t>
                    </m:r>
                    <m:r>
                      <a:rPr lang="en-US" sz="2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en-US" sz="24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𝑓𝑟𝑜𝑚</m:t>
                    </m:r>
                    <m:r>
                      <a:rPr lang="en-US" sz="24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1 </m:t>
                    </m:r>
                    <m:r>
                      <a:rPr lang="en-US" sz="24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𝑡𝑜</m:t>
                    </m:r>
                    <m:r>
                      <a:rPr lang="en-US" sz="24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en-US" sz="24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𝑛</m:t>
                    </m:r>
                  </m:oMath>
                </a14:m>
                <a:endParaRPr lang="en-US" sz="2400" b="1" dirty="0">
                  <a:solidFill>
                    <a:srgbClr val="0000FF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lvl="0" indent="0" eaLnBrk="1" hangingPunct="1">
                  <a:lnSpc>
                    <a:spcPct val="80000"/>
                  </a:lnSpc>
                  <a:buNone/>
                  <a:defRPr/>
                </a:pPr>
                <a:endParaRPr lang="en-US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lvl="0" indent="0" eaLnBrk="1" hangingPunct="1">
                  <a:lnSpc>
                    <a:spcPct val="80000"/>
                  </a:lnSpc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𝑨𝒔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0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2394991"/>
                <a:ext cx="8458200" cy="1619251"/>
              </a:xfrm>
              <a:prstGeom prst="rect">
                <a:avLst/>
              </a:prstGeom>
              <a:blipFill>
                <a:blip r:embed="rId3"/>
                <a:stretch>
                  <a:fillRect l="-1199" t="-775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3CB926B6-C66C-6E49-A867-FEBF9BF52EE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1560" y="3753965"/>
                <a:ext cx="8458200" cy="10832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lvl="0" eaLnBrk="1" hangingPunct="1">
                  <a:lnSpc>
                    <a:spcPct val="80000"/>
                  </a:lnSpc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Encrypting a message bit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𝜇</m:t>
                    </m:r>
                  </m:oMath>
                </a14:m>
                <a:r>
                  <a:rPr lang="en-US" sz="24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: pick a random vector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𝒓</m:t>
                    </m:r>
                  </m:oMath>
                </a14:m>
                <a:r>
                  <a:rPr lang="en-US" sz="24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𝜒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lvl="0" indent="0" eaLnBrk="1" hangingPunct="1">
                  <a:lnSpc>
                    <a:spcPct val="80000"/>
                  </a:lnSpc>
                  <a:buNone/>
                  <a:defRPr/>
                </a:pPr>
                <a:endParaRPr lang="en-US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lvl="0" indent="0" eaLnBrk="1" hangingPunct="1">
                  <a:lnSpc>
                    <a:spcPct val="80000"/>
                  </a:lnSpc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/>
                        </a:rPr>
                        <m:t>(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/>
                        </a:rPr>
                        <m:t>𝒓𝑨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/>
                        </a:rPr>
                        <m:t>+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/>
                            </a:rPr>
                            <m:t>𝒆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/>
                            </a:rPr>
                            <m:t>′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/>
                        </a:rPr>
                        <m:t>, 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/>
                        </a:rPr>
                        <m:t>𝒓𝒃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/>
                        </a:rPr>
                        <m:t>+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/>
                            </a:rPr>
                            <m:t>𝑒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/>
                            </a:rPr>
                            <m:t>′′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/>
                        </a:rPr>
                        <m:t>+</m:t>
                      </m:r>
                      <m:r>
                        <a:rPr lang="en-US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𝜇</m:t>
                      </m:r>
                      <m:r>
                        <a:rPr lang="en-US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begChr m:val="⌊"/>
                          <m:endChr m:val="⌋"/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/2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/>
                        </a:rPr>
                        <m:t>)</m:t>
                      </m:r>
                    </m:oMath>
                  </m:oMathPara>
                </a14:m>
                <a:endPara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3CB926B6-C66C-6E49-A867-FEBF9BF52E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560" y="3753965"/>
                <a:ext cx="8458200" cy="1083267"/>
              </a:xfrm>
              <a:prstGeom prst="rect">
                <a:avLst/>
              </a:prstGeom>
              <a:blipFill>
                <a:blip r:embed="rId4"/>
                <a:stretch>
                  <a:fillRect l="-1199" t="-11494" b="-459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3B9301F4-8C54-2041-986A-7BB7D226745B}"/>
              </a:ext>
            </a:extLst>
          </p:cNvPr>
          <p:cNvGrpSpPr/>
          <p:nvPr/>
        </p:nvGrpSpPr>
        <p:grpSpPr>
          <a:xfrm>
            <a:off x="6336571" y="2776612"/>
            <a:ext cx="2721024" cy="720080"/>
            <a:chOff x="4267054" y="1763242"/>
            <a:chExt cx="2721024" cy="72008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D17B0E9-8B63-AA4D-8582-B33C81C272A4}"/>
                </a:ext>
              </a:extLst>
            </p:cNvPr>
            <p:cNvSpPr/>
            <p:nvPr/>
          </p:nvSpPr>
          <p:spPr>
            <a:xfrm>
              <a:off x="5148064" y="1841367"/>
              <a:ext cx="540060" cy="56994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1814199-2AD0-1A40-B7E9-07ACD52209DD}"/>
                </a:ext>
              </a:extLst>
            </p:cNvPr>
            <p:cNvSpPr/>
            <p:nvPr/>
          </p:nvSpPr>
          <p:spPr>
            <a:xfrm>
              <a:off x="4267054" y="1841367"/>
              <a:ext cx="569445" cy="5411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4386E86-BB61-5442-9C9C-D4756781C4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3736" y="1763242"/>
              <a:ext cx="818384" cy="5898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33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</a:t>
              </a:r>
              <a:endPara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726D79-2E68-E349-B811-B1E2934735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5682" y="1798672"/>
              <a:ext cx="432048" cy="5898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33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</a:t>
              </a:r>
              <a:endPara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5BE1EBB-E63A-D84B-8E1E-177B790EAB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1929" y="1855299"/>
              <a:ext cx="432048" cy="5898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33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</a:t>
              </a:r>
              <a:endPara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34527CC-B619-4D45-8024-91AE1B3067A0}"/>
                </a:ext>
              </a:extLst>
            </p:cNvPr>
            <p:cNvSpPr/>
            <p:nvPr/>
          </p:nvSpPr>
          <p:spPr>
            <a:xfrm>
              <a:off x="5772603" y="1856054"/>
              <a:ext cx="355235" cy="55526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8145599-4F7F-C944-847B-CD106D45E5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09654" y="1825738"/>
              <a:ext cx="432048" cy="5898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33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</a:t>
              </a:r>
              <a:endPara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7BB6AB5-143F-5841-8084-CA246B599A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9694" y="1893430"/>
              <a:ext cx="818384" cy="5898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33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+</a:t>
              </a:r>
              <a:endPara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81A6620-827E-9D40-91ED-D48177A8D958}"/>
                </a:ext>
              </a:extLst>
            </p:cNvPr>
            <p:cNvSpPr/>
            <p:nvPr/>
          </p:nvSpPr>
          <p:spPr>
            <a:xfrm>
              <a:off x="6547865" y="1845682"/>
              <a:ext cx="298018" cy="541185"/>
            </a:xfrm>
            <a:prstGeom prst="rect">
              <a:avLst/>
            </a:prstGeom>
            <a:blipFill>
              <a:blip r:embed="rId5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758EFA4-34F6-184B-9A79-E08D059D46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34931" y="1839566"/>
              <a:ext cx="432048" cy="5898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33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</a:t>
              </a:r>
              <a:endPara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3">
                <a:extLst>
                  <a:ext uri="{FF2B5EF4-FFF2-40B4-BE49-F238E27FC236}">
                    <a16:creationId xmlns:a16="http://schemas.microsoft.com/office/drawing/2014/main" id="{11ED6AB2-D911-D242-BF8C-98E22FDD3D4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1560" y="5013176"/>
                <a:ext cx="8458200" cy="17694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lvl="0" eaLnBrk="1" hangingPunct="1">
                  <a:lnSpc>
                    <a:spcPct val="80000"/>
                  </a:lnSpc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Decryption</a:t>
                </a:r>
                <a:r>
                  <a:rPr lang="en-US" sz="24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: compute </a:t>
                </a:r>
                <a:br>
                  <a:rPr lang="en-US" sz="2400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:endParaRPr lang="en-US" sz="240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0" lvl="0" indent="0" algn="ctr" eaLnBrk="1" hangingPunct="1">
                  <a:lnSpc>
                    <a:spcPct val="80000"/>
                  </a:lnSpc>
                  <a:buNone/>
                  <a:defRPr/>
                </a:pPr>
                <a:r>
                  <a:rPr lang="en-US" sz="2400" b="1" dirty="0">
                    <a:solidFill>
                      <a:srgbClr val="000000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𝒓𝒃</m:t>
                    </m:r>
                    <m:r>
                      <a:rPr lang="en-US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p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𝜇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d>
                      <m:dPr>
                        <m:begChr m:val="⌊"/>
                        <m:endChr m:val="⌋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)−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𝒓𝑨</m:t>
                        </m:r>
                        <m:r>
                          <a:rPr lang="en-US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400" b="1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𝐬</m:t>
                    </m:r>
                  </m:oMath>
                </a14:m>
                <a:endParaRPr lang="en-US" sz="240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lvl="0" indent="0" eaLnBrk="1" hangingPunct="1">
                  <a:lnSpc>
                    <a:spcPct val="80000"/>
                  </a:lnSpc>
                  <a:buNone/>
                  <a:defRPr/>
                </a:pPr>
                <a:r>
                  <a:rPr lang="en-US" sz="24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</a:p>
              <a:p>
                <a:pPr marL="0" lvl="0" indent="0" eaLnBrk="1" hangingPunct="1">
                  <a:lnSpc>
                    <a:spcPct val="80000"/>
                  </a:lnSpc>
                  <a:buNone/>
                  <a:defRPr/>
                </a:pPr>
                <a:r>
                  <a:rPr lang="en-US" sz="24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 and round to nearest multiple of q/2.</a:t>
                </a:r>
              </a:p>
              <a:p>
                <a:pPr marL="0" lvl="0" indent="0" eaLnBrk="1" hangingPunct="1">
                  <a:lnSpc>
                    <a:spcPct val="80000"/>
                  </a:lnSpc>
                  <a:buNone/>
                  <a:defRPr/>
                </a:pPr>
                <a:endParaRPr lang="en-US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2" name="Rectangle 3">
                <a:extLst>
                  <a:ext uri="{FF2B5EF4-FFF2-40B4-BE49-F238E27FC236}">
                    <a16:creationId xmlns:a16="http://schemas.microsoft.com/office/drawing/2014/main" id="{11ED6AB2-D911-D242-BF8C-98E22FDD3D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560" y="5013176"/>
                <a:ext cx="8458200" cy="1769441"/>
              </a:xfrm>
              <a:prstGeom prst="rect">
                <a:avLst/>
              </a:prstGeom>
              <a:blipFill>
                <a:blip r:embed="rId6"/>
                <a:stretch>
                  <a:fillRect l="-1199" t="-7092" b="-851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8493CB1D-4F58-4349-A015-B57CCE82D1C8}"/>
              </a:ext>
            </a:extLst>
          </p:cNvPr>
          <p:cNvSpPr/>
          <p:nvPr/>
        </p:nvSpPr>
        <p:spPr>
          <a:xfrm>
            <a:off x="2705857" y="1132294"/>
            <a:ext cx="36129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[Lyubashevsky-Peikert-Regev’10]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49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" y="274638"/>
            <a:ext cx="90678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tx1"/>
                </a:solidFill>
                <a:latin typeface="Calibri" panose="020F0502020204030204" pitchFamily="34" charset="0"/>
              </a:rPr>
              <a:t>Correctness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3CB926B6-C66C-6E49-A867-FEBF9BF52EE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1560" y="1412776"/>
                <a:ext cx="8458200" cy="10832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lvl="0" eaLnBrk="1" hangingPunct="1">
                  <a:lnSpc>
                    <a:spcPct val="80000"/>
                  </a:lnSpc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Encrypting a message bit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𝜇</m:t>
                    </m:r>
                  </m:oMath>
                </a14:m>
                <a:r>
                  <a:rPr lang="en-US" sz="24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: pick a random vector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𝒓</m:t>
                    </m:r>
                  </m:oMath>
                </a14:m>
                <a:r>
                  <a:rPr lang="en-US" sz="24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𝜒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lvl="0" indent="0" eaLnBrk="1" hangingPunct="1">
                  <a:lnSpc>
                    <a:spcPct val="80000"/>
                  </a:lnSpc>
                  <a:buNone/>
                  <a:defRPr/>
                </a:pPr>
                <a:endParaRPr lang="en-US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lvl="0" indent="0" eaLnBrk="1" hangingPunct="1">
                  <a:lnSpc>
                    <a:spcPct val="80000"/>
                  </a:lnSpc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𝒓𝑨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𝒓𝒃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𝜇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begChr m:val="⌊"/>
                          <m:endChr m:val="⌋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/2</m:t>
                          </m:r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3CB926B6-C66C-6E49-A867-FEBF9BF52E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560" y="1412776"/>
                <a:ext cx="8458200" cy="1083267"/>
              </a:xfrm>
              <a:prstGeom prst="rect">
                <a:avLst/>
              </a:prstGeom>
              <a:blipFill>
                <a:blip r:embed="rId2"/>
                <a:stretch>
                  <a:fillRect l="-1199" t="-11628" b="-581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3">
                <a:extLst>
                  <a:ext uri="{FF2B5EF4-FFF2-40B4-BE49-F238E27FC236}">
                    <a16:creationId xmlns:a16="http://schemas.microsoft.com/office/drawing/2014/main" id="{11ED6AB2-D911-D242-BF8C-98E22FDD3D4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1560" y="2671987"/>
                <a:ext cx="8458200" cy="24852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lvl="0" eaLnBrk="1" hangingPunct="1">
                  <a:lnSpc>
                    <a:spcPct val="80000"/>
                  </a:lnSpc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Decryption</a:t>
                </a:r>
                <a:r>
                  <a:rPr lang="en-US" sz="24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  <a:br>
                  <a:rPr lang="en-US" sz="2400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:endParaRPr lang="en-US" sz="240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0" indent="0" eaLnBrk="1" hangingPunct="1">
                  <a:lnSpc>
                    <a:spcPct val="80000"/>
                  </a:lnSpc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b="0" i="0" dirty="0">
                          <a:solidFill>
                            <a:srgbClr val="000000"/>
                          </a:solidFill>
                        </a:rPr>
                        <m:t>(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𝒓𝒃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𝜇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begChr m:val="⌊"/>
                          <m:endChr m:val="⌋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/2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)−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𝒓𝑨</m:t>
                          </m:r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sz="2400" b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𝐬</m:t>
                      </m:r>
                    </m:oMath>
                  </m:oMathPara>
                </a14:m>
                <a:endParaRPr lang="en-US" sz="2400" b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0" indent="0" eaLnBrk="1" hangingPunct="1">
                  <a:lnSpc>
                    <a:spcPct val="80000"/>
                  </a:lnSpc>
                  <a:buNone/>
                  <a:defRPr/>
                </a:pPr>
                <a:endParaRPr lang="en-US" sz="2400" b="1" i="0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0" indent="0" eaLnBrk="1" hangingPunct="1">
                  <a:lnSpc>
                    <a:spcPct val="80000"/>
                  </a:lnSpc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𝑨𝒔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𝜇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begChr m:val="⌊"/>
                          <m:endChr m:val="⌋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/2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𝒓𝑨</m:t>
                          </m:r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sz="2400" b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𝐬</m:t>
                      </m:r>
                    </m:oMath>
                  </m:oMathPara>
                </a14:m>
                <a:endParaRPr lang="en-US" sz="2400" b="1" i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 algn="ctr" eaLnBrk="1" hangingPunct="1">
                  <a:lnSpc>
                    <a:spcPct val="80000"/>
                  </a:lnSpc>
                  <a:buNone/>
                  <a:defRPr/>
                </a:pPr>
                <a:br>
                  <a:rPr lang="en-US" sz="2400" b="1" i="1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14:m>
                  <m:oMath xmlns:m="http://schemas.openxmlformats.org/officeDocument/2006/math">
                    <m:r>
                      <a:rPr lang="en-US" sz="24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𝒆</m:t>
                    </m:r>
                    <m:r>
                      <a:rPr lang="en-US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p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r>
                          <a:rPr lang="en-US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𝒔</m:t>
                    </m:r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𝜇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d>
                      <m:dPr>
                        <m:begChr m:val="⌊"/>
                        <m:endChr m:val="⌋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r>
                  <a:rPr lang="en-US" sz="24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</a:p>
            </p:txBody>
          </p:sp>
        </mc:Choice>
        <mc:Fallback xmlns="">
          <p:sp>
            <p:nvSpPr>
              <p:cNvPr id="22" name="Rectangle 3">
                <a:extLst>
                  <a:ext uri="{FF2B5EF4-FFF2-40B4-BE49-F238E27FC236}">
                    <a16:creationId xmlns:a16="http://schemas.microsoft.com/office/drawing/2014/main" id="{11ED6AB2-D911-D242-BF8C-98E22FDD3D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560" y="2671987"/>
                <a:ext cx="8458200" cy="2485205"/>
              </a:xfrm>
              <a:prstGeom prst="rect">
                <a:avLst/>
              </a:prstGeom>
              <a:blipFill>
                <a:blip r:embed="rId3"/>
                <a:stretch>
                  <a:fillRect l="-1199" t="-507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3">
                <a:extLst>
                  <a:ext uri="{FF2B5EF4-FFF2-40B4-BE49-F238E27FC236}">
                    <a16:creationId xmlns:a16="http://schemas.microsoft.com/office/drawing/2014/main" id="{8FF3C878-1147-C04E-B60A-D8CCF90FC2E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1560" y="5445224"/>
                <a:ext cx="8458200" cy="1152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lvl="0" indent="0" eaLnBrk="1" hangingPunct="1">
                  <a:lnSpc>
                    <a:spcPct val="80000"/>
                  </a:lnSpc>
                  <a:buNone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Decryption works as long as </a:t>
                </a:r>
                <a:r>
                  <a:rPr lang="en-US" sz="2400" b="1" noProof="0" dirty="0">
                    <a:solidFill>
                      <a:srgbClr val="000000"/>
                    </a:solidFill>
                  </a:rPr>
                  <a:t>|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𝒓𝒆</m:t>
                    </m:r>
                    <m:r>
                      <a:rPr 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r>
                          <a:rPr lang="en-US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𝒔</m:t>
                    </m:r>
                    <m:r>
                      <a:rPr 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′|&lt;</m:t>
                    </m:r>
                    <m:f>
                      <m:fPr>
                        <m:ctrlPr>
                          <a:rPr lang="en-US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𝒒</m:t>
                        </m:r>
                      </m:num>
                      <m:den>
                        <m:r>
                          <a:rPr lang="en-US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  <m:r>
                      <a:rPr 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4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</a:p>
            </p:txBody>
          </p:sp>
        </mc:Choice>
        <mc:Fallback xmlns="">
          <p:sp>
            <p:nvSpPr>
              <p:cNvPr id="24" name="Rectangle 3">
                <a:extLst>
                  <a:ext uri="{FF2B5EF4-FFF2-40B4-BE49-F238E27FC236}">
                    <a16:creationId xmlns:a16="http://schemas.microsoft.com/office/drawing/2014/main" id="{8FF3C878-1147-C04E-B60A-D8CCF90FC2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560" y="5445224"/>
                <a:ext cx="8458200" cy="1152128"/>
              </a:xfrm>
              <a:prstGeom prst="rect">
                <a:avLst/>
              </a:prstGeom>
              <a:blipFill>
                <a:blip r:embed="rId4"/>
                <a:stretch>
                  <a:fillRect l="-1199" t="-760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0967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" y="274638"/>
            <a:ext cx="90678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tx1"/>
                </a:solidFill>
                <a:latin typeface="Calibri" panose="020F0502020204030204" pitchFamily="34" charset="0"/>
              </a:rPr>
              <a:t>Security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A7BD4E-A09F-3F4F-9B4A-AC14B07FC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1397676"/>
            <a:ext cx="7956884" cy="1599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sz="280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Theorem: under decisional LWE, the scheme is IND-secure. In fact, even more: a ciphertext together with the public key is pseudorandom.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CA3059-FF51-2240-B38D-0C20215AC2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2981852"/>
            <a:ext cx="7956884" cy="80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sz="280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We show this by a hybrid argument.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1A2DE2A-EACC-AA4D-8CE3-C9292ED78C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3845948"/>
            <a:ext cx="7956884" cy="80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sz="280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Let’s stare at a public key, ciphertext pair.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DB390F7D-C8E0-814A-9124-C722702E774B}"/>
                  </a:ext>
                </a:extLst>
              </p:cNvPr>
              <p:cNvSpPr/>
              <p:nvPr/>
            </p:nvSpPr>
            <p:spPr>
              <a:xfrm>
                <a:off x="-180528" y="4815814"/>
                <a:ext cx="9505056" cy="3877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8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𝒑𝒌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ctrlP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𝑨𝒔</m:t>
                          </m:r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</m:d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𝑬𝒏𝒄</m:t>
                      </m:r>
                      <m:d>
                        <m:dPr>
                          <m:ctrlP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𝒑𝒌</m:t>
                          </m:r>
                          <m: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𝜇</m:t>
                          </m:r>
                        </m:e>
                      </m:d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𝒓𝑨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𝒓𝒃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𝜇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begChr m:val="⌊"/>
                          <m:endChr m:val="⌋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/2</m:t>
                          </m:r>
                        </m:e>
                      </m:d>
                    </m:oMath>
                  </m:oMathPara>
                </a14:m>
                <a:endParaRPr lang="en-US" sz="2400" i="1" dirty="0">
                  <a:solidFill>
                    <a:srgbClr val="0000FF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DB390F7D-C8E0-814A-9124-C722702E77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0528" y="4815814"/>
                <a:ext cx="9505056" cy="387798"/>
              </a:xfrm>
              <a:prstGeom prst="rect">
                <a:avLst/>
              </a:prstGeom>
              <a:blipFill>
                <a:blip r:embed="rId2"/>
                <a:stretch>
                  <a:fillRect t="-16129" b="-25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49A189B6-5B25-C94B-A196-CE6FC70D09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5754088"/>
            <a:ext cx="7956884" cy="80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sz="280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Call this distribution </a:t>
            </a:r>
            <a:r>
              <a:rPr kumimoji="0" lang="en-US" sz="2800" b="1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Hybrid 0</a:t>
            </a:r>
            <a:r>
              <a:rPr kumimoji="0" lang="en-US" sz="280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21776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/>
      <p:bldP spid="1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" y="274638"/>
            <a:ext cx="90678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tx1"/>
                </a:solidFill>
                <a:latin typeface="Calibri" panose="020F0502020204030204" pitchFamily="34" charset="0"/>
              </a:rPr>
              <a:t>Security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A7BD4E-A09F-3F4F-9B4A-AC14B07FC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1397676"/>
            <a:ext cx="7956884" cy="1599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sz="280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Theorem: under decisional LWE, the scheme is IND-secure. In fact, even more: a ciphertext together with the public key is pseudorandom.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1A2DE2A-EACC-AA4D-8CE3-C9292ED78C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3845948"/>
            <a:ext cx="8424936" cy="80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sz="2800" b="1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Hybrid 1</a:t>
            </a:r>
            <a:r>
              <a:rPr kumimoji="0" lang="en-US" sz="280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. Change the public key to random (from LWE).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DB390F7D-C8E0-814A-9124-C722702E774B}"/>
                  </a:ext>
                </a:extLst>
              </p:cNvPr>
              <p:cNvSpPr/>
              <p:nvPr/>
            </p:nvSpPr>
            <p:spPr>
              <a:xfrm>
                <a:off x="827584" y="4653136"/>
                <a:ext cx="8280920" cy="4284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8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𝒑𝒌</m:t>
                          </m:r>
                        </m:e>
                      </m:acc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ctrlP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</m:d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acc>
                        <m:accPr>
                          <m:chr m:val="̃"/>
                          <m:ctrlP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e>
                      </m:acc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𝑬𝒏𝒄</m:t>
                      </m:r>
                      <m:d>
                        <m:dPr>
                          <m:ctrlP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̃"/>
                              <m:ctrlPr>
                                <a:rPr lang="en-US" sz="24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𝒑𝒌</m:t>
                              </m:r>
                            </m:e>
                          </m:acc>
                          <m: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𝜇</m:t>
                          </m:r>
                        </m:e>
                      </m:d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𝒓𝑨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𝒓𝒃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𝜇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begChr m:val="⌊"/>
                          <m:endChr m:val="⌋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/2</m:t>
                          </m:r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i="1" dirty="0">
                  <a:solidFill>
                    <a:srgbClr val="0000FF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DB390F7D-C8E0-814A-9124-C722702E77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4653136"/>
                <a:ext cx="8280920" cy="428451"/>
              </a:xfrm>
              <a:prstGeom prst="rect">
                <a:avLst/>
              </a:prstGeom>
              <a:blipFill>
                <a:blip r:embed="rId2"/>
                <a:stretch>
                  <a:fillRect t="-14286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49A189B6-5B25-C94B-A196-CE6FC70D09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5754088"/>
            <a:ext cx="7956884" cy="80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sz="280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Hybrids 0 and 1 are comp. </a:t>
            </a:r>
            <a:r>
              <a:rPr kumimoji="0" lang="en-US" sz="2800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indist</a:t>
            </a:r>
            <a:r>
              <a:rPr kumimoji="0" lang="en-US" sz="280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kumimoji="0" lang="en-US" sz="280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y decisional LWE.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3A21A25F-89C3-D025-17C6-8415CFCAD3B1}"/>
                  </a:ext>
                </a:extLst>
              </p:cNvPr>
              <p:cNvSpPr/>
              <p:nvPr/>
            </p:nvSpPr>
            <p:spPr>
              <a:xfrm>
                <a:off x="755576" y="5304805"/>
                <a:ext cx="8280920" cy="5964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8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d>
                        <m:dPr>
                          <m:begChr m:val="["/>
                          <m:endChr m:val="|"/>
                          <m:ctrlP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</m:d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]+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begChr m:val="|"/>
                          <m:endChr m:val="]"/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[0|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𝜇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begChr m:val="⌊"/>
                          <m:endChr m:val="⌋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num>
                            <m:den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400" i="1" dirty="0">
                  <a:solidFill>
                    <a:srgbClr val="0000FF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3A21A25F-89C3-D025-17C6-8415CFCAD3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5304805"/>
                <a:ext cx="8280920" cy="596445"/>
              </a:xfrm>
              <a:prstGeom prst="rect">
                <a:avLst/>
              </a:prstGeom>
              <a:blipFill>
                <a:blip r:embed="rId3"/>
                <a:stretch>
                  <a:fillRect t="-8333" b="-145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345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" y="274638"/>
            <a:ext cx="90678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tx1"/>
                </a:solidFill>
                <a:latin typeface="Calibri" panose="020F0502020204030204" pitchFamily="34" charset="0"/>
              </a:rPr>
              <a:t>Security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A7BD4E-A09F-3F4F-9B4A-AC14B07FC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1397676"/>
            <a:ext cx="7956884" cy="1599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sz="280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Theorem: under decisional LWE, the scheme is IND-secure. In fact, even more: a ciphertext together with the public key is pseudorandom.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1A2DE2A-EACC-AA4D-8CE3-C9292ED78C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3568" y="3845948"/>
                <a:ext cx="8424936" cy="8071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0" lang="en-US" sz="2800" b="1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Hybrid 2</a:t>
                </a:r>
                <a:r>
                  <a:rPr kumimoji="0" lang="en-US" sz="2800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Change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𝒓𝑨</m:t>
                    </m:r>
                    <m:r>
                      <a:rPr lang="en-US" sz="28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𝒓𝒃</m:t>
                    </m:r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′′</m:t>
                    </m:r>
                  </m:oMath>
                </a14:m>
                <a:r>
                  <a:rPr kumimoji="0" lang="en-US" sz="2800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into random.</a:t>
                </a: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1A2DE2A-EACC-AA4D-8CE3-C9292ED78C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3568" y="3845948"/>
                <a:ext cx="8424936" cy="807188"/>
              </a:xfrm>
              <a:prstGeom prst="rect">
                <a:avLst/>
              </a:prstGeom>
              <a:blipFill>
                <a:blip r:embed="rId2"/>
                <a:stretch>
                  <a:fillRect l="-1504" b="-307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DB390F7D-C8E0-814A-9124-C722702E774B}"/>
                  </a:ext>
                </a:extLst>
              </p:cNvPr>
              <p:cNvSpPr/>
              <p:nvPr/>
            </p:nvSpPr>
            <p:spPr>
              <a:xfrm>
                <a:off x="827584" y="4962000"/>
                <a:ext cx="8280920" cy="4284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8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𝒑𝒌</m:t>
                          </m:r>
                        </m:e>
                      </m:acc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ctrlP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</m:d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acc>
                        <m:accPr>
                          <m:chr m:val="̃"/>
                          <m:ctrlP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e>
                      </m:acc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𝑬𝒏𝒄</m:t>
                      </m:r>
                      <m:d>
                        <m:dPr>
                          <m:ctrlP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̃"/>
                              <m:ctrlPr>
                                <a:rPr lang="en-US" sz="24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𝒑𝒌</m:t>
                              </m:r>
                            </m:e>
                          </m:acc>
                          <m: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𝜇</m:t>
                          </m:r>
                        </m:e>
                      </m:d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𝜇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begChr m:val="⌊"/>
                          <m:endChr m:val="⌋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/2</m:t>
                          </m:r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i="1" dirty="0">
                  <a:solidFill>
                    <a:srgbClr val="0000FF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DB390F7D-C8E0-814A-9124-C722702E77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4962000"/>
                <a:ext cx="8280920" cy="428451"/>
              </a:xfrm>
              <a:prstGeom prst="rect">
                <a:avLst/>
              </a:prstGeom>
              <a:blipFill>
                <a:blip r:embed="rId3"/>
                <a:stretch>
                  <a:fillRect t="-14706" b="-2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49A189B6-5B25-C94B-A196-CE6FC70D09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5754088"/>
            <a:ext cx="8460432" cy="80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sz="280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Hybrids 1 and 2 are comp. </a:t>
            </a:r>
            <a:r>
              <a:rPr kumimoji="0" lang="en-US" sz="2800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indist</a:t>
            </a:r>
            <a:r>
              <a:rPr kumimoji="0" lang="en-US" sz="280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kumimoji="0" lang="en-US" sz="280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y LWE.</a:t>
            </a:r>
          </a:p>
        </p:txBody>
      </p:sp>
    </p:spTree>
    <p:extLst>
      <p:ext uri="{BB962C8B-B14F-4D97-AF65-F5344CB8AC3E}">
        <p14:creationId xmlns:p14="http://schemas.microsoft.com/office/powerpoint/2010/main" val="233140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" y="274638"/>
            <a:ext cx="90678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tx1"/>
                </a:solidFill>
                <a:latin typeface="Calibri" panose="020F0502020204030204" pitchFamily="34" charset="0"/>
              </a:rPr>
              <a:t>Security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A7BD4E-A09F-3F4F-9B4A-AC14B07FC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1397676"/>
            <a:ext cx="7956884" cy="1599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sz="280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Theorem: under decisional LWE, the scheme is IND-secure. In fact, even more: a ciphertext together with the public key is pseudorandom.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1A2DE2A-EACC-AA4D-8CE3-C9292ED78C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3568" y="3845948"/>
                <a:ext cx="8424936" cy="8071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0" lang="en-US" sz="2800" b="1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Hybrid 2</a:t>
                </a:r>
                <a:r>
                  <a:rPr kumimoji="0" lang="en-US" sz="2800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Change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𝒓𝑨</m:t>
                    </m:r>
                    <m:r>
                      <a:rPr lang="en-US" sz="28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𝒓𝒃</m:t>
                    </m:r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′′</m:t>
                    </m:r>
                  </m:oMath>
                </a14:m>
                <a:r>
                  <a:rPr kumimoji="0" lang="en-US" sz="2800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into random.</a:t>
                </a: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1A2DE2A-EACC-AA4D-8CE3-C9292ED78C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3568" y="3845948"/>
                <a:ext cx="8424936" cy="807188"/>
              </a:xfrm>
              <a:prstGeom prst="rect">
                <a:avLst/>
              </a:prstGeom>
              <a:blipFill>
                <a:blip r:embed="rId2"/>
                <a:stretch>
                  <a:fillRect l="-1504" b="-307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DB390F7D-C8E0-814A-9124-C722702E774B}"/>
                  </a:ext>
                </a:extLst>
              </p:cNvPr>
              <p:cNvSpPr/>
              <p:nvPr/>
            </p:nvSpPr>
            <p:spPr>
              <a:xfrm>
                <a:off x="827584" y="4962000"/>
                <a:ext cx="8280920" cy="4284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80000"/>
                  </a:lnSpc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𝒑𝒌</m:t>
                          </m:r>
                        </m:e>
                      </m:acc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ctrlP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</m:d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acc>
                        <m:accPr>
                          <m:chr m:val="̃"/>
                          <m:ctrlP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e>
                      </m:acc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𝑬𝒏𝒄</m:t>
                      </m:r>
                      <m:d>
                        <m:dPr>
                          <m:ctrlP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̃"/>
                              <m:ctrlPr>
                                <a:rPr lang="en-US" sz="24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𝒑𝒌</m:t>
                              </m:r>
                            </m:e>
                          </m:acc>
                          <m: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𝜇</m:t>
                          </m:r>
                        </m:e>
                      </m:d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𝜇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begChr m:val="⌊"/>
                          <m:endChr m:val="⌋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/2</m:t>
                          </m:r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i="1" dirty="0">
                  <a:solidFill>
                    <a:srgbClr val="0000FF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DB390F7D-C8E0-814A-9124-C722702E77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4962000"/>
                <a:ext cx="8280920" cy="428451"/>
              </a:xfrm>
              <a:prstGeom prst="rect">
                <a:avLst/>
              </a:prstGeom>
              <a:blipFill>
                <a:blip r:embed="rId3"/>
                <a:stretch>
                  <a:fillRect t="-14706" b="-2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A6E7EF0-68A1-614C-9134-30148256DD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3568" y="5661248"/>
                <a:ext cx="8460432" cy="11039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0" lang="en-US" sz="2800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Now, we have the message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𝜇</m:t>
                    </m:r>
                  </m:oMath>
                </a14:m>
                <a:r>
                  <a:rPr kumimoji="0" lang="en-US" sz="2800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encrypted with a one-time</a:t>
                </a:r>
                <a:r>
                  <a:rPr kumimoji="0" lang="en-US" sz="2800" strike="noStrike" kern="1200" cap="none" spc="0" normalizeH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pad which perfectly hides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𝜇</m:t>
                    </m:r>
                  </m:oMath>
                </a14:m>
                <a:r>
                  <a:rPr kumimoji="0" lang="en-US" sz="2800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A6E7EF0-68A1-614C-9134-30148256DD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3568" y="5661248"/>
                <a:ext cx="8460432" cy="1103912"/>
              </a:xfrm>
              <a:prstGeom prst="rect">
                <a:avLst/>
              </a:prstGeom>
              <a:blipFill>
                <a:blip r:embed="rId4"/>
                <a:stretch>
                  <a:fillRect l="-1499" b="-795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702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" y="44624"/>
            <a:ext cx="90678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tx1"/>
                </a:solidFill>
                <a:latin typeface="Calibri" panose="020F0502020204030204" pitchFamily="34" charset="0"/>
              </a:rPr>
              <a:t>Public-key Encryption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3"/>
              <p:cNvSpPr txBox="1">
                <a:spLocks noChangeArrowheads="1"/>
              </p:cNvSpPr>
              <p:nvPr/>
            </p:nvSpPr>
            <p:spPr bwMode="auto">
              <a:xfrm>
                <a:off x="609600" y="1713161"/>
                <a:ext cx="8458200" cy="571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lvl="0" eaLnBrk="1" hangingPunct="1">
                  <a:lnSpc>
                    <a:spcPct val="80000"/>
                  </a:lnSpc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Secret key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sk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= </a:t>
                </a:r>
                <a:r>
                  <a:rPr lang="en-US" sz="24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Small secret </a:t>
                </a:r>
                <a:r>
                  <a:rPr lang="en-US" sz="2400" b="1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</a:t>
                </a:r>
                <a:r>
                  <a:rPr lang="en-US" sz="2400" b="1" i="1" dirty="0">
                    <a:solidFill>
                      <a:srgbClr val="00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4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𝜒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</m:sup>
                    </m:sSup>
                  </m:oMath>
                </a14:m>
                <a:endPara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1713161"/>
                <a:ext cx="8458200" cy="571500"/>
              </a:xfrm>
              <a:prstGeom prst="rect">
                <a:avLst/>
              </a:prstGeom>
              <a:blipFill>
                <a:blip r:embed="rId2"/>
                <a:stretch>
                  <a:fillRect l="-1199" t="-2173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896" name="Rectangle 5"/>
          <p:cNvSpPr>
            <a:spLocks noChangeArrowheads="1"/>
          </p:cNvSpPr>
          <p:nvPr/>
        </p:nvSpPr>
        <p:spPr bwMode="auto">
          <a:xfrm>
            <a:off x="533400" y="1556791"/>
            <a:ext cx="8305800" cy="52258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3"/>
              <p:cNvSpPr txBox="1">
                <a:spLocks noChangeArrowheads="1"/>
              </p:cNvSpPr>
              <p:nvPr/>
            </p:nvSpPr>
            <p:spPr bwMode="auto">
              <a:xfrm>
                <a:off x="609600" y="2394991"/>
                <a:ext cx="8458200" cy="1619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lvl="0" eaLnBrk="1" hangingPunct="1">
                  <a:lnSpc>
                    <a:spcPct val="80000"/>
                  </a:lnSpc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Public key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pk</a:t>
                </a:r>
                <a:r>
                  <a:rPr lang="en-US" sz="24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: for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𝑖</m:t>
                    </m:r>
                    <m:r>
                      <a:rPr lang="en-US" sz="2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en-US" sz="24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𝑓𝑟𝑜𝑚</m:t>
                    </m:r>
                    <m:r>
                      <a:rPr lang="en-US" sz="24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1 </m:t>
                    </m:r>
                    <m:r>
                      <a:rPr lang="en-US" sz="24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𝑡𝑜</m:t>
                    </m:r>
                    <m:r>
                      <a:rPr lang="en-US" sz="24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en-US" sz="24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𝑛</m:t>
                    </m:r>
                  </m:oMath>
                </a14:m>
                <a:endParaRPr lang="en-US" sz="2400" b="1" dirty="0">
                  <a:solidFill>
                    <a:srgbClr val="0000FF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lvl="0" indent="0" eaLnBrk="1" hangingPunct="1">
                  <a:lnSpc>
                    <a:spcPct val="80000"/>
                  </a:lnSpc>
                  <a:buNone/>
                  <a:defRPr/>
                </a:pPr>
                <a:endParaRPr lang="en-US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lvl="0" indent="0" eaLnBrk="1" hangingPunct="1">
                  <a:lnSpc>
                    <a:spcPct val="80000"/>
                  </a:lnSpc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𝑨𝒔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0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2394991"/>
                <a:ext cx="8458200" cy="1619251"/>
              </a:xfrm>
              <a:prstGeom prst="rect">
                <a:avLst/>
              </a:prstGeom>
              <a:blipFill>
                <a:blip r:embed="rId3"/>
                <a:stretch>
                  <a:fillRect l="-1199" t="-775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3CB926B6-C66C-6E49-A867-FEBF9BF52EE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1560" y="3753965"/>
                <a:ext cx="8458200" cy="10832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lvl="0" eaLnBrk="1" hangingPunct="1">
                  <a:lnSpc>
                    <a:spcPct val="80000"/>
                  </a:lnSpc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Encrypting a message bit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𝜇</m:t>
                    </m:r>
                  </m:oMath>
                </a14:m>
                <a:r>
                  <a:rPr lang="en-US" sz="24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: pick a random vector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𝒓</m:t>
                    </m:r>
                  </m:oMath>
                </a14:m>
                <a:r>
                  <a:rPr lang="en-US" sz="24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𝜒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lvl="0" indent="0" eaLnBrk="1" hangingPunct="1">
                  <a:lnSpc>
                    <a:spcPct val="80000"/>
                  </a:lnSpc>
                  <a:buNone/>
                  <a:defRPr/>
                </a:pPr>
                <a:endParaRPr lang="en-US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lvl="0" indent="0" eaLnBrk="1" hangingPunct="1">
                  <a:lnSpc>
                    <a:spcPct val="80000"/>
                  </a:lnSpc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/>
                        </a:rPr>
                        <m:t>(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/>
                        </a:rPr>
                        <m:t>𝒓𝑨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/>
                        </a:rPr>
                        <m:t>+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/>
                            </a:rPr>
                            <m:t>𝒆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/>
                            </a:rPr>
                            <m:t>′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/>
                        </a:rPr>
                        <m:t>, 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/>
                        </a:rPr>
                        <m:t>𝒓𝒃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/>
                        </a:rPr>
                        <m:t>+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/>
                            </a:rPr>
                            <m:t>𝑒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/>
                            </a:rPr>
                            <m:t>′′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/>
                        </a:rPr>
                        <m:t>+</m:t>
                      </m:r>
                      <m:r>
                        <a:rPr lang="en-US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𝜇</m:t>
                      </m:r>
                      <m:r>
                        <a:rPr lang="en-US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begChr m:val="⌊"/>
                          <m:endChr m:val="⌋"/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/2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/>
                        </a:rPr>
                        <m:t>)</m:t>
                      </m:r>
                    </m:oMath>
                  </m:oMathPara>
                </a14:m>
                <a:endPara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3CB926B6-C66C-6E49-A867-FEBF9BF52E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560" y="3753965"/>
                <a:ext cx="8458200" cy="1083267"/>
              </a:xfrm>
              <a:prstGeom prst="rect">
                <a:avLst/>
              </a:prstGeom>
              <a:blipFill>
                <a:blip r:embed="rId4"/>
                <a:stretch>
                  <a:fillRect l="-1199" t="-11494" b="-459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3">
                <a:extLst>
                  <a:ext uri="{FF2B5EF4-FFF2-40B4-BE49-F238E27FC236}">
                    <a16:creationId xmlns:a16="http://schemas.microsoft.com/office/drawing/2014/main" id="{11ED6AB2-D911-D242-BF8C-98E22FDD3D4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1560" y="5013176"/>
                <a:ext cx="8458200" cy="17694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lvl="0" eaLnBrk="1" hangingPunct="1">
                  <a:lnSpc>
                    <a:spcPct val="80000"/>
                  </a:lnSpc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Decryption</a:t>
                </a:r>
                <a:r>
                  <a:rPr lang="en-US" sz="24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: compute </a:t>
                </a:r>
                <a:br>
                  <a:rPr lang="en-US" sz="2400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:endParaRPr lang="en-US" sz="240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0" lvl="0" indent="0" algn="ctr" eaLnBrk="1" hangingPunct="1">
                  <a:lnSpc>
                    <a:spcPct val="80000"/>
                  </a:lnSpc>
                  <a:buNone/>
                  <a:defRPr/>
                </a:pPr>
                <a:r>
                  <a:rPr lang="en-US" sz="2400" b="1" dirty="0">
                    <a:solidFill>
                      <a:srgbClr val="000000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𝒓𝒃</m:t>
                    </m:r>
                    <m:r>
                      <a:rPr lang="en-US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p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𝜇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d>
                      <m:dPr>
                        <m:begChr m:val="⌊"/>
                        <m:endChr m:val="⌋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)−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𝒓𝑨</m:t>
                        </m:r>
                        <m:r>
                          <a:rPr lang="en-US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400" b="1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𝐬</m:t>
                    </m:r>
                  </m:oMath>
                </a14:m>
                <a:endParaRPr lang="en-US" sz="240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lvl="0" indent="0" eaLnBrk="1" hangingPunct="1">
                  <a:lnSpc>
                    <a:spcPct val="80000"/>
                  </a:lnSpc>
                  <a:buNone/>
                  <a:defRPr/>
                </a:pPr>
                <a:r>
                  <a:rPr lang="en-US" sz="24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</a:p>
              <a:p>
                <a:pPr marL="0" lvl="0" indent="0" eaLnBrk="1" hangingPunct="1">
                  <a:lnSpc>
                    <a:spcPct val="80000"/>
                  </a:lnSpc>
                  <a:buNone/>
                  <a:defRPr/>
                </a:pPr>
                <a:r>
                  <a:rPr lang="en-US" sz="24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 and round to nearest multiple of q/2.</a:t>
                </a:r>
              </a:p>
              <a:p>
                <a:pPr marL="0" lvl="0" indent="0" eaLnBrk="1" hangingPunct="1">
                  <a:lnSpc>
                    <a:spcPct val="80000"/>
                  </a:lnSpc>
                  <a:buNone/>
                  <a:defRPr/>
                </a:pPr>
                <a:endParaRPr lang="en-US" sz="24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2" name="Rectangle 3">
                <a:extLst>
                  <a:ext uri="{FF2B5EF4-FFF2-40B4-BE49-F238E27FC236}">
                    <a16:creationId xmlns:a16="http://schemas.microsoft.com/office/drawing/2014/main" id="{11ED6AB2-D911-D242-BF8C-98E22FDD3D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560" y="5013176"/>
                <a:ext cx="8458200" cy="1769441"/>
              </a:xfrm>
              <a:prstGeom prst="rect">
                <a:avLst/>
              </a:prstGeom>
              <a:blipFill>
                <a:blip r:embed="rId5"/>
                <a:stretch>
                  <a:fillRect l="-1199" t="-7092" b="-851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7A719C77-7C0D-2EE8-9C56-F66F6FC2199F}"/>
              </a:ext>
            </a:extLst>
          </p:cNvPr>
          <p:cNvSpPr/>
          <p:nvPr/>
        </p:nvSpPr>
        <p:spPr>
          <a:xfrm>
            <a:off x="1521241" y="887869"/>
            <a:ext cx="61777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[Regev05, Micciancio’10, Lyubashevsky-Peikert-Regev’10]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97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>
          <a:extLst>
            <a:ext uri="{FF2B5EF4-FFF2-40B4-BE49-F238E27FC236}">
              <a16:creationId xmlns:a16="http://schemas.microsoft.com/office/drawing/2014/main" id="{A27CD482-D35B-59CB-2BD3-9175CEB34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466D6D3C-F09C-742F-6D1E-5054C2F684B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1048" y="1556792"/>
            <a:ext cx="9067800" cy="2650306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b="1" dirty="0">
                <a:solidFill>
                  <a:schemeClr val="tx1"/>
                </a:solidFill>
                <a:latin typeface="Calibri" panose="020F0502020204030204" pitchFamily="34" charset="0"/>
              </a:rPr>
              <a:t>What’s up with the pancakes?</a:t>
            </a:r>
          </a:p>
        </p:txBody>
      </p:sp>
    </p:spTree>
    <p:extLst>
      <p:ext uri="{BB962C8B-B14F-4D97-AF65-F5344CB8AC3E}">
        <p14:creationId xmlns:p14="http://schemas.microsoft.com/office/powerpoint/2010/main" val="1770116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54A280B-E03F-0668-CCBF-3992E751B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4CCFC2FC-B36D-92CD-CEF0-D82A578FC4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838200"/>
          </a:xfrm>
        </p:spPr>
        <p:txBody>
          <a:bodyPr/>
          <a:lstStyle/>
          <a:p>
            <a:pPr algn="ctr" eaLnBrk="1" hangingPunct="1"/>
            <a:r>
              <a:rPr lang="en-US" altLang="en-US" b="1" dirty="0">
                <a:solidFill>
                  <a:srgbClr val="C00000"/>
                </a:solidFill>
              </a:rPr>
              <a:t>Lattices and Statistics</a:t>
            </a:r>
          </a:p>
        </p:txBody>
      </p:sp>
      <p:sp>
        <p:nvSpPr>
          <p:cNvPr id="2" name="Rectangle 36">
            <a:extLst>
              <a:ext uri="{FF2B5EF4-FFF2-40B4-BE49-F238E27FC236}">
                <a16:creationId xmlns:a16="http://schemas.microsoft.com/office/drawing/2014/main" id="{4C845EC8-A9B6-579E-DFC4-978A7B9D17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41" y="806107"/>
            <a:ext cx="8972557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defTabSz="457189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C00000"/>
                </a:solidFill>
                <a:latin typeface="Calibri" pitchFamily="34" charset="0"/>
                <a:cs typeface="+mn-cs"/>
              </a:rPr>
              <a:t>Example: Gaussian Mixture Learning</a:t>
            </a:r>
          </a:p>
        </p:txBody>
      </p:sp>
      <p:sp>
        <p:nvSpPr>
          <p:cNvPr id="3" name="Rectangle 36">
            <a:extLst>
              <a:ext uri="{FF2B5EF4-FFF2-40B4-BE49-F238E27FC236}">
                <a16:creationId xmlns:a16="http://schemas.microsoft.com/office/drawing/2014/main" id="{6985EE28-84E0-0E57-D562-B820733416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56928"/>
            <a:ext cx="8972557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defTabSz="457189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00" b="1" dirty="0">
                <a:solidFill>
                  <a:prstClr val="black"/>
                </a:solidFill>
                <a:latin typeface="Calibri" pitchFamily="34" charset="0"/>
                <a:cs typeface="+mn-cs"/>
              </a:rPr>
              <a:t>[Pearson 1894]</a:t>
            </a:r>
          </a:p>
        </p:txBody>
      </p:sp>
      <p:pic>
        <p:nvPicPr>
          <p:cNvPr id="4" name="1-FYU-7LY6PawYDoQrnmqmNA.jpeg" descr="1-FYU-7LY6PawYDoQrnmqmNA.jpeg">
            <a:extLst>
              <a:ext uri="{FF2B5EF4-FFF2-40B4-BE49-F238E27FC236}">
                <a16:creationId xmlns:a16="http://schemas.microsoft.com/office/drawing/2014/main" id="{85B7A4AB-4D3A-6769-F00E-93D78A350F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157" y="2346856"/>
            <a:ext cx="3437085" cy="1849152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D2EA1E2-3D4B-3C9E-99F6-EA8AC78FF0BE}"/>
                  </a:ext>
                </a:extLst>
              </p:cNvPr>
              <p:cNvSpPr txBox="1"/>
              <p:nvPr/>
            </p:nvSpPr>
            <p:spPr>
              <a:xfrm>
                <a:off x="515414" y="4293383"/>
                <a:ext cx="4225580" cy="11381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45718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0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+mn-cs"/>
                        </a:rPr>
                        <m:t>𝐷</m:t>
                      </m:r>
                      <m:r>
                        <a:rPr lang="en-US" sz="3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sz="3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sz="3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+mn-cs"/>
                            </a:rPr>
                            <m:t>𝑖</m:t>
                          </m:r>
                          <m:r>
                            <a:rPr lang="en-US" sz="3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∈[</m:t>
                          </m:r>
                          <m:r>
                            <a:rPr lang="en-US" sz="3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𝑔</m:t>
                          </m:r>
                          <m:r>
                            <a:rPr lang="en-US" sz="3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]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3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lang="en-US" sz="3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cs typeface="+mn-cs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3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cs typeface="+mn-cs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3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+mn-cs"/>
                            </a:rPr>
                            <m:t> </m:t>
                          </m:r>
                          <m:r>
                            <a:rPr lang="en-US" sz="3000" i="1">
                              <a:solidFill>
                                <a:srgbClr val="0605FB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𝒩</m:t>
                          </m:r>
                          <m:r>
                            <a:rPr lang="en-US" sz="3000" i="1">
                              <a:solidFill>
                                <a:srgbClr val="0605FB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3000" i="1">
                                  <a:solidFill>
                                    <a:srgbClr val="0605FB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lang="en-US" sz="3000" i="1">
                                  <a:solidFill>
                                    <a:srgbClr val="0605FB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3000" i="1">
                                  <a:solidFill>
                                    <a:srgbClr val="0605FB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3000" i="1">
                              <a:solidFill>
                                <a:srgbClr val="0605FB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000" i="1">
                                  <a:solidFill>
                                    <a:srgbClr val="0605FB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sz="3000" i="1">
                                  <a:solidFill>
                                    <a:srgbClr val="0605FB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sz="3000" i="1">
                                  <a:solidFill>
                                    <a:srgbClr val="0605FB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3000" i="1">
                              <a:solidFill>
                                <a:srgbClr val="0605FB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3000" dirty="0">
                  <a:solidFill>
                    <a:prstClr val="black"/>
                  </a:solidFill>
                  <a:latin typeface="Calibri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EF2E006-6FB7-3682-5BC3-E25391DEB2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414" y="4293383"/>
                <a:ext cx="4225580" cy="1138132"/>
              </a:xfrm>
              <a:prstGeom prst="rect">
                <a:avLst/>
              </a:prstGeom>
              <a:blipFill>
                <a:blip r:embed="rId4"/>
                <a:stretch>
                  <a:fillRect l="-12275" t="-135165" r="-599" b="-2043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2E8915B-871A-CF47-D7FF-39FE177BB70C}"/>
                  </a:ext>
                </a:extLst>
              </p:cNvPr>
              <p:cNvSpPr txBox="1"/>
              <p:nvPr/>
            </p:nvSpPr>
            <p:spPr>
              <a:xfrm>
                <a:off x="576627" y="5442176"/>
                <a:ext cx="4172296" cy="5121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18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100" dirty="0">
                    <a:solidFill>
                      <a:prstClr val="black"/>
                    </a:solidFill>
                    <a:latin typeface="Calibri"/>
                    <a:cs typeface="+mn-cs"/>
                  </a:rPr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lang="en-US" sz="2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+mn-cs"/>
                          </a:rPr>
                          <m:t>𝑤</m:t>
                        </m:r>
                      </m:e>
                      <m:sub>
                        <m:r>
                          <a:rPr lang="en-US" sz="2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lang="en-US" sz="21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+mn-cs"/>
                      </a:rPr>
                      <m:t>&gt;0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libri"/>
                    <a:cs typeface="+mn-cs"/>
                  </a:rPr>
                  <a:t> and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+mn-cs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+mn-cs"/>
                          </a:rPr>
                          <m:t>𝑖</m:t>
                        </m:r>
                        <m:r>
                          <m:rPr>
                            <m:brk m:alnAt="25"/>
                          </m:r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∈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[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𝑔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]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+mn-cs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+mn-cs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+mn-cs"/>
                      </a:rPr>
                      <m:t>=1.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libri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D074355-1E29-FF33-10E4-5F01A01B28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627" y="5442176"/>
                <a:ext cx="4172296" cy="512128"/>
              </a:xfrm>
              <a:prstGeom prst="rect">
                <a:avLst/>
              </a:prstGeom>
              <a:blipFill>
                <a:blip r:embed="rId5"/>
                <a:stretch>
                  <a:fillRect l="-1824" t="-112195" r="-912" b="-1658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878CE5B9-9D8A-58D6-D304-3C11DE3A144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3763" t="13517" r="21829" b="11100"/>
          <a:stretch/>
        </p:blipFill>
        <p:spPr>
          <a:xfrm>
            <a:off x="7261113" y="3458680"/>
            <a:ext cx="1367473" cy="1422172"/>
          </a:xfrm>
          <a:prstGeom prst="rect">
            <a:avLst/>
          </a:prstGeom>
          <a:ln>
            <a:solidFill>
              <a:schemeClr val="accent1">
                <a:shade val="15000"/>
              </a:schemeClr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3DF80F2-4747-E96B-F064-4E4AEE2BA9E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3085" t="12511" r="21101" b="14496"/>
          <a:stretch/>
        </p:blipFill>
        <p:spPr>
          <a:xfrm>
            <a:off x="5342760" y="3496919"/>
            <a:ext cx="1426711" cy="1398177"/>
          </a:xfrm>
          <a:prstGeom prst="rect">
            <a:avLst/>
          </a:prstGeom>
          <a:ln>
            <a:solidFill>
              <a:schemeClr val="accent1">
                <a:shade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977162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838200"/>
          </a:xfrm>
        </p:spPr>
        <p:txBody>
          <a:bodyPr/>
          <a:lstStyle/>
          <a:p>
            <a:pPr algn="ctr" eaLnBrk="1" hangingPunct="1"/>
            <a:r>
              <a:rPr lang="en-US" altLang="en-US" b="1" dirty="0">
                <a:solidFill>
                  <a:srgbClr val="C00000"/>
                </a:solidFill>
              </a:rPr>
              <a:t>Lattices and Statistics</a:t>
            </a:r>
          </a:p>
        </p:txBody>
      </p:sp>
      <p:sp>
        <p:nvSpPr>
          <p:cNvPr id="2" name="Rectangle 36">
            <a:extLst>
              <a:ext uri="{FF2B5EF4-FFF2-40B4-BE49-F238E27FC236}">
                <a16:creationId xmlns:a16="http://schemas.microsoft.com/office/drawing/2014/main" id="{BE8C154F-66AD-8CCA-B941-A24BC5477E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41" y="806107"/>
            <a:ext cx="8972557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defTabSz="457189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C00000"/>
                </a:solidFill>
                <a:latin typeface="Calibri" pitchFamily="34" charset="0"/>
                <a:cs typeface="+mn-cs"/>
              </a:rPr>
              <a:t>Example: Gaussian Mixture Learning</a:t>
            </a:r>
          </a:p>
        </p:txBody>
      </p:sp>
      <p:sp>
        <p:nvSpPr>
          <p:cNvPr id="3" name="Rectangle 36">
            <a:extLst>
              <a:ext uri="{FF2B5EF4-FFF2-40B4-BE49-F238E27FC236}">
                <a16:creationId xmlns:a16="http://schemas.microsoft.com/office/drawing/2014/main" id="{AF27BDDD-0FDE-FE2C-A18F-7F68754AC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56928"/>
            <a:ext cx="8972557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defTabSz="457189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00" b="1" dirty="0">
                <a:solidFill>
                  <a:prstClr val="black"/>
                </a:solidFill>
                <a:latin typeface="Calibri" pitchFamily="34" charset="0"/>
                <a:cs typeface="+mn-cs"/>
              </a:rPr>
              <a:t>[Pearson 1894]</a:t>
            </a:r>
          </a:p>
        </p:txBody>
      </p:sp>
      <p:pic>
        <p:nvPicPr>
          <p:cNvPr id="4" name="1-FYU-7LY6PawYDoQrnmqmNA.jpeg" descr="1-FYU-7LY6PawYDoQrnmqmNA.jpeg">
            <a:extLst>
              <a:ext uri="{FF2B5EF4-FFF2-40B4-BE49-F238E27FC236}">
                <a16:creationId xmlns:a16="http://schemas.microsoft.com/office/drawing/2014/main" id="{111F4DC4-9343-FD27-037F-21944ED931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157" y="2346856"/>
            <a:ext cx="3437085" cy="1849152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EF2E006-6FB7-3682-5BC3-E25391DEB2BB}"/>
                  </a:ext>
                </a:extLst>
              </p:cNvPr>
              <p:cNvSpPr txBox="1"/>
              <p:nvPr/>
            </p:nvSpPr>
            <p:spPr>
              <a:xfrm>
                <a:off x="515414" y="4293383"/>
                <a:ext cx="4225580" cy="11381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45718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0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+mn-cs"/>
                        </a:rPr>
                        <m:t>𝐷</m:t>
                      </m:r>
                      <m:r>
                        <a:rPr lang="en-US" sz="3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sz="3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sz="3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+mn-cs"/>
                            </a:rPr>
                            <m:t>𝑖</m:t>
                          </m:r>
                          <m:r>
                            <a:rPr lang="en-US" sz="3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∈[</m:t>
                          </m:r>
                          <m:r>
                            <a:rPr lang="en-US" sz="3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𝑔</m:t>
                          </m:r>
                          <m:r>
                            <a:rPr lang="en-US" sz="3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]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3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lang="en-US" sz="3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cs typeface="+mn-cs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3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cs typeface="+mn-cs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3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+mn-cs"/>
                            </a:rPr>
                            <m:t> </m:t>
                          </m:r>
                          <m:r>
                            <a:rPr lang="en-US" sz="3000" i="1">
                              <a:solidFill>
                                <a:srgbClr val="0605FB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𝒩</m:t>
                          </m:r>
                          <m:r>
                            <a:rPr lang="en-US" sz="3000" i="1">
                              <a:solidFill>
                                <a:srgbClr val="0605FB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3000" i="1">
                                  <a:solidFill>
                                    <a:srgbClr val="0605FB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lang="en-US" sz="3000" i="1">
                                  <a:solidFill>
                                    <a:srgbClr val="0605FB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3000" i="1">
                                  <a:solidFill>
                                    <a:srgbClr val="0605FB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3000" i="1">
                              <a:solidFill>
                                <a:srgbClr val="0605FB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000" i="1">
                                  <a:solidFill>
                                    <a:srgbClr val="0605FB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sz="3000" i="1">
                                  <a:solidFill>
                                    <a:srgbClr val="0605FB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sz="3000" i="1">
                                  <a:solidFill>
                                    <a:srgbClr val="0605FB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3000" i="1">
                              <a:solidFill>
                                <a:srgbClr val="0605FB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3000" dirty="0">
                  <a:solidFill>
                    <a:prstClr val="black"/>
                  </a:solidFill>
                  <a:latin typeface="Calibri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EF2E006-6FB7-3682-5BC3-E25391DEB2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414" y="4293383"/>
                <a:ext cx="4225580" cy="1138132"/>
              </a:xfrm>
              <a:prstGeom prst="rect">
                <a:avLst/>
              </a:prstGeom>
              <a:blipFill>
                <a:blip r:embed="rId4"/>
                <a:stretch>
                  <a:fillRect l="-12275" t="-135165" r="-599" b="-2043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D074355-1E29-FF33-10E4-5F01A01B2801}"/>
                  </a:ext>
                </a:extLst>
              </p:cNvPr>
              <p:cNvSpPr txBox="1"/>
              <p:nvPr/>
            </p:nvSpPr>
            <p:spPr>
              <a:xfrm>
                <a:off x="576627" y="5442176"/>
                <a:ext cx="4172296" cy="5121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18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100" dirty="0">
                    <a:solidFill>
                      <a:prstClr val="black"/>
                    </a:solidFill>
                    <a:latin typeface="Calibri"/>
                    <a:cs typeface="+mn-cs"/>
                  </a:rPr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lang="en-US" sz="2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+mn-cs"/>
                          </a:rPr>
                          <m:t>𝑤</m:t>
                        </m:r>
                      </m:e>
                      <m:sub>
                        <m:r>
                          <a:rPr lang="en-US" sz="21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lang="en-US" sz="21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+mn-cs"/>
                      </a:rPr>
                      <m:t>&gt;0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libri"/>
                    <a:cs typeface="+mn-cs"/>
                  </a:rPr>
                  <a:t> and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+mn-cs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+mn-cs"/>
                          </a:rPr>
                          <m:t>𝑖</m:t>
                        </m:r>
                        <m:r>
                          <m:rPr>
                            <m:brk m:alnAt="25"/>
                          </m:r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∈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[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𝑔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]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+mn-cs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+mn-cs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+mn-cs"/>
                      </a:rPr>
                      <m:t>=1.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libri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D074355-1E29-FF33-10E4-5F01A01B28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627" y="5442176"/>
                <a:ext cx="4172296" cy="512128"/>
              </a:xfrm>
              <a:prstGeom prst="rect">
                <a:avLst/>
              </a:prstGeom>
              <a:blipFill>
                <a:blip r:embed="rId5"/>
                <a:stretch>
                  <a:fillRect l="-1824" t="-112195" r="-912" b="-1658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055510A-4B93-1E16-6DB3-8CC997E9D96B}"/>
                  </a:ext>
                </a:extLst>
              </p:cNvPr>
              <p:cNvSpPr txBox="1"/>
              <p:nvPr/>
            </p:nvSpPr>
            <p:spPr>
              <a:xfrm>
                <a:off x="4956519" y="2503005"/>
                <a:ext cx="4225581" cy="13849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sz="2100" b="1" dirty="0">
                    <a:solidFill>
                      <a:prstClr val="black"/>
                    </a:solidFill>
                    <a:latin typeface="Calibri"/>
                  </a:rPr>
                  <a:t>Information-theoretically:</a:t>
                </a:r>
                <a:r>
                  <a:rPr lang="en-US" sz="2100" dirty="0">
                    <a:solidFill>
                      <a:prstClr val="black"/>
                    </a:solidFill>
                    <a:latin typeface="Calibri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10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poly</m:t>
                    </m:r>
                    <m:r>
                      <a:rPr lang="en-US" sz="21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1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1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1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1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,1/</m:t>
                    </m:r>
                    <m:r>
                      <a:rPr lang="en-US" sz="21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sz="21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sz="2100" dirty="0">
                    <a:solidFill>
                      <a:prstClr val="black"/>
                    </a:solidFill>
                    <a:latin typeface="Calibri"/>
                    <a:cs typeface="+mn-cs"/>
                  </a:rPr>
                  <a:t>samples suffice for any </a:t>
                </a:r>
                <a14:m>
                  <m:oMath xmlns:m="http://schemas.openxmlformats.org/officeDocument/2006/math">
                    <m:r>
                      <a:rPr lang="en-US" sz="21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+mn-cs"/>
                      </a:rPr>
                      <m:t>𝑛</m:t>
                    </m:r>
                    <m:r>
                      <a:rPr lang="en-US" sz="21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+mn-cs"/>
                      </a:rPr>
                      <m:t>,</m:t>
                    </m:r>
                    <m:r>
                      <a:rPr lang="en-US" sz="21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+mn-cs"/>
                      </a:rPr>
                      <m:t>𝑔</m:t>
                    </m:r>
                    <m:r>
                      <a:rPr lang="en-US" sz="21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+mn-cs"/>
                      </a:rPr>
                      <m:t>,</m:t>
                    </m:r>
                    <m:r>
                      <a:rPr lang="en-US" sz="21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100" dirty="0">
                    <a:solidFill>
                      <a:prstClr val="black"/>
                    </a:solidFill>
                    <a:latin typeface="Calibri"/>
                    <a:cs typeface="+mn-cs"/>
                  </a:rPr>
                  <a:t> (assuming </a:t>
                </a:r>
                <a:r>
                  <a:rPr lang="en-US" sz="2100" dirty="0">
                    <a:solidFill>
                      <a:prstClr val="black"/>
                    </a:solidFill>
                    <a:latin typeface="Calibri"/>
                  </a:rPr>
                  <a:t>sufficiently well-separated Gaussians)</a:t>
                </a:r>
                <a:r>
                  <a:rPr lang="en-US" sz="2100" dirty="0">
                    <a:solidFill>
                      <a:prstClr val="black"/>
                    </a:solidFill>
                    <a:latin typeface="Calibri"/>
                    <a:cs typeface="+mn-cs"/>
                  </a:rPr>
                  <a:t>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055510A-4B93-1E16-6DB3-8CC997E9D9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6519" y="2503005"/>
                <a:ext cx="4225581" cy="1384995"/>
              </a:xfrm>
              <a:prstGeom prst="rect">
                <a:avLst/>
              </a:prstGeom>
              <a:blipFill>
                <a:blip r:embed="rId6"/>
                <a:stretch>
                  <a:fillRect l="-1802" t="-2727" b="-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97DA67D-3248-AAB6-BA50-EBF9D15C823D}"/>
                  </a:ext>
                </a:extLst>
              </p:cNvPr>
              <p:cNvSpPr txBox="1"/>
              <p:nvPr/>
            </p:nvSpPr>
            <p:spPr>
              <a:xfrm>
                <a:off x="4935963" y="4196008"/>
                <a:ext cx="4036594" cy="10284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sz="2000" b="1" dirty="0">
                    <a:solidFill>
                      <a:prstClr val="black"/>
                    </a:solidFill>
                  </a:rPr>
                  <a:t>Efficient Algorithms: </a:t>
                </a:r>
                <a:r>
                  <a:rPr lang="en-US" sz="2000" dirty="0">
                    <a:solidFill>
                      <a:prstClr val="black"/>
                    </a:solidFill>
                    <a:latin typeface="Calibri"/>
                    <a:cs typeface="+mn-cs"/>
                  </a:rPr>
                  <a:t>runtime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lang="en-US" sz="2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+mn-cs"/>
                          </a:rPr>
                          <m:t>(</m:t>
                        </m:r>
                        <m:r>
                          <a:rPr lang="en-US" sz="2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+mn-cs"/>
                          </a:rPr>
                          <m:t>𝒏</m:t>
                        </m:r>
                        <m:r>
                          <a:rPr lang="en-US" sz="2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+mn-cs"/>
                          </a:rPr>
                          <m:t>/</m:t>
                        </m:r>
                        <m:r>
                          <a:rPr lang="en-US" sz="2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𝜺</m:t>
                        </m:r>
                        <m:r>
                          <a:rPr lang="en-US" sz="2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+mn-cs"/>
                          </a:rPr>
                          <m:t>)</m:t>
                        </m:r>
                      </m:e>
                      <m:sup>
                        <m:r>
                          <a:rPr lang="en-US" sz="2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+mn-cs"/>
                          </a:rPr>
                          <m:t>𝒇</m:t>
                        </m:r>
                        <m:r>
                          <a:rPr lang="en-US" sz="2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+mn-cs"/>
                          </a:rPr>
                          <m:t>(</m:t>
                        </m:r>
                        <m:r>
                          <a:rPr lang="en-US" sz="2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+mn-cs"/>
                          </a:rPr>
                          <m:t>𝒈</m:t>
                        </m:r>
                        <m:r>
                          <a:rPr lang="en-US" sz="2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+mn-cs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sz="2000" b="1" dirty="0">
                    <a:solidFill>
                      <a:srgbClr val="C00000"/>
                    </a:solidFill>
                    <a:latin typeface="Calibri"/>
                    <a:cs typeface="+mn-cs"/>
                  </a:rPr>
                  <a:t> </a:t>
                </a:r>
                <a:r>
                  <a:rPr lang="en-US" sz="2000" dirty="0">
                    <a:solidFill>
                      <a:prstClr val="black"/>
                    </a:solidFill>
                    <a:latin typeface="Calibri"/>
                    <a:cs typeface="+mn-cs"/>
                  </a:rPr>
                  <a:t>for some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+mn-cs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+mn-cs"/>
                          </a:rPr>
                          <m:t>𝑔</m:t>
                        </m:r>
                      </m:e>
                    </m:d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≥</m:t>
                    </m:r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+mn-cs"/>
                      </a:rPr>
                      <m:t>𝑔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Calibri"/>
                    <a:cs typeface="+mn-cs"/>
                  </a:rPr>
                  <a:t> </a:t>
                </a:r>
                <a:r>
                  <a:rPr lang="en-US" sz="2000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[An. Moitra-Valiant’10, Belkin-Sinha’10].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97DA67D-3248-AAB6-BA50-EBF9D15C82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5963" y="4196008"/>
                <a:ext cx="4036594" cy="1028487"/>
              </a:xfrm>
              <a:prstGeom prst="rect">
                <a:avLst/>
              </a:prstGeom>
              <a:blipFill>
                <a:blip r:embed="rId7"/>
                <a:stretch>
                  <a:fillRect l="-1567" t="-3659"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36">
            <a:extLst>
              <a:ext uri="{FF2B5EF4-FFF2-40B4-BE49-F238E27FC236}">
                <a16:creationId xmlns:a16="http://schemas.microsoft.com/office/drawing/2014/main" id="{E636B813-9E61-5D5A-B2A4-A7E5B7227B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4584" y="5528890"/>
            <a:ext cx="3862789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defTabSz="457189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0605FB"/>
                </a:solidFill>
                <a:latin typeface="Calibri" pitchFamily="34" charset="0"/>
                <a:cs typeface="+mn-cs"/>
              </a:rPr>
              <a:t>Is this inherent?</a:t>
            </a:r>
          </a:p>
        </p:txBody>
      </p:sp>
    </p:spTree>
    <p:extLst>
      <p:ext uri="{BB962C8B-B14F-4D97-AF65-F5344CB8AC3E}">
        <p14:creationId xmlns:p14="http://schemas.microsoft.com/office/powerpoint/2010/main" val="3205989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What do we know about CLWE?"/>
          <p:cNvSpPr txBox="1"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  <a:prstGeom prst="rect">
            <a:avLst/>
          </a:prstGeom>
        </p:spPr>
        <p:txBody>
          <a:bodyPr>
            <a:noAutofit/>
          </a:bodyPr>
          <a:lstStyle>
            <a:lvl1pPr defTabSz="808990">
              <a:defRPr sz="10976"/>
            </a:lvl1pPr>
          </a:lstStyle>
          <a:p>
            <a:r>
              <a:rPr lang="en-US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Hardness of Gaussian Mixture Learning</a:t>
            </a:r>
            <a:endParaRPr sz="4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here is a quantum reduction from worst-case lattice problems for  .…">
                <a:extLst>
                  <a:ext uri="{FF2B5EF4-FFF2-40B4-BE49-F238E27FC236}">
                    <a16:creationId xmlns:a16="http://schemas.microsoft.com/office/drawing/2014/main" id="{F3951118-5728-D2DA-E327-963F6A71E16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7200" y="1828800"/>
                <a:ext cx="8399567" cy="4038600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txBody>
              <a:bodyPr vert="horz" lIns="68580" tIns="34290" rIns="68580" bIns="34290" rtlCol="0" anchor="t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  <a:defRPr sz="6000"/>
                </a:pPr>
                <a:r>
                  <a:rPr lang="en-US" sz="2800" b="1" dirty="0">
                    <a:highlight>
                      <a:srgbClr val="C0C0C0"/>
                    </a:highlight>
                    <a:latin typeface="Calibri" panose="020F0502020204030204" pitchFamily="34" charset="0"/>
                    <a:cs typeface="Calibri" panose="020F0502020204030204" pitchFamily="34" charset="0"/>
                  </a:rPr>
                  <a:t>Theorem</a:t>
                </a:r>
                <a:r>
                  <a:rPr lang="en-US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br>
                  <a:rPr lang="en-US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en-US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[Bruna-Regev-Song-Tang’20, </a:t>
                </a:r>
                <a:br>
                  <a:rPr lang="en-US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en-US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Gupte-N. Vafa-</a:t>
                </a:r>
                <a:r>
                  <a:rPr lang="en-US" sz="2800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Vaikuntanathan</a:t>
                </a:r>
                <a:r>
                  <a:rPr lang="en-US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’22]</a:t>
                </a:r>
              </a:p>
              <a:p>
                <a:pPr marL="0" indent="0">
                  <a:buNone/>
                  <a:defRPr sz="6000"/>
                </a:pPr>
                <a:endParaRPr lang="en-US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  <a:defRPr sz="6000"/>
                </a:pPr>
                <a:r>
                  <a:rPr lang="en-US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Assuming the (exponential) hardness of lattice problems, </a:t>
                </a:r>
                <a:r>
                  <a:rPr lang="en-US" sz="2800" dirty="0">
                    <a:solidFill>
                      <a:prstClr val="black"/>
                    </a:solidFill>
                    <a:latin typeface="Calibri"/>
                  </a:rPr>
                  <a:t>learning a mixture of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Calibri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Calibri"/>
                  </a:rPr>
                  <a:t>-dim Gaussians requires time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𝒑𝒐𝒍𝒚</m:t>
                        </m:r>
                        <m:r>
                          <a:rPr lang="en-US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US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)∙</m:t>
                        </m:r>
                        <m:r>
                          <a:rPr lang="en-US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el-GR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𝜴</m:t>
                        </m:r>
                        <m:r>
                          <a:rPr lang="en-US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𝒈</m:t>
                        </m:r>
                        <m:r>
                          <a:rPr lang="en-US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Calibri"/>
                  </a:rPr>
                  <a:t>. (recall: best known algorithms require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  <m:sup>
                        <m:r>
                          <a:rPr lang="el-GR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𝜴</m:t>
                        </m:r>
                        <m:r>
                          <a:rPr lang="en-US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𝒈</m:t>
                        </m:r>
                        <m:r>
                          <a:rPr lang="en-US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Calibri"/>
                  </a:rPr>
                  <a:t> time.) </a:t>
                </a:r>
                <a:endParaRPr lang="ar-AE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There is a quantum reduction from worst-case lattice problems for  .…">
                <a:extLst>
                  <a:ext uri="{FF2B5EF4-FFF2-40B4-BE49-F238E27FC236}">
                    <a16:creationId xmlns:a16="http://schemas.microsoft.com/office/drawing/2014/main" id="{F3951118-5728-D2DA-E327-963F6A71E1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828800"/>
                <a:ext cx="8399567" cy="4038600"/>
              </a:xfrm>
              <a:prstGeom prst="rect">
                <a:avLst/>
              </a:prstGeom>
              <a:blipFill>
                <a:blip r:embed="rId2"/>
                <a:stretch>
                  <a:fillRect l="-1504" t="-1553" r="-1955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5825243"/>
      </p:ext>
    </p:extLst>
  </p:cSld>
  <p:clrMapOvr>
    <a:masterClrMapping/>
  </p:clrMapOvr>
  <p:transition spd="med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8F5BEA0-EF17-ED40-9A51-0D7DBB11B55B}"/>
              </a:ext>
            </a:extLst>
          </p:cNvPr>
          <p:cNvGrpSpPr/>
          <p:nvPr/>
        </p:nvGrpSpPr>
        <p:grpSpPr>
          <a:xfrm>
            <a:off x="-1653445" y="-2892972"/>
            <a:ext cx="13143829" cy="11472560"/>
            <a:chOff x="-2204593" y="-5000296"/>
            <a:chExt cx="17525105" cy="1529674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9BC212A-A67B-6340-837B-2C630D627076}"/>
                </a:ext>
              </a:extLst>
            </p:cNvPr>
            <p:cNvGrpSpPr/>
            <p:nvPr/>
          </p:nvGrpSpPr>
          <p:grpSpPr>
            <a:xfrm>
              <a:off x="-2204593" y="-5000296"/>
              <a:ext cx="17525105" cy="15296747"/>
              <a:chOff x="-2204593" y="-5000296"/>
              <a:chExt cx="17525105" cy="15296747"/>
            </a:xfrm>
          </p:grpSpPr>
          <p:grpSp>
            <p:nvGrpSpPr>
              <p:cNvPr id="195" name="Group 194">
                <a:extLst>
                  <a:ext uri="{FF2B5EF4-FFF2-40B4-BE49-F238E27FC236}">
                    <a16:creationId xmlns:a16="http://schemas.microsoft.com/office/drawing/2014/main" id="{DB31CE45-BF84-BA49-8764-D9B6D87301A5}"/>
                  </a:ext>
                </a:extLst>
              </p:cNvPr>
              <p:cNvGrpSpPr/>
              <p:nvPr/>
            </p:nvGrpSpPr>
            <p:grpSpPr>
              <a:xfrm>
                <a:off x="-2039495" y="-3760494"/>
                <a:ext cx="17360007" cy="14056945"/>
                <a:chOff x="-2505660" y="-4621106"/>
                <a:chExt cx="17360007" cy="14056945"/>
              </a:xfrm>
            </p:grpSpPr>
            <p:grpSp>
              <p:nvGrpSpPr>
                <p:cNvPr id="197" name="Group 196">
                  <a:extLst>
                    <a:ext uri="{FF2B5EF4-FFF2-40B4-BE49-F238E27FC236}">
                      <a16:creationId xmlns:a16="http://schemas.microsoft.com/office/drawing/2014/main" id="{9F262078-2531-324B-899C-44537D298B46}"/>
                    </a:ext>
                  </a:extLst>
                </p:cNvPr>
                <p:cNvGrpSpPr/>
                <p:nvPr/>
              </p:nvGrpSpPr>
              <p:grpSpPr>
                <a:xfrm>
                  <a:off x="-1854200" y="-4055533"/>
                  <a:ext cx="15374256" cy="13487400"/>
                  <a:chOff x="-3124200" y="-4191000"/>
                  <a:chExt cx="15374256" cy="13487400"/>
                </a:xfrm>
              </p:grpSpPr>
              <p:sp>
                <p:nvSpPr>
                  <p:cNvPr id="416" name="Line 73">
                    <a:extLst>
                      <a:ext uri="{FF2B5EF4-FFF2-40B4-BE49-F238E27FC236}">
                        <a16:creationId xmlns:a16="http://schemas.microsoft.com/office/drawing/2014/main" id="{8A1671D8-72E3-684C-96E2-AE7C041A307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147286" y="-1506377"/>
                    <a:ext cx="8605164" cy="1080277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17" name="Line 73">
                    <a:extLst>
                      <a:ext uri="{FF2B5EF4-FFF2-40B4-BE49-F238E27FC236}">
                        <a16:creationId xmlns:a16="http://schemas.microsoft.com/office/drawing/2014/main" id="{4ADBC496-72E0-1947-8512-A2F2005E902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025574" y="-1049868"/>
                    <a:ext cx="7428340" cy="926602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18" name="Line 73">
                    <a:extLst>
                      <a:ext uri="{FF2B5EF4-FFF2-40B4-BE49-F238E27FC236}">
                        <a16:creationId xmlns:a16="http://schemas.microsoft.com/office/drawing/2014/main" id="{E9BFA2A0-C0F2-824C-9724-E7553EA4CC4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-452914" y="-1143000"/>
                    <a:ext cx="6850539" cy="861060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19" name="Line 73">
                    <a:extLst>
                      <a:ext uri="{FF2B5EF4-FFF2-40B4-BE49-F238E27FC236}">
                        <a16:creationId xmlns:a16="http://schemas.microsoft.com/office/drawing/2014/main" id="{99FE93C1-7598-6D4B-A80A-951435E9A78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-990600" y="-1752600"/>
                    <a:ext cx="6850539" cy="861060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0" name="Line 73">
                    <a:extLst>
                      <a:ext uri="{FF2B5EF4-FFF2-40B4-BE49-F238E27FC236}">
                        <a16:creationId xmlns:a16="http://schemas.microsoft.com/office/drawing/2014/main" id="{FEAC8529-B44B-EB45-A24E-65AA67747A1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-1519714" y="-2362200"/>
                    <a:ext cx="6850539" cy="861060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1" name="Line 73">
                    <a:extLst>
                      <a:ext uri="{FF2B5EF4-FFF2-40B4-BE49-F238E27FC236}">
                        <a16:creationId xmlns:a16="http://schemas.microsoft.com/office/drawing/2014/main" id="{26474510-25E8-9840-990A-614F2B81F23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260353" y="762000"/>
                    <a:ext cx="4781390" cy="595156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2" name="Line 73">
                    <a:extLst>
                      <a:ext uri="{FF2B5EF4-FFF2-40B4-BE49-F238E27FC236}">
                        <a16:creationId xmlns:a16="http://schemas.microsoft.com/office/drawing/2014/main" id="{1878B839-530D-8A4E-884B-24E67B3609F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947459" y="-76200"/>
                    <a:ext cx="6735055" cy="844475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3" name="Line 73">
                    <a:extLst>
                      <a:ext uri="{FF2B5EF4-FFF2-40B4-BE49-F238E27FC236}">
                        <a16:creationId xmlns:a16="http://schemas.microsoft.com/office/drawing/2014/main" id="{EFE02E5E-C311-8244-975A-B10656A6BD2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12775" y="-1459485"/>
                    <a:ext cx="8108045" cy="1014628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4" name="Line 73">
                    <a:extLst>
                      <a:ext uri="{FF2B5EF4-FFF2-40B4-BE49-F238E27FC236}">
                        <a16:creationId xmlns:a16="http://schemas.microsoft.com/office/drawing/2014/main" id="{01F19031-ED48-794B-8931-B865DD59355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79375" y="-1693946"/>
                    <a:ext cx="7797383" cy="977114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5" name="Line 73">
                    <a:extLst>
                      <a:ext uri="{FF2B5EF4-FFF2-40B4-BE49-F238E27FC236}">
                        <a16:creationId xmlns:a16="http://schemas.microsoft.com/office/drawing/2014/main" id="{1CA3B335-476B-2F45-BDAE-80FC96A34CC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887881" y="527304"/>
                    <a:ext cx="5362175" cy="671170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6" name="Line 73">
                    <a:extLst>
                      <a:ext uri="{FF2B5EF4-FFF2-40B4-BE49-F238E27FC236}">
                        <a16:creationId xmlns:a16="http://schemas.microsoft.com/office/drawing/2014/main" id="{230103E8-6502-6E4B-BAAB-BF2DA0651AC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7981576" y="2119715"/>
                    <a:ext cx="4072538" cy="49668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7" name="Line 73">
                    <a:extLst>
                      <a:ext uri="{FF2B5EF4-FFF2-40B4-BE49-F238E27FC236}">
                        <a16:creationId xmlns:a16="http://schemas.microsoft.com/office/drawing/2014/main" id="{64952818-10E5-834C-A27B-25D2D38881C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-2057400" y="-2971800"/>
                    <a:ext cx="6850539" cy="861060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8" name="Line 73">
                    <a:extLst>
                      <a:ext uri="{FF2B5EF4-FFF2-40B4-BE49-F238E27FC236}">
                        <a16:creationId xmlns:a16="http://schemas.microsoft.com/office/drawing/2014/main" id="{1C62BB75-5A4E-564D-BB4A-3AD5747A4B4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-2590800" y="-3581400"/>
                    <a:ext cx="6850539" cy="861060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9" name="Line 73">
                    <a:extLst>
                      <a:ext uri="{FF2B5EF4-FFF2-40B4-BE49-F238E27FC236}">
                        <a16:creationId xmlns:a16="http://schemas.microsoft.com/office/drawing/2014/main" id="{9D1C2600-C7C3-F144-80B7-B41EA12A486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-3124200" y="-4191000"/>
                    <a:ext cx="6850539" cy="861060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</p:grpSp>
            <p:grpSp>
              <p:nvGrpSpPr>
                <p:cNvPr id="198" name="Group 197">
                  <a:extLst>
                    <a:ext uri="{FF2B5EF4-FFF2-40B4-BE49-F238E27FC236}">
                      <a16:creationId xmlns:a16="http://schemas.microsoft.com/office/drawing/2014/main" id="{A8EA657C-AC2B-F14B-A727-E669E0A911F8}"/>
                    </a:ext>
                  </a:extLst>
                </p:cNvPr>
                <p:cNvGrpSpPr/>
                <p:nvPr/>
              </p:nvGrpSpPr>
              <p:grpSpPr>
                <a:xfrm>
                  <a:off x="-1403350" y="-1540933"/>
                  <a:ext cx="14912976" cy="10134600"/>
                  <a:chOff x="-2673350" y="-1676400"/>
                  <a:chExt cx="14912976" cy="10134600"/>
                </a:xfrm>
              </p:grpSpPr>
              <p:sp>
                <p:nvSpPr>
                  <p:cNvPr id="405" name="Line 73">
                    <a:extLst>
                      <a:ext uri="{FF2B5EF4-FFF2-40B4-BE49-F238E27FC236}">
                        <a16:creationId xmlns:a16="http://schemas.microsoft.com/office/drawing/2014/main" id="{03F53C6C-4419-D449-8B3B-F90D6F45B9C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096000" y="-1676400"/>
                    <a:ext cx="6143626" cy="70134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06" name="Line 73">
                    <a:extLst>
                      <a:ext uri="{FF2B5EF4-FFF2-40B4-BE49-F238E27FC236}">
                        <a16:creationId xmlns:a16="http://schemas.microsoft.com/office/drawing/2014/main" id="{D038BD85-9E38-1D48-8323-EBB24F56953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895852" y="-1520952"/>
                    <a:ext cx="6353174" cy="723900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07" name="Line 73">
                    <a:extLst>
                      <a:ext uri="{FF2B5EF4-FFF2-40B4-BE49-F238E27FC236}">
                        <a16:creationId xmlns:a16="http://schemas.microsoft.com/office/drawing/2014/main" id="{FA5530B9-185B-6D44-9B54-AE699424851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657599" y="-1520953"/>
                    <a:ext cx="7801223" cy="883842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08" name="Line 73">
                    <a:extLst>
                      <a:ext uri="{FF2B5EF4-FFF2-40B4-BE49-F238E27FC236}">
                        <a16:creationId xmlns:a16="http://schemas.microsoft.com/office/drawing/2014/main" id="{26049B4C-44D0-0041-A6F1-7BC802F426F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-2667000" y="1522476"/>
                    <a:ext cx="5932488" cy="678332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09" name="Line 73">
                    <a:extLst>
                      <a:ext uri="{FF2B5EF4-FFF2-40B4-BE49-F238E27FC236}">
                        <a16:creationId xmlns:a16="http://schemas.microsoft.com/office/drawing/2014/main" id="{7C6E8D2E-F625-2E48-BC65-4D406963221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-1915204" y="889885"/>
                    <a:ext cx="6563404" cy="7493639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10" name="Line 73">
                    <a:extLst>
                      <a:ext uri="{FF2B5EF4-FFF2-40B4-BE49-F238E27FC236}">
                        <a16:creationId xmlns:a16="http://schemas.microsoft.com/office/drawing/2014/main" id="{F7D25749-0C29-5246-9297-3CF702F0F89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-2673350" y="2970276"/>
                    <a:ext cx="4806950" cy="548792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11" name="Line 73">
                    <a:extLst>
                      <a:ext uri="{FF2B5EF4-FFF2-40B4-BE49-F238E27FC236}">
                        <a16:creationId xmlns:a16="http://schemas.microsoft.com/office/drawing/2014/main" id="{FC7A745B-18B5-5C48-9CD7-31AA6B2C6AB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300513" y="-1570599"/>
                    <a:ext cx="7376887" cy="8352399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12" name="Line 73">
                    <a:extLst>
                      <a:ext uri="{FF2B5EF4-FFF2-40B4-BE49-F238E27FC236}">
                        <a16:creationId xmlns:a16="http://schemas.microsoft.com/office/drawing/2014/main" id="{2A460B34-3EED-ED4D-8C57-86A0A526E9D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262978" y="-1371817"/>
                    <a:ext cx="7423822" cy="853461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13" name="Line 73">
                    <a:extLst>
                      <a:ext uri="{FF2B5EF4-FFF2-40B4-BE49-F238E27FC236}">
                        <a16:creationId xmlns:a16="http://schemas.microsoft.com/office/drawing/2014/main" id="{B0F22F29-0388-A840-9465-C236BC662F5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-1407640" y="-1471207"/>
                    <a:ext cx="7263928" cy="833073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14" name="Line 73">
                    <a:extLst>
                      <a:ext uri="{FF2B5EF4-FFF2-40B4-BE49-F238E27FC236}">
                        <a16:creationId xmlns:a16="http://schemas.microsoft.com/office/drawing/2014/main" id="{B6986FA1-4F5B-AE4D-98F8-CC64A914D28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96983" y="-1232669"/>
                    <a:ext cx="7142017" cy="816991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15" name="Line 73">
                    <a:extLst>
                      <a:ext uri="{FF2B5EF4-FFF2-40B4-BE49-F238E27FC236}">
                        <a16:creationId xmlns:a16="http://schemas.microsoft.com/office/drawing/2014/main" id="{A48D96BB-CCF3-874B-8B5E-22912309E02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-1846558" y="-517051"/>
                    <a:ext cx="6977358" cy="7971209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</p:grpSp>
            <p:sp>
              <p:nvSpPr>
                <p:cNvPr id="199" name="Oval 18">
                  <a:extLst>
                    <a:ext uri="{FF2B5EF4-FFF2-40B4-BE49-F238E27FC236}">
                      <a16:creationId xmlns:a16="http://schemas.microsoft.com/office/drawing/2014/main" id="{EE878D91-494C-9841-B727-30995BAA56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79800" y="2802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00" name="Oval 38">
                  <a:extLst>
                    <a:ext uri="{FF2B5EF4-FFF2-40B4-BE49-F238E27FC236}">
                      <a16:creationId xmlns:a16="http://schemas.microsoft.com/office/drawing/2014/main" id="{006307C1-4FA4-8345-A58C-822C11A728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509000" y="4174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01" name="Oval 22">
                  <a:extLst>
                    <a:ext uri="{FF2B5EF4-FFF2-40B4-BE49-F238E27FC236}">
                      <a16:creationId xmlns:a16="http://schemas.microsoft.com/office/drawing/2014/main" id="{8D6A85E4-9736-F649-A096-F11BDD9511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13200" y="3412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02" name="Oval 31">
                  <a:extLst>
                    <a:ext uri="{FF2B5EF4-FFF2-40B4-BE49-F238E27FC236}">
                      <a16:creationId xmlns:a16="http://schemas.microsoft.com/office/drawing/2014/main" id="{89183C1C-E3A9-9340-A96D-9310727331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89600" y="3869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03" name="Oval 34">
                  <a:extLst>
                    <a:ext uri="{FF2B5EF4-FFF2-40B4-BE49-F238E27FC236}">
                      <a16:creationId xmlns:a16="http://schemas.microsoft.com/office/drawing/2014/main" id="{85071A17-AF23-9845-89E9-06FC82FCCE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832600" y="3716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05" name="Oval 21">
                  <a:extLst>
                    <a:ext uri="{FF2B5EF4-FFF2-40B4-BE49-F238E27FC236}">
                      <a16:creationId xmlns:a16="http://schemas.microsoft.com/office/drawing/2014/main" id="{1F240431-EE39-DB4B-BCF5-6FC9186725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22800" y="2650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06" name="Oval 26">
                  <a:extLst>
                    <a:ext uri="{FF2B5EF4-FFF2-40B4-BE49-F238E27FC236}">
                      <a16:creationId xmlns:a16="http://schemas.microsoft.com/office/drawing/2014/main" id="{5BF2B95F-4A39-F944-9D4E-5C3D06A12E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56200" y="3259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91" name="Oval 27">
                  <a:extLst>
                    <a:ext uri="{FF2B5EF4-FFF2-40B4-BE49-F238E27FC236}">
                      <a16:creationId xmlns:a16="http://schemas.microsoft.com/office/drawing/2014/main" id="{034F3582-6360-B344-BD81-3598568175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46600" y="4021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92" name="Oval 17">
                  <a:extLst>
                    <a:ext uri="{FF2B5EF4-FFF2-40B4-BE49-F238E27FC236}">
                      <a16:creationId xmlns:a16="http://schemas.microsoft.com/office/drawing/2014/main" id="{7774743A-96C6-1848-838D-91BA6403C9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89400" y="2040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93" name="Oval 19">
                  <a:extLst>
                    <a:ext uri="{FF2B5EF4-FFF2-40B4-BE49-F238E27FC236}">
                      <a16:creationId xmlns:a16="http://schemas.microsoft.com/office/drawing/2014/main" id="{53333B8F-BE20-5347-883D-02F8D8B90D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70200" y="3564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94" name="Oval 20">
                  <a:extLst>
                    <a:ext uri="{FF2B5EF4-FFF2-40B4-BE49-F238E27FC236}">
                      <a16:creationId xmlns:a16="http://schemas.microsoft.com/office/drawing/2014/main" id="{958553D6-69F3-7747-8AF5-EA88B17125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32400" y="1888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95" name="Oval 23">
                  <a:extLst>
                    <a:ext uri="{FF2B5EF4-FFF2-40B4-BE49-F238E27FC236}">
                      <a16:creationId xmlns:a16="http://schemas.microsoft.com/office/drawing/2014/main" id="{DA47F763-883B-E145-B7FE-ABA89E563A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3600" y="4174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96" name="Oval 24">
                  <a:extLst>
                    <a:ext uri="{FF2B5EF4-FFF2-40B4-BE49-F238E27FC236}">
                      <a16:creationId xmlns:a16="http://schemas.microsoft.com/office/drawing/2014/main" id="{3212DEA4-EDDA-084E-B346-3792D2EAE9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75400" y="1735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97" name="Oval 25">
                  <a:extLst>
                    <a:ext uri="{FF2B5EF4-FFF2-40B4-BE49-F238E27FC236}">
                      <a16:creationId xmlns:a16="http://schemas.microsoft.com/office/drawing/2014/main" id="{2959DA0F-79AF-2740-B05F-C2D571FAEB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5800" y="2497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98" name="Oval 28">
                  <a:extLst>
                    <a:ext uri="{FF2B5EF4-FFF2-40B4-BE49-F238E27FC236}">
                      <a16:creationId xmlns:a16="http://schemas.microsoft.com/office/drawing/2014/main" id="{6A029090-1029-EE45-B3D2-F32D9C247A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518400" y="1583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99" name="Oval 29">
                  <a:extLst>
                    <a:ext uri="{FF2B5EF4-FFF2-40B4-BE49-F238E27FC236}">
                      <a16:creationId xmlns:a16="http://schemas.microsoft.com/office/drawing/2014/main" id="{52EA12F0-3B5B-5148-9448-AC74EB698E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908800" y="2345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00" name="Oval 30">
                  <a:extLst>
                    <a:ext uri="{FF2B5EF4-FFF2-40B4-BE49-F238E27FC236}">
                      <a16:creationId xmlns:a16="http://schemas.microsoft.com/office/drawing/2014/main" id="{1E2BF4C6-32B2-8A44-A51D-CB17C2F32F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99200" y="3107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01" name="Oval 32">
                  <a:extLst>
                    <a:ext uri="{FF2B5EF4-FFF2-40B4-BE49-F238E27FC236}">
                      <a16:creationId xmlns:a16="http://schemas.microsoft.com/office/drawing/2014/main" id="{F0DCB0EE-E352-1445-91C2-BE4F55809F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051800" y="2192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02" name="Oval 33">
                  <a:extLst>
                    <a:ext uri="{FF2B5EF4-FFF2-40B4-BE49-F238E27FC236}">
                      <a16:creationId xmlns:a16="http://schemas.microsoft.com/office/drawing/2014/main" id="{33D250B2-F21D-BD47-AE2F-0FB5644CD8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42200" y="2954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03" name="Oval 35">
                  <a:extLst>
                    <a:ext uri="{FF2B5EF4-FFF2-40B4-BE49-F238E27FC236}">
                      <a16:creationId xmlns:a16="http://schemas.microsoft.com/office/drawing/2014/main" id="{5EEE322B-A747-FE49-81C4-46506E5377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585200" y="2802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04" name="Oval 36">
                  <a:extLst>
                    <a:ext uri="{FF2B5EF4-FFF2-40B4-BE49-F238E27FC236}">
                      <a16:creationId xmlns:a16="http://schemas.microsoft.com/office/drawing/2014/main" id="{483E3652-D847-9E44-BE18-91B3DC9A29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75600" y="3564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05" name="Oval 37">
                  <a:extLst>
                    <a:ext uri="{FF2B5EF4-FFF2-40B4-BE49-F238E27FC236}">
                      <a16:creationId xmlns:a16="http://schemas.microsoft.com/office/drawing/2014/main" id="{BEE82E5D-68E7-0449-B33F-60F8EA609E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366000" y="4326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06" name="Oval 40">
                  <a:extLst>
                    <a:ext uri="{FF2B5EF4-FFF2-40B4-BE49-F238E27FC236}">
                      <a16:creationId xmlns:a16="http://schemas.microsoft.com/office/drawing/2014/main" id="{4D39E5DE-87BE-D349-A325-2E1E493DE8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37000" y="4783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07" name="Oval 41">
                  <a:extLst>
                    <a:ext uri="{FF2B5EF4-FFF2-40B4-BE49-F238E27FC236}">
                      <a16:creationId xmlns:a16="http://schemas.microsoft.com/office/drawing/2014/main" id="{751F3E65-8A31-B24B-8AEF-CF04960821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80000" y="4631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08" name="Oval 42">
                  <a:extLst>
                    <a:ext uri="{FF2B5EF4-FFF2-40B4-BE49-F238E27FC236}">
                      <a16:creationId xmlns:a16="http://schemas.microsoft.com/office/drawing/2014/main" id="{84C133FA-319B-FF47-A5F8-44B6ACA692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23000" y="4478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09" name="Oval 43">
                  <a:extLst>
                    <a:ext uri="{FF2B5EF4-FFF2-40B4-BE49-F238E27FC236}">
                      <a16:creationId xmlns:a16="http://schemas.microsoft.com/office/drawing/2014/main" id="{AAD1A3E6-67A4-5047-A203-B792546C7F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46400" y="2192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10" name="Oval 44">
                  <a:extLst>
                    <a:ext uri="{FF2B5EF4-FFF2-40B4-BE49-F238E27FC236}">
                      <a16:creationId xmlns:a16="http://schemas.microsoft.com/office/drawing/2014/main" id="{E5B1D670-8D65-C347-A81D-1D292D3826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56000" y="1430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11" name="Oval 45">
                  <a:extLst>
                    <a:ext uri="{FF2B5EF4-FFF2-40B4-BE49-F238E27FC236}">
                      <a16:creationId xmlns:a16="http://schemas.microsoft.com/office/drawing/2014/main" id="{9D9A2598-9D68-3048-9936-6FCDAD0373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661400" y="1430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12" name="Oval 21">
                  <a:extLst>
                    <a:ext uri="{FF2B5EF4-FFF2-40B4-BE49-F238E27FC236}">
                      <a16:creationId xmlns:a16="http://schemas.microsoft.com/office/drawing/2014/main" id="{4FE84DCD-BABE-0943-B4BA-A505CC67AD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13000" y="1583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13" name="Oval 17">
                  <a:extLst>
                    <a:ext uri="{FF2B5EF4-FFF2-40B4-BE49-F238E27FC236}">
                      <a16:creationId xmlns:a16="http://schemas.microsoft.com/office/drawing/2014/main" id="{CE625065-E9A4-1148-9143-1E78A67F6E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79600" y="973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14" name="Oval 44">
                  <a:extLst>
                    <a:ext uri="{FF2B5EF4-FFF2-40B4-BE49-F238E27FC236}">
                      <a16:creationId xmlns:a16="http://schemas.microsoft.com/office/drawing/2014/main" id="{47973763-6873-0948-98B8-3FE35CE312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46200" y="364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15" name="Oval 21">
                  <a:extLst>
                    <a:ext uri="{FF2B5EF4-FFF2-40B4-BE49-F238E27FC236}">
                      <a16:creationId xmlns:a16="http://schemas.microsoft.com/office/drawing/2014/main" id="{B8DC7491-4485-8441-B47C-C439B4242C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22600" y="821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16" name="Oval 17">
                  <a:extLst>
                    <a:ext uri="{FF2B5EF4-FFF2-40B4-BE49-F238E27FC236}">
                      <a16:creationId xmlns:a16="http://schemas.microsoft.com/office/drawing/2014/main" id="{586F08F2-32D6-AA4B-8D93-598CAFA91C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89200" y="211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17" name="Oval 19">
                  <a:extLst>
                    <a:ext uri="{FF2B5EF4-FFF2-40B4-BE49-F238E27FC236}">
                      <a16:creationId xmlns:a16="http://schemas.microsoft.com/office/drawing/2014/main" id="{C202218F-FD92-AF46-80D6-224CF13189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03400" y="2345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18" name="Oval 23">
                  <a:extLst>
                    <a:ext uri="{FF2B5EF4-FFF2-40B4-BE49-F238E27FC236}">
                      <a16:creationId xmlns:a16="http://schemas.microsoft.com/office/drawing/2014/main" id="{D2D34D40-057C-434C-A44F-4B5C3B57FD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36800" y="2954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19" name="Oval 19">
                  <a:extLst>
                    <a:ext uri="{FF2B5EF4-FFF2-40B4-BE49-F238E27FC236}">
                      <a16:creationId xmlns:a16="http://schemas.microsoft.com/office/drawing/2014/main" id="{7A5AE553-2052-AB41-866A-B3D09A9282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2240" y="1909403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20" name="Oval 20">
                  <a:extLst>
                    <a:ext uri="{FF2B5EF4-FFF2-40B4-BE49-F238E27FC236}">
                      <a16:creationId xmlns:a16="http://schemas.microsoft.com/office/drawing/2014/main" id="{4794C905-E086-2F46-A44E-61F460C03E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32200" y="59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21" name="Oval 25">
                  <a:extLst>
                    <a:ext uri="{FF2B5EF4-FFF2-40B4-BE49-F238E27FC236}">
                      <a16:creationId xmlns:a16="http://schemas.microsoft.com/office/drawing/2014/main" id="{B629E334-D39E-5C49-923D-EC50BA5642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65600" y="668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22" name="Oval 30">
                  <a:extLst>
                    <a:ext uri="{FF2B5EF4-FFF2-40B4-BE49-F238E27FC236}">
                      <a16:creationId xmlns:a16="http://schemas.microsoft.com/office/drawing/2014/main" id="{15791C54-D743-D342-8D84-84E624564B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99000" y="1278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23" name="Oval 29">
                  <a:extLst>
                    <a:ext uri="{FF2B5EF4-FFF2-40B4-BE49-F238E27FC236}">
                      <a16:creationId xmlns:a16="http://schemas.microsoft.com/office/drawing/2014/main" id="{902DBB38-BD51-5446-9B4B-FC2025BA21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08600" y="516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24" name="Oval 33">
                  <a:extLst>
                    <a:ext uri="{FF2B5EF4-FFF2-40B4-BE49-F238E27FC236}">
                      <a16:creationId xmlns:a16="http://schemas.microsoft.com/office/drawing/2014/main" id="{7889FC7A-0E0E-3A4D-9809-5D46337194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42000" y="1126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25" name="Oval 19">
                  <a:extLst>
                    <a:ext uri="{FF2B5EF4-FFF2-40B4-BE49-F238E27FC236}">
                      <a16:creationId xmlns:a16="http://schemas.microsoft.com/office/drawing/2014/main" id="{9AF0F1B0-A99D-294F-A2D4-6A62590500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70400" y="5393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26" name="Oval 23">
                  <a:extLst>
                    <a:ext uri="{FF2B5EF4-FFF2-40B4-BE49-F238E27FC236}">
                      <a16:creationId xmlns:a16="http://schemas.microsoft.com/office/drawing/2014/main" id="{758B7E45-A139-B84C-8FC2-E779E66230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03800" y="6002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27" name="Oval 40">
                  <a:extLst>
                    <a:ext uri="{FF2B5EF4-FFF2-40B4-BE49-F238E27FC236}">
                      <a16:creationId xmlns:a16="http://schemas.microsoft.com/office/drawing/2014/main" id="{28ECC815-EC84-B040-B100-711B3D73B3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37200" y="6612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28" name="Oval 22">
                  <a:extLst>
                    <a:ext uri="{FF2B5EF4-FFF2-40B4-BE49-F238E27FC236}">
                      <a16:creationId xmlns:a16="http://schemas.microsoft.com/office/drawing/2014/main" id="{969B37B0-8FBA-8747-A45D-066D05CC94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3400" y="5240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29" name="Oval 27">
                  <a:extLst>
                    <a:ext uri="{FF2B5EF4-FFF2-40B4-BE49-F238E27FC236}">
                      <a16:creationId xmlns:a16="http://schemas.microsoft.com/office/drawing/2014/main" id="{BDD37ECA-08D7-DA42-9FE4-3F1F79388C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46800" y="5850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30" name="Oval 41">
                  <a:extLst>
                    <a:ext uri="{FF2B5EF4-FFF2-40B4-BE49-F238E27FC236}">
                      <a16:creationId xmlns:a16="http://schemas.microsoft.com/office/drawing/2014/main" id="{D28C0B20-94E0-5746-AF46-65E8A8800F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680200" y="6460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31" name="Oval 19">
                  <a:extLst>
                    <a:ext uri="{FF2B5EF4-FFF2-40B4-BE49-F238E27FC236}">
                      <a16:creationId xmlns:a16="http://schemas.microsoft.com/office/drawing/2014/main" id="{E251E04A-9579-1344-B172-7B93AE0A3D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94000" y="4936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32" name="Oval 23">
                  <a:extLst>
                    <a:ext uri="{FF2B5EF4-FFF2-40B4-BE49-F238E27FC236}">
                      <a16:creationId xmlns:a16="http://schemas.microsoft.com/office/drawing/2014/main" id="{E7116B1D-62EB-DF41-989F-AE359FE5A0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27400" y="5545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33" name="Oval 40">
                  <a:extLst>
                    <a:ext uri="{FF2B5EF4-FFF2-40B4-BE49-F238E27FC236}">
                      <a16:creationId xmlns:a16="http://schemas.microsoft.com/office/drawing/2014/main" id="{1A75F784-EA4D-0B4F-AB93-DBBDE450D9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60800" y="6155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34" name="Oval 19">
                  <a:extLst>
                    <a:ext uri="{FF2B5EF4-FFF2-40B4-BE49-F238E27FC236}">
                      <a16:creationId xmlns:a16="http://schemas.microsoft.com/office/drawing/2014/main" id="{DEB86293-78E6-C244-ABFC-7FE962BC01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27200" y="3716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35" name="Oval 23">
                  <a:extLst>
                    <a:ext uri="{FF2B5EF4-FFF2-40B4-BE49-F238E27FC236}">
                      <a16:creationId xmlns:a16="http://schemas.microsoft.com/office/drawing/2014/main" id="{D2C20F04-1B43-9D4F-8D13-D6603C439E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60600" y="4326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36" name="Oval 19">
                  <a:extLst>
                    <a:ext uri="{FF2B5EF4-FFF2-40B4-BE49-F238E27FC236}">
                      <a16:creationId xmlns:a16="http://schemas.microsoft.com/office/drawing/2014/main" id="{F2B90133-3B59-A146-B07E-0E91813584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93800" y="3107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37" name="Oval 19">
                  <a:extLst>
                    <a:ext uri="{FF2B5EF4-FFF2-40B4-BE49-F238E27FC236}">
                      <a16:creationId xmlns:a16="http://schemas.microsoft.com/office/drawing/2014/main" id="{51C72F26-4FEA-CC47-9533-B27E6A3AB3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94200" y="6764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38" name="Oval 19">
                  <a:extLst>
                    <a:ext uri="{FF2B5EF4-FFF2-40B4-BE49-F238E27FC236}">
                      <a16:creationId xmlns:a16="http://schemas.microsoft.com/office/drawing/2014/main" id="{029D7770-85A1-0545-BE94-E3CACE9F65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84400" y="5698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39" name="Oval 23">
                  <a:extLst>
                    <a:ext uri="{FF2B5EF4-FFF2-40B4-BE49-F238E27FC236}">
                      <a16:creationId xmlns:a16="http://schemas.microsoft.com/office/drawing/2014/main" id="{2B6AD2FF-76EB-744A-9E0B-D16725AB9E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17800" y="6307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40" name="Oval 40">
                  <a:extLst>
                    <a:ext uri="{FF2B5EF4-FFF2-40B4-BE49-F238E27FC236}">
                      <a16:creationId xmlns:a16="http://schemas.microsoft.com/office/drawing/2014/main" id="{36D25D7D-7B17-B042-A319-32ED10FA4B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51200" y="6917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41" name="Oval 19">
                  <a:extLst>
                    <a:ext uri="{FF2B5EF4-FFF2-40B4-BE49-F238E27FC236}">
                      <a16:creationId xmlns:a16="http://schemas.microsoft.com/office/drawing/2014/main" id="{4E09E5AA-1C5E-4C46-ACAB-49AE5FAE99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7600" y="4478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42" name="Oval 23">
                  <a:extLst>
                    <a:ext uri="{FF2B5EF4-FFF2-40B4-BE49-F238E27FC236}">
                      <a16:creationId xmlns:a16="http://schemas.microsoft.com/office/drawing/2014/main" id="{3A1B8C6C-7E1D-0C4F-94FE-D33241F477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51000" y="5088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43" name="Oval 19">
                  <a:extLst>
                    <a:ext uri="{FF2B5EF4-FFF2-40B4-BE49-F238E27FC236}">
                      <a16:creationId xmlns:a16="http://schemas.microsoft.com/office/drawing/2014/main" id="{D2CDEC2B-FFDF-BA41-804B-2DE7AE11B5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4800" y="6460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44" name="Oval 23">
                  <a:extLst>
                    <a:ext uri="{FF2B5EF4-FFF2-40B4-BE49-F238E27FC236}">
                      <a16:creationId xmlns:a16="http://schemas.microsoft.com/office/drawing/2014/main" id="{5436D62E-8696-BF48-A9BB-4CAE6EC8B5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08200" y="7069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45" name="Oval 23">
                  <a:extLst>
                    <a:ext uri="{FF2B5EF4-FFF2-40B4-BE49-F238E27FC236}">
                      <a16:creationId xmlns:a16="http://schemas.microsoft.com/office/drawing/2014/main" id="{9E8B463E-1C69-C243-98C5-9BE8CCC1EA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41400" y="5850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47" name="Oval 34">
                  <a:extLst>
                    <a:ext uri="{FF2B5EF4-FFF2-40B4-BE49-F238E27FC236}">
                      <a16:creationId xmlns:a16="http://schemas.microsoft.com/office/drawing/2014/main" id="{E25BF7C1-6DB3-CE43-85D2-F9709E1656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966200" y="6155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48" name="Oval 25">
                  <a:extLst>
                    <a:ext uri="{FF2B5EF4-FFF2-40B4-BE49-F238E27FC236}">
                      <a16:creationId xmlns:a16="http://schemas.microsoft.com/office/drawing/2014/main" id="{529E2D68-010F-E047-9A47-DA0E7B1DBF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99400" y="4936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49" name="Oval 30">
                  <a:extLst>
                    <a:ext uri="{FF2B5EF4-FFF2-40B4-BE49-F238E27FC236}">
                      <a16:creationId xmlns:a16="http://schemas.microsoft.com/office/drawing/2014/main" id="{BC42F0EE-084C-554B-A332-5D7E4930D2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432800" y="5545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50" name="Oval 37">
                  <a:extLst>
                    <a:ext uri="{FF2B5EF4-FFF2-40B4-BE49-F238E27FC236}">
                      <a16:creationId xmlns:a16="http://schemas.microsoft.com/office/drawing/2014/main" id="{E47A0872-465F-624E-95C6-9C490C7DB9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499600" y="6764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51" name="Oval 31">
                  <a:extLst>
                    <a:ext uri="{FF2B5EF4-FFF2-40B4-BE49-F238E27FC236}">
                      <a16:creationId xmlns:a16="http://schemas.microsoft.com/office/drawing/2014/main" id="{14105E5B-3B33-484A-B522-A2631708F9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23200" y="6307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52" name="Oval 21">
                  <a:extLst>
                    <a:ext uri="{FF2B5EF4-FFF2-40B4-BE49-F238E27FC236}">
                      <a16:creationId xmlns:a16="http://schemas.microsoft.com/office/drawing/2014/main" id="{19DD770C-1651-014E-B24D-6D96BBE845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756400" y="5088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53" name="Oval 26">
                  <a:extLst>
                    <a:ext uri="{FF2B5EF4-FFF2-40B4-BE49-F238E27FC236}">
                      <a16:creationId xmlns:a16="http://schemas.microsoft.com/office/drawing/2014/main" id="{C9591192-32CE-4D4C-9125-70C74A77BC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289800" y="5698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54" name="Oval 42">
                  <a:extLst>
                    <a:ext uri="{FF2B5EF4-FFF2-40B4-BE49-F238E27FC236}">
                      <a16:creationId xmlns:a16="http://schemas.microsoft.com/office/drawing/2014/main" id="{F03C5C3E-2AA0-114F-981A-6FD407CD76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356600" y="6917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55" name="Oval 38">
                  <a:extLst>
                    <a:ext uri="{FF2B5EF4-FFF2-40B4-BE49-F238E27FC236}">
                      <a16:creationId xmlns:a16="http://schemas.microsoft.com/office/drawing/2014/main" id="{AEF0CE29-77D2-8C48-8EF3-465E0B7E81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109200" y="6002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56" name="Oval 33">
                  <a:extLst>
                    <a:ext uri="{FF2B5EF4-FFF2-40B4-BE49-F238E27FC236}">
                      <a16:creationId xmlns:a16="http://schemas.microsoft.com/office/drawing/2014/main" id="{DECA174D-F8F0-514C-921A-F6521D4958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042400" y="4783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57" name="Oval 36">
                  <a:extLst>
                    <a:ext uri="{FF2B5EF4-FFF2-40B4-BE49-F238E27FC236}">
                      <a16:creationId xmlns:a16="http://schemas.microsoft.com/office/drawing/2014/main" id="{C2C3AA6A-F03D-F64E-8D5F-8698AF1CFD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575800" y="5393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58" name="Oval 32">
                  <a:extLst>
                    <a:ext uri="{FF2B5EF4-FFF2-40B4-BE49-F238E27FC236}">
                      <a16:creationId xmlns:a16="http://schemas.microsoft.com/office/drawing/2014/main" id="{5F822157-17D2-BA40-9751-5F05AFD26D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118600" y="3412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59" name="Oval 35">
                  <a:extLst>
                    <a:ext uri="{FF2B5EF4-FFF2-40B4-BE49-F238E27FC236}">
                      <a16:creationId xmlns:a16="http://schemas.microsoft.com/office/drawing/2014/main" id="{1F51321D-C13E-2A43-982A-599A7CE635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52000" y="4021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60" name="Oval 35">
                  <a:extLst>
                    <a:ext uri="{FF2B5EF4-FFF2-40B4-BE49-F238E27FC236}">
                      <a16:creationId xmlns:a16="http://schemas.microsoft.com/office/drawing/2014/main" id="{E3903BBA-4BD2-4D46-9F50-FE5F422EFC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185400" y="4631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61" name="Oval 28">
                  <a:extLst>
                    <a:ext uri="{FF2B5EF4-FFF2-40B4-BE49-F238E27FC236}">
                      <a16:creationId xmlns:a16="http://schemas.microsoft.com/office/drawing/2014/main" id="{0683D1D1-8282-A543-B309-569E50BEDC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51600" y="364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62" name="Oval 32">
                  <a:extLst>
                    <a:ext uri="{FF2B5EF4-FFF2-40B4-BE49-F238E27FC236}">
                      <a16:creationId xmlns:a16="http://schemas.microsoft.com/office/drawing/2014/main" id="{2CAD77F7-E87C-BC4B-B8B1-C61020CAC5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985000" y="973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63" name="Oval 28">
                  <a:extLst>
                    <a:ext uri="{FF2B5EF4-FFF2-40B4-BE49-F238E27FC236}">
                      <a16:creationId xmlns:a16="http://schemas.microsoft.com/office/drawing/2014/main" id="{28B277FF-C19A-2E48-BE2B-ECCB67591C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128000" y="821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64" name="Oval 32">
                  <a:extLst>
                    <a:ext uri="{FF2B5EF4-FFF2-40B4-BE49-F238E27FC236}">
                      <a16:creationId xmlns:a16="http://schemas.microsoft.com/office/drawing/2014/main" id="{74C85D81-8302-9A4A-9BDD-322300AEFF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661400" y="1430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65" name="Oval 35">
                  <a:extLst>
                    <a:ext uri="{FF2B5EF4-FFF2-40B4-BE49-F238E27FC236}">
                      <a16:creationId xmlns:a16="http://schemas.microsoft.com/office/drawing/2014/main" id="{9ECBD5D2-DA03-274D-ABC8-78AD6619D5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194800" y="2040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66" name="Oval 32">
                  <a:extLst>
                    <a:ext uri="{FF2B5EF4-FFF2-40B4-BE49-F238E27FC236}">
                      <a16:creationId xmlns:a16="http://schemas.microsoft.com/office/drawing/2014/main" id="{13085D7A-E099-9341-A85F-DA98309CD4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728200" y="2650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67" name="Oval 35">
                  <a:extLst>
                    <a:ext uri="{FF2B5EF4-FFF2-40B4-BE49-F238E27FC236}">
                      <a16:creationId xmlns:a16="http://schemas.microsoft.com/office/drawing/2014/main" id="{67658EDB-7DE1-7A4E-A632-F0525457AB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261600" y="3259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68" name="Oval 35">
                  <a:extLst>
                    <a:ext uri="{FF2B5EF4-FFF2-40B4-BE49-F238E27FC236}">
                      <a16:creationId xmlns:a16="http://schemas.microsoft.com/office/drawing/2014/main" id="{EE97E3B7-9EEC-F640-9B92-A9683B05D8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795000" y="3869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69" name="Oval 32">
                  <a:extLst>
                    <a:ext uri="{FF2B5EF4-FFF2-40B4-BE49-F238E27FC236}">
                      <a16:creationId xmlns:a16="http://schemas.microsoft.com/office/drawing/2014/main" id="{E2A9747A-325B-AB48-A239-F3E3E85FF4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594600" y="211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70" name="Oval 28">
                  <a:extLst>
                    <a:ext uri="{FF2B5EF4-FFF2-40B4-BE49-F238E27FC236}">
                      <a16:creationId xmlns:a16="http://schemas.microsoft.com/office/drawing/2014/main" id="{5FE4405F-DD59-1E4A-9445-5D7E300A83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737600" y="59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71" name="Oval 32">
                  <a:extLst>
                    <a:ext uri="{FF2B5EF4-FFF2-40B4-BE49-F238E27FC236}">
                      <a16:creationId xmlns:a16="http://schemas.microsoft.com/office/drawing/2014/main" id="{5329D6EE-2BEC-2E48-95E1-BCDCDCB0E9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271000" y="668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72" name="Oval 35">
                  <a:extLst>
                    <a:ext uri="{FF2B5EF4-FFF2-40B4-BE49-F238E27FC236}">
                      <a16:creationId xmlns:a16="http://schemas.microsoft.com/office/drawing/2014/main" id="{DFC8D1B7-110B-A147-965C-0554CD5656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04400" y="1278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73" name="Oval 32">
                  <a:extLst>
                    <a:ext uri="{FF2B5EF4-FFF2-40B4-BE49-F238E27FC236}">
                      <a16:creationId xmlns:a16="http://schemas.microsoft.com/office/drawing/2014/main" id="{AE75C291-6772-F047-B1D6-B451A88B0B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337800" y="1888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74" name="Oval 35">
                  <a:extLst>
                    <a:ext uri="{FF2B5EF4-FFF2-40B4-BE49-F238E27FC236}">
                      <a16:creationId xmlns:a16="http://schemas.microsoft.com/office/drawing/2014/main" id="{ED247451-4AEF-AC41-9843-19EA7A9289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71200" y="2497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75" name="Oval 29">
                  <a:extLst>
                    <a:ext uri="{FF2B5EF4-FFF2-40B4-BE49-F238E27FC236}">
                      <a16:creationId xmlns:a16="http://schemas.microsoft.com/office/drawing/2014/main" id="{B1C2EB36-E4EC-4B4F-8C82-6461255B69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75200" y="-93133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76" name="Oval 32">
                  <a:extLst>
                    <a:ext uri="{FF2B5EF4-FFF2-40B4-BE49-F238E27FC236}">
                      <a16:creationId xmlns:a16="http://schemas.microsoft.com/office/drawing/2014/main" id="{16B007E7-4213-3E41-BE68-B621B2FE98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80600" y="-93133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77" name="Oval 35">
                  <a:extLst>
                    <a:ext uri="{FF2B5EF4-FFF2-40B4-BE49-F238E27FC236}">
                      <a16:creationId xmlns:a16="http://schemas.microsoft.com/office/drawing/2014/main" id="{22DFBE59-C5A8-FB42-B3AC-5C323CF26A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414000" y="516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78" name="TextBox 377">
                  <a:extLst>
                    <a:ext uri="{FF2B5EF4-FFF2-40B4-BE49-F238E27FC236}">
                      <a16:creationId xmlns:a16="http://schemas.microsoft.com/office/drawing/2014/main" id="{49F7C9DB-FE1F-6E4E-8F72-87D69E2686B6}"/>
                    </a:ext>
                  </a:extLst>
                </p:cNvPr>
                <p:cNvSpPr txBox="1"/>
                <p:nvPr/>
              </p:nvSpPr>
              <p:spPr>
                <a:xfrm>
                  <a:off x="-2482851" y="5164667"/>
                  <a:ext cx="246308" cy="49244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Basis Grotesque Medium" panose="02000603030000020004" pitchFamily="2" charset="77"/>
                    <a:cs typeface="+mn-cs"/>
                  </a:endParaRPr>
                </a:p>
              </p:txBody>
            </p:sp>
            <p:sp>
              <p:nvSpPr>
                <p:cNvPr id="379" name="Line 73">
                  <a:extLst>
                    <a:ext uri="{FF2B5EF4-FFF2-40B4-BE49-F238E27FC236}">
                      <a16:creationId xmlns:a16="http://schemas.microsoft.com/office/drawing/2014/main" id="{0DB3F2B4-DC1F-FC4B-8003-BB1B9193D3A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0363200" y="4541182"/>
                  <a:ext cx="2271281" cy="28332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ash"/>
                  <a:round/>
                  <a:headEnd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80" name="Oval 38">
                  <a:extLst>
                    <a:ext uri="{FF2B5EF4-FFF2-40B4-BE49-F238E27FC236}">
                      <a16:creationId xmlns:a16="http://schemas.microsoft.com/office/drawing/2014/main" id="{9F551DE8-1B84-5342-987E-71E9A3834F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791952" y="670390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81" name="Oval 19">
                  <a:extLst>
                    <a:ext uri="{FF2B5EF4-FFF2-40B4-BE49-F238E27FC236}">
                      <a16:creationId xmlns:a16="http://schemas.microsoft.com/office/drawing/2014/main" id="{D60B6CA2-74E5-7749-81B8-8B61EB6F8D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4304" y="2473283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82" name="Oval 19">
                  <a:extLst>
                    <a:ext uri="{FF2B5EF4-FFF2-40B4-BE49-F238E27FC236}">
                      <a16:creationId xmlns:a16="http://schemas.microsoft.com/office/drawing/2014/main" id="{10A5FCBA-6153-2145-AB3D-BDC5550472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7248" y="3924131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83" name="Oval 19">
                  <a:extLst>
                    <a:ext uri="{FF2B5EF4-FFF2-40B4-BE49-F238E27FC236}">
                      <a16:creationId xmlns:a16="http://schemas.microsoft.com/office/drawing/2014/main" id="{4770B849-691F-6040-804E-BED9E727D7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416" y="3308435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84" name="Oval 19">
                  <a:extLst>
                    <a:ext uri="{FF2B5EF4-FFF2-40B4-BE49-F238E27FC236}">
                      <a16:creationId xmlns:a16="http://schemas.microsoft.com/office/drawing/2014/main" id="{0A4B4862-AEF1-0342-8E6A-C7B8EF407D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22352" y="4686131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85" name="Oval 44">
                  <a:extLst>
                    <a:ext uri="{FF2B5EF4-FFF2-40B4-BE49-F238E27FC236}">
                      <a16:creationId xmlns:a16="http://schemas.microsoft.com/office/drawing/2014/main" id="{B1B10AF4-4868-854A-B7C9-CA74CCE964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764" y="510371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86" name="Oval 19">
                  <a:extLst>
                    <a:ext uri="{FF2B5EF4-FFF2-40B4-BE49-F238E27FC236}">
                      <a16:creationId xmlns:a16="http://schemas.microsoft.com/office/drawing/2014/main" id="{D8BF2218-7D5F-6D43-A429-7C1FEA0EA1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94810" y="176047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87" name="Line 73">
                  <a:extLst>
                    <a:ext uri="{FF2B5EF4-FFF2-40B4-BE49-F238E27FC236}">
                      <a16:creationId xmlns:a16="http://schemas.microsoft.com/office/drawing/2014/main" id="{2486C010-45C5-134F-ACB3-2E0C18030C8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-2505660" y="-4621106"/>
                  <a:ext cx="6850539" cy="86106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ash"/>
                  <a:round/>
                  <a:headEnd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88" name="Line 73">
                  <a:extLst>
                    <a:ext uri="{FF2B5EF4-FFF2-40B4-BE49-F238E27FC236}">
                      <a16:creationId xmlns:a16="http://schemas.microsoft.com/office/drawing/2014/main" id="{CE7A4502-9803-4846-91D0-2F8D0C31A07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-1965034" y="3947915"/>
                  <a:ext cx="4806950" cy="54879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ash"/>
                  <a:round/>
                  <a:headEnd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89" name="Oval 23">
                  <a:extLst>
                    <a:ext uri="{FF2B5EF4-FFF2-40B4-BE49-F238E27FC236}">
                      <a16:creationId xmlns:a16="http://schemas.microsoft.com/office/drawing/2014/main" id="{7A9BAAD4-33A0-1045-B1AB-073CE7A921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9128" y="6661235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90" name="Oval 23">
                  <a:extLst>
                    <a:ext uri="{FF2B5EF4-FFF2-40B4-BE49-F238E27FC236}">
                      <a16:creationId xmlns:a16="http://schemas.microsoft.com/office/drawing/2014/main" id="{BB666EB5-80D0-2A47-837B-924CC032D9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8376" y="5314019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91" name="Line 73">
                  <a:extLst>
                    <a:ext uri="{FF2B5EF4-FFF2-40B4-BE49-F238E27FC236}">
                      <a16:creationId xmlns:a16="http://schemas.microsoft.com/office/drawing/2014/main" id="{B5CD220E-3BFE-A743-A4F2-12C544737A7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192617" y="-3176057"/>
                  <a:ext cx="6143626" cy="70134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ash"/>
                  <a:round/>
                  <a:headEnd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92" name="Line 73">
                  <a:extLst>
                    <a:ext uri="{FF2B5EF4-FFF2-40B4-BE49-F238E27FC236}">
                      <a16:creationId xmlns:a16="http://schemas.microsoft.com/office/drawing/2014/main" id="{0254312C-2462-C148-BBAD-E356BD39CCF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710721" y="-3226186"/>
                  <a:ext cx="6143626" cy="70134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ash"/>
                  <a:round/>
                  <a:headEnd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93" name="Oval 32">
                  <a:extLst>
                    <a:ext uri="{FF2B5EF4-FFF2-40B4-BE49-F238E27FC236}">
                      <a16:creationId xmlns:a16="http://schemas.microsoft.com/office/drawing/2014/main" id="{AFB147E7-0D43-F146-AB3B-8945CE83EE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979295" y="1126072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94" name="Oval 35">
                  <a:extLst>
                    <a:ext uri="{FF2B5EF4-FFF2-40B4-BE49-F238E27FC236}">
                      <a16:creationId xmlns:a16="http://schemas.microsoft.com/office/drawing/2014/main" id="{E1C0528F-DE76-AD41-B206-F52D036FAF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512695" y="1735672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95" name="Oval 32">
                  <a:extLst>
                    <a:ext uri="{FF2B5EF4-FFF2-40B4-BE49-F238E27FC236}">
                      <a16:creationId xmlns:a16="http://schemas.microsoft.com/office/drawing/2014/main" id="{BEE1BCCB-6460-EA4B-B9E3-1BFD912486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723572" y="211672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96" name="Oval 35">
                  <a:extLst>
                    <a:ext uri="{FF2B5EF4-FFF2-40B4-BE49-F238E27FC236}">
                      <a16:creationId xmlns:a16="http://schemas.microsoft.com/office/drawing/2014/main" id="{EEBAA03E-4B58-2C47-875F-05B5F55180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256972" y="821272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97" name="Oval 35">
                  <a:extLst>
                    <a:ext uri="{FF2B5EF4-FFF2-40B4-BE49-F238E27FC236}">
                      <a16:creationId xmlns:a16="http://schemas.microsoft.com/office/drawing/2014/main" id="{19EA2941-C4A4-EF45-AC3B-836EB7575F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406370" y="3096632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98" name="Oval 35">
                  <a:extLst>
                    <a:ext uri="{FF2B5EF4-FFF2-40B4-BE49-F238E27FC236}">
                      <a16:creationId xmlns:a16="http://schemas.microsoft.com/office/drawing/2014/main" id="{4C8453FF-9268-EB40-AB4E-69010B1D84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47865" y="233463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99" name="Oval 35">
                  <a:extLst>
                    <a:ext uri="{FF2B5EF4-FFF2-40B4-BE49-F238E27FC236}">
                      <a16:creationId xmlns:a16="http://schemas.microsoft.com/office/drawing/2014/main" id="{712BCA91-DF38-CF40-9B41-D12981A22F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763100" y="525149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400" name="Oval 35">
                  <a:extLst>
                    <a:ext uri="{FF2B5EF4-FFF2-40B4-BE49-F238E27FC236}">
                      <a16:creationId xmlns:a16="http://schemas.microsoft.com/office/drawing/2014/main" id="{E9CCE37D-607B-3449-AC0F-FE4411CAB6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372700" y="448949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401" name="Oval 35">
                  <a:extLst>
                    <a:ext uri="{FF2B5EF4-FFF2-40B4-BE49-F238E27FC236}">
                      <a16:creationId xmlns:a16="http://schemas.microsoft.com/office/drawing/2014/main" id="{CD92574D-FD2E-094E-8960-AC2C17756F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984070" y="3716862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402" name="Oval 35">
                  <a:extLst>
                    <a:ext uri="{FF2B5EF4-FFF2-40B4-BE49-F238E27FC236}">
                      <a16:creationId xmlns:a16="http://schemas.microsoft.com/office/drawing/2014/main" id="{62C31AD4-E33E-F643-A4EF-6EA9E06973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404595" y="595678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403" name="Oval 35">
                  <a:extLst>
                    <a:ext uri="{FF2B5EF4-FFF2-40B4-BE49-F238E27FC236}">
                      <a16:creationId xmlns:a16="http://schemas.microsoft.com/office/drawing/2014/main" id="{0186F622-1A3B-254D-9147-4DB25FB625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14195" y="519478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404" name="Oval 19">
                  <a:extLst>
                    <a:ext uri="{FF2B5EF4-FFF2-40B4-BE49-F238E27FC236}">
                      <a16:creationId xmlns:a16="http://schemas.microsoft.com/office/drawing/2014/main" id="{A3FEB370-CB7D-4041-B946-7EB1F75677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5465" y="1104805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</p:grp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9DBC0988-6E47-6440-BEF9-4410CB1A497F}"/>
                  </a:ext>
                </a:extLst>
              </p:cNvPr>
              <p:cNvGrpSpPr/>
              <p:nvPr/>
            </p:nvGrpSpPr>
            <p:grpSpPr>
              <a:xfrm>
                <a:off x="-2204593" y="-5000296"/>
                <a:ext cx="14019195" cy="12076075"/>
                <a:chOff x="-2204593" y="-4982367"/>
                <a:chExt cx="14019195" cy="12076075"/>
              </a:xfrm>
            </p:grpSpPr>
            <p:sp>
              <p:nvSpPr>
                <p:cNvPr id="168" name="Oval 19">
                  <a:extLst>
                    <a:ext uri="{FF2B5EF4-FFF2-40B4-BE49-F238E27FC236}">
                      <a16:creationId xmlns:a16="http://schemas.microsoft.com/office/drawing/2014/main" id="{32087818-B380-9B44-A6AB-35C6672F0C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4204" y="3556570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70" name="Oval 19">
                  <a:extLst>
                    <a:ext uri="{FF2B5EF4-FFF2-40B4-BE49-F238E27FC236}">
                      <a16:creationId xmlns:a16="http://schemas.microsoft.com/office/drawing/2014/main" id="{A75B87D1-9303-CF4C-A7F3-876E52C077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110393" y="4955601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71" name="Oval 19">
                  <a:extLst>
                    <a:ext uri="{FF2B5EF4-FFF2-40B4-BE49-F238E27FC236}">
                      <a16:creationId xmlns:a16="http://schemas.microsoft.com/office/drawing/2014/main" id="{0C50E22E-CBF7-184E-813E-51264EC0B2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179039" y="6333300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72" name="Oval 23">
                  <a:extLst>
                    <a:ext uri="{FF2B5EF4-FFF2-40B4-BE49-F238E27FC236}">
                      <a16:creationId xmlns:a16="http://schemas.microsoft.com/office/drawing/2014/main" id="{269E5AF3-7A97-214B-96E4-588C800C33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566" y="6941308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73" name="Line 73">
                  <a:extLst>
                    <a:ext uri="{FF2B5EF4-FFF2-40B4-BE49-F238E27FC236}">
                      <a16:creationId xmlns:a16="http://schemas.microsoft.com/office/drawing/2014/main" id="{AFB64411-BC8A-3543-A27D-008DFF65582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-2204593" y="-4982367"/>
                  <a:ext cx="6850539" cy="86106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ash"/>
                  <a:round/>
                  <a:headEnd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74" name="Oval 19">
                  <a:extLst>
                    <a:ext uri="{FF2B5EF4-FFF2-40B4-BE49-F238E27FC236}">
                      <a16:creationId xmlns:a16="http://schemas.microsoft.com/office/drawing/2014/main" id="{9F888054-0ACC-3243-8E1B-BECF7F3FB0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257" y="2135746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75" name="Oval 19">
                  <a:extLst>
                    <a:ext uri="{FF2B5EF4-FFF2-40B4-BE49-F238E27FC236}">
                      <a16:creationId xmlns:a16="http://schemas.microsoft.com/office/drawing/2014/main" id="{DE0479AE-E08C-C94E-B771-181CCDDF62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56456" y="593819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76" name="Oval 19">
                  <a:extLst>
                    <a:ext uri="{FF2B5EF4-FFF2-40B4-BE49-F238E27FC236}">
                      <a16:creationId xmlns:a16="http://schemas.microsoft.com/office/drawing/2014/main" id="{3F818020-8295-DA43-8275-A66DC11A49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290" y="674503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77" name="Oval 19">
                  <a:extLst>
                    <a:ext uri="{FF2B5EF4-FFF2-40B4-BE49-F238E27FC236}">
                      <a16:creationId xmlns:a16="http://schemas.microsoft.com/office/drawing/2014/main" id="{B0EC4904-DD99-F545-816C-55E59639DA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02718" y="-87494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78" name="Oval 29">
                  <a:extLst>
                    <a:ext uri="{FF2B5EF4-FFF2-40B4-BE49-F238E27FC236}">
                      <a16:creationId xmlns:a16="http://schemas.microsoft.com/office/drawing/2014/main" id="{19FDA3E7-4F41-3F46-8820-BD43A94DB7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72639" y="633010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79" name="Oval 28">
                  <a:extLst>
                    <a:ext uri="{FF2B5EF4-FFF2-40B4-BE49-F238E27FC236}">
                      <a16:creationId xmlns:a16="http://schemas.microsoft.com/office/drawing/2014/main" id="{7DCCB84B-4D72-DD4E-922A-6F24C67500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92193" y="50405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80" name="Oval 32">
                  <a:extLst>
                    <a:ext uri="{FF2B5EF4-FFF2-40B4-BE49-F238E27FC236}">
                      <a16:creationId xmlns:a16="http://schemas.microsoft.com/office/drawing/2014/main" id="{EA8F0526-EB85-114C-AF43-E39CB3D1D6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662202" y="492338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81" name="Oval 32">
                  <a:extLst>
                    <a:ext uri="{FF2B5EF4-FFF2-40B4-BE49-F238E27FC236}">
                      <a16:creationId xmlns:a16="http://schemas.microsoft.com/office/drawing/2014/main" id="{D79490B7-D0D5-C248-A53E-012971F751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11219" y="-152430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82" name="Oval 28">
                  <a:extLst>
                    <a:ext uri="{FF2B5EF4-FFF2-40B4-BE49-F238E27FC236}">
                      <a16:creationId xmlns:a16="http://schemas.microsoft.com/office/drawing/2014/main" id="{38B68FB4-7BC5-8848-AD08-3B81AA3BEB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25085" y="175812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83" name="Oval 28">
                  <a:extLst>
                    <a:ext uri="{FF2B5EF4-FFF2-40B4-BE49-F238E27FC236}">
                      <a16:creationId xmlns:a16="http://schemas.microsoft.com/office/drawing/2014/main" id="{ED9E7545-DA4A-664D-9808-CFFAF32E2B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687948" y="328212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84" name="Oval 17">
                  <a:extLst>
                    <a:ext uri="{FF2B5EF4-FFF2-40B4-BE49-F238E27FC236}">
                      <a16:creationId xmlns:a16="http://schemas.microsoft.com/office/drawing/2014/main" id="{6C436AC1-A0BE-1E40-B5C7-C4CAD9DC74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04384" y="46888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85" name="Oval 17">
                  <a:extLst>
                    <a:ext uri="{FF2B5EF4-FFF2-40B4-BE49-F238E27FC236}">
                      <a16:creationId xmlns:a16="http://schemas.microsoft.com/office/drawing/2014/main" id="{7722C2FC-824F-5943-A8AA-7E976DCEE8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53241" y="328210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86" name="Oval 20">
                  <a:extLst>
                    <a:ext uri="{FF2B5EF4-FFF2-40B4-BE49-F238E27FC236}">
                      <a16:creationId xmlns:a16="http://schemas.microsoft.com/office/drawing/2014/main" id="{C3F893C9-137A-1743-9619-13372F3C70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96241" y="175810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87" name="Oval 29">
                  <a:extLst>
                    <a:ext uri="{FF2B5EF4-FFF2-40B4-BE49-F238E27FC236}">
                      <a16:creationId xmlns:a16="http://schemas.microsoft.com/office/drawing/2014/main" id="{44791F9B-9596-9A4B-8CEA-BCFCC837B4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39241" y="23410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</p:grpSp>
        </p:grpSp>
        <p:sp>
          <p:nvSpPr>
            <p:cNvPr id="190" name="Oval 19">
              <a:extLst>
                <a:ext uri="{FF2B5EF4-FFF2-40B4-BE49-F238E27FC236}">
                  <a16:creationId xmlns:a16="http://schemas.microsoft.com/office/drawing/2014/main" id="{7FAFE12E-B631-574A-8D3A-16D6AE7D32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2399" y="8118535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91" name="Oval 23">
              <a:extLst>
                <a:ext uri="{FF2B5EF4-FFF2-40B4-BE49-F238E27FC236}">
                  <a16:creationId xmlns:a16="http://schemas.microsoft.com/office/drawing/2014/main" id="{D5B23A9E-04E0-7646-8537-E97BEE8201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5799" y="8728135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27" name="Oval 19">
              <a:extLst>
                <a:ext uri="{FF2B5EF4-FFF2-40B4-BE49-F238E27FC236}">
                  <a16:creationId xmlns:a16="http://schemas.microsoft.com/office/drawing/2014/main" id="{45CDAE2C-BA9F-094E-8583-83E4970073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1265" y="9364631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28" name="Oval 23">
              <a:extLst>
                <a:ext uri="{FF2B5EF4-FFF2-40B4-BE49-F238E27FC236}">
                  <a16:creationId xmlns:a16="http://schemas.microsoft.com/office/drawing/2014/main" id="{DB140A60-7328-EE46-9B8C-0BD9CAD685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4665" y="9974231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29" name="Oval 19">
              <a:extLst>
                <a:ext uri="{FF2B5EF4-FFF2-40B4-BE49-F238E27FC236}">
                  <a16:creationId xmlns:a16="http://schemas.microsoft.com/office/drawing/2014/main" id="{CE38FCB7-95AF-F24E-8369-4B740E8D18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9824" y="8584703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30" name="Oval 23">
              <a:extLst>
                <a:ext uri="{FF2B5EF4-FFF2-40B4-BE49-F238E27FC236}">
                  <a16:creationId xmlns:a16="http://schemas.microsoft.com/office/drawing/2014/main" id="{15D1D058-CD74-3845-A780-4A250CB423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3224" y="9194303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31" name="Oval 19">
              <a:extLst>
                <a:ext uri="{FF2B5EF4-FFF2-40B4-BE49-F238E27FC236}">
                  <a16:creationId xmlns:a16="http://schemas.microsoft.com/office/drawing/2014/main" id="{EFC583A0-2943-1147-B4BF-994886B47F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8339" y="8450237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32" name="Oval 23">
              <a:extLst>
                <a:ext uri="{FF2B5EF4-FFF2-40B4-BE49-F238E27FC236}">
                  <a16:creationId xmlns:a16="http://schemas.microsoft.com/office/drawing/2014/main" id="{9D3CDBAB-4B57-8F46-B7F0-F0D8AC7F7F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1739" y="9059837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33" name="Oval 19">
              <a:extLst>
                <a:ext uri="{FF2B5EF4-FFF2-40B4-BE49-F238E27FC236}">
                  <a16:creationId xmlns:a16="http://schemas.microsoft.com/office/drawing/2014/main" id="{6BB75981-ABE3-5E43-A70F-66D9870859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2712" y="8279912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34" name="Oval 19">
              <a:extLst>
                <a:ext uri="{FF2B5EF4-FFF2-40B4-BE49-F238E27FC236}">
                  <a16:creationId xmlns:a16="http://schemas.microsoft.com/office/drawing/2014/main" id="{5E6B2304-03FA-594B-8AA0-02D6005BF9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9558" y="8862618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35" name="Oval 19">
              <a:extLst>
                <a:ext uri="{FF2B5EF4-FFF2-40B4-BE49-F238E27FC236}">
                  <a16:creationId xmlns:a16="http://schemas.microsoft.com/office/drawing/2014/main" id="{91143D6B-B191-0D49-AF3D-603277AB53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68122" y="8082690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01" name="TextBox 700">
                <a:extLst>
                  <a:ext uri="{FF2B5EF4-FFF2-40B4-BE49-F238E27FC236}">
                    <a16:creationId xmlns:a16="http://schemas.microsoft.com/office/drawing/2014/main" id="{30CA8E60-F886-F244-B3BA-F2A44DEEE30B}"/>
                  </a:ext>
                </a:extLst>
              </p:cNvPr>
              <p:cNvSpPr txBox="1"/>
              <p:nvPr/>
            </p:nvSpPr>
            <p:spPr>
              <a:xfrm>
                <a:off x="1195314" y="3165096"/>
                <a:ext cx="678537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FF"/>
                  </a:buClr>
                  <a:buSzPct val="8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/>
                        </a:rPr>
                        <m:t>𝒪</m:t>
                      </m:r>
                    </m:oMath>
                  </m:oMathPara>
                </a14:m>
                <a:endParaRPr lang="en-US" sz="1500" dirty="0">
                  <a:solidFill>
                    <a:srgbClr val="000000"/>
                  </a:solidFill>
                  <a:latin typeface="Basis Grotesque Medium" panose="02000603030000020004" pitchFamily="2" charset="77"/>
                  <a:cs typeface="Arial"/>
                </a:endParaRPr>
              </a:p>
            </p:txBody>
          </p:sp>
        </mc:Choice>
        <mc:Fallback xmlns="">
          <p:sp>
            <p:nvSpPr>
              <p:cNvPr id="701" name="TextBox 700">
                <a:extLst>
                  <a:ext uri="{FF2B5EF4-FFF2-40B4-BE49-F238E27FC236}">
                    <a16:creationId xmlns:a16="http://schemas.microsoft.com/office/drawing/2014/main" id="{30CA8E60-F886-F244-B3BA-F2A44DEEE3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5314" y="3165096"/>
                <a:ext cx="678537" cy="3231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61EAB27-1C9F-5A5A-EE00-58AA0F1F63CE}"/>
              </a:ext>
            </a:extLst>
          </p:cNvPr>
          <p:cNvCxnSpPr>
            <a:cxnSpLocks/>
          </p:cNvCxnSpPr>
          <p:nvPr/>
        </p:nvCxnSpPr>
        <p:spPr>
          <a:xfrm flipV="1">
            <a:off x="1760261" y="2823067"/>
            <a:ext cx="399113" cy="483454"/>
          </a:xfrm>
          <a:prstGeom prst="line">
            <a:avLst/>
          </a:prstGeom>
          <a:ln w="50800">
            <a:solidFill>
              <a:srgbClr val="C0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378576F9-61A1-1B4F-AC5D-C86F120A38DB}"/>
              </a:ext>
            </a:extLst>
          </p:cNvPr>
          <p:cNvSpPr/>
          <p:nvPr/>
        </p:nvSpPr>
        <p:spPr>
          <a:xfrm>
            <a:off x="-623208" y="-152400"/>
            <a:ext cx="10224408" cy="14565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52DF89-6FF2-0C14-8A76-4CA6DAFF1FEF}"/>
              </a:ext>
            </a:extLst>
          </p:cNvPr>
          <p:cNvCxnSpPr>
            <a:cxnSpLocks/>
            <a:endCxn id="318" idx="1"/>
          </p:cNvCxnSpPr>
          <p:nvPr/>
        </p:nvCxnSpPr>
        <p:spPr>
          <a:xfrm>
            <a:off x="1739723" y="3319910"/>
            <a:ext cx="379240" cy="415688"/>
          </a:xfrm>
          <a:prstGeom prst="line">
            <a:avLst/>
          </a:prstGeom>
          <a:ln w="50800">
            <a:solidFill>
              <a:srgbClr val="C0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9" name="Title 1">
                <a:extLst>
                  <a:ext uri="{FF2B5EF4-FFF2-40B4-BE49-F238E27FC236}">
                    <a16:creationId xmlns:a16="http://schemas.microsoft.com/office/drawing/2014/main" id="{B291D4F9-F2F8-8E4C-9EFE-5878E0E3E49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95397" y="476766"/>
                <a:ext cx="7397159" cy="43763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lIns="68580" tIns="34290" rIns="68580" bIns="34290" rtlCol="0" anchor="ctr">
                <a:normAutofit fontScale="70000" lnSpcReduction="20000"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b="1" i="0" kern="12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defTabSz="685800" fontAlgn="auto">
                  <a:spcAft>
                    <a:spcPts val="0"/>
                  </a:spcAft>
                  <a:defRPr/>
                </a:pPr>
                <a:r>
                  <a:rPr lang="en-US" sz="4050" dirty="0">
                    <a:solidFill>
                      <a:srgbClr val="C00000"/>
                    </a:solidFill>
                    <a:latin typeface="Basis Grotesque Medium" panose="02000603030000020004" pitchFamily="2" charset="77"/>
                    <a:cs typeface="Calibri" panose="020F0502020204030204" pitchFamily="34" charset="0"/>
                  </a:rPr>
                  <a:t>Proof by Picture: Lattices with </a:t>
                </a:r>
                <a14:m>
                  <m:oMath xmlns:m="http://schemas.openxmlformats.org/officeDocument/2006/math">
                    <m:r>
                      <a:rPr lang="en-US" sz="405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𝒏</m:t>
                    </m:r>
                  </m:oMath>
                </a14:m>
                <a:r>
                  <a:rPr lang="en-US" sz="4050" dirty="0">
                    <a:solidFill>
                      <a:srgbClr val="C00000"/>
                    </a:solidFill>
                    <a:latin typeface="Basis Grotesque Medium" panose="02000603030000020004" pitchFamily="2" charset="77"/>
                    <a:cs typeface="Calibri" panose="020F0502020204030204" pitchFamily="34" charset="0"/>
                  </a:rPr>
                  <a:t> short vectors</a:t>
                </a:r>
              </a:p>
            </p:txBody>
          </p:sp>
        </mc:Choice>
        <mc:Fallback xmlns="">
          <p:sp>
            <p:nvSpPr>
              <p:cNvPr id="219" name="Title 1">
                <a:extLst>
                  <a:ext uri="{FF2B5EF4-FFF2-40B4-BE49-F238E27FC236}">
                    <a16:creationId xmlns:a16="http://schemas.microsoft.com/office/drawing/2014/main" id="{B291D4F9-F2F8-8E4C-9EFE-5878E0E3E4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397" y="476766"/>
                <a:ext cx="7397159" cy="437634"/>
              </a:xfrm>
              <a:prstGeom prst="rect">
                <a:avLst/>
              </a:prstGeom>
              <a:blipFill>
                <a:blip r:embed="rId4"/>
                <a:stretch>
                  <a:fillRect l="-2058" t="-34286" b="-3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1377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4393"/>
    </mc:Choice>
    <mc:Fallback>
      <p:transition advTm="34393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8F5BEA0-EF17-ED40-9A51-0D7DBB11B55B}"/>
              </a:ext>
            </a:extLst>
          </p:cNvPr>
          <p:cNvGrpSpPr/>
          <p:nvPr/>
        </p:nvGrpSpPr>
        <p:grpSpPr>
          <a:xfrm>
            <a:off x="-1653445" y="-2892972"/>
            <a:ext cx="12143111" cy="11472560"/>
            <a:chOff x="-2204593" y="-5000296"/>
            <a:chExt cx="16190814" cy="1529674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9BC212A-A67B-6340-837B-2C630D627076}"/>
                </a:ext>
              </a:extLst>
            </p:cNvPr>
            <p:cNvGrpSpPr/>
            <p:nvPr/>
          </p:nvGrpSpPr>
          <p:grpSpPr>
            <a:xfrm>
              <a:off x="-2204593" y="-5000296"/>
              <a:ext cx="16190814" cy="15296747"/>
              <a:chOff x="-2204593" y="-5000296"/>
              <a:chExt cx="16190814" cy="15296747"/>
            </a:xfrm>
          </p:grpSpPr>
          <p:grpSp>
            <p:nvGrpSpPr>
              <p:cNvPr id="195" name="Group 194">
                <a:extLst>
                  <a:ext uri="{FF2B5EF4-FFF2-40B4-BE49-F238E27FC236}">
                    <a16:creationId xmlns:a16="http://schemas.microsoft.com/office/drawing/2014/main" id="{DB31CE45-BF84-BA49-8764-D9B6D87301A5}"/>
                  </a:ext>
                </a:extLst>
              </p:cNvPr>
              <p:cNvGrpSpPr/>
              <p:nvPr/>
            </p:nvGrpSpPr>
            <p:grpSpPr>
              <a:xfrm>
                <a:off x="-2039495" y="-3760494"/>
                <a:ext cx="16025716" cy="14056945"/>
                <a:chOff x="-2505660" y="-4621106"/>
                <a:chExt cx="16025716" cy="14056945"/>
              </a:xfrm>
            </p:grpSpPr>
            <p:grpSp>
              <p:nvGrpSpPr>
                <p:cNvPr id="197" name="Group 196">
                  <a:extLst>
                    <a:ext uri="{FF2B5EF4-FFF2-40B4-BE49-F238E27FC236}">
                      <a16:creationId xmlns:a16="http://schemas.microsoft.com/office/drawing/2014/main" id="{9F262078-2531-324B-899C-44537D298B46}"/>
                    </a:ext>
                  </a:extLst>
                </p:cNvPr>
                <p:cNvGrpSpPr/>
                <p:nvPr/>
              </p:nvGrpSpPr>
              <p:grpSpPr>
                <a:xfrm>
                  <a:off x="-1854200" y="-4055533"/>
                  <a:ext cx="15374256" cy="13487400"/>
                  <a:chOff x="-3124200" y="-4191000"/>
                  <a:chExt cx="15374256" cy="13487400"/>
                </a:xfrm>
              </p:grpSpPr>
              <p:sp>
                <p:nvSpPr>
                  <p:cNvPr id="416" name="Line 73">
                    <a:extLst>
                      <a:ext uri="{FF2B5EF4-FFF2-40B4-BE49-F238E27FC236}">
                        <a16:creationId xmlns:a16="http://schemas.microsoft.com/office/drawing/2014/main" id="{8A1671D8-72E3-684C-96E2-AE7C041A307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147286" y="-1506377"/>
                    <a:ext cx="8605164" cy="1080277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17" name="Line 73">
                    <a:extLst>
                      <a:ext uri="{FF2B5EF4-FFF2-40B4-BE49-F238E27FC236}">
                        <a16:creationId xmlns:a16="http://schemas.microsoft.com/office/drawing/2014/main" id="{4ADBC496-72E0-1947-8512-A2F2005E902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025574" y="-1049868"/>
                    <a:ext cx="7428340" cy="926602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18" name="Line 73">
                    <a:extLst>
                      <a:ext uri="{FF2B5EF4-FFF2-40B4-BE49-F238E27FC236}">
                        <a16:creationId xmlns:a16="http://schemas.microsoft.com/office/drawing/2014/main" id="{E9BFA2A0-C0F2-824C-9724-E7553EA4CC4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-452914" y="-1143000"/>
                    <a:ext cx="6850539" cy="861060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19" name="Line 73">
                    <a:extLst>
                      <a:ext uri="{FF2B5EF4-FFF2-40B4-BE49-F238E27FC236}">
                        <a16:creationId xmlns:a16="http://schemas.microsoft.com/office/drawing/2014/main" id="{99FE93C1-7598-6D4B-A80A-951435E9A78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-990600" y="-1752600"/>
                    <a:ext cx="6850539" cy="861060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0" name="Line 73">
                    <a:extLst>
                      <a:ext uri="{FF2B5EF4-FFF2-40B4-BE49-F238E27FC236}">
                        <a16:creationId xmlns:a16="http://schemas.microsoft.com/office/drawing/2014/main" id="{FEAC8529-B44B-EB45-A24E-65AA67747A1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-1519714" y="-2362200"/>
                    <a:ext cx="6850539" cy="861060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1" name="Line 73">
                    <a:extLst>
                      <a:ext uri="{FF2B5EF4-FFF2-40B4-BE49-F238E27FC236}">
                        <a16:creationId xmlns:a16="http://schemas.microsoft.com/office/drawing/2014/main" id="{26474510-25E8-9840-990A-614F2B81F23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260353" y="762000"/>
                    <a:ext cx="4781390" cy="595156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2" name="Line 73">
                    <a:extLst>
                      <a:ext uri="{FF2B5EF4-FFF2-40B4-BE49-F238E27FC236}">
                        <a16:creationId xmlns:a16="http://schemas.microsoft.com/office/drawing/2014/main" id="{1878B839-530D-8A4E-884B-24E67B3609F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947459" y="-76200"/>
                    <a:ext cx="6735055" cy="844475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3" name="Line 73">
                    <a:extLst>
                      <a:ext uri="{FF2B5EF4-FFF2-40B4-BE49-F238E27FC236}">
                        <a16:creationId xmlns:a16="http://schemas.microsoft.com/office/drawing/2014/main" id="{EFE02E5E-C311-8244-975A-B10656A6BD2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12775" y="-1459485"/>
                    <a:ext cx="8108045" cy="1014628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4" name="Line 73">
                    <a:extLst>
                      <a:ext uri="{FF2B5EF4-FFF2-40B4-BE49-F238E27FC236}">
                        <a16:creationId xmlns:a16="http://schemas.microsoft.com/office/drawing/2014/main" id="{01F19031-ED48-794B-8931-B865DD59355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79375" y="-1693946"/>
                    <a:ext cx="7797383" cy="977114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5" name="Line 73">
                    <a:extLst>
                      <a:ext uri="{FF2B5EF4-FFF2-40B4-BE49-F238E27FC236}">
                        <a16:creationId xmlns:a16="http://schemas.microsoft.com/office/drawing/2014/main" id="{1CA3B335-476B-2F45-BDAE-80FC96A34CC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887881" y="527304"/>
                    <a:ext cx="5362175" cy="671170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6" name="Line 73">
                    <a:extLst>
                      <a:ext uri="{FF2B5EF4-FFF2-40B4-BE49-F238E27FC236}">
                        <a16:creationId xmlns:a16="http://schemas.microsoft.com/office/drawing/2014/main" id="{230103E8-6502-6E4B-BAAB-BF2DA0651AC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7981576" y="2119715"/>
                    <a:ext cx="4072538" cy="49668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7" name="Line 73">
                    <a:extLst>
                      <a:ext uri="{FF2B5EF4-FFF2-40B4-BE49-F238E27FC236}">
                        <a16:creationId xmlns:a16="http://schemas.microsoft.com/office/drawing/2014/main" id="{64952818-10E5-834C-A27B-25D2D38881C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-2057400" y="-2971800"/>
                    <a:ext cx="6850539" cy="861060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8" name="Line 73">
                    <a:extLst>
                      <a:ext uri="{FF2B5EF4-FFF2-40B4-BE49-F238E27FC236}">
                        <a16:creationId xmlns:a16="http://schemas.microsoft.com/office/drawing/2014/main" id="{1C62BB75-5A4E-564D-BB4A-3AD5747A4B4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-2590800" y="-3581400"/>
                    <a:ext cx="6850539" cy="861060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9" name="Line 73">
                    <a:extLst>
                      <a:ext uri="{FF2B5EF4-FFF2-40B4-BE49-F238E27FC236}">
                        <a16:creationId xmlns:a16="http://schemas.microsoft.com/office/drawing/2014/main" id="{9D1C2600-C7C3-F144-80B7-B41EA12A486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-3124200" y="-4191000"/>
                    <a:ext cx="6850539" cy="861060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</p:grpSp>
            <p:grpSp>
              <p:nvGrpSpPr>
                <p:cNvPr id="198" name="Group 197">
                  <a:extLst>
                    <a:ext uri="{FF2B5EF4-FFF2-40B4-BE49-F238E27FC236}">
                      <a16:creationId xmlns:a16="http://schemas.microsoft.com/office/drawing/2014/main" id="{A8EA657C-AC2B-F14B-A727-E669E0A911F8}"/>
                    </a:ext>
                  </a:extLst>
                </p:cNvPr>
                <p:cNvGrpSpPr/>
                <p:nvPr/>
              </p:nvGrpSpPr>
              <p:grpSpPr>
                <a:xfrm>
                  <a:off x="-1397000" y="-1435132"/>
                  <a:ext cx="13916026" cy="9876399"/>
                  <a:chOff x="-2667000" y="-1570599"/>
                  <a:chExt cx="13916026" cy="9876399"/>
                </a:xfrm>
              </p:grpSpPr>
              <p:sp>
                <p:nvSpPr>
                  <p:cNvPr id="406" name="Line 73">
                    <a:extLst>
                      <a:ext uri="{FF2B5EF4-FFF2-40B4-BE49-F238E27FC236}">
                        <a16:creationId xmlns:a16="http://schemas.microsoft.com/office/drawing/2014/main" id="{D038BD85-9E38-1D48-8323-EBB24F56953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895852" y="-1520952"/>
                    <a:ext cx="6353174" cy="723900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08" name="Line 73">
                    <a:extLst>
                      <a:ext uri="{FF2B5EF4-FFF2-40B4-BE49-F238E27FC236}">
                        <a16:creationId xmlns:a16="http://schemas.microsoft.com/office/drawing/2014/main" id="{26049B4C-44D0-0041-A6F1-7BC802F426F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-2667000" y="1522476"/>
                    <a:ext cx="5932488" cy="678332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11" name="Line 73">
                    <a:extLst>
                      <a:ext uri="{FF2B5EF4-FFF2-40B4-BE49-F238E27FC236}">
                        <a16:creationId xmlns:a16="http://schemas.microsoft.com/office/drawing/2014/main" id="{FC7A745B-18B5-5C48-9CD7-31AA6B2C6AB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300513" y="-1570599"/>
                    <a:ext cx="7376887" cy="8352399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14" name="Line 73">
                    <a:extLst>
                      <a:ext uri="{FF2B5EF4-FFF2-40B4-BE49-F238E27FC236}">
                        <a16:creationId xmlns:a16="http://schemas.microsoft.com/office/drawing/2014/main" id="{B6986FA1-4F5B-AE4D-98F8-CC64A914D28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96983" y="-1232669"/>
                    <a:ext cx="7142017" cy="816991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15" name="Line 73">
                    <a:extLst>
                      <a:ext uri="{FF2B5EF4-FFF2-40B4-BE49-F238E27FC236}">
                        <a16:creationId xmlns:a16="http://schemas.microsoft.com/office/drawing/2014/main" id="{A48D96BB-CCF3-874B-8B5E-22912309E02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-1846558" y="-517051"/>
                    <a:ext cx="6977358" cy="7971209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</p:grpSp>
            <p:sp>
              <p:nvSpPr>
                <p:cNvPr id="200" name="Oval 38">
                  <a:extLst>
                    <a:ext uri="{FF2B5EF4-FFF2-40B4-BE49-F238E27FC236}">
                      <a16:creationId xmlns:a16="http://schemas.microsoft.com/office/drawing/2014/main" id="{006307C1-4FA4-8345-A58C-822C11A728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509000" y="4174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02" name="Oval 31">
                  <a:extLst>
                    <a:ext uri="{FF2B5EF4-FFF2-40B4-BE49-F238E27FC236}">
                      <a16:creationId xmlns:a16="http://schemas.microsoft.com/office/drawing/2014/main" id="{89183C1C-E3A9-9340-A96D-9310727331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89600" y="3869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05" name="Oval 21">
                  <a:extLst>
                    <a:ext uri="{FF2B5EF4-FFF2-40B4-BE49-F238E27FC236}">
                      <a16:creationId xmlns:a16="http://schemas.microsoft.com/office/drawing/2014/main" id="{1F240431-EE39-DB4B-BCF5-6FC9186725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22800" y="2650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06" name="Oval 26">
                  <a:extLst>
                    <a:ext uri="{FF2B5EF4-FFF2-40B4-BE49-F238E27FC236}">
                      <a16:creationId xmlns:a16="http://schemas.microsoft.com/office/drawing/2014/main" id="{5BF2B95F-4A39-F944-9D4E-5C3D06A12E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56200" y="3259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92" name="Oval 17">
                  <a:extLst>
                    <a:ext uri="{FF2B5EF4-FFF2-40B4-BE49-F238E27FC236}">
                      <a16:creationId xmlns:a16="http://schemas.microsoft.com/office/drawing/2014/main" id="{7774743A-96C6-1848-838D-91BA6403C9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89400" y="2040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93" name="Oval 19">
                  <a:extLst>
                    <a:ext uri="{FF2B5EF4-FFF2-40B4-BE49-F238E27FC236}">
                      <a16:creationId xmlns:a16="http://schemas.microsoft.com/office/drawing/2014/main" id="{53333B8F-BE20-5347-883D-02F8D8B90D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70200" y="3564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95" name="Oval 23">
                  <a:extLst>
                    <a:ext uri="{FF2B5EF4-FFF2-40B4-BE49-F238E27FC236}">
                      <a16:creationId xmlns:a16="http://schemas.microsoft.com/office/drawing/2014/main" id="{DA47F763-883B-E145-B7FE-ABA89E563A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3600" y="4174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96" name="Oval 24">
                  <a:extLst>
                    <a:ext uri="{FF2B5EF4-FFF2-40B4-BE49-F238E27FC236}">
                      <a16:creationId xmlns:a16="http://schemas.microsoft.com/office/drawing/2014/main" id="{3212DEA4-EDDA-084E-B346-3792D2EAE9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75400" y="1735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99" name="Oval 29">
                  <a:extLst>
                    <a:ext uri="{FF2B5EF4-FFF2-40B4-BE49-F238E27FC236}">
                      <a16:creationId xmlns:a16="http://schemas.microsoft.com/office/drawing/2014/main" id="{52EA12F0-3B5B-5148-9448-AC74EB698E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908800" y="2345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02" name="Oval 33">
                  <a:extLst>
                    <a:ext uri="{FF2B5EF4-FFF2-40B4-BE49-F238E27FC236}">
                      <a16:creationId xmlns:a16="http://schemas.microsoft.com/office/drawing/2014/main" id="{33D250B2-F21D-BD47-AE2F-0FB5644CD8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42200" y="2954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04" name="Oval 36">
                  <a:extLst>
                    <a:ext uri="{FF2B5EF4-FFF2-40B4-BE49-F238E27FC236}">
                      <a16:creationId xmlns:a16="http://schemas.microsoft.com/office/drawing/2014/main" id="{483E3652-D847-9E44-BE18-91B3DC9A29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75600" y="3564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06" name="Oval 40">
                  <a:extLst>
                    <a:ext uri="{FF2B5EF4-FFF2-40B4-BE49-F238E27FC236}">
                      <a16:creationId xmlns:a16="http://schemas.microsoft.com/office/drawing/2014/main" id="{4D39E5DE-87BE-D349-A325-2E1E493DE8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37000" y="4783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08" name="Oval 42">
                  <a:extLst>
                    <a:ext uri="{FF2B5EF4-FFF2-40B4-BE49-F238E27FC236}">
                      <a16:creationId xmlns:a16="http://schemas.microsoft.com/office/drawing/2014/main" id="{84C133FA-319B-FF47-A5F8-44B6ACA692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23000" y="4478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10" name="Oval 44">
                  <a:extLst>
                    <a:ext uri="{FF2B5EF4-FFF2-40B4-BE49-F238E27FC236}">
                      <a16:creationId xmlns:a16="http://schemas.microsoft.com/office/drawing/2014/main" id="{E5B1D670-8D65-C347-A81D-1D292D3826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56000" y="1430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11" name="Oval 45">
                  <a:extLst>
                    <a:ext uri="{FF2B5EF4-FFF2-40B4-BE49-F238E27FC236}">
                      <a16:creationId xmlns:a16="http://schemas.microsoft.com/office/drawing/2014/main" id="{9D9A2598-9D68-3048-9936-6FCDAD0373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661400" y="1430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15" name="Oval 21">
                  <a:extLst>
                    <a:ext uri="{FF2B5EF4-FFF2-40B4-BE49-F238E27FC236}">
                      <a16:creationId xmlns:a16="http://schemas.microsoft.com/office/drawing/2014/main" id="{B8DC7491-4485-8441-B47C-C439B4242C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22600" y="821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16" name="Oval 17">
                  <a:extLst>
                    <a:ext uri="{FF2B5EF4-FFF2-40B4-BE49-F238E27FC236}">
                      <a16:creationId xmlns:a16="http://schemas.microsoft.com/office/drawing/2014/main" id="{586F08F2-32D6-AA4B-8D93-598CAFA91C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89200" y="211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17" name="Oval 19">
                  <a:extLst>
                    <a:ext uri="{FF2B5EF4-FFF2-40B4-BE49-F238E27FC236}">
                      <a16:creationId xmlns:a16="http://schemas.microsoft.com/office/drawing/2014/main" id="{C202218F-FD92-AF46-80D6-224CF13189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03400" y="2345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18" name="Oval 23">
                  <a:extLst>
                    <a:ext uri="{FF2B5EF4-FFF2-40B4-BE49-F238E27FC236}">
                      <a16:creationId xmlns:a16="http://schemas.microsoft.com/office/drawing/2014/main" id="{D2D34D40-057C-434C-A44F-4B5C3B57FD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36800" y="2954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23" name="Oval 29">
                  <a:extLst>
                    <a:ext uri="{FF2B5EF4-FFF2-40B4-BE49-F238E27FC236}">
                      <a16:creationId xmlns:a16="http://schemas.microsoft.com/office/drawing/2014/main" id="{902DBB38-BD51-5446-9B4B-FC2025BA21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08600" y="516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24" name="Oval 33">
                  <a:extLst>
                    <a:ext uri="{FF2B5EF4-FFF2-40B4-BE49-F238E27FC236}">
                      <a16:creationId xmlns:a16="http://schemas.microsoft.com/office/drawing/2014/main" id="{7889FC7A-0E0E-3A4D-9809-5D46337194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42000" y="1126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25" name="Oval 19">
                  <a:extLst>
                    <a:ext uri="{FF2B5EF4-FFF2-40B4-BE49-F238E27FC236}">
                      <a16:creationId xmlns:a16="http://schemas.microsoft.com/office/drawing/2014/main" id="{9AF0F1B0-A99D-294F-A2D4-6A62590500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70400" y="5393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26" name="Oval 23">
                  <a:extLst>
                    <a:ext uri="{FF2B5EF4-FFF2-40B4-BE49-F238E27FC236}">
                      <a16:creationId xmlns:a16="http://schemas.microsoft.com/office/drawing/2014/main" id="{758B7E45-A139-B84C-8FC2-E779E66230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03800" y="6002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27" name="Oval 40">
                  <a:extLst>
                    <a:ext uri="{FF2B5EF4-FFF2-40B4-BE49-F238E27FC236}">
                      <a16:creationId xmlns:a16="http://schemas.microsoft.com/office/drawing/2014/main" id="{28ECC815-EC84-B040-B100-711B3D73B3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37200" y="6612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30" name="Oval 41">
                  <a:extLst>
                    <a:ext uri="{FF2B5EF4-FFF2-40B4-BE49-F238E27FC236}">
                      <a16:creationId xmlns:a16="http://schemas.microsoft.com/office/drawing/2014/main" id="{D28C0B20-94E0-5746-AF46-65E8A8800F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680200" y="6460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37" name="Oval 19">
                  <a:extLst>
                    <a:ext uri="{FF2B5EF4-FFF2-40B4-BE49-F238E27FC236}">
                      <a16:creationId xmlns:a16="http://schemas.microsoft.com/office/drawing/2014/main" id="{51C72F26-4FEA-CC47-9533-B27E6A3AB3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94200" y="6764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38" name="Oval 19">
                  <a:extLst>
                    <a:ext uri="{FF2B5EF4-FFF2-40B4-BE49-F238E27FC236}">
                      <a16:creationId xmlns:a16="http://schemas.microsoft.com/office/drawing/2014/main" id="{029D7770-85A1-0545-BE94-E3CACE9F65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84400" y="5698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39" name="Oval 23">
                  <a:extLst>
                    <a:ext uri="{FF2B5EF4-FFF2-40B4-BE49-F238E27FC236}">
                      <a16:creationId xmlns:a16="http://schemas.microsoft.com/office/drawing/2014/main" id="{2B6AD2FF-76EB-744A-9E0B-D16725AB9E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17800" y="6307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40" name="Oval 40">
                  <a:extLst>
                    <a:ext uri="{FF2B5EF4-FFF2-40B4-BE49-F238E27FC236}">
                      <a16:creationId xmlns:a16="http://schemas.microsoft.com/office/drawing/2014/main" id="{36D25D7D-7B17-B042-A319-32ED10FA4B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51200" y="6917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41" name="Oval 19">
                  <a:extLst>
                    <a:ext uri="{FF2B5EF4-FFF2-40B4-BE49-F238E27FC236}">
                      <a16:creationId xmlns:a16="http://schemas.microsoft.com/office/drawing/2014/main" id="{4E09E5AA-1C5E-4C46-ACAB-49AE5FAE99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7600" y="4478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42" name="Oval 23">
                  <a:extLst>
                    <a:ext uri="{FF2B5EF4-FFF2-40B4-BE49-F238E27FC236}">
                      <a16:creationId xmlns:a16="http://schemas.microsoft.com/office/drawing/2014/main" id="{3A1B8C6C-7E1D-0C4F-94FE-D33241F477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51000" y="5088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43" name="Oval 19">
                  <a:extLst>
                    <a:ext uri="{FF2B5EF4-FFF2-40B4-BE49-F238E27FC236}">
                      <a16:creationId xmlns:a16="http://schemas.microsoft.com/office/drawing/2014/main" id="{D2CDEC2B-FFDF-BA41-804B-2DE7AE11B5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4800" y="6460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44" name="Oval 23">
                  <a:extLst>
                    <a:ext uri="{FF2B5EF4-FFF2-40B4-BE49-F238E27FC236}">
                      <a16:creationId xmlns:a16="http://schemas.microsoft.com/office/drawing/2014/main" id="{5436D62E-8696-BF48-A9BB-4CAE6EC8B5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08200" y="7069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50" name="Oval 37">
                  <a:extLst>
                    <a:ext uri="{FF2B5EF4-FFF2-40B4-BE49-F238E27FC236}">
                      <a16:creationId xmlns:a16="http://schemas.microsoft.com/office/drawing/2014/main" id="{E47A0872-465F-624E-95C6-9C490C7DB9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499600" y="6764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51" name="Oval 31">
                  <a:extLst>
                    <a:ext uri="{FF2B5EF4-FFF2-40B4-BE49-F238E27FC236}">
                      <a16:creationId xmlns:a16="http://schemas.microsoft.com/office/drawing/2014/main" id="{14105E5B-3B33-484A-B522-A2631708F9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23200" y="6307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52" name="Oval 21">
                  <a:extLst>
                    <a:ext uri="{FF2B5EF4-FFF2-40B4-BE49-F238E27FC236}">
                      <a16:creationId xmlns:a16="http://schemas.microsoft.com/office/drawing/2014/main" id="{19DD770C-1651-014E-B24D-6D96BBE845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756400" y="5088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53" name="Oval 26">
                  <a:extLst>
                    <a:ext uri="{FF2B5EF4-FFF2-40B4-BE49-F238E27FC236}">
                      <a16:creationId xmlns:a16="http://schemas.microsoft.com/office/drawing/2014/main" id="{C9591192-32CE-4D4C-9125-70C74A77BC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289800" y="5698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54" name="Oval 42">
                  <a:extLst>
                    <a:ext uri="{FF2B5EF4-FFF2-40B4-BE49-F238E27FC236}">
                      <a16:creationId xmlns:a16="http://schemas.microsoft.com/office/drawing/2014/main" id="{F03C5C3E-2AA0-114F-981A-6FD407CD76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356600" y="6917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55" name="Oval 38">
                  <a:extLst>
                    <a:ext uri="{FF2B5EF4-FFF2-40B4-BE49-F238E27FC236}">
                      <a16:creationId xmlns:a16="http://schemas.microsoft.com/office/drawing/2014/main" id="{AEF0CE29-77D2-8C48-8EF3-465E0B7E81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109200" y="6002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56" name="Oval 33">
                  <a:extLst>
                    <a:ext uri="{FF2B5EF4-FFF2-40B4-BE49-F238E27FC236}">
                      <a16:creationId xmlns:a16="http://schemas.microsoft.com/office/drawing/2014/main" id="{DECA174D-F8F0-514C-921A-F6521D4958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042400" y="4783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57" name="Oval 36">
                  <a:extLst>
                    <a:ext uri="{FF2B5EF4-FFF2-40B4-BE49-F238E27FC236}">
                      <a16:creationId xmlns:a16="http://schemas.microsoft.com/office/drawing/2014/main" id="{C2C3AA6A-F03D-F64E-8D5F-8698AF1CFD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575800" y="5393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63" name="Oval 28">
                  <a:extLst>
                    <a:ext uri="{FF2B5EF4-FFF2-40B4-BE49-F238E27FC236}">
                      <a16:creationId xmlns:a16="http://schemas.microsoft.com/office/drawing/2014/main" id="{28B277FF-C19A-2E48-BE2B-ECCB67591C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128000" y="821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64" name="Oval 32">
                  <a:extLst>
                    <a:ext uri="{FF2B5EF4-FFF2-40B4-BE49-F238E27FC236}">
                      <a16:creationId xmlns:a16="http://schemas.microsoft.com/office/drawing/2014/main" id="{74C85D81-8302-9A4A-9BDD-322300AEFF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661400" y="1430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65" name="Oval 35">
                  <a:extLst>
                    <a:ext uri="{FF2B5EF4-FFF2-40B4-BE49-F238E27FC236}">
                      <a16:creationId xmlns:a16="http://schemas.microsoft.com/office/drawing/2014/main" id="{9ECBD5D2-DA03-274D-ABC8-78AD6619D5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194800" y="2040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66" name="Oval 32">
                  <a:extLst>
                    <a:ext uri="{FF2B5EF4-FFF2-40B4-BE49-F238E27FC236}">
                      <a16:creationId xmlns:a16="http://schemas.microsoft.com/office/drawing/2014/main" id="{13085D7A-E099-9341-A85F-DA98309CD4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728200" y="2650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67" name="Oval 35">
                  <a:extLst>
                    <a:ext uri="{FF2B5EF4-FFF2-40B4-BE49-F238E27FC236}">
                      <a16:creationId xmlns:a16="http://schemas.microsoft.com/office/drawing/2014/main" id="{67658EDB-7DE1-7A4E-A632-F0525457AB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261600" y="3259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68" name="Oval 35">
                  <a:extLst>
                    <a:ext uri="{FF2B5EF4-FFF2-40B4-BE49-F238E27FC236}">
                      <a16:creationId xmlns:a16="http://schemas.microsoft.com/office/drawing/2014/main" id="{EE97E3B7-9EEC-F640-9B92-A9683B05D8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795000" y="3869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69" name="Oval 32">
                  <a:extLst>
                    <a:ext uri="{FF2B5EF4-FFF2-40B4-BE49-F238E27FC236}">
                      <a16:creationId xmlns:a16="http://schemas.microsoft.com/office/drawing/2014/main" id="{E2A9747A-325B-AB48-A239-F3E3E85FF4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594600" y="211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75" name="Oval 29">
                  <a:extLst>
                    <a:ext uri="{FF2B5EF4-FFF2-40B4-BE49-F238E27FC236}">
                      <a16:creationId xmlns:a16="http://schemas.microsoft.com/office/drawing/2014/main" id="{B1C2EB36-E4EC-4B4F-8C82-6461255B69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75200" y="-93133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76" name="Oval 32">
                  <a:extLst>
                    <a:ext uri="{FF2B5EF4-FFF2-40B4-BE49-F238E27FC236}">
                      <a16:creationId xmlns:a16="http://schemas.microsoft.com/office/drawing/2014/main" id="{16B007E7-4213-3E41-BE68-B621B2FE98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80600" y="-93133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77" name="Oval 35">
                  <a:extLst>
                    <a:ext uri="{FF2B5EF4-FFF2-40B4-BE49-F238E27FC236}">
                      <a16:creationId xmlns:a16="http://schemas.microsoft.com/office/drawing/2014/main" id="{22DFBE59-C5A8-FB42-B3AC-5C323CF26A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414000" y="516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78" name="TextBox 377">
                  <a:extLst>
                    <a:ext uri="{FF2B5EF4-FFF2-40B4-BE49-F238E27FC236}">
                      <a16:creationId xmlns:a16="http://schemas.microsoft.com/office/drawing/2014/main" id="{49F7C9DB-FE1F-6E4E-8F72-87D69E2686B6}"/>
                    </a:ext>
                  </a:extLst>
                </p:cNvPr>
                <p:cNvSpPr txBox="1"/>
                <p:nvPr/>
              </p:nvSpPr>
              <p:spPr>
                <a:xfrm>
                  <a:off x="-2482851" y="5164667"/>
                  <a:ext cx="246308" cy="49244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Basis Grotesque Medium" panose="02000603030000020004" pitchFamily="2" charset="77"/>
                    <a:cs typeface="+mn-cs"/>
                  </a:endParaRPr>
                </a:p>
              </p:txBody>
            </p:sp>
            <p:sp>
              <p:nvSpPr>
                <p:cNvPr id="379" name="Line 73">
                  <a:extLst>
                    <a:ext uri="{FF2B5EF4-FFF2-40B4-BE49-F238E27FC236}">
                      <a16:creationId xmlns:a16="http://schemas.microsoft.com/office/drawing/2014/main" id="{0DB3F2B4-DC1F-FC4B-8003-BB1B9193D3A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0363200" y="4541182"/>
                  <a:ext cx="2271281" cy="28332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ash"/>
                  <a:round/>
                  <a:headEnd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80" name="Oval 38">
                  <a:extLst>
                    <a:ext uri="{FF2B5EF4-FFF2-40B4-BE49-F238E27FC236}">
                      <a16:creationId xmlns:a16="http://schemas.microsoft.com/office/drawing/2014/main" id="{9F551DE8-1B84-5342-987E-71E9A3834F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791952" y="670390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82" name="Oval 19">
                  <a:extLst>
                    <a:ext uri="{FF2B5EF4-FFF2-40B4-BE49-F238E27FC236}">
                      <a16:creationId xmlns:a16="http://schemas.microsoft.com/office/drawing/2014/main" id="{10A5FCBA-6153-2145-AB3D-BDC5550472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7248" y="3924131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83" name="Oval 19">
                  <a:extLst>
                    <a:ext uri="{FF2B5EF4-FFF2-40B4-BE49-F238E27FC236}">
                      <a16:creationId xmlns:a16="http://schemas.microsoft.com/office/drawing/2014/main" id="{4770B849-691F-6040-804E-BED9E727D7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416" y="3308435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85" name="Oval 44">
                  <a:extLst>
                    <a:ext uri="{FF2B5EF4-FFF2-40B4-BE49-F238E27FC236}">
                      <a16:creationId xmlns:a16="http://schemas.microsoft.com/office/drawing/2014/main" id="{B1B10AF4-4868-854A-B7C9-CA74CCE964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764" y="510371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86" name="Oval 19">
                  <a:extLst>
                    <a:ext uri="{FF2B5EF4-FFF2-40B4-BE49-F238E27FC236}">
                      <a16:creationId xmlns:a16="http://schemas.microsoft.com/office/drawing/2014/main" id="{D8BF2218-7D5F-6D43-A429-7C1FEA0EA1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94810" y="176047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87" name="Line 73">
                  <a:extLst>
                    <a:ext uri="{FF2B5EF4-FFF2-40B4-BE49-F238E27FC236}">
                      <a16:creationId xmlns:a16="http://schemas.microsoft.com/office/drawing/2014/main" id="{2486C010-45C5-134F-ACB3-2E0C18030C8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-2505660" y="-4621106"/>
                  <a:ext cx="6850539" cy="86106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ash"/>
                  <a:round/>
                  <a:headEnd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88" name="Line 73">
                  <a:extLst>
                    <a:ext uri="{FF2B5EF4-FFF2-40B4-BE49-F238E27FC236}">
                      <a16:creationId xmlns:a16="http://schemas.microsoft.com/office/drawing/2014/main" id="{CE7A4502-9803-4846-91D0-2F8D0C31A07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-1965034" y="3947915"/>
                  <a:ext cx="4806950" cy="54879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ash"/>
                  <a:round/>
                  <a:headEnd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89" name="Oval 23">
                  <a:extLst>
                    <a:ext uri="{FF2B5EF4-FFF2-40B4-BE49-F238E27FC236}">
                      <a16:creationId xmlns:a16="http://schemas.microsoft.com/office/drawing/2014/main" id="{7A9BAAD4-33A0-1045-B1AB-073CE7A921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9128" y="6661235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91" name="Line 73">
                  <a:extLst>
                    <a:ext uri="{FF2B5EF4-FFF2-40B4-BE49-F238E27FC236}">
                      <a16:creationId xmlns:a16="http://schemas.microsoft.com/office/drawing/2014/main" id="{B5CD220E-3BFE-A743-A4F2-12C544737A7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192617" y="-3176057"/>
                  <a:ext cx="6143626" cy="70134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ash"/>
                  <a:round/>
                  <a:headEnd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93" name="Oval 32">
                  <a:extLst>
                    <a:ext uri="{FF2B5EF4-FFF2-40B4-BE49-F238E27FC236}">
                      <a16:creationId xmlns:a16="http://schemas.microsoft.com/office/drawing/2014/main" id="{AFB147E7-0D43-F146-AB3B-8945CE83EE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979295" y="1126072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94" name="Oval 35">
                  <a:extLst>
                    <a:ext uri="{FF2B5EF4-FFF2-40B4-BE49-F238E27FC236}">
                      <a16:creationId xmlns:a16="http://schemas.microsoft.com/office/drawing/2014/main" id="{E1C0528F-DE76-AD41-B206-F52D036FAF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512695" y="1735672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96" name="Oval 35">
                  <a:extLst>
                    <a:ext uri="{FF2B5EF4-FFF2-40B4-BE49-F238E27FC236}">
                      <a16:creationId xmlns:a16="http://schemas.microsoft.com/office/drawing/2014/main" id="{EEBAA03E-4B58-2C47-875F-05B5F55180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256972" y="821272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98" name="Oval 35">
                  <a:extLst>
                    <a:ext uri="{FF2B5EF4-FFF2-40B4-BE49-F238E27FC236}">
                      <a16:creationId xmlns:a16="http://schemas.microsoft.com/office/drawing/2014/main" id="{4C8453FF-9268-EB40-AB4E-69010B1D84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47865" y="233463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400" name="Oval 35">
                  <a:extLst>
                    <a:ext uri="{FF2B5EF4-FFF2-40B4-BE49-F238E27FC236}">
                      <a16:creationId xmlns:a16="http://schemas.microsoft.com/office/drawing/2014/main" id="{E9CCE37D-607B-3449-AC0F-FE4411CAB6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372700" y="448949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403" name="Oval 35">
                  <a:extLst>
                    <a:ext uri="{FF2B5EF4-FFF2-40B4-BE49-F238E27FC236}">
                      <a16:creationId xmlns:a16="http://schemas.microsoft.com/office/drawing/2014/main" id="{0186F622-1A3B-254D-9147-4DB25FB625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14195" y="519478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404" name="Oval 19">
                  <a:extLst>
                    <a:ext uri="{FF2B5EF4-FFF2-40B4-BE49-F238E27FC236}">
                      <a16:creationId xmlns:a16="http://schemas.microsoft.com/office/drawing/2014/main" id="{A3FEB370-CB7D-4041-B946-7EB1F75677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5465" y="1104805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</p:grp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9DBC0988-6E47-6440-BEF9-4410CB1A497F}"/>
                  </a:ext>
                </a:extLst>
              </p:cNvPr>
              <p:cNvGrpSpPr/>
              <p:nvPr/>
            </p:nvGrpSpPr>
            <p:grpSpPr>
              <a:xfrm>
                <a:off x="-2204593" y="-5000296"/>
                <a:ext cx="12182078" cy="12076075"/>
                <a:chOff x="-2204593" y="-4982367"/>
                <a:chExt cx="12182078" cy="12076075"/>
              </a:xfrm>
            </p:grpSpPr>
            <p:sp>
              <p:nvSpPr>
                <p:cNvPr id="168" name="Oval 19">
                  <a:extLst>
                    <a:ext uri="{FF2B5EF4-FFF2-40B4-BE49-F238E27FC236}">
                      <a16:creationId xmlns:a16="http://schemas.microsoft.com/office/drawing/2014/main" id="{32087818-B380-9B44-A6AB-35C6672F0C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4204" y="3556570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71" name="Oval 19">
                  <a:extLst>
                    <a:ext uri="{FF2B5EF4-FFF2-40B4-BE49-F238E27FC236}">
                      <a16:creationId xmlns:a16="http://schemas.microsoft.com/office/drawing/2014/main" id="{0C50E22E-CBF7-184E-813E-51264EC0B2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179039" y="6333300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72" name="Oval 23">
                  <a:extLst>
                    <a:ext uri="{FF2B5EF4-FFF2-40B4-BE49-F238E27FC236}">
                      <a16:creationId xmlns:a16="http://schemas.microsoft.com/office/drawing/2014/main" id="{269E5AF3-7A97-214B-96E4-588C800C33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566" y="6941308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73" name="Line 73">
                  <a:extLst>
                    <a:ext uri="{FF2B5EF4-FFF2-40B4-BE49-F238E27FC236}">
                      <a16:creationId xmlns:a16="http://schemas.microsoft.com/office/drawing/2014/main" id="{AFB64411-BC8A-3543-A27D-008DFF65582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-2204593" y="-4982367"/>
                  <a:ext cx="6850539" cy="86106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ash"/>
                  <a:round/>
                  <a:headEnd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76" name="Oval 19">
                  <a:extLst>
                    <a:ext uri="{FF2B5EF4-FFF2-40B4-BE49-F238E27FC236}">
                      <a16:creationId xmlns:a16="http://schemas.microsoft.com/office/drawing/2014/main" id="{3F818020-8295-DA43-8275-A66DC11A49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290" y="674503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79" name="Oval 28">
                  <a:extLst>
                    <a:ext uri="{FF2B5EF4-FFF2-40B4-BE49-F238E27FC236}">
                      <a16:creationId xmlns:a16="http://schemas.microsoft.com/office/drawing/2014/main" id="{7DCCB84B-4D72-DD4E-922A-6F24C67500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92193" y="50405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82" name="Oval 28">
                  <a:extLst>
                    <a:ext uri="{FF2B5EF4-FFF2-40B4-BE49-F238E27FC236}">
                      <a16:creationId xmlns:a16="http://schemas.microsoft.com/office/drawing/2014/main" id="{38B68FB4-7BC5-8848-AD08-3B81AA3BEB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25085" y="175812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83" name="Oval 28">
                  <a:extLst>
                    <a:ext uri="{FF2B5EF4-FFF2-40B4-BE49-F238E27FC236}">
                      <a16:creationId xmlns:a16="http://schemas.microsoft.com/office/drawing/2014/main" id="{ED9E7545-DA4A-664D-9808-CFFAF32E2B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687948" y="328212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84" name="Oval 17">
                  <a:extLst>
                    <a:ext uri="{FF2B5EF4-FFF2-40B4-BE49-F238E27FC236}">
                      <a16:creationId xmlns:a16="http://schemas.microsoft.com/office/drawing/2014/main" id="{6C436AC1-A0BE-1E40-B5C7-C4CAD9DC74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04384" y="46888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85" name="Oval 17">
                  <a:extLst>
                    <a:ext uri="{FF2B5EF4-FFF2-40B4-BE49-F238E27FC236}">
                      <a16:creationId xmlns:a16="http://schemas.microsoft.com/office/drawing/2014/main" id="{7722C2FC-824F-5943-A8AA-7E976DCEE8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53241" y="328210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86" name="Oval 20">
                  <a:extLst>
                    <a:ext uri="{FF2B5EF4-FFF2-40B4-BE49-F238E27FC236}">
                      <a16:creationId xmlns:a16="http://schemas.microsoft.com/office/drawing/2014/main" id="{C3F893C9-137A-1743-9619-13372F3C70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96241" y="175810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</p:grpSp>
        </p:grpSp>
        <p:sp>
          <p:nvSpPr>
            <p:cNvPr id="190" name="Oval 19">
              <a:extLst>
                <a:ext uri="{FF2B5EF4-FFF2-40B4-BE49-F238E27FC236}">
                  <a16:creationId xmlns:a16="http://schemas.microsoft.com/office/drawing/2014/main" id="{7FAFE12E-B631-574A-8D3A-16D6AE7D32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2399" y="8118535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91" name="Oval 23">
              <a:extLst>
                <a:ext uri="{FF2B5EF4-FFF2-40B4-BE49-F238E27FC236}">
                  <a16:creationId xmlns:a16="http://schemas.microsoft.com/office/drawing/2014/main" id="{D5B23A9E-04E0-7646-8537-E97BEE8201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5799" y="8728135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27" name="Oval 19">
              <a:extLst>
                <a:ext uri="{FF2B5EF4-FFF2-40B4-BE49-F238E27FC236}">
                  <a16:creationId xmlns:a16="http://schemas.microsoft.com/office/drawing/2014/main" id="{45CDAE2C-BA9F-094E-8583-83E4970073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1265" y="9364631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28" name="Oval 23">
              <a:extLst>
                <a:ext uri="{FF2B5EF4-FFF2-40B4-BE49-F238E27FC236}">
                  <a16:creationId xmlns:a16="http://schemas.microsoft.com/office/drawing/2014/main" id="{DB140A60-7328-EE46-9B8C-0BD9CAD685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4665" y="9974231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29" name="Oval 19">
              <a:extLst>
                <a:ext uri="{FF2B5EF4-FFF2-40B4-BE49-F238E27FC236}">
                  <a16:creationId xmlns:a16="http://schemas.microsoft.com/office/drawing/2014/main" id="{CE38FCB7-95AF-F24E-8369-4B740E8D18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9824" y="8584703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30" name="Oval 23">
              <a:extLst>
                <a:ext uri="{FF2B5EF4-FFF2-40B4-BE49-F238E27FC236}">
                  <a16:creationId xmlns:a16="http://schemas.microsoft.com/office/drawing/2014/main" id="{15D1D058-CD74-3845-A780-4A250CB423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3224" y="9194303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31" name="Oval 19">
              <a:extLst>
                <a:ext uri="{FF2B5EF4-FFF2-40B4-BE49-F238E27FC236}">
                  <a16:creationId xmlns:a16="http://schemas.microsoft.com/office/drawing/2014/main" id="{EFC583A0-2943-1147-B4BF-994886B47F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8339" y="8450237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32" name="Oval 23">
              <a:extLst>
                <a:ext uri="{FF2B5EF4-FFF2-40B4-BE49-F238E27FC236}">
                  <a16:creationId xmlns:a16="http://schemas.microsoft.com/office/drawing/2014/main" id="{9D3CDBAB-4B57-8F46-B7F0-F0D8AC7F7F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1739" y="9059837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33" name="Oval 19">
              <a:extLst>
                <a:ext uri="{FF2B5EF4-FFF2-40B4-BE49-F238E27FC236}">
                  <a16:creationId xmlns:a16="http://schemas.microsoft.com/office/drawing/2014/main" id="{6BB75981-ABE3-5E43-A70F-66D9870859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2712" y="8279912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34" name="Oval 19">
              <a:extLst>
                <a:ext uri="{FF2B5EF4-FFF2-40B4-BE49-F238E27FC236}">
                  <a16:creationId xmlns:a16="http://schemas.microsoft.com/office/drawing/2014/main" id="{5E6B2304-03FA-594B-8AA0-02D6005BF9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9558" y="8862618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35" name="Oval 19">
              <a:extLst>
                <a:ext uri="{FF2B5EF4-FFF2-40B4-BE49-F238E27FC236}">
                  <a16:creationId xmlns:a16="http://schemas.microsoft.com/office/drawing/2014/main" id="{91143D6B-B191-0D49-AF3D-603277AB53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68122" y="8082690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01" name="TextBox 700">
                <a:extLst>
                  <a:ext uri="{FF2B5EF4-FFF2-40B4-BE49-F238E27FC236}">
                    <a16:creationId xmlns:a16="http://schemas.microsoft.com/office/drawing/2014/main" id="{30CA8E60-F886-F244-B3BA-F2A44DEEE30B}"/>
                  </a:ext>
                </a:extLst>
              </p:cNvPr>
              <p:cNvSpPr txBox="1"/>
              <p:nvPr/>
            </p:nvSpPr>
            <p:spPr>
              <a:xfrm>
                <a:off x="1195314" y="3165096"/>
                <a:ext cx="678537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FF"/>
                  </a:buClr>
                  <a:buSzPct val="8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/>
                        </a:rPr>
                        <m:t>𝒪</m:t>
                      </m:r>
                    </m:oMath>
                  </m:oMathPara>
                </a14:m>
                <a:endParaRPr lang="en-US" sz="1500" dirty="0">
                  <a:solidFill>
                    <a:srgbClr val="000000"/>
                  </a:solidFill>
                  <a:latin typeface="Basis Grotesque Medium" panose="02000603030000020004" pitchFamily="2" charset="77"/>
                  <a:cs typeface="Arial"/>
                </a:endParaRPr>
              </a:p>
            </p:txBody>
          </p:sp>
        </mc:Choice>
        <mc:Fallback xmlns="">
          <p:sp>
            <p:nvSpPr>
              <p:cNvPr id="701" name="TextBox 700">
                <a:extLst>
                  <a:ext uri="{FF2B5EF4-FFF2-40B4-BE49-F238E27FC236}">
                    <a16:creationId xmlns:a16="http://schemas.microsoft.com/office/drawing/2014/main" id="{30CA8E60-F886-F244-B3BA-F2A44DEEE3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5314" y="3165096"/>
                <a:ext cx="678537" cy="3231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D8F5D9B-4E54-2D76-E3D1-AEBD32A71866}"/>
              </a:ext>
            </a:extLst>
          </p:cNvPr>
          <p:cNvCxnSpPr>
            <a:cxnSpLocks/>
          </p:cNvCxnSpPr>
          <p:nvPr/>
        </p:nvCxnSpPr>
        <p:spPr>
          <a:xfrm flipV="1">
            <a:off x="1760261" y="2232960"/>
            <a:ext cx="856313" cy="1073561"/>
          </a:xfrm>
          <a:prstGeom prst="line">
            <a:avLst/>
          </a:prstGeom>
          <a:ln w="50800">
            <a:solidFill>
              <a:srgbClr val="C0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8BDDBA3-3346-ACE2-2592-A7E1C6C7C546}"/>
              </a:ext>
            </a:extLst>
          </p:cNvPr>
          <p:cNvCxnSpPr>
            <a:cxnSpLocks/>
          </p:cNvCxnSpPr>
          <p:nvPr/>
        </p:nvCxnSpPr>
        <p:spPr>
          <a:xfrm>
            <a:off x="1739723" y="3319910"/>
            <a:ext cx="379240" cy="415688"/>
          </a:xfrm>
          <a:prstGeom prst="line">
            <a:avLst/>
          </a:prstGeom>
          <a:ln w="50800">
            <a:solidFill>
              <a:srgbClr val="C0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0FF7B0C-2E23-3BE8-7882-4622BEA7D3E9}"/>
              </a:ext>
            </a:extLst>
          </p:cNvPr>
          <p:cNvSpPr/>
          <p:nvPr/>
        </p:nvSpPr>
        <p:spPr>
          <a:xfrm>
            <a:off x="-624905" y="-152400"/>
            <a:ext cx="10224408" cy="14565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itle 1">
                <a:extLst>
                  <a:ext uri="{FF2B5EF4-FFF2-40B4-BE49-F238E27FC236}">
                    <a16:creationId xmlns:a16="http://schemas.microsoft.com/office/drawing/2014/main" id="{A323278E-4407-E049-B4D8-81E295B3E5A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2083" y="238488"/>
                <a:ext cx="8565764" cy="43763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lIns="68580" tIns="34290" rIns="68580" bIns="34290" rtlCol="0" anchor="ctr">
                <a:normAutofit fontScale="70000" lnSpcReduction="20000"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b="1" i="0" kern="12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defTabSz="685800" fontAlgn="auto">
                  <a:spcAft>
                    <a:spcPts val="0"/>
                  </a:spcAft>
                  <a:defRPr/>
                </a:pPr>
                <a:r>
                  <a:rPr lang="en-US" sz="4050" dirty="0">
                    <a:solidFill>
                      <a:srgbClr val="C00000"/>
                    </a:solidFill>
                    <a:latin typeface="Basis Grotesque Medium" panose="02000603030000020004" pitchFamily="2" charset="77"/>
                    <a:cs typeface="Calibri" panose="020F0502020204030204" pitchFamily="34" charset="0"/>
                  </a:rPr>
                  <a:t>… are hard to tell from ones with </a:t>
                </a:r>
                <a14:m>
                  <m:oMath xmlns:m="http://schemas.openxmlformats.org/officeDocument/2006/math">
                    <m:r>
                      <a:rPr lang="en-US" sz="405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𝒏</m:t>
                    </m:r>
                    <m:r>
                      <a:rPr lang="en-US" sz="405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r>
                      <a:rPr lang="en-US" sz="405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𝟏</m:t>
                    </m:r>
                  </m:oMath>
                </a14:m>
                <a:r>
                  <a:rPr lang="en-US" sz="4050" dirty="0">
                    <a:solidFill>
                      <a:srgbClr val="C00000"/>
                    </a:solidFill>
                    <a:latin typeface="Basis Grotesque Medium" panose="02000603030000020004" pitchFamily="2" charset="77"/>
                    <a:cs typeface="Calibri" panose="020F0502020204030204" pitchFamily="34" charset="0"/>
                  </a:rPr>
                  <a:t> short vectors </a:t>
                </a:r>
              </a:p>
            </p:txBody>
          </p:sp>
        </mc:Choice>
        <mc:Fallback xmlns="">
          <p:sp>
            <p:nvSpPr>
              <p:cNvPr id="8" name="Title 1">
                <a:extLst>
                  <a:ext uri="{FF2B5EF4-FFF2-40B4-BE49-F238E27FC236}">
                    <a16:creationId xmlns:a16="http://schemas.microsoft.com/office/drawing/2014/main" id="{A323278E-4407-E049-B4D8-81E295B3E5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083" y="238488"/>
                <a:ext cx="8565764" cy="437634"/>
              </a:xfrm>
              <a:prstGeom prst="rect">
                <a:avLst/>
              </a:prstGeom>
              <a:blipFill>
                <a:blip r:embed="rId4"/>
                <a:stretch>
                  <a:fillRect l="-1778" t="-33333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itle 1">
            <a:extLst>
              <a:ext uri="{FF2B5EF4-FFF2-40B4-BE49-F238E27FC236}">
                <a16:creationId xmlns:a16="http://schemas.microsoft.com/office/drawing/2014/main" id="{3676621B-7730-7F4A-8045-0ED263604A73}"/>
              </a:ext>
            </a:extLst>
          </p:cNvPr>
          <p:cNvSpPr txBox="1">
            <a:spLocks/>
          </p:cNvSpPr>
          <p:nvPr/>
        </p:nvSpPr>
        <p:spPr>
          <a:xfrm>
            <a:off x="2464310" y="705366"/>
            <a:ext cx="3463619" cy="437634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auto">
              <a:spcAft>
                <a:spcPts val="0"/>
              </a:spcAft>
              <a:defRPr/>
            </a:pPr>
            <a:r>
              <a:rPr lang="en-US" sz="2400" dirty="0">
                <a:solidFill>
                  <a:srgbClr val="C00000"/>
                </a:solidFill>
                <a:latin typeface="Basis Grotesque Medium" panose="02000603030000020004" pitchFamily="2" charset="77"/>
                <a:cs typeface="Calibri" panose="020F0502020204030204" pitchFamily="34" charset="0"/>
              </a:rPr>
              <a:t>(decisional SVP + duality) </a:t>
            </a:r>
          </a:p>
        </p:txBody>
      </p:sp>
    </p:spTree>
    <p:extLst>
      <p:ext uri="{BB962C8B-B14F-4D97-AF65-F5344CB8AC3E}">
        <p14:creationId xmlns:p14="http://schemas.microsoft.com/office/powerpoint/2010/main" val="1764659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4393"/>
    </mc:Choice>
    <mc:Fallback>
      <p:transition advTm="34393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Oval 53">
            <a:extLst>
              <a:ext uri="{FF2B5EF4-FFF2-40B4-BE49-F238E27FC236}">
                <a16:creationId xmlns:a16="http://schemas.microsoft.com/office/drawing/2014/main" id="{A3A1401C-BF97-F14A-0862-8E88CA6496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926" y="575362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79" name="Oval 53">
            <a:extLst>
              <a:ext uri="{FF2B5EF4-FFF2-40B4-BE49-F238E27FC236}">
                <a16:creationId xmlns:a16="http://schemas.microsoft.com/office/drawing/2014/main" id="{8C7D0D82-DFD4-B0DF-BBAD-C095A1052D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1150" y="656124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77" name="Oval 53">
            <a:extLst>
              <a:ext uri="{FF2B5EF4-FFF2-40B4-BE49-F238E27FC236}">
                <a16:creationId xmlns:a16="http://schemas.microsoft.com/office/drawing/2014/main" id="{7F8676C5-C3EE-E854-0CB4-0B6D23B3BC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97083" y="5127840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78" name="Oval 53">
            <a:extLst>
              <a:ext uri="{FF2B5EF4-FFF2-40B4-BE49-F238E27FC236}">
                <a16:creationId xmlns:a16="http://schemas.microsoft.com/office/drawing/2014/main" id="{51112411-517A-7980-94FE-2B7117253B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4893" y="5557185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76" name="Oval 53">
            <a:extLst>
              <a:ext uri="{FF2B5EF4-FFF2-40B4-BE49-F238E27FC236}">
                <a16:creationId xmlns:a16="http://schemas.microsoft.com/office/drawing/2014/main" id="{7A65151B-7CFD-0B9C-0E23-3960B1F9E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1374" y="5676655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75" name="Oval 53">
            <a:extLst>
              <a:ext uri="{FF2B5EF4-FFF2-40B4-BE49-F238E27FC236}">
                <a16:creationId xmlns:a16="http://schemas.microsoft.com/office/drawing/2014/main" id="{02F1013D-280F-2D40-ACB5-E877AE1546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4993" y="5548341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59" name="Oval 53">
            <a:extLst>
              <a:ext uri="{FF2B5EF4-FFF2-40B4-BE49-F238E27FC236}">
                <a16:creationId xmlns:a16="http://schemas.microsoft.com/office/drawing/2014/main" id="{7DD038C4-8D39-FB16-71B3-19C1CC3A28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88366" y="3317265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60" name="Oval 53">
            <a:extLst>
              <a:ext uri="{FF2B5EF4-FFF2-40B4-BE49-F238E27FC236}">
                <a16:creationId xmlns:a16="http://schemas.microsoft.com/office/drawing/2014/main" id="{87CDE079-4BC3-F185-4204-E3D39412EE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64596" y="2869048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61" name="Oval 53">
            <a:extLst>
              <a:ext uri="{FF2B5EF4-FFF2-40B4-BE49-F238E27FC236}">
                <a16:creationId xmlns:a16="http://schemas.microsoft.com/office/drawing/2014/main" id="{7914D704-F259-ACE3-751D-C1BE390E45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5794" y="5908640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62" name="Oval 53">
            <a:extLst>
              <a:ext uri="{FF2B5EF4-FFF2-40B4-BE49-F238E27FC236}">
                <a16:creationId xmlns:a16="http://schemas.microsoft.com/office/drawing/2014/main" id="{1998966E-5534-4B35-42FD-38BF34ADF5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1671" y="5479867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63" name="Oval 53">
            <a:extLst>
              <a:ext uri="{FF2B5EF4-FFF2-40B4-BE49-F238E27FC236}">
                <a16:creationId xmlns:a16="http://schemas.microsoft.com/office/drawing/2014/main" id="{D5486454-5260-42B9-E6BC-2F6E545CEF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3313" y="5061447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64" name="Oval 53">
            <a:extLst>
              <a:ext uri="{FF2B5EF4-FFF2-40B4-BE49-F238E27FC236}">
                <a16:creationId xmlns:a16="http://schemas.microsoft.com/office/drawing/2014/main" id="{25881150-0F4B-38E3-FB84-23C1FB3995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1316" y="4590912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65" name="Oval 53">
            <a:extLst>
              <a:ext uri="{FF2B5EF4-FFF2-40B4-BE49-F238E27FC236}">
                <a16:creationId xmlns:a16="http://schemas.microsoft.com/office/drawing/2014/main" id="{4BF9EF01-E7CF-D7CE-35D1-EAC4DC7D28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612" y="4165597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66" name="Oval 53">
            <a:extLst>
              <a:ext uri="{FF2B5EF4-FFF2-40B4-BE49-F238E27FC236}">
                <a16:creationId xmlns:a16="http://schemas.microsoft.com/office/drawing/2014/main" id="{84DE9CE3-64F6-AD92-FCBE-A631EA39CA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615" y="3697105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67" name="Oval 53">
            <a:extLst>
              <a:ext uri="{FF2B5EF4-FFF2-40B4-BE49-F238E27FC236}">
                <a16:creationId xmlns:a16="http://schemas.microsoft.com/office/drawing/2014/main" id="{F361B546-5512-350D-4593-DB1DD2A7B2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57507" y="4048694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68" name="Oval 53">
            <a:extLst>
              <a:ext uri="{FF2B5EF4-FFF2-40B4-BE49-F238E27FC236}">
                <a16:creationId xmlns:a16="http://schemas.microsoft.com/office/drawing/2014/main" id="{F01C349D-D73D-4AB9-B7A4-A2B46B3A0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33737" y="3600477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69" name="Oval 53">
            <a:extLst>
              <a:ext uri="{FF2B5EF4-FFF2-40B4-BE49-F238E27FC236}">
                <a16:creationId xmlns:a16="http://schemas.microsoft.com/office/drawing/2014/main" id="{8A6C636B-B900-C470-054A-44B21F3243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6653" y="7497319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70" name="Oval 53">
            <a:extLst>
              <a:ext uri="{FF2B5EF4-FFF2-40B4-BE49-F238E27FC236}">
                <a16:creationId xmlns:a16="http://schemas.microsoft.com/office/drawing/2014/main" id="{5CAE25E8-D7D1-FF4B-8D68-99CE1DB926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2530" y="7068546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71" name="Oval 53">
            <a:extLst>
              <a:ext uri="{FF2B5EF4-FFF2-40B4-BE49-F238E27FC236}">
                <a16:creationId xmlns:a16="http://schemas.microsoft.com/office/drawing/2014/main" id="{80AA5016-4E25-742E-7833-B6DAE59ECD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4171" y="5792877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72" name="Oval 53">
            <a:extLst>
              <a:ext uri="{FF2B5EF4-FFF2-40B4-BE49-F238E27FC236}">
                <a16:creationId xmlns:a16="http://schemas.microsoft.com/office/drawing/2014/main" id="{D6FAA19E-8A15-59D3-74DE-36B07C39B8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2174" y="5322342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73" name="Oval 53">
            <a:extLst>
              <a:ext uri="{FF2B5EF4-FFF2-40B4-BE49-F238E27FC236}">
                <a16:creationId xmlns:a16="http://schemas.microsoft.com/office/drawing/2014/main" id="{4B2522EE-00D5-96DB-0817-8A490AA638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471" y="4897026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74" name="Oval 53">
            <a:extLst>
              <a:ext uri="{FF2B5EF4-FFF2-40B4-BE49-F238E27FC236}">
                <a16:creationId xmlns:a16="http://schemas.microsoft.com/office/drawing/2014/main" id="{6E51468B-D225-C43C-8D18-CDF90CBE09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8526" y="4428534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62" name="Oval 53">
            <a:extLst>
              <a:ext uri="{FF2B5EF4-FFF2-40B4-BE49-F238E27FC236}">
                <a16:creationId xmlns:a16="http://schemas.microsoft.com/office/drawing/2014/main" id="{38AED23A-7BC8-6341-5B7C-31BA85720C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8" y="2557869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63" name="Oval 53">
            <a:extLst>
              <a:ext uri="{FF2B5EF4-FFF2-40B4-BE49-F238E27FC236}">
                <a16:creationId xmlns:a16="http://schemas.microsoft.com/office/drawing/2014/main" id="{D3A920E3-BE32-20A3-ADA4-0F5F1C76B7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07742" y="2109652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55" name="Oval 554">
            <a:extLst>
              <a:ext uri="{FF2B5EF4-FFF2-40B4-BE49-F238E27FC236}">
                <a16:creationId xmlns:a16="http://schemas.microsoft.com/office/drawing/2014/main" id="{90638435-C1EC-43B0-1F58-09BBFF23F3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8896" y="5624452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56" name="Oval 53">
            <a:extLst>
              <a:ext uri="{FF2B5EF4-FFF2-40B4-BE49-F238E27FC236}">
                <a16:creationId xmlns:a16="http://schemas.microsoft.com/office/drawing/2014/main" id="{C4401D4F-9CA7-DFA8-2332-277B0D3575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2647" y="5149244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57" name="Oval 53">
            <a:extLst>
              <a:ext uri="{FF2B5EF4-FFF2-40B4-BE49-F238E27FC236}">
                <a16:creationId xmlns:a16="http://schemas.microsoft.com/office/drawing/2014/main" id="{5EC1FDBE-6C0B-2BC2-50F8-7C24EB1F56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8524" y="4720471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58" name="Oval 53">
            <a:extLst>
              <a:ext uri="{FF2B5EF4-FFF2-40B4-BE49-F238E27FC236}">
                <a16:creationId xmlns:a16="http://schemas.microsoft.com/office/drawing/2014/main" id="{2A4D5C45-D64D-0DCF-F841-BBADA16A9B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0166" y="4302051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59" name="Oval 53">
            <a:extLst>
              <a:ext uri="{FF2B5EF4-FFF2-40B4-BE49-F238E27FC236}">
                <a16:creationId xmlns:a16="http://schemas.microsoft.com/office/drawing/2014/main" id="{C1C2AB85-D036-814E-E667-43EC51D9D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8169" y="3831516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60" name="Oval 53">
            <a:extLst>
              <a:ext uri="{FF2B5EF4-FFF2-40B4-BE49-F238E27FC236}">
                <a16:creationId xmlns:a16="http://schemas.microsoft.com/office/drawing/2014/main" id="{91F20F42-3773-784A-1D14-635360D589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2465" y="3406201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61" name="Oval 53">
            <a:extLst>
              <a:ext uri="{FF2B5EF4-FFF2-40B4-BE49-F238E27FC236}">
                <a16:creationId xmlns:a16="http://schemas.microsoft.com/office/drawing/2014/main" id="{3A66D0BF-CADD-BD51-D447-4FFAE03A06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469" y="2937709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51" name="Oval 53">
            <a:extLst>
              <a:ext uri="{FF2B5EF4-FFF2-40B4-BE49-F238E27FC236}">
                <a16:creationId xmlns:a16="http://schemas.microsoft.com/office/drawing/2014/main" id="{FBE856E6-596F-D142-4BBB-175D8DF02A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3075" y="1762320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52" name="Oval 53">
            <a:extLst>
              <a:ext uri="{FF2B5EF4-FFF2-40B4-BE49-F238E27FC236}">
                <a16:creationId xmlns:a16="http://schemas.microsoft.com/office/drawing/2014/main" id="{4FDCAD8A-1D50-F59D-BCB3-6EEDD5C8C5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8952" y="1333547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53" name="Oval 53">
            <a:extLst>
              <a:ext uri="{FF2B5EF4-FFF2-40B4-BE49-F238E27FC236}">
                <a16:creationId xmlns:a16="http://schemas.microsoft.com/office/drawing/2014/main" id="{5F071AEB-25E8-CF20-7ADB-C24C8DD168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0594" y="915127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54" name="Oval 53">
            <a:extLst>
              <a:ext uri="{FF2B5EF4-FFF2-40B4-BE49-F238E27FC236}">
                <a16:creationId xmlns:a16="http://schemas.microsoft.com/office/drawing/2014/main" id="{6B95D04D-368F-6361-E668-35D6FFCF38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8597" y="444592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46" name="Oval 53">
            <a:extLst>
              <a:ext uri="{FF2B5EF4-FFF2-40B4-BE49-F238E27FC236}">
                <a16:creationId xmlns:a16="http://schemas.microsoft.com/office/drawing/2014/main" id="{0BF4893F-2FED-4F1D-869D-30F912B13A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12788" y="2762191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47" name="Oval 53">
            <a:extLst>
              <a:ext uri="{FF2B5EF4-FFF2-40B4-BE49-F238E27FC236}">
                <a16:creationId xmlns:a16="http://schemas.microsoft.com/office/drawing/2014/main" id="{5480E38B-11BF-07FB-BFCB-D47C8A0D35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28665" y="2333418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48" name="Oval 53">
            <a:extLst>
              <a:ext uri="{FF2B5EF4-FFF2-40B4-BE49-F238E27FC236}">
                <a16:creationId xmlns:a16="http://schemas.microsoft.com/office/drawing/2014/main" id="{B747E9BC-9903-942A-F80B-5AAC1CFFE7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10307" y="1914999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49" name="Oval 53">
            <a:extLst>
              <a:ext uri="{FF2B5EF4-FFF2-40B4-BE49-F238E27FC236}">
                <a16:creationId xmlns:a16="http://schemas.microsoft.com/office/drawing/2014/main" id="{F78F2100-2CDC-2854-20FE-CF1239C069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8310" y="1444464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50" name="Oval 53">
            <a:extLst>
              <a:ext uri="{FF2B5EF4-FFF2-40B4-BE49-F238E27FC236}">
                <a16:creationId xmlns:a16="http://schemas.microsoft.com/office/drawing/2014/main" id="{F9BB5F40-8A34-D717-CED4-B02648CBEE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8811" y="1019148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39" name="Oval 538">
            <a:extLst>
              <a:ext uri="{FF2B5EF4-FFF2-40B4-BE49-F238E27FC236}">
                <a16:creationId xmlns:a16="http://schemas.microsoft.com/office/drawing/2014/main" id="{36233EA9-A2B1-620E-B171-16D01F0C0C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8398" y="3898214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40" name="Oval 53">
            <a:extLst>
              <a:ext uri="{FF2B5EF4-FFF2-40B4-BE49-F238E27FC236}">
                <a16:creationId xmlns:a16="http://schemas.microsoft.com/office/drawing/2014/main" id="{D89B4BD2-92A1-8642-ABB3-127E91F794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2150" y="3423006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41" name="Oval 53">
            <a:extLst>
              <a:ext uri="{FF2B5EF4-FFF2-40B4-BE49-F238E27FC236}">
                <a16:creationId xmlns:a16="http://schemas.microsoft.com/office/drawing/2014/main" id="{484B9E70-7981-A97C-1F05-F980E8F6A6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8027" y="2994233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42" name="Oval 53">
            <a:extLst>
              <a:ext uri="{FF2B5EF4-FFF2-40B4-BE49-F238E27FC236}">
                <a16:creationId xmlns:a16="http://schemas.microsoft.com/office/drawing/2014/main" id="{5361655B-9788-3AE7-3231-D6B949CB8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9668" y="2575813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43" name="Oval 53">
            <a:extLst>
              <a:ext uri="{FF2B5EF4-FFF2-40B4-BE49-F238E27FC236}">
                <a16:creationId xmlns:a16="http://schemas.microsoft.com/office/drawing/2014/main" id="{767A4C74-C683-A2AD-F007-FC78202A1D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67671" y="2105278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44" name="Oval 53">
            <a:extLst>
              <a:ext uri="{FF2B5EF4-FFF2-40B4-BE49-F238E27FC236}">
                <a16:creationId xmlns:a16="http://schemas.microsoft.com/office/drawing/2014/main" id="{24C52923-49B9-C514-CE1A-5BEE152722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1968" y="1679963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45" name="Oval 53">
            <a:extLst>
              <a:ext uri="{FF2B5EF4-FFF2-40B4-BE49-F238E27FC236}">
                <a16:creationId xmlns:a16="http://schemas.microsoft.com/office/drawing/2014/main" id="{81527CAF-EE32-5A04-4711-B5117A4646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3176" y="1195522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20" name="Oval 53">
            <a:extLst>
              <a:ext uri="{FF2B5EF4-FFF2-40B4-BE49-F238E27FC236}">
                <a16:creationId xmlns:a16="http://schemas.microsoft.com/office/drawing/2014/main" id="{DEED3042-D527-7D57-F518-ABB9761FE2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8833" y="4944553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21" name="Oval 53">
            <a:extLst>
              <a:ext uri="{FF2B5EF4-FFF2-40B4-BE49-F238E27FC236}">
                <a16:creationId xmlns:a16="http://schemas.microsoft.com/office/drawing/2014/main" id="{9408FD08-7CC6-093D-D4B5-7154170042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4943" y="4483452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22" name="Oval 521">
            <a:extLst>
              <a:ext uri="{FF2B5EF4-FFF2-40B4-BE49-F238E27FC236}">
                <a16:creationId xmlns:a16="http://schemas.microsoft.com/office/drawing/2014/main" id="{C83D1124-CDEF-C17E-B368-AFF81BA44D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8134" y="4009527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23" name="Oval 53">
            <a:extLst>
              <a:ext uri="{FF2B5EF4-FFF2-40B4-BE49-F238E27FC236}">
                <a16:creationId xmlns:a16="http://schemas.microsoft.com/office/drawing/2014/main" id="{75E52124-9F9C-C6DB-E713-D69C74347E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1885" y="3534318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24" name="Oval 53">
            <a:extLst>
              <a:ext uri="{FF2B5EF4-FFF2-40B4-BE49-F238E27FC236}">
                <a16:creationId xmlns:a16="http://schemas.microsoft.com/office/drawing/2014/main" id="{9867DA29-A75A-8C1C-1C46-96F9530D63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7762" y="3105546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25" name="Oval 53">
            <a:extLst>
              <a:ext uri="{FF2B5EF4-FFF2-40B4-BE49-F238E27FC236}">
                <a16:creationId xmlns:a16="http://schemas.microsoft.com/office/drawing/2014/main" id="{7FE59F68-109D-D800-9C81-747E14570D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9404" y="2687126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26" name="Oval 53">
            <a:extLst>
              <a:ext uri="{FF2B5EF4-FFF2-40B4-BE49-F238E27FC236}">
                <a16:creationId xmlns:a16="http://schemas.microsoft.com/office/drawing/2014/main" id="{A33CC7E1-1005-49F5-841B-4A27B826A6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407" y="2216591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36" name="Oval 53">
            <a:extLst>
              <a:ext uri="{FF2B5EF4-FFF2-40B4-BE49-F238E27FC236}">
                <a16:creationId xmlns:a16="http://schemas.microsoft.com/office/drawing/2014/main" id="{88B20044-8B65-23D7-6F91-A6F7E22CDE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1703" y="1791276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37" name="Oval 53">
            <a:extLst>
              <a:ext uri="{FF2B5EF4-FFF2-40B4-BE49-F238E27FC236}">
                <a16:creationId xmlns:a16="http://schemas.microsoft.com/office/drawing/2014/main" id="{375D0B61-9A99-B07C-1A4D-60B545E90B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6707" y="1322784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38" name="Oval 53">
            <a:extLst>
              <a:ext uri="{FF2B5EF4-FFF2-40B4-BE49-F238E27FC236}">
                <a16:creationId xmlns:a16="http://schemas.microsoft.com/office/drawing/2014/main" id="{682C1807-2335-F984-26B3-55DB36318B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2583" y="806821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62" name="Oval 53">
            <a:extLst>
              <a:ext uri="{FF2B5EF4-FFF2-40B4-BE49-F238E27FC236}">
                <a16:creationId xmlns:a16="http://schemas.microsoft.com/office/drawing/2014/main" id="{E6DD961E-898D-992B-5785-F88BF1E96C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5221" y="5032731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63" name="Oval 53">
            <a:extLst>
              <a:ext uri="{FF2B5EF4-FFF2-40B4-BE49-F238E27FC236}">
                <a16:creationId xmlns:a16="http://schemas.microsoft.com/office/drawing/2014/main" id="{78F53341-B0E3-BFB5-7358-3E00346EA3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1331" y="4571631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12" name="Oval 511">
            <a:extLst>
              <a:ext uri="{FF2B5EF4-FFF2-40B4-BE49-F238E27FC236}">
                <a16:creationId xmlns:a16="http://schemas.microsoft.com/office/drawing/2014/main" id="{68F76CE0-4BEC-35B8-43B4-667F890D8D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4522" y="4097705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13" name="Oval 53">
            <a:extLst>
              <a:ext uri="{FF2B5EF4-FFF2-40B4-BE49-F238E27FC236}">
                <a16:creationId xmlns:a16="http://schemas.microsoft.com/office/drawing/2014/main" id="{4CF8891A-F537-629A-19D0-F4689D3935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273" y="3622497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14" name="Oval 53">
            <a:extLst>
              <a:ext uri="{FF2B5EF4-FFF2-40B4-BE49-F238E27FC236}">
                <a16:creationId xmlns:a16="http://schemas.microsoft.com/office/drawing/2014/main" id="{D38AB4CB-9FF7-C1FD-DE9A-402A86F80F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4150" y="3193724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15" name="Oval 53">
            <a:extLst>
              <a:ext uri="{FF2B5EF4-FFF2-40B4-BE49-F238E27FC236}">
                <a16:creationId xmlns:a16="http://schemas.microsoft.com/office/drawing/2014/main" id="{A921E8E9-A1AC-DB67-68F7-2D28E7D8A9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5792" y="2775304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16" name="Oval 53">
            <a:extLst>
              <a:ext uri="{FF2B5EF4-FFF2-40B4-BE49-F238E27FC236}">
                <a16:creationId xmlns:a16="http://schemas.microsoft.com/office/drawing/2014/main" id="{D6B2FC5B-1D7F-37E7-7A88-3047396196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3795" y="2304769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17" name="Oval 53">
            <a:extLst>
              <a:ext uri="{FF2B5EF4-FFF2-40B4-BE49-F238E27FC236}">
                <a16:creationId xmlns:a16="http://schemas.microsoft.com/office/drawing/2014/main" id="{036318DE-4203-BAC5-18F5-D8D1F09F88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8091" y="1879454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18" name="Oval 53">
            <a:extLst>
              <a:ext uri="{FF2B5EF4-FFF2-40B4-BE49-F238E27FC236}">
                <a16:creationId xmlns:a16="http://schemas.microsoft.com/office/drawing/2014/main" id="{AAE3EA92-C23B-81F3-EA09-02F93B131C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3095" y="1410962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19" name="Oval 53">
            <a:extLst>
              <a:ext uri="{FF2B5EF4-FFF2-40B4-BE49-F238E27FC236}">
                <a16:creationId xmlns:a16="http://schemas.microsoft.com/office/drawing/2014/main" id="{2E3F24E8-A768-12BB-0757-692AFD7461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8970" y="894999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1" name="Oval 53">
            <a:extLst>
              <a:ext uri="{FF2B5EF4-FFF2-40B4-BE49-F238E27FC236}">
                <a16:creationId xmlns:a16="http://schemas.microsoft.com/office/drawing/2014/main" id="{A314A1E0-6FB9-9C13-FB94-D8ABF9E861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6367" y="5606339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2" name="Oval 53">
            <a:extLst>
              <a:ext uri="{FF2B5EF4-FFF2-40B4-BE49-F238E27FC236}">
                <a16:creationId xmlns:a16="http://schemas.microsoft.com/office/drawing/2014/main" id="{C988B359-4022-F557-6473-54768330F9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3925" y="5166355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3" name="Oval 53">
            <a:extLst>
              <a:ext uri="{FF2B5EF4-FFF2-40B4-BE49-F238E27FC236}">
                <a16:creationId xmlns:a16="http://schemas.microsoft.com/office/drawing/2014/main" id="{01EA667C-6F17-76DD-6C2E-F8A678DF2C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0035" y="4705254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D46171EC-D824-66CB-BA09-0762705AA4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3226" y="4231329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5" name="Oval 53">
            <a:extLst>
              <a:ext uri="{FF2B5EF4-FFF2-40B4-BE49-F238E27FC236}">
                <a16:creationId xmlns:a16="http://schemas.microsoft.com/office/drawing/2014/main" id="{214CBB0D-DF90-6354-A1E1-4DD119076F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6978" y="3756120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6" name="Oval 53">
            <a:extLst>
              <a:ext uri="{FF2B5EF4-FFF2-40B4-BE49-F238E27FC236}">
                <a16:creationId xmlns:a16="http://schemas.microsoft.com/office/drawing/2014/main" id="{8E9E37B7-FD9E-AFE6-B5C3-9BE81C15E6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855" y="3327348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7" name="Oval 53">
            <a:extLst>
              <a:ext uri="{FF2B5EF4-FFF2-40B4-BE49-F238E27FC236}">
                <a16:creationId xmlns:a16="http://schemas.microsoft.com/office/drawing/2014/main" id="{11EEFF90-6D3D-35F3-D3C1-2C3A985BAC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4497" y="2908928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8" name="Oval 53">
            <a:extLst>
              <a:ext uri="{FF2B5EF4-FFF2-40B4-BE49-F238E27FC236}">
                <a16:creationId xmlns:a16="http://schemas.microsoft.com/office/drawing/2014/main" id="{52992582-ABCD-057B-13EC-84DDA2929A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2500" y="2438393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9" name="Oval 53">
            <a:extLst>
              <a:ext uri="{FF2B5EF4-FFF2-40B4-BE49-F238E27FC236}">
                <a16:creationId xmlns:a16="http://schemas.microsoft.com/office/drawing/2014/main" id="{693B1357-CF17-4FF1-CAE6-5D9469F626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6796" y="2013078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60" name="Oval 53">
            <a:extLst>
              <a:ext uri="{FF2B5EF4-FFF2-40B4-BE49-F238E27FC236}">
                <a16:creationId xmlns:a16="http://schemas.microsoft.com/office/drawing/2014/main" id="{93D97CBE-6EF9-EEA6-A216-6A9E54595E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1799" y="1544586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61" name="Oval 53">
            <a:extLst>
              <a:ext uri="{FF2B5EF4-FFF2-40B4-BE49-F238E27FC236}">
                <a16:creationId xmlns:a16="http://schemas.microsoft.com/office/drawing/2014/main" id="{83787811-9B56-CDB9-A307-2DC96BFC94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7675" y="1028623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0" name="Oval 53">
            <a:extLst>
              <a:ext uri="{FF2B5EF4-FFF2-40B4-BE49-F238E27FC236}">
                <a16:creationId xmlns:a16="http://schemas.microsoft.com/office/drawing/2014/main" id="{71E1BEE7-012F-885A-2B97-F96B508369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344" y="5259259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1" name="Oval 53">
            <a:extLst>
              <a:ext uri="{FF2B5EF4-FFF2-40B4-BE49-F238E27FC236}">
                <a16:creationId xmlns:a16="http://schemas.microsoft.com/office/drawing/2014/main" id="{BAE042EA-F012-9415-6304-11D140BDC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1903" y="4819275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2" name="Oval 53">
            <a:extLst>
              <a:ext uri="{FF2B5EF4-FFF2-40B4-BE49-F238E27FC236}">
                <a16:creationId xmlns:a16="http://schemas.microsoft.com/office/drawing/2014/main" id="{415EE43C-859B-14E0-60F8-E341856E1A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8013" y="4358175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3" name="Oval 53">
            <a:extLst>
              <a:ext uri="{FF2B5EF4-FFF2-40B4-BE49-F238E27FC236}">
                <a16:creationId xmlns:a16="http://schemas.microsoft.com/office/drawing/2014/main" id="{FFCA76BA-1E3C-52E7-D6DA-80CC661C74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1204" y="3884249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4" name="Oval 53">
            <a:extLst>
              <a:ext uri="{FF2B5EF4-FFF2-40B4-BE49-F238E27FC236}">
                <a16:creationId xmlns:a16="http://schemas.microsoft.com/office/drawing/2014/main" id="{B7A1AA40-E5CC-F310-0430-807EF5A123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4955" y="3409041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5" name="Oval 53">
            <a:extLst>
              <a:ext uri="{FF2B5EF4-FFF2-40B4-BE49-F238E27FC236}">
                <a16:creationId xmlns:a16="http://schemas.microsoft.com/office/drawing/2014/main" id="{91ED2A4C-AE34-663E-00C4-D6635BDC1C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0832" y="2980268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6" name="Oval 53">
            <a:extLst>
              <a:ext uri="{FF2B5EF4-FFF2-40B4-BE49-F238E27FC236}">
                <a16:creationId xmlns:a16="http://schemas.microsoft.com/office/drawing/2014/main" id="{EFD4ECC6-CFE1-7573-BF0F-65E6C6BF8A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2474" y="2561848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7" name="Oval 53">
            <a:extLst>
              <a:ext uri="{FF2B5EF4-FFF2-40B4-BE49-F238E27FC236}">
                <a16:creationId xmlns:a16="http://schemas.microsoft.com/office/drawing/2014/main" id="{E50B0B76-057D-EEF4-D8E1-F7CC7ADDD0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0477" y="2091313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8" name="Oval 53">
            <a:extLst>
              <a:ext uri="{FF2B5EF4-FFF2-40B4-BE49-F238E27FC236}">
                <a16:creationId xmlns:a16="http://schemas.microsoft.com/office/drawing/2014/main" id="{7FAAC674-265C-5699-D5A9-5A38729201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4773" y="1665998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9" name="Oval 53">
            <a:extLst>
              <a:ext uri="{FF2B5EF4-FFF2-40B4-BE49-F238E27FC236}">
                <a16:creationId xmlns:a16="http://schemas.microsoft.com/office/drawing/2014/main" id="{B92A8F0E-4538-A3E0-0262-5FE2991B21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9777" y="1197506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0" name="Oval 53">
            <a:extLst>
              <a:ext uri="{FF2B5EF4-FFF2-40B4-BE49-F238E27FC236}">
                <a16:creationId xmlns:a16="http://schemas.microsoft.com/office/drawing/2014/main" id="{49E62E28-EAB1-8019-C5AE-79E12E654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653" y="681543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9" name="Oval 53">
            <a:extLst>
              <a:ext uri="{FF2B5EF4-FFF2-40B4-BE49-F238E27FC236}">
                <a16:creationId xmlns:a16="http://schemas.microsoft.com/office/drawing/2014/main" id="{2B4F3A7F-3B0D-34B8-D4C3-67BA5CFF4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1121" y="5461654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0" name="Oval 53">
            <a:extLst>
              <a:ext uri="{FF2B5EF4-FFF2-40B4-BE49-F238E27FC236}">
                <a16:creationId xmlns:a16="http://schemas.microsoft.com/office/drawing/2014/main" id="{5883CB69-FB97-B4B6-AA3B-00DFB7AD1C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8680" y="5021670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1" name="Oval 53">
            <a:extLst>
              <a:ext uri="{FF2B5EF4-FFF2-40B4-BE49-F238E27FC236}">
                <a16:creationId xmlns:a16="http://schemas.microsoft.com/office/drawing/2014/main" id="{3512F3A1-F064-81C6-ED3E-0DACF2DFA8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4790" y="4560570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2" name="Oval 53">
            <a:extLst>
              <a:ext uri="{FF2B5EF4-FFF2-40B4-BE49-F238E27FC236}">
                <a16:creationId xmlns:a16="http://schemas.microsoft.com/office/drawing/2014/main" id="{3406B512-71E4-D9E5-FA3D-12DADEDCFD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7981" y="4086644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3" name="Oval 53">
            <a:extLst>
              <a:ext uri="{FF2B5EF4-FFF2-40B4-BE49-F238E27FC236}">
                <a16:creationId xmlns:a16="http://schemas.microsoft.com/office/drawing/2014/main" id="{626648FE-5695-9516-05E0-47BEBFD4E7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1732" y="3611436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4" name="Oval 53">
            <a:extLst>
              <a:ext uri="{FF2B5EF4-FFF2-40B4-BE49-F238E27FC236}">
                <a16:creationId xmlns:a16="http://schemas.microsoft.com/office/drawing/2014/main" id="{627AEEDA-3D97-1B1B-38EE-16C7EBBAE7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609" y="3182663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5" name="Oval 53">
            <a:extLst>
              <a:ext uri="{FF2B5EF4-FFF2-40B4-BE49-F238E27FC236}">
                <a16:creationId xmlns:a16="http://schemas.microsoft.com/office/drawing/2014/main" id="{F3FF745A-1860-91E1-9639-CE638A1D86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9251" y="2764243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6" name="Oval 53">
            <a:extLst>
              <a:ext uri="{FF2B5EF4-FFF2-40B4-BE49-F238E27FC236}">
                <a16:creationId xmlns:a16="http://schemas.microsoft.com/office/drawing/2014/main" id="{11865226-1A2B-8C8A-4DFF-F821D72B06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7254" y="2293708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7" name="Oval 53">
            <a:extLst>
              <a:ext uri="{FF2B5EF4-FFF2-40B4-BE49-F238E27FC236}">
                <a16:creationId xmlns:a16="http://schemas.microsoft.com/office/drawing/2014/main" id="{0EF73E4A-F750-37C3-5111-A44EC1D8BD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1550" y="1868393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8" name="Oval 53">
            <a:extLst>
              <a:ext uri="{FF2B5EF4-FFF2-40B4-BE49-F238E27FC236}">
                <a16:creationId xmlns:a16="http://schemas.microsoft.com/office/drawing/2014/main" id="{51903AF3-0F5D-F624-9A62-2FE2440250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6554" y="1399901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9" name="Oval 53">
            <a:extLst>
              <a:ext uri="{FF2B5EF4-FFF2-40B4-BE49-F238E27FC236}">
                <a16:creationId xmlns:a16="http://schemas.microsoft.com/office/drawing/2014/main" id="{0C13082F-A4DA-682B-9082-5EBA9F4EC0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2429" y="883938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8" name="Oval 53">
            <a:extLst>
              <a:ext uri="{FF2B5EF4-FFF2-40B4-BE49-F238E27FC236}">
                <a16:creationId xmlns:a16="http://schemas.microsoft.com/office/drawing/2014/main" id="{E76D3000-AA90-49EB-159D-78FC3F630D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2428" y="5482032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9" name="Oval 53">
            <a:extLst>
              <a:ext uri="{FF2B5EF4-FFF2-40B4-BE49-F238E27FC236}">
                <a16:creationId xmlns:a16="http://schemas.microsoft.com/office/drawing/2014/main" id="{3E16E196-D615-6D7D-0D6C-AE30722B2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9987" y="5042048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0" name="Oval 53">
            <a:extLst>
              <a:ext uri="{FF2B5EF4-FFF2-40B4-BE49-F238E27FC236}">
                <a16:creationId xmlns:a16="http://schemas.microsoft.com/office/drawing/2014/main" id="{E7D7F2A2-9FB0-FE18-BF47-3C230DF944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6097" y="4580947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1" name="Oval 53">
            <a:extLst>
              <a:ext uri="{FF2B5EF4-FFF2-40B4-BE49-F238E27FC236}">
                <a16:creationId xmlns:a16="http://schemas.microsoft.com/office/drawing/2014/main" id="{C1A24D59-356B-5F56-05AA-4FDF907ACC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9288" y="4107021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2" name="Oval 53">
            <a:extLst>
              <a:ext uri="{FF2B5EF4-FFF2-40B4-BE49-F238E27FC236}">
                <a16:creationId xmlns:a16="http://schemas.microsoft.com/office/drawing/2014/main" id="{9664DB7C-2B0D-1458-CCF9-1901FD37D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3040" y="3631813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3" name="Oval 53">
            <a:extLst>
              <a:ext uri="{FF2B5EF4-FFF2-40B4-BE49-F238E27FC236}">
                <a16:creationId xmlns:a16="http://schemas.microsoft.com/office/drawing/2014/main" id="{A56DD1B5-7EE5-84E3-533A-3480D658FD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8917" y="3203040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4" name="Oval 53">
            <a:extLst>
              <a:ext uri="{FF2B5EF4-FFF2-40B4-BE49-F238E27FC236}">
                <a16:creationId xmlns:a16="http://schemas.microsoft.com/office/drawing/2014/main" id="{B15C6A23-D0E1-7647-52C4-8A7A9CAAA1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0558" y="2784621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5" name="Oval 53">
            <a:extLst>
              <a:ext uri="{FF2B5EF4-FFF2-40B4-BE49-F238E27FC236}">
                <a16:creationId xmlns:a16="http://schemas.microsoft.com/office/drawing/2014/main" id="{7D163597-6986-334E-6588-FCC39B555C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561" y="2314086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6" name="Oval 53">
            <a:extLst>
              <a:ext uri="{FF2B5EF4-FFF2-40B4-BE49-F238E27FC236}">
                <a16:creationId xmlns:a16="http://schemas.microsoft.com/office/drawing/2014/main" id="{1E77DBC4-F409-12E5-1F41-8D5A029F53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2858" y="1888770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7" name="Oval 53">
            <a:extLst>
              <a:ext uri="{FF2B5EF4-FFF2-40B4-BE49-F238E27FC236}">
                <a16:creationId xmlns:a16="http://schemas.microsoft.com/office/drawing/2014/main" id="{6215038F-66D6-B8D7-1B16-8D6F212821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7861" y="1420278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8" name="Oval 53">
            <a:extLst>
              <a:ext uri="{FF2B5EF4-FFF2-40B4-BE49-F238E27FC236}">
                <a16:creationId xmlns:a16="http://schemas.microsoft.com/office/drawing/2014/main" id="{738480E9-294E-7E22-DF8F-931FDF751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737" y="904316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7" name="Oval 53">
            <a:extLst>
              <a:ext uri="{FF2B5EF4-FFF2-40B4-BE49-F238E27FC236}">
                <a16:creationId xmlns:a16="http://schemas.microsoft.com/office/drawing/2014/main" id="{F75BE6E3-7F3E-E369-99A7-C3688BEE9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9525" y="5594129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6" name="Oval 53">
            <a:extLst>
              <a:ext uri="{FF2B5EF4-FFF2-40B4-BE49-F238E27FC236}">
                <a16:creationId xmlns:a16="http://schemas.microsoft.com/office/drawing/2014/main" id="{BD27A16F-3B8B-AD2E-7696-A827C0E6B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7084" y="5154145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5" name="Oval 53">
            <a:extLst>
              <a:ext uri="{FF2B5EF4-FFF2-40B4-BE49-F238E27FC236}">
                <a16:creationId xmlns:a16="http://schemas.microsoft.com/office/drawing/2014/main" id="{F17CEDD3-3DA6-F197-2A75-D360537E2D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3194" y="4693044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4" name="Oval 53">
            <a:extLst>
              <a:ext uri="{FF2B5EF4-FFF2-40B4-BE49-F238E27FC236}">
                <a16:creationId xmlns:a16="http://schemas.microsoft.com/office/drawing/2014/main" id="{6F985737-2570-A847-C3D6-724AD051A6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6385" y="4219119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3" name="Oval 53">
            <a:extLst>
              <a:ext uri="{FF2B5EF4-FFF2-40B4-BE49-F238E27FC236}">
                <a16:creationId xmlns:a16="http://schemas.microsoft.com/office/drawing/2014/main" id="{A7CA3424-17A9-4E7F-0AB5-D69606620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0136" y="3743910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2" name="Oval 53">
            <a:extLst>
              <a:ext uri="{FF2B5EF4-FFF2-40B4-BE49-F238E27FC236}">
                <a16:creationId xmlns:a16="http://schemas.microsoft.com/office/drawing/2014/main" id="{44B47FD6-72FD-5A6B-7B06-3B4A6868E6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6013" y="3315138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" name="Oval 53">
            <a:extLst>
              <a:ext uri="{FF2B5EF4-FFF2-40B4-BE49-F238E27FC236}">
                <a16:creationId xmlns:a16="http://schemas.microsoft.com/office/drawing/2014/main" id="{17F5D8C7-BA09-1978-176A-E51B85873D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7655" y="2896718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Oval 53">
            <a:extLst>
              <a:ext uri="{FF2B5EF4-FFF2-40B4-BE49-F238E27FC236}">
                <a16:creationId xmlns:a16="http://schemas.microsoft.com/office/drawing/2014/main" id="{F2F3EA3D-1138-9E36-6EDB-69437E27A1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5658" y="2426183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" name="Oval 53">
            <a:extLst>
              <a:ext uri="{FF2B5EF4-FFF2-40B4-BE49-F238E27FC236}">
                <a16:creationId xmlns:a16="http://schemas.microsoft.com/office/drawing/2014/main" id="{99362704-0A41-4AE0-5886-CA2801F733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954" y="2000868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9" name="Oval 53">
            <a:extLst>
              <a:ext uri="{FF2B5EF4-FFF2-40B4-BE49-F238E27FC236}">
                <a16:creationId xmlns:a16="http://schemas.microsoft.com/office/drawing/2014/main" id="{DAC0954E-241D-0779-1EAE-542557FE9A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58" y="1532376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0" name="Oval 53">
            <a:extLst>
              <a:ext uri="{FF2B5EF4-FFF2-40B4-BE49-F238E27FC236}">
                <a16:creationId xmlns:a16="http://schemas.microsoft.com/office/drawing/2014/main" id="{9229CF3E-64C9-55DA-740F-3CBA165D98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9167" y="1016413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8F5BEA0-EF17-ED40-9A51-0D7DBB11B55B}"/>
              </a:ext>
            </a:extLst>
          </p:cNvPr>
          <p:cNvGrpSpPr/>
          <p:nvPr/>
        </p:nvGrpSpPr>
        <p:grpSpPr>
          <a:xfrm>
            <a:off x="-1653445" y="-2892972"/>
            <a:ext cx="13143829" cy="11472560"/>
            <a:chOff x="-2204593" y="-5000296"/>
            <a:chExt cx="17525105" cy="1529674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9BC212A-A67B-6340-837B-2C630D627076}"/>
                </a:ext>
              </a:extLst>
            </p:cNvPr>
            <p:cNvGrpSpPr/>
            <p:nvPr/>
          </p:nvGrpSpPr>
          <p:grpSpPr>
            <a:xfrm>
              <a:off x="-2204593" y="-5000296"/>
              <a:ext cx="17525105" cy="15296747"/>
              <a:chOff x="-2204593" y="-5000296"/>
              <a:chExt cx="17525105" cy="15296747"/>
            </a:xfrm>
          </p:grpSpPr>
          <p:grpSp>
            <p:nvGrpSpPr>
              <p:cNvPr id="195" name="Group 194">
                <a:extLst>
                  <a:ext uri="{FF2B5EF4-FFF2-40B4-BE49-F238E27FC236}">
                    <a16:creationId xmlns:a16="http://schemas.microsoft.com/office/drawing/2014/main" id="{DB31CE45-BF84-BA49-8764-D9B6D87301A5}"/>
                  </a:ext>
                </a:extLst>
              </p:cNvPr>
              <p:cNvGrpSpPr/>
              <p:nvPr/>
            </p:nvGrpSpPr>
            <p:grpSpPr>
              <a:xfrm>
                <a:off x="-2039495" y="-3760494"/>
                <a:ext cx="17360007" cy="14056945"/>
                <a:chOff x="-2505660" y="-4621106"/>
                <a:chExt cx="17360007" cy="14056945"/>
              </a:xfrm>
            </p:grpSpPr>
            <p:grpSp>
              <p:nvGrpSpPr>
                <p:cNvPr id="197" name="Group 196">
                  <a:extLst>
                    <a:ext uri="{FF2B5EF4-FFF2-40B4-BE49-F238E27FC236}">
                      <a16:creationId xmlns:a16="http://schemas.microsoft.com/office/drawing/2014/main" id="{9F262078-2531-324B-899C-44537D298B46}"/>
                    </a:ext>
                  </a:extLst>
                </p:cNvPr>
                <p:cNvGrpSpPr/>
                <p:nvPr/>
              </p:nvGrpSpPr>
              <p:grpSpPr>
                <a:xfrm>
                  <a:off x="-1854200" y="-4055533"/>
                  <a:ext cx="15374256" cy="13487400"/>
                  <a:chOff x="-3124200" y="-4191000"/>
                  <a:chExt cx="15374256" cy="13487400"/>
                </a:xfrm>
              </p:grpSpPr>
              <p:sp>
                <p:nvSpPr>
                  <p:cNvPr id="416" name="Line 73">
                    <a:extLst>
                      <a:ext uri="{FF2B5EF4-FFF2-40B4-BE49-F238E27FC236}">
                        <a16:creationId xmlns:a16="http://schemas.microsoft.com/office/drawing/2014/main" id="{8A1671D8-72E3-684C-96E2-AE7C041A307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147286" y="-1506377"/>
                    <a:ext cx="8605164" cy="1080277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17" name="Line 73">
                    <a:extLst>
                      <a:ext uri="{FF2B5EF4-FFF2-40B4-BE49-F238E27FC236}">
                        <a16:creationId xmlns:a16="http://schemas.microsoft.com/office/drawing/2014/main" id="{4ADBC496-72E0-1947-8512-A2F2005E902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025574" y="-1049868"/>
                    <a:ext cx="7428340" cy="926602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18" name="Line 73">
                    <a:extLst>
                      <a:ext uri="{FF2B5EF4-FFF2-40B4-BE49-F238E27FC236}">
                        <a16:creationId xmlns:a16="http://schemas.microsoft.com/office/drawing/2014/main" id="{E9BFA2A0-C0F2-824C-9724-E7553EA4CC4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-452914" y="-1143000"/>
                    <a:ext cx="6850539" cy="861060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19" name="Line 73">
                    <a:extLst>
                      <a:ext uri="{FF2B5EF4-FFF2-40B4-BE49-F238E27FC236}">
                        <a16:creationId xmlns:a16="http://schemas.microsoft.com/office/drawing/2014/main" id="{99FE93C1-7598-6D4B-A80A-951435E9A78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-990600" y="-1752600"/>
                    <a:ext cx="6850539" cy="861060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0" name="Line 73">
                    <a:extLst>
                      <a:ext uri="{FF2B5EF4-FFF2-40B4-BE49-F238E27FC236}">
                        <a16:creationId xmlns:a16="http://schemas.microsoft.com/office/drawing/2014/main" id="{FEAC8529-B44B-EB45-A24E-65AA67747A1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-1519714" y="-2362200"/>
                    <a:ext cx="6850539" cy="861060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1" name="Line 73">
                    <a:extLst>
                      <a:ext uri="{FF2B5EF4-FFF2-40B4-BE49-F238E27FC236}">
                        <a16:creationId xmlns:a16="http://schemas.microsoft.com/office/drawing/2014/main" id="{26474510-25E8-9840-990A-614F2B81F23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260353" y="762000"/>
                    <a:ext cx="4781390" cy="595156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2" name="Line 73">
                    <a:extLst>
                      <a:ext uri="{FF2B5EF4-FFF2-40B4-BE49-F238E27FC236}">
                        <a16:creationId xmlns:a16="http://schemas.microsoft.com/office/drawing/2014/main" id="{1878B839-530D-8A4E-884B-24E67B3609F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947459" y="-76200"/>
                    <a:ext cx="6735055" cy="844475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3" name="Line 73">
                    <a:extLst>
                      <a:ext uri="{FF2B5EF4-FFF2-40B4-BE49-F238E27FC236}">
                        <a16:creationId xmlns:a16="http://schemas.microsoft.com/office/drawing/2014/main" id="{EFE02E5E-C311-8244-975A-B10656A6BD2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12775" y="-1459485"/>
                    <a:ext cx="8108045" cy="1014628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4" name="Line 73">
                    <a:extLst>
                      <a:ext uri="{FF2B5EF4-FFF2-40B4-BE49-F238E27FC236}">
                        <a16:creationId xmlns:a16="http://schemas.microsoft.com/office/drawing/2014/main" id="{01F19031-ED48-794B-8931-B865DD59355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79375" y="-1693946"/>
                    <a:ext cx="7797383" cy="977114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5" name="Line 73">
                    <a:extLst>
                      <a:ext uri="{FF2B5EF4-FFF2-40B4-BE49-F238E27FC236}">
                        <a16:creationId xmlns:a16="http://schemas.microsoft.com/office/drawing/2014/main" id="{1CA3B335-476B-2F45-BDAE-80FC96A34CC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887881" y="527304"/>
                    <a:ext cx="5362175" cy="671170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6" name="Line 73">
                    <a:extLst>
                      <a:ext uri="{FF2B5EF4-FFF2-40B4-BE49-F238E27FC236}">
                        <a16:creationId xmlns:a16="http://schemas.microsoft.com/office/drawing/2014/main" id="{230103E8-6502-6E4B-BAAB-BF2DA0651AC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7981576" y="2119715"/>
                    <a:ext cx="4072538" cy="49668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7" name="Line 73">
                    <a:extLst>
                      <a:ext uri="{FF2B5EF4-FFF2-40B4-BE49-F238E27FC236}">
                        <a16:creationId xmlns:a16="http://schemas.microsoft.com/office/drawing/2014/main" id="{64952818-10E5-834C-A27B-25D2D38881C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-2057400" y="-2971800"/>
                    <a:ext cx="6850539" cy="861060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8" name="Line 73">
                    <a:extLst>
                      <a:ext uri="{FF2B5EF4-FFF2-40B4-BE49-F238E27FC236}">
                        <a16:creationId xmlns:a16="http://schemas.microsoft.com/office/drawing/2014/main" id="{1C62BB75-5A4E-564D-BB4A-3AD5747A4B4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-2590800" y="-3581400"/>
                    <a:ext cx="6850539" cy="861060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9" name="Line 73">
                    <a:extLst>
                      <a:ext uri="{FF2B5EF4-FFF2-40B4-BE49-F238E27FC236}">
                        <a16:creationId xmlns:a16="http://schemas.microsoft.com/office/drawing/2014/main" id="{9D1C2600-C7C3-F144-80B7-B41EA12A486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-3124200" y="-4191000"/>
                    <a:ext cx="6850539" cy="861060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</p:grpSp>
            <p:grpSp>
              <p:nvGrpSpPr>
                <p:cNvPr id="198" name="Group 197">
                  <a:extLst>
                    <a:ext uri="{FF2B5EF4-FFF2-40B4-BE49-F238E27FC236}">
                      <a16:creationId xmlns:a16="http://schemas.microsoft.com/office/drawing/2014/main" id="{A8EA657C-AC2B-F14B-A727-E669E0A911F8}"/>
                    </a:ext>
                  </a:extLst>
                </p:cNvPr>
                <p:cNvGrpSpPr/>
                <p:nvPr/>
              </p:nvGrpSpPr>
              <p:grpSpPr>
                <a:xfrm>
                  <a:off x="-1403350" y="-1540933"/>
                  <a:ext cx="14912976" cy="10134600"/>
                  <a:chOff x="-2673350" y="-1676400"/>
                  <a:chExt cx="14912976" cy="10134600"/>
                </a:xfrm>
              </p:grpSpPr>
              <p:sp>
                <p:nvSpPr>
                  <p:cNvPr id="405" name="Line 73">
                    <a:extLst>
                      <a:ext uri="{FF2B5EF4-FFF2-40B4-BE49-F238E27FC236}">
                        <a16:creationId xmlns:a16="http://schemas.microsoft.com/office/drawing/2014/main" id="{03F53C6C-4419-D449-8B3B-F90D6F45B9C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096000" y="-1676400"/>
                    <a:ext cx="6143626" cy="701344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06" name="Line 73">
                    <a:extLst>
                      <a:ext uri="{FF2B5EF4-FFF2-40B4-BE49-F238E27FC236}">
                        <a16:creationId xmlns:a16="http://schemas.microsoft.com/office/drawing/2014/main" id="{D038BD85-9E38-1D48-8323-EBB24F56953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895852" y="-1520952"/>
                    <a:ext cx="6353174" cy="723900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07" name="Line 73">
                    <a:extLst>
                      <a:ext uri="{FF2B5EF4-FFF2-40B4-BE49-F238E27FC236}">
                        <a16:creationId xmlns:a16="http://schemas.microsoft.com/office/drawing/2014/main" id="{FA5530B9-185B-6D44-9B54-AE699424851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657599" y="-1520953"/>
                    <a:ext cx="7801223" cy="883842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08" name="Line 73">
                    <a:extLst>
                      <a:ext uri="{FF2B5EF4-FFF2-40B4-BE49-F238E27FC236}">
                        <a16:creationId xmlns:a16="http://schemas.microsoft.com/office/drawing/2014/main" id="{26049B4C-44D0-0041-A6F1-7BC802F426F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-2667000" y="1522476"/>
                    <a:ext cx="5932488" cy="678332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09" name="Line 73">
                    <a:extLst>
                      <a:ext uri="{FF2B5EF4-FFF2-40B4-BE49-F238E27FC236}">
                        <a16:creationId xmlns:a16="http://schemas.microsoft.com/office/drawing/2014/main" id="{7C6E8D2E-F625-2E48-BC65-4D406963221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-1915204" y="889885"/>
                    <a:ext cx="6563404" cy="7493639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10" name="Line 73">
                    <a:extLst>
                      <a:ext uri="{FF2B5EF4-FFF2-40B4-BE49-F238E27FC236}">
                        <a16:creationId xmlns:a16="http://schemas.microsoft.com/office/drawing/2014/main" id="{F7D25749-0C29-5246-9297-3CF702F0F89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-2673350" y="2970276"/>
                    <a:ext cx="4806950" cy="548792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11" name="Line 73">
                    <a:extLst>
                      <a:ext uri="{FF2B5EF4-FFF2-40B4-BE49-F238E27FC236}">
                        <a16:creationId xmlns:a16="http://schemas.microsoft.com/office/drawing/2014/main" id="{FC7A745B-18B5-5C48-9CD7-31AA6B2C6AB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300513" y="-1570599"/>
                    <a:ext cx="7376887" cy="8352399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12" name="Line 73">
                    <a:extLst>
                      <a:ext uri="{FF2B5EF4-FFF2-40B4-BE49-F238E27FC236}">
                        <a16:creationId xmlns:a16="http://schemas.microsoft.com/office/drawing/2014/main" id="{2A460B34-3EED-ED4D-8C57-86A0A526E9D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262978" y="-1371817"/>
                    <a:ext cx="7423822" cy="853461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13" name="Line 73">
                    <a:extLst>
                      <a:ext uri="{FF2B5EF4-FFF2-40B4-BE49-F238E27FC236}">
                        <a16:creationId xmlns:a16="http://schemas.microsoft.com/office/drawing/2014/main" id="{B0F22F29-0388-A840-9465-C236BC662F5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-1407640" y="-1471207"/>
                    <a:ext cx="7263928" cy="833073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14" name="Line 73">
                    <a:extLst>
                      <a:ext uri="{FF2B5EF4-FFF2-40B4-BE49-F238E27FC236}">
                        <a16:creationId xmlns:a16="http://schemas.microsoft.com/office/drawing/2014/main" id="{B6986FA1-4F5B-AE4D-98F8-CC64A914D28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96983" y="-1232669"/>
                    <a:ext cx="7142017" cy="816991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15" name="Line 73">
                    <a:extLst>
                      <a:ext uri="{FF2B5EF4-FFF2-40B4-BE49-F238E27FC236}">
                        <a16:creationId xmlns:a16="http://schemas.microsoft.com/office/drawing/2014/main" id="{A48D96BB-CCF3-874B-8B5E-22912309E02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-1846558" y="-517051"/>
                    <a:ext cx="6977358" cy="7971209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</p:grpSp>
            <p:sp>
              <p:nvSpPr>
                <p:cNvPr id="199" name="Oval 18">
                  <a:extLst>
                    <a:ext uri="{FF2B5EF4-FFF2-40B4-BE49-F238E27FC236}">
                      <a16:creationId xmlns:a16="http://schemas.microsoft.com/office/drawing/2014/main" id="{EE878D91-494C-9841-B727-30995BAA56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79800" y="2802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00" name="Oval 38">
                  <a:extLst>
                    <a:ext uri="{FF2B5EF4-FFF2-40B4-BE49-F238E27FC236}">
                      <a16:creationId xmlns:a16="http://schemas.microsoft.com/office/drawing/2014/main" id="{006307C1-4FA4-8345-A58C-822C11A728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509000" y="4174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01" name="Oval 22">
                  <a:extLst>
                    <a:ext uri="{FF2B5EF4-FFF2-40B4-BE49-F238E27FC236}">
                      <a16:creationId xmlns:a16="http://schemas.microsoft.com/office/drawing/2014/main" id="{8D6A85E4-9736-F649-A096-F11BDD9511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13200" y="3412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02" name="Oval 31">
                  <a:extLst>
                    <a:ext uri="{FF2B5EF4-FFF2-40B4-BE49-F238E27FC236}">
                      <a16:creationId xmlns:a16="http://schemas.microsoft.com/office/drawing/2014/main" id="{89183C1C-E3A9-9340-A96D-9310727331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89600" y="3869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03" name="Oval 34">
                  <a:extLst>
                    <a:ext uri="{FF2B5EF4-FFF2-40B4-BE49-F238E27FC236}">
                      <a16:creationId xmlns:a16="http://schemas.microsoft.com/office/drawing/2014/main" id="{85071A17-AF23-9845-89E9-06FC82FCCE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832600" y="3716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05" name="Oval 21">
                  <a:extLst>
                    <a:ext uri="{FF2B5EF4-FFF2-40B4-BE49-F238E27FC236}">
                      <a16:creationId xmlns:a16="http://schemas.microsoft.com/office/drawing/2014/main" id="{1F240431-EE39-DB4B-BCF5-6FC9186725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22800" y="2650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06" name="Oval 26">
                  <a:extLst>
                    <a:ext uri="{FF2B5EF4-FFF2-40B4-BE49-F238E27FC236}">
                      <a16:creationId xmlns:a16="http://schemas.microsoft.com/office/drawing/2014/main" id="{5BF2B95F-4A39-F944-9D4E-5C3D06A12E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56200" y="3259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91" name="Oval 27">
                  <a:extLst>
                    <a:ext uri="{FF2B5EF4-FFF2-40B4-BE49-F238E27FC236}">
                      <a16:creationId xmlns:a16="http://schemas.microsoft.com/office/drawing/2014/main" id="{034F3582-6360-B344-BD81-3598568175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46600" y="4021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92" name="Oval 17">
                  <a:extLst>
                    <a:ext uri="{FF2B5EF4-FFF2-40B4-BE49-F238E27FC236}">
                      <a16:creationId xmlns:a16="http://schemas.microsoft.com/office/drawing/2014/main" id="{7774743A-96C6-1848-838D-91BA6403C9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89400" y="2040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93" name="Oval 19">
                  <a:extLst>
                    <a:ext uri="{FF2B5EF4-FFF2-40B4-BE49-F238E27FC236}">
                      <a16:creationId xmlns:a16="http://schemas.microsoft.com/office/drawing/2014/main" id="{53333B8F-BE20-5347-883D-02F8D8B90D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70200" y="3564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94" name="Oval 20">
                  <a:extLst>
                    <a:ext uri="{FF2B5EF4-FFF2-40B4-BE49-F238E27FC236}">
                      <a16:creationId xmlns:a16="http://schemas.microsoft.com/office/drawing/2014/main" id="{958553D6-69F3-7747-8AF5-EA88B17125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32400" y="1888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95" name="Oval 23">
                  <a:extLst>
                    <a:ext uri="{FF2B5EF4-FFF2-40B4-BE49-F238E27FC236}">
                      <a16:creationId xmlns:a16="http://schemas.microsoft.com/office/drawing/2014/main" id="{DA47F763-883B-E145-B7FE-ABA89E563A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3600" y="4174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96" name="Oval 24">
                  <a:extLst>
                    <a:ext uri="{FF2B5EF4-FFF2-40B4-BE49-F238E27FC236}">
                      <a16:creationId xmlns:a16="http://schemas.microsoft.com/office/drawing/2014/main" id="{3212DEA4-EDDA-084E-B346-3792D2EAE9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75400" y="1735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97" name="Oval 25">
                  <a:extLst>
                    <a:ext uri="{FF2B5EF4-FFF2-40B4-BE49-F238E27FC236}">
                      <a16:creationId xmlns:a16="http://schemas.microsoft.com/office/drawing/2014/main" id="{2959DA0F-79AF-2740-B05F-C2D571FAEB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5800" y="2497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98" name="Oval 28">
                  <a:extLst>
                    <a:ext uri="{FF2B5EF4-FFF2-40B4-BE49-F238E27FC236}">
                      <a16:creationId xmlns:a16="http://schemas.microsoft.com/office/drawing/2014/main" id="{6A029090-1029-EE45-B3D2-F32D9C247A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518400" y="1583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99" name="Oval 29">
                  <a:extLst>
                    <a:ext uri="{FF2B5EF4-FFF2-40B4-BE49-F238E27FC236}">
                      <a16:creationId xmlns:a16="http://schemas.microsoft.com/office/drawing/2014/main" id="{52EA12F0-3B5B-5148-9448-AC74EB698E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908800" y="2345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00" name="Oval 30">
                  <a:extLst>
                    <a:ext uri="{FF2B5EF4-FFF2-40B4-BE49-F238E27FC236}">
                      <a16:creationId xmlns:a16="http://schemas.microsoft.com/office/drawing/2014/main" id="{1E2BF4C6-32B2-8A44-A51D-CB17C2F32F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99200" y="3107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01" name="Oval 32">
                  <a:extLst>
                    <a:ext uri="{FF2B5EF4-FFF2-40B4-BE49-F238E27FC236}">
                      <a16:creationId xmlns:a16="http://schemas.microsoft.com/office/drawing/2014/main" id="{F0DCB0EE-E352-1445-91C2-BE4F55809F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051800" y="2192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02" name="Oval 33">
                  <a:extLst>
                    <a:ext uri="{FF2B5EF4-FFF2-40B4-BE49-F238E27FC236}">
                      <a16:creationId xmlns:a16="http://schemas.microsoft.com/office/drawing/2014/main" id="{33D250B2-F21D-BD47-AE2F-0FB5644CD8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42200" y="2954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03" name="Oval 35">
                  <a:extLst>
                    <a:ext uri="{FF2B5EF4-FFF2-40B4-BE49-F238E27FC236}">
                      <a16:creationId xmlns:a16="http://schemas.microsoft.com/office/drawing/2014/main" id="{5EEE322B-A747-FE49-81C4-46506E5377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585200" y="2802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04" name="Oval 36">
                  <a:extLst>
                    <a:ext uri="{FF2B5EF4-FFF2-40B4-BE49-F238E27FC236}">
                      <a16:creationId xmlns:a16="http://schemas.microsoft.com/office/drawing/2014/main" id="{483E3652-D847-9E44-BE18-91B3DC9A29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75600" y="3564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05" name="Oval 37">
                  <a:extLst>
                    <a:ext uri="{FF2B5EF4-FFF2-40B4-BE49-F238E27FC236}">
                      <a16:creationId xmlns:a16="http://schemas.microsoft.com/office/drawing/2014/main" id="{BEE82E5D-68E7-0449-B33F-60F8EA609E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366000" y="4326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06" name="Oval 40">
                  <a:extLst>
                    <a:ext uri="{FF2B5EF4-FFF2-40B4-BE49-F238E27FC236}">
                      <a16:creationId xmlns:a16="http://schemas.microsoft.com/office/drawing/2014/main" id="{4D39E5DE-87BE-D349-A325-2E1E493DE8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37000" y="4783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07" name="Oval 41">
                  <a:extLst>
                    <a:ext uri="{FF2B5EF4-FFF2-40B4-BE49-F238E27FC236}">
                      <a16:creationId xmlns:a16="http://schemas.microsoft.com/office/drawing/2014/main" id="{751F3E65-8A31-B24B-8AEF-CF04960821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80000" y="4631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08" name="Oval 42">
                  <a:extLst>
                    <a:ext uri="{FF2B5EF4-FFF2-40B4-BE49-F238E27FC236}">
                      <a16:creationId xmlns:a16="http://schemas.microsoft.com/office/drawing/2014/main" id="{84C133FA-319B-FF47-A5F8-44B6ACA692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23000" y="4478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09" name="Oval 43">
                  <a:extLst>
                    <a:ext uri="{FF2B5EF4-FFF2-40B4-BE49-F238E27FC236}">
                      <a16:creationId xmlns:a16="http://schemas.microsoft.com/office/drawing/2014/main" id="{AAD1A3E6-67A4-5047-A203-B792546C7F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46400" y="2192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10" name="Oval 44">
                  <a:extLst>
                    <a:ext uri="{FF2B5EF4-FFF2-40B4-BE49-F238E27FC236}">
                      <a16:creationId xmlns:a16="http://schemas.microsoft.com/office/drawing/2014/main" id="{E5B1D670-8D65-C347-A81D-1D292D3826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56000" y="1430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11" name="Oval 45">
                  <a:extLst>
                    <a:ext uri="{FF2B5EF4-FFF2-40B4-BE49-F238E27FC236}">
                      <a16:creationId xmlns:a16="http://schemas.microsoft.com/office/drawing/2014/main" id="{9D9A2598-9D68-3048-9936-6FCDAD0373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661400" y="1430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12" name="Oval 21">
                  <a:extLst>
                    <a:ext uri="{FF2B5EF4-FFF2-40B4-BE49-F238E27FC236}">
                      <a16:creationId xmlns:a16="http://schemas.microsoft.com/office/drawing/2014/main" id="{4FE84DCD-BABE-0943-B4BA-A505CC67AD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13000" y="1583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13" name="Oval 17">
                  <a:extLst>
                    <a:ext uri="{FF2B5EF4-FFF2-40B4-BE49-F238E27FC236}">
                      <a16:creationId xmlns:a16="http://schemas.microsoft.com/office/drawing/2014/main" id="{CE625065-E9A4-1148-9143-1E78A67F6E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79600" y="973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14" name="Oval 44">
                  <a:extLst>
                    <a:ext uri="{FF2B5EF4-FFF2-40B4-BE49-F238E27FC236}">
                      <a16:creationId xmlns:a16="http://schemas.microsoft.com/office/drawing/2014/main" id="{47973763-6873-0948-98B8-3FE35CE312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46200" y="364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15" name="Oval 21">
                  <a:extLst>
                    <a:ext uri="{FF2B5EF4-FFF2-40B4-BE49-F238E27FC236}">
                      <a16:creationId xmlns:a16="http://schemas.microsoft.com/office/drawing/2014/main" id="{B8DC7491-4485-8441-B47C-C439B4242C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22600" y="821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16" name="Oval 17">
                  <a:extLst>
                    <a:ext uri="{FF2B5EF4-FFF2-40B4-BE49-F238E27FC236}">
                      <a16:creationId xmlns:a16="http://schemas.microsoft.com/office/drawing/2014/main" id="{586F08F2-32D6-AA4B-8D93-598CAFA91C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89200" y="211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17" name="Oval 19">
                  <a:extLst>
                    <a:ext uri="{FF2B5EF4-FFF2-40B4-BE49-F238E27FC236}">
                      <a16:creationId xmlns:a16="http://schemas.microsoft.com/office/drawing/2014/main" id="{C202218F-FD92-AF46-80D6-224CF13189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03400" y="2345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18" name="Oval 23">
                  <a:extLst>
                    <a:ext uri="{FF2B5EF4-FFF2-40B4-BE49-F238E27FC236}">
                      <a16:creationId xmlns:a16="http://schemas.microsoft.com/office/drawing/2014/main" id="{D2D34D40-057C-434C-A44F-4B5C3B57FD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36800" y="2954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19" name="Oval 19">
                  <a:extLst>
                    <a:ext uri="{FF2B5EF4-FFF2-40B4-BE49-F238E27FC236}">
                      <a16:creationId xmlns:a16="http://schemas.microsoft.com/office/drawing/2014/main" id="{7A5AE553-2052-AB41-866A-B3D09A9282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2240" y="1909403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20" name="Oval 20">
                  <a:extLst>
                    <a:ext uri="{FF2B5EF4-FFF2-40B4-BE49-F238E27FC236}">
                      <a16:creationId xmlns:a16="http://schemas.microsoft.com/office/drawing/2014/main" id="{4794C905-E086-2F46-A44E-61F460C03E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32200" y="59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21" name="Oval 25">
                  <a:extLst>
                    <a:ext uri="{FF2B5EF4-FFF2-40B4-BE49-F238E27FC236}">
                      <a16:creationId xmlns:a16="http://schemas.microsoft.com/office/drawing/2014/main" id="{B629E334-D39E-5C49-923D-EC50BA5642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65600" y="668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22" name="Oval 30">
                  <a:extLst>
                    <a:ext uri="{FF2B5EF4-FFF2-40B4-BE49-F238E27FC236}">
                      <a16:creationId xmlns:a16="http://schemas.microsoft.com/office/drawing/2014/main" id="{15791C54-D743-D342-8D84-84E624564B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99000" y="1278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23" name="Oval 29">
                  <a:extLst>
                    <a:ext uri="{FF2B5EF4-FFF2-40B4-BE49-F238E27FC236}">
                      <a16:creationId xmlns:a16="http://schemas.microsoft.com/office/drawing/2014/main" id="{902DBB38-BD51-5446-9B4B-FC2025BA21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08600" y="516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24" name="Oval 33">
                  <a:extLst>
                    <a:ext uri="{FF2B5EF4-FFF2-40B4-BE49-F238E27FC236}">
                      <a16:creationId xmlns:a16="http://schemas.microsoft.com/office/drawing/2014/main" id="{7889FC7A-0E0E-3A4D-9809-5D46337194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42000" y="1126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25" name="Oval 19">
                  <a:extLst>
                    <a:ext uri="{FF2B5EF4-FFF2-40B4-BE49-F238E27FC236}">
                      <a16:creationId xmlns:a16="http://schemas.microsoft.com/office/drawing/2014/main" id="{9AF0F1B0-A99D-294F-A2D4-6A62590500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70400" y="5393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26" name="Oval 23">
                  <a:extLst>
                    <a:ext uri="{FF2B5EF4-FFF2-40B4-BE49-F238E27FC236}">
                      <a16:creationId xmlns:a16="http://schemas.microsoft.com/office/drawing/2014/main" id="{758B7E45-A139-B84C-8FC2-E779E66230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03800" y="6002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27" name="Oval 40">
                  <a:extLst>
                    <a:ext uri="{FF2B5EF4-FFF2-40B4-BE49-F238E27FC236}">
                      <a16:creationId xmlns:a16="http://schemas.microsoft.com/office/drawing/2014/main" id="{28ECC815-EC84-B040-B100-711B3D73B3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37200" y="6612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28" name="Oval 22">
                  <a:extLst>
                    <a:ext uri="{FF2B5EF4-FFF2-40B4-BE49-F238E27FC236}">
                      <a16:creationId xmlns:a16="http://schemas.microsoft.com/office/drawing/2014/main" id="{969B37B0-8FBA-8747-A45D-066D05CC94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3400" y="5240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29" name="Oval 27">
                  <a:extLst>
                    <a:ext uri="{FF2B5EF4-FFF2-40B4-BE49-F238E27FC236}">
                      <a16:creationId xmlns:a16="http://schemas.microsoft.com/office/drawing/2014/main" id="{BDD37ECA-08D7-DA42-9FE4-3F1F79388C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46800" y="5850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30" name="Oval 41">
                  <a:extLst>
                    <a:ext uri="{FF2B5EF4-FFF2-40B4-BE49-F238E27FC236}">
                      <a16:creationId xmlns:a16="http://schemas.microsoft.com/office/drawing/2014/main" id="{D28C0B20-94E0-5746-AF46-65E8A8800F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680200" y="6460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31" name="Oval 19">
                  <a:extLst>
                    <a:ext uri="{FF2B5EF4-FFF2-40B4-BE49-F238E27FC236}">
                      <a16:creationId xmlns:a16="http://schemas.microsoft.com/office/drawing/2014/main" id="{E251E04A-9579-1344-B172-7B93AE0A3D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94000" y="4936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32" name="Oval 23">
                  <a:extLst>
                    <a:ext uri="{FF2B5EF4-FFF2-40B4-BE49-F238E27FC236}">
                      <a16:creationId xmlns:a16="http://schemas.microsoft.com/office/drawing/2014/main" id="{E7116B1D-62EB-DF41-989F-AE359FE5A0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27400" y="5545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33" name="Oval 40">
                  <a:extLst>
                    <a:ext uri="{FF2B5EF4-FFF2-40B4-BE49-F238E27FC236}">
                      <a16:creationId xmlns:a16="http://schemas.microsoft.com/office/drawing/2014/main" id="{1A75F784-EA4D-0B4F-AB93-DBBDE450D9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60800" y="6155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34" name="Oval 19">
                  <a:extLst>
                    <a:ext uri="{FF2B5EF4-FFF2-40B4-BE49-F238E27FC236}">
                      <a16:creationId xmlns:a16="http://schemas.microsoft.com/office/drawing/2014/main" id="{DEB86293-78E6-C244-ABFC-7FE962BC01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27200" y="3716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35" name="Oval 23">
                  <a:extLst>
                    <a:ext uri="{FF2B5EF4-FFF2-40B4-BE49-F238E27FC236}">
                      <a16:creationId xmlns:a16="http://schemas.microsoft.com/office/drawing/2014/main" id="{D2C20F04-1B43-9D4F-8D13-D6603C439E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60600" y="4326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36" name="Oval 19">
                  <a:extLst>
                    <a:ext uri="{FF2B5EF4-FFF2-40B4-BE49-F238E27FC236}">
                      <a16:creationId xmlns:a16="http://schemas.microsoft.com/office/drawing/2014/main" id="{F2B90133-3B59-A146-B07E-0E91813584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93800" y="3107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37" name="Oval 19">
                  <a:extLst>
                    <a:ext uri="{FF2B5EF4-FFF2-40B4-BE49-F238E27FC236}">
                      <a16:creationId xmlns:a16="http://schemas.microsoft.com/office/drawing/2014/main" id="{51C72F26-4FEA-CC47-9533-B27E6A3AB3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94200" y="6764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38" name="Oval 19">
                  <a:extLst>
                    <a:ext uri="{FF2B5EF4-FFF2-40B4-BE49-F238E27FC236}">
                      <a16:creationId xmlns:a16="http://schemas.microsoft.com/office/drawing/2014/main" id="{029D7770-85A1-0545-BE94-E3CACE9F65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84400" y="5698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39" name="Oval 23">
                  <a:extLst>
                    <a:ext uri="{FF2B5EF4-FFF2-40B4-BE49-F238E27FC236}">
                      <a16:creationId xmlns:a16="http://schemas.microsoft.com/office/drawing/2014/main" id="{2B6AD2FF-76EB-744A-9E0B-D16725AB9E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17800" y="6307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40" name="Oval 40">
                  <a:extLst>
                    <a:ext uri="{FF2B5EF4-FFF2-40B4-BE49-F238E27FC236}">
                      <a16:creationId xmlns:a16="http://schemas.microsoft.com/office/drawing/2014/main" id="{36D25D7D-7B17-B042-A319-32ED10FA4B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51200" y="6917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41" name="Oval 19">
                  <a:extLst>
                    <a:ext uri="{FF2B5EF4-FFF2-40B4-BE49-F238E27FC236}">
                      <a16:creationId xmlns:a16="http://schemas.microsoft.com/office/drawing/2014/main" id="{4E09E5AA-1C5E-4C46-ACAB-49AE5FAE99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7600" y="4478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42" name="Oval 23">
                  <a:extLst>
                    <a:ext uri="{FF2B5EF4-FFF2-40B4-BE49-F238E27FC236}">
                      <a16:creationId xmlns:a16="http://schemas.microsoft.com/office/drawing/2014/main" id="{3A1B8C6C-7E1D-0C4F-94FE-D33241F477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51000" y="5088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43" name="Oval 19">
                  <a:extLst>
                    <a:ext uri="{FF2B5EF4-FFF2-40B4-BE49-F238E27FC236}">
                      <a16:creationId xmlns:a16="http://schemas.microsoft.com/office/drawing/2014/main" id="{D2CDEC2B-FFDF-BA41-804B-2DE7AE11B5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4800" y="6460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44" name="Oval 23">
                  <a:extLst>
                    <a:ext uri="{FF2B5EF4-FFF2-40B4-BE49-F238E27FC236}">
                      <a16:creationId xmlns:a16="http://schemas.microsoft.com/office/drawing/2014/main" id="{5436D62E-8696-BF48-A9BB-4CAE6EC8B5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08200" y="7069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45" name="Oval 23">
                  <a:extLst>
                    <a:ext uri="{FF2B5EF4-FFF2-40B4-BE49-F238E27FC236}">
                      <a16:creationId xmlns:a16="http://schemas.microsoft.com/office/drawing/2014/main" id="{9E8B463E-1C69-C243-98C5-9BE8CCC1EA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41400" y="5850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47" name="Oval 34">
                  <a:extLst>
                    <a:ext uri="{FF2B5EF4-FFF2-40B4-BE49-F238E27FC236}">
                      <a16:creationId xmlns:a16="http://schemas.microsoft.com/office/drawing/2014/main" id="{E25BF7C1-6DB3-CE43-85D2-F9709E1656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966200" y="6155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48" name="Oval 25">
                  <a:extLst>
                    <a:ext uri="{FF2B5EF4-FFF2-40B4-BE49-F238E27FC236}">
                      <a16:creationId xmlns:a16="http://schemas.microsoft.com/office/drawing/2014/main" id="{529E2D68-010F-E047-9A47-DA0E7B1DBF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99400" y="4936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49" name="Oval 30">
                  <a:extLst>
                    <a:ext uri="{FF2B5EF4-FFF2-40B4-BE49-F238E27FC236}">
                      <a16:creationId xmlns:a16="http://schemas.microsoft.com/office/drawing/2014/main" id="{BC42F0EE-084C-554B-A332-5D7E4930D2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432800" y="5545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50" name="Oval 37">
                  <a:extLst>
                    <a:ext uri="{FF2B5EF4-FFF2-40B4-BE49-F238E27FC236}">
                      <a16:creationId xmlns:a16="http://schemas.microsoft.com/office/drawing/2014/main" id="{E47A0872-465F-624E-95C6-9C490C7DB9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499600" y="6764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51" name="Oval 31">
                  <a:extLst>
                    <a:ext uri="{FF2B5EF4-FFF2-40B4-BE49-F238E27FC236}">
                      <a16:creationId xmlns:a16="http://schemas.microsoft.com/office/drawing/2014/main" id="{14105E5B-3B33-484A-B522-A2631708F9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23200" y="6307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52" name="Oval 21">
                  <a:extLst>
                    <a:ext uri="{FF2B5EF4-FFF2-40B4-BE49-F238E27FC236}">
                      <a16:creationId xmlns:a16="http://schemas.microsoft.com/office/drawing/2014/main" id="{19DD770C-1651-014E-B24D-6D96BBE845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756400" y="5088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53" name="Oval 26">
                  <a:extLst>
                    <a:ext uri="{FF2B5EF4-FFF2-40B4-BE49-F238E27FC236}">
                      <a16:creationId xmlns:a16="http://schemas.microsoft.com/office/drawing/2014/main" id="{C9591192-32CE-4D4C-9125-70C74A77BC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289800" y="5698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54" name="Oval 42">
                  <a:extLst>
                    <a:ext uri="{FF2B5EF4-FFF2-40B4-BE49-F238E27FC236}">
                      <a16:creationId xmlns:a16="http://schemas.microsoft.com/office/drawing/2014/main" id="{F03C5C3E-2AA0-114F-981A-6FD407CD76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356600" y="6917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55" name="Oval 38">
                  <a:extLst>
                    <a:ext uri="{FF2B5EF4-FFF2-40B4-BE49-F238E27FC236}">
                      <a16:creationId xmlns:a16="http://schemas.microsoft.com/office/drawing/2014/main" id="{AEF0CE29-77D2-8C48-8EF3-465E0B7E81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109200" y="6002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56" name="Oval 33">
                  <a:extLst>
                    <a:ext uri="{FF2B5EF4-FFF2-40B4-BE49-F238E27FC236}">
                      <a16:creationId xmlns:a16="http://schemas.microsoft.com/office/drawing/2014/main" id="{DECA174D-F8F0-514C-921A-F6521D4958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042400" y="4783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57" name="Oval 36">
                  <a:extLst>
                    <a:ext uri="{FF2B5EF4-FFF2-40B4-BE49-F238E27FC236}">
                      <a16:creationId xmlns:a16="http://schemas.microsoft.com/office/drawing/2014/main" id="{C2C3AA6A-F03D-F64E-8D5F-8698AF1CFD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575800" y="5393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58" name="Oval 32">
                  <a:extLst>
                    <a:ext uri="{FF2B5EF4-FFF2-40B4-BE49-F238E27FC236}">
                      <a16:creationId xmlns:a16="http://schemas.microsoft.com/office/drawing/2014/main" id="{5F822157-17D2-BA40-9751-5F05AFD26D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118600" y="3412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59" name="Oval 35">
                  <a:extLst>
                    <a:ext uri="{FF2B5EF4-FFF2-40B4-BE49-F238E27FC236}">
                      <a16:creationId xmlns:a16="http://schemas.microsoft.com/office/drawing/2014/main" id="{1F51321D-C13E-2A43-982A-599A7CE635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52000" y="4021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60" name="Oval 35">
                  <a:extLst>
                    <a:ext uri="{FF2B5EF4-FFF2-40B4-BE49-F238E27FC236}">
                      <a16:creationId xmlns:a16="http://schemas.microsoft.com/office/drawing/2014/main" id="{E3903BBA-4BD2-4D46-9F50-FE5F422EFC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185400" y="4631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61" name="Oval 28">
                  <a:extLst>
                    <a:ext uri="{FF2B5EF4-FFF2-40B4-BE49-F238E27FC236}">
                      <a16:creationId xmlns:a16="http://schemas.microsoft.com/office/drawing/2014/main" id="{0683D1D1-8282-A543-B309-569E50BEDC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51600" y="364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62" name="Oval 32">
                  <a:extLst>
                    <a:ext uri="{FF2B5EF4-FFF2-40B4-BE49-F238E27FC236}">
                      <a16:creationId xmlns:a16="http://schemas.microsoft.com/office/drawing/2014/main" id="{2CAD77F7-E87C-BC4B-B8B1-C61020CAC5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985000" y="973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63" name="Oval 28">
                  <a:extLst>
                    <a:ext uri="{FF2B5EF4-FFF2-40B4-BE49-F238E27FC236}">
                      <a16:creationId xmlns:a16="http://schemas.microsoft.com/office/drawing/2014/main" id="{28B277FF-C19A-2E48-BE2B-ECCB67591C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128000" y="821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64" name="Oval 32">
                  <a:extLst>
                    <a:ext uri="{FF2B5EF4-FFF2-40B4-BE49-F238E27FC236}">
                      <a16:creationId xmlns:a16="http://schemas.microsoft.com/office/drawing/2014/main" id="{74C85D81-8302-9A4A-9BDD-322300AEFF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661400" y="1430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65" name="Oval 35">
                  <a:extLst>
                    <a:ext uri="{FF2B5EF4-FFF2-40B4-BE49-F238E27FC236}">
                      <a16:creationId xmlns:a16="http://schemas.microsoft.com/office/drawing/2014/main" id="{9ECBD5D2-DA03-274D-ABC8-78AD6619D5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194800" y="2040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66" name="Oval 32">
                  <a:extLst>
                    <a:ext uri="{FF2B5EF4-FFF2-40B4-BE49-F238E27FC236}">
                      <a16:creationId xmlns:a16="http://schemas.microsoft.com/office/drawing/2014/main" id="{13085D7A-E099-9341-A85F-DA98309CD4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728200" y="2650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67" name="Oval 35">
                  <a:extLst>
                    <a:ext uri="{FF2B5EF4-FFF2-40B4-BE49-F238E27FC236}">
                      <a16:creationId xmlns:a16="http://schemas.microsoft.com/office/drawing/2014/main" id="{67658EDB-7DE1-7A4E-A632-F0525457AB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261600" y="3259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68" name="Oval 35">
                  <a:extLst>
                    <a:ext uri="{FF2B5EF4-FFF2-40B4-BE49-F238E27FC236}">
                      <a16:creationId xmlns:a16="http://schemas.microsoft.com/office/drawing/2014/main" id="{EE97E3B7-9EEC-F640-9B92-A9683B05D8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795000" y="3869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69" name="Oval 32">
                  <a:extLst>
                    <a:ext uri="{FF2B5EF4-FFF2-40B4-BE49-F238E27FC236}">
                      <a16:creationId xmlns:a16="http://schemas.microsoft.com/office/drawing/2014/main" id="{E2A9747A-325B-AB48-A239-F3E3E85FF4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594600" y="211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70" name="Oval 28">
                  <a:extLst>
                    <a:ext uri="{FF2B5EF4-FFF2-40B4-BE49-F238E27FC236}">
                      <a16:creationId xmlns:a16="http://schemas.microsoft.com/office/drawing/2014/main" id="{5FE4405F-DD59-1E4A-9445-5D7E300A83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737600" y="59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71" name="Oval 32">
                  <a:extLst>
                    <a:ext uri="{FF2B5EF4-FFF2-40B4-BE49-F238E27FC236}">
                      <a16:creationId xmlns:a16="http://schemas.microsoft.com/office/drawing/2014/main" id="{5329D6EE-2BEC-2E48-95E1-BCDCDCB0E9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271000" y="668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72" name="Oval 35">
                  <a:extLst>
                    <a:ext uri="{FF2B5EF4-FFF2-40B4-BE49-F238E27FC236}">
                      <a16:creationId xmlns:a16="http://schemas.microsoft.com/office/drawing/2014/main" id="{DFC8D1B7-110B-A147-965C-0554CD5656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04400" y="1278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73" name="Oval 32">
                  <a:extLst>
                    <a:ext uri="{FF2B5EF4-FFF2-40B4-BE49-F238E27FC236}">
                      <a16:creationId xmlns:a16="http://schemas.microsoft.com/office/drawing/2014/main" id="{AE75C291-6772-F047-B1D6-B451A88B0B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337800" y="1888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74" name="Oval 35">
                  <a:extLst>
                    <a:ext uri="{FF2B5EF4-FFF2-40B4-BE49-F238E27FC236}">
                      <a16:creationId xmlns:a16="http://schemas.microsoft.com/office/drawing/2014/main" id="{ED247451-4AEF-AC41-9843-19EA7A9289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71200" y="2497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75" name="Oval 29">
                  <a:extLst>
                    <a:ext uri="{FF2B5EF4-FFF2-40B4-BE49-F238E27FC236}">
                      <a16:creationId xmlns:a16="http://schemas.microsoft.com/office/drawing/2014/main" id="{B1C2EB36-E4EC-4B4F-8C82-6461255B69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75200" y="-93133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76" name="Oval 32">
                  <a:extLst>
                    <a:ext uri="{FF2B5EF4-FFF2-40B4-BE49-F238E27FC236}">
                      <a16:creationId xmlns:a16="http://schemas.microsoft.com/office/drawing/2014/main" id="{16B007E7-4213-3E41-BE68-B621B2FE98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80600" y="-93133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77" name="Oval 35">
                  <a:extLst>
                    <a:ext uri="{FF2B5EF4-FFF2-40B4-BE49-F238E27FC236}">
                      <a16:creationId xmlns:a16="http://schemas.microsoft.com/office/drawing/2014/main" id="{22DFBE59-C5A8-FB42-B3AC-5C323CF26A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414000" y="516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78" name="TextBox 377">
                  <a:extLst>
                    <a:ext uri="{FF2B5EF4-FFF2-40B4-BE49-F238E27FC236}">
                      <a16:creationId xmlns:a16="http://schemas.microsoft.com/office/drawing/2014/main" id="{49F7C9DB-FE1F-6E4E-8F72-87D69E2686B6}"/>
                    </a:ext>
                  </a:extLst>
                </p:cNvPr>
                <p:cNvSpPr txBox="1"/>
                <p:nvPr/>
              </p:nvSpPr>
              <p:spPr>
                <a:xfrm>
                  <a:off x="-2482851" y="5164667"/>
                  <a:ext cx="246308" cy="49244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Basis Grotesque Medium" panose="02000603030000020004" pitchFamily="2" charset="77"/>
                    <a:cs typeface="+mn-cs"/>
                  </a:endParaRPr>
                </a:p>
              </p:txBody>
            </p:sp>
            <p:sp>
              <p:nvSpPr>
                <p:cNvPr id="379" name="Line 73">
                  <a:extLst>
                    <a:ext uri="{FF2B5EF4-FFF2-40B4-BE49-F238E27FC236}">
                      <a16:creationId xmlns:a16="http://schemas.microsoft.com/office/drawing/2014/main" id="{0DB3F2B4-DC1F-FC4B-8003-BB1B9193D3A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0363200" y="4541182"/>
                  <a:ext cx="2271281" cy="28332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ash"/>
                  <a:round/>
                  <a:headEnd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80" name="Oval 38">
                  <a:extLst>
                    <a:ext uri="{FF2B5EF4-FFF2-40B4-BE49-F238E27FC236}">
                      <a16:creationId xmlns:a16="http://schemas.microsoft.com/office/drawing/2014/main" id="{9F551DE8-1B84-5342-987E-71E9A3834F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791952" y="670390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81" name="Oval 19">
                  <a:extLst>
                    <a:ext uri="{FF2B5EF4-FFF2-40B4-BE49-F238E27FC236}">
                      <a16:creationId xmlns:a16="http://schemas.microsoft.com/office/drawing/2014/main" id="{D60B6CA2-74E5-7749-81B8-8B61EB6F8D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4304" y="2473283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82" name="Oval 19">
                  <a:extLst>
                    <a:ext uri="{FF2B5EF4-FFF2-40B4-BE49-F238E27FC236}">
                      <a16:creationId xmlns:a16="http://schemas.microsoft.com/office/drawing/2014/main" id="{10A5FCBA-6153-2145-AB3D-BDC5550472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7248" y="3924131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83" name="Oval 19">
                  <a:extLst>
                    <a:ext uri="{FF2B5EF4-FFF2-40B4-BE49-F238E27FC236}">
                      <a16:creationId xmlns:a16="http://schemas.microsoft.com/office/drawing/2014/main" id="{4770B849-691F-6040-804E-BED9E727D7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416" y="3308435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84" name="Oval 19">
                  <a:extLst>
                    <a:ext uri="{FF2B5EF4-FFF2-40B4-BE49-F238E27FC236}">
                      <a16:creationId xmlns:a16="http://schemas.microsoft.com/office/drawing/2014/main" id="{0A4B4862-AEF1-0342-8E6A-C7B8EF407D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22352" y="4686131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85" name="Oval 44">
                  <a:extLst>
                    <a:ext uri="{FF2B5EF4-FFF2-40B4-BE49-F238E27FC236}">
                      <a16:creationId xmlns:a16="http://schemas.microsoft.com/office/drawing/2014/main" id="{B1B10AF4-4868-854A-B7C9-CA74CCE964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764" y="510371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86" name="Oval 19">
                  <a:extLst>
                    <a:ext uri="{FF2B5EF4-FFF2-40B4-BE49-F238E27FC236}">
                      <a16:creationId xmlns:a16="http://schemas.microsoft.com/office/drawing/2014/main" id="{D8BF2218-7D5F-6D43-A429-7C1FEA0EA1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94810" y="176047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87" name="Line 73">
                  <a:extLst>
                    <a:ext uri="{FF2B5EF4-FFF2-40B4-BE49-F238E27FC236}">
                      <a16:creationId xmlns:a16="http://schemas.microsoft.com/office/drawing/2014/main" id="{2486C010-45C5-134F-ACB3-2E0C18030C8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-2505660" y="-4621106"/>
                  <a:ext cx="6850539" cy="86106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ash"/>
                  <a:round/>
                  <a:headEnd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88" name="Line 73">
                  <a:extLst>
                    <a:ext uri="{FF2B5EF4-FFF2-40B4-BE49-F238E27FC236}">
                      <a16:creationId xmlns:a16="http://schemas.microsoft.com/office/drawing/2014/main" id="{CE7A4502-9803-4846-91D0-2F8D0C31A07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-1965034" y="3947915"/>
                  <a:ext cx="4806950" cy="54879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ash"/>
                  <a:round/>
                  <a:headEnd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89" name="Oval 23">
                  <a:extLst>
                    <a:ext uri="{FF2B5EF4-FFF2-40B4-BE49-F238E27FC236}">
                      <a16:creationId xmlns:a16="http://schemas.microsoft.com/office/drawing/2014/main" id="{7A9BAAD4-33A0-1045-B1AB-073CE7A921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9128" y="6661235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90" name="Oval 23">
                  <a:extLst>
                    <a:ext uri="{FF2B5EF4-FFF2-40B4-BE49-F238E27FC236}">
                      <a16:creationId xmlns:a16="http://schemas.microsoft.com/office/drawing/2014/main" id="{BB666EB5-80D0-2A47-837B-924CC032D9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8376" y="5314019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91" name="Line 73">
                  <a:extLst>
                    <a:ext uri="{FF2B5EF4-FFF2-40B4-BE49-F238E27FC236}">
                      <a16:creationId xmlns:a16="http://schemas.microsoft.com/office/drawing/2014/main" id="{B5CD220E-3BFE-A743-A4F2-12C544737A7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192617" y="-3176057"/>
                  <a:ext cx="6143626" cy="70134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ash"/>
                  <a:round/>
                  <a:headEnd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92" name="Line 73">
                  <a:extLst>
                    <a:ext uri="{FF2B5EF4-FFF2-40B4-BE49-F238E27FC236}">
                      <a16:creationId xmlns:a16="http://schemas.microsoft.com/office/drawing/2014/main" id="{0254312C-2462-C148-BBAD-E356BD39CCF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710721" y="-3226186"/>
                  <a:ext cx="6143626" cy="70134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ash"/>
                  <a:round/>
                  <a:headEnd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93" name="Oval 32">
                  <a:extLst>
                    <a:ext uri="{FF2B5EF4-FFF2-40B4-BE49-F238E27FC236}">
                      <a16:creationId xmlns:a16="http://schemas.microsoft.com/office/drawing/2014/main" id="{AFB147E7-0D43-F146-AB3B-8945CE83EE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979295" y="1126072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94" name="Oval 35">
                  <a:extLst>
                    <a:ext uri="{FF2B5EF4-FFF2-40B4-BE49-F238E27FC236}">
                      <a16:creationId xmlns:a16="http://schemas.microsoft.com/office/drawing/2014/main" id="{E1C0528F-DE76-AD41-B206-F52D036FAF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512695" y="1735672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95" name="Oval 32">
                  <a:extLst>
                    <a:ext uri="{FF2B5EF4-FFF2-40B4-BE49-F238E27FC236}">
                      <a16:creationId xmlns:a16="http://schemas.microsoft.com/office/drawing/2014/main" id="{BEE1BCCB-6460-EA4B-B9E3-1BFD912486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723572" y="211672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96" name="Oval 35">
                  <a:extLst>
                    <a:ext uri="{FF2B5EF4-FFF2-40B4-BE49-F238E27FC236}">
                      <a16:creationId xmlns:a16="http://schemas.microsoft.com/office/drawing/2014/main" id="{EEBAA03E-4B58-2C47-875F-05B5F55180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256972" y="821272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97" name="Oval 35">
                  <a:extLst>
                    <a:ext uri="{FF2B5EF4-FFF2-40B4-BE49-F238E27FC236}">
                      <a16:creationId xmlns:a16="http://schemas.microsoft.com/office/drawing/2014/main" id="{19EA2941-C4A4-EF45-AC3B-836EB7575F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406370" y="3096632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98" name="Oval 35">
                  <a:extLst>
                    <a:ext uri="{FF2B5EF4-FFF2-40B4-BE49-F238E27FC236}">
                      <a16:creationId xmlns:a16="http://schemas.microsoft.com/office/drawing/2014/main" id="{4C8453FF-9268-EB40-AB4E-69010B1D84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47865" y="233463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99" name="Oval 35">
                  <a:extLst>
                    <a:ext uri="{FF2B5EF4-FFF2-40B4-BE49-F238E27FC236}">
                      <a16:creationId xmlns:a16="http://schemas.microsoft.com/office/drawing/2014/main" id="{712BCA91-DF38-CF40-9B41-D12981A22F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763100" y="525149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400" name="Oval 35">
                  <a:extLst>
                    <a:ext uri="{FF2B5EF4-FFF2-40B4-BE49-F238E27FC236}">
                      <a16:creationId xmlns:a16="http://schemas.microsoft.com/office/drawing/2014/main" id="{E9CCE37D-607B-3449-AC0F-FE4411CAB6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372700" y="448949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401" name="Oval 35">
                  <a:extLst>
                    <a:ext uri="{FF2B5EF4-FFF2-40B4-BE49-F238E27FC236}">
                      <a16:creationId xmlns:a16="http://schemas.microsoft.com/office/drawing/2014/main" id="{CD92574D-FD2E-094E-8960-AC2C17756F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984070" y="3716862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402" name="Oval 35">
                  <a:extLst>
                    <a:ext uri="{FF2B5EF4-FFF2-40B4-BE49-F238E27FC236}">
                      <a16:creationId xmlns:a16="http://schemas.microsoft.com/office/drawing/2014/main" id="{62C31AD4-E33E-F643-A4EF-6EA9E06973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404595" y="595678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403" name="Oval 35">
                  <a:extLst>
                    <a:ext uri="{FF2B5EF4-FFF2-40B4-BE49-F238E27FC236}">
                      <a16:creationId xmlns:a16="http://schemas.microsoft.com/office/drawing/2014/main" id="{0186F622-1A3B-254D-9147-4DB25FB625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14195" y="519478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404" name="Oval 19">
                  <a:extLst>
                    <a:ext uri="{FF2B5EF4-FFF2-40B4-BE49-F238E27FC236}">
                      <a16:creationId xmlns:a16="http://schemas.microsoft.com/office/drawing/2014/main" id="{A3FEB370-CB7D-4041-B946-7EB1F75677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5465" y="1104805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</p:grp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9DBC0988-6E47-6440-BEF9-4410CB1A497F}"/>
                  </a:ext>
                </a:extLst>
              </p:cNvPr>
              <p:cNvGrpSpPr/>
              <p:nvPr/>
            </p:nvGrpSpPr>
            <p:grpSpPr>
              <a:xfrm>
                <a:off x="-2204593" y="-5000296"/>
                <a:ext cx="14019195" cy="12076075"/>
                <a:chOff x="-2204593" y="-4982367"/>
                <a:chExt cx="14019195" cy="12076075"/>
              </a:xfrm>
            </p:grpSpPr>
            <p:sp>
              <p:nvSpPr>
                <p:cNvPr id="168" name="Oval 19">
                  <a:extLst>
                    <a:ext uri="{FF2B5EF4-FFF2-40B4-BE49-F238E27FC236}">
                      <a16:creationId xmlns:a16="http://schemas.microsoft.com/office/drawing/2014/main" id="{32087818-B380-9B44-A6AB-35C6672F0C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4204" y="3556570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70" name="Oval 19">
                  <a:extLst>
                    <a:ext uri="{FF2B5EF4-FFF2-40B4-BE49-F238E27FC236}">
                      <a16:creationId xmlns:a16="http://schemas.microsoft.com/office/drawing/2014/main" id="{A75B87D1-9303-CF4C-A7F3-876E52C077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110393" y="4955601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71" name="Oval 19">
                  <a:extLst>
                    <a:ext uri="{FF2B5EF4-FFF2-40B4-BE49-F238E27FC236}">
                      <a16:creationId xmlns:a16="http://schemas.microsoft.com/office/drawing/2014/main" id="{0C50E22E-CBF7-184E-813E-51264EC0B2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179039" y="6333300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72" name="Oval 23">
                  <a:extLst>
                    <a:ext uri="{FF2B5EF4-FFF2-40B4-BE49-F238E27FC236}">
                      <a16:creationId xmlns:a16="http://schemas.microsoft.com/office/drawing/2014/main" id="{269E5AF3-7A97-214B-96E4-588C800C33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566" y="6941308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73" name="Line 73">
                  <a:extLst>
                    <a:ext uri="{FF2B5EF4-FFF2-40B4-BE49-F238E27FC236}">
                      <a16:creationId xmlns:a16="http://schemas.microsoft.com/office/drawing/2014/main" id="{AFB64411-BC8A-3543-A27D-008DFF65582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-2204593" y="-4982367"/>
                  <a:ext cx="6850539" cy="86106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ash"/>
                  <a:round/>
                  <a:headEnd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74" name="Oval 19">
                  <a:extLst>
                    <a:ext uri="{FF2B5EF4-FFF2-40B4-BE49-F238E27FC236}">
                      <a16:creationId xmlns:a16="http://schemas.microsoft.com/office/drawing/2014/main" id="{9F888054-0ACC-3243-8E1B-BECF7F3FB0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257" y="2135746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75" name="Oval 19">
                  <a:extLst>
                    <a:ext uri="{FF2B5EF4-FFF2-40B4-BE49-F238E27FC236}">
                      <a16:creationId xmlns:a16="http://schemas.microsoft.com/office/drawing/2014/main" id="{DE0479AE-E08C-C94E-B771-181CCDDF62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56456" y="593819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76" name="Oval 19">
                  <a:extLst>
                    <a:ext uri="{FF2B5EF4-FFF2-40B4-BE49-F238E27FC236}">
                      <a16:creationId xmlns:a16="http://schemas.microsoft.com/office/drawing/2014/main" id="{3F818020-8295-DA43-8275-A66DC11A49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290" y="674503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77" name="Oval 19">
                  <a:extLst>
                    <a:ext uri="{FF2B5EF4-FFF2-40B4-BE49-F238E27FC236}">
                      <a16:creationId xmlns:a16="http://schemas.microsoft.com/office/drawing/2014/main" id="{B0EC4904-DD99-F545-816C-55E59639DA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02718" y="-87494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78" name="Oval 29">
                  <a:extLst>
                    <a:ext uri="{FF2B5EF4-FFF2-40B4-BE49-F238E27FC236}">
                      <a16:creationId xmlns:a16="http://schemas.microsoft.com/office/drawing/2014/main" id="{19FDA3E7-4F41-3F46-8820-BD43A94DB7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72639" y="633010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79" name="Oval 28">
                  <a:extLst>
                    <a:ext uri="{FF2B5EF4-FFF2-40B4-BE49-F238E27FC236}">
                      <a16:creationId xmlns:a16="http://schemas.microsoft.com/office/drawing/2014/main" id="{7DCCB84B-4D72-DD4E-922A-6F24C67500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92193" y="50405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80" name="Oval 32">
                  <a:extLst>
                    <a:ext uri="{FF2B5EF4-FFF2-40B4-BE49-F238E27FC236}">
                      <a16:creationId xmlns:a16="http://schemas.microsoft.com/office/drawing/2014/main" id="{EA8F0526-EB85-114C-AF43-E39CB3D1D6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662202" y="492338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81" name="Oval 32">
                  <a:extLst>
                    <a:ext uri="{FF2B5EF4-FFF2-40B4-BE49-F238E27FC236}">
                      <a16:creationId xmlns:a16="http://schemas.microsoft.com/office/drawing/2014/main" id="{D79490B7-D0D5-C248-A53E-012971F751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11219" y="-152430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82" name="Oval 28">
                  <a:extLst>
                    <a:ext uri="{FF2B5EF4-FFF2-40B4-BE49-F238E27FC236}">
                      <a16:creationId xmlns:a16="http://schemas.microsoft.com/office/drawing/2014/main" id="{38B68FB4-7BC5-8848-AD08-3B81AA3BEB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25085" y="175812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83" name="Oval 28">
                  <a:extLst>
                    <a:ext uri="{FF2B5EF4-FFF2-40B4-BE49-F238E27FC236}">
                      <a16:creationId xmlns:a16="http://schemas.microsoft.com/office/drawing/2014/main" id="{ED9E7545-DA4A-664D-9808-CFFAF32E2B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687948" y="328212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84" name="Oval 17">
                  <a:extLst>
                    <a:ext uri="{FF2B5EF4-FFF2-40B4-BE49-F238E27FC236}">
                      <a16:creationId xmlns:a16="http://schemas.microsoft.com/office/drawing/2014/main" id="{6C436AC1-A0BE-1E40-B5C7-C4CAD9DC74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04384" y="46888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85" name="Oval 17">
                  <a:extLst>
                    <a:ext uri="{FF2B5EF4-FFF2-40B4-BE49-F238E27FC236}">
                      <a16:creationId xmlns:a16="http://schemas.microsoft.com/office/drawing/2014/main" id="{7722C2FC-824F-5943-A8AA-7E976DCEE8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53241" y="328210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86" name="Oval 20">
                  <a:extLst>
                    <a:ext uri="{FF2B5EF4-FFF2-40B4-BE49-F238E27FC236}">
                      <a16:creationId xmlns:a16="http://schemas.microsoft.com/office/drawing/2014/main" id="{C3F893C9-137A-1743-9619-13372F3C70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96241" y="175810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87" name="Oval 29">
                  <a:extLst>
                    <a:ext uri="{FF2B5EF4-FFF2-40B4-BE49-F238E27FC236}">
                      <a16:creationId xmlns:a16="http://schemas.microsoft.com/office/drawing/2014/main" id="{44791F9B-9596-9A4B-8CEA-BCFCC837B4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39241" y="23410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</p:grpSp>
        </p:grpSp>
        <p:sp>
          <p:nvSpPr>
            <p:cNvPr id="190" name="Oval 19">
              <a:extLst>
                <a:ext uri="{FF2B5EF4-FFF2-40B4-BE49-F238E27FC236}">
                  <a16:creationId xmlns:a16="http://schemas.microsoft.com/office/drawing/2014/main" id="{7FAFE12E-B631-574A-8D3A-16D6AE7D32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2399" y="8118535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91" name="Oval 23">
              <a:extLst>
                <a:ext uri="{FF2B5EF4-FFF2-40B4-BE49-F238E27FC236}">
                  <a16:creationId xmlns:a16="http://schemas.microsoft.com/office/drawing/2014/main" id="{D5B23A9E-04E0-7646-8537-E97BEE8201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5799" y="8728135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27" name="Oval 19">
              <a:extLst>
                <a:ext uri="{FF2B5EF4-FFF2-40B4-BE49-F238E27FC236}">
                  <a16:creationId xmlns:a16="http://schemas.microsoft.com/office/drawing/2014/main" id="{45CDAE2C-BA9F-094E-8583-83E4970073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1265" y="9364631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28" name="Oval 23">
              <a:extLst>
                <a:ext uri="{FF2B5EF4-FFF2-40B4-BE49-F238E27FC236}">
                  <a16:creationId xmlns:a16="http://schemas.microsoft.com/office/drawing/2014/main" id="{DB140A60-7328-EE46-9B8C-0BD9CAD685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4665" y="9974231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29" name="Oval 19">
              <a:extLst>
                <a:ext uri="{FF2B5EF4-FFF2-40B4-BE49-F238E27FC236}">
                  <a16:creationId xmlns:a16="http://schemas.microsoft.com/office/drawing/2014/main" id="{CE38FCB7-95AF-F24E-8369-4B740E8D18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9824" y="8584703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30" name="Oval 23">
              <a:extLst>
                <a:ext uri="{FF2B5EF4-FFF2-40B4-BE49-F238E27FC236}">
                  <a16:creationId xmlns:a16="http://schemas.microsoft.com/office/drawing/2014/main" id="{15D1D058-CD74-3845-A780-4A250CB423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3224" y="9194303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31" name="Oval 19">
              <a:extLst>
                <a:ext uri="{FF2B5EF4-FFF2-40B4-BE49-F238E27FC236}">
                  <a16:creationId xmlns:a16="http://schemas.microsoft.com/office/drawing/2014/main" id="{EFC583A0-2943-1147-B4BF-994886B47F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8339" y="8450237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32" name="Oval 23">
              <a:extLst>
                <a:ext uri="{FF2B5EF4-FFF2-40B4-BE49-F238E27FC236}">
                  <a16:creationId xmlns:a16="http://schemas.microsoft.com/office/drawing/2014/main" id="{9D3CDBAB-4B57-8F46-B7F0-F0D8AC7F7F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1739" y="9059837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33" name="Oval 19">
              <a:extLst>
                <a:ext uri="{FF2B5EF4-FFF2-40B4-BE49-F238E27FC236}">
                  <a16:creationId xmlns:a16="http://schemas.microsoft.com/office/drawing/2014/main" id="{6BB75981-ABE3-5E43-A70F-66D9870859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2712" y="8279912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34" name="Oval 19">
              <a:extLst>
                <a:ext uri="{FF2B5EF4-FFF2-40B4-BE49-F238E27FC236}">
                  <a16:creationId xmlns:a16="http://schemas.microsoft.com/office/drawing/2014/main" id="{5E6B2304-03FA-594B-8AA0-02D6005BF9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9558" y="8862618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35" name="Oval 19">
              <a:extLst>
                <a:ext uri="{FF2B5EF4-FFF2-40B4-BE49-F238E27FC236}">
                  <a16:creationId xmlns:a16="http://schemas.microsoft.com/office/drawing/2014/main" id="{91143D6B-B191-0D49-AF3D-603277AB53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68122" y="8082690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01" name="TextBox 700">
                <a:extLst>
                  <a:ext uri="{FF2B5EF4-FFF2-40B4-BE49-F238E27FC236}">
                    <a16:creationId xmlns:a16="http://schemas.microsoft.com/office/drawing/2014/main" id="{30CA8E60-F886-F244-B3BA-F2A44DEEE30B}"/>
                  </a:ext>
                </a:extLst>
              </p:cNvPr>
              <p:cNvSpPr txBox="1"/>
              <p:nvPr/>
            </p:nvSpPr>
            <p:spPr>
              <a:xfrm>
                <a:off x="1195314" y="3165096"/>
                <a:ext cx="678537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FF"/>
                  </a:buClr>
                  <a:buSzPct val="8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/>
                        </a:rPr>
                        <m:t>𝒪</m:t>
                      </m:r>
                    </m:oMath>
                  </m:oMathPara>
                </a14:m>
                <a:endParaRPr lang="en-US" sz="1500" dirty="0">
                  <a:solidFill>
                    <a:srgbClr val="000000"/>
                  </a:solidFill>
                  <a:latin typeface="Basis Grotesque Medium" panose="02000603030000020004" pitchFamily="2" charset="77"/>
                  <a:cs typeface="Arial"/>
                </a:endParaRPr>
              </a:p>
            </p:txBody>
          </p:sp>
        </mc:Choice>
        <mc:Fallback xmlns="">
          <p:sp>
            <p:nvSpPr>
              <p:cNvPr id="701" name="TextBox 700">
                <a:extLst>
                  <a:ext uri="{FF2B5EF4-FFF2-40B4-BE49-F238E27FC236}">
                    <a16:creationId xmlns:a16="http://schemas.microsoft.com/office/drawing/2014/main" id="{30CA8E60-F886-F244-B3BA-F2A44DEEE3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5314" y="3165096"/>
                <a:ext cx="678537" cy="3231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DB796C1A-A25E-EE98-6CCF-0C83E02C3420}"/>
              </a:ext>
            </a:extLst>
          </p:cNvPr>
          <p:cNvSpPr/>
          <p:nvPr/>
        </p:nvSpPr>
        <p:spPr>
          <a:xfrm>
            <a:off x="-580349" y="-152163"/>
            <a:ext cx="10224408" cy="14565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" name="Title 1">
            <a:extLst>
              <a:ext uri="{FF2B5EF4-FFF2-40B4-BE49-F238E27FC236}">
                <a16:creationId xmlns:a16="http://schemas.microsoft.com/office/drawing/2014/main" id="{B291D4F9-F2F8-8E4C-9EFE-5878E0E3E49E}"/>
              </a:ext>
            </a:extLst>
          </p:cNvPr>
          <p:cNvSpPr txBox="1">
            <a:spLocks/>
          </p:cNvSpPr>
          <p:nvPr/>
        </p:nvSpPr>
        <p:spPr>
          <a:xfrm>
            <a:off x="913331" y="239558"/>
            <a:ext cx="7587407" cy="437634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34290" rIns="68580" bIns="3429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auto">
              <a:spcAft>
                <a:spcPts val="0"/>
              </a:spcAft>
              <a:defRPr/>
            </a:pPr>
            <a:r>
              <a:rPr lang="en-US" sz="4050" dirty="0">
                <a:solidFill>
                  <a:srgbClr val="C00000"/>
                </a:solidFill>
                <a:latin typeface="Basis Grotesque Medium" panose="02000603030000020004" pitchFamily="2" charset="77"/>
                <a:cs typeface="Calibri" panose="020F0502020204030204" pitchFamily="34" charset="0"/>
              </a:rPr>
              <a:t>Add a small Gaussian to a “random” lattice point.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3CD94FE-876E-2896-96F5-D53535C25E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3674" y="698684"/>
            <a:ext cx="5029394" cy="464608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  <a:effectLst/>
        </p:spPr>
        <p:txBody>
          <a:bodyPr anchor="ctr"/>
          <a:lstStyle/>
          <a:p>
            <a:pPr defTabSz="685800">
              <a:defRPr/>
            </a:pPr>
            <a:r>
              <a:rPr lang="en-US" sz="21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Smoothing Lemma </a:t>
            </a:r>
            <a:r>
              <a:rPr lang="en-US" sz="2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[Micciancio-Regev’04]</a:t>
            </a:r>
          </a:p>
        </p:txBody>
      </p:sp>
      <p:sp>
        <p:nvSpPr>
          <p:cNvPr id="564" name="Rectangle 563">
            <a:extLst>
              <a:ext uri="{FF2B5EF4-FFF2-40B4-BE49-F238E27FC236}">
                <a16:creationId xmlns:a16="http://schemas.microsoft.com/office/drawing/2014/main" id="{192898FF-30BF-367B-5B01-FE2CAB4E4CFA}"/>
              </a:ext>
            </a:extLst>
          </p:cNvPr>
          <p:cNvSpPr/>
          <p:nvPr/>
        </p:nvSpPr>
        <p:spPr>
          <a:xfrm>
            <a:off x="-521665" y="6019800"/>
            <a:ext cx="10224408" cy="14565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177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4393"/>
    </mc:Choice>
    <mc:Fallback>
      <p:transition advTm="343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100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1000" fill="hold"/>
                                        <p:tgtEl>
                                          <p:spTgt spid="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10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0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1" dur="1000" fill="hold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1000" fill="hold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5" dur="1000" fill="hold"/>
                                        <p:tgtEl>
                                          <p:spTgt spid="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000" fill="hold"/>
                                        <p:tgtEl>
                                          <p:spTgt spid="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5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000" fill="hold"/>
                                        <p:tgtEl>
                                          <p:spTgt spid="5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3" dur="1000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1000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1000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000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1" dur="1000" fill="hold"/>
                                        <p:tgtEl>
                                          <p:spTgt spid="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1000" fill="hold"/>
                                        <p:tgtEl>
                                          <p:spTgt spid="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5" dur="1000" fill="hold"/>
                                        <p:tgtEl>
                                          <p:spTgt spid="5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5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" dur="1000" fill="hold"/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000" fill="hold"/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3" dur="1000" fill="hold"/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1000" fill="hold"/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7" dur="1000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1000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1" dur="1000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1000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5" dur="1000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1000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9" dur="1000" fill="hold"/>
                                        <p:tgtEl>
                                          <p:spTgt spid="5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1000" fill="hold"/>
                                        <p:tgtEl>
                                          <p:spTgt spid="5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3" dur="1000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1000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7" dur="1000" fill="hold"/>
                                        <p:tgtEl>
                                          <p:spTgt spid="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1000" fill="hold"/>
                                        <p:tgtEl>
                                          <p:spTgt spid="5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1" dur="1000" fill="hold"/>
                                        <p:tgtEl>
                                          <p:spTgt spid="5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1000" fill="hold"/>
                                        <p:tgtEl>
                                          <p:spTgt spid="5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5" dur="1000" fill="hold"/>
                                        <p:tgtEl>
                                          <p:spTgt spid="5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1000" fill="hold"/>
                                        <p:tgtEl>
                                          <p:spTgt spid="5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9" dur="1000" fill="hold"/>
                                        <p:tgtEl>
                                          <p:spTgt spid="5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0" dur="1000" fill="hold"/>
                                        <p:tgtEl>
                                          <p:spTgt spid="5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3" dur="1000" fill="hold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1000" fill="hold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7" dur="1000" fill="hold"/>
                                        <p:tgtEl>
                                          <p:spTgt spid="5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000" fill="hold"/>
                                        <p:tgtEl>
                                          <p:spTgt spid="5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1" dur="1000" fill="hold"/>
                                        <p:tgtEl>
                                          <p:spTgt spid="5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2" dur="1000" fill="hold"/>
                                        <p:tgtEl>
                                          <p:spTgt spid="5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5" dur="1000" fill="hold"/>
                                        <p:tgtEl>
                                          <p:spTgt spid="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1000" fill="hold"/>
                                        <p:tgtEl>
                                          <p:spTgt spid="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9" dur="100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100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3" dur="1000" fill="hold"/>
                                        <p:tgtEl>
                                          <p:spTgt spid="5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1000" fill="hold"/>
                                        <p:tgtEl>
                                          <p:spTgt spid="5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7" dur="1000" fill="hold"/>
                                        <p:tgtEl>
                                          <p:spTgt spid="5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1000" fill="hold"/>
                                        <p:tgtEl>
                                          <p:spTgt spid="5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1" dur="1000" fill="hold"/>
                                        <p:tgtEl>
                                          <p:spTgt spid="5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1000" fill="hold"/>
                                        <p:tgtEl>
                                          <p:spTgt spid="5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5" dur="1000" fill="hold"/>
                                        <p:tgtEl>
                                          <p:spTgt spid="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1000" fill="hold"/>
                                        <p:tgtEl>
                                          <p:spTgt spid="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9" dur="1000" fill="hold"/>
                                        <p:tgtEl>
                                          <p:spTgt spid="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0" dur="1000" fill="hold"/>
                                        <p:tgtEl>
                                          <p:spTgt spid="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3" dur="1000" fill="hold"/>
                                        <p:tgtEl>
                                          <p:spTgt spid="5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1000" fill="hold"/>
                                        <p:tgtEl>
                                          <p:spTgt spid="5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7" dur="1000" fill="hold"/>
                                        <p:tgtEl>
                                          <p:spTgt spid="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1000" fill="hold"/>
                                        <p:tgtEl>
                                          <p:spTgt spid="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1" dur="1000" fill="hold"/>
                                        <p:tgtEl>
                                          <p:spTgt spid="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1000" fill="hold"/>
                                        <p:tgtEl>
                                          <p:spTgt spid="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5" dur="1000" fill="hold"/>
                                        <p:tgtEl>
                                          <p:spTgt spid="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1000" fill="hold"/>
                                        <p:tgtEl>
                                          <p:spTgt spid="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9" dur="1000" fill="hold"/>
                                        <p:tgtEl>
                                          <p:spTgt spid="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0" dur="1000" fill="hold"/>
                                        <p:tgtEl>
                                          <p:spTgt spid="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3" dur="1000" fill="hold"/>
                                        <p:tgtEl>
                                          <p:spTgt spid="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4" dur="1000" fill="hold"/>
                                        <p:tgtEl>
                                          <p:spTgt spid="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7" dur="1000" fill="hold"/>
                                        <p:tgtEl>
                                          <p:spTgt spid="8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" dur="1000" fill="hold"/>
                                        <p:tgtEl>
                                          <p:spTgt spid="8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1" dur="1000" fill="hold"/>
                                        <p:tgtEl>
                                          <p:spTgt spid="8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1000" fill="hold"/>
                                        <p:tgtEl>
                                          <p:spTgt spid="8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5" dur="1000" fill="hold"/>
                                        <p:tgtEl>
                                          <p:spTgt spid="8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6" dur="1000" fill="hold"/>
                                        <p:tgtEl>
                                          <p:spTgt spid="8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9" dur="1000" fill="hold"/>
                                        <p:tgtEl>
                                          <p:spTgt spid="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0" dur="1000" fill="hold"/>
                                        <p:tgtEl>
                                          <p:spTgt spid="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3" dur="1000" fill="hold"/>
                                        <p:tgtEl>
                                          <p:spTgt spid="8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4" dur="1000" fill="hold"/>
                                        <p:tgtEl>
                                          <p:spTgt spid="8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7" dur="1000" fill="hold"/>
                                        <p:tgtEl>
                                          <p:spTgt spid="8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8" dur="1000" fill="hold"/>
                                        <p:tgtEl>
                                          <p:spTgt spid="8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" dur="1000" fill="hold"/>
                                        <p:tgtEl>
                                          <p:spTgt spid="8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1000" fill="hold"/>
                                        <p:tgtEl>
                                          <p:spTgt spid="8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5" dur="1000" fill="hold"/>
                                        <p:tgtEl>
                                          <p:spTgt spid="8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1000" fill="hold"/>
                                        <p:tgtEl>
                                          <p:spTgt spid="8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9" dur="1000" fill="hold"/>
                                        <p:tgtEl>
                                          <p:spTgt spid="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0" dur="1000" fill="hold"/>
                                        <p:tgtEl>
                                          <p:spTgt spid="8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3" dur="1000" fill="hold"/>
                                        <p:tgtEl>
                                          <p:spTgt spid="8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4" dur="1000" fill="hold"/>
                                        <p:tgtEl>
                                          <p:spTgt spid="8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7" dur="1000" fill="hold"/>
                                        <p:tgtEl>
                                          <p:spTgt spid="8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8" dur="1000" fill="hold"/>
                                        <p:tgtEl>
                                          <p:spTgt spid="8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1" dur="1000" fill="hold"/>
                                        <p:tgtEl>
                                          <p:spTgt spid="8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2" dur="1000" fill="hold"/>
                                        <p:tgtEl>
                                          <p:spTgt spid="8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5" dur="1000" fill="hold"/>
                                        <p:tgtEl>
                                          <p:spTgt spid="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6" dur="1000" fill="hold"/>
                                        <p:tgtEl>
                                          <p:spTgt spid="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9" dur="1000" fill="hold"/>
                                        <p:tgtEl>
                                          <p:spTgt spid="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0" dur="1000" fill="hold"/>
                                        <p:tgtEl>
                                          <p:spTgt spid="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3" dur="1000" fill="hold"/>
                                        <p:tgtEl>
                                          <p:spTgt spid="8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4" dur="1000" fill="hold"/>
                                        <p:tgtEl>
                                          <p:spTgt spid="8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7" dur="1000" fill="hold"/>
                                        <p:tgtEl>
                                          <p:spTgt spid="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8" dur="1000" fill="hold"/>
                                        <p:tgtEl>
                                          <p:spTgt spid="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1" dur="1000" fill="hold"/>
                                        <p:tgtEl>
                                          <p:spTgt spid="8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2" dur="1000" fill="hold"/>
                                        <p:tgtEl>
                                          <p:spTgt spid="8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5" dur="1000" fill="hold"/>
                                        <p:tgtEl>
                                          <p:spTgt spid="8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6" dur="1000" fill="hold"/>
                                        <p:tgtEl>
                                          <p:spTgt spid="8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9" dur="10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0" dur="10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3" dur="1000" fill="hold"/>
                                        <p:tgtEl>
                                          <p:spTgt spid="8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4" dur="1000" fill="hold"/>
                                        <p:tgtEl>
                                          <p:spTgt spid="8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7" dur="1000" fill="hold"/>
                                        <p:tgtEl>
                                          <p:spTgt spid="8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8" dur="1000" fill="hold"/>
                                        <p:tgtEl>
                                          <p:spTgt spid="8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1" dur="1000" fill="hold"/>
                                        <p:tgtEl>
                                          <p:spTgt spid="8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2" dur="1000" fill="hold"/>
                                        <p:tgtEl>
                                          <p:spTgt spid="8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" grpId="0" animBg="1"/>
      <p:bldP spid="879" grpId="0" animBg="1"/>
      <p:bldP spid="877" grpId="0" animBg="1"/>
      <p:bldP spid="878" grpId="0" animBg="1"/>
      <p:bldP spid="876" grpId="0" animBg="1"/>
      <p:bldP spid="875" grpId="0" animBg="1"/>
      <p:bldP spid="859" grpId="0" animBg="1"/>
      <p:bldP spid="860" grpId="0" animBg="1"/>
      <p:bldP spid="861" grpId="0" animBg="1"/>
      <p:bldP spid="862" grpId="0" animBg="1"/>
      <p:bldP spid="863" grpId="0" animBg="1"/>
      <p:bldP spid="864" grpId="0" animBg="1"/>
      <p:bldP spid="865" grpId="0" animBg="1"/>
      <p:bldP spid="866" grpId="0" animBg="1"/>
      <p:bldP spid="867" grpId="0" animBg="1"/>
      <p:bldP spid="868" grpId="0" animBg="1"/>
      <p:bldP spid="869" grpId="0" animBg="1"/>
      <p:bldP spid="870" grpId="0" animBg="1"/>
      <p:bldP spid="871" grpId="0" animBg="1"/>
      <p:bldP spid="872" grpId="0" animBg="1"/>
      <p:bldP spid="873" grpId="0" animBg="1"/>
      <p:bldP spid="874" grpId="0" animBg="1"/>
      <p:bldP spid="562" grpId="0" animBg="1"/>
      <p:bldP spid="563" grpId="0" animBg="1"/>
      <p:bldP spid="555" grpId="0" animBg="1"/>
      <p:bldP spid="556" grpId="0" animBg="1"/>
      <p:bldP spid="557" grpId="0" animBg="1"/>
      <p:bldP spid="558" grpId="0" animBg="1"/>
      <p:bldP spid="559" grpId="0" animBg="1"/>
      <p:bldP spid="560" grpId="0" animBg="1"/>
      <p:bldP spid="561" grpId="0" animBg="1"/>
      <p:bldP spid="551" grpId="0" animBg="1"/>
      <p:bldP spid="552" grpId="0" animBg="1"/>
      <p:bldP spid="553" grpId="0" animBg="1"/>
      <p:bldP spid="554" grpId="0" animBg="1"/>
      <p:bldP spid="546" grpId="0" animBg="1"/>
      <p:bldP spid="547" grpId="0" animBg="1"/>
      <p:bldP spid="548" grpId="0" animBg="1"/>
      <p:bldP spid="549" grpId="0" animBg="1"/>
      <p:bldP spid="550" grpId="0" animBg="1"/>
      <p:bldP spid="539" grpId="0" animBg="1"/>
      <p:bldP spid="540" grpId="0" animBg="1"/>
      <p:bldP spid="541" grpId="0" animBg="1"/>
      <p:bldP spid="542" grpId="0" animBg="1"/>
      <p:bldP spid="543" grpId="0" animBg="1"/>
      <p:bldP spid="544" grpId="0" animBg="1"/>
      <p:bldP spid="545" grpId="0" animBg="1"/>
      <p:bldP spid="520" grpId="0" animBg="1"/>
      <p:bldP spid="521" grpId="0" animBg="1"/>
      <p:bldP spid="522" grpId="0" animBg="1"/>
      <p:bldP spid="523" grpId="0" animBg="1"/>
      <p:bldP spid="524" grpId="0" animBg="1"/>
      <p:bldP spid="525" grpId="0" animBg="1"/>
      <p:bldP spid="526" grpId="0" animBg="1"/>
      <p:bldP spid="536" grpId="0" animBg="1"/>
      <p:bldP spid="537" grpId="0" animBg="1"/>
      <p:bldP spid="538" grpId="0" animBg="1"/>
      <p:bldP spid="62" grpId="0" animBg="1"/>
      <p:bldP spid="63" grpId="0" animBg="1"/>
      <p:bldP spid="512" grpId="0" animBg="1"/>
      <p:bldP spid="513" grpId="0" animBg="1"/>
      <p:bldP spid="514" grpId="0" animBg="1"/>
      <p:bldP spid="515" grpId="0" animBg="1"/>
      <p:bldP spid="516" grpId="0" animBg="1"/>
      <p:bldP spid="517" grpId="0" animBg="1"/>
      <p:bldP spid="518" grpId="0" animBg="1"/>
      <p:bldP spid="519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17" grpId="0" animBg="1"/>
      <p:bldP spid="16" grpId="0" animBg="1"/>
      <p:bldP spid="15" grpId="0" animBg="1"/>
      <p:bldP spid="14" grpId="0" animBg="1"/>
      <p:bldP spid="13" grpId="0" animBg="1"/>
      <p:bldP spid="2" grpId="0" animBg="1"/>
      <p:bldP spid="3" grpId="0" animBg="1"/>
      <p:bldP spid="4" grpId="0" animBg="1"/>
      <p:bldP spid="9" grpId="0" animBg="1"/>
      <p:bldP spid="10" grpId="0" animBg="1"/>
      <p:bldP spid="701" grpId="0"/>
      <p:bldP spid="11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Oval 53">
            <a:extLst>
              <a:ext uri="{FF2B5EF4-FFF2-40B4-BE49-F238E27FC236}">
                <a16:creationId xmlns:a16="http://schemas.microsoft.com/office/drawing/2014/main" id="{E15FB508-C420-A332-F023-747787F5E1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7176" y="5692583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42" name="Oval 53">
            <a:extLst>
              <a:ext uri="{FF2B5EF4-FFF2-40B4-BE49-F238E27FC236}">
                <a16:creationId xmlns:a16="http://schemas.microsoft.com/office/drawing/2014/main" id="{5A0720C4-5D8C-4E9E-7468-61AD7A6248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48122" y="5250740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21" name="Oval 53">
            <a:extLst>
              <a:ext uri="{FF2B5EF4-FFF2-40B4-BE49-F238E27FC236}">
                <a16:creationId xmlns:a16="http://schemas.microsoft.com/office/drawing/2014/main" id="{70248834-4EF0-9081-6F89-D57C72DB4B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8304" y="8036994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22" name="Oval 53">
            <a:extLst>
              <a:ext uri="{FF2B5EF4-FFF2-40B4-BE49-F238E27FC236}">
                <a16:creationId xmlns:a16="http://schemas.microsoft.com/office/drawing/2014/main" id="{E29D50DE-4908-FDBF-0358-6B988A03D5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5863" y="7597010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23" name="Oval 53">
            <a:extLst>
              <a:ext uri="{FF2B5EF4-FFF2-40B4-BE49-F238E27FC236}">
                <a16:creationId xmlns:a16="http://schemas.microsoft.com/office/drawing/2014/main" id="{D0909C7A-7529-A73E-D4AF-44005B5495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1973" y="7135910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24" name="Oval 523">
            <a:extLst>
              <a:ext uri="{FF2B5EF4-FFF2-40B4-BE49-F238E27FC236}">
                <a16:creationId xmlns:a16="http://schemas.microsoft.com/office/drawing/2014/main" id="{A7633BF3-518E-5852-086F-DA9050FF58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5164" y="5804734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25" name="Oval 53">
            <a:extLst>
              <a:ext uri="{FF2B5EF4-FFF2-40B4-BE49-F238E27FC236}">
                <a16:creationId xmlns:a16="http://schemas.microsoft.com/office/drawing/2014/main" id="{7470160B-11AC-DD81-A629-F1F878BBF8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8916" y="5329526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26" name="Oval 53">
            <a:extLst>
              <a:ext uri="{FF2B5EF4-FFF2-40B4-BE49-F238E27FC236}">
                <a16:creationId xmlns:a16="http://schemas.microsoft.com/office/drawing/2014/main" id="{83E75D05-3B65-0D0C-B13A-E7E6C6DC71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4793" y="4900753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36" name="Oval 53">
            <a:extLst>
              <a:ext uri="{FF2B5EF4-FFF2-40B4-BE49-F238E27FC236}">
                <a16:creationId xmlns:a16="http://schemas.microsoft.com/office/drawing/2014/main" id="{E66EE63B-9562-1F49-E39E-0D15B29D26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434" y="4482333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37" name="Oval 53">
            <a:extLst>
              <a:ext uri="{FF2B5EF4-FFF2-40B4-BE49-F238E27FC236}">
                <a16:creationId xmlns:a16="http://schemas.microsoft.com/office/drawing/2014/main" id="{33BECEDF-E337-EAFB-9C56-5D05171BAD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437" y="4011798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38" name="Oval 53">
            <a:extLst>
              <a:ext uri="{FF2B5EF4-FFF2-40B4-BE49-F238E27FC236}">
                <a16:creationId xmlns:a16="http://schemas.microsoft.com/office/drawing/2014/main" id="{2668670D-30DC-D36A-282D-98859A608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4" y="3586483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39" name="Oval 53">
            <a:extLst>
              <a:ext uri="{FF2B5EF4-FFF2-40B4-BE49-F238E27FC236}">
                <a16:creationId xmlns:a16="http://schemas.microsoft.com/office/drawing/2014/main" id="{FDA61C7D-3FDE-094D-50FC-878B716D74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16263" y="3117991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40" name="Oval 53">
            <a:extLst>
              <a:ext uri="{FF2B5EF4-FFF2-40B4-BE49-F238E27FC236}">
                <a16:creationId xmlns:a16="http://schemas.microsoft.com/office/drawing/2014/main" id="{25C247A2-10DA-285A-8852-FC1A62B171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40387" y="2602029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62" name="Oval 53">
            <a:extLst>
              <a:ext uri="{FF2B5EF4-FFF2-40B4-BE49-F238E27FC236}">
                <a16:creationId xmlns:a16="http://schemas.microsoft.com/office/drawing/2014/main" id="{0E8E88E4-7F9C-2DC7-D1EA-4C6B0A71A3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2150" y="3798112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63" name="Oval 53">
            <a:extLst>
              <a:ext uri="{FF2B5EF4-FFF2-40B4-BE49-F238E27FC236}">
                <a16:creationId xmlns:a16="http://schemas.microsoft.com/office/drawing/2014/main" id="{A636AA36-1892-BAAF-8CD8-CF2C21169A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89709" y="3358128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12" name="Oval 53">
            <a:extLst>
              <a:ext uri="{FF2B5EF4-FFF2-40B4-BE49-F238E27FC236}">
                <a16:creationId xmlns:a16="http://schemas.microsoft.com/office/drawing/2014/main" id="{0789757A-2A1B-0418-A260-AB1491B6EC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5820" y="2897028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13" name="Oval 512">
            <a:extLst>
              <a:ext uri="{FF2B5EF4-FFF2-40B4-BE49-F238E27FC236}">
                <a16:creationId xmlns:a16="http://schemas.microsoft.com/office/drawing/2014/main" id="{46D7C5DB-01C3-52AF-581B-EEC66F3A89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9011" y="2423102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14" name="Oval 53">
            <a:extLst>
              <a:ext uri="{FF2B5EF4-FFF2-40B4-BE49-F238E27FC236}">
                <a16:creationId xmlns:a16="http://schemas.microsoft.com/office/drawing/2014/main" id="{C8F3368E-AF6D-4D77-A706-64A2F83AA4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62762" y="1947894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15" name="Oval 53">
            <a:extLst>
              <a:ext uri="{FF2B5EF4-FFF2-40B4-BE49-F238E27FC236}">
                <a16:creationId xmlns:a16="http://schemas.microsoft.com/office/drawing/2014/main" id="{AFC2CA72-0E95-FD54-3B75-D169A8299A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8639" y="1519121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16" name="Oval 53">
            <a:extLst>
              <a:ext uri="{FF2B5EF4-FFF2-40B4-BE49-F238E27FC236}">
                <a16:creationId xmlns:a16="http://schemas.microsoft.com/office/drawing/2014/main" id="{A523EDB9-DADE-D8C8-D9DB-965B5D7FB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60281" y="1100701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17" name="Oval 53">
            <a:extLst>
              <a:ext uri="{FF2B5EF4-FFF2-40B4-BE49-F238E27FC236}">
                <a16:creationId xmlns:a16="http://schemas.microsoft.com/office/drawing/2014/main" id="{C5DB24EB-D319-93BD-5399-7F8EE7A1ED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8284" y="630166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18" name="Oval 53">
            <a:extLst>
              <a:ext uri="{FF2B5EF4-FFF2-40B4-BE49-F238E27FC236}">
                <a16:creationId xmlns:a16="http://schemas.microsoft.com/office/drawing/2014/main" id="{1A0E0DCE-5DEF-5A2B-47F1-C18E378CE4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2580" y="204851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19" name="Oval 53">
            <a:extLst>
              <a:ext uri="{FF2B5EF4-FFF2-40B4-BE49-F238E27FC236}">
                <a16:creationId xmlns:a16="http://schemas.microsoft.com/office/drawing/2014/main" id="{80FB6C77-6538-D351-D9BF-A216CBF572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7584" y="-1120892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20" name="Oval 53">
            <a:extLst>
              <a:ext uri="{FF2B5EF4-FFF2-40B4-BE49-F238E27FC236}">
                <a16:creationId xmlns:a16="http://schemas.microsoft.com/office/drawing/2014/main" id="{34CE6B83-7954-628A-A8BF-DEBD0273A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3459" y="-1636854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1" name="Oval 53">
            <a:extLst>
              <a:ext uri="{FF2B5EF4-FFF2-40B4-BE49-F238E27FC236}">
                <a16:creationId xmlns:a16="http://schemas.microsoft.com/office/drawing/2014/main" id="{D25DC9AA-02A5-9EB5-C106-7AAE796DC6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86697" y="4960319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2" name="Oval 53">
            <a:extLst>
              <a:ext uri="{FF2B5EF4-FFF2-40B4-BE49-F238E27FC236}">
                <a16:creationId xmlns:a16="http://schemas.microsoft.com/office/drawing/2014/main" id="{08F96CAC-CEC5-12A0-9CA5-AF7136D6F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4255" y="4520335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3" name="Oval 53">
            <a:extLst>
              <a:ext uri="{FF2B5EF4-FFF2-40B4-BE49-F238E27FC236}">
                <a16:creationId xmlns:a16="http://schemas.microsoft.com/office/drawing/2014/main" id="{D457E49A-5CD7-4B4C-0EA8-C485E5AC3F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0365" y="4059234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183E0C12-7425-D9E1-F462-75C0454CF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3556" y="3585309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5" name="Oval 53">
            <a:extLst>
              <a:ext uri="{FF2B5EF4-FFF2-40B4-BE49-F238E27FC236}">
                <a16:creationId xmlns:a16="http://schemas.microsoft.com/office/drawing/2014/main" id="{872D8376-BD50-F6FC-F26F-1C71EB1233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7308" y="3110100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6" name="Oval 53">
            <a:extLst>
              <a:ext uri="{FF2B5EF4-FFF2-40B4-BE49-F238E27FC236}">
                <a16:creationId xmlns:a16="http://schemas.microsoft.com/office/drawing/2014/main" id="{1FBF3828-8A6F-9455-7C55-A1681B670D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3185" y="2681328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7" name="Oval 53">
            <a:extLst>
              <a:ext uri="{FF2B5EF4-FFF2-40B4-BE49-F238E27FC236}">
                <a16:creationId xmlns:a16="http://schemas.microsoft.com/office/drawing/2014/main" id="{BE9984B1-AA97-1408-98B4-F0E8864B23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4827" y="2262908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8" name="Oval 53">
            <a:extLst>
              <a:ext uri="{FF2B5EF4-FFF2-40B4-BE49-F238E27FC236}">
                <a16:creationId xmlns:a16="http://schemas.microsoft.com/office/drawing/2014/main" id="{2BAE82DA-658F-09E2-4618-39ADA437A2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2830" y="1792373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9" name="Oval 53">
            <a:extLst>
              <a:ext uri="{FF2B5EF4-FFF2-40B4-BE49-F238E27FC236}">
                <a16:creationId xmlns:a16="http://schemas.microsoft.com/office/drawing/2014/main" id="{761EF325-8958-B277-0E5A-AEDDDF2B7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7126" y="1367058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60" name="Oval 53">
            <a:extLst>
              <a:ext uri="{FF2B5EF4-FFF2-40B4-BE49-F238E27FC236}">
                <a16:creationId xmlns:a16="http://schemas.microsoft.com/office/drawing/2014/main" id="{4C01E6B8-B775-A62B-6AC4-CADBA5875C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2129" y="898566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61" name="Oval 53">
            <a:extLst>
              <a:ext uri="{FF2B5EF4-FFF2-40B4-BE49-F238E27FC236}">
                <a16:creationId xmlns:a16="http://schemas.microsoft.com/office/drawing/2014/main" id="{4487ACD7-1630-D6C5-D666-11F3074701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8005" y="382603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0" name="Oval 53">
            <a:extLst>
              <a:ext uri="{FF2B5EF4-FFF2-40B4-BE49-F238E27FC236}">
                <a16:creationId xmlns:a16="http://schemas.microsoft.com/office/drawing/2014/main" id="{5855188E-4DF4-04AC-F452-DB9F40687D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3825" y="5614904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1" name="Oval 53">
            <a:extLst>
              <a:ext uri="{FF2B5EF4-FFF2-40B4-BE49-F238E27FC236}">
                <a16:creationId xmlns:a16="http://schemas.microsoft.com/office/drawing/2014/main" id="{71A7876F-D299-0ECE-B7E4-B630A1AFC2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1384" y="5174920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2" name="Oval 53">
            <a:extLst>
              <a:ext uri="{FF2B5EF4-FFF2-40B4-BE49-F238E27FC236}">
                <a16:creationId xmlns:a16="http://schemas.microsoft.com/office/drawing/2014/main" id="{A1F1ECFF-319C-92D6-B332-04AFD8B5AD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7494" y="4713819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3" name="Oval 53">
            <a:extLst>
              <a:ext uri="{FF2B5EF4-FFF2-40B4-BE49-F238E27FC236}">
                <a16:creationId xmlns:a16="http://schemas.microsoft.com/office/drawing/2014/main" id="{BC1FB79B-30DB-2C66-68B6-D0D417E3AA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0685" y="4239894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4" name="Oval 53">
            <a:extLst>
              <a:ext uri="{FF2B5EF4-FFF2-40B4-BE49-F238E27FC236}">
                <a16:creationId xmlns:a16="http://schemas.microsoft.com/office/drawing/2014/main" id="{841D657C-44B8-3C0D-86CE-DA6F7BF010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4436" y="3764685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5" name="Oval 53">
            <a:extLst>
              <a:ext uri="{FF2B5EF4-FFF2-40B4-BE49-F238E27FC236}">
                <a16:creationId xmlns:a16="http://schemas.microsoft.com/office/drawing/2014/main" id="{D93BB0CD-617E-959C-7FEE-B97F5CAA0B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0313" y="3335913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6" name="Oval 53">
            <a:extLst>
              <a:ext uri="{FF2B5EF4-FFF2-40B4-BE49-F238E27FC236}">
                <a16:creationId xmlns:a16="http://schemas.microsoft.com/office/drawing/2014/main" id="{72E2A642-C381-5BF3-3A45-B777A070D8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1955" y="2917493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7" name="Oval 53">
            <a:extLst>
              <a:ext uri="{FF2B5EF4-FFF2-40B4-BE49-F238E27FC236}">
                <a16:creationId xmlns:a16="http://schemas.microsoft.com/office/drawing/2014/main" id="{47E81021-7A7A-F63A-666C-16ABB22944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9958" y="2446958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8" name="Oval 53">
            <a:extLst>
              <a:ext uri="{FF2B5EF4-FFF2-40B4-BE49-F238E27FC236}">
                <a16:creationId xmlns:a16="http://schemas.microsoft.com/office/drawing/2014/main" id="{F5AB7F82-9CB4-C83F-1E87-5FDA427DF9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4254" y="2021643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9" name="Oval 53">
            <a:extLst>
              <a:ext uri="{FF2B5EF4-FFF2-40B4-BE49-F238E27FC236}">
                <a16:creationId xmlns:a16="http://schemas.microsoft.com/office/drawing/2014/main" id="{6650F19F-0484-46AB-D687-41394507A2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9258" y="1553151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0" name="Oval 53">
            <a:extLst>
              <a:ext uri="{FF2B5EF4-FFF2-40B4-BE49-F238E27FC236}">
                <a16:creationId xmlns:a16="http://schemas.microsoft.com/office/drawing/2014/main" id="{76473341-E5EF-45A7-D237-23F52F4A3B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5133" y="1037188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8" name="Oval 53">
            <a:extLst>
              <a:ext uri="{FF2B5EF4-FFF2-40B4-BE49-F238E27FC236}">
                <a16:creationId xmlns:a16="http://schemas.microsoft.com/office/drawing/2014/main" id="{426B10F1-4A2A-E6E6-D657-6157ED033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7815" y="5819726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9" name="Oval 53">
            <a:extLst>
              <a:ext uri="{FF2B5EF4-FFF2-40B4-BE49-F238E27FC236}">
                <a16:creationId xmlns:a16="http://schemas.microsoft.com/office/drawing/2014/main" id="{17AF779C-6523-C89E-4FE0-B3A8F1652A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5374" y="5379742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0" name="Oval 53">
            <a:extLst>
              <a:ext uri="{FF2B5EF4-FFF2-40B4-BE49-F238E27FC236}">
                <a16:creationId xmlns:a16="http://schemas.microsoft.com/office/drawing/2014/main" id="{8255F21B-6B22-D1AD-3777-4032126281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1484" y="4918641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1" name="Oval 53">
            <a:extLst>
              <a:ext uri="{FF2B5EF4-FFF2-40B4-BE49-F238E27FC236}">
                <a16:creationId xmlns:a16="http://schemas.microsoft.com/office/drawing/2014/main" id="{A031F8A7-D1E7-1CB4-6E59-504D5C5D93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4675" y="4444716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2" name="Oval 53">
            <a:extLst>
              <a:ext uri="{FF2B5EF4-FFF2-40B4-BE49-F238E27FC236}">
                <a16:creationId xmlns:a16="http://schemas.microsoft.com/office/drawing/2014/main" id="{F1D26BE7-431E-A6F1-30E2-07491C69DD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8427" y="3969507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3" name="Oval 53">
            <a:extLst>
              <a:ext uri="{FF2B5EF4-FFF2-40B4-BE49-F238E27FC236}">
                <a16:creationId xmlns:a16="http://schemas.microsoft.com/office/drawing/2014/main" id="{1847BF05-B217-833C-8649-8DAD10B5FC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4304" y="3540735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4" name="Oval 53">
            <a:extLst>
              <a:ext uri="{FF2B5EF4-FFF2-40B4-BE49-F238E27FC236}">
                <a16:creationId xmlns:a16="http://schemas.microsoft.com/office/drawing/2014/main" id="{9BAB31EF-5523-9AB2-E570-3E09B5BC21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5945" y="3122315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5" name="Oval 53">
            <a:extLst>
              <a:ext uri="{FF2B5EF4-FFF2-40B4-BE49-F238E27FC236}">
                <a16:creationId xmlns:a16="http://schemas.microsoft.com/office/drawing/2014/main" id="{FA42134C-E7EF-0DA5-8D8C-9521640923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3948" y="2651780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6" name="Oval 53">
            <a:extLst>
              <a:ext uri="{FF2B5EF4-FFF2-40B4-BE49-F238E27FC236}">
                <a16:creationId xmlns:a16="http://schemas.microsoft.com/office/drawing/2014/main" id="{C08EFB1C-23E8-3A9D-A622-4E305DC4D1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8245" y="2226465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7" name="Oval 53">
            <a:extLst>
              <a:ext uri="{FF2B5EF4-FFF2-40B4-BE49-F238E27FC236}">
                <a16:creationId xmlns:a16="http://schemas.microsoft.com/office/drawing/2014/main" id="{098979C4-96D8-5F53-F611-C652C706A9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3248" y="1757973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8" name="Oval 53">
            <a:extLst>
              <a:ext uri="{FF2B5EF4-FFF2-40B4-BE49-F238E27FC236}">
                <a16:creationId xmlns:a16="http://schemas.microsoft.com/office/drawing/2014/main" id="{76108E55-B378-D5A6-E993-D1392C8511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9124" y="1242010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" name="Oval 53">
            <a:extLst>
              <a:ext uri="{FF2B5EF4-FFF2-40B4-BE49-F238E27FC236}">
                <a16:creationId xmlns:a16="http://schemas.microsoft.com/office/drawing/2014/main" id="{52197BD7-69CF-08B6-90CD-C9A811FF89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9525" y="5594129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" name="Oval 53">
            <a:extLst>
              <a:ext uri="{FF2B5EF4-FFF2-40B4-BE49-F238E27FC236}">
                <a16:creationId xmlns:a16="http://schemas.microsoft.com/office/drawing/2014/main" id="{7FD97F4F-5AF4-ADFF-54D1-A1D8C83481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7084" y="5154145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9" name="Oval 53">
            <a:extLst>
              <a:ext uri="{FF2B5EF4-FFF2-40B4-BE49-F238E27FC236}">
                <a16:creationId xmlns:a16="http://schemas.microsoft.com/office/drawing/2014/main" id="{12F68376-E33D-7571-6C96-1C7592C155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3194" y="4693044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0" name="Oval 53">
            <a:extLst>
              <a:ext uri="{FF2B5EF4-FFF2-40B4-BE49-F238E27FC236}">
                <a16:creationId xmlns:a16="http://schemas.microsoft.com/office/drawing/2014/main" id="{7E9B8B04-2E09-723B-198C-2979EA4A4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6385" y="4219119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1" name="Oval 53">
            <a:extLst>
              <a:ext uri="{FF2B5EF4-FFF2-40B4-BE49-F238E27FC236}">
                <a16:creationId xmlns:a16="http://schemas.microsoft.com/office/drawing/2014/main" id="{713117EF-89EF-DD9A-C62B-24949CAAD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0136" y="3743910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2" name="Oval 53">
            <a:extLst>
              <a:ext uri="{FF2B5EF4-FFF2-40B4-BE49-F238E27FC236}">
                <a16:creationId xmlns:a16="http://schemas.microsoft.com/office/drawing/2014/main" id="{7DB0D0A8-E9ED-90A3-7DD6-7FA1FA045B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6013" y="3315138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3" name="Oval 53">
            <a:extLst>
              <a:ext uri="{FF2B5EF4-FFF2-40B4-BE49-F238E27FC236}">
                <a16:creationId xmlns:a16="http://schemas.microsoft.com/office/drawing/2014/main" id="{7F825438-9FCD-51C1-439C-65076FB015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7655" y="2896718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4" name="Oval 53">
            <a:extLst>
              <a:ext uri="{FF2B5EF4-FFF2-40B4-BE49-F238E27FC236}">
                <a16:creationId xmlns:a16="http://schemas.microsoft.com/office/drawing/2014/main" id="{9391CABB-CE9A-E807-7E59-D2315C1973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5658" y="2426183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5" name="Oval 53">
            <a:extLst>
              <a:ext uri="{FF2B5EF4-FFF2-40B4-BE49-F238E27FC236}">
                <a16:creationId xmlns:a16="http://schemas.microsoft.com/office/drawing/2014/main" id="{61C3E910-4A27-98FC-3424-CD83F4312D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954" y="2000868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6" name="Oval 53">
            <a:extLst>
              <a:ext uri="{FF2B5EF4-FFF2-40B4-BE49-F238E27FC236}">
                <a16:creationId xmlns:a16="http://schemas.microsoft.com/office/drawing/2014/main" id="{CB103CFA-0DC2-4C7A-09CA-938E12700D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58" y="1532376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7" name="Oval 53">
            <a:extLst>
              <a:ext uri="{FF2B5EF4-FFF2-40B4-BE49-F238E27FC236}">
                <a16:creationId xmlns:a16="http://schemas.microsoft.com/office/drawing/2014/main" id="{C893D92E-FD74-2BDE-240E-70135E9B7D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9167" y="1016413"/>
            <a:ext cx="891014" cy="846199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8F5BEA0-EF17-ED40-9A51-0D7DBB11B55B}"/>
              </a:ext>
            </a:extLst>
          </p:cNvPr>
          <p:cNvGrpSpPr/>
          <p:nvPr/>
        </p:nvGrpSpPr>
        <p:grpSpPr>
          <a:xfrm>
            <a:off x="-1653445" y="-2892972"/>
            <a:ext cx="12143111" cy="11472560"/>
            <a:chOff x="-2204593" y="-5000296"/>
            <a:chExt cx="16190814" cy="1529674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9BC212A-A67B-6340-837B-2C630D627076}"/>
                </a:ext>
              </a:extLst>
            </p:cNvPr>
            <p:cNvGrpSpPr/>
            <p:nvPr/>
          </p:nvGrpSpPr>
          <p:grpSpPr>
            <a:xfrm>
              <a:off x="-2204593" y="-5000296"/>
              <a:ext cx="16190814" cy="15296747"/>
              <a:chOff x="-2204593" y="-5000296"/>
              <a:chExt cx="16190814" cy="15296747"/>
            </a:xfrm>
          </p:grpSpPr>
          <p:grpSp>
            <p:nvGrpSpPr>
              <p:cNvPr id="195" name="Group 194">
                <a:extLst>
                  <a:ext uri="{FF2B5EF4-FFF2-40B4-BE49-F238E27FC236}">
                    <a16:creationId xmlns:a16="http://schemas.microsoft.com/office/drawing/2014/main" id="{DB31CE45-BF84-BA49-8764-D9B6D87301A5}"/>
                  </a:ext>
                </a:extLst>
              </p:cNvPr>
              <p:cNvGrpSpPr/>
              <p:nvPr/>
            </p:nvGrpSpPr>
            <p:grpSpPr>
              <a:xfrm>
                <a:off x="-2039495" y="-3760494"/>
                <a:ext cx="16025716" cy="14056945"/>
                <a:chOff x="-2505660" y="-4621106"/>
                <a:chExt cx="16025716" cy="14056945"/>
              </a:xfrm>
            </p:grpSpPr>
            <p:grpSp>
              <p:nvGrpSpPr>
                <p:cNvPr id="197" name="Group 196">
                  <a:extLst>
                    <a:ext uri="{FF2B5EF4-FFF2-40B4-BE49-F238E27FC236}">
                      <a16:creationId xmlns:a16="http://schemas.microsoft.com/office/drawing/2014/main" id="{9F262078-2531-324B-899C-44537D298B46}"/>
                    </a:ext>
                  </a:extLst>
                </p:cNvPr>
                <p:cNvGrpSpPr/>
                <p:nvPr/>
              </p:nvGrpSpPr>
              <p:grpSpPr>
                <a:xfrm>
                  <a:off x="-1854200" y="-4055533"/>
                  <a:ext cx="15374256" cy="13487400"/>
                  <a:chOff x="-3124200" y="-4191000"/>
                  <a:chExt cx="15374256" cy="13487400"/>
                </a:xfrm>
              </p:grpSpPr>
              <p:sp>
                <p:nvSpPr>
                  <p:cNvPr id="416" name="Line 73">
                    <a:extLst>
                      <a:ext uri="{FF2B5EF4-FFF2-40B4-BE49-F238E27FC236}">
                        <a16:creationId xmlns:a16="http://schemas.microsoft.com/office/drawing/2014/main" id="{8A1671D8-72E3-684C-96E2-AE7C041A307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147286" y="-1506377"/>
                    <a:ext cx="8605164" cy="1080277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17" name="Line 73">
                    <a:extLst>
                      <a:ext uri="{FF2B5EF4-FFF2-40B4-BE49-F238E27FC236}">
                        <a16:creationId xmlns:a16="http://schemas.microsoft.com/office/drawing/2014/main" id="{4ADBC496-72E0-1947-8512-A2F2005E902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025574" y="-1049868"/>
                    <a:ext cx="7428340" cy="926602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18" name="Line 73">
                    <a:extLst>
                      <a:ext uri="{FF2B5EF4-FFF2-40B4-BE49-F238E27FC236}">
                        <a16:creationId xmlns:a16="http://schemas.microsoft.com/office/drawing/2014/main" id="{E9BFA2A0-C0F2-824C-9724-E7553EA4CC4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-452914" y="-1143000"/>
                    <a:ext cx="6850539" cy="861060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19" name="Line 73">
                    <a:extLst>
                      <a:ext uri="{FF2B5EF4-FFF2-40B4-BE49-F238E27FC236}">
                        <a16:creationId xmlns:a16="http://schemas.microsoft.com/office/drawing/2014/main" id="{99FE93C1-7598-6D4B-A80A-951435E9A78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-990600" y="-1752600"/>
                    <a:ext cx="6850539" cy="861060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0" name="Line 73">
                    <a:extLst>
                      <a:ext uri="{FF2B5EF4-FFF2-40B4-BE49-F238E27FC236}">
                        <a16:creationId xmlns:a16="http://schemas.microsoft.com/office/drawing/2014/main" id="{FEAC8529-B44B-EB45-A24E-65AA67747A1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-1519714" y="-2362200"/>
                    <a:ext cx="6850539" cy="861060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1" name="Line 73">
                    <a:extLst>
                      <a:ext uri="{FF2B5EF4-FFF2-40B4-BE49-F238E27FC236}">
                        <a16:creationId xmlns:a16="http://schemas.microsoft.com/office/drawing/2014/main" id="{26474510-25E8-9840-990A-614F2B81F23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260353" y="762000"/>
                    <a:ext cx="4781390" cy="595156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2" name="Line 73">
                    <a:extLst>
                      <a:ext uri="{FF2B5EF4-FFF2-40B4-BE49-F238E27FC236}">
                        <a16:creationId xmlns:a16="http://schemas.microsoft.com/office/drawing/2014/main" id="{1878B839-530D-8A4E-884B-24E67B3609F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947459" y="-76200"/>
                    <a:ext cx="6735055" cy="844475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3" name="Line 73">
                    <a:extLst>
                      <a:ext uri="{FF2B5EF4-FFF2-40B4-BE49-F238E27FC236}">
                        <a16:creationId xmlns:a16="http://schemas.microsoft.com/office/drawing/2014/main" id="{EFE02E5E-C311-8244-975A-B10656A6BD2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12775" y="-1459485"/>
                    <a:ext cx="8108045" cy="1014628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4" name="Line 73">
                    <a:extLst>
                      <a:ext uri="{FF2B5EF4-FFF2-40B4-BE49-F238E27FC236}">
                        <a16:creationId xmlns:a16="http://schemas.microsoft.com/office/drawing/2014/main" id="{01F19031-ED48-794B-8931-B865DD59355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79375" y="-1693946"/>
                    <a:ext cx="7797383" cy="977114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5" name="Line 73">
                    <a:extLst>
                      <a:ext uri="{FF2B5EF4-FFF2-40B4-BE49-F238E27FC236}">
                        <a16:creationId xmlns:a16="http://schemas.microsoft.com/office/drawing/2014/main" id="{1CA3B335-476B-2F45-BDAE-80FC96A34CC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6887881" y="527304"/>
                    <a:ext cx="5362175" cy="671170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6" name="Line 73">
                    <a:extLst>
                      <a:ext uri="{FF2B5EF4-FFF2-40B4-BE49-F238E27FC236}">
                        <a16:creationId xmlns:a16="http://schemas.microsoft.com/office/drawing/2014/main" id="{230103E8-6502-6E4B-BAAB-BF2DA0651AC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7981576" y="2119715"/>
                    <a:ext cx="4072538" cy="49668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7" name="Line 73">
                    <a:extLst>
                      <a:ext uri="{FF2B5EF4-FFF2-40B4-BE49-F238E27FC236}">
                        <a16:creationId xmlns:a16="http://schemas.microsoft.com/office/drawing/2014/main" id="{64952818-10E5-834C-A27B-25D2D38881C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-2057400" y="-2971800"/>
                    <a:ext cx="6850539" cy="861060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8" name="Line 73">
                    <a:extLst>
                      <a:ext uri="{FF2B5EF4-FFF2-40B4-BE49-F238E27FC236}">
                        <a16:creationId xmlns:a16="http://schemas.microsoft.com/office/drawing/2014/main" id="{1C62BB75-5A4E-564D-BB4A-3AD5747A4B4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-2590800" y="-3581400"/>
                    <a:ext cx="6850539" cy="861060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29" name="Line 73">
                    <a:extLst>
                      <a:ext uri="{FF2B5EF4-FFF2-40B4-BE49-F238E27FC236}">
                        <a16:creationId xmlns:a16="http://schemas.microsoft.com/office/drawing/2014/main" id="{9D1C2600-C7C3-F144-80B7-B41EA12A486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-3124200" y="-4191000"/>
                    <a:ext cx="6850539" cy="861060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</p:grpSp>
            <p:grpSp>
              <p:nvGrpSpPr>
                <p:cNvPr id="198" name="Group 197">
                  <a:extLst>
                    <a:ext uri="{FF2B5EF4-FFF2-40B4-BE49-F238E27FC236}">
                      <a16:creationId xmlns:a16="http://schemas.microsoft.com/office/drawing/2014/main" id="{A8EA657C-AC2B-F14B-A727-E669E0A911F8}"/>
                    </a:ext>
                  </a:extLst>
                </p:cNvPr>
                <p:cNvGrpSpPr/>
                <p:nvPr/>
              </p:nvGrpSpPr>
              <p:grpSpPr>
                <a:xfrm>
                  <a:off x="-1397000" y="-1435132"/>
                  <a:ext cx="13916026" cy="9876399"/>
                  <a:chOff x="-2667000" y="-1570599"/>
                  <a:chExt cx="13916026" cy="9876399"/>
                </a:xfrm>
              </p:grpSpPr>
              <p:sp>
                <p:nvSpPr>
                  <p:cNvPr id="406" name="Line 73">
                    <a:extLst>
                      <a:ext uri="{FF2B5EF4-FFF2-40B4-BE49-F238E27FC236}">
                        <a16:creationId xmlns:a16="http://schemas.microsoft.com/office/drawing/2014/main" id="{D038BD85-9E38-1D48-8323-EBB24F56953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895852" y="-1520952"/>
                    <a:ext cx="6353174" cy="723900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08" name="Line 73">
                    <a:extLst>
                      <a:ext uri="{FF2B5EF4-FFF2-40B4-BE49-F238E27FC236}">
                        <a16:creationId xmlns:a16="http://schemas.microsoft.com/office/drawing/2014/main" id="{26049B4C-44D0-0041-A6F1-7BC802F426F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-2667000" y="1522476"/>
                    <a:ext cx="5932488" cy="678332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11" name="Line 73">
                    <a:extLst>
                      <a:ext uri="{FF2B5EF4-FFF2-40B4-BE49-F238E27FC236}">
                        <a16:creationId xmlns:a16="http://schemas.microsoft.com/office/drawing/2014/main" id="{FC7A745B-18B5-5C48-9CD7-31AA6B2C6AB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300513" y="-1570599"/>
                    <a:ext cx="7376887" cy="8352399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14" name="Line 73">
                    <a:extLst>
                      <a:ext uri="{FF2B5EF4-FFF2-40B4-BE49-F238E27FC236}">
                        <a16:creationId xmlns:a16="http://schemas.microsoft.com/office/drawing/2014/main" id="{B6986FA1-4F5B-AE4D-98F8-CC64A914D28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96983" y="-1232669"/>
                    <a:ext cx="7142017" cy="816991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  <p:sp>
                <p:nvSpPr>
                  <p:cNvPr id="415" name="Line 73">
                    <a:extLst>
                      <a:ext uri="{FF2B5EF4-FFF2-40B4-BE49-F238E27FC236}">
                        <a16:creationId xmlns:a16="http://schemas.microsoft.com/office/drawing/2014/main" id="{A48D96BB-CCF3-874B-8B5E-22912309E02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-1846558" y="-517051"/>
                    <a:ext cx="6977358" cy="7971209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sysDash"/>
                    <a:round/>
                    <a:headEnd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457189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black"/>
                      </a:solidFill>
                      <a:latin typeface="Calibri"/>
                      <a:cs typeface="+mn-cs"/>
                    </a:endParaRPr>
                  </a:p>
                </p:txBody>
              </p:sp>
            </p:grpSp>
            <p:sp>
              <p:nvSpPr>
                <p:cNvPr id="200" name="Oval 38">
                  <a:extLst>
                    <a:ext uri="{FF2B5EF4-FFF2-40B4-BE49-F238E27FC236}">
                      <a16:creationId xmlns:a16="http://schemas.microsoft.com/office/drawing/2014/main" id="{006307C1-4FA4-8345-A58C-822C11A728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509000" y="4174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02" name="Oval 31">
                  <a:extLst>
                    <a:ext uri="{FF2B5EF4-FFF2-40B4-BE49-F238E27FC236}">
                      <a16:creationId xmlns:a16="http://schemas.microsoft.com/office/drawing/2014/main" id="{89183C1C-E3A9-9340-A96D-9310727331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89600" y="3869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05" name="Oval 21">
                  <a:extLst>
                    <a:ext uri="{FF2B5EF4-FFF2-40B4-BE49-F238E27FC236}">
                      <a16:creationId xmlns:a16="http://schemas.microsoft.com/office/drawing/2014/main" id="{1F240431-EE39-DB4B-BCF5-6FC9186725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22800" y="2650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06" name="Oval 26">
                  <a:extLst>
                    <a:ext uri="{FF2B5EF4-FFF2-40B4-BE49-F238E27FC236}">
                      <a16:creationId xmlns:a16="http://schemas.microsoft.com/office/drawing/2014/main" id="{5BF2B95F-4A39-F944-9D4E-5C3D06A12E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56200" y="3259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92" name="Oval 17">
                  <a:extLst>
                    <a:ext uri="{FF2B5EF4-FFF2-40B4-BE49-F238E27FC236}">
                      <a16:creationId xmlns:a16="http://schemas.microsoft.com/office/drawing/2014/main" id="{7774743A-96C6-1848-838D-91BA6403C9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89400" y="2040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93" name="Oval 19">
                  <a:extLst>
                    <a:ext uri="{FF2B5EF4-FFF2-40B4-BE49-F238E27FC236}">
                      <a16:creationId xmlns:a16="http://schemas.microsoft.com/office/drawing/2014/main" id="{53333B8F-BE20-5347-883D-02F8D8B90D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70200" y="3564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95" name="Oval 23">
                  <a:extLst>
                    <a:ext uri="{FF2B5EF4-FFF2-40B4-BE49-F238E27FC236}">
                      <a16:creationId xmlns:a16="http://schemas.microsoft.com/office/drawing/2014/main" id="{DA47F763-883B-E145-B7FE-ABA89E563A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3600" y="4174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96" name="Oval 24">
                  <a:extLst>
                    <a:ext uri="{FF2B5EF4-FFF2-40B4-BE49-F238E27FC236}">
                      <a16:creationId xmlns:a16="http://schemas.microsoft.com/office/drawing/2014/main" id="{3212DEA4-EDDA-084E-B346-3792D2EAE9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75400" y="1735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299" name="Oval 29">
                  <a:extLst>
                    <a:ext uri="{FF2B5EF4-FFF2-40B4-BE49-F238E27FC236}">
                      <a16:creationId xmlns:a16="http://schemas.microsoft.com/office/drawing/2014/main" id="{52EA12F0-3B5B-5148-9448-AC74EB698E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908800" y="2345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02" name="Oval 33">
                  <a:extLst>
                    <a:ext uri="{FF2B5EF4-FFF2-40B4-BE49-F238E27FC236}">
                      <a16:creationId xmlns:a16="http://schemas.microsoft.com/office/drawing/2014/main" id="{33D250B2-F21D-BD47-AE2F-0FB5644CD8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42200" y="2954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04" name="Oval 36">
                  <a:extLst>
                    <a:ext uri="{FF2B5EF4-FFF2-40B4-BE49-F238E27FC236}">
                      <a16:creationId xmlns:a16="http://schemas.microsoft.com/office/drawing/2014/main" id="{483E3652-D847-9E44-BE18-91B3DC9A29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75600" y="3564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06" name="Oval 40">
                  <a:extLst>
                    <a:ext uri="{FF2B5EF4-FFF2-40B4-BE49-F238E27FC236}">
                      <a16:creationId xmlns:a16="http://schemas.microsoft.com/office/drawing/2014/main" id="{4D39E5DE-87BE-D349-A325-2E1E493DE8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37000" y="4783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08" name="Oval 42">
                  <a:extLst>
                    <a:ext uri="{FF2B5EF4-FFF2-40B4-BE49-F238E27FC236}">
                      <a16:creationId xmlns:a16="http://schemas.microsoft.com/office/drawing/2014/main" id="{84C133FA-319B-FF47-A5F8-44B6ACA692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23000" y="4478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10" name="Oval 44">
                  <a:extLst>
                    <a:ext uri="{FF2B5EF4-FFF2-40B4-BE49-F238E27FC236}">
                      <a16:creationId xmlns:a16="http://schemas.microsoft.com/office/drawing/2014/main" id="{E5B1D670-8D65-C347-A81D-1D292D3826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56000" y="1430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11" name="Oval 45">
                  <a:extLst>
                    <a:ext uri="{FF2B5EF4-FFF2-40B4-BE49-F238E27FC236}">
                      <a16:creationId xmlns:a16="http://schemas.microsoft.com/office/drawing/2014/main" id="{9D9A2598-9D68-3048-9936-6FCDAD0373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661400" y="1430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15" name="Oval 21">
                  <a:extLst>
                    <a:ext uri="{FF2B5EF4-FFF2-40B4-BE49-F238E27FC236}">
                      <a16:creationId xmlns:a16="http://schemas.microsoft.com/office/drawing/2014/main" id="{B8DC7491-4485-8441-B47C-C439B4242C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22600" y="821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16" name="Oval 17">
                  <a:extLst>
                    <a:ext uri="{FF2B5EF4-FFF2-40B4-BE49-F238E27FC236}">
                      <a16:creationId xmlns:a16="http://schemas.microsoft.com/office/drawing/2014/main" id="{586F08F2-32D6-AA4B-8D93-598CAFA91C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89200" y="211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17" name="Oval 19">
                  <a:extLst>
                    <a:ext uri="{FF2B5EF4-FFF2-40B4-BE49-F238E27FC236}">
                      <a16:creationId xmlns:a16="http://schemas.microsoft.com/office/drawing/2014/main" id="{C202218F-FD92-AF46-80D6-224CF13189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03400" y="2345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18" name="Oval 23">
                  <a:extLst>
                    <a:ext uri="{FF2B5EF4-FFF2-40B4-BE49-F238E27FC236}">
                      <a16:creationId xmlns:a16="http://schemas.microsoft.com/office/drawing/2014/main" id="{D2D34D40-057C-434C-A44F-4B5C3B57FD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36800" y="2954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23" name="Oval 29">
                  <a:extLst>
                    <a:ext uri="{FF2B5EF4-FFF2-40B4-BE49-F238E27FC236}">
                      <a16:creationId xmlns:a16="http://schemas.microsoft.com/office/drawing/2014/main" id="{902DBB38-BD51-5446-9B4B-FC2025BA21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08600" y="516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24" name="Oval 33">
                  <a:extLst>
                    <a:ext uri="{FF2B5EF4-FFF2-40B4-BE49-F238E27FC236}">
                      <a16:creationId xmlns:a16="http://schemas.microsoft.com/office/drawing/2014/main" id="{7889FC7A-0E0E-3A4D-9809-5D46337194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42000" y="1126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25" name="Oval 19">
                  <a:extLst>
                    <a:ext uri="{FF2B5EF4-FFF2-40B4-BE49-F238E27FC236}">
                      <a16:creationId xmlns:a16="http://schemas.microsoft.com/office/drawing/2014/main" id="{9AF0F1B0-A99D-294F-A2D4-6A62590500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70400" y="5393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26" name="Oval 23">
                  <a:extLst>
                    <a:ext uri="{FF2B5EF4-FFF2-40B4-BE49-F238E27FC236}">
                      <a16:creationId xmlns:a16="http://schemas.microsoft.com/office/drawing/2014/main" id="{758B7E45-A139-B84C-8FC2-E779E66230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03800" y="6002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27" name="Oval 40">
                  <a:extLst>
                    <a:ext uri="{FF2B5EF4-FFF2-40B4-BE49-F238E27FC236}">
                      <a16:creationId xmlns:a16="http://schemas.microsoft.com/office/drawing/2014/main" id="{28ECC815-EC84-B040-B100-711B3D73B3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37200" y="6612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30" name="Oval 41">
                  <a:extLst>
                    <a:ext uri="{FF2B5EF4-FFF2-40B4-BE49-F238E27FC236}">
                      <a16:creationId xmlns:a16="http://schemas.microsoft.com/office/drawing/2014/main" id="{D28C0B20-94E0-5746-AF46-65E8A8800F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680200" y="6460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37" name="Oval 19">
                  <a:extLst>
                    <a:ext uri="{FF2B5EF4-FFF2-40B4-BE49-F238E27FC236}">
                      <a16:creationId xmlns:a16="http://schemas.microsoft.com/office/drawing/2014/main" id="{51C72F26-4FEA-CC47-9533-B27E6A3AB3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94200" y="6764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38" name="Oval 19">
                  <a:extLst>
                    <a:ext uri="{FF2B5EF4-FFF2-40B4-BE49-F238E27FC236}">
                      <a16:creationId xmlns:a16="http://schemas.microsoft.com/office/drawing/2014/main" id="{029D7770-85A1-0545-BE94-E3CACE9F65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84400" y="5698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39" name="Oval 23">
                  <a:extLst>
                    <a:ext uri="{FF2B5EF4-FFF2-40B4-BE49-F238E27FC236}">
                      <a16:creationId xmlns:a16="http://schemas.microsoft.com/office/drawing/2014/main" id="{2B6AD2FF-76EB-744A-9E0B-D16725AB9E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17800" y="6307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40" name="Oval 40">
                  <a:extLst>
                    <a:ext uri="{FF2B5EF4-FFF2-40B4-BE49-F238E27FC236}">
                      <a16:creationId xmlns:a16="http://schemas.microsoft.com/office/drawing/2014/main" id="{36D25D7D-7B17-B042-A319-32ED10FA4B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51200" y="6917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41" name="Oval 19">
                  <a:extLst>
                    <a:ext uri="{FF2B5EF4-FFF2-40B4-BE49-F238E27FC236}">
                      <a16:creationId xmlns:a16="http://schemas.microsoft.com/office/drawing/2014/main" id="{4E09E5AA-1C5E-4C46-ACAB-49AE5FAE99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7600" y="4478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42" name="Oval 23">
                  <a:extLst>
                    <a:ext uri="{FF2B5EF4-FFF2-40B4-BE49-F238E27FC236}">
                      <a16:creationId xmlns:a16="http://schemas.microsoft.com/office/drawing/2014/main" id="{3A1B8C6C-7E1D-0C4F-94FE-D33241F477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51000" y="5088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43" name="Oval 19">
                  <a:extLst>
                    <a:ext uri="{FF2B5EF4-FFF2-40B4-BE49-F238E27FC236}">
                      <a16:creationId xmlns:a16="http://schemas.microsoft.com/office/drawing/2014/main" id="{D2CDEC2B-FFDF-BA41-804B-2DE7AE11B5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4800" y="6460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44" name="Oval 23">
                  <a:extLst>
                    <a:ext uri="{FF2B5EF4-FFF2-40B4-BE49-F238E27FC236}">
                      <a16:creationId xmlns:a16="http://schemas.microsoft.com/office/drawing/2014/main" id="{5436D62E-8696-BF48-A9BB-4CAE6EC8B5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08200" y="7069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50" name="Oval 37">
                  <a:extLst>
                    <a:ext uri="{FF2B5EF4-FFF2-40B4-BE49-F238E27FC236}">
                      <a16:creationId xmlns:a16="http://schemas.microsoft.com/office/drawing/2014/main" id="{E47A0872-465F-624E-95C6-9C490C7DB9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499600" y="6764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51" name="Oval 31">
                  <a:extLst>
                    <a:ext uri="{FF2B5EF4-FFF2-40B4-BE49-F238E27FC236}">
                      <a16:creationId xmlns:a16="http://schemas.microsoft.com/office/drawing/2014/main" id="{14105E5B-3B33-484A-B522-A2631708F9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23200" y="6307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52" name="Oval 21">
                  <a:extLst>
                    <a:ext uri="{FF2B5EF4-FFF2-40B4-BE49-F238E27FC236}">
                      <a16:creationId xmlns:a16="http://schemas.microsoft.com/office/drawing/2014/main" id="{19DD770C-1651-014E-B24D-6D96BBE845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756400" y="5088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53" name="Oval 26">
                  <a:extLst>
                    <a:ext uri="{FF2B5EF4-FFF2-40B4-BE49-F238E27FC236}">
                      <a16:creationId xmlns:a16="http://schemas.microsoft.com/office/drawing/2014/main" id="{C9591192-32CE-4D4C-9125-70C74A77BC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289800" y="5698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54" name="Oval 42">
                  <a:extLst>
                    <a:ext uri="{FF2B5EF4-FFF2-40B4-BE49-F238E27FC236}">
                      <a16:creationId xmlns:a16="http://schemas.microsoft.com/office/drawing/2014/main" id="{F03C5C3E-2AA0-114F-981A-6FD407CD76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356600" y="6917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55" name="Oval 38">
                  <a:extLst>
                    <a:ext uri="{FF2B5EF4-FFF2-40B4-BE49-F238E27FC236}">
                      <a16:creationId xmlns:a16="http://schemas.microsoft.com/office/drawing/2014/main" id="{AEF0CE29-77D2-8C48-8EF3-465E0B7E81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109200" y="6002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56" name="Oval 33">
                  <a:extLst>
                    <a:ext uri="{FF2B5EF4-FFF2-40B4-BE49-F238E27FC236}">
                      <a16:creationId xmlns:a16="http://schemas.microsoft.com/office/drawing/2014/main" id="{DECA174D-F8F0-514C-921A-F6521D4958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042400" y="4783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57" name="Oval 36">
                  <a:extLst>
                    <a:ext uri="{FF2B5EF4-FFF2-40B4-BE49-F238E27FC236}">
                      <a16:creationId xmlns:a16="http://schemas.microsoft.com/office/drawing/2014/main" id="{C2C3AA6A-F03D-F64E-8D5F-8698AF1CFD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575800" y="5393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63" name="Oval 28">
                  <a:extLst>
                    <a:ext uri="{FF2B5EF4-FFF2-40B4-BE49-F238E27FC236}">
                      <a16:creationId xmlns:a16="http://schemas.microsoft.com/office/drawing/2014/main" id="{28B277FF-C19A-2E48-BE2B-ECCB67591C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128000" y="821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64" name="Oval 32">
                  <a:extLst>
                    <a:ext uri="{FF2B5EF4-FFF2-40B4-BE49-F238E27FC236}">
                      <a16:creationId xmlns:a16="http://schemas.microsoft.com/office/drawing/2014/main" id="{74C85D81-8302-9A4A-9BDD-322300AEFF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661400" y="14308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65" name="Oval 35">
                  <a:extLst>
                    <a:ext uri="{FF2B5EF4-FFF2-40B4-BE49-F238E27FC236}">
                      <a16:creationId xmlns:a16="http://schemas.microsoft.com/office/drawing/2014/main" id="{9ECBD5D2-DA03-274D-ABC8-78AD6619D5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194800" y="2040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66" name="Oval 32">
                  <a:extLst>
                    <a:ext uri="{FF2B5EF4-FFF2-40B4-BE49-F238E27FC236}">
                      <a16:creationId xmlns:a16="http://schemas.microsoft.com/office/drawing/2014/main" id="{13085D7A-E099-9341-A85F-DA98309CD4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728200" y="26500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67" name="Oval 35">
                  <a:extLst>
                    <a:ext uri="{FF2B5EF4-FFF2-40B4-BE49-F238E27FC236}">
                      <a16:creationId xmlns:a16="http://schemas.microsoft.com/office/drawing/2014/main" id="{67658EDB-7DE1-7A4E-A632-F0525457AB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261600" y="3259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68" name="Oval 35">
                  <a:extLst>
                    <a:ext uri="{FF2B5EF4-FFF2-40B4-BE49-F238E27FC236}">
                      <a16:creationId xmlns:a16="http://schemas.microsoft.com/office/drawing/2014/main" id="{EE97E3B7-9EEC-F640-9B92-A9683B05D8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795000" y="38692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69" name="Oval 32">
                  <a:extLst>
                    <a:ext uri="{FF2B5EF4-FFF2-40B4-BE49-F238E27FC236}">
                      <a16:creationId xmlns:a16="http://schemas.microsoft.com/office/drawing/2014/main" id="{E2A9747A-325B-AB48-A239-F3E3E85FF4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594600" y="2116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75" name="Oval 29">
                  <a:extLst>
                    <a:ext uri="{FF2B5EF4-FFF2-40B4-BE49-F238E27FC236}">
                      <a16:creationId xmlns:a16="http://schemas.microsoft.com/office/drawing/2014/main" id="{B1C2EB36-E4EC-4B4F-8C82-6461255B69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75200" y="-93133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76" name="Oval 32">
                  <a:extLst>
                    <a:ext uri="{FF2B5EF4-FFF2-40B4-BE49-F238E27FC236}">
                      <a16:creationId xmlns:a16="http://schemas.microsoft.com/office/drawing/2014/main" id="{16B007E7-4213-3E41-BE68-B621B2FE98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80600" y="-93133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77" name="Oval 35">
                  <a:extLst>
                    <a:ext uri="{FF2B5EF4-FFF2-40B4-BE49-F238E27FC236}">
                      <a16:creationId xmlns:a16="http://schemas.microsoft.com/office/drawing/2014/main" id="{22DFBE59-C5A8-FB42-B3AC-5C323CF26A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414000" y="51646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78" name="TextBox 377">
                  <a:extLst>
                    <a:ext uri="{FF2B5EF4-FFF2-40B4-BE49-F238E27FC236}">
                      <a16:creationId xmlns:a16="http://schemas.microsoft.com/office/drawing/2014/main" id="{49F7C9DB-FE1F-6E4E-8F72-87D69E2686B6}"/>
                    </a:ext>
                  </a:extLst>
                </p:cNvPr>
                <p:cNvSpPr txBox="1"/>
                <p:nvPr/>
              </p:nvSpPr>
              <p:spPr>
                <a:xfrm>
                  <a:off x="-2482851" y="5164667"/>
                  <a:ext cx="246308" cy="49244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Basis Grotesque Medium" panose="02000603030000020004" pitchFamily="2" charset="77"/>
                    <a:cs typeface="+mn-cs"/>
                  </a:endParaRPr>
                </a:p>
              </p:txBody>
            </p:sp>
            <p:sp>
              <p:nvSpPr>
                <p:cNvPr id="379" name="Line 73">
                  <a:extLst>
                    <a:ext uri="{FF2B5EF4-FFF2-40B4-BE49-F238E27FC236}">
                      <a16:creationId xmlns:a16="http://schemas.microsoft.com/office/drawing/2014/main" id="{0DB3F2B4-DC1F-FC4B-8003-BB1B9193D3A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0363200" y="4541182"/>
                  <a:ext cx="2271281" cy="28332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ash"/>
                  <a:round/>
                  <a:headEnd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80" name="Oval 38">
                  <a:extLst>
                    <a:ext uri="{FF2B5EF4-FFF2-40B4-BE49-F238E27FC236}">
                      <a16:creationId xmlns:a16="http://schemas.microsoft.com/office/drawing/2014/main" id="{9F551DE8-1B84-5342-987E-71E9A3834F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791952" y="670390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82" name="Oval 19">
                  <a:extLst>
                    <a:ext uri="{FF2B5EF4-FFF2-40B4-BE49-F238E27FC236}">
                      <a16:creationId xmlns:a16="http://schemas.microsoft.com/office/drawing/2014/main" id="{10A5FCBA-6153-2145-AB3D-BDC5550472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7248" y="3924131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83" name="Oval 19">
                  <a:extLst>
                    <a:ext uri="{FF2B5EF4-FFF2-40B4-BE49-F238E27FC236}">
                      <a16:creationId xmlns:a16="http://schemas.microsoft.com/office/drawing/2014/main" id="{4770B849-691F-6040-804E-BED9E727D7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416" y="3308435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85" name="Oval 44">
                  <a:extLst>
                    <a:ext uri="{FF2B5EF4-FFF2-40B4-BE49-F238E27FC236}">
                      <a16:creationId xmlns:a16="http://schemas.microsoft.com/office/drawing/2014/main" id="{B1B10AF4-4868-854A-B7C9-CA74CCE964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764" y="510371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86" name="Oval 19">
                  <a:extLst>
                    <a:ext uri="{FF2B5EF4-FFF2-40B4-BE49-F238E27FC236}">
                      <a16:creationId xmlns:a16="http://schemas.microsoft.com/office/drawing/2014/main" id="{D8BF2218-7D5F-6D43-A429-7C1FEA0EA1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94810" y="176047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87" name="Line 73">
                  <a:extLst>
                    <a:ext uri="{FF2B5EF4-FFF2-40B4-BE49-F238E27FC236}">
                      <a16:creationId xmlns:a16="http://schemas.microsoft.com/office/drawing/2014/main" id="{2486C010-45C5-134F-ACB3-2E0C18030C8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-2505660" y="-4621106"/>
                  <a:ext cx="6850539" cy="86106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ash"/>
                  <a:round/>
                  <a:headEnd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88" name="Line 73">
                  <a:extLst>
                    <a:ext uri="{FF2B5EF4-FFF2-40B4-BE49-F238E27FC236}">
                      <a16:creationId xmlns:a16="http://schemas.microsoft.com/office/drawing/2014/main" id="{CE7A4502-9803-4846-91D0-2F8D0C31A07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-1965034" y="3947915"/>
                  <a:ext cx="4806950" cy="54879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ash"/>
                  <a:round/>
                  <a:headEnd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89" name="Oval 23">
                  <a:extLst>
                    <a:ext uri="{FF2B5EF4-FFF2-40B4-BE49-F238E27FC236}">
                      <a16:creationId xmlns:a16="http://schemas.microsoft.com/office/drawing/2014/main" id="{7A9BAAD4-33A0-1045-B1AB-073CE7A921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9128" y="6661235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91" name="Line 73">
                  <a:extLst>
                    <a:ext uri="{FF2B5EF4-FFF2-40B4-BE49-F238E27FC236}">
                      <a16:creationId xmlns:a16="http://schemas.microsoft.com/office/drawing/2014/main" id="{B5CD220E-3BFE-A743-A4F2-12C544737A7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192617" y="-3176057"/>
                  <a:ext cx="6143626" cy="70134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ash"/>
                  <a:round/>
                  <a:headEnd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93" name="Oval 32">
                  <a:extLst>
                    <a:ext uri="{FF2B5EF4-FFF2-40B4-BE49-F238E27FC236}">
                      <a16:creationId xmlns:a16="http://schemas.microsoft.com/office/drawing/2014/main" id="{AFB147E7-0D43-F146-AB3B-8945CE83EE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979295" y="1126072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94" name="Oval 35">
                  <a:extLst>
                    <a:ext uri="{FF2B5EF4-FFF2-40B4-BE49-F238E27FC236}">
                      <a16:creationId xmlns:a16="http://schemas.microsoft.com/office/drawing/2014/main" id="{E1C0528F-DE76-AD41-B206-F52D036FAF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512695" y="1735672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96" name="Oval 35">
                  <a:extLst>
                    <a:ext uri="{FF2B5EF4-FFF2-40B4-BE49-F238E27FC236}">
                      <a16:creationId xmlns:a16="http://schemas.microsoft.com/office/drawing/2014/main" id="{EEBAA03E-4B58-2C47-875F-05B5F55180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256972" y="821272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398" name="Oval 35">
                  <a:extLst>
                    <a:ext uri="{FF2B5EF4-FFF2-40B4-BE49-F238E27FC236}">
                      <a16:creationId xmlns:a16="http://schemas.microsoft.com/office/drawing/2014/main" id="{4C8453FF-9268-EB40-AB4E-69010B1D84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47865" y="233463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400" name="Oval 35">
                  <a:extLst>
                    <a:ext uri="{FF2B5EF4-FFF2-40B4-BE49-F238E27FC236}">
                      <a16:creationId xmlns:a16="http://schemas.microsoft.com/office/drawing/2014/main" id="{E9CCE37D-607B-3449-AC0F-FE4411CAB6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372700" y="448949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403" name="Oval 35">
                  <a:extLst>
                    <a:ext uri="{FF2B5EF4-FFF2-40B4-BE49-F238E27FC236}">
                      <a16:creationId xmlns:a16="http://schemas.microsoft.com/office/drawing/2014/main" id="{0186F622-1A3B-254D-9147-4DB25FB625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14195" y="519478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404" name="Oval 19">
                  <a:extLst>
                    <a:ext uri="{FF2B5EF4-FFF2-40B4-BE49-F238E27FC236}">
                      <a16:creationId xmlns:a16="http://schemas.microsoft.com/office/drawing/2014/main" id="{A3FEB370-CB7D-4041-B946-7EB1F75677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5465" y="1104805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</p:grp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9DBC0988-6E47-6440-BEF9-4410CB1A497F}"/>
                  </a:ext>
                </a:extLst>
              </p:cNvPr>
              <p:cNvGrpSpPr/>
              <p:nvPr/>
            </p:nvGrpSpPr>
            <p:grpSpPr>
              <a:xfrm>
                <a:off x="-2204593" y="-5000296"/>
                <a:ext cx="12182078" cy="12076075"/>
                <a:chOff x="-2204593" y="-4982367"/>
                <a:chExt cx="12182078" cy="12076075"/>
              </a:xfrm>
            </p:grpSpPr>
            <p:sp>
              <p:nvSpPr>
                <p:cNvPr id="168" name="Oval 19">
                  <a:extLst>
                    <a:ext uri="{FF2B5EF4-FFF2-40B4-BE49-F238E27FC236}">
                      <a16:creationId xmlns:a16="http://schemas.microsoft.com/office/drawing/2014/main" id="{32087818-B380-9B44-A6AB-35C6672F0C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54204" y="3556570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71" name="Oval 19">
                  <a:extLst>
                    <a:ext uri="{FF2B5EF4-FFF2-40B4-BE49-F238E27FC236}">
                      <a16:creationId xmlns:a16="http://schemas.microsoft.com/office/drawing/2014/main" id="{0C50E22E-CBF7-184E-813E-51264EC0B2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179039" y="6333300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72" name="Oval 23">
                  <a:extLst>
                    <a:ext uri="{FF2B5EF4-FFF2-40B4-BE49-F238E27FC236}">
                      <a16:creationId xmlns:a16="http://schemas.microsoft.com/office/drawing/2014/main" id="{269E5AF3-7A97-214B-96E4-588C800C33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566" y="6941308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73" name="Line 73">
                  <a:extLst>
                    <a:ext uri="{FF2B5EF4-FFF2-40B4-BE49-F238E27FC236}">
                      <a16:creationId xmlns:a16="http://schemas.microsoft.com/office/drawing/2014/main" id="{AFB64411-BC8A-3543-A27D-008DFF65582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-2204593" y="-4982367"/>
                  <a:ext cx="6850539" cy="86106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ash"/>
                  <a:round/>
                  <a:headEnd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76" name="Oval 19">
                  <a:extLst>
                    <a:ext uri="{FF2B5EF4-FFF2-40B4-BE49-F238E27FC236}">
                      <a16:creationId xmlns:a16="http://schemas.microsoft.com/office/drawing/2014/main" id="{3F818020-8295-DA43-8275-A66DC11A49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290" y="674503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79" name="Oval 28">
                  <a:extLst>
                    <a:ext uri="{FF2B5EF4-FFF2-40B4-BE49-F238E27FC236}">
                      <a16:creationId xmlns:a16="http://schemas.microsoft.com/office/drawing/2014/main" id="{7DCCB84B-4D72-DD4E-922A-6F24C67500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92193" y="50405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82" name="Oval 28">
                  <a:extLst>
                    <a:ext uri="{FF2B5EF4-FFF2-40B4-BE49-F238E27FC236}">
                      <a16:creationId xmlns:a16="http://schemas.microsoft.com/office/drawing/2014/main" id="{38B68FB4-7BC5-8848-AD08-3B81AA3BEB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25085" y="175812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83" name="Oval 28">
                  <a:extLst>
                    <a:ext uri="{FF2B5EF4-FFF2-40B4-BE49-F238E27FC236}">
                      <a16:creationId xmlns:a16="http://schemas.microsoft.com/office/drawing/2014/main" id="{ED9E7545-DA4A-664D-9808-CFFAF32E2B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687948" y="328212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84" name="Oval 17">
                  <a:extLst>
                    <a:ext uri="{FF2B5EF4-FFF2-40B4-BE49-F238E27FC236}">
                      <a16:creationId xmlns:a16="http://schemas.microsoft.com/office/drawing/2014/main" id="{6C436AC1-A0BE-1E40-B5C7-C4CAD9DC74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04384" y="468887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85" name="Oval 17">
                  <a:extLst>
                    <a:ext uri="{FF2B5EF4-FFF2-40B4-BE49-F238E27FC236}">
                      <a16:creationId xmlns:a16="http://schemas.microsoft.com/office/drawing/2014/main" id="{7722C2FC-824F-5943-A8AA-7E976DCEE8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53241" y="328210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  <p:sp>
              <p:nvSpPr>
                <p:cNvPr id="186" name="Oval 20">
                  <a:extLst>
                    <a:ext uri="{FF2B5EF4-FFF2-40B4-BE49-F238E27FC236}">
                      <a16:creationId xmlns:a16="http://schemas.microsoft.com/office/drawing/2014/main" id="{C3F893C9-137A-1743-9619-13372F3C70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96241" y="175810"/>
                  <a:ext cx="152400" cy="152400"/>
                </a:xfrm>
                <a:prstGeom prst="ellipse">
                  <a:avLst/>
                </a:prstGeom>
                <a:solidFill>
                  <a:srgbClr val="008000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defTabSz="45718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en-US">
                    <a:solidFill>
                      <a:prstClr val="black"/>
                    </a:solidFill>
                    <a:latin typeface="Calibri"/>
                    <a:cs typeface="+mn-cs"/>
                  </a:endParaRPr>
                </a:p>
              </p:txBody>
            </p:sp>
          </p:grpSp>
        </p:grpSp>
        <p:sp>
          <p:nvSpPr>
            <p:cNvPr id="190" name="Oval 19">
              <a:extLst>
                <a:ext uri="{FF2B5EF4-FFF2-40B4-BE49-F238E27FC236}">
                  <a16:creationId xmlns:a16="http://schemas.microsoft.com/office/drawing/2014/main" id="{7FAFE12E-B631-574A-8D3A-16D6AE7D32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2399" y="8118535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91" name="Oval 23">
              <a:extLst>
                <a:ext uri="{FF2B5EF4-FFF2-40B4-BE49-F238E27FC236}">
                  <a16:creationId xmlns:a16="http://schemas.microsoft.com/office/drawing/2014/main" id="{D5B23A9E-04E0-7646-8537-E97BEE8201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5799" y="8728135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27" name="Oval 19">
              <a:extLst>
                <a:ext uri="{FF2B5EF4-FFF2-40B4-BE49-F238E27FC236}">
                  <a16:creationId xmlns:a16="http://schemas.microsoft.com/office/drawing/2014/main" id="{45CDAE2C-BA9F-094E-8583-83E4970073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1265" y="9364631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28" name="Oval 23">
              <a:extLst>
                <a:ext uri="{FF2B5EF4-FFF2-40B4-BE49-F238E27FC236}">
                  <a16:creationId xmlns:a16="http://schemas.microsoft.com/office/drawing/2014/main" id="{DB140A60-7328-EE46-9B8C-0BD9CAD685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4665" y="9974231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29" name="Oval 19">
              <a:extLst>
                <a:ext uri="{FF2B5EF4-FFF2-40B4-BE49-F238E27FC236}">
                  <a16:creationId xmlns:a16="http://schemas.microsoft.com/office/drawing/2014/main" id="{CE38FCB7-95AF-F24E-8369-4B740E8D18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9824" y="8584703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30" name="Oval 23">
              <a:extLst>
                <a:ext uri="{FF2B5EF4-FFF2-40B4-BE49-F238E27FC236}">
                  <a16:creationId xmlns:a16="http://schemas.microsoft.com/office/drawing/2014/main" id="{15D1D058-CD74-3845-A780-4A250CB423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3224" y="9194303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31" name="Oval 19">
              <a:extLst>
                <a:ext uri="{FF2B5EF4-FFF2-40B4-BE49-F238E27FC236}">
                  <a16:creationId xmlns:a16="http://schemas.microsoft.com/office/drawing/2014/main" id="{EFC583A0-2943-1147-B4BF-994886B47F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8339" y="8450237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32" name="Oval 23">
              <a:extLst>
                <a:ext uri="{FF2B5EF4-FFF2-40B4-BE49-F238E27FC236}">
                  <a16:creationId xmlns:a16="http://schemas.microsoft.com/office/drawing/2014/main" id="{9D3CDBAB-4B57-8F46-B7F0-F0D8AC7F7F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1739" y="9059837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33" name="Oval 19">
              <a:extLst>
                <a:ext uri="{FF2B5EF4-FFF2-40B4-BE49-F238E27FC236}">
                  <a16:creationId xmlns:a16="http://schemas.microsoft.com/office/drawing/2014/main" id="{6BB75981-ABE3-5E43-A70F-66D9870859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2712" y="8279912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34" name="Oval 19">
              <a:extLst>
                <a:ext uri="{FF2B5EF4-FFF2-40B4-BE49-F238E27FC236}">
                  <a16:creationId xmlns:a16="http://schemas.microsoft.com/office/drawing/2014/main" id="{5E6B2304-03FA-594B-8AA0-02D6005BF9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9558" y="8862618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535" name="Oval 19">
              <a:extLst>
                <a:ext uri="{FF2B5EF4-FFF2-40B4-BE49-F238E27FC236}">
                  <a16:creationId xmlns:a16="http://schemas.microsoft.com/office/drawing/2014/main" id="{91143D6B-B191-0D49-AF3D-603277AB53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68122" y="8082690"/>
              <a:ext cx="152400" cy="152400"/>
            </a:xfrm>
            <a:prstGeom prst="ellipse">
              <a:avLst/>
            </a:prstGeom>
            <a:solidFill>
              <a:srgbClr val="008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1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en-US"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01" name="TextBox 700">
                <a:extLst>
                  <a:ext uri="{FF2B5EF4-FFF2-40B4-BE49-F238E27FC236}">
                    <a16:creationId xmlns:a16="http://schemas.microsoft.com/office/drawing/2014/main" id="{30CA8E60-F886-F244-B3BA-F2A44DEEE30B}"/>
                  </a:ext>
                </a:extLst>
              </p:cNvPr>
              <p:cNvSpPr txBox="1"/>
              <p:nvPr/>
            </p:nvSpPr>
            <p:spPr>
              <a:xfrm>
                <a:off x="1195314" y="3165096"/>
                <a:ext cx="678537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FF"/>
                  </a:buClr>
                  <a:buSzPct val="8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/>
                        </a:rPr>
                        <m:t>𝒪</m:t>
                      </m:r>
                    </m:oMath>
                  </m:oMathPara>
                </a14:m>
                <a:endParaRPr lang="en-US" sz="1500" dirty="0">
                  <a:solidFill>
                    <a:srgbClr val="000000"/>
                  </a:solidFill>
                  <a:latin typeface="Basis Grotesque Medium" panose="02000603030000020004" pitchFamily="2" charset="77"/>
                  <a:cs typeface="Arial"/>
                </a:endParaRPr>
              </a:p>
            </p:txBody>
          </p:sp>
        </mc:Choice>
        <mc:Fallback xmlns="">
          <p:sp>
            <p:nvSpPr>
              <p:cNvPr id="701" name="TextBox 700">
                <a:extLst>
                  <a:ext uri="{FF2B5EF4-FFF2-40B4-BE49-F238E27FC236}">
                    <a16:creationId xmlns:a16="http://schemas.microsoft.com/office/drawing/2014/main" id="{30CA8E60-F886-F244-B3BA-F2A44DEEE3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5314" y="3165096"/>
                <a:ext cx="678537" cy="3231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3" name="Straight Connector 542">
            <a:extLst>
              <a:ext uri="{FF2B5EF4-FFF2-40B4-BE49-F238E27FC236}">
                <a16:creationId xmlns:a16="http://schemas.microsoft.com/office/drawing/2014/main" id="{E12551C9-AB85-359A-B3A4-AD82C34A10E5}"/>
              </a:ext>
            </a:extLst>
          </p:cNvPr>
          <p:cNvCxnSpPr>
            <a:cxnSpLocks/>
          </p:cNvCxnSpPr>
          <p:nvPr/>
        </p:nvCxnSpPr>
        <p:spPr>
          <a:xfrm flipV="1">
            <a:off x="2674585" y="3417453"/>
            <a:ext cx="1071457" cy="959261"/>
          </a:xfrm>
          <a:prstGeom prst="line">
            <a:avLst/>
          </a:prstGeom>
          <a:ln w="50800">
            <a:solidFill>
              <a:srgbClr val="C0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7" name="Picture 546">
            <a:extLst>
              <a:ext uri="{FF2B5EF4-FFF2-40B4-BE49-F238E27FC236}">
                <a16:creationId xmlns:a16="http://schemas.microsoft.com/office/drawing/2014/main" id="{1A2E8262-6EA7-D192-E4AE-CFDEBCFAB9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2292" y="3620036"/>
            <a:ext cx="2346201" cy="234620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B4BFC93-CC69-B3F7-8F55-14CED4008AA9}"/>
              </a:ext>
            </a:extLst>
          </p:cNvPr>
          <p:cNvSpPr/>
          <p:nvPr/>
        </p:nvSpPr>
        <p:spPr>
          <a:xfrm>
            <a:off x="-931988" y="-81549"/>
            <a:ext cx="10224408" cy="14565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A5E7E75-30C2-3763-2388-B2E9A634DB7C}"/>
              </a:ext>
            </a:extLst>
          </p:cNvPr>
          <p:cNvSpPr/>
          <p:nvPr/>
        </p:nvSpPr>
        <p:spPr>
          <a:xfrm>
            <a:off x="-495380" y="6290122"/>
            <a:ext cx="10224408" cy="14565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5" name="Title 1">
            <a:extLst>
              <a:ext uri="{FF2B5EF4-FFF2-40B4-BE49-F238E27FC236}">
                <a16:creationId xmlns:a16="http://schemas.microsoft.com/office/drawing/2014/main" id="{E6628A20-6F56-601B-9833-189C0D97627A}"/>
              </a:ext>
            </a:extLst>
          </p:cNvPr>
          <p:cNvSpPr txBox="1">
            <a:spLocks/>
          </p:cNvSpPr>
          <p:nvPr/>
        </p:nvSpPr>
        <p:spPr>
          <a:xfrm>
            <a:off x="1008518" y="621457"/>
            <a:ext cx="7587407" cy="437634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34290" rIns="68580" bIns="3429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auto">
              <a:spcAft>
                <a:spcPts val="0"/>
              </a:spcAft>
              <a:defRPr/>
            </a:pPr>
            <a:r>
              <a:rPr lang="en-US" sz="4050" dirty="0">
                <a:solidFill>
                  <a:srgbClr val="C00000"/>
                </a:solidFill>
                <a:latin typeface="Basis Grotesque Medium" panose="02000603030000020004" pitchFamily="2" charset="77"/>
                <a:cs typeface="Calibri" panose="020F0502020204030204" pitchFamily="34" charset="0"/>
              </a:rPr>
              <a:t>Now look what happens to this lattice!</a:t>
            </a:r>
          </a:p>
        </p:txBody>
      </p:sp>
    </p:spTree>
    <p:extLst>
      <p:ext uri="{BB962C8B-B14F-4D97-AF65-F5344CB8AC3E}">
        <p14:creationId xmlns:p14="http://schemas.microsoft.com/office/powerpoint/2010/main" val="2053414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4393"/>
    </mc:Choice>
    <mc:Fallback>
      <p:transition advTm="343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8" dur="1000" fill="hold"/>
                                        <p:tgtEl>
                                          <p:spTgt spid="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 fill="hold"/>
                                        <p:tgtEl>
                                          <p:spTgt spid="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5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5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1000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5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4" dur="1000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1000" fill="hold"/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6" dur="1000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000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5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1000" fill="hold"/>
                                        <p:tgtEl>
                                          <p:spTgt spid="5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2" dur="1000" fill="hold"/>
                                        <p:tgtEl>
                                          <p:spTgt spid="5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5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6" dur="1000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1000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1" grpId="0" animBg="1"/>
      <p:bldP spid="542" grpId="0" animBg="1"/>
      <p:bldP spid="521" grpId="0" animBg="1"/>
      <p:bldP spid="522" grpId="0" animBg="1"/>
      <p:bldP spid="523" grpId="0" animBg="1"/>
      <p:bldP spid="524" grpId="0" animBg="1"/>
      <p:bldP spid="525" grpId="0" animBg="1"/>
      <p:bldP spid="526" grpId="0" animBg="1"/>
      <p:bldP spid="536" grpId="0" animBg="1"/>
      <p:bldP spid="537" grpId="0" animBg="1"/>
      <p:bldP spid="538" grpId="0" animBg="1"/>
      <p:bldP spid="539" grpId="0" animBg="1"/>
      <p:bldP spid="540" grpId="0" animBg="1"/>
      <p:bldP spid="62" grpId="0" animBg="1"/>
      <p:bldP spid="63" grpId="0" animBg="1"/>
      <p:bldP spid="512" grpId="0" animBg="1"/>
      <p:bldP spid="513" grpId="0" animBg="1"/>
      <p:bldP spid="514" grpId="0" animBg="1"/>
      <p:bldP spid="515" grpId="0" animBg="1"/>
      <p:bldP spid="516" grpId="0" animBg="1"/>
      <p:bldP spid="517" grpId="0" animBg="1"/>
      <p:bldP spid="518" grpId="0" animBg="1"/>
      <p:bldP spid="519" grpId="0" animBg="1"/>
      <p:bldP spid="52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4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701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1048" y="1556792"/>
            <a:ext cx="9067800" cy="2650306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b="1" dirty="0">
                <a:solidFill>
                  <a:schemeClr val="tx1"/>
                </a:solidFill>
                <a:latin typeface="Calibri" panose="020F0502020204030204" pitchFamily="34" charset="0"/>
              </a:rPr>
              <a:t>Epilogue</a:t>
            </a:r>
          </a:p>
        </p:txBody>
      </p:sp>
    </p:spTree>
    <p:extLst>
      <p:ext uri="{BB962C8B-B14F-4D97-AF65-F5344CB8AC3E}">
        <p14:creationId xmlns:p14="http://schemas.microsoft.com/office/powerpoint/2010/main" val="687211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476672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A Big Open Question 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8C67CA-751E-6941-98AE-EF7B214F90DB}"/>
              </a:ext>
            </a:extLst>
          </p:cNvPr>
          <p:cNvSpPr/>
          <p:nvPr/>
        </p:nvSpPr>
        <p:spPr>
          <a:xfrm>
            <a:off x="611154" y="1556792"/>
            <a:ext cx="85324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Public-key Encryption from One-way Functions?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AD1D3AF-2974-A845-A618-FA03A20EC274}"/>
                  </a:ext>
                </a:extLst>
              </p:cNvPr>
              <p:cNvSpPr/>
              <p:nvPr/>
            </p:nvSpPr>
            <p:spPr>
              <a:xfrm>
                <a:off x="1043608" y="2420888"/>
                <a:ext cx="7966924" cy="39703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/>
                  <a:t>Impagliazzo-Rudich: Black-box separations. </a:t>
                </a:r>
              </a:p>
              <a:p>
                <a:endParaRPr lang="en-US" sz="2800" dirty="0"/>
              </a:p>
              <a:p>
                <a:r>
                  <a:rPr lang="en-US" sz="2800" dirty="0"/>
                  <a:t>Roughly speaking, says that any construction of a public-key encryption scheme in a “OWF-oracle-model” can be broken with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queries if the honest parties make at most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2800" dirty="0"/>
                  <a:t> queries. </a:t>
                </a:r>
                <a:br>
                  <a:rPr lang="en-US" sz="2800" dirty="0"/>
                </a:br>
                <a:r>
                  <a:rPr lang="en-US" sz="2800" dirty="0"/>
                  <a:t>				[Barak-Mahmoody’09]</a:t>
                </a:r>
              </a:p>
              <a:p>
                <a:endParaRPr lang="en-US" sz="2800" dirty="0"/>
              </a:p>
              <a:p>
                <a:r>
                  <a:rPr lang="en-US" sz="2800" dirty="0"/>
                  <a:t>This is tight </a:t>
                </a:r>
                <a:r>
                  <a:rPr lang="en-US" sz="2800" dirty="0" err="1"/>
                  <a:t>w.r.t.</a:t>
                </a:r>
                <a:r>
                  <a:rPr lang="en-US" sz="2800" dirty="0"/>
                  <a:t> Merkle puzzles!</a:t>
                </a: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AD1D3AF-2974-A845-A618-FA03A20EC2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2420888"/>
                <a:ext cx="7966924" cy="3970318"/>
              </a:xfrm>
              <a:prstGeom prst="rect">
                <a:avLst/>
              </a:prstGeom>
              <a:blipFill>
                <a:blip r:embed="rId3"/>
                <a:stretch>
                  <a:fillRect l="-1592" t="-1592" b="-31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9925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E3489F9-67B6-85E2-21B5-8C5B1BC0D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806F6CD0-6DCD-4A92-3861-B6909ADA78D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1048" y="1556792"/>
            <a:ext cx="9067800" cy="2650306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b="1" dirty="0">
                <a:solidFill>
                  <a:schemeClr val="tx1"/>
                </a:solidFill>
                <a:latin typeface="Calibri" panose="020F0502020204030204" pitchFamily="34" charset="0"/>
              </a:rPr>
              <a:t>End of Lecture 10</a:t>
            </a:r>
          </a:p>
        </p:txBody>
      </p:sp>
    </p:spTree>
    <p:extLst>
      <p:ext uri="{BB962C8B-B14F-4D97-AF65-F5344CB8AC3E}">
        <p14:creationId xmlns:p14="http://schemas.microsoft.com/office/powerpoint/2010/main" val="1841480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476672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Practical Considerations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8C67CA-751E-6941-98AE-EF7B214F90DB}"/>
              </a:ext>
            </a:extLst>
          </p:cNvPr>
          <p:cNvSpPr/>
          <p:nvPr/>
        </p:nvSpPr>
        <p:spPr>
          <a:xfrm>
            <a:off x="611154" y="1844824"/>
            <a:ext cx="85324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I want to encrypt to Bob. How do I know his public key?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1D3AF-2974-A845-A618-FA03A20EC274}"/>
              </a:ext>
            </a:extLst>
          </p:cNvPr>
          <p:cNvSpPr/>
          <p:nvPr/>
        </p:nvSpPr>
        <p:spPr>
          <a:xfrm>
            <a:off x="1043608" y="2708920"/>
            <a:ext cx="79669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Public-key Infrastructure: a directory of identities together with their public keys.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410E5B-060D-1B45-B9F2-2AE2CFD7CF8C}"/>
              </a:ext>
            </a:extLst>
          </p:cNvPr>
          <p:cNvSpPr/>
          <p:nvPr/>
        </p:nvSpPr>
        <p:spPr>
          <a:xfrm>
            <a:off x="1043608" y="3915053"/>
            <a:ext cx="79669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u="sng" dirty="0"/>
              <a:t>Needs to be “authenticated”: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C8694E6-7BF4-DD49-89ED-B80D8C8C5CAE}"/>
              </a:ext>
            </a:extLst>
          </p:cNvPr>
          <p:cNvSpPr/>
          <p:nvPr/>
        </p:nvSpPr>
        <p:spPr>
          <a:xfrm>
            <a:off x="1043608" y="4438273"/>
            <a:ext cx="79928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dirty="0">
                <a:solidFill>
                  <a:prstClr val="black"/>
                </a:solidFill>
              </a:rPr>
              <a:t>otherwise Eve could replace Bob’s </a:t>
            </a:r>
            <a:r>
              <a:rPr lang="en-US" sz="2800" dirty="0" err="1">
                <a:solidFill>
                  <a:prstClr val="black"/>
                </a:solidFill>
              </a:rPr>
              <a:t>pk</a:t>
            </a:r>
            <a:r>
              <a:rPr lang="en-US" sz="2800" dirty="0">
                <a:solidFill>
                  <a:prstClr val="black"/>
                </a:solidFill>
              </a:rPr>
              <a:t> with her own.</a:t>
            </a:r>
          </a:p>
        </p:txBody>
      </p:sp>
    </p:spTree>
    <p:extLst>
      <p:ext uri="{BB962C8B-B14F-4D97-AF65-F5344CB8AC3E}">
        <p14:creationId xmlns:p14="http://schemas.microsoft.com/office/powerpoint/2010/main" val="1427169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476672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Practical Considerations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8C67CA-751E-6941-98AE-EF7B214F90DB}"/>
              </a:ext>
            </a:extLst>
          </p:cNvPr>
          <p:cNvSpPr/>
          <p:nvPr/>
        </p:nvSpPr>
        <p:spPr>
          <a:xfrm>
            <a:off x="611154" y="1268760"/>
            <a:ext cx="85324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Public-key encryption is orders of magnitude slower than secret-key encryption.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AD1D3AF-2974-A845-A618-FA03A20EC274}"/>
                  </a:ext>
                </a:extLst>
              </p:cNvPr>
              <p:cNvSpPr/>
              <p:nvPr/>
            </p:nvSpPr>
            <p:spPr>
              <a:xfrm>
                <a:off x="611154" y="2464093"/>
                <a:ext cx="8281326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/>
                  <a:t>We mostly showed </a:t>
                </a:r>
                <a:r>
                  <a:rPr lang="en-US" sz="2800" dirty="0">
                    <a:solidFill>
                      <a:srgbClr val="0000FF"/>
                    </a:solidFill>
                  </a:rPr>
                  <a:t>(except El Gamal) </a:t>
                </a:r>
                <a:r>
                  <a:rPr lang="en-US" sz="2800" dirty="0"/>
                  <a:t>how to encrypt bit-by-bit! Super-duper inefficient.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/>
                  <a:t>Exponentiation takes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time as opposed to typically linear time for secret key encryption (AES). 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/>
                  <a:t>The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800" dirty="0"/>
                  <a:t> itself is large for PKE (RSA: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2048</m:t>
                    </m:r>
                  </m:oMath>
                </a14:m>
                <a:r>
                  <a:rPr lang="en-US" sz="2800" dirty="0"/>
                  <a:t>) compared to SKE (AES: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=128</m:t>
                    </m:r>
                  </m:oMath>
                </a14:m>
                <a:r>
                  <a:rPr lang="en-US" sz="2800" dirty="0"/>
                  <a:t>). </a:t>
                </a: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AD1D3AF-2974-A845-A618-FA03A20EC2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154" y="2464093"/>
                <a:ext cx="8281326" cy="2677656"/>
              </a:xfrm>
              <a:prstGeom prst="rect">
                <a:avLst/>
              </a:prstGeom>
              <a:blipFill>
                <a:blip r:embed="rId3"/>
                <a:stretch>
                  <a:fillRect l="-1685" t="-2830" r="-459" b="-51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4BCBB90B-1090-4A4A-B9F1-8AF13CE94F8B}"/>
              </a:ext>
            </a:extLst>
          </p:cNvPr>
          <p:cNvSpPr/>
          <p:nvPr/>
        </p:nvSpPr>
        <p:spPr>
          <a:xfrm>
            <a:off x="683162" y="5589240"/>
            <a:ext cx="82813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Can solve problem 1 and minimize problems 2&amp;3 using </a:t>
            </a:r>
            <a:r>
              <a:rPr lang="en-US" sz="2800" b="1" dirty="0"/>
              <a:t>hybrid encryption</a:t>
            </a:r>
            <a:r>
              <a:rPr lang="en-US" sz="2800" dirty="0"/>
              <a:t>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8B3BD82-8478-A74A-A64F-740B35B7B5D2}"/>
              </a:ext>
            </a:extLst>
          </p:cNvPr>
          <p:cNvSpPr/>
          <p:nvPr/>
        </p:nvSpPr>
        <p:spPr>
          <a:xfrm>
            <a:off x="4367971" y="5048603"/>
            <a:ext cx="3991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(For Elliptic Curve El-Gamal, it’s 320 bits)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943982-FB24-8540-99EE-B5355159B360}"/>
              </a:ext>
            </a:extLst>
          </p:cNvPr>
          <p:cNvSpPr/>
          <p:nvPr/>
        </p:nvSpPr>
        <p:spPr>
          <a:xfrm>
            <a:off x="3995936" y="2555613"/>
            <a:ext cx="2520280" cy="369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22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5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476672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Hybrid Encryption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BCBB90B-1090-4A4A-B9F1-8AF13CE94F8B}"/>
                  </a:ext>
                </a:extLst>
              </p:cNvPr>
              <p:cNvSpPr/>
              <p:nvPr/>
            </p:nvSpPr>
            <p:spPr>
              <a:xfrm>
                <a:off x="683568" y="1772816"/>
                <a:ext cx="828132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/>
                  <a:t>To encrypt a long message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800" dirty="0"/>
                  <a:t> (think 1 GB): </a:t>
                </a: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BCBB90B-1090-4A4A-B9F1-8AF13CE94F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772816"/>
                <a:ext cx="8281326" cy="523220"/>
              </a:xfrm>
              <a:prstGeom prst="rect">
                <a:avLst/>
              </a:prstGeom>
              <a:blipFill>
                <a:blip r:embed="rId3"/>
                <a:stretch>
                  <a:fillRect l="-1531" t="-11905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16F08E3A-8E03-AF4B-90AD-7943AD356C71}"/>
              </a:ext>
            </a:extLst>
          </p:cNvPr>
          <p:cNvSpPr/>
          <p:nvPr/>
        </p:nvSpPr>
        <p:spPr>
          <a:xfrm>
            <a:off x="1223831" y="2538482"/>
            <a:ext cx="7200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u="sng" dirty="0"/>
              <a:t>Pick a random key K </a:t>
            </a:r>
            <a:r>
              <a:rPr lang="en-US" sz="2800" dirty="0"/>
              <a:t>(think 128 bits) for a secret-key encryption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B9BE339-F0F4-B040-BACA-15C58CFB3E6A}"/>
                  </a:ext>
                </a:extLst>
              </p:cNvPr>
              <p:cNvSpPr/>
              <p:nvPr/>
            </p:nvSpPr>
            <p:spPr>
              <a:xfrm>
                <a:off x="1223831" y="3625860"/>
                <a:ext cx="720080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0" u="sng" dirty="0"/>
                  <a:t>Encrypt K with the PKE</a:t>
                </a:r>
                <a:r>
                  <a:rPr lang="en-US" sz="2800" b="0" dirty="0"/>
                  <a:t>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𝑃𝐾𝐸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𝐸𝑛𝑐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𝑝𝑘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B9BE339-F0F4-B040-BACA-15C58CFB3E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3831" y="3625860"/>
                <a:ext cx="7200800" cy="523220"/>
              </a:xfrm>
              <a:prstGeom prst="rect">
                <a:avLst/>
              </a:prstGeom>
              <a:blipFill>
                <a:blip r:embed="rId4"/>
                <a:stretch>
                  <a:fillRect l="-1764" t="-11905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FBBE153-1539-5F4A-AE29-F21CAD66DD27}"/>
                  </a:ext>
                </a:extLst>
              </p:cNvPr>
              <p:cNvSpPr/>
              <p:nvPr/>
            </p:nvSpPr>
            <p:spPr>
              <a:xfrm>
                <a:off x="1242391" y="4417948"/>
                <a:ext cx="720080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0" u="sng" dirty="0"/>
                  <a:t>Encrypt m with the SKE</a:t>
                </a:r>
                <a:r>
                  <a:rPr lang="en-US" sz="2800" b="0" dirty="0"/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SKE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𝐸𝑛𝑐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FBBE153-1539-5F4A-AE29-F21CAD66DD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2391" y="4417948"/>
                <a:ext cx="7200800" cy="523220"/>
              </a:xfrm>
              <a:prstGeom prst="rect">
                <a:avLst/>
              </a:prstGeom>
              <a:blipFill>
                <a:blip r:embed="rId5"/>
                <a:stretch>
                  <a:fillRect l="-1761" t="-14634" b="-292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1950A1D-4DFC-6F48-805C-12194613196F}"/>
                  </a:ext>
                </a:extLst>
              </p:cNvPr>
              <p:cNvSpPr/>
              <p:nvPr/>
            </p:nvSpPr>
            <p:spPr>
              <a:xfrm>
                <a:off x="702127" y="5418507"/>
                <a:ext cx="8605159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/>
                  <a:t>To decrypt: recover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800" dirty="0"/>
                  <a:t> using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𝑠𝑘</m:t>
                    </m:r>
                  </m:oMath>
                </a14:m>
                <a:r>
                  <a:rPr lang="en-US" sz="2800" dirty="0"/>
                  <a:t>. Then using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800" dirty="0"/>
                  <a:t>, recover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1950A1D-4DFC-6F48-805C-1219461319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127" y="5418507"/>
                <a:ext cx="8605159" cy="523220"/>
              </a:xfrm>
              <a:prstGeom prst="rect">
                <a:avLst/>
              </a:prstGeom>
              <a:blipFill>
                <a:blip r:embed="rId6"/>
                <a:stretch>
                  <a:fillRect l="-1325" t="-11905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2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47762</TotalTime>
  <Words>4571</Words>
  <Application>Microsoft Macintosh PowerPoint</Application>
  <PresentationFormat>On-screen Show (4:3)</PresentationFormat>
  <Paragraphs>629</Paragraphs>
  <Slides>79</Slides>
  <Notes>57</Notes>
  <HiddenSlides>20</HiddenSlides>
  <MMClips>2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90" baseType="lpstr">
      <vt:lpstr>Gulim</vt:lpstr>
      <vt:lpstr>American Typewriter</vt:lpstr>
      <vt:lpstr>Apple Chancery</vt:lpstr>
      <vt:lpstr>Arial</vt:lpstr>
      <vt:lpstr>Basis Grotesque Medium</vt:lpstr>
      <vt:lpstr>Calibri</vt:lpstr>
      <vt:lpstr>Cambria Math</vt:lpstr>
      <vt:lpstr>Math1</vt:lpstr>
      <vt:lpstr>Mathematica1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Lattices</vt:lpstr>
      <vt:lpstr>Lattices</vt:lpstr>
      <vt:lpstr>Lattices in Mathematics</vt:lpstr>
      <vt:lpstr>(Hard) Computational Problems</vt:lpstr>
      <vt:lpstr>(Hard) Computational Problems</vt:lpstr>
      <vt:lpstr>(Hard) Computational Problems</vt:lpstr>
      <vt:lpstr>The LLL Algorithm (1982)</vt:lpstr>
      <vt:lpstr>The Curse of Dimensionality</vt:lpstr>
      <vt:lpstr>PowerPoint Presentation</vt:lpstr>
      <vt:lpstr>Why Lattice-based Crypto?</vt:lpstr>
      <vt:lpstr>Why Lattice-based Crypto?</vt:lpstr>
      <vt:lpstr>Quantum Computers Break Crypto</vt:lpstr>
      <vt:lpstr>NIST Post-Quantum Cryptography Standardization</vt:lpstr>
      <vt:lpstr>Why Lattice-based Crypto?</vt:lpstr>
      <vt:lpstr>Cryptography-Grade Hardness</vt:lpstr>
      <vt:lpstr>Why Lattice-based Crypto?</vt:lpstr>
      <vt:lpstr>Solving Linear Equations</vt:lpstr>
      <vt:lpstr>Solving Linear Equations</vt:lpstr>
      <vt:lpstr>Solving Linear Equations</vt:lpstr>
      <vt:lpstr>Solving Linear Equations</vt:lpstr>
      <vt:lpstr>Solving Linear Equations</vt:lpstr>
      <vt:lpstr>Solving Linear Equations</vt:lpstr>
      <vt:lpstr>Solving Noisy Modular Linear Equations</vt:lpstr>
      <vt:lpstr>Learning with Errors (LWE)</vt:lpstr>
      <vt:lpstr>Attack 1: Linearization</vt:lpstr>
      <vt:lpstr>Attack 1: Linearization</vt:lpstr>
      <vt:lpstr>Attack 1: Linearization</vt:lpstr>
      <vt:lpstr>Attack 1: Linearization</vt:lpstr>
      <vt:lpstr>Attack 1: Linearization</vt:lpstr>
      <vt:lpstr>Attack 1: Linearization</vt:lpstr>
      <vt:lpstr>Attack 1: Linearization</vt:lpstr>
      <vt:lpstr>Attack 1: Linearization</vt:lpstr>
      <vt:lpstr>Attack 1: Linearization</vt:lpstr>
      <vt:lpstr>LWE and Lattices</vt:lpstr>
      <vt:lpstr>Attack 2: Lattice Reduction</vt:lpstr>
      <vt:lpstr>Setting Parameters</vt:lpstr>
      <vt:lpstr>Decisional LWE</vt:lpstr>
      <vt:lpstr>Information-Computation Gap</vt:lpstr>
      <vt:lpstr>OWF and PRG</vt:lpstr>
      <vt:lpstr>Basic (Secret-key) Encryption</vt:lpstr>
      <vt:lpstr>Basic (Secret-key) Encryption</vt:lpstr>
      <vt:lpstr>Basic (Secret-key) Encryption</vt:lpstr>
      <vt:lpstr>NEXT UP:  Public-key Encryption from LWE </vt:lpstr>
      <vt:lpstr>Public-key Encryption</vt:lpstr>
      <vt:lpstr>Public-key Encryption</vt:lpstr>
      <vt:lpstr>Regev’s Public-key Encryption</vt:lpstr>
      <vt:lpstr>Security: Leftover Hash Lemma [Impagliazzo-Levin-Luby’90]</vt:lpstr>
      <vt:lpstr>Security Proof</vt:lpstr>
      <vt:lpstr>Security Proof</vt:lpstr>
      <vt:lpstr>Security Proof</vt:lpstr>
      <vt:lpstr>NEXT UP:  Public-key Encryption from LWE </vt:lpstr>
      <vt:lpstr>LWE with Small Secrets</vt:lpstr>
      <vt:lpstr>LWE with Small Secrets</vt:lpstr>
      <vt:lpstr>Public-key Encryption</vt:lpstr>
      <vt:lpstr>Public-key Encryption</vt:lpstr>
      <vt:lpstr>Correctness</vt:lpstr>
      <vt:lpstr>Security</vt:lpstr>
      <vt:lpstr>Security</vt:lpstr>
      <vt:lpstr>Security</vt:lpstr>
      <vt:lpstr>Security</vt:lpstr>
      <vt:lpstr>Public-key Encryption</vt:lpstr>
      <vt:lpstr>What’s up with the pancakes?</vt:lpstr>
      <vt:lpstr>Lattices and Statistics</vt:lpstr>
      <vt:lpstr>Lattices and Statistics</vt:lpstr>
      <vt:lpstr>Hardness of Gaussian Mixture Learning</vt:lpstr>
      <vt:lpstr>PowerPoint Presentation</vt:lpstr>
      <vt:lpstr>PowerPoint Presentation</vt:lpstr>
      <vt:lpstr>PowerPoint Presentation</vt:lpstr>
      <vt:lpstr>PowerPoint Presentation</vt:lpstr>
      <vt:lpstr>Epilogue</vt:lpstr>
      <vt:lpstr>PowerPoint Presentation</vt:lpstr>
      <vt:lpstr>End of Lecture 10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Vinodv</dc:creator>
  <cp:lastModifiedBy>Vinod Vaikuntanathan</cp:lastModifiedBy>
  <cp:revision>1171</cp:revision>
  <dcterms:created xsi:type="dcterms:W3CDTF">2014-03-14T23:52:55Z</dcterms:created>
  <dcterms:modified xsi:type="dcterms:W3CDTF">2026-10-13T18:48:46Z</dcterms:modified>
</cp:coreProperties>
</file>